
<file path=[Content_Types].xml><?xml version="1.0" encoding="utf-8"?>
<Types xmlns="http://schemas.openxmlformats.org/package/2006/content-types">
  <Override PartName="/word/header18.xml" ContentType="application/vnd.openxmlformats-officedocument.wordprocessingml.header+xml"/>
  <Override PartName="/word/header29.xml" ContentType="application/vnd.openxmlformats-officedocument.wordprocessingml.header+xml"/>
  <Override PartName="/customXml/itemProps1.xml" ContentType="application/vnd.openxmlformats-officedocument.customXmlProperties+xml"/>
  <Override PartName="/word/header36.xml" ContentType="application/vnd.openxmlformats-officedocument.wordprocessingml.header+xml"/>
  <Override PartName="/word/footer7.xml" ContentType="application/vnd.openxmlformats-officedocument.wordprocessingml.footer+xml"/>
  <Override PartName="/word/header14.xml" ContentType="application/vnd.openxmlformats-officedocument.wordprocessingml.header+xml"/>
  <Override PartName="/word/footer19.xml" ContentType="application/vnd.openxmlformats-officedocument.wordprocessingml.footer+xml"/>
  <Override PartName="/word/header25.xml" ContentType="application/vnd.openxmlformats-officedocument.wordprocessingml.header+xml"/>
  <Override PartName="/word/footer37.xml" ContentType="application/vnd.openxmlformats-officedocument.wordprocessingml.footer+xml"/>
  <Default Extension="xml" ContentType="application/xml"/>
  <Override PartName="/word/document.xml" ContentType="application/vnd.openxmlformats-officedocument.wordprocessingml.document.main+xml"/>
  <Override PartName="/word/styles.xml" ContentType="application/vnd.openxmlformats-officedocument.wordprocessingml.styles+xml"/>
  <Override PartName="/word/header8.xml" ContentType="application/vnd.openxmlformats-officedocument.wordprocessingml.header+xml"/>
  <Override PartName="/word/header21.xml" ContentType="application/vnd.openxmlformats-officedocument.wordprocessingml.header+xml"/>
  <Override PartName="/word/footer26.xml" ContentType="application/vnd.openxmlformats-officedocument.wordprocessingml.footer+xml"/>
  <Override PartName="/word/header32.xml" ContentType="application/vnd.openxmlformats-officedocument.wordprocessingml.header+xml"/>
  <Override PartName="/word/footer3.xml" ContentType="application/vnd.openxmlformats-officedocument.wordprocessingml.footer+xml"/>
  <Override PartName="/word/header10.xml" ContentType="application/vnd.openxmlformats-officedocument.wordprocessingml.header+xml"/>
  <Override PartName="/word/footer15.xml" ContentType="application/vnd.openxmlformats-officedocument.wordprocessingml.footer+xml"/>
  <Override PartName="/word/footer33.xml" ContentType="application/vnd.openxmlformats-officedocument.wordprocessingml.footer+xml"/>
  <Override PartName="/docProps/custom.xml" ContentType="application/vnd.openxmlformats-officedocument.custom-properties+xml"/>
  <Override PartName="/word/header4.xml" ContentType="application/vnd.openxmlformats-officedocument.wordprocessingml.header+xml"/>
  <Override PartName="/word/footer11.xml" ContentType="application/vnd.openxmlformats-officedocument.wordprocessingml.footer+xml"/>
  <Override PartName="/word/footer22.xml" ContentType="application/vnd.openxmlformats-officedocument.wordprocessingml.footer+xml"/>
  <Default Extension="png" ContentType="image/png"/>
  <Override PartName="/word/header19.xml" ContentType="application/vnd.openxmlformats-officedocument.wordprocessingml.header+xml"/>
  <Override PartName="/word/header37.xml" ContentType="application/vnd.openxmlformats-officedocument.wordprocessingml.header+xml"/>
  <Override PartName="/customXml/itemProps2.xml" ContentType="application/vnd.openxmlformats-officedocument.customXmlProperties+xml"/>
  <Override PartName="/word/footer8.xml" ContentType="application/vnd.openxmlformats-officedocument.wordprocessingml.footer+xml"/>
  <Override PartName="/word/header17.xml" ContentType="application/vnd.openxmlformats-officedocument.wordprocessingml.header+xml"/>
  <Override PartName="/word/header26.xml" ContentType="application/vnd.openxmlformats-officedocument.wordprocessingml.header+xml"/>
  <Override PartName="/word/footer29.xml" ContentType="application/vnd.openxmlformats-officedocument.wordprocessingml.footer+xml"/>
  <Override PartName="/word/header35.xml" ContentType="application/vnd.openxmlformats-officedocument.wordprocessingml.header+xml"/>
  <Override PartName="/word/footer6.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24.xml" ContentType="application/vnd.openxmlformats-officedocument.wordprocessingml.header+xml"/>
  <Override PartName="/word/footer27.xml" ContentType="application/vnd.openxmlformats-officedocument.wordprocessingml.footer+xml"/>
  <Override PartName="/word/header33.xml" ContentType="application/vnd.openxmlformats-officedocument.wordprocessingml.header+xml"/>
  <Override PartName="/word/footer36.xml" ContentType="application/vnd.openxmlformats-officedocument.wordprocessingml.footer+xml"/>
  <Override PartName="/word/footer38.xml" ContentType="application/vnd.openxmlformats-officedocument.wordprocessingml.footer+xml"/>
  <Override PartName="/word/numbering.xml" ContentType="application/vnd.openxmlformats-officedocument.wordprocessingml.numbering+xml"/>
  <Override PartName="/word/endnotes.xml" ContentType="application/vnd.openxmlformats-officedocument.wordprocessingml.endnotes+xml"/>
  <Override PartName="/word/footer4.xml" ContentType="application/vnd.openxmlformats-officedocument.wordprocessingml.footer+xml"/>
  <Override PartName="/word/header9.xml" ContentType="application/vnd.openxmlformats-officedocument.wordprocessingml.header+xml"/>
  <Override PartName="/word/header13.xml" ContentType="application/vnd.openxmlformats-officedocument.wordprocessingml.header+xml"/>
  <Override PartName="/word/footer16.xml" ContentType="application/vnd.openxmlformats-officedocument.wordprocessingml.footer+xml"/>
  <Override PartName="/word/header22.xml" ContentType="application/vnd.openxmlformats-officedocument.wordprocessingml.header+xml"/>
  <Override PartName="/word/footer25.xml" ContentType="application/vnd.openxmlformats-officedocument.wordprocessingml.footer+xml"/>
  <Override PartName="/word/header31.xml" ContentType="application/vnd.openxmlformats-officedocument.wordprocessingml.header+xml"/>
  <Override PartName="/word/footer34.xml" ContentType="application/vnd.openxmlformats-officedocument.wordprocessingml.footer+xml"/>
  <Override PartName="/word/header40.xml" ContentType="application/vnd.openxmlformats-officedocument.wordprocessingml.header+xml"/>
  <Override PartName="/docProps/app.xml" ContentType="application/vnd.openxmlformats-officedocument.extended-properties+xml"/>
  <Override PartName="/word/settings.xml" ContentType="application/vnd.openxmlformats-officedocument.wordprocessingml.settings+xml"/>
  <Override PartName="/word/footer2.xml" ContentType="application/vnd.openxmlformats-officedocument.wordprocessingml.footer+xml"/>
  <Override PartName="/word/header7.xml" ContentType="application/vnd.openxmlformats-officedocument.wordprocessingml.header+xml"/>
  <Override PartName="/word/header11.xml" ContentType="application/vnd.openxmlformats-officedocument.wordprocessingml.header+xml"/>
  <Override PartName="/word/footer14.xml" ContentType="application/vnd.openxmlformats-officedocument.wordprocessingml.footer+xml"/>
  <Override PartName="/word/header20.xml" ContentType="application/vnd.openxmlformats-officedocument.wordprocessingml.header+xml"/>
  <Override PartName="/word/footer23.xml" ContentType="application/vnd.openxmlformats-officedocument.wordprocessingml.footer+xml"/>
  <Override PartName="/word/footer32.xml" ContentType="application/vnd.openxmlformats-officedocument.wordprocessingml.footer+xml"/>
  <Override PartName="/word/header5.xml" ContentType="application/vnd.openxmlformats-officedocument.wordprocessingml.header+xml"/>
  <Override PartName="/word/footer12.xml" ContentType="application/vnd.openxmlformats-officedocument.wordprocessingml.footer+xml"/>
  <Override PartName="/word/footer21.xml" ContentType="application/vnd.openxmlformats-officedocument.wordprocessingml.footer+xml"/>
  <Override PartName="/word/footer30.xml" ContentType="application/vnd.openxmlformats-officedocument.wordprocessingml.footer+xml"/>
  <Override PartName="/word/theme/theme1.xml" ContentType="application/vnd.openxmlformats-officedocument.theme+xml"/>
  <Override PartName="/word/header3.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webSettings.xml" ContentType="application/vnd.openxmlformats-officedocument.wordprocessingml.webSettings+xml"/>
  <Override PartName="/word/header1.xml" ContentType="application/vnd.openxmlformats-officedocument.wordprocessingml.header+xml"/>
  <Override PartName="/docProps/core.xml" ContentType="application/vnd.openxmlformats-package.core-properties+xml"/>
  <Override PartName="/word/footnotes.xml" ContentType="application/vnd.openxmlformats-officedocument.wordprocessingml.footnotes+xml"/>
  <Override PartName="/word/header38.xml" ContentType="application/vnd.openxmlformats-officedocument.wordprocessingml.header+xml"/>
  <Override PartName="/customXml/itemProps3.xml" ContentType="application/vnd.openxmlformats-officedocument.customXmlProperties+xml"/>
  <Override PartName="/word/footer9.xml" ContentType="application/vnd.openxmlformats-officedocument.wordprocessingml.footer+xml"/>
  <Override PartName="/word/header16.xml" ContentType="application/vnd.openxmlformats-officedocument.wordprocessingml.header+xml"/>
  <Override PartName="/word/header27.xml" ContentType="application/vnd.openxmlformats-officedocument.wordprocessingml.header+xml"/>
  <Override PartName="/word/footer39.xml" ContentType="application/vnd.openxmlformats-officedocument.wordprocessingml.footer+xml"/>
  <Default Extension="rels" ContentType="application/vnd.openxmlformats-package.relationships+xml"/>
  <Override PartName="/word/footer28.xml" ContentType="application/vnd.openxmlformats-officedocument.wordprocessingml.footer+xml"/>
  <Override PartName="/word/header34.xml" ContentType="application/vnd.openxmlformats-officedocument.wordprocessingml.header+xml"/>
  <Override PartName="/word/footer5.xml" ContentType="application/vnd.openxmlformats-officedocument.wordprocessingml.footer+xml"/>
  <Override PartName="/word/header12.xml" ContentType="application/vnd.openxmlformats-officedocument.wordprocessingml.header+xml"/>
  <Override PartName="/word/footer17.xml" ContentType="application/vnd.openxmlformats-officedocument.wordprocessingml.footer+xml"/>
  <Override PartName="/word/header23.xml" ContentType="application/vnd.openxmlformats-officedocument.wordprocessingml.header+xml"/>
  <Override PartName="/word/footer35.xml" ContentType="application/vnd.openxmlformats-officedocument.wordprocessingml.footer+xml"/>
  <Override PartName="/word/header6.xml" ContentType="application/vnd.openxmlformats-officedocument.wordprocessingml.header+xml"/>
  <Override PartName="/word/footer13.xml" ContentType="application/vnd.openxmlformats-officedocument.wordprocessingml.footer+xml"/>
  <Override PartName="/word/footer24.xml" ContentType="application/vnd.openxmlformats-officedocument.wordprocessingml.footer+xml"/>
  <Override PartName="/word/header30.xml" ContentType="application/vnd.openxmlformats-officedocument.wordprocessingml.header+xml"/>
  <Override PartName="/word/footer1.xml" ContentType="application/vnd.openxmlformats-officedocument.wordprocessingml.footer+xml"/>
  <Override PartName="/word/footer31.xml" ContentType="application/vnd.openxmlformats-officedocument.wordprocessingml.footer+xml"/>
  <Override PartName="/word/header2.xml" ContentType="application/vnd.openxmlformats-officedocument.wordprocessingml.header+xml"/>
  <Override PartName="/word/footer20.xml" ContentType="application/vnd.openxmlformats-officedocument.wordprocessingml.footer+xml"/>
  <Override PartName="/word/header39.xml" ContentType="application/vnd.openxmlformats-officedocument.wordprocessingml.header+xml"/>
  <Override PartName="/customXml/itemProps4.xml" ContentType="application/vnd.openxmlformats-officedocument.customXmlProperties+xml"/>
  <Override PartName="/word/header28.xml" ContentType="application/vnd.openxmlformats-officedocument.wordprocessingml.header+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tbl>
      <w:tblPr>
        <w:tblW w:w="10605" w:type="dxa"/>
        <w:tblInd w:w="-432" w:type="dxa"/>
        <w:tblLayout w:type="fixed"/>
        <w:tblLook w:val="0000" w:firstRow="0" w:lastRow="0" w:firstColumn="0" w:lastColumn="0" w:noHBand="0" w:noVBand="0"/>
      </w:tblPr>
      <w:tblGrid>
        <w:gridCol w:w="2070"/>
        <w:gridCol w:w="4991"/>
        <w:gridCol w:w="3544"/>
      </w:tblGrid>
      <w:tr w:rsidR="00441083" w14:paraId="6282AD79" w14:textId="77777777">
        <w:trPr>
          <w:trHeight w:val="720"/>
        </w:trPr>
        <w:tc>
          <w:tcPr>
            <w:tcW w:w="7061" w:type="dxa"/>
            <w:gridSpan w:val="2"/>
            <w:tcBorders>
              <w:bottom w:val="single" w:sz="18" w:space="0" w:color="auto"/>
            </w:tcBorders>
          </w:tcPr>
          <w:p w14:paraId="4BD29560" w14:textId="77777777" w:rsidR="00441083" w:rsidRDefault="00E60D9C">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rPr>
                <w:rFonts w:ascii="Univers" w:hAnsi="Univers"/>
                <w:b/>
                <w:sz w:val="28"/>
                <w:szCs w:val="28"/>
              </w:rPr>
            </w:pPr>
            <w:r>
              <w:rPr>
                <w:rFonts w:ascii="Univers" w:hAnsi="Univers"/>
                <w:b/>
                <w:sz w:val="28"/>
                <w:szCs w:val="28"/>
              </w:rPr>
              <w:t>NATIONS</w:t>
            </w:r>
          </w:p>
          <w:p w14:paraId="68B950C0" w14:textId="77777777" w:rsidR="00441083" w:rsidRDefault="00E60D9C">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rPr>
                <w:sz w:val="28"/>
                <w:szCs w:val="28"/>
              </w:rPr>
            </w:pPr>
            <w:r>
              <w:rPr>
                <w:rFonts w:ascii="Univers" w:hAnsi="Univers"/>
                <w:b/>
                <w:sz w:val="28"/>
                <w:szCs w:val="28"/>
              </w:rPr>
              <w:t xml:space="preserve">UNIES </w:t>
            </w:r>
          </w:p>
        </w:tc>
        <w:tc>
          <w:tcPr>
            <w:tcW w:w="3544" w:type="dxa"/>
            <w:tcBorders>
              <w:bottom w:val="single" w:sz="18" w:space="0" w:color="auto"/>
            </w:tcBorders>
          </w:tcPr>
          <w:p w14:paraId="285BBD87" w14:textId="77777777" w:rsidR="00441083" w:rsidRDefault="00E60D9C">
            <w:pPr>
              <w:tabs>
                <w:tab w:val="left" w:pos="3010"/>
              </w:tabs>
              <w:jc w:val="center"/>
              <w:rPr>
                <w:sz w:val="52"/>
                <w:szCs w:val="52"/>
              </w:rPr>
            </w:pPr>
            <w:r>
              <w:rPr>
                <w:rFonts w:ascii="Univers Bold" w:hAnsi="Univers Bold"/>
                <w:b/>
                <w:sz w:val="72"/>
                <w:lang w:val="fr-CA"/>
              </w:rPr>
              <w:t xml:space="preserve">          EP</w:t>
            </w:r>
          </w:p>
        </w:tc>
      </w:tr>
      <w:tr w:rsidR="00441083" w14:paraId="6B3F64C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718"/>
        </w:trPr>
        <w:tc>
          <w:tcPr>
            <w:tcW w:w="2070" w:type="dxa"/>
            <w:tcBorders>
              <w:top w:val="nil"/>
              <w:left w:val="nil"/>
              <w:bottom w:val="single" w:sz="36" w:space="0" w:color="auto"/>
              <w:right w:val="nil"/>
            </w:tcBorders>
          </w:tcPr>
          <w:p w14:paraId="4A45D518" w14:textId="77777777" w:rsidR="00441083" w:rsidRDefault="00C6443E">
            <w:pPr>
              <w:spacing w:before="120"/>
            </w:pPr>
            <w:r>
              <w:rPr>
                <w:noProof/>
                <w:lang w:val="en-CA" w:eastAsia="en-CA"/>
              </w:rPr>
              <w:drawing>
                <wp:anchor distT="0" distB="0" distL="114300" distR="114300" simplePos="0" relativeHeight="251660288" behindDoc="0" locked="0" layoutInCell="1" allowOverlap="1" wp14:anchorId="2A186177" wp14:editId="045FD0A6">
                  <wp:simplePos x="0" y="0"/>
                  <wp:positionH relativeFrom="column">
                    <wp:posOffset>57785</wp:posOffset>
                  </wp:positionH>
                  <wp:positionV relativeFrom="paragraph">
                    <wp:posOffset>920115</wp:posOffset>
                  </wp:positionV>
                  <wp:extent cx="800100" cy="705485"/>
                  <wp:effectExtent l="0" t="0" r="0" b="0"/>
                  <wp:wrapNone/>
                  <wp:docPr id="2" name="Picture 2" descr="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
                          <pic:cNvPicPr>
                            <a:picLocks noChangeAspect="1" noChangeArrowheads="1"/>
                          </pic:cNvPicPr>
                        </pic:nvPicPr>
                        <pic:blipFill>
                          <a:blip r:embed="rId8" cstate="print"/>
                          <a:srcRect/>
                          <a:stretch>
                            <a:fillRect/>
                          </a:stretch>
                        </pic:blipFill>
                        <pic:spPr bwMode="auto">
                          <a:xfrm>
                            <a:off x="0" y="0"/>
                            <a:ext cx="800100" cy="705485"/>
                          </a:xfrm>
                          <a:prstGeom prst="rect">
                            <a:avLst/>
                          </a:prstGeom>
                          <a:noFill/>
                        </pic:spPr>
                      </pic:pic>
                    </a:graphicData>
                  </a:graphic>
                </wp:anchor>
              </w:drawing>
            </w:r>
            <w:r w:rsidR="001C3D0C">
              <w:rPr>
                <w:noProof/>
                <w:lang w:val="en-CA" w:eastAsia="en-CA"/>
              </w:rPr>
              <w:drawing>
                <wp:anchor distT="0" distB="0" distL="114300" distR="114300" simplePos="0" relativeHeight="251661312" behindDoc="1" locked="0" layoutInCell="0" allowOverlap="1" wp14:anchorId="6AD42F8B" wp14:editId="6930CD06">
                  <wp:simplePos x="0" y="0"/>
                  <wp:positionH relativeFrom="column">
                    <wp:posOffset>72390</wp:posOffset>
                  </wp:positionH>
                  <wp:positionV relativeFrom="paragraph">
                    <wp:posOffset>112395</wp:posOffset>
                  </wp:positionV>
                  <wp:extent cx="760809" cy="676275"/>
                  <wp:effectExtent l="0" t="0" r="127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 cstate="print"/>
                          <a:srcRect/>
                          <a:stretch>
                            <a:fillRect/>
                          </a:stretch>
                        </pic:blipFill>
                        <pic:spPr bwMode="auto">
                          <a:xfrm>
                            <a:off x="0" y="0"/>
                            <a:ext cx="760809" cy="676275"/>
                          </a:xfrm>
                          <a:prstGeom prst="rect">
                            <a:avLst/>
                          </a:prstGeom>
                          <a:noFill/>
                        </pic:spPr>
                      </pic:pic>
                    </a:graphicData>
                  </a:graphic>
                  <wp14:sizeRelH relativeFrom="margin">
                    <wp14:pctWidth>0</wp14:pctWidth>
                  </wp14:sizeRelH>
                  <wp14:sizeRelV relativeFrom="margin">
                    <wp14:pctHeight>0</wp14:pctHeight>
                  </wp14:sizeRelV>
                </wp:anchor>
              </w:drawing>
            </w:r>
          </w:p>
        </w:tc>
        <w:tc>
          <w:tcPr>
            <w:tcW w:w="4991" w:type="dxa"/>
            <w:tcBorders>
              <w:top w:val="nil"/>
              <w:left w:val="nil"/>
              <w:bottom w:val="single" w:sz="36" w:space="0" w:color="auto"/>
              <w:right w:val="nil"/>
            </w:tcBorders>
          </w:tcPr>
          <w:p w14:paraId="47E79D37" w14:textId="77777777" w:rsidR="00E45BFC" w:rsidRDefault="00E45BFC">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fr-CA"/>
              </w:rPr>
            </w:pPr>
          </w:p>
          <w:p w14:paraId="2E10E49C" w14:textId="2EC49DD4" w:rsidR="00441083" w:rsidRDefault="00E60D9C">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fr-CA"/>
              </w:rPr>
            </w:pPr>
            <w:r>
              <w:rPr>
                <w:rFonts w:ascii="Univers" w:hAnsi="Univers"/>
                <w:b/>
                <w:sz w:val="32"/>
                <w:lang w:val="fr-CA"/>
              </w:rPr>
              <w:t>Programme des</w:t>
            </w:r>
          </w:p>
          <w:p w14:paraId="591F0478" w14:textId="77777777" w:rsidR="00441083" w:rsidRDefault="00E60D9C">
            <w:pPr>
              <w:rPr>
                <w:rFonts w:ascii="Univers" w:hAnsi="Univers"/>
                <w:b/>
                <w:sz w:val="32"/>
                <w:lang w:val="fr-CA"/>
              </w:rPr>
            </w:pPr>
            <w:r>
              <w:rPr>
                <w:rFonts w:ascii="Univers" w:hAnsi="Univers"/>
                <w:b/>
                <w:sz w:val="32"/>
                <w:lang w:val="fr-CA"/>
              </w:rPr>
              <w:t>Nations Unies pour</w:t>
            </w:r>
          </w:p>
          <w:p w14:paraId="15FB5A98" w14:textId="77777777" w:rsidR="00441083" w:rsidRDefault="00E60D9C">
            <w:pPr>
              <w:rPr>
                <w:rFonts w:ascii="Univers" w:hAnsi="Univers"/>
                <w:b/>
                <w:sz w:val="32"/>
                <w:lang w:val="fr-CA"/>
              </w:rPr>
            </w:pPr>
            <w:r>
              <w:rPr>
                <w:rFonts w:ascii="Univers" w:hAnsi="Univers"/>
                <w:b/>
                <w:sz w:val="32"/>
                <w:lang w:val="fr-CA"/>
              </w:rPr>
              <w:t>l’environnement</w:t>
            </w:r>
          </w:p>
          <w:p w14:paraId="66CF3B61" w14:textId="77777777" w:rsidR="00441083" w:rsidRDefault="00E60D9C">
            <w:pPr>
              <w:spacing w:before="720"/>
              <w:ind w:left="158"/>
              <w:rPr>
                <w:lang w:val="fr-FR"/>
              </w:rPr>
            </w:pPr>
            <w:r>
              <w:rPr>
                <w:lang w:val="fr-FR"/>
              </w:rPr>
              <w:t xml:space="preserve"> </w:t>
            </w:r>
          </w:p>
        </w:tc>
        <w:tc>
          <w:tcPr>
            <w:tcW w:w="3544" w:type="dxa"/>
            <w:tcBorders>
              <w:top w:val="nil"/>
              <w:left w:val="nil"/>
              <w:bottom w:val="single" w:sz="36" w:space="0" w:color="auto"/>
              <w:right w:val="nil"/>
            </w:tcBorders>
          </w:tcPr>
          <w:p w14:paraId="664597AB" w14:textId="77777777" w:rsidR="00E45BFC" w:rsidRDefault="00E45BFC">
            <w:pPr>
              <w:rPr>
                <w:lang w:val="fr-FR"/>
              </w:rPr>
            </w:pPr>
          </w:p>
          <w:p w14:paraId="43352134" w14:textId="02789054" w:rsidR="00441083" w:rsidRPr="00DD3433" w:rsidRDefault="00E60D9C">
            <w:pPr>
              <w:rPr>
                <w:lang w:val="fr-FR"/>
              </w:rPr>
            </w:pPr>
            <w:r w:rsidRPr="00DD3433">
              <w:rPr>
                <w:lang w:val="fr-FR"/>
              </w:rPr>
              <w:t>Distr.</w:t>
            </w:r>
          </w:p>
          <w:p w14:paraId="684792D1" w14:textId="77777777" w:rsidR="00441083" w:rsidRPr="00DD3433" w:rsidRDefault="00E60D9C" w:rsidP="00DD3433">
            <w:pPr>
              <w:rPr>
                <w:lang w:val="fr-FR"/>
              </w:rPr>
            </w:pPr>
            <w:r w:rsidRPr="00DD3433">
              <w:rPr>
                <w:lang w:val="fr-FR"/>
              </w:rPr>
              <w:t>G</w:t>
            </w:r>
            <w:r w:rsidR="00DD3433" w:rsidRPr="00DD3433">
              <w:rPr>
                <w:lang w:val="fr-FR"/>
              </w:rPr>
              <w:t>É</w:t>
            </w:r>
            <w:r w:rsidRPr="00DD3433">
              <w:rPr>
                <w:lang w:val="fr-FR"/>
              </w:rPr>
              <w:t>N</w:t>
            </w:r>
            <w:r w:rsidR="00DD3433" w:rsidRPr="00DD3433">
              <w:rPr>
                <w:lang w:val="fr-FR"/>
              </w:rPr>
              <w:t>É</w:t>
            </w:r>
            <w:r w:rsidRPr="00DD3433">
              <w:rPr>
                <w:lang w:val="fr-FR"/>
              </w:rPr>
              <w:t>RAL</w:t>
            </w:r>
            <w:r w:rsidR="00FF3CF1" w:rsidRPr="00DD3433">
              <w:rPr>
                <w:lang w:val="fr-FR"/>
              </w:rPr>
              <w:t>E</w:t>
            </w:r>
          </w:p>
          <w:p w14:paraId="1CD84E58" w14:textId="77777777" w:rsidR="00441083" w:rsidRPr="00DD3433" w:rsidRDefault="00441083">
            <w:pPr>
              <w:rPr>
                <w:lang w:val="fr-FR"/>
              </w:rPr>
            </w:pPr>
          </w:p>
          <w:p w14:paraId="31424775" w14:textId="10F19D49" w:rsidR="00441083" w:rsidRPr="00B666D3" w:rsidRDefault="00E60D9C">
            <w:pPr>
              <w:rPr>
                <w:lang w:val="fr-FR"/>
              </w:rPr>
            </w:pPr>
            <w:r>
              <w:fldChar w:fldCharType="begin"/>
            </w:r>
            <w:r w:rsidRPr="00B666D3">
              <w:rPr>
                <w:lang w:val="fr-FR"/>
              </w:rPr>
              <w:instrText xml:space="preserve"> DOCPROPERTY "Document number"  \* MERGEFORMAT </w:instrText>
            </w:r>
            <w:r>
              <w:fldChar w:fldCharType="separate"/>
            </w:r>
            <w:r w:rsidR="0054393C">
              <w:rPr>
                <w:lang w:val="fr-FR"/>
              </w:rPr>
              <w:t>UNEP/OzL.Pro/ExCom/88/43</w:t>
            </w:r>
            <w:r>
              <w:fldChar w:fldCharType="end"/>
            </w:r>
          </w:p>
          <w:p w14:paraId="56BC23E7" w14:textId="64B9594F" w:rsidR="002F0B57" w:rsidRPr="0054393C" w:rsidRDefault="002F0B57" w:rsidP="00C9547D">
            <w:pPr>
              <w:rPr>
                <w:lang w:val="fr-FR"/>
              </w:rPr>
            </w:pPr>
            <w:r>
              <w:fldChar w:fldCharType="begin"/>
            </w:r>
            <w:r w:rsidRPr="0054393C">
              <w:rPr>
                <w:lang w:val="fr-FR"/>
              </w:rPr>
              <w:instrText xml:space="preserve"> DOCPROPERTY "Revision date" \@ "d MMMM YYYY"  \* MERGEFORMAT </w:instrText>
            </w:r>
            <w:r>
              <w:fldChar w:fldCharType="separate"/>
            </w:r>
            <w:r w:rsidR="0063505E" w:rsidRPr="0054393C">
              <w:rPr>
                <w:lang w:val="fr-FR"/>
              </w:rPr>
              <w:t>7 novembre</w:t>
            </w:r>
            <w:r w:rsidR="00B666D3" w:rsidRPr="0054393C">
              <w:rPr>
                <w:lang w:val="fr-FR"/>
              </w:rPr>
              <w:t xml:space="preserve"> 2021</w:t>
            </w:r>
            <w:r>
              <w:fldChar w:fldCharType="end"/>
            </w:r>
          </w:p>
          <w:p w14:paraId="0ABA2AF0" w14:textId="77777777" w:rsidR="00441083" w:rsidRDefault="00FC5578">
            <w:pPr>
              <w:rPr>
                <w:caps/>
                <w:lang w:val="fr-FR"/>
              </w:rPr>
            </w:pPr>
            <w:r w:rsidRPr="0054393C">
              <w:rPr>
                <w:caps/>
                <w:lang w:val="fr-FR"/>
              </w:rPr>
              <w:br/>
            </w:r>
            <w:r w:rsidR="00E60D9C">
              <w:rPr>
                <w:caps/>
                <w:lang w:val="fr-FR"/>
              </w:rPr>
              <w:t>FRANÇAIS</w:t>
            </w:r>
          </w:p>
          <w:p w14:paraId="230E00BF" w14:textId="77777777" w:rsidR="00441083" w:rsidRDefault="00E60D9C">
            <w:r>
              <w:t xml:space="preserve">ORIGINAL: </w:t>
            </w:r>
            <w:r w:rsidR="0091161A">
              <w:t>ANGLAIS</w:t>
            </w:r>
          </w:p>
        </w:tc>
      </w:tr>
    </w:tbl>
    <w:p w14:paraId="6259A156" w14:textId="77777777" w:rsidR="00441083" w:rsidRDefault="00E60D9C" w:rsidP="009F6617">
      <w:pPr>
        <w:jc w:val="left"/>
        <w:rPr>
          <w:lang w:val="fr-CA"/>
        </w:rPr>
      </w:pPr>
      <w:r>
        <w:rPr>
          <w:lang w:val="fr-CA"/>
        </w:rPr>
        <w:t>COMIT</w:t>
      </w:r>
      <w:r w:rsidR="00DD3433">
        <w:rPr>
          <w:lang w:val="fr-CA"/>
        </w:rPr>
        <w:t>É</w:t>
      </w:r>
      <w:r>
        <w:rPr>
          <w:lang w:val="fr-CA"/>
        </w:rPr>
        <w:t xml:space="preserve"> EX</w:t>
      </w:r>
      <w:r w:rsidR="00DD3433">
        <w:rPr>
          <w:lang w:val="fr-CA"/>
        </w:rPr>
        <w:t xml:space="preserve">ÉCUTIF </w:t>
      </w:r>
      <w:r w:rsidR="00DD3433">
        <w:rPr>
          <w:lang w:val="fr-CA"/>
        </w:rPr>
        <w:br/>
        <w:t xml:space="preserve">  DU FONDS MULTILATÉ</w:t>
      </w:r>
      <w:r>
        <w:rPr>
          <w:lang w:val="fr-CA"/>
        </w:rPr>
        <w:t xml:space="preserve">RAL AUX FINS </w:t>
      </w:r>
      <w:r>
        <w:rPr>
          <w:lang w:val="fr-CA"/>
        </w:rPr>
        <w:br/>
        <w:t xml:space="preserve">  D’APPLICATION DU PROTOCOLE DE MONTR</w:t>
      </w:r>
      <w:r w:rsidR="00DD3433">
        <w:rPr>
          <w:lang w:val="fr-CA"/>
        </w:rPr>
        <w:t>É</w:t>
      </w:r>
      <w:r>
        <w:rPr>
          <w:lang w:val="fr-CA"/>
        </w:rPr>
        <w:t>AL</w:t>
      </w:r>
      <w:r>
        <w:rPr>
          <w:lang w:val="fr-CA"/>
        </w:rPr>
        <w:br/>
      </w:r>
      <w:r w:rsidR="00E54871">
        <w:rPr>
          <w:lang w:val="fr-CA"/>
        </w:rPr>
        <w:t>Quatre</w:t>
      </w:r>
      <w:r>
        <w:rPr>
          <w:lang w:val="fr-CA"/>
        </w:rPr>
        <w:t>-</w:t>
      </w:r>
      <w:r w:rsidR="00E54871">
        <w:rPr>
          <w:lang w:val="fr-CA"/>
        </w:rPr>
        <w:t>vingt</w:t>
      </w:r>
      <w:r w:rsidR="00AE63D8">
        <w:rPr>
          <w:lang w:val="fr-CA"/>
        </w:rPr>
        <w:t>-</w:t>
      </w:r>
      <w:r w:rsidR="009F6617">
        <w:rPr>
          <w:lang w:val="fr-CA"/>
        </w:rPr>
        <w:t>huit</w:t>
      </w:r>
      <w:r w:rsidR="004C2C87">
        <w:rPr>
          <w:lang w:val="fr-CA"/>
        </w:rPr>
        <w:t>i</w:t>
      </w:r>
      <w:r w:rsidR="00E54871">
        <w:rPr>
          <w:lang w:val="fr-CA"/>
        </w:rPr>
        <w:t>ème</w:t>
      </w:r>
      <w:r w:rsidR="00FC5578" w:rsidRPr="00FC5578">
        <w:rPr>
          <w:lang w:val="fr-CA"/>
        </w:rPr>
        <w:t xml:space="preserve"> </w:t>
      </w:r>
      <w:r>
        <w:rPr>
          <w:lang w:val="fr-CA"/>
        </w:rPr>
        <w:t>réunion</w:t>
      </w:r>
    </w:p>
    <w:p w14:paraId="238F4253" w14:textId="77777777" w:rsidR="00441083" w:rsidRDefault="00E54871" w:rsidP="009F6617">
      <w:pPr>
        <w:jc w:val="left"/>
        <w:rPr>
          <w:lang w:val="fr-CA"/>
        </w:rPr>
      </w:pPr>
      <w:r>
        <w:rPr>
          <w:lang w:val="fr-CA"/>
        </w:rPr>
        <w:t>Montr</w:t>
      </w:r>
      <w:r w:rsidRPr="009F6617">
        <w:rPr>
          <w:lang w:val="fr-CA"/>
        </w:rPr>
        <w:t>é</w:t>
      </w:r>
      <w:r>
        <w:rPr>
          <w:lang w:val="fr-CA"/>
        </w:rPr>
        <w:t>al,</w:t>
      </w:r>
      <w:r w:rsidR="00FC5578">
        <w:rPr>
          <w:lang w:val="fr-CA"/>
        </w:rPr>
        <w:t xml:space="preserve"> </w:t>
      </w:r>
      <w:r w:rsidR="009F6617">
        <w:rPr>
          <w:lang w:val="fr-CA"/>
        </w:rPr>
        <w:t>15</w:t>
      </w:r>
      <w:r w:rsidR="00AC013C">
        <w:rPr>
          <w:lang w:val="fr-CA"/>
        </w:rPr>
        <w:t xml:space="preserve"> </w:t>
      </w:r>
      <w:r w:rsidR="00E60D9C">
        <w:rPr>
          <w:lang w:val="fr-CA"/>
        </w:rPr>
        <w:t xml:space="preserve">– </w:t>
      </w:r>
      <w:r w:rsidR="009F6617">
        <w:rPr>
          <w:lang w:val="fr-CA"/>
        </w:rPr>
        <w:t>19 novembre</w:t>
      </w:r>
      <w:r w:rsidR="004C2C87">
        <w:rPr>
          <w:lang w:val="fr-CA"/>
        </w:rPr>
        <w:t xml:space="preserve"> 20</w:t>
      </w:r>
      <w:r w:rsidR="002C06D4">
        <w:rPr>
          <w:lang w:val="fr-CA"/>
        </w:rPr>
        <w:t>2</w:t>
      </w:r>
      <w:r w:rsidR="004C2C87">
        <w:rPr>
          <w:lang w:val="fr-CA"/>
        </w:rPr>
        <w:t>1</w:t>
      </w:r>
      <w:r w:rsidR="002C06D4">
        <w:rPr>
          <w:rStyle w:val="FootnoteReference"/>
          <w:lang w:val="fr-CA"/>
        </w:rPr>
        <w:footnoteReference w:id="1"/>
      </w:r>
    </w:p>
    <w:p w14:paraId="49F03B13" w14:textId="77777777" w:rsidR="00441083" w:rsidRDefault="00441083">
      <w:pPr>
        <w:jc w:val="left"/>
        <w:rPr>
          <w:lang w:val="fr-CA"/>
        </w:rPr>
      </w:pPr>
    </w:p>
    <w:p w14:paraId="33733C51" w14:textId="77777777" w:rsidR="00441083" w:rsidRDefault="00441083">
      <w:pPr>
        <w:pStyle w:val="Title1"/>
        <w:rPr>
          <w:lang w:val="fr-FR"/>
        </w:rPr>
      </w:pPr>
    </w:p>
    <w:p w14:paraId="66DDB76E" w14:textId="77777777" w:rsidR="00441083" w:rsidRDefault="00441083">
      <w:pPr>
        <w:pStyle w:val="Title1"/>
        <w:rPr>
          <w:lang w:val="fr-FR"/>
        </w:rPr>
      </w:pPr>
    </w:p>
    <w:p w14:paraId="0CD5B4EC" w14:textId="2ADBA618" w:rsidR="00B666D3" w:rsidRDefault="00B666D3" w:rsidP="00B666D3">
      <w:pPr>
        <w:pStyle w:val="Title1"/>
        <w:rPr>
          <w:lang w:val="fr-FR"/>
        </w:rPr>
      </w:pPr>
      <w:r w:rsidRPr="00B666D3">
        <w:rPr>
          <w:lang w:val="fr-FR"/>
        </w:rPr>
        <w:t>PROPOSITIONS DE PROJETS : CHINE</w:t>
      </w:r>
    </w:p>
    <w:p w14:paraId="477FA176" w14:textId="77777777" w:rsidR="00E45BFC" w:rsidRPr="00B666D3" w:rsidRDefault="00E45BFC" w:rsidP="00B666D3">
      <w:pPr>
        <w:pStyle w:val="Title1"/>
        <w:rPr>
          <w:lang w:val="fr-FR"/>
        </w:rPr>
      </w:pPr>
    </w:p>
    <w:p w14:paraId="7D8A755B" w14:textId="77777777" w:rsidR="00B666D3" w:rsidRPr="00B666D3" w:rsidRDefault="00B666D3" w:rsidP="00B666D3">
      <w:pPr>
        <w:jc w:val="center"/>
        <w:rPr>
          <w:lang w:val="fr-FR"/>
        </w:rPr>
      </w:pPr>
    </w:p>
    <w:p w14:paraId="43C52A08" w14:textId="77777777" w:rsidR="00B666D3" w:rsidRPr="00B666D3" w:rsidRDefault="00B666D3" w:rsidP="00B666D3">
      <w:pPr>
        <w:ind w:firstLine="720"/>
        <w:rPr>
          <w:lang w:val="fr-FR"/>
        </w:rPr>
      </w:pPr>
      <w:r w:rsidRPr="00B666D3">
        <w:rPr>
          <w:lang w:val="fr-FR"/>
        </w:rPr>
        <w:t>Le présent document contient les observations et la recommandation du Secrétariat du Fonds sur les propositions de projet suivantes :</w:t>
      </w:r>
    </w:p>
    <w:p w14:paraId="7DEA460D" w14:textId="77777777" w:rsidR="00B666D3" w:rsidRPr="00B666D3" w:rsidRDefault="00B666D3" w:rsidP="00B666D3">
      <w:pPr>
        <w:rPr>
          <w:lang w:val="fr-FR"/>
        </w:rPr>
      </w:pPr>
    </w:p>
    <w:p w14:paraId="1F8E5610" w14:textId="77777777" w:rsidR="00B666D3" w:rsidRPr="005C6411" w:rsidRDefault="00B666D3" w:rsidP="00B666D3">
      <w:pPr>
        <w:rPr>
          <w:u w:val="single"/>
          <w:lang w:val="fr-CA"/>
        </w:rPr>
      </w:pPr>
      <w:r w:rsidRPr="005C6411">
        <w:rPr>
          <w:u w:val="single"/>
          <w:lang w:val="fr-CA"/>
        </w:rPr>
        <w:t>Élimination</w:t>
      </w:r>
    </w:p>
    <w:p w14:paraId="328868AC" w14:textId="77777777" w:rsidR="00B666D3" w:rsidRPr="005C6411" w:rsidRDefault="00B666D3" w:rsidP="00B666D3">
      <w:pPr>
        <w:rPr>
          <w:u w:val="single"/>
          <w:lang w:val="fr-CA"/>
        </w:rPr>
      </w:pPr>
    </w:p>
    <w:tbl>
      <w:tblPr>
        <w:tblStyle w:val="TableGrid"/>
        <w:tblW w:w="5148" w:type="pct"/>
        <w:tblLook w:val="04A0" w:firstRow="1" w:lastRow="0" w:firstColumn="1" w:lastColumn="0" w:noHBand="0" w:noVBand="1"/>
      </w:tblPr>
      <w:tblGrid>
        <w:gridCol w:w="846"/>
        <w:gridCol w:w="5110"/>
        <w:gridCol w:w="3681"/>
      </w:tblGrid>
      <w:tr w:rsidR="00B666D3" w:rsidRPr="005C6411" w14:paraId="00A7BED0" w14:textId="77777777" w:rsidTr="003D2974">
        <w:trPr>
          <w:trHeight w:val="246"/>
        </w:trPr>
        <w:tc>
          <w:tcPr>
            <w:tcW w:w="439" w:type="pct"/>
            <w:tcBorders>
              <w:top w:val="nil"/>
              <w:left w:val="nil"/>
              <w:bottom w:val="nil"/>
              <w:right w:val="nil"/>
            </w:tcBorders>
          </w:tcPr>
          <w:p w14:paraId="3624658D" w14:textId="77777777" w:rsidR="00B666D3" w:rsidRPr="005C6411" w:rsidRDefault="00B666D3" w:rsidP="00B666D3">
            <w:pPr>
              <w:pStyle w:val="ListParagraph"/>
              <w:numPr>
                <w:ilvl w:val="0"/>
                <w:numId w:val="25"/>
              </w:numPr>
              <w:ind w:left="31" w:right="28" w:firstLine="0"/>
              <w:jc w:val="left"/>
              <w:rPr>
                <w:lang w:val="fr-CA"/>
              </w:rPr>
            </w:pPr>
          </w:p>
        </w:tc>
        <w:tc>
          <w:tcPr>
            <w:tcW w:w="2651" w:type="pct"/>
            <w:tcBorders>
              <w:top w:val="nil"/>
              <w:left w:val="nil"/>
              <w:bottom w:val="nil"/>
              <w:right w:val="nil"/>
            </w:tcBorders>
          </w:tcPr>
          <w:p w14:paraId="2D58AE9C" w14:textId="01380348" w:rsidR="00B666D3" w:rsidRPr="005C6411" w:rsidRDefault="00B666D3" w:rsidP="003D2974">
            <w:pPr>
              <w:jc w:val="left"/>
              <w:rPr>
                <w:lang w:val="fr-CA"/>
              </w:rPr>
            </w:pPr>
            <w:r w:rsidRPr="005C6411">
              <w:rPr>
                <w:lang w:val="fr-CA"/>
              </w:rPr>
              <w:t xml:space="preserve">Plan de gestion de l’élimination des HCFC (phase I) – rapport périodique sur le plan du secteur des climatiseurs </w:t>
            </w:r>
            <w:r w:rsidR="003035CA" w:rsidRPr="005C6411">
              <w:rPr>
                <w:lang w:val="fr-CA"/>
              </w:rPr>
              <w:t>résidentiels</w:t>
            </w:r>
            <w:r w:rsidRPr="005C6411">
              <w:rPr>
                <w:lang w:val="fr-CA"/>
              </w:rPr>
              <w:t xml:space="preserve"> </w:t>
            </w:r>
          </w:p>
          <w:p w14:paraId="3E2F6F16" w14:textId="77777777" w:rsidR="00B666D3" w:rsidRPr="005C6411" w:rsidRDefault="00B666D3" w:rsidP="003D2974">
            <w:pPr>
              <w:jc w:val="left"/>
              <w:rPr>
                <w:lang w:val="fr-CA"/>
              </w:rPr>
            </w:pPr>
          </w:p>
        </w:tc>
        <w:tc>
          <w:tcPr>
            <w:tcW w:w="1910" w:type="pct"/>
            <w:tcBorders>
              <w:top w:val="nil"/>
              <w:left w:val="nil"/>
              <w:bottom w:val="nil"/>
              <w:right w:val="nil"/>
            </w:tcBorders>
          </w:tcPr>
          <w:p w14:paraId="3CC585B8" w14:textId="77777777" w:rsidR="00B666D3" w:rsidRPr="005C6411" w:rsidRDefault="00B666D3" w:rsidP="003D2974">
            <w:pPr>
              <w:jc w:val="right"/>
              <w:rPr>
                <w:lang w:val="fr-CA"/>
              </w:rPr>
            </w:pPr>
            <w:r w:rsidRPr="005C6411">
              <w:rPr>
                <w:lang w:val="fr-CA"/>
              </w:rPr>
              <w:t>ONUDI</w:t>
            </w:r>
          </w:p>
        </w:tc>
      </w:tr>
      <w:tr w:rsidR="00B666D3" w:rsidRPr="00E45BFC" w14:paraId="3510EFAD" w14:textId="77777777" w:rsidTr="003D2974">
        <w:trPr>
          <w:trHeight w:val="246"/>
        </w:trPr>
        <w:tc>
          <w:tcPr>
            <w:tcW w:w="439" w:type="pct"/>
            <w:tcBorders>
              <w:top w:val="nil"/>
              <w:left w:val="nil"/>
              <w:bottom w:val="nil"/>
              <w:right w:val="nil"/>
            </w:tcBorders>
          </w:tcPr>
          <w:p w14:paraId="3E4FD24E" w14:textId="77777777" w:rsidR="00B666D3" w:rsidRPr="005C6411" w:rsidRDefault="00B666D3" w:rsidP="00B666D3">
            <w:pPr>
              <w:pStyle w:val="ListParagraph"/>
              <w:numPr>
                <w:ilvl w:val="0"/>
                <w:numId w:val="25"/>
              </w:numPr>
              <w:ind w:left="31" w:right="28" w:firstLine="0"/>
              <w:jc w:val="left"/>
              <w:rPr>
                <w:lang w:val="fr-CA"/>
              </w:rPr>
            </w:pPr>
          </w:p>
        </w:tc>
        <w:tc>
          <w:tcPr>
            <w:tcW w:w="2651" w:type="pct"/>
            <w:tcBorders>
              <w:top w:val="nil"/>
              <w:left w:val="nil"/>
              <w:bottom w:val="nil"/>
              <w:right w:val="nil"/>
            </w:tcBorders>
          </w:tcPr>
          <w:p w14:paraId="1743E2A4" w14:textId="77777777" w:rsidR="00B666D3" w:rsidRPr="005C6411" w:rsidRDefault="00B666D3" w:rsidP="003D2974">
            <w:pPr>
              <w:jc w:val="left"/>
              <w:rPr>
                <w:lang w:val="fr-CA"/>
              </w:rPr>
            </w:pPr>
            <w:r w:rsidRPr="005C6411">
              <w:rPr>
                <w:lang w:val="fr-CA"/>
              </w:rPr>
              <w:t>Plan de gestion de l’élimination des HCFC (phase II) :</w:t>
            </w:r>
          </w:p>
          <w:p w14:paraId="225A6687" w14:textId="77777777" w:rsidR="00B666D3" w:rsidRPr="005C6411" w:rsidRDefault="00B666D3" w:rsidP="003D2974">
            <w:pPr>
              <w:jc w:val="left"/>
              <w:rPr>
                <w:lang w:val="fr-CA"/>
              </w:rPr>
            </w:pPr>
          </w:p>
          <w:p w14:paraId="011BFE52" w14:textId="77777777" w:rsidR="00B666D3" w:rsidRPr="005C6411" w:rsidRDefault="00B666D3" w:rsidP="003D2974">
            <w:pPr>
              <w:jc w:val="right"/>
              <w:rPr>
                <w:lang w:val="fr-CA"/>
              </w:rPr>
            </w:pPr>
          </w:p>
        </w:tc>
        <w:tc>
          <w:tcPr>
            <w:tcW w:w="1910" w:type="pct"/>
            <w:tcBorders>
              <w:top w:val="nil"/>
              <w:left w:val="nil"/>
              <w:bottom w:val="nil"/>
              <w:right w:val="nil"/>
            </w:tcBorders>
          </w:tcPr>
          <w:p w14:paraId="29F848E3" w14:textId="77777777" w:rsidR="00B666D3" w:rsidRPr="005C6411" w:rsidRDefault="00B666D3" w:rsidP="003D2974">
            <w:pPr>
              <w:spacing w:before="20"/>
              <w:jc w:val="right"/>
              <w:rPr>
                <w:lang w:val="fr-CA"/>
              </w:rPr>
            </w:pPr>
            <w:r w:rsidRPr="005C6411">
              <w:rPr>
                <w:lang w:val="fr-CA"/>
              </w:rPr>
              <w:t>PNUD, PNUE, ONUDI, Banque mondiale, Autriche, Allemagne, Italie et Japon</w:t>
            </w:r>
          </w:p>
        </w:tc>
      </w:tr>
      <w:tr w:rsidR="00B666D3" w:rsidRPr="005C6411" w14:paraId="5DB57D8E" w14:textId="77777777" w:rsidTr="003D2974">
        <w:trPr>
          <w:trHeight w:val="246"/>
        </w:trPr>
        <w:tc>
          <w:tcPr>
            <w:tcW w:w="439" w:type="pct"/>
            <w:tcBorders>
              <w:top w:val="nil"/>
              <w:left w:val="nil"/>
              <w:bottom w:val="nil"/>
              <w:right w:val="nil"/>
            </w:tcBorders>
          </w:tcPr>
          <w:p w14:paraId="65C7A290" w14:textId="77777777" w:rsidR="00B666D3" w:rsidRPr="005C6411" w:rsidRDefault="00B666D3" w:rsidP="003D2974">
            <w:pPr>
              <w:pStyle w:val="ListParagraph"/>
              <w:ind w:left="360"/>
              <w:jc w:val="left"/>
              <w:rPr>
                <w:lang w:val="fr-CA"/>
              </w:rPr>
            </w:pPr>
          </w:p>
        </w:tc>
        <w:tc>
          <w:tcPr>
            <w:tcW w:w="2651" w:type="pct"/>
            <w:tcBorders>
              <w:top w:val="nil"/>
              <w:left w:val="nil"/>
              <w:bottom w:val="nil"/>
              <w:right w:val="nil"/>
            </w:tcBorders>
          </w:tcPr>
          <w:p w14:paraId="36B46749" w14:textId="77777777" w:rsidR="00B666D3" w:rsidRPr="005C6411" w:rsidRDefault="00B666D3" w:rsidP="003D2974">
            <w:pPr>
              <w:jc w:val="left"/>
              <w:rPr>
                <w:lang w:val="fr-CA"/>
              </w:rPr>
            </w:pPr>
            <w:r w:rsidRPr="005C6411">
              <w:rPr>
                <w:lang w:val="fr-CA"/>
              </w:rPr>
              <w:t>Plan du secteur des mousses de polystyrène extrudé – quatrième tranche</w:t>
            </w:r>
          </w:p>
          <w:p w14:paraId="41EB2C25" w14:textId="77777777" w:rsidR="00B666D3" w:rsidRPr="005C6411" w:rsidRDefault="00B666D3" w:rsidP="003D2974">
            <w:pPr>
              <w:jc w:val="left"/>
              <w:rPr>
                <w:lang w:val="fr-CA"/>
              </w:rPr>
            </w:pPr>
          </w:p>
        </w:tc>
        <w:tc>
          <w:tcPr>
            <w:tcW w:w="1910" w:type="pct"/>
            <w:tcBorders>
              <w:top w:val="nil"/>
              <w:left w:val="nil"/>
              <w:bottom w:val="nil"/>
              <w:right w:val="nil"/>
            </w:tcBorders>
          </w:tcPr>
          <w:p w14:paraId="76094BFF" w14:textId="77777777" w:rsidR="00B666D3" w:rsidRPr="005C6411" w:rsidRDefault="00B666D3" w:rsidP="003D2974">
            <w:pPr>
              <w:jc w:val="right"/>
              <w:rPr>
                <w:lang w:val="fr-CA"/>
              </w:rPr>
            </w:pPr>
            <w:r w:rsidRPr="005C6411">
              <w:rPr>
                <w:lang w:val="fr-CA"/>
              </w:rPr>
              <w:t>ONUDI et Allemagne</w:t>
            </w:r>
          </w:p>
        </w:tc>
      </w:tr>
      <w:tr w:rsidR="00B666D3" w:rsidRPr="005C6411" w14:paraId="3E6C8B26" w14:textId="77777777" w:rsidTr="003D2974">
        <w:trPr>
          <w:trHeight w:val="246"/>
        </w:trPr>
        <w:tc>
          <w:tcPr>
            <w:tcW w:w="439" w:type="pct"/>
            <w:tcBorders>
              <w:top w:val="nil"/>
              <w:left w:val="nil"/>
              <w:bottom w:val="nil"/>
              <w:right w:val="nil"/>
            </w:tcBorders>
          </w:tcPr>
          <w:p w14:paraId="169E9D9C" w14:textId="77777777" w:rsidR="00B666D3" w:rsidRPr="005C6411" w:rsidRDefault="00B666D3" w:rsidP="003D2974">
            <w:pPr>
              <w:pStyle w:val="ListParagraph"/>
              <w:ind w:left="360"/>
              <w:jc w:val="left"/>
              <w:rPr>
                <w:lang w:val="fr-CA"/>
              </w:rPr>
            </w:pPr>
          </w:p>
        </w:tc>
        <w:tc>
          <w:tcPr>
            <w:tcW w:w="2651" w:type="pct"/>
            <w:tcBorders>
              <w:top w:val="nil"/>
              <w:left w:val="nil"/>
              <w:bottom w:val="nil"/>
              <w:right w:val="nil"/>
            </w:tcBorders>
          </w:tcPr>
          <w:p w14:paraId="5E112829" w14:textId="62DCDF63" w:rsidR="00B666D3" w:rsidRPr="005C6411" w:rsidRDefault="00B666D3" w:rsidP="003D2974">
            <w:pPr>
              <w:jc w:val="left"/>
              <w:rPr>
                <w:lang w:val="fr-CA"/>
              </w:rPr>
            </w:pPr>
            <w:r w:rsidRPr="005C6411">
              <w:rPr>
                <w:lang w:val="fr-CA"/>
              </w:rPr>
              <w:t xml:space="preserve">Plan du secteur des mousses rigides en </w:t>
            </w:r>
            <w:r w:rsidR="00F64976">
              <w:rPr>
                <w:lang w:val="fr-CA"/>
              </w:rPr>
              <w:t>polyuréthanne</w:t>
            </w:r>
            <w:r w:rsidRPr="005C6411">
              <w:rPr>
                <w:lang w:val="fr-CA"/>
              </w:rPr>
              <w:t xml:space="preserve"> – troisième tranche</w:t>
            </w:r>
          </w:p>
          <w:p w14:paraId="533E9977" w14:textId="77777777" w:rsidR="00B666D3" w:rsidRPr="005C6411" w:rsidRDefault="00B666D3" w:rsidP="003D2974">
            <w:pPr>
              <w:jc w:val="left"/>
              <w:rPr>
                <w:lang w:val="fr-CA"/>
              </w:rPr>
            </w:pPr>
          </w:p>
        </w:tc>
        <w:tc>
          <w:tcPr>
            <w:tcW w:w="1910" w:type="pct"/>
            <w:tcBorders>
              <w:top w:val="nil"/>
              <w:left w:val="nil"/>
              <w:bottom w:val="nil"/>
              <w:right w:val="nil"/>
            </w:tcBorders>
          </w:tcPr>
          <w:p w14:paraId="23924BA4" w14:textId="77777777" w:rsidR="00B666D3" w:rsidRPr="005C6411" w:rsidRDefault="00B666D3" w:rsidP="003D2974">
            <w:pPr>
              <w:jc w:val="right"/>
              <w:rPr>
                <w:lang w:val="fr-CA"/>
              </w:rPr>
            </w:pPr>
            <w:r w:rsidRPr="005C6411">
              <w:rPr>
                <w:lang w:val="fr-CA"/>
              </w:rPr>
              <w:t>Banque mondiale</w:t>
            </w:r>
          </w:p>
        </w:tc>
      </w:tr>
      <w:tr w:rsidR="00B666D3" w:rsidRPr="005C6411" w14:paraId="40F41D9B" w14:textId="77777777" w:rsidTr="003D2974">
        <w:trPr>
          <w:trHeight w:val="246"/>
        </w:trPr>
        <w:tc>
          <w:tcPr>
            <w:tcW w:w="439" w:type="pct"/>
            <w:tcBorders>
              <w:top w:val="nil"/>
              <w:left w:val="nil"/>
              <w:bottom w:val="nil"/>
              <w:right w:val="nil"/>
            </w:tcBorders>
          </w:tcPr>
          <w:p w14:paraId="65230FF6" w14:textId="77777777" w:rsidR="00B666D3" w:rsidRPr="005C6411" w:rsidRDefault="00B666D3" w:rsidP="003D2974">
            <w:pPr>
              <w:pStyle w:val="ListParagraph"/>
              <w:ind w:left="360"/>
              <w:jc w:val="left"/>
              <w:rPr>
                <w:lang w:val="fr-CA"/>
              </w:rPr>
            </w:pPr>
          </w:p>
        </w:tc>
        <w:tc>
          <w:tcPr>
            <w:tcW w:w="2651" w:type="pct"/>
            <w:tcBorders>
              <w:top w:val="nil"/>
              <w:left w:val="nil"/>
              <w:bottom w:val="nil"/>
              <w:right w:val="nil"/>
            </w:tcBorders>
          </w:tcPr>
          <w:p w14:paraId="0D28446F" w14:textId="77777777" w:rsidR="00B666D3" w:rsidRPr="005C6411" w:rsidRDefault="00B666D3" w:rsidP="003D2974">
            <w:pPr>
              <w:jc w:val="left"/>
              <w:rPr>
                <w:lang w:val="fr-CA"/>
              </w:rPr>
            </w:pPr>
            <w:r w:rsidRPr="005C6411">
              <w:rPr>
                <w:lang w:val="fr-CA"/>
              </w:rPr>
              <w:t>Plan du secteur de la climatisation et de la réfrigération industrielle et commerciale – quatrième tranche</w:t>
            </w:r>
          </w:p>
          <w:p w14:paraId="5CD617A9" w14:textId="77777777" w:rsidR="00B666D3" w:rsidRPr="005C6411" w:rsidRDefault="00B666D3" w:rsidP="003D2974">
            <w:pPr>
              <w:jc w:val="left"/>
              <w:rPr>
                <w:lang w:val="fr-CA"/>
              </w:rPr>
            </w:pPr>
          </w:p>
        </w:tc>
        <w:tc>
          <w:tcPr>
            <w:tcW w:w="1910" w:type="pct"/>
            <w:tcBorders>
              <w:top w:val="nil"/>
              <w:left w:val="nil"/>
              <w:bottom w:val="nil"/>
              <w:right w:val="nil"/>
            </w:tcBorders>
          </w:tcPr>
          <w:p w14:paraId="1C569739" w14:textId="77777777" w:rsidR="00B666D3" w:rsidRPr="005C6411" w:rsidRDefault="00B666D3" w:rsidP="003D2974">
            <w:pPr>
              <w:jc w:val="right"/>
              <w:rPr>
                <w:lang w:val="fr-CA"/>
              </w:rPr>
            </w:pPr>
            <w:r w:rsidRPr="005C6411">
              <w:rPr>
                <w:lang w:val="fr-CA"/>
              </w:rPr>
              <w:t>PNUD</w:t>
            </w:r>
          </w:p>
        </w:tc>
      </w:tr>
      <w:tr w:rsidR="00B666D3" w:rsidRPr="005C6411" w14:paraId="7E5934FE" w14:textId="77777777" w:rsidTr="003D2974">
        <w:trPr>
          <w:trHeight w:val="246"/>
        </w:trPr>
        <w:tc>
          <w:tcPr>
            <w:tcW w:w="439" w:type="pct"/>
            <w:tcBorders>
              <w:top w:val="nil"/>
              <w:left w:val="nil"/>
              <w:bottom w:val="nil"/>
              <w:right w:val="nil"/>
            </w:tcBorders>
          </w:tcPr>
          <w:p w14:paraId="70208A1D" w14:textId="77777777" w:rsidR="00B666D3" w:rsidRPr="005C6411" w:rsidRDefault="00B666D3" w:rsidP="003D2974">
            <w:pPr>
              <w:pStyle w:val="ListParagraph"/>
              <w:ind w:left="360"/>
              <w:jc w:val="left"/>
              <w:rPr>
                <w:lang w:val="fr-CA"/>
              </w:rPr>
            </w:pPr>
          </w:p>
        </w:tc>
        <w:tc>
          <w:tcPr>
            <w:tcW w:w="2651" w:type="pct"/>
            <w:tcBorders>
              <w:top w:val="nil"/>
              <w:left w:val="nil"/>
              <w:bottom w:val="nil"/>
              <w:right w:val="nil"/>
            </w:tcBorders>
          </w:tcPr>
          <w:p w14:paraId="2B5F6D54" w14:textId="377336AC" w:rsidR="00B666D3" w:rsidRPr="005C6411" w:rsidRDefault="00B666D3" w:rsidP="003D2974">
            <w:pPr>
              <w:rPr>
                <w:lang w:val="fr-CA"/>
              </w:rPr>
            </w:pPr>
            <w:r w:rsidRPr="005C6411">
              <w:rPr>
                <w:lang w:val="fr-CA"/>
              </w:rPr>
              <w:t xml:space="preserve">Plan du secteur de la fabrication des climatiseurs </w:t>
            </w:r>
            <w:r w:rsidR="003035CA" w:rsidRPr="005C6411">
              <w:rPr>
                <w:lang w:val="fr-CA"/>
              </w:rPr>
              <w:t>résidentiels</w:t>
            </w:r>
            <w:r w:rsidRPr="005C6411">
              <w:rPr>
                <w:lang w:val="fr-CA"/>
              </w:rPr>
              <w:t xml:space="preserve"> et des réchauffeurs d’eau à thermopompe – troisième tranche</w:t>
            </w:r>
          </w:p>
          <w:p w14:paraId="06F1ED7C" w14:textId="77777777" w:rsidR="00B666D3" w:rsidRPr="005C6411" w:rsidRDefault="00B666D3" w:rsidP="003D2974">
            <w:pPr>
              <w:rPr>
                <w:lang w:val="fr-CA"/>
              </w:rPr>
            </w:pPr>
          </w:p>
        </w:tc>
        <w:tc>
          <w:tcPr>
            <w:tcW w:w="1910" w:type="pct"/>
            <w:tcBorders>
              <w:top w:val="nil"/>
              <w:left w:val="nil"/>
              <w:bottom w:val="nil"/>
              <w:right w:val="nil"/>
            </w:tcBorders>
          </w:tcPr>
          <w:p w14:paraId="0A3069D8" w14:textId="77777777" w:rsidR="00B666D3" w:rsidRPr="005C6411" w:rsidRDefault="00B666D3" w:rsidP="003D2974">
            <w:pPr>
              <w:jc w:val="right"/>
              <w:rPr>
                <w:lang w:val="fr-CA"/>
              </w:rPr>
            </w:pPr>
            <w:r w:rsidRPr="005C6411">
              <w:rPr>
                <w:lang w:val="fr-CA"/>
              </w:rPr>
              <w:lastRenderedPageBreak/>
              <w:t>ONUDI, Autriche et Italie</w:t>
            </w:r>
          </w:p>
        </w:tc>
      </w:tr>
      <w:tr w:rsidR="00B666D3" w:rsidRPr="005C6411" w14:paraId="4A6C7F38" w14:textId="77777777" w:rsidTr="003D2974">
        <w:trPr>
          <w:trHeight w:val="246"/>
        </w:trPr>
        <w:tc>
          <w:tcPr>
            <w:tcW w:w="439" w:type="pct"/>
            <w:tcBorders>
              <w:top w:val="nil"/>
              <w:left w:val="nil"/>
              <w:bottom w:val="nil"/>
              <w:right w:val="nil"/>
            </w:tcBorders>
          </w:tcPr>
          <w:p w14:paraId="3F52F6F3" w14:textId="77777777" w:rsidR="00B666D3" w:rsidRPr="005C6411" w:rsidRDefault="00B666D3" w:rsidP="003D2974">
            <w:pPr>
              <w:pStyle w:val="ListParagraph"/>
              <w:ind w:left="360"/>
              <w:jc w:val="left"/>
              <w:rPr>
                <w:lang w:val="fr-CA"/>
              </w:rPr>
            </w:pPr>
          </w:p>
        </w:tc>
        <w:tc>
          <w:tcPr>
            <w:tcW w:w="2651" w:type="pct"/>
            <w:tcBorders>
              <w:top w:val="nil"/>
              <w:left w:val="nil"/>
              <w:bottom w:val="nil"/>
              <w:right w:val="nil"/>
            </w:tcBorders>
          </w:tcPr>
          <w:p w14:paraId="6CD899B9" w14:textId="77777777" w:rsidR="00B666D3" w:rsidRPr="005C6411" w:rsidRDefault="00B666D3" w:rsidP="003D2974">
            <w:pPr>
              <w:rPr>
                <w:lang w:val="fr-CA"/>
              </w:rPr>
            </w:pPr>
            <w:r w:rsidRPr="005C6411">
              <w:rPr>
                <w:lang w:val="fr-CA"/>
              </w:rPr>
              <w:t>Plan du secteur des solvants – troisième tranche</w:t>
            </w:r>
          </w:p>
          <w:p w14:paraId="4C8E390E" w14:textId="77777777" w:rsidR="00B666D3" w:rsidRPr="005C6411" w:rsidRDefault="00B666D3" w:rsidP="003D2974">
            <w:pPr>
              <w:rPr>
                <w:lang w:val="fr-CA"/>
              </w:rPr>
            </w:pPr>
          </w:p>
        </w:tc>
        <w:tc>
          <w:tcPr>
            <w:tcW w:w="1910" w:type="pct"/>
            <w:tcBorders>
              <w:top w:val="nil"/>
              <w:left w:val="nil"/>
              <w:bottom w:val="nil"/>
              <w:right w:val="nil"/>
            </w:tcBorders>
          </w:tcPr>
          <w:p w14:paraId="072FA8D4" w14:textId="77777777" w:rsidR="00B666D3" w:rsidRPr="005C6411" w:rsidRDefault="00B666D3" w:rsidP="003D2974">
            <w:pPr>
              <w:jc w:val="right"/>
              <w:rPr>
                <w:lang w:val="fr-CA"/>
              </w:rPr>
            </w:pPr>
            <w:r w:rsidRPr="005C6411">
              <w:rPr>
                <w:lang w:val="fr-CA"/>
              </w:rPr>
              <w:t>PNUD</w:t>
            </w:r>
          </w:p>
        </w:tc>
      </w:tr>
      <w:tr w:rsidR="00B666D3" w:rsidRPr="005C6411" w14:paraId="38AD9A4B" w14:textId="77777777" w:rsidTr="003D2974">
        <w:trPr>
          <w:trHeight w:val="246"/>
        </w:trPr>
        <w:tc>
          <w:tcPr>
            <w:tcW w:w="439" w:type="pct"/>
            <w:tcBorders>
              <w:top w:val="nil"/>
              <w:left w:val="nil"/>
              <w:bottom w:val="nil"/>
              <w:right w:val="nil"/>
            </w:tcBorders>
          </w:tcPr>
          <w:p w14:paraId="3F5955A5" w14:textId="77777777" w:rsidR="00B666D3" w:rsidRPr="005C6411" w:rsidRDefault="00B666D3" w:rsidP="003D2974">
            <w:pPr>
              <w:pStyle w:val="ListParagraph"/>
              <w:ind w:left="360"/>
              <w:jc w:val="left"/>
              <w:rPr>
                <w:lang w:val="fr-CA"/>
              </w:rPr>
            </w:pPr>
          </w:p>
        </w:tc>
        <w:tc>
          <w:tcPr>
            <w:tcW w:w="2651" w:type="pct"/>
            <w:tcBorders>
              <w:top w:val="nil"/>
              <w:left w:val="nil"/>
              <w:bottom w:val="nil"/>
              <w:right w:val="nil"/>
            </w:tcBorders>
          </w:tcPr>
          <w:p w14:paraId="61376DA9" w14:textId="730622EF" w:rsidR="00B666D3" w:rsidRPr="005C6411" w:rsidRDefault="00B666D3" w:rsidP="00057231">
            <w:pPr>
              <w:rPr>
                <w:lang w:val="fr-CA"/>
              </w:rPr>
            </w:pPr>
            <w:r w:rsidRPr="005C6411">
              <w:rPr>
                <w:lang w:val="fr-CA"/>
              </w:rPr>
              <w:t xml:space="preserve">Plan du secteur de l’entretien de l’équipement de réfrigération et de climatisation et programme </w:t>
            </w:r>
            <w:r w:rsidR="00057231">
              <w:rPr>
                <w:lang w:val="fr-CA"/>
              </w:rPr>
              <w:t>national</w:t>
            </w:r>
            <w:r w:rsidRPr="005C6411">
              <w:rPr>
                <w:lang w:val="fr-CA"/>
              </w:rPr>
              <w:t xml:space="preserve"> habilitant – quatrième tranche </w:t>
            </w:r>
          </w:p>
        </w:tc>
        <w:tc>
          <w:tcPr>
            <w:tcW w:w="1910" w:type="pct"/>
            <w:tcBorders>
              <w:top w:val="nil"/>
              <w:left w:val="nil"/>
              <w:bottom w:val="nil"/>
              <w:right w:val="nil"/>
            </w:tcBorders>
          </w:tcPr>
          <w:p w14:paraId="2676DA9E" w14:textId="77777777" w:rsidR="00B666D3" w:rsidRPr="005C6411" w:rsidRDefault="00B666D3" w:rsidP="003D2974">
            <w:pPr>
              <w:jc w:val="right"/>
              <w:rPr>
                <w:lang w:val="fr-CA"/>
              </w:rPr>
            </w:pPr>
            <w:r w:rsidRPr="005C6411">
              <w:rPr>
                <w:lang w:val="fr-CA"/>
              </w:rPr>
              <w:t>PNUE, Allemagne et Japon</w:t>
            </w:r>
          </w:p>
        </w:tc>
      </w:tr>
    </w:tbl>
    <w:p w14:paraId="26967846" w14:textId="77777777" w:rsidR="0054393C" w:rsidRDefault="0054393C" w:rsidP="00B666D3">
      <w:pPr>
        <w:jc w:val="left"/>
        <w:rPr>
          <w:lang w:val="fr-CA"/>
        </w:rPr>
      </w:pPr>
    </w:p>
    <w:p w14:paraId="15E731ED" w14:textId="4C87808E" w:rsidR="00B666D3" w:rsidRPr="005C6411" w:rsidRDefault="0054393C" w:rsidP="00B666D3">
      <w:pPr>
        <w:rPr>
          <w:b/>
          <w:lang w:val="fr-CA"/>
        </w:rPr>
      </w:pPr>
      <w:r>
        <w:rPr>
          <w:b/>
          <w:lang w:val="fr-CA"/>
        </w:rPr>
        <w:t>P</w:t>
      </w:r>
      <w:r w:rsidR="00B666D3" w:rsidRPr="005C6411">
        <w:rPr>
          <w:b/>
          <w:lang w:val="fr-CA"/>
        </w:rPr>
        <w:t xml:space="preserve">lan de gestion de l’élimination des HCFC (phase I) </w:t>
      </w:r>
      <w:r w:rsidR="00B666D3" w:rsidRPr="005C6411">
        <w:rPr>
          <w:b/>
          <w:bCs/>
          <w:lang w:val="fr-CA"/>
        </w:rPr>
        <w:t xml:space="preserve">– </w:t>
      </w:r>
      <w:r w:rsidR="00B666D3" w:rsidRPr="005C6411">
        <w:rPr>
          <w:b/>
          <w:lang w:val="fr-CA"/>
        </w:rPr>
        <w:t xml:space="preserve">rapport périodique sur le plan du secteur des climatiseurs </w:t>
      </w:r>
      <w:r w:rsidR="003035CA" w:rsidRPr="005C6411">
        <w:rPr>
          <w:b/>
          <w:lang w:val="fr-CA"/>
        </w:rPr>
        <w:t>résidentiels</w:t>
      </w:r>
      <w:r w:rsidR="00B666D3" w:rsidRPr="005C6411">
        <w:rPr>
          <w:b/>
          <w:lang w:val="fr-CA"/>
        </w:rPr>
        <w:t xml:space="preserve"> (ONUDI)</w:t>
      </w:r>
    </w:p>
    <w:p w14:paraId="61731E0C" w14:textId="77777777" w:rsidR="00B666D3" w:rsidRPr="005C6411" w:rsidRDefault="00B666D3" w:rsidP="00B666D3">
      <w:pPr>
        <w:keepNext/>
        <w:keepLines/>
        <w:rPr>
          <w:lang w:val="fr-CA"/>
        </w:rPr>
      </w:pPr>
    </w:p>
    <w:p w14:paraId="1854A11B" w14:textId="2DFD8A4F" w:rsidR="00B666D3" w:rsidRPr="005C6411" w:rsidRDefault="00B666D3" w:rsidP="00B666D3">
      <w:pPr>
        <w:pStyle w:val="Heading1"/>
        <w:rPr>
          <w:lang w:val="fr-CA"/>
        </w:rPr>
      </w:pPr>
      <w:r w:rsidRPr="005C6411">
        <w:rPr>
          <w:lang w:val="fr-CA"/>
        </w:rPr>
        <w:t xml:space="preserve">Au nom du </w:t>
      </w:r>
      <w:r w:rsidR="00786A68">
        <w:rPr>
          <w:lang w:val="fr-CA"/>
        </w:rPr>
        <w:t>gouvernement</w:t>
      </w:r>
      <w:r w:rsidRPr="005C6411">
        <w:rPr>
          <w:lang w:val="fr-CA"/>
        </w:rPr>
        <w:t xml:space="preserve"> de la Chine, l’ONUDI a présenté un rapport périodique sur la mise en œuvre du plan du secteur des climatiseurs résidentiels (RAC) au titre de la phase I du plan de gestion de l’élimination des HCFC (PGEH), conformément à la décision 86/33(d). </w:t>
      </w:r>
    </w:p>
    <w:p w14:paraId="01B54E1F" w14:textId="28FEB0BE" w:rsidR="00B666D3" w:rsidRPr="005C6411" w:rsidRDefault="00B666D3" w:rsidP="00B666D3">
      <w:pPr>
        <w:pStyle w:val="Heading1"/>
        <w:rPr>
          <w:lang w:val="fr-CA"/>
        </w:rPr>
      </w:pPr>
      <w:r w:rsidRPr="005C6411">
        <w:rPr>
          <w:lang w:val="fr-CA"/>
        </w:rPr>
        <w:t>Les 26 chaînes RAC et les trois chaînes de compresseurs à base de HFCF-22 ont obtenu l’acceptation nationale et ont été entièrement reconverties au R-290 (18 chaînes RAC), au R-410A (huit</w:t>
      </w:r>
      <w:r w:rsidR="0054393C">
        <w:rPr>
          <w:lang w:val="fr-CA"/>
        </w:rPr>
        <w:t> </w:t>
      </w:r>
      <w:r w:rsidRPr="005C6411">
        <w:rPr>
          <w:lang w:val="fr-CA"/>
        </w:rPr>
        <w:t>chaînes RAC) et au R</w:t>
      </w:r>
      <w:r w:rsidRPr="005C6411">
        <w:rPr>
          <w:lang w:val="fr-CA"/>
        </w:rPr>
        <w:noBreakHyphen/>
        <w:t>290 (trois chaînes de compresseurs). Sur les 10 813,7 tm de HCFC</w:t>
      </w:r>
      <w:r w:rsidRPr="005C6411">
        <w:rPr>
          <w:lang w:val="fr-CA"/>
        </w:rPr>
        <w:noBreakHyphen/>
        <w:t>22 éliminées via la reconversion de ces chaînes, 325,6 tm étaient associées à des entreprises non visées à l’article 5 dont la reconversion a été financée par des sources extérieures au Fonds multilatéral, et 240,0 tonnes été éliminées par le projet de démonstration à Midea approuvé lors de la 61e réunion.</w:t>
      </w:r>
    </w:p>
    <w:p w14:paraId="2382AF6A" w14:textId="03040DBD" w:rsidR="00B666D3" w:rsidRPr="005C6411" w:rsidRDefault="00B666D3" w:rsidP="00B666D3">
      <w:pPr>
        <w:pStyle w:val="Heading1"/>
        <w:rPr>
          <w:lang w:val="fr-CA"/>
        </w:rPr>
      </w:pPr>
      <w:r w:rsidRPr="005C6411">
        <w:rPr>
          <w:lang w:val="fr-CA"/>
        </w:rPr>
        <w:t xml:space="preserve">En date d’août 2021, au total, 260 711 climatiseurs </w:t>
      </w:r>
      <w:r w:rsidR="00717C55">
        <w:rPr>
          <w:lang w:val="fr-CA"/>
        </w:rPr>
        <w:t>biblocs</w:t>
      </w:r>
      <w:r w:rsidRPr="005C6411">
        <w:rPr>
          <w:lang w:val="fr-CA"/>
        </w:rPr>
        <w:t xml:space="preserve"> à base de R</w:t>
      </w:r>
      <w:r w:rsidRPr="005C6411">
        <w:rPr>
          <w:lang w:val="fr-CA"/>
        </w:rPr>
        <w:noBreakHyphen/>
        <w:t>290 et 4 600</w:t>
      </w:r>
      <w:r w:rsidR="0054393C">
        <w:rPr>
          <w:lang w:val="fr-CA"/>
        </w:rPr>
        <w:t> </w:t>
      </w:r>
      <w:r w:rsidRPr="005C6411">
        <w:rPr>
          <w:lang w:val="fr-CA"/>
        </w:rPr>
        <w:t>000</w:t>
      </w:r>
      <w:r w:rsidR="0054393C">
        <w:rPr>
          <w:lang w:val="fr-CA"/>
        </w:rPr>
        <w:t> </w:t>
      </w:r>
      <w:r w:rsidRPr="005C6411">
        <w:rPr>
          <w:lang w:val="fr-CA"/>
        </w:rPr>
        <w:t>climatiseurs scellés en usine à base de R</w:t>
      </w:r>
      <w:r w:rsidRPr="005C6411">
        <w:rPr>
          <w:lang w:val="fr-CA"/>
        </w:rPr>
        <w:noBreakHyphen/>
        <w:t>290 (à savoir des déshumidificateurs et des climatiseurs portables) avaient été fabriqués et installés.</w:t>
      </w:r>
      <w:r w:rsidRPr="005C6411">
        <w:rPr>
          <w:rStyle w:val="FootnoteReference"/>
          <w:lang w:val="fr-CA"/>
        </w:rPr>
        <w:footnoteReference w:id="2"/>
      </w:r>
      <w:r w:rsidRPr="005C6411">
        <w:rPr>
          <w:lang w:val="fr-CA"/>
        </w:rPr>
        <w:t xml:space="preserve"> Conformément à la décision 84/68(d)(ii), l’ONUDI a fourni des informations sur l’effet du plan d’intéressement des surcoûts d’exploitation destiné à voir adoptés sur le marché les climatiseurs </w:t>
      </w:r>
      <w:r w:rsidR="00717C55">
        <w:rPr>
          <w:lang w:val="fr-CA"/>
        </w:rPr>
        <w:t>biblocs</w:t>
      </w:r>
      <w:r w:rsidRPr="005C6411">
        <w:rPr>
          <w:lang w:val="fr-CA"/>
        </w:rPr>
        <w:t xml:space="preserve"> à base de R-290 : les 260 711 climatiseurs </w:t>
      </w:r>
      <w:r w:rsidR="00717C55">
        <w:rPr>
          <w:lang w:val="fr-CA"/>
        </w:rPr>
        <w:t>biblocs</w:t>
      </w:r>
      <w:r w:rsidRPr="005C6411">
        <w:rPr>
          <w:lang w:val="fr-CA"/>
        </w:rPr>
        <w:t xml:space="preserve"> à base de R</w:t>
      </w:r>
      <w:r w:rsidRPr="005C6411">
        <w:rPr>
          <w:lang w:val="fr-CA"/>
        </w:rPr>
        <w:noBreakHyphen/>
        <w:t>290 ont tous été vendus localement; les deux tiers des ventes concernaient des unités avec inverseurs ;</w:t>
      </w:r>
      <w:r w:rsidRPr="005C6411">
        <w:rPr>
          <w:rStyle w:val="FootnoteReference"/>
          <w:lang w:val="fr-CA"/>
        </w:rPr>
        <w:footnoteReference w:id="3"/>
      </w:r>
      <w:r w:rsidRPr="005C6411">
        <w:rPr>
          <w:lang w:val="fr-CA"/>
        </w:rPr>
        <w:t xml:space="preserve"> et 80 </w:t>
      </w:r>
      <w:r w:rsidR="00085F82">
        <w:rPr>
          <w:lang w:val="fr-CA"/>
        </w:rPr>
        <w:t>pour cent</w:t>
      </w:r>
      <w:r w:rsidRPr="005C6411">
        <w:rPr>
          <w:lang w:val="fr-CA"/>
        </w:rPr>
        <w:t xml:space="preserve"> des ventes (y compris les unités avec inverseurs et à vitesse fixe) concernaient des appareils à efficacité énergétique de catégorie 2, comme le montre le </w:t>
      </w:r>
      <w:r w:rsidR="00AF05AB" w:rsidRPr="005C6411">
        <w:rPr>
          <w:lang w:val="fr-CA"/>
        </w:rPr>
        <w:t>tableau</w:t>
      </w:r>
      <w:r w:rsidRPr="005C6411">
        <w:rPr>
          <w:lang w:val="fr-CA"/>
        </w:rPr>
        <w:t xml:space="preserve"> 1. Un total de 4 355 932 $US a été déboursé au cours de la phase I pour </w:t>
      </w:r>
      <w:r w:rsidR="005C6411">
        <w:rPr>
          <w:lang w:val="fr-CA"/>
        </w:rPr>
        <w:t>le Bureau</w:t>
      </w:r>
      <w:r w:rsidRPr="005C6411">
        <w:rPr>
          <w:lang w:val="fr-CA"/>
        </w:rPr>
        <w:t xml:space="preserve"> de mise en œuvre et de suivi de projet afin de couvrir les frais de personnel, les déplacements, les réunions et les coûts partagés entre les secteurs pour le fonctionnement </w:t>
      </w:r>
      <w:r w:rsidR="005C6411">
        <w:rPr>
          <w:lang w:val="fr-CA"/>
        </w:rPr>
        <w:t>du Bureau</w:t>
      </w:r>
      <w:r w:rsidR="005C6411" w:rsidRPr="005C6411">
        <w:rPr>
          <w:lang w:val="fr-CA"/>
        </w:rPr>
        <w:t xml:space="preserve"> de mise en œuvre et de suivi de </w:t>
      </w:r>
      <w:r w:rsidR="0054393C" w:rsidRPr="005C6411">
        <w:rPr>
          <w:lang w:val="fr-CA"/>
        </w:rPr>
        <w:t>projet.</w:t>
      </w:r>
    </w:p>
    <w:p w14:paraId="6790392B" w14:textId="5CB5FD7B" w:rsidR="00B666D3" w:rsidRPr="005C6411" w:rsidRDefault="00B666D3" w:rsidP="00B666D3">
      <w:pPr>
        <w:rPr>
          <w:b/>
          <w:lang w:val="fr-CA"/>
        </w:rPr>
      </w:pPr>
      <w:r w:rsidRPr="005C6411">
        <w:rPr>
          <w:b/>
          <w:lang w:val="fr-CA"/>
        </w:rPr>
        <w:t xml:space="preserve">Tableau 1. Pourcentage de climatiseurs </w:t>
      </w:r>
      <w:r w:rsidR="00717C55">
        <w:rPr>
          <w:b/>
          <w:lang w:val="fr-CA"/>
        </w:rPr>
        <w:t>biblocs</w:t>
      </w:r>
      <w:r w:rsidRPr="005C6411">
        <w:rPr>
          <w:b/>
          <w:lang w:val="fr-CA"/>
        </w:rPr>
        <w:t xml:space="preserve"> à base de R-290 par classe d’énergie vendues d’ici août 2021</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77"/>
        <w:gridCol w:w="2899"/>
        <w:gridCol w:w="2189"/>
        <w:gridCol w:w="2185"/>
      </w:tblGrid>
      <w:tr w:rsidR="00B666D3" w:rsidRPr="005C6411" w14:paraId="773D0E62" w14:textId="77777777" w:rsidTr="003D2974">
        <w:tc>
          <w:tcPr>
            <w:tcW w:w="2620" w:type="pct"/>
            <w:gridSpan w:val="2"/>
            <w:tcMar>
              <w:left w:w="115" w:type="dxa"/>
              <w:right w:w="173" w:type="dxa"/>
            </w:tcMar>
            <w:vAlign w:val="center"/>
          </w:tcPr>
          <w:p w14:paraId="22EE184A" w14:textId="6091FDAD" w:rsidR="00B666D3" w:rsidRPr="005C6411" w:rsidRDefault="00B666D3" w:rsidP="00717C55">
            <w:pPr>
              <w:jc w:val="center"/>
              <w:rPr>
                <w:b/>
                <w:bCs/>
                <w:color w:val="000000"/>
                <w:sz w:val="20"/>
                <w:szCs w:val="20"/>
                <w:lang w:val="fr-CA"/>
              </w:rPr>
            </w:pPr>
            <w:r w:rsidRPr="005C6411">
              <w:rPr>
                <w:b/>
                <w:color w:val="000000"/>
                <w:sz w:val="20"/>
                <w:lang w:val="fr-CA"/>
              </w:rPr>
              <w:t xml:space="preserve">Climatiseurs </w:t>
            </w:r>
            <w:r w:rsidR="00717C55">
              <w:rPr>
                <w:b/>
                <w:color w:val="000000"/>
                <w:sz w:val="20"/>
                <w:lang w:val="fr-CA"/>
              </w:rPr>
              <w:t>biblocs</w:t>
            </w:r>
          </w:p>
        </w:tc>
        <w:tc>
          <w:tcPr>
            <w:tcW w:w="1191" w:type="pct"/>
            <w:shd w:val="clear" w:color="auto" w:fill="auto"/>
            <w:noWrap/>
            <w:tcMar>
              <w:left w:w="115" w:type="dxa"/>
              <w:right w:w="173" w:type="dxa"/>
            </w:tcMar>
            <w:vAlign w:val="center"/>
          </w:tcPr>
          <w:p w14:paraId="2326976A" w14:textId="77777777" w:rsidR="00B666D3" w:rsidRPr="005C6411" w:rsidRDefault="00B666D3" w:rsidP="003D2974">
            <w:pPr>
              <w:jc w:val="center"/>
              <w:rPr>
                <w:b/>
                <w:bCs/>
                <w:color w:val="000000"/>
                <w:sz w:val="20"/>
                <w:szCs w:val="20"/>
                <w:lang w:val="fr-CA"/>
              </w:rPr>
            </w:pPr>
            <w:r w:rsidRPr="005C6411">
              <w:rPr>
                <w:b/>
                <w:color w:val="000000"/>
                <w:sz w:val="20"/>
                <w:lang w:val="fr-CA"/>
              </w:rPr>
              <w:t>Inverseurs (%)</w:t>
            </w:r>
          </w:p>
        </w:tc>
        <w:tc>
          <w:tcPr>
            <w:tcW w:w="1189" w:type="pct"/>
            <w:shd w:val="clear" w:color="auto" w:fill="auto"/>
            <w:noWrap/>
            <w:tcMar>
              <w:left w:w="115" w:type="dxa"/>
              <w:right w:w="173" w:type="dxa"/>
            </w:tcMar>
            <w:vAlign w:val="center"/>
          </w:tcPr>
          <w:p w14:paraId="1A8B90C1" w14:textId="77777777" w:rsidR="00B666D3" w:rsidRPr="005C6411" w:rsidRDefault="00B666D3" w:rsidP="003D2974">
            <w:pPr>
              <w:jc w:val="center"/>
              <w:rPr>
                <w:b/>
                <w:bCs/>
                <w:color w:val="000000"/>
                <w:sz w:val="20"/>
                <w:szCs w:val="20"/>
                <w:lang w:val="fr-CA"/>
              </w:rPr>
            </w:pPr>
            <w:r w:rsidRPr="005C6411">
              <w:rPr>
                <w:b/>
                <w:color w:val="000000"/>
                <w:sz w:val="20"/>
                <w:lang w:val="fr-CA"/>
              </w:rPr>
              <w:t>Vitesse fixe (%)</w:t>
            </w:r>
          </w:p>
        </w:tc>
      </w:tr>
      <w:tr w:rsidR="00B666D3" w:rsidRPr="005C6411" w14:paraId="5E1ACC70" w14:textId="77777777" w:rsidTr="003D2974">
        <w:tc>
          <w:tcPr>
            <w:tcW w:w="1049" w:type="pct"/>
            <w:vMerge w:val="restart"/>
            <w:shd w:val="clear" w:color="auto" w:fill="auto"/>
            <w:noWrap/>
            <w:tcMar>
              <w:left w:w="115" w:type="dxa"/>
              <w:right w:w="173" w:type="dxa"/>
            </w:tcMar>
            <w:vAlign w:val="center"/>
            <w:hideMark/>
          </w:tcPr>
          <w:p w14:paraId="7C5DB05F" w14:textId="77777777" w:rsidR="00B666D3" w:rsidRPr="005C6411" w:rsidRDefault="00B666D3" w:rsidP="003D2974">
            <w:pPr>
              <w:jc w:val="left"/>
              <w:rPr>
                <w:color w:val="000000"/>
                <w:sz w:val="20"/>
                <w:szCs w:val="20"/>
                <w:lang w:val="fr-CA"/>
              </w:rPr>
            </w:pPr>
            <w:r w:rsidRPr="005C6411">
              <w:rPr>
                <w:color w:val="000000"/>
                <w:sz w:val="20"/>
                <w:lang w:val="fr-CA"/>
              </w:rPr>
              <w:t>Ventes locales (RMB)</w:t>
            </w:r>
          </w:p>
        </w:tc>
        <w:tc>
          <w:tcPr>
            <w:tcW w:w="1571" w:type="pct"/>
            <w:shd w:val="clear" w:color="auto" w:fill="auto"/>
            <w:vAlign w:val="center"/>
          </w:tcPr>
          <w:p w14:paraId="31442692" w14:textId="77777777" w:rsidR="00B666D3" w:rsidRPr="005C6411" w:rsidRDefault="00B666D3" w:rsidP="003D2974">
            <w:pPr>
              <w:jc w:val="left"/>
              <w:rPr>
                <w:color w:val="000000"/>
                <w:sz w:val="20"/>
                <w:szCs w:val="20"/>
                <w:lang w:val="fr-CA"/>
              </w:rPr>
            </w:pPr>
            <w:r w:rsidRPr="005C6411">
              <w:rPr>
                <w:color w:val="000000"/>
                <w:sz w:val="20"/>
                <w:lang w:val="fr-CA"/>
              </w:rPr>
              <w:t xml:space="preserve">  Efficacité énergétique de catégorie 1</w:t>
            </w:r>
          </w:p>
        </w:tc>
        <w:tc>
          <w:tcPr>
            <w:tcW w:w="1191" w:type="pct"/>
            <w:shd w:val="clear" w:color="auto" w:fill="auto"/>
            <w:noWrap/>
            <w:tcMar>
              <w:left w:w="115" w:type="dxa"/>
              <w:right w:w="173" w:type="dxa"/>
            </w:tcMar>
            <w:vAlign w:val="center"/>
            <w:hideMark/>
          </w:tcPr>
          <w:p w14:paraId="1E8884D6"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189" w:type="pct"/>
            <w:shd w:val="clear" w:color="auto" w:fill="auto"/>
            <w:noWrap/>
            <w:tcMar>
              <w:left w:w="115" w:type="dxa"/>
              <w:right w:w="173" w:type="dxa"/>
            </w:tcMar>
            <w:vAlign w:val="center"/>
            <w:hideMark/>
          </w:tcPr>
          <w:p w14:paraId="765CB864" w14:textId="77777777" w:rsidR="00B666D3" w:rsidRPr="005C6411" w:rsidRDefault="00B666D3" w:rsidP="003D2974">
            <w:pPr>
              <w:jc w:val="center"/>
              <w:rPr>
                <w:color w:val="000000"/>
                <w:sz w:val="20"/>
                <w:szCs w:val="20"/>
                <w:lang w:val="fr-CA"/>
              </w:rPr>
            </w:pPr>
            <w:r w:rsidRPr="005C6411">
              <w:rPr>
                <w:color w:val="000000"/>
                <w:sz w:val="20"/>
                <w:lang w:val="fr-CA"/>
              </w:rPr>
              <w:t>19</w:t>
            </w:r>
          </w:p>
        </w:tc>
      </w:tr>
      <w:tr w:rsidR="00B666D3" w:rsidRPr="005C6411" w14:paraId="28333463" w14:textId="77777777" w:rsidTr="003D2974">
        <w:tc>
          <w:tcPr>
            <w:tcW w:w="1049" w:type="pct"/>
            <w:vMerge/>
            <w:shd w:val="clear" w:color="auto" w:fill="auto"/>
            <w:noWrap/>
            <w:tcMar>
              <w:left w:w="115" w:type="dxa"/>
              <w:right w:w="173" w:type="dxa"/>
            </w:tcMar>
            <w:vAlign w:val="center"/>
            <w:hideMark/>
          </w:tcPr>
          <w:p w14:paraId="4521C51F" w14:textId="77777777" w:rsidR="00B666D3" w:rsidRPr="005C6411" w:rsidRDefault="00B666D3" w:rsidP="003D2974">
            <w:pPr>
              <w:jc w:val="left"/>
              <w:rPr>
                <w:color w:val="000000"/>
                <w:sz w:val="20"/>
                <w:szCs w:val="20"/>
                <w:lang w:val="fr-CA" w:eastAsia="en-CA"/>
              </w:rPr>
            </w:pPr>
          </w:p>
        </w:tc>
        <w:tc>
          <w:tcPr>
            <w:tcW w:w="1571" w:type="pct"/>
            <w:shd w:val="clear" w:color="auto" w:fill="auto"/>
            <w:vAlign w:val="center"/>
          </w:tcPr>
          <w:p w14:paraId="3B940756" w14:textId="77777777" w:rsidR="00B666D3" w:rsidRPr="005C6411" w:rsidRDefault="00B666D3" w:rsidP="003D2974">
            <w:pPr>
              <w:jc w:val="left"/>
              <w:rPr>
                <w:color w:val="000000"/>
                <w:sz w:val="20"/>
                <w:szCs w:val="20"/>
                <w:lang w:val="fr-CA"/>
              </w:rPr>
            </w:pPr>
            <w:r w:rsidRPr="005C6411">
              <w:rPr>
                <w:color w:val="000000"/>
                <w:sz w:val="20"/>
                <w:lang w:val="fr-CA"/>
              </w:rPr>
              <w:t xml:space="preserve">  Efficacité énergétique de catégorie 2</w:t>
            </w:r>
          </w:p>
        </w:tc>
        <w:tc>
          <w:tcPr>
            <w:tcW w:w="1191" w:type="pct"/>
            <w:shd w:val="clear" w:color="auto" w:fill="auto"/>
            <w:noWrap/>
            <w:tcMar>
              <w:left w:w="115" w:type="dxa"/>
              <w:right w:w="173" w:type="dxa"/>
            </w:tcMar>
            <w:vAlign w:val="center"/>
            <w:hideMark/>
          </w:tcPr>
          <w:p w14:paraId="38EA3640" w14:textId="77777777" w:rsidR="00B666D3" w:rsidRPr="005C6411" w:rsidRDefault="00B666D3" w:rsidP="003D2974">
            <w:pPr>
              <w:jc w:val="center"/>
              <w:rPr>
                <w:color w:val="000000"/>
                <w:sz w:val="20"/>
                <w:szCs w:val="20"/>
                <w:lang w:val="fr-CA"/>
              </w:rPr>
            </w:pPr>
            <w:r w:rsidRPr="005C6411">
              <w:rPr>
                <w:color w:val="000000"/>
                <w:sz w:val="20"/>
                <w:lang w:val="fr-CA"/>
              </w:rPr>
              <w:t>67</w:t>
            </w:r>
          </w:p>
        </w:tc>
        <w:tc>
          <w:tcPr>
            <w:tcW w:w="1189" w:type="pct"/>
            <w:shd w:val="clear" w:color="auto" w:fill="auto"/>
            <w:noWrap/>
            <w:tcMar>
              <w:left w:w="115" w:type="dxa"/>
              <w:right w:w="173" w:type="dxa"/>
            </w:tcMar>
            <w:vAlign w:val="center"/>
            <w:hideMark/>
          </w:tcPr>
          <w:p w14:paraId="0C2FFE15" w14:textId="77777777" w:rsidR="00B666D3" w:rsidRPr="005C6411" w:rsidRDefault="00B666D3" w:rsidP="003D2974">
            <w:pPr>
              <w:jc w:val="center"/>
              <w:rPr>
                <w:color w:val="000000"/>
                <w:sz w:val="20"/>
                <w:szCs w:val="20"/>
                <w:lang w:val="fr-CA"/>
              </w:rPr>
            </w:pPr>
            <w:r w:rsidRPr="005C6411">
              <w:rPr>
                <w:color w:val="000000"/>
                <w:sz w:val="20"/>
                <w:lang w:val="fr-CA"/>
              </w:rPr>
              <w:t>13</w:t>
            </w:r>
          </w:p>
        </w:tc>
      </w:tr>
      <w:tr w:rsidR="00B666D3" w:rsidRPr="005C6411" w14:paraId="7053CE6D" w14:textId="77777777" w:rsidTr="003D2974">
        <w:tc>
          <w:tcPr>
            <w:tcW w:w="1049" w:type="pct"/>
            <w:vMerge/>
            <w:shd w:val="clear" w:color="auto" w:fill="auto"/>
            <w:noWrap/>
            <w:tcMar>
              <w:left w:w="115" w:type="dxa"/>
              <w:right w:w="173" w:type="dxa"/>
            </w:tcMar>
            <w:vAlign w:val="center"/>
            <w:hideMark/>
          </w:tcPr>
          <w:p w14:paraId="4F6D7BC0" w14:textId="77777777" w:rsidR="00B666D3" w:rsidRPr="005C6411" w:rsidRDefault="00B666D3" w:rsidP="003D2974">
            <w:pPr>
              <w:jc w:val="left"/>
              <w:rPr>
                <w:color w:val="000000"/>
                <w:sz w:val="20"/>
                <w:szCs w:val="20"/>
                <w:lang w:val="fr-CA" w:eastAsia="en-CA"/>
              </w:rPr>
            </w:pPr>
          </w:p>
        </w:tc>
        <w:tc>
          <w:tcPr>
            <w:tcW w:w="1571" w:type="pct"/>
            <w:shd w:val="clear" w:color="auto" w:fill="auto"/>
            <w:vAlign w:val="center"/>
          </w:tcPr>
          <w:p w14:paraId="36316106" w14:textId="77777777" w:rsidR="00B666D3" w:rsidRPr="005C6411" w:rsidRDefault="00B666D3" w:rsidP="003D2974">
            <w:pPr>
              <w:jc w:val="left"/>
              <w:rPr>
                <w:color w:val="000000"/>
                <w:sz w:val="20"/>
                <w:szCs w:val="20"/>
                <w:lang w:val="fr-CA"/>
              </w:rPr>
            </w:pPr>
            <w:r w:rsidRPr="005C6411">
              <w:rPr>
                <w:color w:val="000000"/>
                <w:sz w:val="20"/>
                <w:lang w:val="fr-CA"/>
              </w:rPr>
              <w:t xml:space="preserve">  Efficacité énergétique de catégorie 3</w:t>
            </w:r>
          </w:p>
        </w:tc>
        <w:tc>
          <w:tcPr>
            <w:tcW w:w="1191" w:type="pct"/>
            <w:shd w:val="clear" w:color="auto" w:fill="auto"/>
            <w:noWrap/>
            <w:tcMar>
              <w:left w:w="115" w:type="dxa"/>
              <w:right w:w="173" w:type="dxa"/>
            </w:tcMar>
            <w:vAlign w:val="center"/>
            <w:hideMark/>
          </w:tcPr>
          <w:p w14:paraId="1F63E8B7"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189" w:type="pct"/>
            <w:shd w:val="clear" w:color="auto" w:fill="auto"/>
            <w:noWrap/>
            <w:tcMar>
              <w:left w:w="115" w:type="dxa"/>
              <w:right w:w="173" w:type="dxa"/>
            </w:tcMar>
            <w:vAlign w:val="center"/>
            <w:hideMark/>
          </w:tcPr>
          <w:p w14:paraId="56E37D89" w14:textId="77777777" w:rsidR="00B666D3" w:rsidRPr="005C6411" w:rsidRDefault="00B666D3" w:rsidP="003D2974">
            <w:pPr>
              <w:jc w:val="center"/>
              <w:rPr>
                <w:color w:val="000000"/>
                <w:sz w:val="20"/>
                <w:szCs w:val="20"/>
                <w:lang w:val="fr-CA"/>
              </w:rPr>
            </w:pPr>
            <w:r w:rsidRPr="005C6411">
              <w:rPr>
                <w:color w:val="000000"/>
                <w:sz w:val="20"/>
                <w:lang w:val="fr-CA"/>
              </w:rPr>
              <w:t>1</w:t>
            </w:r>
          </w:p>
        </w:tc>
      </w:tr>
      <w:tr w:rsidR="00B666D3" w:rsidRPr="005C6411" w14:paraId="0D12CDC5" w14:textId="77777777" w:rsidTr="003D2974">
        <w:tc>
          <w:tcPr>
            <w:tcW w:w="2620" w:type="pct"/>
            <w:gridSpan w:val="2"/>
            <w:shd w:val="clear" w:color="auto" w:fill="auto"/>
            <w:noWrap/>
            <w:tcMar>
              <w:left w:w="115" w:type="dxa"/>
              <w:right w:w="173" w:type="dxa"/>
            </w:tcMar>
            <w:vAlign w:val="center"/>
            <w:hideMark/>
          </w:tcPr>
          <w:p w14:paraId="5A232DBF" w14:textId="77777777" w:rsidR="00B666D3" w:rsidRPr="005C6411" w:rsidRDefault="00B666D3" w:rsidP="003D2974">
            <w:pPr>
              <w:jc w:val="left"/>
              <w:rPr>
                <w:color w:val="000000"/>
                <w:sz w:val="20"/>
                <w:szCs w:val="20"/>
                <w:lang w:val="fr-CA"/>
              </w:rPr>
            </w:pPr>
            <w:r w:rsidRPr="005C6411">
              <w:rPr>
                <w:color w:val="000000"/>
                <w:sz w:val="20"/>
                <w:lang w:val="fr-CA"/>
              </w:rPr>
              <w:t>Exportation aux pays visés et non visés à l’article 5</w:t>
            </w:r>
          </w:p>
        </w:tc>
        <w:tc>
          <w:tcPr>
            <w:tcW w:w="1191" w:type="pct"/>
            <w:shd w:val="clear" w:color="auto" w:fill="auto"/>
            <w:noWrap/>
            <w:tcMar>
              <w:left w:w="115" w:type="dxa"/>
              <w:right w:w="173" w:type="dxa"/>
            </w:tcMar>
            <w:vAlign w:val="center"/>
            <w:hideMark/>
          </w:tcPr>
          <w:p w14:paraId="129EE5DC"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189" w:type="pct"/>
            <w:shd w:val="clear" w:color="auto" w:fill="auto"/>
            <w:noWrap/>
            <w:tcMar>
              <w:left w:w="115" w:type="dxa"/>
              <w:right w:w="173" w:type="dxa"/>
            </w:tcMar>
            <w:vAlign w:val="center"/>
            <w:hideMark/>
          </w:tcPr>
          <w:p w14:paraId="74E4EADB" w14:textId="77777777" w:rsidR="00B666D3" w:rsidRPr="005C6411" w:rsidRDefault="00B666D3" w:rsidP="003D2974">
            <w:pPr>
              <w:jc w:val="center"/>
              <w:rPr>
                <w:color w:val="000000"/>
                <w:sz w:val="20"/>
                <w:szCs w:val="20"/>
                <w:lang w:val="fr-CA"/>
              </w:rPr>
            </w:pPr>
            <w:r w:rsidRPr="005C6411">
              <w:rPr>
                <w:color w:val="000000"/>
                <w:sz w:val="20"/>
                <w:lang w:val="fr-CA"/>
              </w:rPr>
              <w:t>0</w:t>
            </w:r>
          </w:p>
        </w:tc>
      </w:tr>
    </w:tbl>
    <w:p w14:paraId="256CBBEF" w14:textId="77777777" w:rsidR="00B666D3" w:rsidRPr="005C6411" w:rsidRDefault="00B666D3" w:rsidP="00B666D3">
      <w:pPr>
        <w:rPr>
          <w:lang w:val="fr-CA"/>
        </w:rPr>
      </w:pPr>
    </w:p>
    <w:p w14:paraId="57729099" w14:textId="77777777" w:rsidR="00B666D3" w:rsidRPr="005C6411" w:rsidRDefault="00B666D3" w:rsidP="0054393C">
      <w:pPr>
        <w:keepNext/>
        <w:keepLines/>
        <w:widowControl w:val="0"/>
        <w:rPr>
          <w:u w:val="single"/>
          <w:lang w:val="fr-CA"/>
        </w:rPr>
      </w:pPr>
      <w:r w:rsidRPr="005C6411">
        <w:rPr>
          <w:u w:val="single"/>
          <w:lang w:val="fr-CA"/>
        </w:rPr>
        <w:lastRenderedPageBreak/>
        <w:t>Niveau de décaissement des fonds</w:t>
      </w:r>
    </w:p>
    <w:p w14:paraId="61221014" w14:textId="77777777" w:rsidR="00B666D3" w:rsidRPr="005C6411" w:rsidRDefault="00B666D3" w:rsidP="0054393C">
      <w:pPr>
        <w:keepNext/>
        <w:keepLines/>
        <w:widowControl w:val="0"/>
        <w:rPr>
          <w:lang w:val="fr-CA"/>
        </w:rPr>
      </w:pPr>
    </w:p>
    <w:p w14:paraId="72CFA894" w14:textId="67A0DD69" w:rsidR="00B666D3" w:rsidRPr="005C6411" w:rsidRDefault="00B666D3" w:rsidP="0054393C">
      <w:pPr>
        <w:pStyle w:val="Heading1"/>
        <w:keepNext/>
        <w:keepLines/>
        <w:widowControl w:val="0"/>
        <w:rPr>
          <w:lang w:val="fr-CA"/>
        </w:rPr>
      </w:pPr>
      <w:r w:rsidRPr="005C6411">
        <w:rPr>
          <w:lang w:val="fr-CA"/>
        </w:rPr>
        <w:t>En date d’août 2021, sur les 75 000 000 $U</w:t>
      </w:r>
      <w:r w:rsidR="00085F82">
        <w:rPr>
          <w:lang w:val="fr-CA"/>
        </w:rPr>
        <w:t>S approuvés, 68 314 000 $S (91 pour cent</w:t>
      </w:r>
      <w:r w:rsidRPr="005C6411">
        <w:rPr>
          <w:lang w:val="fr-CA"/>
        </w:rPr>
        <w:t>) avaient été décaissés par l’ONUDI et 68 </w:t>
      </w:r>
      <w:r w:rsidRPr="005C6411">
        <w:rPr>
          <w:color w:val="000000"/>
          <w:lang w:val="fr-CA"/>
        </w:rPr>
        <w:t>533 960 $</w:t>
      </w:r>
      <w:r w:rsidR="00085F82">
        <w:rPr>
          <w:lang w:val="fr-CA"/>
        </w:rPr>
        <w:t>US (91 pour cent</w:t>
      </w:r>
      <w:r w:rsidRPr="005C6411">
        <w:rPr>
          <w:lang w:val="fr-CA"/>
        </w:rPr>
        <w:t>) par le Bureau de coopération économique extérieure (</w:t>
      </w:r>
      <w:r w:rsidR="00563368">
        <w:rPr>
          <w:lang w:val="fr-CA"/>
        </w:rPr>
        <w:t>BCEE</w:t>
      </w:r>
      <w:r w:rsidRPr="005C6411">
        <w:rPr>
          <w:lang w:val="fr-CA"/>
        </w:rPr>
        <w:t>)</w:t>
      </w:r>
      <w:r w:rsidRPr="005C6411">
        <w:rPr>
          <w:rStyle w:val="FootnoteReference"/>
          <w:lang w:val="fr-CA"/>
        </w:rPr>
        <w:footnoteReference w:id="4"/>
      </w:r>
      <w:r w:rsidRPr="005C6411">
        <w:rPr>
          <w:lang w:val="fr-CA"/>
        </w:rPr>
        <w:t xml:space="preserve"> aux bénéficiaires, comme le montre le </w:t>
      </w:r>
      <w:r w:rsidR="00AF05AB" w:rsidRPr="005C6411">
        <w:rPr>
          <w:lang w:val="fr-CA"/>
        </w:rPr>
        <w:t>tableau</w:t>
      </w:r>
      <w:r w:rsidRPr="005C6411">
        <w:rPr>
          <w:lang w:val="fr-CA"/>
        </w:rPr>
        <w:t xml:space="preserve"> 2.</w:t>
      </w:r>
    </w:p>
    <w:p w14:paraId="781890C8" w14:textId="77777777" w:rsidR="00563368" w:rsidRDefault="00563368" w:rsidP="00B666D3">
      <w:pPr>
        <w:widowControl w:val="0"/>
        <w:rPr>
          <w:b/>
          <w:lang w:val="fr-CA"/>
        </w:rPr>
      </w:pPr>
    </w:p>
    <w:p w14:paraId="23832363" w14:textId="77777777" w:rsidR="00B666D3" w:rsidRPr="005C6411" w:rsidRDefault="00B666D3" w:rsidP="00B666D3">
      <w:pPr>
        <w:widowControl w:val="0"/>
        <w:rPr>
          <w:b/>
          <w:lang w:val="fr-CA"/>
        </w:rPr>
      </w:pPr>
      <w:r w:rsidRPr="005C6411">
        <w:rPr>
          <w:b/>
          <w:lang w:val="fr-CA"/>
        </w:rPr>
        <w:t>Tableau 2. Décaissement ($US) par tranche du secteur des climatiseurs résidentiels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72"/>
        <w:gridCol w:w="1232"/>
        <w:gridCol w:w="1232"/>
        <w:gridCol w:w="1232"/>
        <w:gridCol w:w="1232"/>
        <w:gridCol w:w="1234"/>
        <w:gridCol w:w="1316"/>
      </w:tblGrid>
      <w:tr w:rsidR="00B666D3" w:rsidRPr="005C6411" w14:paraId="7475028B" w14:textId="77777777" w:rsidTr="003D2974">
        <w:tc>
          <w:tcPr>
            <w:tcW w:w="1001" w:type="pct"/>
            <w:shd w:val="clear" w:color="auto" w:fill="auto"/>
            <w:hideMark/>
          </w:tcPr>
          <w:p w14:paraId="78F15CE9" w14:textId="77777777" w:rsidR="00B666D3" w:rsidRPr="005C6411" w:rsidRDefault="00B666D3" w:rsidP="003D2974">
            <w:pPr>
              <w:widowControl w:val="0"/>
              <w:ind w:left="-60"/>
              <w:jc w:val="left"/>
              <w:rPr>
                <w:b/>
                <w:sz w:val="20"/>
                <w:szCs w:val="20"/>
                <w:lang w:val="fr-CA"/>
              </w:rPr>
            </w:pPr>
            <w:r w:rsidRPr="005C6411">
              <w:rPr>
                <w:b/>
                <w:sz w:val="20"/>
                <w:lang w:val="fr-CA"/>
              </w:rPr>
              <w:t>Description</w:t>
            </w:r>
          </w:p>
        </w:tc>
        <w:tc>
          <w:tcPr>
            <w:tcW w:w="659" w:type="pct"/>
            <w:shd w:val="clear" w:color="auto" w:fill="auto"/>
            <w:vAlign w:val="center"/>
            <w:hideMark/>
          </w:tcPr>
          <w:p w14:paraId="5E864F94" w14:textId="77777777" w:rsidR="00B666D3" w:rsidRPr="005C6411" w:rsidRDefault="00B666D3" w:rsidP="003D2974">
            <w:pPr>
              <w:widowControl w:val="0"/>
              <w:jc w:val="center"/>
              <w:rPr>
                <w:b/>
                <w:color w:val="000000"/>
                <w:sz w:val="20"/>
                <w:szCs w:val="20"/>
                <w:lang w:val="fr-CA"/>
              </w:rPr>
            </w:pPr>
            <w:r w:rsidRPr="005C6411">
              <w:rPr>
                <w:b/>
                <w:color w:val="000000"/>
                <w:sz w:val="20"/>
                <w:lang w:val="fr-CA"/>
              </w:rPr>
              <w:t>Tranche 1</w:t>
            </w:r>
          </w:p>
        </w:tc>
        <w:tc>
          <w:tcPr>
            <w:tcW w:w="659" w:type="pct"/>
            <w:shd w:val="clear" w:color="auto" w:fill="auto"/>
            <w:vAlign w:val="center"/>
            <w:hideMark/>
          </w:tcPr>
          <w:p w14:paraId="61A7C132" w14:textId="77777777" w:rsidR="00B666D3" w:rsidRPr="005C6411" w:rsidRDefault="00B666D3" w:rsidP="003D2974">
            <w:pPr>
              <w:widowControl w:val="0"/>
              <w:jc w:val="center"/>
              <w:rPr>
                <w:b/>
                <w:color w:val="000000"/>
                <w:sz w:val="20"/>
                <w:szCs w:val="20"/>
                <w:lang w:val="fr-CA"/>
              </w:rPr>
            </w:pPr>
            <w:r w:rsidRPr="005C6411">
              <w:rPr>
                <w:b/>
                <w:color w:val="000000"/>
                <w:sz w:val="20"/>
                <w:lang w:val="fr-CA"/>
              </w:rPr>
              <w:t>Tranche 2</w:t>
            </w:r>
          </w:p>
        </w:tc>
        <w:tc>
          <w:tcPr>
            <w:tcW w:w="659" w:type="pct"/>
            <w:shd w:val="clear" w:color="auto" w:fill="auto"/>
            <w:vAlign w:val="center"/>
            <w:hideMark/>
          </w:tcPr>
          <w:p w14:paraId="7BAB9299" w14:textId="77777777" w:rsidR="00B666D3" w:rsidRPr="005C6411" w:rsidRDefault="00B666D3" w:rsidP="003D2974">
            <w:pPr>
              <w:widowControl w:val="0"/>
              <w:jc w:val="center"/>
              <w:rPr>
                <w:b/>
                <w:color w:val="000000"/>
                <w:sz w:val="20"/>
                <w:szCs w:val="20"/>
                <w:lang w:val="fr-CA"/>
              </w:rPr>
            </w:pPr>
            <w:r w:rsidRPr="005C6411">
              <w:rPr>
                <w:b/>
                <w:color w:val="000000"/>
                <w:sz w:val="20"/>
                <w:lang w:val="fr-CA"/>
              </w:rPr>
              <w:t>Tranche 3</w:t>
            </w:r>
          </w:p>
        </w:tc>
        <w:tc>
          <w:tcPr>
            <w:tcW w:w="659" w:type="pct"/>
            <w:shd w:val="clear" w:color="auto" w:fill="auto"/>
            <w:vAlign w:val="center"/>
            <w:hideMark/>
          </w:tcPr>
          <w:p w14:paraId="0023E5F5" w14:textId="77777777" w:rsidR="00B666D3" w:rsidRPr="005C6411" w:rsidRDefault="00B666D3" w:rsidP="003D2974">
            <w:pPr>
              <w:widowControl w:val="0"/>
              <w:jc w:val="center"/>
              <w:rPr>
                <w:b/>
                <w:color w:val="000000"/>
                <w:sz w:val="20"/>
                <w:szCs w:val="20"/>
                <w:lang w:val="fr-CA"/>
              </w:rPr>
            </w:pPr>
            <w:r w:rsidRPr="005C6411">
              <w:rPr>
                <w:b/>
                <w:color w:val="000000"/>
                <w:sz w:val="20"/>
                <w:lang w:val="fr-CA"/>
              </w:rPr>
              <w:t>Tranche 4</w:t>
            </w:r>
          </w:p>
        </w:tc>
        <w:tc>
          <w:tcPr>
            <w:tcW w:w="660" w:type="pct"/>
            <w:shd w:val="clear" w:color="auto" w:fill="auto"/>
            <w:vAlign w:val="center"/>
            <w:hideMark/>
          </w:tcPr>
          <w:p w14:paraId="7C398A8B" w14:textId="77777777" w:rsidR="00B666D3" w:rsidRPr="005C6411" w:rsidRDefault="00B666D3" w:rsidP="003D2974">
            <w:pPr>
              <w:widowControl w:val="0"/>
              <w:jc w:val="center"/>
              <w:rPr>
                <w:b/>
                <w:color w:val="000000"/>
                <w:sz w:val="20"/>
                <w:szCs w:val="20"/>
                <w:lang w:val="fr-CA"/>
              </w:rPr>
            </w:pPr>
            <w:r w:rsidRPr="005C6411">
              <w:rPr>
                <w:b/>
                <w:color w:val="000000"/>
                <w:sz w:val="20"/>
                <w:lang w:val="fr-CA"/>
              </w:rPr>
              <w:t>Tranche 5</w:t>
            </w:r>
          </w:p>
        </w:tc>
        <w:tc>
          <w:tcPr>
            <w:tcW w:w="704" w:type="pct"/>
            <w:shd w:val="clear" w:color="auto" w:fill="auto"/>
            <w:vAlign w:val="center"/>
            <w:hideMark/>
          </w:tcPr>
          <w:p w14:paraId="4684EC96" w14:textId="77777777" w:rsidR="00B666D3" w:rsidRPr="005C6411" w:rsidRDefault="00B666D3" w:rsidP="003D2974">
            <w:pPr>
              <w:widowControl w:val="0"/>
              <w:jc w:val="center"/>
              <w:rPr>
                <w:b/>
                <w:color w:val="000000"/>
                <w:sz w:val="20"/>
                <w:szCs w:val="20"/>
                <w:lang w:val="fr-CA"/>
              </w:rPr>
            </w:pPr>
            <w:r w:rsidRPr="005C6411">
              <w:rPr>
                <w:b/>
                <w:color w:val="000000"/>
                <w:sz w:val="20"/>
                <w:lang w:val="fr-CA"/>
              </w:rPr>
              <w:t>Total</w:t>
            </w:r>
          </w:p>
        </w:tc>
      </w:tr>
      <w:tr w:rsidR="00B666D3" w:rsidRPr="005C6411" w14:paraId="5D63178A" w14:textId="77777777" w:rsidTr="003D2974">
        <w:trPr>
          <w:trHeight w:val="170"/>
        </w:trPr>
        <w:tc>
          <w:tcPr>
            <w:tcW w:w="1001" w:type="pct"/>
            <w:shd w:val="clear" w:color="auto" w:fill="auto"/>
            <w:tcMar>
              <w:left w:w="29" w:type="dxa"/>
              <w:right w:w="0" w:type="dxa"/>
            </w:tcMar>
            <w:hideMark/>
          </w:tcPr>
          <w:p w14:paraId="47EF7659" w14:textId="77777777" w:rsidR="00B666D3" w:rsidRPr="005C6411" w:rsidRDefault="00B666D3" w:rsidP="003D2974">
            <w:pPr>
              <w:widowControl w:val="0"/>
              <w:ind w:left="22"/>
              <w:jc w:val="left"/>
              <w:rPr>
                <w:bCs/>
                <w:sz w:val="20"/>
                <w:szCs w:val="20"/>
                <w:lang w:val="fr-CA"/>
              </w:rPr>
            </w:pPr>
            <w:r w:rsidRPr="005C6411">
              <w:rPr>
                <w:sz w:val="20"/>
                <w:lang w:val="fr-CA"/>
              </w:rPr>
              <w:t>Financement*</w:t>
            </w:r>
          </w:p>
        </w:tc>
        <w:tc>
          <w:tcPr>
            <w:tcW w:w="659" w:type="pct"/>
            <w:shd w:val="clear" w:color="auto" w:fill="auto"/>
            <w:hideMark/>
          </w:tcPr>
          <w:p w14:paraId="489C04E1" w14:textId="77777777" w:rsidR="00B666D3" w:rsidRPr="005C6411" w:rsidRDefault="00B666D3" w:rsidP="003D2974">
            <w:pPr>
              <w:widowControl w:val="0"/>
              <w:jc w:val="right"/>
              <w:rPr>
                <w:sz w:val="20"/>
                <w:szCs w:val="20"/>
                <w:lang w:val="fr-CA"/>
              </w:rPr>
            </w:pPr>
            <w:r w:rsidRPr="005C6411">
              <w:rPr>
                <w:sz w:val="20"/>
                <w:lang w:val="fr-CA"/>
              </w:rPr>
              <w:t>36 430 000</w:t>
            </w:r>
          </w:p>
        </w:tc>
        <w:tc>
          <w:tcPr>
            <w:tcW w:w="659" w:type="pct"/>
            <w:shd w:val="clear" w:color="auto" w:fill="auto"/>
            <w:hideMark/>
          </w:tcPr>
          <w:p w14:paraId="24740FB2" w14:textId="77777777" w:rsidR="00B666D3" w:rsidRPr="005C6411" w:rsidRDefault="00B666D3" w:rsidP="003D2974">
            <w:pPr>
              <w:widowControl w:val="0"/>
              <w:jc w:val="right"/>
              <w:rPr>
                <w:sz w:val="20"/>
                <w:szCs w:val="20"/>
                <w:lang w:val="fr-CA"/>
              </w:rPr>
            </w:pPr>
            <w:r w:rsidRPr="005C6411">
              <w:rPr>
                <w:sz w:val="20"/>
                <w:lang w:val="fr-CA"/>
              </w:rPr>
              <w:t>9 200 000</w:t>
            </w:r>
          </w:p>
        </w:tc>
        <w:tc>
          <w:tcPr>
            <w:tcW w:w="659" w:type="pct"/>
            <w:shd w:val="clear" w:color="auto" w:fill="auto"/>
            <w:hideMark/>
          </w:tcPr>
          <w:p w14:paraId="138ADEFB" w14:textId="77777777" w:rsidR="00B666D3" w:rsidRPr="005C6411" w:rsidRDefault="00B666D3" w:rsidP="003D2974">
            <w:pPr>
              <w:widowControl w:val="0"/>
              <w:jc w:val="right"/>
              <w:rPr>
                <w:sz w:val="20"/>
                <w:szCs w:val="20"/>
                <w:lang w:val="fr-CA"/>
              </w:rPr>
            </w:pPr>
            <w:r w:rsidRPr="005C6411">
              <w:rPr>
                <w:sz w:val="20"/>
                <w:lang w:val="fr-CA"/>
              </w:rPr>
              <w:t>8 495 000</w:t>
            </w:r>
          </w:p>
        </w:tc>
        <w:tc>
          <w:tcPr>
            <w:tcW w:w="659" w:type="pct"/>
            <w:shd w:val="clear" w:color="auto" w:fill="auto"/>
            <w:hideMark/>
          </w:tcPr>
          <w:p w14:paraId="51990951" w14:textId="77777777" w:rsidR="00B666D3" w:rsidRPr="005C6411" w:rsidRDefault="00B666D3" w:rsidP="003D2974">
            <w:pPr>
              <w:widowControl w:val="0"/>
              <w:jc w:val="right"/>
              <w:rPr>
                <w:sz w:val="20"/>
                <w:szCs w:val="20"/>
                <w:lang w:val="fr-CA"/>
              </w:rPr>
            </w:pPr>
            <w:r w:rsidRPr="005C6411">
              <w:rPr>
                <w:sz w:val="20"/>
                <w:lang w:val="fr-CA"/>
              </w:rPr>
              <w:t>9 625 000</w:t>
            </w:r>
          </w:p>
        </w:tc>
        <w:tc>
          <w:tcPr>
            <w:tcW w:w="660" w:type="pct"/>
            <w:shd w:val="clear" w:color="auto" w:fill="auto"/>
            <w:hideMark/>
          </w:tcPr>
          <w:p w14:paraId="770742DC" w14:textId="77777777" w:rsidR="00B666D3" w:rsidRPr="005C6411" w:rsidRDefault="00B666D3" w:rsidP="003D2974">
            <w:pPr>
              <w:widowControl w:val="0"/>
              <w:jc w:val="right"/>
              <w:rPr>
                <w:sz w:val="20"/>
                <w:szCs w:val="20"/>
                <w:lang w:val="fr-CA"/>
              </w:rPr>
            </w:pPr>
            <w:r w:rsidRPr="005C6411">
              <w:rPr>
                <w:sz w:val="20"/>
                <w:lang w:val="fr-CA"/>
              </w:rPr>
              <w:t>11 250 000</w:t>
            </w:r>
          </w:p>
        </w:tc>
        <w:tc>
          <w:tcPr>
            <w:tcW w:w="704" w:type="pct"/>
            <w:shd w:val="clear" w:color="auto" w:fill="auto"/>
            <w:noWrap/>
            <w:hideMark/>
          </w:tcPr>
          <w:p w14:paraId="6C9CFB57" w14:textId="77777777" w:rsidR="00B666D3" w:rsidRPr="005C6411" w:rsidRDefault="00B666D3" w:rsidP="003D2974">
            <w:pPr>
              <w:widowControl w:val="0"/>
              <w:jc w:val="right"/>
              <w:rPr>
                <w:sz w:val="20"/>
                <w:szCs w:val="20"/>
                <w:lang w:val="fr-CA"/>
              </w:rPr>
            </w:pPr>
            <w:r w:rsidRPr="005C6411">
              <w:rPr>
                <w:sz w:val="20"/>
                <w:lang w:val="fr-CA"/>
              </w:rPr>
              <w:t>75 000 000</w:t>
            </w:r>
          </w:p>
        </w:tc>
      </w:tr>
      <w:tr w:rsidR="00B666D3" w:rsidRPr="005C6411" w14:paraId="3C48454C" w14:textId="77777777" w:rsidTr="003D2974">
        <w:trPr>
          <w:trHeight w:val="107"/>
        </w:trPr>
        <w:tc>
          <w:tcPr>
            <w:tcW w:w="1001" w:type="pct"/>
            <w:shd w:val="clear" w:color="auto" w:fill="auto"/>
            <w:tcMar>
              <w:left w:w="29" w:type="dxa"/>
              <w:right w:w="0" w:type="dxa"/>
            </w:tcMar>
            <w:hideMark/>
          </w:tcPr>
          <w:p w14:paraId="3D8AE85E" w14:textId="77777777" w:rsidR="00B666D3" w:rsidRPr="005C6411" w:rsidRDefault="00B666D3" w:rsidP="003D2974">
            <w:pPr>
              <w:widowControl w:val="0"/>
              <w:ind w:left="22"/>
              <w:jc w:val="left"/>
              <w:rPr>
                <w:bCs/>
                <w:sz w:val="20"/>
                <w:szCs w:val="20"/>
                <w:lang w:val="fr-CA"/>
              </w:rPr>
            </w:pPr>
            <w:r w:rsidRPr="005C6411">
              <w:rPr>
                <w:sz w:val="20"/>
                <w:lang w:val="fr-CA"/>
              </w:rPr>
              <w:t>Décaissé par l’ONUDI</w:t>
            </w:r>
          </w:p>
        </w:tc>
        <w:tc>
          <w:tcPr>
            <w:tcW w:w="659" w:type="pct"/>
            <w:shd w:val="clear" w:color="auto" w:fill="auto"/>
            <w:hideMark/>
          </w:tcPr>
          <w:p w14:paraId="150132D2" w14:textId="77777777" w:rsidR="00B666D3" w:rsidRPr="005C6411" w:rsidRDefault="00B666D3" w:rsidP="003D2974">
            <w:pPr>
              <w:widowControl w:val="0"/>
              <w:jc w:val="right"/>
              <w:rPr>
                <w:sz w:val="20"/>
                <w:szCs w:val="20"/>
                <w:lang w:val="fr-CA"/>
              </w:rPr>
            </w:pPr>
            <w:r w:rsidRPr="005C6411">
              <w:rPr>
                <w:sz w:val="20"/>
                <w:lang w:val="fr-CA"/>
              </w:rPr>
              <w:t>36 430 000</w:t>
            </w:r>
          </w:p>
        </w:tc>
        <w:tc>
          <w:tcPr>
            <w:tcW w:w="659" w:type="pct"/>
            <w:shd w:val="clear" w:color="auto" w:fill="auto"/>
            <w:hideMark/>
          </w:tcPr>
          <w:p w14:paraId="6A075F81" w14:textId="77777777" w:rsidR="00B666D3" w:rsidRPr="005C6411" w:rsidRDefault="00B666D3" w:rsidP="003D2974">
            <w:pPr>
              <w:widowControl w:val="0"/>
              <w:jc w:val="right"/>
              <w:rPr>
                <w:sz w:val="20"/>
                <w:szCs w:val="20"/>
                <w:lang w:val="fr-CA"/>
              </w:rPr>
            </w:pPr>
            <w:r w:rsidRPr="005C6411">
              <w:rPr>
                <w:sz w:val="20"/>
                <w:lang w:val="fr-CA"/>
              </w:rPr>
              <w:t>9 200 000</w:t>
            </w:r>
          </w:p>
        </w:tc>
        <w:tc>
          <w:tcPr>
            <w:tcW w:w="659" w:type="pct"/>
            <w:shd w:val="clear" w:color="auto" w:fill="auto"/>
            <w:hideMark/>
          </w:tcPr>
          <w:p w14:paraId="37E7C110" w14:textId="77777777" w:rsidR="00B666D3" w:rsidRPr="005C6411" w:rsidRDefault="00B666D3" w:rsidP="003D2974">
            <w:pPr>
              <w:widowControl w:val="0"/>
              <w:jc w:val="right"/>
              <w:rPr>
                <w:sz w:val="20"/>
                <w:szCs w:val="20"/>
                <w:lang w:val="fr-CA"/>
              </w:rPr>
            </w:pPr>
            <w:r w:rsidRPr="005C6411">
              <w:rPr>
                <w:sz w:val="20"/>
                <w:lang w:val="fr-CA"/>
              </w:rPr>
              <w:t>8 434 000</w:t>
            </w:r>
          </w:p>
        </w:tc>
        <w:tc>
          <w:tcPr>
            <w:tcW w:w="659" w:type="pct"/>
            <w:shd w:val="clear" w:color="auto" w:fill="auto"/>
            <w:hideMark/>
          </w:tcPr>
          <w:p w14:paraId="50E65D8D" w14:textId="77777777" w:rsidR="00B666D3" w:rsidRPr="005C6411" w:rsidRDefault="00B666D3" w:rsidP="003D2974">
            <w:pPr>
              <w:widowControl w:val="0"/>
              <w:jc w:val="right"/>
              <w:rPr>
                <w:sz w:val="20"/>
                <w:szCs w:val="20"/>
                <w:lang w:val="fr-CA"/>
              </w:rPr>
            </w:pPr>
            <w:r w:rsidRPr="005C6411">
              <w:rPr>
                <w:sz w:val="20"/>
                <w:lang w:val="fr-CA"/>
              </w:rPr>
              <w:t>8 662 500</w:t>
            </w:r>
          </w:p>
        </w:tc>
        <w:tc>
          <w:tcPr>
            <w:tcW w:w="660" w:type="pct"/>
            <w:shd w:val="clear" w:color="auto" w:fill="auto"/>
            <w:hideMark/>
          </w:tcPr>
          <w:p w14:paraId="309FC2CA" w14:textId="77777777" w:rsidR="00B666D3" w:rsidRPr="005C6411" w:rsidRDefault="00B666D3" w:rsidP="003D2974">
            <w:pPr>
              <w:widowControl w:val="0"/>
              <w:jc w:val="right"/>
              <w:rPr>
                <w:sz w:val="20"/>
                <w:szCs w:val="20"/>
                <w:lang w:val="fr-CA"/>
              </w:rPr>
            </w:pPr>
            <w:r w:rsidRPr="005C6411">
              <w:rPr>
                <w:sz w:val="20"/>
                <w:lang w:val="fr-CA"/>
              </w:rPr>
              <w:t>5 587 500</w:t>
            </w:r>
          </w:p>
        </w:tc>
        <w:tc>
          <w:tcPr>
            <w:tcW w:w="704" w:type="pct"/>
            <w:shd w:val="clear" w:color="auto" w:fill="auto"/>
            <w:noWrap/>
            <w:hideMark/>
          </w:tcPr>
          <w:p w14:paraId="7C008DAE" w14:textId="77777777" w:rsidR="00B666D3" w:rsidRPr="005C6411" w:rsidRDefault="00B666D3" w:rsidP="003D2974">
            <w:pPr>
              <w:widowControl w:val="0"/>
              <w:jc w:val="right"/>
              <w:rPr>
                <w:sz w:val="20"/>
                <w:szCs w:val="20"/>
                <w:lang w:val="fr-CA"/>
              </w:rPr>
            </w:pPr>
            <w:r w:rsidRPr="005C6411">
              <w:rPr>
                <w:sz w:val="20"/>
                <w:lang w:val="fr-CA"/>
              </w:rPr>
              <w:t>68 314 000</w:t>
            </w:r>
          </w:p>
        </w:tc>
      </w:tr>
      <w:tr w:rsidR="00B666D3" w:rsidRPr="005C6411" w14:paraId="345CFC4C" w14:textId="77777777" w:rsidTr="003D2974">
        <w:trPr>
          <w:trHeight w:val="50"/>
        </w:trPr>
        <w:tc>
          <w:tcPr>
            <w:tcW w:w="1001" w:type="pct"/>
            <w:shd w:val="clear" w:color="auto" w:fill="auto"/>
            <w:tcMar>
              <w:left w:w="29" w:type="dxa"/>
              <w:right w:w="0" w:type="dxa"/>
            </w:tcMar>
            <w:hideMark/>
          </w:tcPr>
          <w:p w14:paraId="3B973C77" w14:textId="6CA5E65A" w:rsidR="00B666D3" w:rsidRPr="005C6411" w:rsidRDefault="00B666D3" w:rsidP="003D2974">
            <w:pPr>
              <w:widowControl w:val="0"/>
              <w:ind w:left="22"/>
              <w:jc w:val="left"/>
              <w:rPr>
                <w:bCs/>
                <w:sz w:val="20"/>
                <w:szCs w:val="20"/>
                <w:lang w:val="fr-CA"/>
              </w:rPr>
            </w:pPr>
            <w:r w:rsidRPr="005C6411">
              <w:rPr>
                <w:sz w:val="20"/>
                <w:lang w:val="fr-CA"/>
              </w:rPr>
              <w:t xml:space="preserve">Décaissé par le </w:t>
            </w:r>
            <w:r w:rsidR="00563368">
              <w:rPr>
                <w:sz w:val="20"/>
                <w:lang w:val="fr-CA"/>
              </w:rPr>
              <w:t>BCEE</w:t>
            </w:r>
          </w:p>
        </w:tc>
        <w:tc>
          <w:tcPr>
            <w:tcW w:w="659" w:type="pct"/>
            <w:shd w:val="clear" w:color="auto" w:fill="auto"/>
            <w:vAlign w:val="bottom"/>
            <w:hideMark/>
          </w:tcPr>
          <w:p w14:paraId="33F7827D" w14:textId="77777777" w:rsidR="00B666D3" w:rsidRPr="005C6411" w:rsidRDefault="00B666D3" w:rsidP="003D2974">
            <w:pPr>
              <w:widowControl w:val="0"/>
              <w:jc w:val="right"/>
              <w:rPr>
                <w:color w:val="000000"/>
                <w:sz w:val="20"/>
                <w:szCs w:val="20"/>
                <w:lang w:val="fr-CA"/>
              </w:rPr>
            </w:pPr>
            <w:r w:rsidRPr="005C6411">
              <w:rPr>
                <w:sz w:val="20"/>
                <w:lang w:val="fr-CA"/>
              </w:rPr>
              <w:t>36 430 000</w:t>
            </w:r>
          </w:p>
        </w:tc>
        <w:tc>
          <w:tcPr>
            <w:tcW w:w="659" w:type="pct"/>
            <w:shd w:val="clear" w:color="auto" w:fill="auto"/>
            <w:vAlign w:val="bottom"/>
            <w:hideMark/>
          </w:tcPr>
          <w:p w14:paraId="3955C669" w14:textId="77777777" w:rsidR="00B666D3" w:rsidRPr="005C6411" w:rsidRDefault="00B666D3" w:rsidP="003D2974">
            <w:pPr>
              <w:widowControl w:val="0"/>
              <w:jc w:val="right"/>
              <w:rPr>
                <w:color w:val="000000"/>
                <w:sz w:val="20"/>
                <w:szCs w:val="20"/>
                <w:lang w:val="fr-CA"/>
              </w:rPr>
            </w:pPr>
            <w:r w:rsidRPr="005C6411">
              <w:rPr>
                <w:color w:val="000000"/>
                <w:sz w:val="20"/>
                <w:lang w:val="fr-CA"/>
              </w:rPr>
              <w:t>8 210 958</w:t>
            </w:r>
          </w:p>
        </w:tc>
        <w:tc>
          <w:tcPr>
            <w:tcW w:w="659" w:type="pct"/>
            <w:shd w:val="clear" w:color="auto" w:fill="auto"/>
            <w:vAlign w:val="bottom"/>
            <w:hideMark/>
          </w:tcPr>
          <w:p w14:paraId="2AA96B2F" w14:textId="77777777" w:rsidR="00B666D3" w:rsidRPr="005C6411" w:rsidRDefault="00B666D3" w:rsidP="003D2974">
            <w:pPr>
              <w:widowControl w:val="0"/>
              <w:jc w:val="right"/>
              <w:rPr>
                <w:color w:val="000000"/>
                <w:sz w:val="20"/>
                <w:szCs w:val="20"/>
                <w:lang w:val="fr-CA"/>
              </w:rPr>
            </w:pPr>
            <w:r w:rsidRPr="005C6411">
              <w:rPr>
                <w:color w:val="000000"/>
                <w:sz w:val="20"/>
                <w:lang w:val="fr-CA"/>
              </w:rPr>
              <w:t>8 069 073</w:t>
            </w:r>
          </w:p>
        </w:tc>
        <w:tc>
          <w:tcPr>
            <w:tcW w:w="659" w:type="pct"/>
            <w:shd w:val="clear" w:color="auto" w:fill="auto"/>
            <w:vAlign w:val="bottom"/>
            <w:hideMark/>
          </w:tcPr>
          <w:p w14:paraId="4081B707" w14:textId="77777777" w:rsidR="00B666D3" w:rsidRPr="005C6411" w:rsidRDefault="00B666D3" w:rsidP="003D2974">
            <w:pPr>
              <w:widowControl w:val="0"/>
              <w:jc w:val="right"/>
              <w:rPr>
                <w:color w:val="000000"/>
                <w:sz w:val="20"/>
                <w:szCs w:val="20"/>
                <w:lang w:val="fr-CA"/>
              </w:rPr>
            </w:pPr>
            <w:r w:rsidRPr="005C6411">
              <w:rPr>
                <w:color w:val="000000"/>
                <w:sz w:val="20"/>
                <w:lang w:val="fr-CA"/>
              </w:rPr>
              <w:t>9 625 000</w:t>
            </w:r>
          </w:p>
        </w:tc>
        <w:tc>
          <w:tcPr>
            <w:tcW w:w="660" w:type="pct"/>
            <w:shd w:val="clear" w:color="auto" w:fill="auto"/>
            <w:vAlign w:val="bottom"/>
            <w:hideMark/>
          </w:tcPr>
          <w:p w14:paraId="4B574FEC" w14:textId="77777777" w:rsidR="00B666D3" w:rsidRPr="005C6411" w:rsidRDefault="00B666D3" w:rsidP="003D2974">
            <w:pPr>
              <w:widowControl w:val="0"/>
              <w:jc w:val="right"/>
              <w:rPr>
                <w:color w:val="000000"/>
                <w:sz w:val="20"/>
                <w:szCs w:val="20"/>
                <w:lang w:val="fr-CA"/>
              </w:rPr>
            </w:pPr>
            <w:r w:rsidRPr="005C6411">
              <w:rPr>
                <w:color w:val="000000"/>
                <w:sz w:val="20"/>
                <w:lang w:val="fr-CA"/>
              </w:rPr>
              <w:t>6 198 929</w:t>
            </w:r>
          </w:p>
        </w:tc>
        <w:tc>
          <w:tcPr>
            <w:tcW w:w="704" w:type="pct"/>
            <w:shd w:val="clear" w:color="auto" w:fill="auto"/>
            <w:noWrap/>
            <w:vAlign w:val="bottom"/>
            <w:hideMark/>
          </w:tcPr>
          <w:p w14:paraId="6FA1FC67" w14:textId="77777777" w:rsidR="00B666D3" w:rsidRPr="005C6411" w:rsidRDefault="00B666D3" w:rsidP="003D2974">
            <w:pPr>
              <w:widowControl w:val="0"/>
              <w:jc w:val="right"/>
              <w:rPr>
                <w:color w:val="000000"/>
                <w:sz w:val="20"/>
                <w:szCs w:val="20"/>
                <w:lang w:val="fr-CA"/>
              </w:rPr>
            </w:pPr>
            <w:r w:rsidRPr="005C6411">
              <w:rPr>
                <w:color w:val="000000"/>
                <w:sz w:val="20"/>
                <w:lang w:val="fr-CA"/>
              </w:rPr>
              <w:t>**68 533 960</w:t>
            </w:r>
          </w:p>
        </w:tc>
      </w:tr>
    </w:tbl>
    <w:p w14:paraId="6E47B344" w14:textId="77777777" w:rsidR="00B666D3" w:rsidRPr="005C6411" w:rsidRDefault="00B666D3" w:rsidP="00B666D3">
      <w:pPr>
        <w:widowControl w:val="0"/>
        <w:spacing w:before="20" w:after="20"/>
        <w:rPr>
          <w:sz w:val="18"/>
          <w:szCs w:val="18"/>
          <w:lang w:val="fr-CA"/>
        </w:rPr>
      </w:pPr>
      <w:r w:rsidRPr="005C6411">
        <w:rPr>
          <w:sz w:val="18"/>
          <w:lang w:val="fr-CA"/>
        </w:rPr>
        <w:t>* Sauf les coûts d’appui d’agence.</w:t>
      </w:r>
    </w:p>
    <w:p w14:paraId="4FB538BB" w14:textId="41E4B24E" w:rsidR="00B666D3" w:rsidRPr="005C6411" w:rsidRDefault="00B666D3" w:rsidP="00B666D3">
      <w:pPr>
        <w:widowControl w:val="0"/>
        <w:rPr>
          <w:sz w:val="18"/>
          <w:szCs w:val="18"/>
          <w:lang w:val="fr-CA"/>
        </w:rPr>
      </w:pPr>
      <w:r w:rsidRPr="005C6411">
        <w:rPr>
          <w:sz w:val="18"/>
          <w:lang w:val="fr-CA"/>
        </w:rPr>
        <w:t xml:space="preserve">** Décaissement supérieur à celui de l’ONUDI compte tenu des décaissements effectués par le </w:t>
      </w:r>
      <w:r w:rsidR="00563368">
        <w:rPr>
          <w:sz w:val="18"/>
          <w:lang w:val="fr-CA"/>
        </w:rPr>
        <w:t>BCEE</w:t>
      </w:r>
      <w:r w:rsidRPr="005C6411">
        <w:rPr>
          <w:sz w:val="18"/>
          <w:lang w:val="fr-CA"/>
        </w:rPr>
        <w:t xml:space="preserve"> sur ses propres ressources pour les paiements des surcoûts d’exploitation en 2020.</w:t>
      </w:r>
    </w:p>
    <w:p w14:paraId="764E2FAD" w14:textId="77777777" w:rsidR="00B666D3" w:rsidRPr="005C6411" w:rsidRDefault="00B666D3" w:rsidP="00B666D3">
      <w:pPr>
        <w:widowControl w:val="0"/>
        <w:rPr>
          <w:u w:val="single"/>
          <w:lang w:val="fr-CA"/>
        </w:rPr>
      </w:pPr>
    </w:p>
    <w:p w14:paraId="30880692" w14:textId="77777777" w:rsidR="00B666D3" w:rsidRPr="005C6411" w:rsidRDefault="00B666D3" w:rsidP="0054393C">
      <w:pPr>
        <w:spacing w:after="120"/>
        <w:rPr>
          <w:u w:val="single"/>
          <w:lang w:val="fr-CA"/>
        </w:rPr>
      </w:pPr>
      <w:r w:rsidRPr="005C6411">
        <w:rPr>
          <w:u w:val="single"/>
          <w:lang w:val="fr-CA"/>
        </w:rPr>
        <w:t>Activités restantes du plan du secteur des climatiseurs résidentiels</w:t>
      </w:r>
    </w:p>
    <w:p w14:paraId="1D4CEC50" w14:textId="016E5953" w:rsidR="00B666D3" w:rsidRPr="005C6411" w:rsidRDefault="00B666D3" w:rsidP="0054393C">
      <w:pPr>
        <w:pStyle w:val="Heading1"/>
        <w:spacing w:after="120"/>
        <w:rPr>
          <w:lang w:val="fr-CA"/>
        </w:rPr>
      </w:pPr>
      <w:r w:rsidRPr="005C6411">
        <w:rPr>
          <w:lang w:val="fr-CA"/>
        </w:rPr>
        <w:t>Tous les projets de reconversion et les activités d’assistance technique (AT)</w:t>
      </w:r>
      <w:r w:rsidRPr="005C6411">
        <w:rPr>
          <w:rStyle w:val="FootnoteReference"/>
          <w:lang w:val="fr-CA"/>
        </w:rPr>
        <w:footnoteReference w:id="5"/>
      </w:r>
      <w:r w:rsidRPr="005C6411">
        <w:rPr>
          <w:lang w:val="fr-CA"/>
        </w:rPr>
        <w:t xml:space="preserve"> ont été achevés. En raison de la pandémie COVID</w:t>
      </w:r>
      <w:r w:rsidRPr="005C6411">
        <w:rPr>
          <w:lang w:val="fr-CA"/>
        </w:rPr>
        <w:noBreakHyphen/>
        <w:t xml:space="preserve">19 qui a affecté la fabrication et la commercialisation des climatiseurs résidentiels à base de R-290 et retardé la vérification indépendante des ventes, le </w:t>
      </w:r>
      <w:r w:rsidR="00786A68">
        <w:rPr>
          <w:lang w:val="fr-CA"/>
        </w:rPr>
        <w:t>gouvernement</w:t>
      </w:r>
      <w:r w:rsidRPr="005C6411">
        <w:rPr>
          <w:lang w:val="fr-CA"/>
        </w:rPr>
        <w:t xml:space="preserve"> de la Chine s’est vu accorder un report de la date d’achèvement de la phase I au 31 décembre 2021 afin de permettre l’augmentation des ventes de climatiseurs résidentiels à base de R-290 et le paiement des surcoûts d’exploitation associés aux entreprises bénéficiaires [décision 86/33(c)]. </w:t>
      </w:r>
    </w:p>
    <w:p w14:paraId="2B12796D" w14:textId="77777777" w:rsidR="00B666D3" w:rsidRPr="005C6411" w:rsidRDefault="00B666D3" w:rsidP="0054393C">
      <w:pPr>
        <w:spacing w:after="120"/>
        <w:rPr>
          <w:i/>
          <w:lang w:val="fr-CA"/>
        </w:rPr>
      </w:pPr>
      <w:r w:rsidRPr="005C6411">
        <w:rPr>
          <w:i/>
          <w:lang w:val="fr-CA"/>
        </w:rPr>
        <w:t xml:space="preserve">Révision du plan d’intéressement des surcoûts d’exploitation </w:t>
      </w:r>
    </w:p>
    <w:p w14:paraId="7EC9258F" w14:textId="77777777" w:rsidR="00B666D3" w:rsidRPr="005C6411" w:rsidRDefault="00B666D3" w:rsidP="0054393C">
      <w:pPr>
        <w:spacing w:after="120"/>
        <w:rPr>
          <w:b/>
          <w:lang w:val="fr-CA"/>
        </w:rPr>
      </w:pPr>
    </w:p>
    <w:p w14:paraId="05B2CC6C" w14:textId="00FCCCD2" w:rsidR="00B666D3" w:rsidRPr="005C6411" w:rsidRDefault="00B666D3" w:rsidP="0054393C">
      <w:pPr>
        <w:pStyle w:val="Heading1"/>
        <w:spacing w:after="120"/>
        <w:rPr>
          <w:lang w:val="fr-CA"/>
        </w:rPr>
      </w:pPr>
      <w:r w:rsidRPr="005C6411">
        <w:rPr>
          <w:lang w:val="fr-CA"/>
        </w:rPr>
        <w:t>Lors de sa 84</w:t>
      </w:r>
      <w:r w:rsidRPr="001E154B">
        <w:rPr>
          <w:vertAlign w:val="superscript"/>
          <w:lang w:val="fr-CA"/>
        </w:rPr>
        <w:t>e</w:t>
      </w:r>
      <w:r w:rsidRPr="005C6411">
        <w:rPr>
          <w:lang w:val="fr-CA"/>
        </w:rPr>
        <w:t xml:space="preserve"> réunion, le Comité exécutif a approuvé le plan d’intéressement des surcoûts d’exploitation proposé par le </w:t>
      </w:r>
      <w:r w:rsidR="00786A68">
        <w:rPr>
          <w:lang w:val="fr-CA"/>
        </w:rPr>
        <w:t>gouvernement</w:t>
      </w:r>
      <w:r w:rsidRPr="005C6411">
        <w:rPr>
          <w:lang w:val="fr-CA"/>
        </w:rPr>
        <w:t xml:space="preserve"> de la Chine et destiné à favoriser les ventes de climatiseurs </w:t>
      </w:r>
      <w:r w:rsidR="00717C55">
        <w:rPr>
          <w:lang w:val="fr-CA"/>
        </w:rPr>
        <w:t>biblocs</w:t>
      </w:r>
      <w:r w:rsidRPr="005C6411">
        <w:rPr>
          <w:lang w:val="fr-CA"/>
        </w:rPr>
        <w:t xml:space="preserve"> à base de R-290 en offrant des surcoûts d’exploitation plus élevés pour les appareils vendus plus tôt et présentant une meilleure efficacité énergétique. En raison des contraintes imposées par la pandémie, le Comité exécutif a accepté, lors de sa 86</w:t>
      </w:r>
      <w:r w:rsidRPr="007615C6">
        <w:rPr>
          <w:vertAlign w:val="superscript"/>
          <w:lang w:val="fr-CA"/>
        </w:rPr>
        <w:t>e</w:t>
      </w:r>
      <w:r w:rsidRPr="005C6411">
        <w:rPr>
          <w:lang w:val="fr-CA"/>
        </w:rPr>
        <w:t xml:space="preserve"> réunion, de modifier à nouveau le plan d’intéressement des surcoûts d’exploitation tel que proposé par le </w:t>
      </w:r>
      <w:r w:rsidR="00786A68">
        <w:rPr>
          <w:lang w:val="fr-CA"/>
        </w:rPr>
        <w:t>gouvernement</w:t>
      </w:r>
      <w:r w:rsidRPr="005C6411">
        <w:rPr>
          <w:lang w:val="fr-CA"/>
        </w:rPr>
        <w:t xml:space="preserve"> de la Chine, comme le montre le </w:t>
      </w:r>
      <w:r w:rsidR="00AF05AB" w:rsidRPr="005C6411">
        <w:rPr>
          <w:lang w:val="fr-CA"/>
        </w:rPr>
        <w:t>tableau</w:t>
      </w:r>
      <w:r w:rsidRPr="005C6411">
        <w:rPr>
          <w:lang w:val="fr-CA"/>
        </w:rPr>
        <w:t xml:space="preserve"> 3. </w:t>
      </w:r>
    </w:p>
    <w:p w14:paraId="37590D3F" w14:textId="77777777" w:rsidR="00B666D3" w:rsidRPr="005C6411" w:rsidRDefault="00B666D3" w:rsidP="00B666D3">
      <w:pPr>
        <w:rPr>
          <w:lang w:val="fr-CA"/>
        </w:rPr>
      </w:pPr>
      <w:r w:rsidRPr="005C6411">
        <w:rPr>
          <w:b/>
          <w:lang w:val="fr-CA"/>
        </w:rPr>
        <w:t>Tableau 3. Plan d’intéressement des surcoûts d’exploitation convenu lors de la 86</w:t>
      </w:r>
      <w:r w:rsidRPr="007615C6">
        <w:rPr>
          <w:b/>
          <w:vertAlign w:val="superscript"/>
          <w:lang w:val="fr-CA"/>
        </w:rPr>
        <w:t>e</w:t>
      </w:r>
      <w:r w:rsidRPr="005C6411">
        <w:rPr>
          <w:b/>
          <w:lang w:val="fr-CA"/>
        </w:rPr>
        <w:t xml:space="preserve"> réunion (RMB*/unité)</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right w:w="43" w:type="dxa"/>
        </w:tblCellMar>
        <w:tblLook w:val="04A0" w:firstRow="1" w:lastRow="0" w:firstColumn="1" w:lastColumn="0" w:noHBand="0" w:noVBand="1"/>
      </w:tblPr>
      <w:tblGrid>
        <w:gridCol w:w="1130"/>
        <w:gridCol w:w="2410"/>
        <w:gridCol w:w="1451"/>
        <w:gridCol w:w="1453"/>
        <w:gridCol w:w="1451"/>
        <w:gridCol w:w="1455"/>
      </w:tblGrid>
      <w:tr w:rsidR="00B666D3" w:rsidRPr="005C6411" w14:paraId="661D90BD" w14:textId="77777777" w:rsidTr="003D2974">
        <w:tc>
          <w:tcPr>
            <w:tcW w:w="1893" w:type="pct"/>
            <w:gridSpan w:val="2"/>
            <w:vMerge w:val="restart"/>
            <w:shd w:val="clear" w:color="auto" w:fill="auto"/>
            <w:noWrap/>
            <w:vAlign w:val="center"/>
            <w:hideMark/>
          </w:tcPr>
          <w:p w14:paraId="6E5E04B3" w14:textId="7B31576C" w:rsidR="00B666D3" w:rsidRPr="005C6411" w:rsidRDefault="00B666D3" w:rsidP="00717C55">
            <w:pPr>
              <w:jc w:val="center"/>
              <w:rPr>
                <w:color w:val="000000"/>
                <w:sz w:val="20"/>
                <w:szCs w:val="21"/>
                <w:lang w:val="fr-CA"/>
              </w:rPr>
            </w:pPr>
            <w:r w:rsidRPr="005C6411">
              <w:rPr>
                <w:b/>
                <w:color w:val="000000"/>
                <w:sz w:val="20"/>
                <w:lang w:val="fr-CA"/>
              </w:rPr>
              <w:t xml:space="preserve">Climatiseurs </w:t>
            </w:r>
            <w:r w:rsidR="00717C55">
              <w:rPr>
                <w:b/>
                <w:color w:val="000000"/>
                <w:sz w:val="20"/>
                <w:lang w:val="fr-CA"/>
              </w:rPr>
              <w:t>biblocs</w:t>
            </w:r>
          </w:p>
        </w:tc>
        <w:tc>
          <w:tcPr>
            <w:tcW w:w="1553" w:type="pct"/>
            <w:gridSpan w:val="2"/>
            <w:shd w:val="clear" w:color="auto" w:fill="auto"/>
            <w:vAlign w:val="center"/>
            <w:hideMark/>
          </w:tcPr>
          <w:p w14:paraId="27E72690" w14:textId="77777777" w:rsidR="00B666D3" w:rsidRPr="005C6411" w:rsidRDefault="00B666D3" w:rsidP="003D2974">
            <w:pPr>
              <w:jc w:val="center"/>
              <w:rPr>
                <w:b/>
                <w:color w:val="000000"/>
                <w:sz w:val="20"/>
                <w:szCs w:val="21"/>
                <w:lang w:val="fr-CA"/>
              </w:rPr>
            </w:pPr>
            <w:r w:rsidRPr="005C6411">
              <w:rPr>
                <w:b/>
                <w:color w:val="000000"/>
                <w:sz w:val="20"/>
                <w:lang w:val="fr-CA"/>
              </w:rPr>
              <w:t>Jusqu’au 31 août 2021</w:t>
            </w:r>
          </w:p>
        </w:tc>
        <w:tc>
          <w:tcPr>
            <w:tcW w:w="1554" w:type="pct"/>
            <w:gridSpan w:val="2"/>
            <w:shd w:val="clear" w:color="auto" w:fill="auto"/>
            <w:noWrap/>
            <w:vAlign w:val="bottom"/>
            <w:hideMark/>
          </w:tcPr>
          <w:p w14:paraId="69BF2C90" w14:textId="77777777" w:rsidR="00B666D3" w:rsidRPr="005C6411" w:rsidRDefault="00B666D3" w:rsidP="003D2974">
            <w:pPr>
              <w:jc w:val="center"/>
              <w:rPr>
                <w:b/>
                <w:color w:val="000000"/>
                <w:sz w:val="20"/>
                <w:szCs w:val="21"/>
                <w:lang w:val="fr-CA"/>
              </w:rPr>
            </w:pPr>
            <w:r w:rsidRPr="005C6411">
              <w:rPr>
                <w:b/>
                <w:color w:val="000000"/>
                <w:sz w:val="20"/>
                <w:lang w:val="fr-CA"/>
              </w:rPr>
              <w:t>Après le 1er septembre 2021</w:t>
            </w:r>
          </w:p>
        </w:tc>
      </w:tr>
      <w:tr w:rsidR="00B666D3" w:rsidRPr="005C6411" w14:paraId="5FF3A599" w14:textId="77777777" w:rsidTr="003D2974">
        <w:tc>
          <w:tcPr>
            <w:tcW w:w="1893" w:type="pct"/>
            <w:gridSpan w:val="2"/>
            <w:vMerge/>
            <w:shd w:val="clear" w:color="auto" w:fill="auto"/>
            <w:vAlign w:val="center"/>
            <w:hideMark/>
          </w:tcPr>
          <w:p w14:paraId="1746893D" w14:textId="77777777" w:rsidR="00B666D3" w:rsidRPr="005C6411" w:rsidRDefault="00B666D3" w:rsidP="003D2974">
            <w:pPr>
              <w:jc w:val="center"/>
              <w:rPr>
                <w:b/>
                <w:color w:val="000000"/>
                <w:sz w:val="20"/>
                <w:szCs w:val="21"/>
                <w:lang w:val="fr-CA" w:eastAsia="en-CA"/>
              </w:rPr>
            </w:pPr>
          </w:p>
        </w:tc>
        <w:tc>
          <w:tcPr>
            <w:tcW w:w="776" w:type="pct"/>
            <w:shd w:val="clear" w:color="auto" w:fill="auto"/>
            <w:noWrap/>
            <w:vAlign w:val="bottom"/>
            <w:hideMark/>
          </w:tcPr>
          <w:p w14:paraId="080BB631" w14:textId="77777777" w:rsidR="00B666D3" w:rsidRPr="005C6411" w:rsidRDefault="00B666D3" w:rsidP="003D2974">
            <w:pPr>
              <w:jc w:val="center"/>
              <w:rPr>
                <w:b/>
                <w:color w:val="000000"/>
                <w:sz w:val="20"/>
                <w:szCs w:val="21"/>
                <w:lang w:val="fr-CA"/>
              </w:rPr>
            </w:pPr>
            <w:r w:rsidRPr="005C6411">
              <w:rPr>
                <w:b/>
                <w:color w:val="000000"/>
                <w:sz w:val="20"/>
                <w:lang w:val="fr-CA"/>
              </w:rPr>
              <w:t>Inverseurs</w:t>
            </w:r>
          </w:p>
        </w:tc>
        <w:tc>
          <w:tcPr>
            <w:tcW w:w="777" w:type="pct"/>
            <w:shd w:val="clear" w:color="auto" w:fill="auto"/>
            <w:noWrap/>
            <w:vAlign w:val="bottom"/>
            <w:hideMark/>
          </w:tcPr>
          <w:p w14:paraId="44591EC9" w14:textId="77777777" w:rsidR="00B666D3" w:rsidRPr="005C6411" w:rsidRDefault="00B666D3" w:rsidP="003D2974">
            <w:pPr>
              <w:jc w:val="center"/>
              <w:rPr>
                <w:b/>
                <w:color w:val="000000"/>
                <w:sz w:val="20"/>
                <w:szCs w:val="21"/>
                <w:lang w:val="fr-CA"/>
              </w:rPr>
            </w:pPr>
            <w:r w:rsidRPr="005C6411">
              <w:rPr>
                <w:b/>
                <w:color w:val="000000"/>
                <w:sz w:val="20"/>
                <w:lang w:val="fr-CA"/>
              </w:rPr>
              <w:t>Vitesse fixe</w:t>
            </w:r>
          </w:p>
        </w:tc>
        <w:tc>
          <w:tcPr>
            <w:tcW w:w="776" w:type="pct"/>
            <w:shd w:val="clear" w:color="auto" w:fill="auto"/>
            <w:noWrap/>
            <w:vAlign w:val="bottom"/>
            <w:hideMark/>
          </w:tcPr>
          <w:p w14:paraId="29FEEC92" w14:textId="77777777" w:rsidR="00B666D3" w:rsidRPr="005C6411" w:rsidRDefault="00B666D3" w:rsidP="003D2974">
            <w:pPr>
              <w:jc w:val="center"/>
              <w:rPr>
                <w:b/>
                <w:color w:val="000000"/>
                <w:sz w:val="20"/>
                <w:szCs w:val="21"/>
                <w:lang w:val="fr-CA"/>
              </w:rPr>
            </w:pPr>
            <w:r w:rsidRPr="005C6411">
              <w:rPr>
                <w:b/>
                <w:color w:val="000000"/>
                <w:sz w:val="20"/>
                <w:lang w:val="fr-CA"/>
              </w:rPr>
              <w:t>Inverseurs</w:t>
            </w:r>
          </w:p>
        </w:tc>
        <w:tc>
          <w:tcPr>
            <w:tcW w:w="778" w:type="pct"/>
            <w:shd w:val="clear" w:color="auto" w:fill="auto"/>
            <w:noWrap/>
            <w:vAlign w:val="bottom"/>
            <w:hideMark/>
          </w:tcPr>
          <w:p w14:paraId="33C677EE" w14:textId="77777777" w:rsidR="00B666D3" w:rsidRPr="005C6411" w:rsidRDefault="00B666D3" w:rsidP="003D2974">
            <w:pPr>
              <w:jc w:val="center"/>
              <w:rPr>
                <w:b/>
                <w:color w:val="000000"/>
                <w:sz w:val="20"/>
                <w:szCs w:val="21"/>
                <w:lang w:val="fr-CA"/>
              </w:rPr>
            </w:pPr>
            <w:r w:rsidRPr="005C6411">
              <w:rPr>
                <w:b/>
                <w:color w:val="000000"/>
                <w:sz w:val="20"/>
                <w:lang w:val="fr-CA"/>
              </w:rPr>
              <w:t>Vitesse fixe</w:t>
            </w:r>
          </w:p>
        </w:tc>
      </w:tr>
      <w:tr w:rsidR="00B666D3" w:rsidRPr="005C6411" w14:paraId="5C347D0D" w14:textId="77777777" w:rsidTr="003D2974">
        <w:tc>
          <w:tcPr>
            <w:tcW w:w="604" w:type="pct"/>
            <w:vMerge w:val="restart"/>
            <w:shd w:val="clear" w:color="auto" w:fill="auto"/>
            <w:vAlign w:val="center"/>
            <w:hideMark/>
          </w:tcPr>
          <w:p w14:paraId="2124CB01" w14:textId="77777777" w:rsidR="00B666D3" w:rsidRPr="005C6411" w:rsidRDefault="00B666D3" w:rsidP="003D2974">
            <w:pPr>
              <w:jc w:val="left"/>
              <w:rPr>
                <w:color w:val="000000"/>
                <w:sz w:val="20"/>
                <w:szCs w:val="21"/>
                <w:lang w:val="fr-CA"/>
              </w:rPr>
            </w:pPr>
            <w:r w:rsidRPr="005C6411">
              <w:rPr>
                <w:color w:val="000000"/>
                <w:sz w:val="20"/>
                <w:lang w:val="fr-CA"/>
              </w:rPr>
              <w:t>Ventes locales (RMB)</w:t>
            </w:r>
          </w:p>
        </w:tc>
        <w:tc>
          <w:tcPr>
            <w:tcW w:w="1289" w:type="pct"/>
            <w:shd w:val="clear" w:color="auto" w:fill="auto"/>
            <w:hideMark/>
          </w:tcPr>
          <w:p w14:paraId="1B8CB8D6" w14:textId="77777777" w:rsidR="00B666D3" w:rsidRPr="005C6411" w:rsidRDefault="00B666D3" w:rsidP="003D2974">
            <w:pPr>
              <w:jc w:val="left"/>
              <w:rPr>
                <w:color w:val="000000"/>
                <w:sz w:val="20"/>
                <w:szCs w:val="21"/>
                <w:lang w:val="fr-CA"/>
              </w:rPr>
            </w:pPr>
            <w:r w:rsidRPr="005C6411">
              <w:rPr>
                <w:color w:val="000000"/>
                <w:sz w:val="20"/>
                <w:lang w:val="fr-CA"/>
              </w:rPr>
              <w:t xml:space="preserve">  Efficacité énergétique de catégorie 1</w:t>
            </w:r>
          </w:p>
        </w:tc>
        <w:tc>
          <w:tcPr>
            <w:tcW w:w="776" w:type="pct"/>
            <w:shd w:val="clear" w:color="auto" w:fill="auto"/>
            <w:tcMar>
              <w:right w:w="173" w:type="dxa"/>
            </w:tcMar>
            <w:hideMark/>
          </w:tcPr>
          <w:p w14:paraId="009BAA8F" w14:textId="77777777" w:rsidR="00B666D3" w:rsidRPr="005C6411" w:rsidRDefault="00B666D3" w:rsidP="003D2974">
            <w:pPr>
              <w:jc w:val="center"/>
              <w:rPr>
                <w:color w:val="000000"/>
                <w:sz w:val="20"/>
                <w:szCs w:val="21"/>
                <w:lang w:val="fr-CA"/>
              </w:rPr>
            </w:pPr>
            <w:r w:rsidRPr="005C6411">
              <w:rPr>
                <w:color w:val="000000"/>
                <w:sz w:val="20"/>
                <w:lang w:val="fr-CA"/>
              </w:rPr>
              <w:t>150</w:t>
            </w:r>
          </w:p>
        </w:tc>
        <w:tc>
          <w:tcPr>
            <w:tcW w:w="777" w:type="pct"/>
            <w:shd w:val="clear" w:color="auto" w:fill="auto"/>
            <w:noWrap/>
            <w:tcMar>
              <w:right w:w="173" w:type="dxa"/>
            </w:tcMar>
            <w:hideMark/>
          </w:tcPr>
          <w:p w14:paraId="6EEAE7FE" w14:textId="77777777" w:rsidR="00B666D3" w:rsidRPr="005C6411" w:rsidRDefault="00B666D3" w:rsidP="003D2974">
            <w:pPr>
              <w:jc w:val="center"/>
              <w:rPr>
                <w:color w:val="000000"/>
                <w:sz w:val="20"/>
                <w:szCs w:val="21"/>
                <w:lang w:val="fr-CA"/>
              </w:rPr>
            </w:pPr>
            <w:r w:rsidRPr="005C6411">
              <w:rPr>
                <w:color w:val="000000"/>
                <w:sz w:val="20"/>
                <w:lang w:val="fr-CA"/>
              </w:rPr>
              <w:t>125</w:t>
            </w:r>
          </w:p>
        </w:tc>
        <w:tc>
          <w:tcPr>
            <w:tcW w:w="776" w:type="pct"/>
            <w:shd w:val="clear" w:color="auto" w:fill="auto"/>
            <w:tcMar>
              <w:right w:w="173" w:type="dxa"/>
            </w:tcMar>
            <w:hideMark/>
          </w:tcPr>
          <w:p w14:paraId="44D2F662" w14:textId="77777777" w:rsidR="00B666D3" w:rsidRPr="005C6411" w:rsidRDefault="00B666D3" w:rsidP="003D2974">
            <w:pPr>
              <w:jc w:val="center"/>
              <w:rPr>
                <w:color w:val="000000"/>
                <w:sz w:val="20"/>
                <w:szCs w:val="21"/>
                <w:lang w:val="fr-CA"/>
              </w:rPr>
            </w:pPr>
            <w:r w:rsidRPr="005C6411">
              <w:rPr>
                <w:color w:val="000000"/>
                <w:sz w:val="20"/>
                <w:lang w:val="fr-CA"/>
              </w:rPr>
              <w:t>75</w:t>
            </w:r>
          </w:p>
        </w:tc>
        <w:tc>
          <w:tcPr>
            <w:tcW w:w="778" w:type="pct"/>
            <w:shd w:val="clear" w:color="auto" w:fill="auto"/>
            <w:noWrap/>
            <w:tcMar>
              <w:right w:w="173" w:type="dxa"/>
            </w:tcMar>
            <w:hideMark/>
          </w:tcPr>
          <w:p w14:paraId="6C42DD66" w14:textId="77777777" w:rsidR="00B666D3" w:rsidRPr="005C6411" w:rsidRDefault="00B666D3" w:rsidP="003D2974">
            <w:pPr>
              <w:jc w:val="center"/>
              <w:rPr>
                <w:color w:val="000000"/>
                <w:sz w:val="20"/>
                <w:szCs w:val="21"/>
                <w:lang w:val="fr-CA"/>
              </w:rPr>
            </w:pPr>
            <w:r w:rsidRPr="005C6411">
              <w:rPr>
                <w:color w:val="000000"/>
                <w:sz w:val="20"/>
                <w:lang w:val="fr-CA"/>
              </w:rPr>
              <w:t>62,50</w:t>
            </w:r>
          </w:p>
        </w:tc>
      </w:tr>
      <w:tr w:rsidR="00B666D3" w:rsidRPr="005C6411" w14:paraId="5C0E61BB" w14:textId="77777777" w:rsidTr="003D2974">
        <w:tc>
          <w:tcPr>
            <w:tcW w:w="604" w:type="pct"/>
            <w:vMerge/>
            <w:vAlign w:val="center"/>
            <w:hideMark/>
          </w:tcPr>
          <w:p w14:paraId="64AE443F" w14:textId="77777777" w:rsidR="00B666D3" w:rsidRPr="005C6411" w:rsidRDefault="00B666D3" w:rsidP="003D2974">
            <w:pPr>
              <w:jc w:val="left"/>
              <w:rPr>
                <w:color w:val="000000"/>
                <w:sz w:val="20"/>
                <w:szCs w:val="21"/>
                <w:lang w:val="fr-CA" w:eastAsia="en-CA"/>
              </w:rPr>
            </w:pPr>
          </w:p>
        </w:tc>
        <w:tc>
          <w:tcPr>
            <w:tcW w:w="1289" w:type="pct"/>
            <w:shd w:val="clear" w:color="auto" w:fill="auto"/>
            <w:hideMark/>
          </w:tcPr>
          <w:p w14:paraId="0C7D0DA4" w14:textId="77777777" w:rsidR="00B666D3" w:rsidRPr="005C6411" w:rsidRDefault="00B666D3" w:rsidP="003D2974">
            <w:pPr>
              <w:jc w:val="left"/>
              <w:rPr>
                <w:color w:val="000000"/>
                <w:sz w:val="20"/>
                <w:szCs w:val="21"/>
                <w:lang w:val="fr-CA"/>
              </w:rPr>
            </w:pPr>
            <w:r w:rsidRPr="005C6411">
              <w:rPr>
                <w:color w:val="000000"/>
                <w:sz w:val="20"/>
                <w:lang w:val="fr-CA"/>
              </w:rPr>
              <w:t xml:space="preserve">  Efficacité énergétique de catégorie 2</w:t>
            </w:r>
          </w:p>
        </w:tc>
        <w:tc>
          <w:tcPr>
            <w:tcW w:w="776" w:type="pct"/>
            <w:shd w:val="clear" w:color="auto" w:fill="auto"/>
            <w:tcMar>
              <w:right w:w="173" w:type="dxa"/>
            </w:tcMar>
            <w:hideMark/>
          </w:tcPr>
          <w:p w14:paraId="3480FD82" w14:textId="77777777" w:rsidR="00B666D3" w:rsidRPr="005C6411" w:rsidRDefault="00B666D3" w:rsidP="003D2974">
            <w:pPr>
              <w:jc w:val="center"/>
              <w:rPr>
                <w:color w:val="000000"/>
                <w:sz w:val="20"/>
                <w:szCs w:val="21"/>
                <w:lang w:val="fr-CA"/>
              </w:rPr>
            </w:pPr>
            <w:r w:rsidRPr="005C6411">
              <w:rPr>
                <w:color w:val="000000"/>
                <w:sz w:val="20"/>
                <w:lang w:val="fr-CA"/>
              </w:rPr>
              <w:t>90</w:t>
            </w:r>
          </w:p>
        </w:tc>
        <w:tc>
          <w:tcPr>
            <w:tcW w:w="777" w:type="pct"/>
            <w:shd w:val="clear" w:color="auto" w:fill="auto"/>
            <w:noWrap/>
            <w:tcMar>
              <w:right w:w="173" w:type="dxa"/>
            </w:tcMar>
            <w:hideMark/>
          </w:tcPr>
          <w:p w14:paraId="538A2F27" w14:textId="77777777" w:rsidR="00B666D3" w:rsidRPr="005C6411" w:rsidRDefault="00B666D3" w:rsidP="003D2974">
            <w:pPr>
              <w:jc w:val="center"/>
              <w:rPr>
                <w:color w:val="000000"/>
                <w:sz w:val="20"/>
                <w:szCs w:val="21"/>
                <w:lang w:val="fr-CA"/>
              </w:rPr>
            </w:pPr>
            <w:r w:rsidRPr="005C6411">
              <w:rPr>
                <w:color w:val="000000"/>
                <w:sz w:val="20"/>
                <w:lang w:val="fr-CA"/>
              </w:rPr>
              <w:t>75</w:t>
            </w:r>
          </w:p>
        </w:tc>
        <w:tc>
          <w:tcPr>
            <w:tcW w:w="776" w:type="pct"/>
            <w:shd w:val="clear" w:color="auto" w:fill="auto"/>
            <w:tcMar>
              <w:right w:w="173" w:type="dxa"/>
            </w:tcMar>
            <w:hideMark/>
          </w:tcPr>
          <w:p w14:paraId="773FDD95" w14:textId="77777777" w:rsidR="00B666D3" w:rsidRPr="005C6411" w:rsidRDefault="00B666D3" w:rsidP="003D2974">
            <w:pPr>
              <w:jc w:val="center"/>
              <w:rPr>
                <w:color w:val="000000"/>
                <w:sz w:val="20"/>
                <w:szCs w:val="21"/>
                <w:lang w:val="fr-CA"/>
              </w:rPr>
            </w:pPr>
            <w:r w:rsidRPr="005C6411">
              <w:rPr>
                <w:color w:val="000000"/>
                <w:sz w:val="20"/>
                <w:lang w:val="fr-CA"/>
              </w:rPr>
              <w:t>45</w:t>
            </w:r>
          </w:p>
        </w:tc>
        <w:tc>
          <w:tcPr>
            <w:tcW w:w="778" w:type="pct"/>
            <w:shd w:val="clear" w:color="auto" w:fill="auto"/>
            <w:noWrap/>
            <w:tcMar>
              <w:right w:w="173" w:type="dxa"/>
            </w:tcMar>
            <w:hideMark/>
          </w:tcPr>
          <w:p w14:paraId="682484FA" w14:textId="77777777" w:rsidR="00B666D3" w:rsidRPr="005C6411" w:rsidRDefault="00B666D3" w:rsidP="003D2974">
            <w:pPr>
              <w:jc w:val="center"/>
              <w:rPr>
                <w:color w:val="000000"/>
                <w:sz w:val="20"/>
                <w:szCs w:val="21"/>
                <w:lang w:val="fr-CA"/>
              </w:rPr>
            </w:pPr>
            <w:r w:rsidRPr="005C6411">
              <w:rPr>
                <w:color w:val="000000"/>
                <w:sz w:val="20"/>
                <w:lang w:val="fr-CA"/>
              </w:rPr>
              <w:t>37,50</w:t>
            </w:r>
          </w:p>
        </w:tc>
      </w:tr>
      <w:tr w:rsidR="00B666D3" w:rsidRPr="005C6411" w14:paraId="778E0C6E" w14:textId="77777777" w:rsidTr="003D2974">
        <w:tc>
          <w:tcPr>
            <w:tcW w:w="604" w:type="pct"/>
            <w:vMerge/>
            <w:vAlign w:val="center"/>
            <w:hideMark/>
          </w:tcPr>
          <w:p w14:paraId="2EC826E4" w14:textId="77777777" w:rsidR="00B666D3" w:rsidRPr="005C6411" w:rsidRDefault="00B666D3" w:rsidP="003D2974">
            <w:pPr>
              <w:jc w:val="left"/>
              <w:rPr>
                <w:color w:val="000000"/>
                <w:sz w:val="20"/>
                <w:szCs w:val="21"/>
                <w:lang w:val="fr-CA" w:eastAsia="en-CA"/>
              </w:rPr>
            </w:pPr>
          </w:p>
        </w:tc>
        <w:tc>
          <w:tcPr>
            <w:tcW w:w="1289" w:type="pct"/>
            <w:shd w:val="clear" w:color="auto" w:fill="auto"/>
            <w:hideMark/>
          </w:tcPr>
          <w:p w14:paraId="4F88B824" w14:textId="77777777" w:rsidR="00B666D3" w:rsidRPr="005C6411" w:rsidRDefault="00B666D3" w:rsidP="003D2974">
            <w:pPr>
              <w:jc w:val="left"/>
              <w:rPr>
                <w:color w:val="000000"/>
                <w:sz w:val="20"/>
                <w:szCs w:val="21"/>
                <w:lang w:val="fr-CA"/>
              </w:rPr>
            </w:pPr>
            <w:r w:rsidRPr="005C6411">
              <w:rPr>
                <w:color w:val="000000"/>
                <w:sz w:val="20"/>
                <w:lang w:val="fr-CA"/>
              </w:rPr>
              <w:t xml:space="preserve">  Efficacité énergétique de catégorie 3</w:t>
            </w:r>
          </w:p>
        </w:tc>
        <w:tc>
          <w:tcPr>
            <w:tcW w:w="776" w:type="pct"/>
            <w:shd w:val="clear" w:color="auto" w:fill="auto"/>
            <w:tcMar>
              <w:right w:w="173" w:type="dxa"/>
            </w:tcMar>
            <w:hideMark/>
          </w:tcPr>
          <w:p w14:paraId="4B0D2993" w14:textId="77777777" w:rsidR="00B666D3" w:rsidRPr="005C6411" w:rsidRDefault="00B666D3" w:rsidP="003D2974">
            <w:pPr>
              <w:jc w:val="center"/>
              <w:rPr>
                <w:color w:val="000000"/>
                <w:sz w:val="20"/>
                <w:szCs w:val="21"/>
                <w:lang w:val="fr-CA"/>
              </w:rPr>
            </w:pPr>
            <w:r w:rsidRPr="005C6411">
              <w:rPr>
                <w:color w:val="000000"/>
                <w:sz w:val="20"/>
                <w:lang w:val="fr-CA"/>
              </w:rPr>
              <w:t>50</w:t>
            </w:r>
          </w:p>
        </w:tc>
        <w:tc>
          <w:tcPr>
            <w:tcW w:w="777" w:type="pct"/>
            <w:shd w:val="clear" w:color="auto" w:fill="auto"/>
            <w:noWrap/>
            <w:tcMar>
              <w:right w:w="173" w:type="dxa"/>
            </w:tcMar>
            <w:hideMark/>
          </w:tcPr>
          <w:p w14:paraId="5300C6D7" w14:textId="77777777" w:rsidR="00B666D3" w:rsidRPr="005C6411" w:rsidRDefault="00B666D3" w:rsidP="003D2974">
            <w:pPr>
              <w:jc w:val="center"/>
              <w:rPr>
                <w:color w:val="000000"/>
                <w:sz w:val="20"/>
                <w:szCs w:val="21"/>
                <w:lang w:val="fr-CA"/>
              </w:rPr>
            </w:pPr>
            <w:r w:rsidRPr="005C6411">
              <w:rPr>
                <w:color w:val="000000"/>
                <w:sz w:val="20"/>
                <w:lang w:val="fr-CA"/>
              </w:rPr>
              <w:t>38</w:t>
            </w:r>
          </w:p>
        </w:tc>
        <w:tc>
          <w:tcPr>
            <w:tcW w:w="776" w:type="pct"/>
            <w:shd w:val="clear" w:color="auto" w:fill="auto"/>
            <w:tcMar>
              <w:right w:w="173" w:type="dxa"/>
            </w:tcMar>
            <w:hideMark/>
          </w:tcPr>
          <w:p w14:paraId="5FD90929" w14:textId="77777777" w:rsidR="00B666D3" w:rsidRPr="005C6411" w:rsidRDefault="00B666D3" w:rsidP="003D2974">
            <w:pPr>
              <w:jc w:val="center"/>
              <w:rPr>
                <w:color w:val="000000"/>
                <w:sz w:val="20"/>
                <w:szCs w:val="21"/>
                <w:lang w:val="fr-CA"/>
              </w:rPr>
            </w:pPr>
            <w:r w:rsidRPr="005C6411">
              <w:rPr>
                <w:color w:val="000000"/>
                <w:sz w:val="20"/>
                <w:lang w:val="fr-CA"/>
              </w:rPr>
              <w:t>25</w:t>
            </w:r>
          </w:p>
        </w:tc>
        <w:tc>
          <w:tcPr>
            <w:tcW w:w="778" w:type="pct"/>
            <w:shd w:val="clear" w:color="auto" w:fill="auto"/>
            <w:noWrap/>
            <w:tcMar>
              <w:right w:w="173" w:type="dxa"/>
            </w:tcMar>
            <w:hideMark/>
          </w:tcPr>
          <w:p w14:paraId="244148AE" w14:textId="77777777" w:rsidR="00B666D3" w:rsidRPr="005C6411" w:rsidRDefault="00B666D3" w:rsidP="003D2974">
            <w:pPr>
              <w:jc w:val="center"/>
              <w:rPr>
                <w:color w:val="000000"/>
                <w:sz w:val="20"/>
                <w:szCs w:val="21"/>
                <w:lang w:val="fr-CA"/>
              </w:rPr>
            </w:pPr>
            <w:r w:rsidRPr="005C6411">
              <w:rPr>
                <w:color w:val="000000"/>
                <w:sz w:val="20"/>
                <w:lang w:val="fr-CA"/>
              </w:rPr>
              <w:t>18,75</w:t>
            </w:r>
          </w:p>
        </w:tc>
      </w:tr>
      <w:tr w:rsidR="00B666D3" w:rsidRPr="005C6411" w14:paraId="51DD2C1F" w14:textId="77777777" w:rsidTr="003D2974">
        <w:tc>
          <w:tcPr>
            <w:tcW w:w="1893" w:type="pct"/>
            <w:gridSpan w:val="2"/>
            <w:shd w:val="clear" w:color="auto" w:fill="auto"/>
            <w:hideMark/>
          </w:tcPr>
          <w:p w14:paraId="1F7FD445" w14:textId="77777777" w:rsidR="00B666D3" w:rsidRPr="005C6411" w:rsidRDefault="00B666D3" w:rsidP="003D2974">
            <w:pPr>
              <w:jc w:val="left"/>
              <w:rPr>
                <w:color w:val="000000"/>
                <w:sz w:val="20"/>
                <w:szCs w:val="21"/>
                <w:lang w:val="fr-CA"/>
              </w:rPr>
            </w:pPr>
            <w:r w:rsidRPr="005C6411">
              <w:rPr>
                <w:color w:val="000000"/>
                <w:sz w:val="20"/>
                <w:lang w:val="fr-CA"/>
              </w:rPr>
              <w:t>Exportation aux pays visés à l’article 5</w:t>
            </w:r>
          </w:p>
        </w:tc>
        <w:tc>
          <w:tcPr>
            <w:tcW w:w="776" w:type="pct"/>
            <w:shd w:val="clear" w:color="auto" w:fill="auto"/>
            <w:tcMar>
              <w:right w:w="173" w:type="dxa"/>
            </w:tcMar>
            <w:hideMark/>
          </w:tcPr>
          <w:p w14:paraId="05FF1BBC" w14:textId="77777777" w:rsidR="00B666D3" w:rsidRPr="005C6411" w:rsidRDefault="00B666D3" w:rsidP="003D2974">
            <w:pPr>
              <w:jc w:val="center"/>
              <w:rPr>
                <w:color w:val="000000"/>
                <w:sz w:val="20"/>
                <w:szCs w:val="21"/>
                <w:lang w:val="fr-CA"/>
              </w:rPr>
            </w:pPr>
            <w:r w:rsidRPr="005C6411">
              <w:rPr>
                <w:color w:val="000000"/>
                <w:sz w:val="20"/>
                <w:lang w:val="fr-CA"/>
              </w:rPr>
              <w:t>90</w:t>
            </w:r>
          </w:p>
        </w:tc>
        <w:tc>
          <w:tcPr>
            <w:tcW w:w="777" w:type="pct"/>
            <w:shd w:val="clear" w:color="auto" w:fill="auto"/>
            <w:noWrap/>
            <w:tcMar>
              <w:right w:w="173" w:type="dxa"/>
            </w:tcMar>
            <w:hideMark/>
          </w:tcPr>
          <w:p w14:paraId="26D7A569" w14:textId="77777777" w:rsidR="00B666D3" w:rsidRPr="005C6411" w:rsidRDefault="00B666D3" w:rsidP="003D2974">
            <w:pPr>
              <w:jc w:val="center"/>
              <w:rPr>
                <w:color w:val="000000"/>
                <w:sz w:val="20"/>
                <w:szCs w:val="21"/>
                <w:lang w:val="fr-CA"/>
              </w:rPr>
            </w:pPr>
            <w:r w:rsidRPr="005C6411">
              <w:rPr>
                <w:color w:val="000000"/>
                <w:sz w:val="20"/>
                <w:lang w:val="fr-CA"/>
              </w:rPr>
              <w:t>75</w:t>
            </w:r>
          </w:p>
        </w:tc>
        <w:tc>
          <w:tcPr>
            <w:tcW w:w="776" w:type="pct"/>
            <w:shd w:val="clear" w:color="auto" w:fill="auto"/>
            <w:tcMar>
              <w:right w:w="173" w:type="dxa"/>
            </w:tcMar>
            <w:hideMark/>
          </w:tcPr>
          <w:p w14:paraId="39F163C5" w14:textId="77777777" w:rsidR="00B666D3" w:rsidRPr="005C6411" w:rsidRDefault="00B666D3" w:rsidP="003D2974">
            <w:pPr>
              <w:jc w:val="center"/>
              <w:rPr>
                <w:color w:val="000000"/>
                <w:sz w:val="20"/>
                <w:szCs w:val="21"/>
                <w:lang w:val="fr-CA"/>
              </w:rPr>
            </w:pPr>
            <w:r w:rsidRPr="005C6411">
              <w:rPr>
                <w:color w:val="000000"/>
                <w:sz w:val="20"/>
                <w:lang w:val="fr-CA"/>
              </w:rPr>
              <w:t>45</w:t>
            </w:r>
          </w:p>
        </w:tc>
        <w:tc>
          <w:tcPr>
            <w:tcW w:w="778" w:type="pct"/>
            <w:shd w:val="clear" w:color="auto" w:fill="auto"/>
            <w:noWrap/>
            <w:tcMar>
              <w:right w:w="173" w:type="dxa"/>
            </w:tcMar>
            <w:hideMark/>
          </w:tcPr>
          <w:p w14:paraId="7C8D4000" w14:textId="77777777" w:rsidR="00B666D3" w:rsidRPr="005C6411" w:rsidRDefault="00B666D3" w:rsidP="003D2974">
            <w:pPr>
              <w:jc w:val="center"/>
              <w:rPr>
                <w:color w:val="000000"/>
                <w:sz w:val="20"/>
                <w:szCs w:val="21"/>
                <w:lang w:val="fr-CA"/>
              </w:rPr>
            </w:pPr>
            <w:r w:rsidRPr="005C6411">
              <w:rPr>
                <w:color w:val="000000"/>
                <w:sz w:val="20"/>
                <w:lang w:val="fr-CA"/>
              </w:rPr>
              <w:t>37,50</w:t>
            </w:r>
          </w:p>
        </w:tc>
      </w:tr>
      <w:tr w:rsidR="00B666D3" w:rsidRPr="005C6411" w14:paraId="169010BB" w14:textId="77777777" w:rsidTr="003D2974">
        <w:tc>
          <w:tcPr>
            <w:tcW w:w="1893" w:type="pct"/>
            <w:gridSpan w:val="2"/>
            <w:shd w:val="clear" w:color="auto" w:fill="auto"/>
            <w:hideMark/>
          </w:tcPr>
          <w:p w14:paraId="2CF27F4C" w14:textId="77777777" w:rsidR="00B666D3" w:rsidRPr="005C6411" w:rsidRDefault="00B666D3" w:rsidP="003D2974">
            <w:pPr>
              <w:jc w:val="left"/>
              <w:rPr>
                <w:color w:val="000000"/>
                <w:sz w:val="20"/>
                <w:szCs w:val="21"/>
                <w:lang w:val="fr-CA"/>
              </w:rPr>
            </w:pPr>
            <w:r w:rsidRPr="005C6411">
              <w:rPr>
                <w:color w:val="000000"/>
                <w:sz w:val="20"/>
                <w:lang w:val="fr-CA"/>
              </w:rPr>
              <w:t>Exportation aux pays non visés à l’article 5</w:t>
            </w:r>
          </w:p>
        </w:tc>
        <w:tc>
          <w:tcPr>
            <w:tcW w:w="776" w:type="pct"/>
            <w:shd w:val="clear" w:color="auto" w:fill="auto"/>
            <w:tcMar>
              <w:right w:w="173" w:type="dxa"/>
            </w:tcMar>
            <w:hideMark/>
          </w:tcPr>
          <w:p w14:paraId="6E0A5EDF" w14:textId="77777777" w:rsidR="00B666D3" w:rsidRPr="005C6411" w:rsidRDefault="00B666D3" w:rsidP="003D2974">
            <w:pPr>
              <w:jc w:val="center"/>
              <w:rPr>
                <w:color w:val="000000"/>
                <w:sz w:val="20"/>
                <w:szCs w:val="21"/>
                <w:lang w:val="fr-CA"/>
              </w:rPr>
            </w:pPr>
            <w:r w:rsidRPr="005C6411">
              <w:rPr>
                <w:color w:val="000000"/>
                <w:sz w:val="20"/>
                <w:lang w:val="fr-CA"/>
              </w:rPr>
              <w:t>0</w:t>
            </w:r>
          </w:p>
        </w:tc>
        <w:tc>
          <w:tcPr>
            <w:tcW w:w="777" w:type="pct"/>
            <w:shd w:val="clear" w:color="auto" w:fill="auto"/>
            <w:noWrap/>
            <w:tcMar>
              <w:right w:w="173" w:type="dxa"/>
            </w:tcMar>
            <w:hideMark/>
          </w:tcPr>
          <w:p w14:paraId="1EE6902B" w14:textId="77777777" w:rsidR="00B666D3" w:rsidRPr="005C6411" w:rsidRDefault="00B666D3" w:rsidP="003D2974">
            <w:pPr>
              <w:jc w:val="center"/>
              <w:rPr>
                <w:color w:val="000000"/>
                <w:sz w:val="20"/>
                <w:szCs w:val="21"/>
                <w:lang w:val="fr-CA"/>
              </w:rPr>
            </w:pPr>
            <w:r w:rsidRPr="005C6411">
              <w:rPr>
                <w:color w:val="000000"/>
                <w:sz w:val="20"/>
                <w:lang w:val="fr-CA"/>
              </w:rPr>
              <w:t>0</w:t>
            </w:r>
          </w:p>
        </w:tc>
        <w:tc>
          <w:tcPr>
            <w:tcW w:w="776" w:type="pct"/>
            <w:shd w:val="clear" w:color="auto" w:fill="auto"/>
            <w:tcMar>
              <w:right w:w="173" w:type="dxa"/>
            </w:tcMar>
            <w:hideMark/>
          </w:tcPr>
          <w:p w14:paraId="0E357E8B" w14:textId="77777777" w:rsidR="00B666D3" w:rsidRPr="005C6411" w:rsidRDefault="00B666D3" w:rsidP="003D2974">
            <w:pPr>
              <w:jc w:val="center"/>
              <w:rPr>
                <w:color w:val="000000"/>
                <w:sz w:val="20"/>
                <w:szCs w:val="21"/>
                <w:lang w:val="fr-CA"/>
              </w:rPr>
            </w:pPr>
            <w:r w:rsidRPr="005C6411">
              <w:rPr>
                <w:color w:val="000000"/>
                <w:sz w:val="20"/>
                <w:lang w:val="fr-CA"/>
              </w:rPr>
              <w:t>0</w:t>
            </w:r>
          </w:p>
        </w:tc>
        <w:tc>
          <w:tcPr>
            <w:tcW w:w="778" w:type="pct"/>
            <w:shd w:val="clear" w:color="auto" w:fill="auto"/>
            <w:noWrap/>
            <w:tcMar>
              <w:right w:w="173" w:type="dxa"/>
            </w:tcMar>
            <w:hideMark/>
          </w:tcPr>
          <w:p w14:paraId="35444176" w14:textId="77777777" w:rsidR="00B666D3" w:rsidRPr="005C6411" w:rsidRDefault="00B666D3" w:rsidP="003D2974">
            <w:pPr>
              <w:jc w:val="center"/>
              <w:rPr>
                <w:color w:val="000000"/>
                <w:sz w:val="20"/>
                <w:szCs w:val="21"/>
                <w:lang w:val="fr-CA"/>
              </w:rPr>
            </w:pPr>
            <w:r w:rsidRPr="005C6411">
              <w:rPr>
                <w:color w:val="000000"/>
                <w:sz w:val="20"/>
                <w:lang w:val="fr-CA"/>
              </w:rPr>
              <w:t>0,00</w:t>
            </w:r>
          </w:p>
        </w:tc>
      </w:tr>
    </w:tbl>
    <w:p w14:paraId="2FDE86A3" w14:textId="77777777" w:rsidR="00B666D3" w:rsidRPr="005C6411" w:rsidRDefault="00B666D3" w:rsidP="00B666D3">
      <w:pPr>
        <w:spacing w:before="20"/>
        <w:rPr>
          <w:sz w:val="18"/>
          <w:szCs w:val="16"/>
          <w:lang w:val="fr-CA"/>
        </w:rPr>
      </w:pPr>
      <w:r w:rsidRPr="005C6411">
        <w:rPr>
          <w:sz w:val="18"/>
          <w:lang w:val="fr-CA"/>
        </w:rPr>
        <w:t xml:space="preserve">*RMB = renminbi </w:t>
      </w:r>
    </w:p>
    <w:p w14:paraId="06DFF79B" w14:textId="77777777" w:rsidR="00B666D3" w:rsidRPr="005C6411" w:rsidRDefault="00B666D3" w:rsidP="00B666D3">
      <w:pPr>
        <w:rPr>
          <w:highlight w:val="yellow"/>
          <w:lang w:val="fr-CA"/>
        </w:rPr>
      </w:pPr>
    </w:p>
    <w:p w14:paraId="592AA75C" w14:textId="16012931" w:rsidR="00B666D3" w:rsidRPr="005C6411" w:rsidRDefault="00B666D3" w:rsidP="00B666D3">
      <w:pPr>
        <w:pStyle w:val="Heading1"/>
        <w:rPr>
          <w:lang w:val="fr-CA"/>
        </w:rPr>
      </w:pPr>
      <w:r w:rsidRPr="005C6411">
        <w:rPr>
          <w:lang w:val="fr-CA"/>
        </w:rPr>
        <w:t xml:space="preserve">Cependant, une nouvelle norme d’efficacité énergétique qui utilise un facteur de </w:t>
      </w:r>
      <w:r w:rsidR="00DC7CB7">
        <w:rPr>
          <w:lang w:val="fr-CA"/>
        </w:rPr>
        <w:t>rendement annuel (FR</w:t>
      </w:r>
      <w:r w:rsidRPr="005C6411">
        <w:rPr>
          <w:lang w:val="fr-CA"/>
        </w:rPr>
        <w:t xml:space="preserve">A) comme indicateur d’efficacité énergétique a été introduite en juin 2020. Elle est entrée en vigueur en juillet 2021. Bien que la nouvelle norme ne dépende pas explicitement du fait que l’équipement utilise un compresseur à vitesse variable ou fixe, les équipements avec compresseur à vitesse fixe ne pourraient répondre qu’aux deux catégories inférieures (c’est-à-dire 3,30 ≤ </w:t>
      </w:r>
      <w:r w:rsidR="00DC7CB7">
        <w:rPr>
          <w:lang w:val="fr-CA"/>
        </w:rPr>
        <w:t>FRA</w:t>
      </w:r>
      <w:r w:rsidRPr="005C6411">
        <w:rPr>
          <w:lang w:val="fr-CA"/>
        </w:rPr>
        <w:t xml:space="preserve"> &lt; 4,00). Les équipements dotés d’un compresseur à vitesse variable qui répondaient à la norme d’efficacité énergétique de niveau 2 selon l’ancienne norme auraient probablement un </w:t>
      </w:r>
      <w:r w:rsidR="00DC7CB7">
        <w:rPr>
          <w:lang w:val="fr-CA"/>
        </w:rPr>
        <w:t>FRA</w:t>
      </w:r>
      <w:r w:rsidRPr="005C6411">
        <w:rPr>
          <w:lang w:val="fr-CA"/>
        </w:rPr>
        <w:t xml:space="preserve"> compris entre 4,00 et 4,50. La mise en œuvre de la nouvelle norme a interrompu la fabrication et la vente des climatiseurs résidentiels à base de R-290, car les fabricants ont dû élaborer de nouveaux modèles de produits pour répondre aux exigences de la nouvelle norme. Par conséquent, le </w:t>
      </w:r>
      <w:r w:rsidR="00786A68">
        <w:rPr>
          <w:lang w:val="fr-CA"/>
        </w:rPr>
        <w:t>gouvernement</w:t>
      </w:r>
      <w:r w:rsidRPr="005C6411">
        <w:rPr>
          <w:lang w:val="fr-CA"/>
        </w:rPr>
        <w:t xml:space="preserve"> de la Chine a proposé de réviser le plan d’intéressement des surcoûts d’exploitation comme indiqué dans le </w:t>
      </w:r>
      <w:r w:rsidR="00AF05AB" w:rsidRPr="005C6411">
        <w:rPr>
          <w:lang w:val="fr-CA"/>
        </w:rPr>
        <w:t>tableau</w:t>
      </w:r>
      <w:r w:rsidRPr="005C6411">
        <w:rPr>
          <w:lang w:val="fr-CA"/>
        </w:rPr>
        <w:t xml:space="preserve"> 4 afin de faire face à l’augmentation des coûts de fabrication des climatiseurs résidentiels à base de R-290 conformes à la nouvelle norme.</w:t>
      </w:r>
    </w:p>
    <w:p w14:paraId="54635B26" w14:textId="77777777" w:rsidR="00B666D3" w:rsidRPr="005C6411" w:rsidRDefault="00B666D3" w:rsidP="00B666D3">
      <w:pPr>
        <w:rPr>
          <w:lang w:val="fr-CA"/>
        </w:rPr>
      </w:pPr>
      <w:r w:rsidRPr="005C6411">
        <w:rPr>
          <w:b/>
          <w:lang w:val="fr-CA"/>
        </w:rPr>
        <w:t>Tableau 4. Plan d’intéressement des surcoûts d’exploitation révisé (RMB/unité)</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right w:w="43" w:type="dxa"/>
        </w:tblCellMar>
        <w:tblLook w:val="04A0" w:firstRow="1" w:lastRow="0" w:firstColumn="1" w:lastColumn="0" w:noHBand="0" w:noVBand="1"/>
      </w:tblPr>
      <w:tblGrid>
        <w:gridCol w:w="1271"/>
        <w:gridCol w:w="4159"/>
        <w:gridCol w:w="3920"/>
      </w:tblGrid>
      <w:tr w:rsidR="00B666D3" w:rsidRPr="005C6411" w14:paraId="6DC0FDC9" w14:textId="77777777" w:rsidTr="003D2974">
        <w:trPr>
          <w:trHeight w:val="62"/>
          <w:tblHeader/>
        </w:trPr>
        <w:tc>
          <w:tcPr>
            <w:tcW w:w="2903" w:type="pct"/>
            <w:gridSpan w:val="2"/>
            <w:shd w:val="clear" w:color="auto" w:fill="auto"/>
            <w:vAlign w:val="center"/>
          </w:tcPr>
          <w:p w14:paraId="02AC9BC6" w14:textId="7B7EF916" w:rsidR="00B666D3" w:rsidRPr="005C6411" w:rsidRDefault="00B666D3" w:rsidP="00717C55">
            <w:pPr>
              <w:jc w:val="center"/>
              <w:rPr>
                <w:b/>
                <w:color w:val="000000"/>
                <w:sz w:val="20"/>
                <w:szCs w:val="20"/>
                <w:lang w:val="fr-CA"/>
              </w:rPr>
            </w:pPr>
            <w:r w:rsidRPr="005C6411">
              <w:rPr>
                <w:b/>
                <w:color w:val="000000"/>
                <w:sz w:val="20"/>
                <w:lang w:val="fr-CA"/>
              </w:rPr>
              <w:t xml:space="preserve">Climatiseurs </w:t>
            </w:r>
            <w:r w:rsidR="00717C55">
              <w:rPr>
                <w:b/>
                <w:color w:val="000000"/>
                <w:sz w:val="20"/>
                <w:lang w:val="fr-CA"/>
              </w:rPr>
              <w:t>biblocs</w:t>
            </w:r>
          </w:p>
        </w:tc>
        <w:tc>
          <w:tcPr>
            <w:tcW w:w="2097" w:type="pct"/>
            <w:shd w:val="clear" w:color="auto" w:fill="auto"/>
            <w:noWrap/>
            <w:vAlign w:val="bottom"/>
          </w:tcPr>
          <w:p w14:paraId="32E09BAD" w14:textId="02D7BCBD" w:rsidR="00B666D3" w:rsidRPr="005C6411" w:rsidRDefault="00B666D3" w:rsidP="003D2974">
            <w:pPr>
              <w:jc w:val="center"/>
              <w:rPr>
                <w:b/>
                <w:color w:val="000000"/>
                <w:sz w:val="20"/>
                <w:szCs w:val="20"/>
                <w:lang w:val="fr-CA"/>
              </w:rPr>
            </w:pPr>
            <w:r w:rsidRPr="005C6411">
              <w:rPr>
                <w:b/>
                <w:color w:val="000000"/>
                <w:sz w:val="20"/>
                <w:lang w:val="fr-CA"/>
              </w:rPr>
              <w:t>Surcoûts d’</w:t>
            </w:r>
            <w:r w:rsidR="00DC7CB7">
              <w:rPr>
                <w:b/>
                <w:color w:val="000000"/>
                <w:sz w:val="20"/>
                <w:lang w:val="fr-CA"/>
              </w:rPr>
              <w:t>exploitation (</w:t>
            </w:r>
            <w:r w:rsidRPr="005C6411">
              <w:rPr>
                <w:b/>
                <w:color w:val="000000"/>
                <w:sz w:val="20"/>
                <w:lang w:val="fr-CA"/>
              </w:rPr>
              <w:t>RMB/unité)</w:t>
            </w:r>
          </w:p>
        </w:tc>
      </w:tr>
      <w:tr w:rsidR="00B666D3" w:rsidRPr="005C6411" w14:paraId="075576B6" w14:textId="77777777" w:rsidTr="003D2974">
        <w:trPr>
          <w:trHeight w:val="125"/>
        </w:trPr>
        <w:tc>
          <w:tcPr>
            <w:tcW w:w="680" w:type="pct"/>
            <w:vMerge w:val="restart"/>
            <w:shd w:val="clear" w:color="auto" w:fill="auto"/>
            <w:vAlign w:val="center"/>
            <w:hideMark/>
          </w:tcPr>
          <w:p w14:paraId="1FD4F2DF" w14:textId="77777777" w:rsidR="00B666D3" w:rsidRPr="005C6411" w:rsidRDefault="00B666D3" w:rsidP="003D2974">
            <w:pPr>
              <w:jc w:val="left"/>
              <w:rPr>
                <w:color w:val="000000"/>
                <w:sz w:val="20"/>
                <w:szCs w:val="20"/>
                <w:lang w:val="fr-CA"/>
              </w:rPr>
            </w:pPr>
            <w:r w:rsidRPr="005C6411">
              <w:rPr>
                <w:color w:val="000000"/>
                <w:sz w:val="20"/>
                <w:lang w:val="fr-CA"/>
              </w:rPr>
              <w:t>Ventes locales (RMB)</w:t>
            </w:r>
          </w:p>
        </w:tc>
        <w:tc>
          <w:tcPr>
            <w:tcW w:w="2224" w:type="pct"/>
            <w:shd w:val="clear" w:color="auto" w:fill="auto"/>
            <w:hideMark/>
          </w:tcPr>
          <w:p w14:paraId="47760963" w14:textId="40AE97BF" w:rsidR="00B666D3" w:rsidRPr="005C6411" w:rsidRDefault="00B666D3" w:rsidP="003D2974">
            <w:pPr>
              <w:jc w:val="left"/>
              <w:rPr>
                <w:color w:val="000000"/>
                <w:sz w:val="20"/>
                <w:szCs w:val="20"/>
                <w:lang w:val="fr-CA"/>
              </w:rPr>
            </w:pPr>
            <w:r w:rsidRPr="005C6411">
              <w:rPr>
                <w:sz w:val="20"/>
                <w:lang w:val="fr-CA"/>
              </w:rPr>
              <w:t xml:space="preserve">5,00 ≤ </w:t>
            </w:r>
            <w:r w:rsidR="00DC7CB7">
              <w:rPr>
                <w:sz w:val="20"/>
                <w:lang w:val="fr-CA"/>
              </w:rPr>
              <w:t>FRA</w:t>
            </w:r>
          </w:p>
        </w:tc>
        <w:tc>
          <w:tcPr>
            <w:tcW w:w="2097" w:type="pct"/>
            <w:shd w:val="clear" w:color="auto" w:fill="auto"/>
            <w:tcMar>
              <w:right w:w="173" w:type="dxa"/>
            </w:tcMar>
          </w:tcPr>
          <w:p w14:paraId="1652F388" w14:textId="77777777" w:rsidR="00B666D3" w:rsidRPr="005C6411" w:rsidRDefault="00B666D3" w:rsidP="003D2974">
            <w:pPr>
              <w:jc w:val="center"/>
              <w:rPr>
                <w:color w:val="000000"/>
                <w:sz w:val="20"/>
                <w:szCs w:val="20"/>
                <w:lang w:val="fr-CA"/>
              </w:rPr>
            </w:pPr>
            <w:r w:rsidRPr="005C6411">
              <w:rPr>
                <w:color w:val="000000"/>
                <w:sz w:val="20"/>
                <w:lang w:val="fr-CA"/>
              </w:rPr>
              <w:t>450</w:t>
            </w:r>
          </w:p>
        </w:tc>
      </w:tr>
      <w:tr w:rsidR="00B666D3" w:rsidRPr="005C6411" w14:paraId="572C4E2D" w14:textId="77777777" w:rsidTr="003D2974">
        <w:trPr>
          <w:trHeight w:val="179"/>
        </w:trPr>
        <w:tc>
          <w:tcPr>
            <w:tcW w:w="680" w:type="pct"/>
            <w:vMerge/>
            <w:vAlign w:val="center"/>
            <w:hideMark/>
          </w:tcPr>
          <w:p w14:paraId="74B7D079" w14:textId="77777777" w:rsidR="00B666D3" w:rsidRPr="005C6411" w:rsidRDefault="00B666D3" w:rsidP="003D2974">
            <w:pPr>
              <w:jc w:val="left"/>
              <w:rPr>
                <w:color w:val="000000"/>
                <w:sz w:val="20"/>
                <w:szCs w:val="20"/>
                <w:lang w:val="fr-CA" w:eastAsia="en-CA"/>
              </w:rPr>
            </w:pPr>
          </w:p>
        </w:tc>
        <w:tc>
          <w:tcPr>
            <w:tcW w:w="2224" w:type="pct"/>
            <w:shd w:val="clear" w:color="auto" w:fill="auto"/>
            <w:hideMark/>
          </w:tcPr>
          <w:p w14:paraId="4AC5A02D" w14:textId="7630C352" w:rsidR="00B666D3" w:rsidRPr="005C6411" w:rsidRDefault="00B666D3" w:rsidP="003D2974">
            <w:pPr>
              <w:jc w:val="left"/>
              <w:rPr>
                <w:color w:val="000000"/>
                <w:sz w:val="20"/>
                <w:szCs w:val="20"/>
                <w:lang w:val="fr-CA"/>
              </w:rPr>
            </w:pPr>
            <w:r w:rsidRPr="005C6411">
              <w:rPr>
                <w:sz w:val="20"/>
                <w:lang w:val="fr-CA"/>
              </w:rPr>
              <w:t xml:space="preserve">4,50 ≤ </w:t>
            </w:r>
            <w:r w:rsidR="00DC7CB7">
              <w:rPr>
                <w:sz w:val="20"/>
                <w:lang w:val="fr-CA"/>
              </w:rPr>
              <w:t>FRA</w:t>
            </w:r>
            <w:r w:rsidRPr="005C6411">
              <w:rPr>
                <w:sz w:val="20"/>
                <w:lang w:val="fr-CA"/>
              </w:rPr>
              <w:t xml:space="preserve"> &lt; 5,00</w:t>
            </w:r>
          </w:p>
        </w:tc>
        <w:tc>
          <w:tcPr>
            <w:tcW w:w="2097" w:type="pct"/>
            <w:shd w:val="clear" w:color="auto" w:fill="auto"/>
            <w:tcMar>
              <w:right w:w="173" w:type="dxa"/>
            </w:tcMar>
          </w:tcPr>
          <w:p w14:paraId="1A9EBFAF" w14:textId="77777777" w:rsidR="00B666D3" w:rsidRPr="005C6411" w:rsidRDefault="00B666D3" w:rsidP="003D2974">
            <w:pPr>
              <w:jc w:val="center"/>
              <w:rPr>
                <w:color w:val="000000"/>
                <w:sz w:val="20"/>
                <w:szCs w:val="20"/>
                <w:lang w:val="fr-CA"/>
              </w:rPr>
            </w:pPr>
            <w:r w:rsidRPr="005C6411">
              <w:rPr>
                <w:color w:val="000000"/>
                <w:sz w:val="20"/>
                <w:lang w:val="fr-CA"/>
              </w:rPr>
              <w:t>400</w:t>
            </w:r>
          </w:p>
        </w:tc>
      </w:tr>
      <w:tr w:rsidR="00B666D3" w:rsidRPr="005C6411" w14:paraId="3A21DC16" w14:textId="77777777" w:rsidTr="003D2974">
        <w:trPr>
          <w:trHeight w:val="46"/>
        </w:trPr>
        <w:tc>
          <w:tcPr>
            <w:tcW w:w="680" w:type="pct"/>
            <w:vMerge/>
            <w:vAlign w:val="center"/>
            <w:hideMark/>
          </w:tcPr>
          <w:p w14:paraId="59BFF7A0" w14:textId="77777777" w:rsidR="00B666D3" w:rsidRPr="005C6411" w:rsidRDefault="00B666D3" w:rsidP="003D2974">
            <w:pPr>
              <w:jc w:val="left"/>
              <w:rPr>
                <w:color w:val="000000"/>
                <w:sz w:val="20"/>
                <w:szCs w:val="20"/>
                <w:lang w:val="fr-CA" w:eastAsia="en-CA"/>
              </w:rPr>
            </w:pPr>
          </w:p>
        </w:tc>
        <w:tc>
          <w:tcPr>
            <w:tcW w:w="2224" w:type="pct"/>
            <w:shd w:val="clear" w:color="auto" w:fill="auto"/>
            <w:hideMark/>
          </w:tcPr>
          <w:p w14:paraId="348BA8D1" w14:textId="7BE8F3EB" w:rsidR="00B666D3" w:rsidRPr="005C6411" w:rsidRDefault="00B666D3" w:rsidP="003D2974">
            <w:pPr>
              <w:jc w:val="left"/>
              <w:rPr>
                <w:color w:val="000000"/>
                <w:sz w:val="20"/>
                <w:szCs w:val="20"/>
                <w:lang w:val="fr-CA"/>
              </w:rPr>
            </w:pPr>
            <w:r w:rsidRPr="005C6411">
              <w:rPr>
                <w:sz w:val="20"/>
                <w:lang w:val="fr-CA"/>
              </w:rPr>
              <w:t xml:space="preserve">4,00 ≤ </w:t>
            </w:r>
            <w:r w:rsidR="00DC7CB7">
              <w:rPr>
                <w:sz w:val="20"/>
                <w:lang w:val="fr-CA"/>
              </w:rPr>
              <w:t>FRA</w:t>
            </w:r>
            <w:r w:rsidRPr="005C6411">
              <w:rPr>
                <w:sz w:val="20"/>
                <w:lang w:val="fr-CA"/>
              </w:rPr>
              <w:t xml:space="preserve"> &lt; 4,50</w:t>
            </w:r>
          </w:p>
        </w:tc>
        <w:tc>
          <w:tcPr>
            <w:tcW w:w="2097" w:type="pct"/>
            <w:shd w:val="clear" w:color="auto" w:fill="auto"/>
            <w:tcMar>
              <w:right w:w="173" w:type="dxa"/>
            </w:tcMar>
          </w:tcPr>
          <w:p w14:paraId="6CD81EC8" w14:textId="77777777" w:rsidR="00B666D3" w:rsidRPr="005C6411" w:rsidRDefault="00B666D3" w:rsidP="003D2974">
            <w:pPr>
              <w:jc w:val="center"/>
              <w:rPr>
                <w:color w:val="000000"/>
                <w:sz w:val="20"/>
                <w:szCs w:val="20"/>
                <w:lang w:val="fr-CA"/>
              </w:rPr>
            </w:pPr>
            <w:r w:rsidRPr="005C6411">
              <w:rPr>
                <w:color w:val="000000"/>
                <w:sz w:val="20"/>
                <w:lang w:val="fr-CA"/>
              </w:rPr>
              <w:t>360</w:t>
            </w:r>
          </w:p>
        </w:tc>
      </w:tr>
      <w:tr w:rsidR="00B666D3" w:rsidRPr="005C6411" w14:paraId="317F4410" w14:textId="77777777" w:rsidTr="003D2974">
        <w:trPr>
          <w:trHeight w:val="46"/>
        </w:trPr>
        <w:tc>
          <w:tcPr>
            <w:tcW w:w="680" w:type="pct"/>
            <w:vMerge/>
            <w:vAlign w:val="center"/>
          </w:tcPr>
          <w:p w14:paraId="40051487" w14:textId="77777777" w:rsidR="00B666D3" w:rsidRPr="005C6411" w:rsidRDefault="00B666D3" w:rsidP="003D2974">
            <w:pPr>
              <w:jc w:val="left"/>
              <w:rPr>
                <w:color w:val="000000"/>
                <w:sz w:val="20"/>
                <w:szCs w:val="20"/>
                <w:lang w:val="fr-CA" w:eastAsia="en-CA"/>
              </w:rPr>
            </w:pPr>
          </w:p>
        </w:tc>
        <w:tc>
          <w:tcPr>
            <w:tcW w:w="2224" w:type="pct"/>
            <w:shd w:val="clear" w:color="auto" w:fill="auto"/>
          </w:tcPr>
          <w:p w14:paraId="1DF16566" w14:textId="35A8C487" w:rsidR="00B666D3" w:rsidRPr="005C6411" w:rsidRDefault="00B666D3" w:rsidP="003D2974">
            <w:pPr>
              <w:jc w:val="left"/>
              <w:rPr>
                <w:color w:val="000000"/>
                <w:sz w:val="20"/>
                <w:szCs w:val="20"/>
                <w:lang w:val="fr-CA"/>
              </w:rPr>
            </w:pPr>
            <w:r w:rsidRPr="005C6411">
              <w:rPr>
                <w:sz w:val="20"/>
                <w:lang w:val="fr-CA"/>
              </w:rPr>
              <w:t xml:space="preserve">3,50 ≤ </w:t>
            </w:r>
            <w:r w:rsidR="00DC7CB7">
              <w:rPr>
                <w:sz w:val="20"/>
                <w:lang w:val="fr-CA"/>
              </w:rPr>
              <w:t>FRA</w:t>
            </w:r>
            <w:r w:rsidRPr="005C6411">
              <w:rPr>
                <w:sz w:val="20"/>
                <w:lang w:val="fr-CA"/>
              </w:rPr>
              <w:t xml:space="preserve"> &lt; 4,00</w:t>
            </w:r>
          </w:p>
        </w:tc>
        <w:tc>
          <w:tcPr>
            <w:tcW w:w="2097" w:type="pct"/>
            <w:shd w:val="clear" w:color="auto" w:fill="auto"/>
            <w:tcMar>
              <w:right w:w="173" w:type="dxa"/>
            </w:tcMar>
          </w:tcPr>
          <w:p w14:paraId="50CBB22D" w14:textId="77777777" w:rsidR="00B666D3" w:rsidRPr="005C6411" w:rsidRDefault="00B666D3" w:rsidP="003D2974">
            <w:pPr>
              <w:jc w:val="center"/>
              <w:rPr>
                <w:color w:val="000000"/>
                <w:sz w:val="20"/>
                <w:szCs w:val="20"/>
                <w:lang w:val="fr-CA"/>
              </w:rPr>
            </w:pPr>
            <w:r w:rsidRPr="005C6411">
              <w:rPr>
                <w:color w:val="000000"/>
                <w:sz w:val="20"/>
                <w:lang w:val="fr-CA"/>
              </w:rPr>
              <w:t>100</w:t>
            </w:r>
          </w:p>
        </w:tc>
      </w:tr>
      <w:tr w:rsidR="00B666D3" w:rsidRPr="005C6411" w14:paraId="40956FDA" w14:textId="77777777" w:rsidTr="003D2974">
        <w:trPr>
          <w:trHeight w:val="46"/>
        </w:trPr>
        <w:tc>
          <w:tcPr>
            <w:tcW w:w="680" w:type="pct"/>
            <w:vMerge/>
            <w:vAlign w:val="center"/>
          </w:tcPr>
          <w:p w14:paraId="7A62D9DF" w14:textId="77777777" w:rsidR="00B666D3" w:rsidRPr="005C6411" w:rsidRDefault="00B666D3" w:rsidP="003D2974">
            <w:pPr>
              <w:jc w:val="left"/>
              <w:rPr>
                <w:color w:val="000000"/>
                <w:sz w:val="20"/>
                <w:szCs w:val="20"/>
                <w:lang w:val="fr-CA" w:eastAsia="en-CA"/>
              </w:rPr>
            </w:pPr>
          </w:p>
        </w:tc>
        <w:tc>
          <w:tcPr>
            <w:tcW w:w="2224" w:type="pct"/>
            <w:shd w:val="clear" w:color="auto" w:fill="auto"/>
          </w:tcPr>
          <w:p w14:paraId="3D4D4BD4" w14:textId="53F987F0" w:rsidR="00B666D3" w:rsidRPr="005C6411" w:rsidRDefault="00B666D3" w:rsidP="003D2974">
            <w:pPr>
              <w:jc w:val="left"/>
              <w:rPr>
                <w:color w:val="000000"/>
                <w:sz w:val="20"/>
                <w:szCs w:val="20"/>
                <w:lang w:val="fr-CA"/>
              </w:rPr>
            </w:pPr>
            <w:r w:rsidRPr="005C6411">
              <w:rPr>
                <w:sz w:val="20"/>
                <w:lang w:val="fr-CA"/>
              </w:rPr>
              <w:t xml:space="preserve">3,30 ≤ </w:t>
            </w:r>
            <w:r w:rsidR="00DC7CB7">
              <w:rPr>
                <w:sz w:val="20"/>
                <w:lang w:val="fr-CA"/>
              </w:rPr>
              <w:t>FRA</w:t>
            </w:r>
            <w:r w:rsidRPr="005C6411">
              <w:rPr>
                <w:sz w:val="20"/>
                <w:lang w:val="fr-CA"/>
              </w:rPr>
              <w:t xml:space="preserve"> &lt; 3,50</w:t>
            </w:r>
          </w:p>
        </w:tc>
        <w:tc>
          <w:tcPr>
            <w:tcW w:w="2097" w:type="pct"/>
            <w:shd w:val="clear" w:color="auto" w:fill="auto"/>
            <w:tcMar>
              <w:right w:w="173" w:type="dxa"/>
            </w:tcMar>
          </w:tcPr>
          <w:p w14:paraId="5962DBC1" w14:textId="77777777" w:rsidR="00B666D3" w:rsidRPr="005C6411" w:rsidRDefault="00B666D3" w:rsidP="003D2974">
            <w:pPr>
              <w:jc w:val="center"/>
              <w:rPr>
                <w:color w:val="000000"/>
                <w:sz w:val="20"/>
                <w:szCs w:val="20"/>
                <w:lang w:val="fr-CA"/>
              </w:rPr>
            </w:pPr>
            <w:r w:rsidRPr="005C6411">
              <w:rPr>
                <w:color w:val="000000"/>
                <w:sz w:val="20"/>
                <w:lang w:val="fr-CA"/>
              </w:rPr>
              <w:t>50</w:t>
            </w:r>
          </w:p>
        </w:tc>
      </w:tr>
      <w:tr w:rsidR="00B666D3" w:rsidRPr="005C6411" w14:paraId="5896FD28" w14:textId="77777777" w:rsidTr="003D2974">
        <w:trPr>
          <w:trHeight w:val="107"/>
        </w:trPr>
        <w:tc>
          <w:tcPr>
            <w:tcW w:w="2903" w:type="pct"/>
            <w:gridSpan w:val="2"/>
            <w:shd w:val="clear" w:color="auto" w:fill="auto"/>
            <w:hideMark/>
          </w:tcPr>
          <w:p w14:paraId="3FF0D7E3" w14:textId="77777777" w:rsidR="00B666D3" w:rsidRPr="005C6411" w:rsidRDefault="00B666D3" w:rsidP="003D2974">
            <w:pPr>
              <w:jc w:val="left"/>
              <w:rPr>
                <w:color w:val="000000"/>
                <w:sz w:val="20"/>
                <w:szCs w:val="20"/>
                <w:lang w:val="fr-CA"/>
              </w:rPr>
            </w:pPr>
            <w:r w:rsidRPr="005C6411">
              <w:rPr>
                <w:color w:val="000000"/>
                <w:sz w:val="20"/>
                <w:lang w:val="fr-CA"/>
              </w:rPr>
              <w:t>Exportation aux pays visés à l’article 5</w:t>
            </w:r>
          </w:p>
        </w:tc>
        <w:tc>
          <w:tcPr>
            <w:tcW w:w="2097" w:type="pct"/>
            <w:shd w:val="clear" w:color="auto" w:fill="auto"/>
            <w:tcMar>
              <w:right w:w="173" w:type="dxa"/>
            </w:tcMar>
          </w:tcPr>
          <w:p w14:paraId="1596E334" w14:textId="77777777" w:rsidR="00B666D3" w:rsidRPr="005C6411" w:rsidRDefault="00B666D3" w:rsidP="003D2974">
            <w:pPr>
              <w:jc w:val="center"/>
              <w:rPr>
                <w:color w:val="000000"/>
                <w:sz w:val="20"/>
                <w:szCs w:val="20"/>
                <w:lang w:val="fr-CA"/>
              </w:rPr>
            </w:pPr>
            <w:r w:rsidRPr="005C6411">
              <w:rPr>
                <w:color w:val="000000"/>
                <w:sz w:val="20"/>
                <w:lang w:val="fr-CA"/>
              </w:rPr>
              <w:t>120</w:t>
            </w:r>
          </w:p>
        </w:tc>
      </w:tr>
      <w:tr w:rsidR="00B666D3" w:rsidRPr="005C6411" w14:paraId="7C4C0B85" w14:textId="77777777" w:rsidTr="003D2974">
        <w:trPr>
          <w:trHeight w:val="107"/>
        </w:trPr>
        <w:tc>
          <w:tcPr>
            <w:tcW w:w="2903" w:type="pct"/>
            <w:gridSpan w:val="2"/>
            <w:shd w:val="clear" w:color="auto" w:fill="auto"/>
          </w:tcPr>
          <w:p w14:paraId="337ADB5F" w14:textId="77777777" w:rsidR="00B666D3" w:rsidRPr="005C6411" w:rsidRDefault="00B666D3" w:rsidP="003D2974">
            <w:pPr>
              <w:jc w:val="left"/>
              <w:rPr>
                <w:color w:val="000000"/>
                <w:sz w:val="20"/>
                <w:szCs w:val="20"/>
                <w:lang w:val="fr-CA"/>
              </w:rPr>
            </w:pPr>
            <w:r w:rsidRPr="005C6411">
              <w:rPr>
                <w:color w:val="000000"/>
                <w:sz w:val="20"/>
                <w:lang w:val="fr-CA"/>
              </w:rPr>
              <w:t>Kits envoyés aux pays visés à l’article 5</w:t>
            </w:r>
          </w:p>
        </w:tc>
        <w:tc>
          <w:tcPr>
            <w:tcW w:w="2097" w:type="pct"/>
            <w:shd w:val="clear" w:color="auto" w:fill="auto"/>
            <w:tcMar>
              <w:right w:w="173" w:type="dxa"/>
            </w:tcMar>
          </w:tcPr>
          <w:p w14:paraId="0B3E9E50" w14:textId="77777777" w:rsidR="00B666D3" w:rsidRPr="005C6411" w:rsidRDefault="00B666D3" w:rsidP="003D2974">
            <w:pPr>
              <w:jc w:val="center"/>
              <w:rPr>
                <w:color w:val="000000"/>
                <w:sz w:val="20"/>
                <w:szCs w:val="20"/>
                <w:lang w:val="fr-CA"/>
              </w:rPr>
            </w:pPr>
            <w:r w:rsidRPr="005C6411">
              <w:rPr>
                <w:color w:val="000000"/>
                <w:sz w:val="20"/>
                <w:lang w:val="fr-CA"/>
              </w:rPr>
              <w:t>80</w:t>
            </w:r>
          </w:p>
        </w:tc>
      </w:tr>
      <w:tr w:rsidR="00B666D3" w:rsidRPr="005C6411" w14:paraId="5C344E5C" w14:textId="77777777" w:rsidTr="003D2974">
        <w:trPr>
          <w:trHeight w:val="170"/>
        </w:trPr>
        <w:tc>
          <w:tcPr>
            <w:tcW w:w="2903" w:type="pct"/>
            <w:gridSpan w:val="2"/>
            <w:shd w:val="clear" w:color="auto" w:fill="auto"/>
            <w:hideMark/>
          </w:tcPr>
          <w:p w14:paraId="0C62F0D2" w14:textId="77777777" w:rsidR="00B666D3" w:rsidRPr="005C6411" w:rsidRDefault="00B666D3" w:rsidP="003D2974">
            <w:pPr>
              <w:jc w:val="left"/>
              <w:rPr>
                <w:color w:val="000000"/>
                <w:sz w:val="20"/>
                <w:szCs w:val="20"/>
                <w:lang w:val="fr-CA"/>
              </w:rPr>
            </w:pPr>
            <w:r w:rsidRPr="005C6411">
              <w:rPr>
                <w:color w:val="000000"/>
                <w:sz w:val="20"/>
                <w:lang w:val="fr-CA"/>
              </w:rPr>
              <w:t>Exportation aux pays non visés à l’article 5</w:t>
            </w:r>
          </w:p>
        </w:tc>
        <w:tc>
          <w:tcPr>
            <w:tcW w:w="2097" w:type="pct"/>
            <w:shd w:val="clear" w:color="auto" w:fill="auto"/>
            <w:tcMar>
              <w:right w:w="173" w:type="dxa"/>
            </w:tcMar>
            <w:hideMark/>
          </w:tcPr>
          <w:p w14:paraId="4ABD535F" w14:textId="77777777" w:rsidR="00B666D3" w:rsidRPr="005C6411" w:rsidRDefault="00B666D3" w:rsidP="003D2974">
            <w:pPr>
              <w:jc w:val="center"/>
              <w:rPr>
                <w:color w:val="000000"/>
                <w:sz w:val="20"/>
                <w:szCs w:val="20"/>
                <w:lang w:val="fr-CA"/>
              </w:rPr>
            </w:pPr>
            <w:r w:rsidRPr="005C6411">
              <w:rPr>
                <w:color w:val="000000"/>
                <w:sz w:val="20"/>
                <w:lang w:val="fr-CA"/>
              </w:rPr>
              <w:t>0</w:t>
            </w:r>
          </w:p>
        </w:tc>
      </w:tr>
    </w:tbl>
    <w:p w14:paraId="5DAEFA02" w14:textId="77777777" w:rsidR="00B666D3" w:rsidRPr="005C6411" w:rsidRDefault="00B666D3" w:rsidP="00B666D3">
      <w:pPr>
        <w:rPr>
          <w:highlight w:val="yellow"/>
          <w:lang w:val="fr-CA"/>
        </w:rPr>
      </w:pPr>
    </w:p>
    <w:p w14:paraId="1CBA0FB9" w14:textId="22DAF6B9" w:rsidR="00B666D3" w:rsidRPr="005C6411" w:rsidRDefault="00B666D3" w:rsidP="00B666D3">
      <w:pPr>
        <w:pStyle w:val="Heading1"/>
        <w:rPr>
          <w:lang w:val="fr-CA"/>
        </w:rPr>
      </w:pPr>
      <w:r w:rsidRPr="005C6411">
        <w:rPr>
          <w:lang w:val="fr-CA"/>
        </w:rPr>
        <w:t xml:space="preserve">Le plan d’intéressement des surcoûts d’exploitation révisé devrait être appliqué à partir de juillet 2021 jusqu’à l’achèvement de la phase I en décembre 2021, et pour la phase II du PGEH ; il devrait continuer à fonctionner selon le principe du « premier arrivé, premier servi »; il ne devrait pas limiter le montant des surcoûts d’exploitation pour un fabricant individuel et devrait continuer à être proposé uniquement pour la vente de climatiseurs </w:t>
      </w:r>
      <w:r w:rsidR="00717C55">
        <w:rPr>
          <w:lang w:val="fr-CA"/>
        </w:rPr>
        <w:t>biblocs</w:t>
      </w:r>
      <w:r w:rsidRPr="005C6411">
        <w:rPr>
          <w:lang w:val="fr-CA"/>
        </w:rPr>
        <w:t xml:space="preserve"> à base de R-290 à la Chine et aux autres pays visés à l’article 5. Les surcoûts d’exploitation ne seront pas payés sur la vente d’unités scellées en usine, comme les climatiseurs portables, les climatiseurs de type fenêtre et les déshumidificateurs, qui sont déjà établis sur le marché. </w:t>
      </w:r>
    </w:p>
    <w:p w14:paraId="28F9DC63" w14:textId="77777777" w:rsidR="00B666D3" w:rsidRPr="005C6411" w:rsidRDefault="00B666D3" w:rsidP="00B666D3">
      <w:pPr>
        <w:pStyle w:val="Heading1"/>
        <w:widowControl w:val="0"/>
        <w:numPr>
          <w:ilvl w:val="0"/>
          <w:numId w:val="0"/>
        </w:numPr>
        <w:rPr>
          <w:b/>
          <w:lang w:val="fr-CA"/>
        </w:rPr>
      </w:pPr>
      <w:r w:rsidRPr="005C6411">
        <w:rPr>
          <w:b/>
          <w:lang w:val="fr-CA"/>
        </w:rPr>
        <w:t>Observations du Secrétariat</w:t>
      </w:r>
    </w:p>
    <w:p w14:paraId="148893F0" w14:textId="77777777" w:rsidR="00B666D3" w:rsidRPr="005C6411" w:rsidRDefault="00B666D3" w:rsidP="00B666D3">
      <w:pPr>
        <w:widowControl w:val="0"/>
        <w:spacing w:after="240"/>
        <w:rPr>
          <w:u w:val="single"/>
          <w:lang w:val="fr-CA"/>
        </w:rPr>
      </w:pPr>
      <w:r w:rsidRPr="005C6411">
        <w:rPr>
          <w:u w:val="single"/>
          <w:lang w:val="fr-CA"/>
        </w:rPr>
        <w:t>Consommation de HCFC</w:t>
      </w:r>
    </w:p>
    <w:p w14:paraId="56A02D16" w14:textId="2806B93D" w:rsidR="00B666D3" w:rsidRPr="005C6411" w:rsidRDefault="00B666D3" w:rsidP="00B666D3">
      <w:pPr>
        <w:pStyle w:val="Heading1"/>
        <w:rPr>
          <w:lang w:val="fr-CA"/>
        </w:rPr>
      </w:pPr>
      <w:r w:rsidRPr="005C6411">
        <w:rPr>
          <w:lang w:val="fr-CA"/>
        </w:rPr>
        <w:t xml:space="preserve">La consommation de HCFC-22 dans le secteur des climatiseurs résidentiels en 2020 a été de 29 000 tm (1 595 tonnes PAO), ce qui est inférieur à la consommation maximale admissible indiquée dans l’Accord conclu entre le </w:t>
      </w:r>
      <w:r w:rsidR="00786A68">
        <w:rPr>
          <w:lang w:val="fr-CA"/>
        </w:rPr>
        <w:t>gouvernement</w:t>
      </w:r>
      <w:r w:rsidRPr="005C6411">
        <w:rPr>
          <w:lang w:val="fr-CA"/>
        </w:rPr>
        <w:t xml:space="preserve"> de la Chine et le Comité exécutif (</w:t>
      </w:r>
      <w:r w:rsidR="00AF05AB" w:rsidRPr="005C6411">
        <w:rPr>
          <w:lang w:val="fr-CA"/>
        </w:rPr>
        <w:t>tableau</w:t>
      </w:r>
      <w:r w:rsidRPr="005C6411">
        <w:rPr>
          <w:lang w:val="fr-CA"/>
        </w:rPr>
        <w:t xml:space="preserve"> 5). Le contingent de 2021 du secteur a été émis à 31 762 tm (1 747 tonnes PAO).</w:t>
      </w:r>
    </w:p>
    <w:p w14:paraId="59EE8918" w14:textId="77777777" w:rsidR="00B666D3" w:rsidRPr="005C6411" w:rsidRDefault="00B666D3" w:rsidP="00B666D3">
      <w:pPr>
        <w:rPr>
          <w:b/>
          <w:lang w:val="fr-CA"/>
        </w:rPr>
      </w:pPr>
      <w:r w:rsidRPr="005C6411">
        <w:rPr>
          <w:b/>
          <w:lang w:val="fr-CA"/>
        </w:rPr>
        <w:t>Tableau 5. Consommation de HCFC-22 et objectifs pour le secteur des climatiseurs résidentiels</w:t>
      </w:r>
    </w:p>
    <w:tbl>
      <w:tblPr>
        <w:tblW w:w="5000" w:type="pct"/>
        <w:tblLook w:val="04A0" w:firstRow="1" w:lastRow="0" w:firstColumn="1" w:lastColumn="0" w:noHBand="0" w:noVBand="1"/>
      </w:tblPr>
      <w:tblGrid>
        <w:gridCol w:w="2277"/>
        <w:gridCol w:w="1198"/>
        <w:gridCol w:w="1174"/>
        <w:gridCol w:w="1174"/>
        <w:gridCol w:w="1174"/>
        <w:gridCol w:w="1174"/>
        <w:gridCol w:w="1179"/>
      </w:tblGrid>
      <w:tr w:rsidR="00B666D3" w:rsidRPr="005C6411" w14:paraId="0687DA59" w14:textId="77777777" w:rsidTr="003D2974">
        <w:trPr>
          <w:tblHeader/>
        </w:trPr>
        <w:tc>
          <w:tcPr>
            <w:tcW w:w="1717" w:type="pct"/>
            <w:gridSpan w:val="2"/>
            <w:tcBorders>
              <w:top w:val="single" w:sz="4" w:space="0" w:color="auto"/>
              <w:left w:val="single" w:sz="4" w:space="0" w:color="auto"/>
              <w:bottom w:val="single" w:sz="4" w:space="0" w:color="auto"/>
              <w:right w:val="single" w:sz="4" w:space="0" w:color="auto"/>
            </w:tcBorders>
            <w:shd w:val="clear" w:color="auto" w:fill="auto"/>
            <w:tcMar>
              <w:left w:w="108" w:type="dxa"/>
              <w:right w:w="108" w:type="dxa"/>
            </w:tcMar>
            <w:hideMark/>
          </w:tcPr>
          <w:p w14:paraId="2F0E5156" w14:textId="77777777" w:rsidR="00B666D3" w:rsidRPr="005C6411" w:rsidRDefault="00B666D3" w:rsidP="003D2974">
            <w:pPr>
              <w:widowControl w:val="0"/>
              <w:jc w:val="center"/>
              <w:rPr>
                <w:b/>
                <w:sz w:val="20"/>
                <w:szCs w:val="21"/>
                <w:lang w:val="fr-CA"/>
              </w:rPr>
            </w:pPr>
            <w:r w:rsidRPr="005C6411">
              <w:rPr>
                <w:b/>
                <w:sz w:val="20"/>
                <w:lang w:val="fr-CA"/>
              </w:rPr>
              <w:t>Plan du secteur des climatiseurs résidentiels</w:t>
            </w:r>
          </w:p>
        </w:tc>
        <w:tc>
          <w:tcPr>
            <w:tcW w:w="656" w:type="pct"/>
            <w:tcBorders>
              <w:top w:val="single" w:sz="4" w:space="0" w:color="auto"/>
              <w:left w:val="nil"/>
              <w:bottom w:val="single" w:sz="4" w:space="0" w:color="auto"/>
              <w:right w:val="single" w:sz="4" w:space="0" w:color="auto"/>
            </w:tcBorders>
            <w:shd w:val="clear" w:color="auto" w:fill="auto"/>
            <w:noWrap/>
            <w:tcMar>
              <w:left w:w="108" w:type="dxa"/>
              <w:right w:w="108" w:type="dxa"/>
            </w:tcMar>
          </w:tcPr>
          <w:p w14:paraId="53530E22" w14:textId="77777777" w:rsidR="00B666D3" w:rsidRPr="005C6411" w:rsidRDefault="00B666D3" w:rsidP="003D2974">
            <w:pPr>
              <w:widowControl w:val="0"/>
              <w:jc w:val="center"/>
              <w:rPr>
                <w:b/>
                <w:sz w:val="20"/>
                <w:szCs w:val="21"/>
                <w:lang w:val="fr-CA"/>
              </w:rPr>
            </w:pPr>
            <w:r w:rsidRPr="005C6411">
              <w:rPr>
                <w:b/>
                <w:sz w:val="20"/>
                <w:lang w:val="fr-CA"/>
              </w:rPr>
              <w:t>2016</w:t>
            </w:r>
          </w:p>
        </w:tc>
        <w:tc>
          <w:tcPr>
            <w:tcW w:w="656" w:type="pct"/>
            <w:tcBorders>
              <w:top w:val="single" w:sz="4" w:space="0" w:color="auto"/>
              <w:left w:val="nil"/>
              <w:bottom w:val="single" w:sz="4" w:space="0" w:color="auto"/>
              <w:right w:val="single" w:sz="4" w:space="0" w:color="auto"/>
            </w:tcBorders>
            <w:tcMar>
              <w:left w:w="108" w:type="dxa"/>
              <w:right w:w="108" w:type="dxa"/>
            </w:tcMar>
          </w:tcPr>
          <w:p w14:paraId="3452098A" w14:textId="77777777" w:rsidR="00B666D3" w:rsidRPr="005C6411" w:rsidRDefault="00B666D3" w:rsidP="003D2974">
            <w:pPr>
              <w:widowControl w:val="0"/>
              <w:jc w:val="center"/>
              <w:rPr>
                <w:b/>
                <w:sz w:val="20"/>
                <w:szCs w:val="21"/>
                <w:lang w:val="fr-CA"/>
              </w:rPr>
            </w:pPr>
            <w:r w:rsidRPr="005C6411">
              <w:rPr>
                <w:b/>
                <w:sz w:val="20"/>
                <w:lang w:val="fr-CA"/>
              </w:rPr>
              <w:t>2017</w:t>
            </w:r>
          </w:p>
        </w:tc>
        <w:tc>
          <w:tcPr>
            <w:tcW w:w="656" w:type="pct"/>
            <w:tcBorders>
              <w:top w:val="single" w:sz="4" w:space="0" w:color="auto"/>
              <w:left w:val="nil"/>
              <w:bottom w:val="single" w:sz="4" w:space="0" w:color="auto"/>
              <w:right w:val="single" w:sz="4" w:space="0" w:color="auto"/>
            </w:tcBorders>
            <w:tcMar>
              <w:left w:w="108" w:type="dxa"/>
              <w:right w:w="108" w:type="dxa"/>
            </w:tcMar>
          </w:tcPr>
          <w:p w14:paraId="4A44CF25" w14:textId="77777777" w:rsidR="00B666D3" w:rsidRPr="005C6411" w:rsidRDefault="00B666D3" w:rsidP="003D2974">
            <w:pPr>
              <w:widowControl w:val="0"/>
              <w:jc w:val="center"/>
              <w:rPr>
                <w:b/>
                <w:sz w:val="20"/>
                <w:szCs w:val="21"/>
                <w:lang w:val="fr-CA"/>
              </w:rPr>
            </w:pPr>
            <w:r w:rsidRPr="005C6411">
              <w:rPr>
                <w:b/>
                <w:sz w:val="20"/>
                <w:lang w:val="fr-CA"/>
              </w:rPr>
              <w:t>2018</w:t>
            </w:r>
          </w:p>
        </w:tc>
        <w:tc>
          <w:tcPr>
            <w:tcW w:w="656" w:type="pct"/>
            <w:tcBorders>
              <w:top w:val="single" w:sz="4" w:space="0" w:color="auto"/>
              <w:left w:val="nil"/>
              <w:bottom w:val="single" w:sz="4" w:space="0" w:color="auto"/>
              <w:right w:val="single" w:sz="4" w:space="0" w:color="auto"/>
            </w:tcBorders>
            <w:tcMar>
              <w:left w:w="108" w:type="dxa"/>
              <w:right w:w="108" w:type="dxa"/>
            </w:tcMar>
          </w:tcPr>
          <w:p w14:paraId="4CCB9A61" w14:textId="77777777" w:rsidR="00B666D3" w:rsidRPr="005C6411" w:rsidRDefault="00B666D3" w:rsidP="003D2974">
            <w:pPr>
              <w:widowControl w:val="0"/>
              <w:jc w:val="center"/>
              <w:rPr>
                <w:b/>
                <w:sz w:val="20"/>
                <w:szCs w:val="21"/>
                <w:lang w:val="fr-CA"/>
              </w:rPr>
            </w:pPr>
            <w:r w:rsidRPr="005C6411">
              <w:rPr>
                <w:b/>
                <w:sz w:val="20"/>
                <w:lang w:val="fr-CA"/>
              </w:rPr>
              <w:t>2019</w:t>
            </w:r>
          </w:p>
        </w:tc>
        <w:tc>
          <w:tcPr>
            <w:tcW w:w="659" w:type="pct"/>
            <w:tcBorders>
              <w:top w:val="single" w:sz="4" w:space="0" w:color="auto"/>
              <w:left w:val="nil"/>
              <w:bottom w:val="single" w:sz="4" w:space="0" w:color="auto"/>
              <w:right w:val="single" w:sz="4" w:space="0" w:color="auto"/>
            </w:tcBorders>
            <w:tcMar>
              <w:left w:w="108" w:type="dxa"/>
              <w:right w:w="108" w:type="dxa"/>
            </w:tcMar>
          </w:tcPr>
          <w:p w14:paraId="39EE5035" w14:textId="77777777" w:rsidR="00B666D3" w:rsidRPr="005C6411" w:rsidRDefault="00B666D3" w:rsidP="003D2974">
            <w:pPr>
              <w:widowControl w:val="0"/>
              <w:jc w:val="center"/>
              <w:rPr>
                <w:b/>
                <w:sz w:val="20"/>
                <w:szCs w:val="21"/>
                <w:lang w:val="fr-CA"/>
              </w:rPr>
            </w:pPr>
            <w:r w:rsidRPr="005C6411">
              <w:rPr>
                <w:b/>
                <w:sz w:val="20"/>
                <w:lang w:val="fr-CA"/>
              </w:rPr>
              <w:t>2020</w:t>
            </w:r>
          </w:p>
        </w:tc>
      </w:tr>
      <w:tr w:rsidR="00B666D3" w:rsidRPr="005C6411" w14:paraId="4A0ED48A" w14:textId="77777777" w:rsidTr="003D2974">
        <w:tc>
          <w:tcPr>
            <w:tcW w:w="1048" w:type="pct"/>
            <w:vMerge w:val="restart"/>
            <w:tcBorders>
              <w:top w:val="single" w:sz="4" w:space="0" w:color="auto"/>
              <w:left w:val="single" w:sz="4" w:space="0" w:color="auto"/>
              <w:right w:val="single" w:sz="4" w:space="0" w:color="auto"/>
            </w:tcBorders>
            <w:shd w:val="clear" w:color="auto" w:fill="auto"/>
            <w:noWrap/>
            <w:tcMar>
              <w:left w:w="108" w:type="dxa"/>
              <w:right w:w="108" w:type="dxa"/>
            </w:tcMar>
            <w:vAlign w:val="center"/>
            <w:hideMark/>
          </w:tcPr>
          <w:p w14:paraId="24D03AB0" w14:textId="77777777" w:rsidR="00B666D3" w:rsidRPr="005C6411" w:rsidRDefault="00B666D3" w:rsidP="003D2974">
            <w:pPr>
              <w:widowControl w:val="0"/>
              <w:jc w:val="left"/>
              <w:rPr>
                <w:sz w:val="20"/>
                <w:szCs w:val="21"/>
                <w:lang w:val="fr-CA"/>
              </w:rPr>
            </w:pPr>
            <w:r w:rsidRPr="005C6411">
              <w:rPr>
                <w:sz w:val="20"/>
                <w:lang w:val="fr-CA"/>
              </w:rPr>
              <w:t>Consommation</w:t>
            </w:r>
          </w:p>
        </w:tc>
        <w:tc>
          <w:tcPr>
            <w:tcW w:w="669" w:type="pct"/>
            <w:tcBorders>
              <w:top w:val="single" w:sz="4" w:space="0" w:color="auto"/>
              <w:left w:val="single" w:sz="4" w:space="0" w:color="auto"/>
              <w:bottom w:val="single" w:sz="4" w:space="0" w:color="auto"/>
              <w:right w:val="single" w:sz="4" w:space="0" w:color="auto"/>
            </w:tcBorders>
            <w:shd w:val="clear" w:color="auto" w:fill="auto"/>
            <w:tcMar>
              <w:left w:w="108" w:type="dxa"/>
              <w:right w:w="108" w:type="dxa"/>
            </w:tcMar>
          </w:tcPr>
          <w:p w14:paraId="636827CF" w14:textId="4D7723AF" w:rsidR="00B666D3" w:rsidRPr="005C6411" w:rsidRDefault="00057231" w:rsidP="003D2974">
            <w:pPr>
              <w:widowControl w:val="0"/>
              <w:jc w:val="left"/>
              <w:rPr>
                <w:sz w:val="20"/>
                <w:szCs w:val="21"/>
                <w:lang w:val="fr-CA"/>
              </w:rPr>
            </w:pPr>
            <w:r>
              <w:rPr>
                <w:sz w:val="20"/>
                <w:lang w:val="fr-CA"/>
              </w:rPr>
              <w:t>T</w:t>
            </w:r>
            <w:r w:rsidR="00B666D3" w:rsidRPr="005C6411">
              <w:rPr>
                <w:sz w:val="20"/>
                <w:lang w:val="fr-CA"/>
              </w:rPr>
              <w:t>tm</w:t>
            </w:r>
          </w:p>
        </w:tc>
        <w:tc>
          <w:tcPr>
            <w:tcW w:w="656" w:type="pct"/>
            <w:tcBorders>
              <w:top w:val="single" w:sz="4" w:space="0" w:color="auto"/>
              <w:left w:val="nil"/>
              <w:bottom w:val="single" w:sz="4" w:space="0" w:color="auto"/>
              <w:right w:val="single" w:sz="4" w:space="0" w:color="auto"/>
            </w:tcBorders>
            <w:shd w:val="clear" w:color="auto" w:fill="auto"/>
            <w:noWrap/>
            <w:tcMar>
              <w:left w:w="108" w:type="dxa"/>
              <w:right w:w="108" w:type="dxa"/>
            </w:tcMar>
            <w:vAlign w:val="bottom"/>
          </w:tcPr>
          <w:p w14:paraId="2DCC210B" w14:textId="77777777" w:rsidR="00B666D3" w:rsidRPr="005C6411" w:rsidRDefault="00B666D3" w:rsidP="003D2974">
            <w:pPr>
              <w:jc w:val="right"/>
              <w:rPr>
                <w:sz w:val="20"/>
                <w:szCs w:val="20"/>
                <w:lang w:val="fr-CA"/>
              </w:rPr>
            </w:pPr>
            <w:r w:rsidRPr="005C6411">
              <w:rPr>
                <w:sz w:val="20"/>
                <w:lang w:val="fr-CA"/>
              </w:rPr>
              <w:t>55 000,0</w:t>
            </w:r>
          </w:p>
        </w:tc>
        <w:tc>
          <w:tcPr>
            <w:tcW w:w="656" w:type="pct"/>
            <w:tcBorders>
              <w:top w:val="single" w:sz="4" w:space="0" w:color="auto"/>
              <w:left w:val="nil"/>
              <w:bottom w:val="single" w:sz="4" w:space="0" w:color="auto"/>
              <w:right w:val="single" w:sz="4" w:space="0" w:color="auto"/>
            </w:tcBorders>
            <w:tcMar>
              <w:left w:w="108" w:type="dxa"/>
              <w:right w:w="108" w:type="dxa"/>
            </w:tcMar>
            <w:vAlign w:val="bottom"/>
          </w:tcPr>
          <w:p w14:paraId="0B1C6B9B" w14:textId="77777777" w:rsidR="00B666D3" w:rsidRPr="005C6411" w:rsidRDefault="00B666D3" w:rsidP="003D2974">
            <w:pPr>
              <w:jc w:val="right"/>
              <w:rPr>
                <w:sz w:val="20"/>
                <w:lang w:val="fr-CA"/>
              </w:rPr>
            </w:pPr>
            <w:r w:rsidRPr="005C6411">
              <w:rPr>
                <w:sz w:val="20"/>
                <w:lang w:val="fr-CA"/>
              </w:rPr>
              <w:t>55 000,0</w:t>
            </w:r>
          </w:p>
        </w:tc>
        <w:tc>
          <w:tcPr>
            <w:tcW w:w="656" w:type="pct"/>
            <w:tcBorders>
              <w:top w:val="single" w:sz="4" w:space="0" w:color="auto"/>
              <w:left w:val="nil"/>
              <w:bottom w:val="single" w:sz="4" w:space="0" w:color="auto"/>
              <w:right w:val="single" w:sz="4" w:space="0" w:color="auto"/>
            </w:tcBorders>
            <w:tcMar>
              <w:left w:w="108" w:type="dxa"/>
              <w:right w:w="108" w:type="dxa"/>
            </w:tcMar>
            <w:vAlign w:val="bottom"/>
          </w:tcPr>
          <w:p w14:paraId="5C58CD28" w14:textId="77777777" w:rsidR="00B666D3" w:rsidRPr="005C6411" w:rsidRDefault="00B666D3" w:rsidP="003D2974">
            <w:pPr>
              <w:jc w:val="right"/>
              <w:rPr>
                <w:sz w:val="20"/>
                <w:szCs w:val="20"/>
                <w:lang w:val="fr-CA"/>
              </w:rPr>
            </w:pPr>
            <w:r w:rsidRPr="005C6411">
              <w:rPr>
                <w:sz w:val="20"/>
                <w:lang w:val="fr-CA"/>
              </w:rPr>
              <w:t>52 000,0</w:t>
            </w:r>
          </w:p>
        </w:tc>
        <w:tc>
          <w:tcPr>
            <w:tcW w:w="656" w:type="pct"/>
            <w:tcBorders>
              <w:top w:val="single" w:sz="4" w:space="0" w:color="auto"/>
              <w:left w:val="nil"/>
              <w:bottom w:val="single" w:sz="4" w:space="0" w:color="auto"/>
              <w:right w:val="single" w:sz="4" w:space="0" w:color="auto"/>
            </w:tcBorders>
            <w:tcMar>
              <w:left w:w="108" w:type="dxa"/>
              <w:right w:w="108" w:type="dxa"/>
            </w:tcMar>
            <w:vAlign w:val="bottom"/>
          </w:tcPr>
          <w:p w14:paraId="55C36C0B" w14:textId="77777777" w:rsidR="00B666D3" w:rsidRPr="005C6411" w:rsidRDefault="00B666D3" w:rsidP="003D2974">
            <w:pPr>
              <w:jc w:val="right"/>
              <w:rPr>
                <w:sz w:val="20"/>
                <w:lang w:val="fr-CA"/>
              </w:rPr>
            </w:pPr>
            <w:r w:rsidRPr="005C6411">
              <w:rPr>
                <w:sz w:val="20"/>
                <w:lang w:val="fr-CA"/>
              </w:rPr>
              <w:t>50 000,0</w:t>
            </w:r>
          </w:p>
        </w:tc>
        <w:tc>
          <w:tcPr>
            <w:tcW w:w="659" w:type="pct"/>
            <w:tcBorders>
              <w:top w:val="single" w:sz="4" w:space="0" w:color="auto"/>
              <w:left w:val="single" w:sz="4" w:space="0" w:color="auto"/>
              <w:bottom w:val="single" w:sz="4" w:space="0" w:color="auto"/>
              <w:right w:val="single" w:sz="4" w:space="0" w:color="auto"/>
            </w:tcBorders>
            <w:tcMar>
              <w:left w:w="108" w:type="dxa"/>
              <w:right w:w="108" w:type="dxa"/>
            </w:tcMar>
            <w:vAlign w:val="bottom"/>
          </w:tcPr>
          <w:p w14:paraId="4514CD25" w14:textId="77777777" w:rsidR="00B666D3" w:rsidRPr="005C6411" w:rsidRDefault="00B666D3" w:rsidP="003D2974">
            <w:pPr>
              <w:jc w:val="right"/>
              <w:rPr>
                <w:sz w:val="20"/>
                <w:lang w:val="fr-CA"/>
              </w:rPr>
            </w:pPr>
            <w:r w:rsidRPr="005C6411">
              <w:rPr>
                <w:sz w:val="20"/>
                <w:lang w:val="fr-CA"/>
              </w:rPr>
              <w:t>29 000,0</w:t>
            </w:r>
          </w:p>
        </w:tc>
      </w:tr>
      <w:tr w:rsidR="00B666D3" w:rsidRPr="005C6411" w14:paraId="2CCF7DDC" w14:textId="77777777" w:rsidTr="003D2974">
        <w:trPr>
          <w:trHeight w:val="98"/>
        </w:trPr>
        <w:tc>
          <w:tcPr>
            <w:tcW w:w="1048" w:type="pct"/>
            <w:vMerge/>
            <w:tcBorders>
              <w:left w:val="single" w:sz="4" w:space="0" w:color="auto"/>
              <w:bottom w:val="single" w:sz="4" w:space="0" w:color="auto"/>
              <w:right w:val="single" w:sz="4" w:space="0" w:color="auto"/>
            </w:tcBorders>
            <w:shd w:val="clear" w:color="auto" w:fill="auto"/>
            <w:noWrap/>
            <w:tcMar>
              <w:left w:w="108" w:type="dxa"/>
              <w:right w:w="108" w:type="dxa"/>
            </w:tcMar>
            <w:vAlign w:val="center"/>
            <w:hideMark/>
          </w:tcPr>
          <w:p w14:paraId="35FC92A4" w14:textId="77777777" w:rsidR="00B666D3" w:rsidRPr="005C6411" w:rsidRDefault="00B666D3" w:rsidP="003D2974">
            <w:pPr>
              <w:widowControl w:val="0"/>
              <w:jc w:val="left"/>
              <w:rPr>
                <w:sz w:val="20"/>
                <w:szCs w:val="21"/>
                <w:lang w:val="fr-CA"/>
              </w:rPr>
            </w:pPr>
          </w:p>
        </w:tc>
        <w:tc>
          <w:tcPr>
            <w:tcW w:w="669" w:type="pct"/>
            <w:tcBorders>
              <w:top w:val="nil"/>
              <w:left w:val="single" w:sz="4" w:space="0" w:color="auto"/>
              <w:bottom w:val="single" w:sz="4" w:space="0" w:color="auto"/>
              <w:right w:val="single" w:sz="4" w:space="0" w:color="auto"/>
            </w:tcBorders>
            <w:shd w:val="clear" w:color="auto" w:fill="auto"/>
            <w:tcMar>
              <w:left w:w="108" w:type="dxa"/>
              <w:right w:w="108" w:type="dxa"/>
            </w:tcMar>
          </w:tcPr>
          <w:p w14:paraId="3592759F" w14:textId="77777777" w:rsidR="00B666D3" w:rsidRPr="005C6411" w:rsidRDefault="00B666D3" w:rsidP="003D2974">
            <w:pPr>
              <w:widowControl w:val="0"/>
              <w:jc w:val="left"/>
              <w:rPr>
                <w:sz w:val="20"/>
                <w:szCs w:val="21"/>
                <w:lang w:val="fr-CA"/>
              </w:rPr>
            </w:pPr>
            <w:r w:rsidRPr="005C6411">
              <w:rPr>
                <w:sz w:val="20"/>
                <w:lang w:val="fr-CA"/>
              </w:rPr>
              <w:t>Tonnes PAO</w:t>
            </w:r>
          </w:p>
        </w:tc>
        <w:tc>
          <w:tcPr>
            <w:tcW w:w="656" w:type="pct"/>
            <w:tcBorders>
              <w:top w:val="nil"/>
              <w:left w:val="nil"/>
              <w:bottom w:val="single" w:sz="4" w:space="0" w:color="auto"/>
              <w:right w:val="single" w:sz="4" w:space="0" w:color="auto"/>
            </w:tcBorders>
            <w:shd w:val="clear" w:color="auto" w:fill="auto"/>
            <w:noWrap/>
            <w:tcMar>
              <w:left w:w="108" w:type="dxa"/>
              <w:right w:w="108" w:type="dxa"/>
            </w:tcMar>
            <w:vAlign w:val="bottom"/>
          </w:tcPr>
          <w:p w14:paraId="4EB718A5" w14:textId="77777777" w:rsidR="00B666D3" w:rsidRPr="005C6411" w:rsidRDefault="00B666D3" w:rsidP="003D2974">
            <w:pPr>
              <w:jc w:val="right"/>
              <w:rPr>
                <w:sz w:val="20"/>
                <w:szCs w:val="20"/>
                <w:lang w:val="fr-CA"/>
              </w:rPr>
            </w:pPr>
            <w:r w:rsidRPr="005C6411">
              <w:rPr>
                <w:sz w:val="20"/>
                <w:lang w:val="fr-CA"/>
              </w:rPr>
              <w:t>3 025,0</w:t>
            </w:r>
          </w:p>
        </w:tc>
        <w:tc>
          <w:tcPr>
            <w:tcW w:w="656" w:type="pct"/>
            <w:tcBorders>
              <w:top w:val="nil"/>
              <w:left w:val="nil"/>
              <w:bottom w:val="single" w:sz="4" w:space="0" w:color="auto"/>
              <w:right w:val="single" w:sz="4" w:space="0" w:color="auto"/>
            </w:tcBorders>
            <w:tcMar>
              <w:left w:w="108" w:type="dxa"/>
              <w:right w:w="108" w:type="dxa"/>
            </w:tcMar>
            <w:vAlign w:val="bottom"/>
          </w:tcPr>
          <w:p w14:paraId="61396182" w14:textId="77777777" w:rsidR="00B666D3" w:rsidRPr="005C6411" w:rsidRDefault="00B666D3" w:rsidP="003D2974">
            <w:pPr>
              <w:jc w:val="right"/>
              <w:rPr>
                <w:sz w:val="20"/>
                <w:lang w:val="fr-CA"/>
              </w:rPr>
            </w:pPr>
            <w:r w:rsidRPr="005C6411">
              <w:rPr>
                <w:sz w:val="20"/>
                <w:lang w:val="fr-CA"/>
              </w:rPr>
              <w:t>3 025,0</w:t>
            </w:r>
          </w:p>
        </w:tc>
        <w:tc>
          <w:tcPr>
            <w:tcW w:w="656" w:type="pct"/>
            <w:tcBorders>
              <w:top w:val="nil"/>
              <w:left w:val="nil"/>
              <w:bottom w:val="single" w:sz="4" w:space="0" w:color="auto"/>
              <w:right w:val="single" w:sz="4" w:space="0" w:color="auto"/>
            </w:tcBorders>
            <w:tcMar>
              <w:left w:w="108" w:type="dxa"/>
              <w:right w:w="108" w:type="dxa"/>
            </w:tcMar>
            <w:vAlign w:val="bottom"/>
          </w:tcPr>
          <w:p w14:paraId="715EA3D2" w14:textId="77777777" w:rsidR="00B666D3" w:rsidRPr="005C6411" w:rsidRDefault="00B666D3" w:rsidP="003D2974">
            <w:pPr>
              <w:jc w:val="right"/>
              <w:rPr>
                <w:sz w:val="20"/>
                <w:szCs w:val="20"/>
                <w:lang w:val="fr-CA"/>
              </w:rPr>
            </w:pPr>
            <w:r w:rsidRPr="005C6411">
              <w:rPr>
                <w:sz w:val="20"/>
                <w:lang w:val="fr-CA"/>
              </w:rPr>
              <w:t>2 860,0</w:t>
            </w:r>
          </w:p>
        </w:tc>
        <w:tc>
          <w:tcPr>
            <w:tcW w:w="656" w:type="pct"/>
            <w:tcBorders>
              <w:top w:val="single" w:sz="4" w:space="0" w:color="auto"/>
              <w:left w:val="nil"/>
              <w:bottom w:val="single" w:sz="4" w:space="0" w:color="auto"/>
              <w:right w:val="single" w:sz="4" w:space="0" w:color="auto"/>
            </w:tcBorders>
            <w:tcMar>
              <w:left w:w="108" w:type="dxa"/>
              <w:right w:w="108" w:type="dxa"/>
            </w:tcMar>
            <w:vAlign w:val="bottom"/>
          </w:tcPr>
          <w:p w14:paraId="56BFA932" w14:textId="77777777" w:rsidR="00B666D3" w:rsidRPr="005C6411" w:rsidRDefault="00B666D3" w:rsidP="003D2974">
            <w:pPr>
              <w:jc w:val="right"/>
              <w:rPr>
                <w:sz w:val="20"/>
                <w:lang w:val="fr-CA"/>
              </w:rPr>
            </w:pPr>
            <w:r w:rsidRPr="005C6411">
              <w:rPr>
                <w:sz w:val="20"/>
                <w:lang w:val="fr-CA"/>
              </w:rPr>
              <w:t>2 750,0</w:t>
            </w:r>
          </w:p>
        </w:tc>
        <w:tc>
          <w:tcPr>
            <w:tcW w:w="659" w:type="pct"/>
            <w:tcBorders>
              <w:top w:val="single" w:sz="4" w:space="0" w:color="auto"/>
              <w:left w:val="single" w:sz="4" w:space="0" w:color="auto"/>
              <w:bottom w:val="single" w:sz="4" w:space="0" w:color="auto"/>
              <w:right w:val="single" w:sz="4" w:space="0" w:color="auto"/>
            </w:tcBorders>
            <w:tcMar>
              <w:left w:w="108" w:type="dxa"/>
              <w:right w:w="108" w:type="dxa"/>
            </w:tcMar>
            <w:vAlign w:val="bottom"/>
          </w:tcPr>
          <w:p w14:paraId="11CAD163" w14:textId="77777777" w:rsidR="00B666D3" w:rsidRPr="005C6411" w:rsidRDefault="00B666D3" w:rsidP="003D2974">
            <w:pPr>
              <w:jc w:val="right"/>
              <w:rPr>
                <w:sz w:val="20"/>
                <w:lang w:val="fr-CA"/>
              </w:rPr>
            </w:pPr>
            <w:r w:rsidRPr="005C6411">
              <w:rPr>
                <w:sz w:val="20"/>
                <w:lang w:val="fr-CA"/>
              </w:rPr>
              <w:t>1 595,0</w:t>
            </w:r>
          </w:p>
        </w:tc>
      </w:tr>
      <w:tr w:rsidR="00B666D3" w:rsidRPr="005C6411" w14:paraId="3D9B03A8" w14:textId="77777777" w:rsidTr="003D2974">
        <w:tc>
          <w:tcPr>
            <w:tcW w:w="1048" w:type="pct"/>
            <w:vMerge w:val="restart"/>
            <w:tcBorders>
              <w:top w:val="nil"/>
              <w:left w:val="single" w:sz="4" w:space="0" w:color="auto"/>
              <w:right w:val="single" w:sz="4" w:space="0" w:color="auto"/>
            </w:tcBorders>
            <w:shd w:val="clear" w:color="auto" w:fill="auto"/>
            <w:noWrap/>
            <w:tcMar>
              <w:left w:w="108" w:type="dxa"/>
              <w:right w:w="108" w:type="dxa"/>
            </w:tcMar>
            <w:vAlign w:val="center"/>
          </w:tcPr>
          <w:p w14:paraId="2F1C31EC" w14:textId="77777777" w:rsidR="00B666D3" w:rsidRPr="005C6411" w:rsidRDefault="00B666D3" w:rsidP="003D2974">
            <w:pPr>
              <w:widowControl w:val="0"/>
              <w:jc w:val="left"/>
              <w:rPr>
                <w:sz w:val="20"/>
                <w:szCs w:val="21"/>
                <w:lang w:val="fr-CA"/>
              </w:rPr>
            </w:pPr>
            <w:r w:rsidRPr="005C6411">
              <w:rPr>
                <w:sz w:val="20"/>
                <w:lang w:val="fr-CA"/>
              </w:rPr>
              <w:t xml:space="preserve">Consommation maximale </w:t>
            </w:r>
          </w:p>
          <w:p w14:paraId="67B3EBC5" w14:textId="77777777" w:rsidR="00B666D3" w:rsidRPr="005C6411" w:rsidRDefault="00B666D3" w:rsidP="003D2974">
            <w:pPr>
              <w:widowControl w:val="0"/>
              <w:jc w:val="left"/>
              <w:rPr>
                <w:sz w:val="20"/>
                <w:szCs w:val="21"/>
                <w:lang w:val="fr-CA"/>
              </w:rPr>
            </w:pPr>
            <w:r w:rsidRPr="005C6411">
              <w:rPr>
                <w:sz w:val="20"/>
                <w:lang w:val="fr-CA"/>
              </w:rPr>
              <w:t xml:space="preserve">Niveau de référence </w:t>
            </w:r>
          </w:p>
        </w:tc>
        <w:tc>
          <w:tcPr>
            <w:tcW w:w="669" w:type="pct"/>
            <w:tcBorders>
              <w:top w:val="nil"/>
              <w:left w:val="single" w:sz="4" w:space="0" w:color="auto"/>
              <w:bottom w:val="single" w:sz="4" w:space="0" w:color="auto"/>
              <w:right w:val="single" w:sz="4" w:space="0" w:color="auto"/>
            </w:tcBorders>
            <w:shd w:val="clear" w:color="auto" w:fill="auto"/>
            <w:tcMar>
              <w:left w:w="108" w:type="dxa"/>
              <w:right w:w="108" w:type="dxa"/>
            </w:tcMar>
          </w:tcPr>
          <w:p w14:paraId="7C68D7E1" w14:textId="2970D6F5" w:rsidR="00B666D3" w:rsidRPr="005C6411" w:rsidRDefault="00057231" w:rsidP="003D2974">
            <w:pPr>
              <w:widowControl w:val="0"/>
              <w:jc w:val="left"/>
              <w:rPr>
                <w:sz w:val="20"/>
                <w:szCs w:val="21"/>
                <w:lang w:val="fr-CA"/>
              </w:rPr>
            </w:pPr>
            <w:r>
              <w:rPr>
                <w:sz w:val="20"/>
                <w:lang w:val="fr-CA"/>
              </w:rPr>
              <w:t>T</w:t>
            </w:r>
            <w:r w:rsidR="00B666D3" w:rsidRPr="005C6411">
              <w:rPr>
                <w:sz w:val="20"/>
                <w:lang w:val="fr-CA"/>
              </w:rPr>
              <w:t>m</w:t>
            </w:r>
          </w:p>
        </w:tc>
        <w:tc>
          <w:tcPr>
            <w:tcW w:w="656" w:type="pct"/>
            <w:tcBorders>
              <w:top w:val="nil"/>
              <w:left w:val="nil"/>
              <w:bottom w:val="single" w:sz="4" w:space="0" w:color="auto"/>
              <w:right w:val="single" w:sz="4" w:space="0" w:color="auto"/>
            </w:tcBorders>
            <w:shd w:val="clear" w:color="auto" w:fill="auto"/>
            <w:noWrap/>
            <w:tcMar>
              <w:left w:w="108" w:type="dxa"/>
              <w:right w:w="108" w:type="dxa"/>
            </w:tcMar>
            <w:vAlign w:val="bottom"/>
          </w:tcPr>
          <w:p w14:paraId="5D2EC17B" w14:textId="77777777" w:rsidR="00B666D3" w:rsidRPr="005C6411" w:rsidRDefault="00B666D3" w:rsidP="003D2974">
            <w:pPr>
              <w:jc w:val="right"/>
              <w:rPr>
                <w:sz w:val="20"/>
                <w:szCs w:val="20"/>
                <w:lang w:val="fr-CA"/>
              </w:rPr>
            </w:pPr>
            <w:r w:rsidRPr="005C6411">
              <w:rPr>
                <w:sz w:val="20"/>
                <w:lang w:val="fr-CA"/>
              </w:rPr>
              <w:t>67 231,0</w:t>
            </w:r>
          </w:p>
        </w:tc>
        <w:tc>
          <w:tcPr>
            <w:tcW w:w="656" w:type="pct"/>
            <w:tcBorders>
              <w:top w:val="nil"/>
              <w:left w:val="nil"/>
              <w:bottom w:val="single" w:sz="4" w:space="0" w:color="auto"/>
              <w:right w:val="single" w:sz="4" w:space="0" w:color="auto"/>
            </w:tcBorders>
            <w:tcMar>
              <w:left w:w="108" w:type="dxa"/>
              <w:right w:w="108" w:type="dxa"/>
            </w:tcMar>
            <w:vAlign w:val="bottom"/>
          </w:tcPr>
          <w:p w14:paraId="65C17781" w14:textId="77777777" w:rsidR="00B666D3" w:rsidRPr="005C6411" w:rsidRDefault="00B666D3" w:rsidP="003D2974">
            <w:pPr>
              <w:jc w:val="right"/>
              <w:rPr>
                <w:sz w:val="20"/>
                <w:lang w:val="fr-CA"/>
              </w:rPr>
            </w:pPr>
            <w:r w:rsidRPr="005C6411">
              <w:rPr>
                <w:sz w:val="20"/>
                <w:lang w:val="fr-CA"/>
              </w:rPr>
              <w:t>67 231,0</w:t>
            </w:r>
          </w:p>
        </w:tc>
        <w:tc>
          <w:tcPr>
            <w:tcW w:w="656" w:type="pct"/>
            <w:tcBorders>
              <w:top w:val="nil"/>
              <w:left w:val="nil"/>
              <w:bottom w:val="single" w:sz="4" w:space="0" w:color="auto"/>
              <w:right w:val="single" w:sz="4" w:space="0" w:color="auto"/>
            </w:tcBorders>
            <w:tcMar>
              <w:left w:w="108" w:type="dxa"/>
              <w:right w:w="108" w:type="dxa"/>
            </w:tcMar>
            <w:vAlign w:val="bottom"/>
          </w:tcPr>
          <w:p w14:paraId="4A127850" w14:textId="77777777" w:rsidR="00B666D3" w:rsidRPr="005C6411" w:rsidRDefault="00B666D3" w:rsidP="003D2974">
            <w:pPr>
              <w:jc w:val="right"/>
              <w:rPr>
                <w:sz w:val="20"/>
                <w:szCs w:val="20"/>
                <w:lang w:val="fr-CA"/>
              </w:rPr>
            </w:pPr>
            <w:r w:rsidRPr="005C6411">
              <w:rPr>
                <w:sz w:val="20"/>
                <w:lang w:val="fr-CA"/>
              </w:rPr>
              <w:t>52 291,0</w:t>
            </w:r>
          </w:p>
        </w:tc>
        <w:tc>
          <w:tcPr>
            <w:tcW w:w="656" w:type="pct"/>
            <w:tcBorders>
              <w:top w:val="single" w:sz="4" w:space="0" w:color="auto"/>
              <w:left w:val="nil"/>
              <w:bottom w:val="single" w:sz="4" w:space="0" w:color="auto"/>
              <w:right w:val="single" w:sz="4" w:space="0" w:color="auto"/>
            </w:tcBorders>
            <w:tcMar>
              <w:left w:w="108" w:type="dxa"/>
              <w:right w:w="108" w:type="dxa"/>
            </w:tcMar>
            <w:vAlign w:val="bottom"/>
          </w:tcPr>
          <w:p w14:paraId="419E76D8" w14:textId="77777777" w:rsidR="00B666D3" w:rsidRPr="005C6411" w:rsidRDefault="00B666D3" w:rsidP="003D2974">
            <w:pPr>
              <w:jc w:val="right"/>
              <w:rPr>
                <w:sz w:val="20"/>
                <w:lang w:val="fr-CA"/>
              </w:rPr>
            </w:pPr>
            <w:r w:rsidRPr="005C6411">
              <w:rPr>
                <w:sz w:val="20"/>
                <w:lang w:val="fr-CA"/>
              </w:rPr>
              <w:t>52 291,0</w:t>
            </w:r>
          </w:p>
        </w:tc>
        <w:tc>
          <w:tcPr>
            <w:tcW w:w="659" w:type="pct"/>
            <w:tcBorders>
              <w:top w:val="single" w:sz="4" w:space="0" w:color="auto"/>
              <w:left w:val="single" w:sz="4" w:space="0" w:color="auto"/>
              <w:bottom w:val="single" w:sz="4" w:space="0" w:color="auto"/>
              <w:right w:val="single" w:sz="4" w:space="0" w:color="auto"/>
            </w:tcBorders>
            <w:tcMar>
              <w:left w:w="108" w:type="dxa"/>
              <w:right w:w="108" w:type="dxa"/>
            </w:tcMar>
            <w:vAlign w:val="bottom"/>
          </w:tcPr>
          <w:p w14:paraId="774217E1" w14:textId="77777777" w:rsidR="00B666D3" w:rsidRPr="005C6411" w:rsidRDefault="00B666D3" w:rsidP="003D2974">
            <w:pPr>
              <w:jc w:val="right"/>
              <w:rPr>
                <w:sz w:val="20"/>
                <w:lang w:val="fr-CA"/>
              </w:rPr>
            </w:pPr>
            <w:r w:rsidRPr="005C6411">
              <w:rPr>
                <w:sz w:val="20"/>
                <w:lang w:val="fr-CA"/>
              </w:rPr>
              <w:t>41 085,0</w:t>
            </w:r>
          </w:p>
        </w:tc>
      </w:tr>
      <w:tr w:rsidR="00B666D3" w:rsidRPr="005C6411" w14:paraId="297183DD" w14:textId="77777777" w:rsidTr="003D2974">
        <w:tc>
          <w:tcPr>
            <w:tcW w:w="1048" w:type="pct"/>
            <w:vMerge/>
            <w:tcBorders>
              <w:left w:val="single" w:sz="4" w:space="0" w:color="auto"/>
              <w:bottom w:val="single" w:sz="4" w:space="0" w:color="auto"/>
              <w:right w:val="single" w:sz="4" w:space="0" w:color="auto"/>
            </w:tcBorders>
            <w:shd w:val="clear" w:color="auto" w:fill="auto"/>
            <w:noWrap/>
            <w:tcMar>
              <w:left w:w="108" w:type="dxa"/>
              <w:right w:w="108" w:type="dxa"/>
            </w:tcMar>
          </w:tcPr>
          <w:p w14:paraId="7EE813AD" w14:textId="77777777" w:rsidR="00B666D3" w:rsidRPr="005C6411" w:rsidRDefault="00B666D3" w:rsidP="003D2974">
            <w:pPr>
              <w:widowControl w:val="0"/>
              <w:jc w:val="left"/>
              <w:rPr>
                <w:sz w:val="20"/>
                <w:szCs w:val="21"/>
                <w:highlight w:val="yellow"/>
                <w:lang w:val="fr-CA"/>
              </w:rPr>
            </w:pPr>
          </w:p>
        </w:tc>
        <w:tc>
          <w:tcPr>
            <w:tcW w:w="669" w:type="pct"/>
            <w:tcBorders>
              <w:top w:val="nil"/>
              <w:left w:val="single" w:sz="4" w:space="0" w:color="auto"/>
              <w:bottom w:val="single" w:sz="4" w:space="0" w:color="auto"/>
              <w:right w:val="single" w:sz="4" w:space="0" w:color="auto"/>
            </w:tcBorders>
            <w:shd w:val="clear" w:color="auto" w:fill="auto"/>
            <w:tcMar>
              <w:left w:w="108" w:type="dxa"/>
              <w:right w:w="108" w:type="dxa"/>
            </w:tcMar>
          </w:tcPr>
          <w:p w14:paraId="2847D746" w14:textId="77777777" w:rsidR="00B666D3" w:rsidRPr="005C6411" w:rsidRDefault="00B666D3" w:rsidP="003D2974">
            <w:pPr>
              <w:widowControl w:val="0"/>
              <w:jc w:val="left"/>
              <w:rPr>
                <w:sz w:val="20"/>
                <w:szCs w:val="21"/>
                <w:lang w:val="fr-CA"/>
              </w:rPr>
            </w:pPr>
            <w:r w:rsidRPr="005C6411">
              <w:rPr>
                <w:sz w:val="20"/>
                <w:lang w:val="fr-CA"/>
              </w:rPr>
              <w:t>Tonnes PAO</w:t>
            </w:r>
          </w:p>
        </w:tc>
        <w:tc>
          <w:tcPr>
            <w:tcW w:w="656" w:type="pct"/>
            <w:tcBorders>
              <w:top w:val="nil"/>
              <w:left w:val="nil"/>
              <w:bottom w:val="single" w:sz="4" w:space="0" w:color="auto"/>
              <w:right w:val="single" w:sz="4" w:space="0" w:color="auto"/>
            </w:tcBorders>
            <w:shd w:val="clear" w:color="auto" w:fill="auto"/>
            <w:noWrap/>
            <w:tcMar>
              <w:left w:w="108" w:type="dxa"/>
              <w:right w:w="108" w:type="dxa"/>
            </w:tcMar>
            <w:vAlign w:val="bottom"/>
          </w:tcPr>
          <w:p w14:paraId="671A62FB" w14:textId="77777777" w:rsidR="00B666D3" w:rsidRPr="005C6411" w:rsidRDefault="00B666D3" w:rsidP="003D2974">
            <w:pPr>
              <w:jc w:val="right"/>
              <w:rPr>
                <w:sz w:val="20"/>
                <w:szCs w:val="20"/>
                <w:lang w:val="fr-CA"/>
              </w:rPr>
            </w:pPr>
            <w:r w:rsidRPr="005C6411">
              <w:rPr>
                <w:sz w:val="20"/>
                <w:lang w:val="fr-CA"/>
              </w:rPr>
              <w:t>3 697,7</w:t>
            </w:r>
          </w:p>
        </w:tc>
        <w:tc>
          <w:tcPr>
            <w:tcW w:w="656" w:type="pct"/>
            <w:tcBorders>
              <w:top w:val="nil"/>
              <w:left w:val="nil"/>
              <w:bottom w:val="single" w:sz="4" w:space="0" w:color="auto"/>
              <w:right w:val="single" w:sz="4" w:space="0" w:color="auto"/>
            </w:tcBorders>
            <w:tcMar>
              <w:left w:w="108" w:type="dxa"/>
              <w:right w:w="108" w:type="dxa"/>
            </w:tcMar>
            <w:vAlign w:val="bottom"/>
          </w:tcPr>
          <w:p w14:paraId="7A542D1E" w14:textId="77777777" w:rsidR="00B666D3" w:rsidRPr="005C6411" w:rsidRDefault="00B666D3" w:rsidP="003D2974">
            <w:pPr>
              <w:jc w:val="right"/>
              <w:rPr>
                <w:sz w:val="20"/>
                <w:lang w:val="fr-CA"/>
              </w:rPr>
            </w:pPr>
            <w:r w:rsidRPr="005C6411">
              <w:rPr>
                <w:sz w:val="20"/>
                <w:lang w:val="fr-CA"/>
              </w:rPr>
              <w:t>3 697,7</w:t>
            </w:r>
          </w:p>
        </w:tc>
        <w:tc>
          <w:tcPr>
            <w:tcW w:w="656" w:type="pct"/>
            <w:tcBorders>
              <w:top w:val="nil"/>
              <w:left w:val="nil"/>
              <w:bottom w:val="single" w:sz="4" w:space="0" w:color="auto"/>
              <w:right w:val="single" w:sz="4" w:space="0" w:color="auto"/>
            </w:tcBorders>
            <w:tcMar>
              <w:left w:w="108" w:type="dxa"/>
              <w:right w:w="108" w:type="dxa"/>
            </w:tcMar>
            <w:vAlign w:val="bottom"/>
          </w:tcPr>
          <w:p w14:paraId="0A53D45C" w14:textId="77777777" w:rsidR="00B666D3" w:rsidRPr="005C6411" w:rsidRDefault="00B666D3" w:rsidP="003D2974">
            <w:pPr>
              <w:jc w:val="right"/>
              <w:rPr>
                <w:sz w:val="20"/>
                <w:szCs w:val="20"/>
                <w:lang w:val="fr-CA"/>
              </w:rPr>
            </w:pPr>
            <w:r w:rsidRPr="005C6411">
              <w:rPr>
                <w:sz w:val="20"/>
                <w:lang w:val="fr-CA"/>
              </w:rPr>
              <w:t>2 876,0</w:t>
            </w:r>
          </w:p>
        </w:tc>
        <w:tc>
          <w:tcPr>
            <w:tcW w:w="656" w:type="pct"/>
            <w:tcBorders>
              <w:top w:val="single" w:sz="4" w:space="0" w:color="auto"/>
              <w:left w:val="nil"/>
              <w:bottom w:val="single" w:sz="4" w:space="0" w:color="auto"/>
              <w:right w:val="single" w:sz="4" w:space="0" w:color="auto"/>
            </w:tcBorders>
            <w:tcMar>
              <w:left w:w="108" w:type="dxa"/>
              <w:right w:w="108" w:type="dxa"/>
            </w:tcMar>
            <w:vAlign w:val="bottom"/>
          </w:tcPr>
          <w:p w14:paraId="4D0675A8" w14:textId="77777777" w:rsidR="00B666D3" w:rsidRPr="005C6411" w:rsidRDefault="00B666D3" w:rsidP="003D2974">
            <w:pPr>
              <w:jc w:val="right"/>
              <w:rPr>
                <w:sz w:val="20"/>
                <w:lang w:val="fr-CA"/>
              </w:rPr>
            </w:pPr>
            <w:r w:rsidRPr="005C6411">
              <w:rPr>
                <w:sz w:val="20"/>
                <w:lang w:val="fr-CA"/>
              </w:rPr>
              <w:t>2 876,0</w:t>
            </w:r>
          </w:p>
        </w:tc>
        <w:tc>
          <w:tcPr>
            <w:tcW w:w="659" w:type="pct"/>
            <w:tcBorders>
              <w:top w:val="single" w:sz="4" w:space="0" w:color="auto"/>
              <w:left w:val="single" w:sz="4" w:space="0" w:color="auto"/>
              <w:bottom w:val="single" w:sz="4" w:space="0" w:color="auto"/>
              <w:right w:val="single" w:sz="4" w:space="0" w:color="auto"/>
            </w:tcBorders>
            <w:tcMar>
              <w:left w:w="108" w:type="dxa"/>
              <w:right w:w="108" w:type="dxa"/>
            </w:tcMar>
            <w:vAlign w:val="bottom"/>
          </w:tcPr>
          <w:p w14:paraId="0BDC9CA1" w14:textId="77777777" w:rsidR="00B666D3" w:rsidRPr="005C6411" w:rsidRDefault="00B666D3" w:rsidP="003D2974">
            <w:pPr>
              <w:jc w:val="right"/>
              <w:rPr>
                <w:sz w:val="20"/>
                <w:lang w:val="fr-CA"/>
              </w:rPr>
            </w:pPr>
            <w:r w:rsidRPr="005C6411">
              <w:rPr>
                <w:sz w:val="20"/>
                <w:lang w:val="fr-CA"/>
              </w:rPr>
              <w:t>2 259,7</w:t>
            </w:r>
          </w:p>
        </w:tc>
      </w:tr>
    </w:tbl>
    <w:p w14:paraId="02DC71AE" w14:textId="5F257CD8" w:rsidR="00B666D3" w:rsidRPr="005C6411" w:rsidRDefault="00B666D3" w:rsidP="0054393C">
      <w:pPr>
        <w:keepNext/>
        <w:keepLines/>
        <w:widowControl w:val="0"/>
        <w:spacing w:before="240" w:after="240"/>
        <w:rPr>
          <w:u w:val="single"/>
          <w:lang w:val="fr-CA"/>
        </w:rPr>
      </w:pPr>
      <w:r w:rsidRPr="005C6411">
        <w:rPr>
          <w:u w:val="single"/>
          <w:lang w:val="fr-CA"/>
        </w:rPr>
        <w:lastRenderedPageBreak/>
        <w:t xml:space="preserve">Adoption par le marché des climatiseurs </w:t>
      </w:r>
      <w:r w:rsidR="00717C55">
        <w:rPr>
          <w:u w:val="single"/>
          <w:lang w:val="fr-CA"/>
        </w:rPr>
        <w:t>biblocs</w:t>
      </w:r>
      <w:r w:rsidRPr="005C6411">
        <w:rPr>
          <w:u w:val="single"/>
          <w:lang w:val="fr-CA"/>
        </w:rPr>
        <w:t xml:space="preserve"> à base de R-290</w:t>
      </w:r>
    </w:p>
    <w:p w14:paraId="5E01E31F" w14:textId="71879CAA" w:rsidR="00B666D3" w:rsidRPr="005C6411" w:rsidRDefault="00B666D3" w:rsidP="0054393C">
      <w:pPr>
        <w:pStyle w:val="Heading1"/>
        <w:keepNext/>
        <w:keepLines/>
        <w:widowControl w:val="0"/>
        <w:rPr>
          <w:lang w:val="fr-CA"/>
        </w:rPr>
      </w:pPr>
      <w:r w:rsidRPr="005C6411">
        <w:rPr>
          <w:lang w:val="fr-CA"/>
        </w:rPr>
        <w:t>Lors de la 86</w:t>
      </w:r>
      <w:r w:rsidRPr="007615C6">
        <w:rPr>
          <w:vertAlign w:val="superscript"/>
          <w:lang w:val="fr-CA"/>
        </w:rPr>
        <w:t>e</w:t>
      </w:r>
      <w:r w:rsidRPr="005C6411">
        <w:rPr>
          <w:lang w:val="fr-CA"/>
        </w:rPr>
        <w:t xml:space="preserve"> réunion, le Secrétariat a indiqué que, malgré les efforts déployés par le </w:t>
      </w:r>
      <w:r w:rsidR="00786A68">
        <w:rPr>
          <w:lang w:val="fr-CA"/>
        </w:rPr>
        <w:t>gouvernement</w:t>
      </w:r>
      <w:r w:rsidRPr="005C6411">
        <w:rPr>
          <w:lang w:val="fr-CA"/>
        </w:rPr>
        <w:t xml:space="preserve"> de la Chine, l’ONUDI, </w:t>
      </w:r>
      <w:r w:rsidR="00DC7CB7">
        <w:rPr>
          <w:lang w:val="fr-CA"/>
        </w:rPr>
        <w:t>l</w:t>
      </w:r>
      <w:r w:rsidR="00DC7CB7" w:rsidRPr="007C6151">
        <w:rPr>
          <w:lang w:val="fr-CA"/>
        </w:rPr>
        <w:t>’Association des électroménagers électriques d</w:t>
      </w:r>
      <w:r w:rsidR="00DC7CB7">
        <w:rPr>
          <w:lang w:val="fr-CA"/>
        </w:rPr>
        <w:t>omestiques de la Chine (AEED)</w:t>
      </w:r>
      <w:r w:rsidRPr="005C6411">
        <w:rPr>
          <w:lang w:val="fr-CA"/>
        </w:rPr>
        <w:t>, l’industrie et d’autres parties prenantes, et la mise en œuvre du plan d’intéressement des surcoûts d’exploitation, l’adoption par le marché des climatiseurs résidentiels à base de R-290 est restée limitée.</w:t>
      </w:r>
      <w:r w:rsidRPr="005C6411">
        <w:rPr>
          <w:rStyle w:val="FootnoteReference"/>
          <w:lang w:val="fr-CA"/>
        </w:rPr>
        <w:footnoteReference w:id="6"/>
      </w:r>
      <w:r w:rsidRPr="005C6411">
        <w:rPr>
          <w:lang w:val="fr-CA"/>
        </w:rPr>
        <w:t xml:space="preserve"> Depuis la 86</w:t>
      </w:r>
      <w:r w:rsidRPr="007615C6">
        <w:rPr>
          <w:vertAlign w:val="superscript"/>
          <w:lang w:val="fr-CA"/>
        </w:rPr>
        <w:t>e</w:t>
      </w:r>
      <w:r w:rsidRPr="005C6411">
        <w:rPr>
          <w:lang w:val="fr-CA"/>
        </w:rPr>
        <w:t xml:space="preserve"> réunion, l’adoption par le marché des climatiseurs </w:t>
      </w:r>
      <w:r w:rsidR="00717C55">
        <w:rPr>
          <w:lang w:val="fr-CA"/>
        </w:rPr>
        <w:t>biblocs</w:t>
      </w:r>
      <w:r w:rsidRPr="005C6411">
        <w:rPr>
          <w:lang w:val="fr-CA"/>
        </w:rPr>
        <w:t xml:space="preserve"> à base de R-290 reste limitée. Les données préliminaires indiquent que la part de marché du R-410A a diminué tandis que celle du HFC</w:t>
      </w:r>
      <w:r w:rsidRPr="005C6411">
        <w:rPr>
          <w:lang w:val="fr-CA"/>
        </w:rPr>
        <w:noBreakHyphen/>
        <w:t>32 a continué à augmenter, et pourrait maintenant être comparable à celle du R-410A. La nouvelle norme d’efficacité énergétique n’empêche pas cette évolution, car les équipements à base de HFC-32 peuvent satisfaire à la norme en partie en augmentant la charge de frigorigènes (ce qui n’est pas le cas des climatiseurs résidentiels à base de R-290). De plus, comme le HFC-32 est un composant du R-410A, les fabricants de climatiseurs résidentiels ont l’expérience de l’utilisation de ce frigorigène. Par ailleurs, des modifications relativement mineures des composants sont nécessaires pour passer du R-410A au HFC-32. Enfin, les équipements à base de HFC</w:t>
      </w:r>
      <w:r w:rsidRPr="005C6411">
        <w:rPr>
          <w:lang w:val="fr-CA"/>
        </w:rPr>
        <w:noBreakHyphen/>
        <w:t>32 ont tendance à être plus efficaces et moins coûteux que les équipements à base de R</w:t>
      </w:r>
      <w:r w:rsidRPr="005C6411">
        <w:rPr>
          <w:lang w:val="fr-CA"/>
        </w:rPr>
        <w:noBreakHyphen/>
        <w:t>410A.</w:t>
      </w:r>
    </w:p>
    <w:p w14:paraId="0972FDF9" w14:textId="77777777" w:rsidR="00B666D3" w:rsidRPr="005C6411" w:rsidRDefault="00B666D3" w:rsidP="00B666D3">
      <w:pPr>
        <w:pStyle w:val="Heading1"/>
        <w:rPr>
          <w:lang w:val="fr-CA"/>
        </w:rPr>
      </w:pPr>
      <w:r w:rsidRPr="005C6411">
        <w:rPr>
          <w:lang w:val="fr-CA"/>
        </w:rPr>
        <w:t>Les fabricants chinois de climatiseurs résidentiels se sont néanmoins engagés dans la reconversion vers le R-290. Bien qu’il manque des informations détaillées sur les reconversions des chaînes de fabrication des climatiseurs résidentiels ne bénéficiant pas de l’aide du le Fonds multilatéral, l’ONUDI a indiqué que deux fabricants de climatiseurs résidentiels prévoyaient de reconvertir une chaîne de fabrication au R-290 en utilisant leurs propres ressources tout en confirmant que les chaînes de fabrication reconverties au R</w:t>
      </w:r>
      <w:r w:rsidRPr="005C6411">
        <w:rPr>
          <w:lang w:val="fr-CA"/>
        </w:rPr>
        <w:noBreakHyphen/>
        <w:t>290 dans le cadre du PGEH ne fabriquaient pas d’équipements à base de R-410A.</w:t>
      </w:r>
    </w:p>
    <w:p w14:paraId="1B85FE8B" w14:textId="77777777" w:rsidR="00B666D3" w:rsidRPr="005C6411" w:rsidRDefault="00B666D3" w:rsidP="00B666D3">
      <w:pPr>
        <w:spacing w:after="240"/>
        <w:rPr>
          <w:u w:val="single"/>
          <w:lang w:val="fr-CA"/>
        </w:rPr>
      </w:pPr>
      <w:r w:rsidRPr="005C6411">
        <w:rPr>
          <w:u w:val="single"/>
          <w:lang w:val="fr-CA"/>
        </w:rPr>
        <w:t>Plan d’intéressement des surcoûts d’exploitation révisé</w:t>
      </w:r>
    </w:p>
    <w:p w14:paraId="7E82E01A" w14:textId="77777777" w:rsidR="00B666D3" w:rsidRPr="005C6411" w:rsidRDefault="00B666D3" w:rsidP="0054393C">
      <w:pPr>
        <w:pStyle w:val="Heading1"/>
        <w:spacing w:after="120"/>
        <w:rPr>
          <w:lang w:val="fr-CA"/>
        </w:rPr>
      </w:pPr>
      <w:r w:rsidRPr="005C6411">
        <w:rPr>
          <w:lang w:val="fr-CA"/>
        </w:rPr>
        <w:t>Le Secrétariat a fait remarquer que si les fabricants peuvent être confrontés à des coûts supplémentaires pour fabriquer des climatiseurs résidentiels à base de R</w:t>
      </w:r>
      <w:r w:rsidRPr="005C6411">
        <w:rPr>
          <w:lang w:val="fr-CA"/>
        </w:rPr>
        <w:noBreakHyphen/>
        <w:t xml:space="preserve">290 conformes à la nouvelle norme d’efficacité énergétique, ces coûts restent difficiles à quantifier. De plus : </w:t>
      </w:r>
    </w:p>
    <w:p w14:paraId="7DDC3BD4" w14:textId="3AD2258D" w:rsidR="00B666D3" w:rsidRPr="005C6411" w:rsidRDefault="00B666D3" w:rsidP="0054393C">
      <w:pPr>
        <w:pStyle w:val="Heading2"/>
        <w:widowControl/>
        <w:spacing w:after="120"/>
        <w:rPr>
          <w:lang w:val="fr-CA"/>
        </w:rPr>
      </w:pPr>
      <w:r w:rsidRPr="005C6411">
        <w:rPr>
          <w:lang w:val="fr-CA"/>
        </w:rPr>
        <w:t>L’intéressement des surcoûts d’exploitation au titre du plan révisé devrait augmenter le financement par unité par rapport à celui fourni dans le cadre du PGEH : alors que les entreprises avaient reçu 360</w:t>
      </w:r>
      <w:r w:rsidR="00085F82">
        <w:rPr>
          <w:lang w:val="fr-CA"/>
        </w:rPr>
        <w:t xml:space="preserve"> RMB/unité pour la plupart (59 pour cent</w:t>
      </w:r>
      <w:r w:rsidRPr="005C6411">
        <w:rPr>
          <w:lang w:val="fr-CA"/>
        </w:rPr>
        <w:t>) des appareils vendus dont l’efficacité énergétique est de catégorie 2, environ un tiers avait reçu 180 RMB/unité, conformément à la réduction progressive du plan d’intéressement des surcoûts d’exploitation ;</w:t>
      </w:r>
    </w:p>
    <w:p w14:paraId="04F033EC" w14:textId="1DCA0EAC" w:rsidR="00B666D3" w:rsidRPr="005C6411" w:rsidRDefault="00B666D3" w:rsidP="0054393C">
      <w:pPr>
        <w:pStyle w:val="Heading2"/>
        <w:widowControl/>
        <w:numPr>
          <w:ilvl w:val="1"/>
          <w:numId w:val="1"/>
        </w:numPr>
        <w:spacing w:after="120"/>
        <w:rPr>
          <w:lang w:val="fr-CA"/>
        </w:rPr>
      </w:pPr>
      <w:r w:rsidRPr="005C6411">
        <w:rPr>
          <w:lang w:val="fr-CA"/>
        </w:rPr>
        <w:t xml:space="preserve">La date d’achèvement du 31 décembre 2021 devrait limiter les ventes qui pourraient être réalisées dans le cadre du nouveau plan d’intéressement des surcoûts d’exploitation, notamment parce que les fabricants auraient besoin de plus de temps pour concevoir, construire et certifier les équipements qui répondent aux deux catégories supérieures de </w:t>
      </w:r>
      <w:r w:rsidR="00DC7CB7">
        <w:rPr>
          <w:lang w:val="fr-CA"/>
        </w:rPr>
        <w:t>FRA</w:t>
      </w:r>
      <w:r w:rsidRPr="005C6411">
        <w:rPr>
          <w:lang w:val="fr-CA"/>
        </w:rPr>
        <w:t xml:space="preserve"> ; </w:t>
      </w:r>
    </w:p>
    <w:p w14:paraId="0E049A9C" w14:textId="081F93CF" w:rsidR="00B666D3" w:rsidRPr="005C6411" w:rsidRDefault="00B666D3" w:rsidP="0054393C">
      <w:pPr>
        <w:pStyle w:val="Heading2"/>
        <w:widowControl/>
        <w:numPr>
          <w:ilvl w:val="1"/>
          <w:numId w:val="1"/>
        </w:numPr>
        <w:spacing w:after="120"/>
        <w:rPr>
          <w:lang w:val="fr-CA"/>
        </w:rPr>
      </w:pPr>
      <w:r w:rsidRPr="005C6411">
        <w:rPr>
          <w:lang w:val="fr-CA"/>
        </w:rPr>
        <w:t xml:space="preserve">La catégorie de </w:t>
      </w:r>
      <w:r w:rsidR="00DC7CB7">
        <w:rPr>
          <w:lang w:val="fr-CA"/>
        </w:rPr>
        <w:t>FRA</w:t>
      </w:r>
      <w:r w:rsidRPr="005C6411">
        <w:rPr>
          <w:lang w:val="fr-CA"/>
        </w:rPr>
        <w:t xml:space="preserve"> la plus élevée qui pouvait être respectée par l’équipement actuellement fabriqué était la troisième catégorie de </w:t>
      </w:r>
      <w:r w:rsidR="00DC7CB7">
        <w:rPr>
          <w:lang w:val="fr-CA"/>
        </w:rPr>
        <w:t>FRA</w:t>
      </w:r>
      <w:r w:rsidRPr="005C6411">
        <w:rPr>
          <w:lang w:val="fr-CA"/>
        </w:rPr>
        <w:t xml:space="preserve"> (c’est-à-dire 4,00 ≤ </w:t>
      </w:r>
      <w:r w:rsidR="00DC7CB7">
        <w:rPr>
          <w:lang w:val="fr-CA"/>
        </w:rPr>
        <w:t>FRA</w:t>
      </w:r>
      <w:r w:rsidRPr="005C6411">
        <w:rPr>
          <w:lang w:val="fr-CA"/>
        </w:rPr>
        <w:t xml:space="preserve"> &lt; 4,50) ; et</w:t>
      </w:r>
    </w:p>
    <w:p w14:paraId="61AC1D26" w14:textId="73186301" w:rsidR="00B666D3" w:rsidRPr="005C6411" w:rsidRDefault="00B666D3" w:rsidP="0054393C">
      <w:pPr>
        <w:pStyle w:val="Heading2"/>
        <w:widowControl/>
        <w:numPr>
          <w:ilvl w:val="1"/>
          <w:numId w:val="1"/>
        </w:numPr>
        <w:spacing w:after="120"/>
        <w:rPr>
          <w:lang w:val="fr-CA"/>
        </w:rPr>
      </w:pPr>
      <w:r w:rsidRPr="005C6411">
        <w:rPr>
          <w:lang w:val="fr-CA"/>
        </w:rPr>
        <w:t>Le plan d’intéressement des surcoûts d’exploitation proposé devrait continuer à être appliqué dans le cadre de la phase II, contrairement au modèle convenu lors de la 84</w:t>
      </w:r>
      <w:r w:rsidRPr="001E154B">
        <w:rPr>
          <w:vertAlign w:val="superscript"/>
          <w:lang w:val="fr-CA"/>
        </w:rPr>
        <w:t>e</w:t>
      </w:r>
      <w:r w:rsidR="001E154B">
        <w:rPr>
          <w:lang w:val="fr-CA"/>
        </w:rPr>
        <w:t> r</w:t>
      </w:r>
      <w:r w:rsidRPr="005C6411">
        <w:rPr>
          <w:lang w:val="fr-CA"/>
        </w:rPr>
        <w:t xml:space="preserve">éunion, lequel prévoit des réductions progressives du plan d’intéressement des surcoûts d’exploitation pour encourager la fabrication et la vente rapides de climatiseurs résidentiels à base de R-290. </w:t>
      </w:r>
    </w:p>
    <w:p w14:paraId="22E729C7" w14:textId="5E2B9020" w:rsidR="00B666D3" w:rsidRPr="005C6411" w:rsidRDefault="00B666D3" w:rsidP="00B666D3">
      <w:pPr>
        <w:pStyle w:val="Heading1"/>
        <w:rPr>
          <w:lang w:val="fr-CA"/>
        </w:rPr>
      </w:pPr>
      <w:r w:rsidRPr="005C6411">
        <w:rPr>
          <w:lang w:val="fr-CA"/>
        </w:rPr>
        <w:lastRenderedPageBreak/>
        <w:t>Compte tenu de ces éléments, le Secrétariat a discuté dans le détail avec l’ONUDI du plan d’intéressement des surcoûts d’exploitation révisé et proposé, et a convenu de ce qui suit :</w:t>
      </w:r>
    </w:p>
    <w:p w14:paraId="193A6B25" w14:textId="16D64ADE" w:rsidR="00B666D3" w:rsidRPr="005C6411" w:rsidRDefault="00B666D3" w:rsidP="00B666D3">
      <w:pPr>
        <w:pStyle w:val="Heading2"/>
        <w:numPr>
          <w:ilvl w:val="1"/>
          <w:numId w:val="1"/>
        </w:numPr>
        <w:rPr>
          <w:lang w:val="fr-CA"/>
        </w:rPr>
      </w:pPr>
      <w:r w:rsidRPr="005C6411">
        <w:rPr>
          <w:lang w:val="fr-CA"/>
        </w:rPr>
        <w:t xml:space="preserve">Les équipements dotés de compresseurs à vitesse fixe et appartenant aux deux catégories de </w:t>
      </w:r>
      <w:r w:rsidR="00DC7CB7">
        <w:rPr>
          <w:lang w:val="fr-CA"/>
        </w:rPr>
        <w:t>FRA</w:t>
      </w:r>
      <w:r w:rsidRPr="005C6411">
        <w:rPr>
          <w:lang w:val="fr-CA"/>
        </w:rPr>
        <w:t xml:space="preserve"> les plus basses (c.-à-d. avec un </w:t>
      </w:r>
      <w:r w:rsidR="00DC7CB7">
        <w:rPr>
          <w:lang w:val="fr-CA"/>
        </w:rPr>
        <w:t>FRA</w:t>
      </w:r>
      <w:r w:rsidRPr="005C6411">
        <w:rPr>
          <w:lang w:val="fr-CA"/>
        </w:rPr>
        <w:t xml:space="preserve"> inférieur à 4,00) ne seraient pas admissibles aux surcoûts d’exploitation ;</w:t>
      </w:r>
    </w:p>
    <w:p w14:paraId="712D3897" w14:textId="270C4893" w:rsidR="00B666D3" w:rsidRPr="005C6411" w:rsidRDefault="00B666D3" w:rsidP="00B666D3">
      <w:pPr>
        <w:pStyle w:val="Heading2"/>
        <w:numPr>
          <w:ilvl w:val="1"/>
          <w:numId w:val="1"/>
        </w:numPr>
        <w:rPr>
          <w:lang w:val="fr-CA"/>
        </w:rPr>
      </w:pPr>
      <w:r w:rsidRPr="005C6411">
        <w:rPr>
          <w:lang w:val="fr-CA"/>
        </w:rPr>
        <w:t xml:space="preserve">Les surcoûts d’exploitation pour les deux catégories supérieures de </w:t>
      </w:r>
      <w:r w:rsidR="00DC7CB7">
        <w:rPr>
          <w:lang w:val="fr-CA"/>
        </w:rPr>
        <w:t>FRA</w:t>
      </w:r>
      <w:r w:rsidRPr="005C6411">
        <w:rPr>
          <w:lang w:val="fr-CA"/>
        </w:rPr>
        <w:t xml:space="preserve"> (c’est-à-dire les APF supérieurs à 4,50) n’étaient pas applicables à la phase I, car aucun équipement de ce type ne pouvait être fabriqué à la date d’achèvement de la phase I ; </w:t>
      </w:r>
    </w:p>
    <w:p w14:paraId="6EE0E400" w14:textId="509EE673" w:rsidR="00B666D3" w:rsidRPr="005C6411" w:rsidRDefault="00B666D3" w:rsidP="00B666D3">
      <w:pPr>
        <w:pStyle w:val="Heading2"/>
        <w:numPr>
          <w:ilvl w:val="1"/>
          <w:numId w:val="1"/>
        </w:numPr>
        <w:rPr>
          <w:lang w:val="fr-CA"/>
        </w:rPr>
      </w:pPr>
      <w:r w:rsidRPr="005C6411">
        <w:rPr>
          <w:lang w:val="fr-CA"/>
        </w:rPr>
        <w:t xml:space="preserve">Les surcoûts d’exploitation pour la troisième catégorie de </w:t>
      </w:r>
      <w:r w:rsidR="00DC7CB7">
        <w:rPr>
          <w:lang w:val="fr-CA"/>
        </w:rPr>
        <w:t>FRA</w:t>
      </w:r>
      <w:r w:rsidRPr="005C6411">
        <w:rPr>
          <w:lang w:val="fr-CA"/>
        </w:rPr>
        <w:t xml:space="preserve"> (c’est-à-dire avec 4,00</w:t>
      </w:r>
      <w:r w:rsidR="0054393C">
        <w:rPr>
          <w:lang w:val="fr-CA"/>
        </w:rPr>
        <w:t> </w:t>
      </w:r>
      <w:r w:rsidRPr="005C6411">
        <w:rPr>
          <w:lang w:val="fr-CA"/>
        </w:rPr>
        <w:t>≤</w:t>
      </w:r>
      <w:r w:rsidR="0054393C">
        <w:rPr>
          <w:lang w:val="fr-CA"/>
        </w:rPr>
        <w:t> </w:t>
      </w:r>
      <w:r w:rsidR="00DC7CB7">
        <w:rPr>
          <w:lang w:val="fr-CA"/>
        </w:rPr>
        <w:t>FRA</w:t>
      </w:r>
      <w:r w:rsidRPr="005C6411">
        <w:rPr>
          <w:lang w:val="fr-CA"/>
        </w:rPr>
        <w:t xml:space="preserve"> &lt; 4,50) seraient de 240 RMB/unité, étant entendu que les surcoûts d’exploitation de la p</w:t>
      </w:r>
      <w:r w:rsidR="00085F82">
        <w:rPr>
          <w:lang w:val="fr-CA"/>
        </w:rPr>
        <w:t>hase II seraient réduits de 50 pour cent</w:t>
      </w:r>
      <w:r w:rsidRPr="005C6411">
        <w:rPr>
          <w:lang w:val="fr-CA"/>
        </w:rPr>
        <w:t xml:space="preserve"> de ce niveau chaque année, comme indiqué dans le </w:t>
      </w:r>
      <w:r w:rsidR="00AF05AB" w:rsidRPr="005C6411">
        <w:rPr>
          <w:lang w:val="fr-CA"/>
        </w:rPr>
        <w:t>tableau</w:t>
      </w:r>
      <w:r w:rsidRPr="005C6411">
        <w:rPr>
          <w:lang w:val="fr-CA"/>
        </w:rPr>
        <w:t xml:space="preserve"> 6 ;</w:t>
      </w:r>
    </w:p>
    <w:p w14:paraId="4497CA9D" w14:textId="634BEA9F" w:rsidR="00B666D3" w:rsidRPr="005C6411" w:rsidRDefault="00B666D3" w:rsidP="00B666D3">
      <w:pPr>
        <w:pStyle w:val="Heading2"/>
        <w:numPr>
          <w:ilvl w:val="1"/>
          <w:numId w:val="1"/>
        </w:numPr>
        <w:rPr>
          <w:lang w:val="fr-CA"/>
        </w:rPr>
      </w:pPr>
      <w:r w:rsidRPr="005C6411">
        <w:rPr>
          <w:lang w:val="fr-CA"/>
        </w:rPr>
        <w:t>Les surcoûts d’exploitation pour la phase II du PGEH devraient être inférieurs à ceux utilisés au titre de la phase I, e</w:t>
      </w:r>
      <w:r w:rsidR="00085F82">
        <w:rPr>
          <w:lang w:val="fr-CA"/>
        </w:rPr>
        <w:t>t devraient être réduits de 50 pour cent</w:t>
      </w:r>
      <w:r w:rsidRPr="005C6411">
        <w:rPr>
          <w:lang w:val="fr-CA"/>
        </w:rPr>
        <w:t xml:space="preserve"> par an ; et </w:t>
      </w:r>
    </w:p>
    <w:p w14:paraId="0E44B132" w14:textId="3FFD9033" w:rsidR="00B666D3" w:rsidRPr="005C6411" w:rsidRDefault="00B666D3" w:rsidP="00B666D3">
      <w:pPr>
        <w:pStyle w:val="Heading2"/>
        <w:numPr>
          <w:ilvl w:val="1"/>
          <w:numId w:val="1"/>
        </w:numPr>
        <w:rPr>
          <w:lang w:val="fr-CA"/>
        </w:rPr>
      </w:pPr>
      <w:r w:rsidRPr="005C6411">
        <w:rPr>
          <w:lang w:val="fr-CA"/>
        </w:rPr>
        <w:t xml:space="preserve">À titre exceptionnel, et au titre de la phase I uniquement, le niveau des surcoûts d’exploitation indiqué dans le </w:t>
      </w:r>
      <w:r w:rsidR="00AF05AB" w:rsidRPr="005C6411">
        <w:rPr>
          <w:lang w:val="fr-CA"/>
        </w:rPr>
        <w:t>tableau</w:t>
      </w:r>
      <w:r w:rsidRPr="005C6411">
        <w:rPr>
          <w:lang w:val="fr-CA"/>
        </w:rPr>
        <w:t xml:space="preserve"> 6 devrait être fourni pour les climatiseurs résidentiels fabriqués avant le 31 décembre 2021 et vendus avant le 31 août 2022. Conformément aux pratiques antérieures, les ventes devraient être vérifiées, et au titre de la phase II, les niveaux des surcoûts d’exploitation spécifiés dans le </w:t>
      </w:r>
      <w:r w:rsidR="00AF05AB" w:rsidRPr="005C6411">
        <w:rPr>
          <w:lang w:val="fr-CA"/>
        </w:rPr>
        <w:t>tableau</w:t>
      </w:r>
      <w:r w:rsidRPr="005C6411">
        <w:rPr>
          <w:lang w:val="fr-CA"/>
        </w:rPr>
        <w:t xml:space="preserve"> 6 devraient se fonder sur les ventes de cette année respective.</w:t>
      </w:r>
    </w:p>
    <w:p w14:paraId="7C4E7B90" w14:textId="77777777" w:rsidR="00B666D3" w:rsidRPr="005C6411" w:rsidRDefault="00B666D3" w:rsidP="00B666D3">
      <w:pPr>
        <w:rPr>
          <w:lang w:val="fr-CA"/>
        </w:rPr>
      </w:pPr>
      <w:r w:rsidRPr="005C6411">
        <w:rPr>
          <w:b/>
          <w:lang w:val="fr-CA"/>
        </w:rPr>
        <w:t>Tableau 6. Plan d’intéressement des surcoûts d’exploitation convenu (RMB/unité)</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right w:w="43" w:type="dxa"/>
        </w:tblCellMar>
        <w:tblLook w:val="04A0" w:firstRow="1" w:lastRow="0" w:firstColumn="1" w:lastColumn="0" w:noHBand="0" w:noVBand="1"/>
      </w:tblPr>
      <w:tblGrid>
        <w:gridCol w:w="1076"/>
        <w:gridCol w:w="1849"/>
        <w:gridCol w:w="2578"/>
        <w:gridCol w:w="2000"/>
        <w:gridCol w:w="1847"/>
      </w:tblGrid>
      <w:tr w:rsidR="00B666D3" w:rsidRPr="005C6411" w14:paraId="396B3BDF" w14:textId="77777777" w:rsidTr="003D2974">
        <w:trPr>
          <w:trHeight w:val="62"/>
        </w:trPr>
        <w:tc>
          <w:tcPr>
            <w:tcW w:w="1621" w:type="pct"/>
            <w:gridSpan w:val="2"/>
            <w:vMerge w:val="restart"/>
            <w:shd w:val="clear" w:color="auto" w:fill="auto"/>
            <w:tcMar>
              <w:left w:w="108" w:type="dxa"/>
              <w:right w:w="108" w:type="dxa"/>
            </w:tcMar>
            <w:vAlign w:val="center"/>
          </w:tcPr>
          <w:p w14:paraId="69E7508D" w14:textId="40E541BE" w:rsidR="00B666D3" w:rsidRPr="005C6411" w:rsidRDefault="00B666D3" w:rsidP="00717C55">
            <w:pPr>
              <w:jc w:val="center"/>
              <w:rPr>
                <w:b/>
                <w:color w:val="000000"/>
                <w:sz w:val="20"/>
                <w:szCs w:val="20"/>
                <w:lang w:val="fr-CA"/>
              </w:rPr>
            </w:pPr>
            <w:r w:rsidRPr="005C6411">
              <w:rPr>
                <w:b/>
                <w:color w:val="000000"/>
                <w:sz w:val="20"/>
                <w:lang w:val="fr-CA"/>
              </w:rPr>
              <w:t xml:space="preserve">Climatiseurs </w:t>
            </w:r>
            <w:r w:rsidR="00717C55">
              <w:rPr>
                <w:b/>
                <w:color w:val="000000"/>
                <w:sz w:val="20"/>
                <w:lang w:val="fr-CA"/>
              </w:rPr>
              <w:t>biblocs</w:t>
            </w:r>
          </w:p>
        </w:tc>
        <w:tc>
          <w:tcPr>
            <w:tcW w:w="1265" w:type="pct"/>
            <w:shd w:val="clear" w:color="auto" w:fill="auto"/>
            <w:noWrap/>
            <w:tcMar>
              <w:left w:w="108" w:type="dxa"/>
              <w:right w:w="108" w:type="dxa"/>
            </w:tcMar>
          </w:tcPr>
          <w:p w14:paraId="6A0A1A32" w14:textId="77777777" w:rsidR="00B666D3" w:rsidRPr="005C6411" w:rsidRDefault="00B666D3" w:rsidP="003D2974">
            <w:pPr>
              <w:jc w:val="center"/>
              <w:rPr>
                <w:b/>
                <w:color w:val="000000"/>
                <w:sz w:val="20"/>
                <w:szCs w:val="20"/>
                <w:lang w:val="fr-CA"/>
              </w:rPr>
            </w:pPr>
            <w:r w:rsidRPr="005C6411">
              <w:rPr>
                <w:b/>
                <w:color w:val="000000"/>
                <w:sz w:val="20"/>
                <w:lang w:val="fr-CA"/>
              </w:rPr>
              <w:t>Phase I et II du PGEH</w:t>
            </w:r>
          </w:p>
        </w:tc>
        <w:tc>
          <w:tcPr>
            <w:tcW w:w="1098" w:type="pct"/>
            <w:tcMar>
              <w:left w:w="108" w:type="dxa"/>
              <w:right w:w="108" w:type="dxa"/>
            </w:tcMar>
          </w:tcPr>
          <w:p w14:paraId="209BDC5D" w14:textId="77777777" w:rsidR="00B666D3" w:rsidRPr="005C6411" w:rsidRDefault="00B666D3" w:rsidP="003D2974">
            <w:pPr>
              <w:jc w:val="center"/>
              <w:rPr>
                <w:b/>
                <w:color w:val="000000"/>
                <w:sz w:val="20"/>
                <w:szCs w:val="20"/>
                <w:lang w:val="fr-CA"/>
              </w:rPr>
            </w:pPr>
            <w:r w:rsidRPr="005C6411">
              <w:rPr>
                <w:b/>
                <w:color w:val="000000"/>
                <w:sz w:val="20"/>
                <w:lang w:val="fr-CA"/>
              </w:rPr>
              <w:t>Phase II du PGEH</w:t>
            </w:r>
          </w:p>
        </w:tc>
        <w:tc>
          <w:tcPr>
            <w:tcW w:w="1016" w:type="pct"/>
            <w:tcMar>
              <w:left w:w="108" w:type="dxa"/>
              <w:right w:w="108" w:type="dxa"/>
            </w:tcMar>
          </w:tcPr>
          <w:p w14:paraId="16619A5A" w14:textId="77777777" w:rsidR="00B666D3" w:rsidRPr="005C6411" w:rsidRDefault="00B666D3" w:rsidP="003D2974">
            <w:pPr>
              <w:jc w:val="center"/>
              <w:rPr>
                <w:b/>
                <w:color w:val="000000"/>
                <w:sz w:val="20"/>
                <w:szCs w:val="20"/>
                <w:lang w:val="fr-CA"/>
              </w:rPr>
            </w:pPr>
            <w:r w:rsidRPr="005C6411">
              <w:rPr>
                <w:b/>
                <w:color w:val="000000"/>
                <w:sz w:val="20"/>
                <w:lang w:val="fr-CA"/>
              </w:rPr>
              <w:t>Phase II du PGEH</w:t>
            </w:r>
          </w:p>
        </w:tc>
      </w:tr>
      <w:tr w:rsidR="00B666D3" w:rsidRPr="005C6411" w14:paraId="198E8CA7" w14:textId="77777777" w:rsidTr="003D2974">
        <w:trPr>
          <w:trHeight w:val="62"/>
        </w:trPr>
        <w:tc>
          <w:tcPr>
            <w:tcW w:w="1621" w:type="pct"/>
            <w:gridSpan w:val="2"/>
            <w:vMerge/>
            <w:shd w:val="clear" w:color="auto" w:fill="auto"/>
            <w:tcMar>
              <w:left w:w="108" w:type="dxa"/>
              <w:right w:w="108" w:type="dxa"/>
            </w:tcMar>
            <w:vAlign w:val="center"/>
          </w:tcPr>
          <w:p w14:paraId="61E4B74C" w14:textId="77777777" w:rsidR="00B666D3" w:rsidRPr="005C6411" w:rsidRDefault="00B666D3" w:rsidP="003D2974">
            <w:pPr>
              <w:jc w:val="left"/>
              <w:rPr>
                <w:b/>
                <w:color w:val="000000"/>
                <w:sz w:val="20"/>
                <w:szCs w:val="20"/>
                <w:lang w:val="fr-CA" w:eastAsia="en-CA"/>
              </w:rPr>
            </w:pPr>
          </w:p>
        </w:tc>
        <w:tc>
          <w:tcPr>
            <w:tcW w:w="1265" w:type="pct"/>
            <w:shd w:val="clear" w:color="auto" w:fill="auto"/>
            <w:noWrap/>
            <w:tcMar>
              <w:left w:w="108" w:type="dxa"/>
              <w:right w:w="108" w:type="dxa"/>
            </w:tcMar>
            <w:vAlign w:val="center"/>
          </w:tcPr>
          <w:p w14:paraId="1E58BDEC" w14:textId="77777777" w:rsidR="00B666D3" w:rsidRPr="005C6411" w:rsidRDefault="00B666D3" w:rsidP="003D2974">
            <w:pPr>
              <w:jc w:val="center"/>
              <w:rPr>
                <w:b/>
                <w:color w:val="000000"/>
                <w:sz w:val="20"/>
                <w:szCs w:val="20"/>
                <w:lang w:val="fr-CA"/>
              </w:rPr>
            </w:pPr>
            <w:r w:rsidRPr="005C6411">
              <w:rPr>
                <w:b/>
                <w:color w:val="000000"/>
                <w:sz w:val="20"/>
                <w:lang w:val="fr-CA"/>
              </w:rPr>
              <w:t>Jusqu’à 31 décembre 2021*</w:t>
            </w:r>
          </w:p>
        </w:tc>
        <w:tc>
          <w:tcPr>
            <w:tcW w:w="1098" w:type="pct"/>
            <w:tcMar>
              <w:left w:w="108" w:type="dxa"/>
              <w:right w:w="108" w:type="dxa"/>
            </w:tcMar>
          </w:tcPr>
          <w:p w14:paraId="4D7ABC02" w14:textId="77777777" w:rsidR="00B666D3" w:rsidRPr="005C6411" w:rsidRDefault="00B666D3" w:rsidP="003D2974">
            <w:pPr>
              <w:jc w:val="center"/>
              <w:rPr>
                <w:b/>
                <w:color w:val="000000"/>
                <w:sz w:val="20"/>
                <w:szCs w:val="20"/>
                <w:lang w:val="fr-CA"/>
              </w:rPr>
            </w:pPr>
            <w:r w:rsidRPr="005C6411">
              <w:rPr>
                <w:b/>
                <w:color w:val="000000"/>
                <w:sz w:val="20"/>
                <w:lang w:val="fr-CA"/>
              </w:rPr>
              <w:t>1</w:t>
            </w:r>
            <w:r w:rsidRPr="00DC7CB7">
              <w:rPr>
                <w:b/>
                <w:color w:val="000000"/>
                <w:sz w:val="20"/>
                <w:vertAlign w:val="superscript"/>
                <w:lang w:val="fr-CA"/>
              </w:rPr>
              <w:t>er</w:t>
            </w:r>
            <w:r w:rsidRPr="005C6411">
              <w:rPr>
                <w:b/>
                <w:color w:val="000000"/>
                <w:sz w:val="20"/>
                <w:lang w:val="fr-CA"/>
              </w:rPr>
              <w:t xml:space="preserve"> janvier 2022 jusqu’au 31 décembre 2022</w:t>
            </w:r>
          </w:p>
        </w:tc>
        <w:tc>
          <w:tcPr>
            <w:tcW w:w="1016" w:type="pct"/>
            <w:tcMar>
              <w:left w:w="108" w:type="dxa"/>
              <w:right w:w="108" w:type="dxa"/>
            </w:tcMar>
          </w:tcPr>
          <w:p w14:paraId="788B782F" w14:textId="77777777" w:rsidR="00B666D3" w:rsidRPr="005C6411" w:rsidRDefault="00B666D3" w:rsidP="003D2974">
            <w:pPr>
              <w:jc w:val="center"/>
              <w:rPr>
                <w:b/>
                <w:color w:val="000000"/>
                <w:sz w:val="20"/>
                <w:szCs w:val="20"/>
                <w:lang w:val="fr-CA"/>
              </w:rPr>
            </w:pPr>
            <w:r w:rsidRPr="005C6411">
              <w:rPr>
                <w:b/>
                <w:color w:val="000000"/>
                <w:sz w:val="20"/>
                <w:lang w:val="fr-CA"/>
              </w:rPr>
              <w:t>1</w:t>
            </w:r>
            <w:r w:rsidRPr="00DC7CB7">
              <w:rPr>
                <w:b/>
                <w:color w:val="000000"/>
                <w:sz w:val="20"/>
                <w:vertAlign w:val="superscript"/>
                <w:lang w:val="fr-CA"/>
              </w:rPr>
              <w:t xml:space="preserve">er </w:t>
            </w:r>
            <w:r w:rsidRPr="005C6411">
              <w:rPr>
                <w:b/>
                <w:color w:val="000000"/>
                <w:sz w:val="20"/>
                <w:lang w:val="fr-CA"/>
              </w:rPr>
              <w:t>janvier 2023 jusqu’au 31 décembre 2023</w:t>
            </w:r>
          </w:p>
        </w:tc>
      </w:tr>
      <w:tr w:rsidR="00B666D3" w:rsidRPr="005C6411" w14:paraId="0D393E71" w14:textId="77777777" w:rsidTr="003D2974">
        <w:trPr>
          <w:trHeight w:val="125"/>
        </w:trPr>
        <w:tc>
          <w:tcPr>
            <w:tcW w:w="604" w:type="pct"/>
            <w:vMerge w:val="restart"/>
            <w:shd w:val="clear" w:color="auto" w:fill="auto"/>
            <w:tcMar>
              <w:left w:w="108" w:type="dxa"/>
              <w:right w:w="108" w:type="dxa"/>
            </w:tcMar>
            <w:vAlign w:val="center"/>
            <w:hideMark/>
          </w:tcPr>
          <w:p w14:paraId="0CB69399" w14:textId="77777777" w:rsidR="00B666D3" w:rsidRPr="005C6411" w:rsidRDefault="00B666D3" w:rsidP="003D2974">
            <w:pPr>
              <w:jc w:val="left"/>
              <w:rPr>
                <w:color w:val="000000"/>
                <w:sz w:val="20"/>
                <w:szCs w:val="20"/>
                <w:lang w:val="fr-CA"/>
              </w:rPr>
            </w:pPr>
            <w:r w:rsidRPr="005C6411">
              <w:rPr>
                <w:color w:val="000000"/>
                <w:sz w:val="20"/>
                <w:lang w:val="fr-CA"/>
              </w:rPr>
              <w:t>Ventes locales (RMB)</w:t>
            </w:r>
          </w:p>
        </w:tc>
        <w:tc>
          <w:tcPr>
            <w:tcW w:w="1017" w:type="pct"/>
            <w:shd w:val="clear" w:color="auto" w:fill="auto"/>
            <w:tcMar>
              <w:left w:w="108" w:type="dxa"/>
              <w:right w:w="108" w:type="dxa"/>
            </w:tcMar>
            <w:hideMark/>
          </w:tcPr>
          <w:p w14:paraId="53491F82" w14:textId="18AB1209" w:rsidR="00B666D3" w:rsidRPr="005C6411" w:rsidRDefault="00B666D3" w:rsidP="003D2974">
            <w:pPr>
              <w:jc w:val="left"/>
              <w:rPr>
                <w:color w:val="000000"/>
                <w:sz w:val="20"/>
                <w:szCs w:val="20"/>
                <w:lang w:val="fr-CA"/>
              </w:rPr>
            </w:pPr>
            <w:r w:rsidRPr="005C6411">
              <w:rPr>
                <w:sz w:val="20"/>
                <w:lang w:val="fr-CA"/>
              </w:rPr>
              <w:t xml:space="preserve">5,00 ≤ </w:t>
            </w:r>
            <w:r w:rsidR="00DC7CB7">
              <w:rPr>
                <w:sz w:val="20"/>
                <w:lang w:val="fr-CA"/>
              </w:rPr>
              <w:t>FRA</w:t>
            </w:r>
          </w:p>
        </w:tc>
        <w:tc>
          <w:tcPr>
            <w:tcW w:w="1265" w:type="pct"/>
            <w:shd w:val="clear" w:color="auto" w:fill="auto"/>
            <w:tcMar>
              <w:left w:w="108" w:type="dxa"/>
              <w:right w:w="108" w:type="dxa"/>
            </w:tcMar>
          </w:tcPr>
          <w:p w14:paraId="374AB0A5" w14:textId="77777777" w:rsidR="00B666D3" w:rsidRPr="005C6411" w:rsidRDefault="00B666D3" w:rsidP="003D2974">
            <w:pPr>
              <w:jc w:val="center"/>
              <w:rPr>
                <w:color w:val="000000"/>
                <w:sz w:val="20"/>
                <w:szCs w:val="20"/>
                <w:lang w:val="fr-CA"/>
              </w:rPr>
            </w:pPr>
            <w:r w:rsidRPr="005C6411">
              <w:rPr>
                <w:color w:val="000000"/>
                <w:sz w:val="20"/>
                <w:lang w:val="fr-CA"/>
              </w:rPr>
              <w:t>s.o.</w:t>
            </w:r>
          </w:p>
        </w:tc>
        <w:tc>
          <w:tcPr>
            <w:tcW w:w="1098" w:type="pct"/>
            <w:tcMar>
              <w:left w:w="108" w:type="dxa"/>
              <w:right w:w="108" w:type="dxa"/>
            </w:tcMar>
          </w:tcPr>
          <w:p w14:paraId="47676B6E" w14:textId="77777777" w:rsidR="00B666D3" w:rsidRPr="005C6411" w:rsidRDefault="00B666D3" w:rsidP="003D2974">
            <w:pPr>
              <w:jc w:val="center"/>
              <w:rPr>
                <w:color w:val="000000"/>
                <w:sz w:val="20"/>
                <w:szCs w:val="20"/>
                <w:lang w:val="fr-CA"/>
              </w:rPr>
            </w:pPr>
            <w:r w:rsidRPr="005C6411">
              <w:rPr>
                <w:color w:val="000000"/>
                <w:sz w:val="20"/>
                <w:lang w:val="fr-CA"/>
              </w:rPr>
              <w:t>320</w:t>
            </w:r>
          </w:p>
        </w:tc>
        <w:tc>
          <w:tcPr>
            <w:tcW w:w="1016" w:type="pct"/>
            <w:tcMar>
              <w:left w:w="108" w:type="dxa"/>
              <w:right w:w="108" w:type="dxa"/>
            </w:tcMar>
          </w:tcPr>
          <w:p w14:paraId="65912B5B" w14:textId="77777777" w:rsidR="00B666D3" w:rsidRPr="005C6411" w:rsidRDefault="00B666D3" w:rsidP="003D2974">
            <w:pPr>
              <w:jc w:val="center"/>
              <w:rPr>
                <w:color w:val="000000"/>
                <w:sz w:val="20"/>
                <w:szCs w:val="20"/>
                <w:lang w:val="fr-CA"/>
              </w:rPr>
            </w:pPr>
            <w:r w:rsidRPr="005C6411">
              <w:rPr>
                <w:color w:val="000000"/>
                <w:sz w:val="20"/>
                <w:lang w:val="fr-CA"/>
              </w:rPr>
              <w:t>160</w:t>
            </w:r>
          </w:p>
        </w:tc>
      </w:tr>
      <w:tr w:rsidR="00B666D3" w:rsidRPr="005C6411" w14:paraId="47EDA8E9" w14:textId="77777777" w:rsidTr="003D2974">
        <w:trPr>
          <w:trHeight w:val="179"/>
        </w:trPr>
        <w:tc>
          <w:tcPr>
            <w:tcW w:w="604" w:type="pct"/>
            <w:vMerge/>
            <w:tcMar>
              <w:left w:w="108" w:type="dxa"/>
              <w:right w:w="108" w:type="dxa"/>
            </w:tcMar>
            <w:vAlign w:val="center"/>
            <w:hideMark/>
          </w:tcPr>
          <w:p w14:paraId="681D3C9B" w14:textId="77777777" w:rsidR="00B666D3" w:rsidRPr="005C6411" w:rsidRDefault="00B666D3" w:rsidP="003D2974">
            <w:pPr>
              <w:jc w:val="left"/>
              <w:rPr>
                <w:color w:val="000000"/>
                <w:sz w:val="20"/>
                <w:szCs w:val="20"/>
                <w:lang w:val="fr-CA" w:eastAsia="en-CA"/>
              </w:rPr>
            </w:pPr>
          </w:p>
        </w:tc>
        <w:tc>
          <w:tcPr>
            <w:tcW w:w="1017" w:type="pct"/>
            <w:shd w:val="clear" w:color="auto" w:fill="auto"/>
            <w:tcMar>
              <w:left w:w="108" w:type="dxa"/>
              <w:right w:w="108" w:type="dxa"/>
            </w:tcMar>
            <w:hideMark/>
          </w:tcPr>
          <w:p w14:paraId="44AAF20E" w14:textId="1F0B5F06" w:rsidR="00B666D3" w:rsidRPr="005C6411" w:rsidRDefault="00B666D3" w:rsidP="003D2974">
            <w:pPr>
              <w:jc w:val="left"/>
              <w:rPr>
                <w:color w:val="000000"/>
                <w:sz w:val="20"/>
                <w:szCs w:val="20"/>
                <w:lang w:val="fr-CA"/>
              </w:rPr>
            </w:pPr>
            <w:r w:rsidRPr="005C6411">
              <w:rPr>
                <w:sz w:val="20"/>
                <w:lang w:val="fr-CA"/>
              </w:rPr>
              <w:t xml:space="preserve">4,50 ≤ </w:t>
            </w:r>
            <w:r w:rsidR="00DC7CB7">
              <w:rPr>
                <w:sz w:val="20"/>
                <w:lang w:val="fr-CA"/>
              </w:rPr>
              <w:t>FRA</w:t>
            </w:r>
            <w:r w:rsidRPr="005C6411">
              <w:rPr>
                <w:sz w:val="20"/>
                <w:lang w:val="fr-CA"/>
              </w:rPr>
              <w:t xml:space="preserve"> &lt; 5,00</w:t>
            </w:r>
          </w:p>
        </w:tc>
        <w:tc>
          <w:tcPr>
            <w:tcW w:w="1265" w:type="pct"/>
            <w:shd w:val="clear" w:color="auto" w:fill="auto"/>
            <w:tcMar>
              <w:left w:w="108" w:type="dxa"/>
              <w:right w:w="108" w:type="dxa"/>
            </w:tcMar>
          </w:tcPr>
          <w:p w14:paraId="6D14E491" w14:textId="77777777" w:rsidR="00B666D3" w:rsidRPr="005C6411" w:rsidRDefault="00B666D3" w:rsidP="003D2974">
            <w:pPr>
              <w:jc w:val="center"/>
              <w:rPr>
                <w:color w:val="000000"/>
                <w:sz w:val="20"/>
                <w:szCs w:val="20"/>
                <w:lang w:val="fr-CA"/>
              </w:rPr>
            </w:pPr>
            <w:r w:rsidRPr="005C6411">
              <w:rPr>
                <w:color w:val="000000"/>
                <w:sz w:val="20"/>
                <w:lang w:val="fr-CA"/>
              </w:rPr>
              <w:t>s.o.</w:t>
            </w:r>
          </w:p>
        </w:tc>
        <w:tc>
          <w:tcPr>
            <w:tcW w:w="1098" w:type="pct"/>
            <w:tcMar>
              <w:left w:w="108" w:type="dxa"/>
              <w:right w:w="108" w:type="dxa"/>
            </w:tcMar>
          </w:tcPr>
          <w:p w14:paraId="55917494" w14:textId="77777777" w:rsidR="00B666D3" w:rsidRPr="005C6411" w:rsidRDefault="00B666D3" w:rsidP="003D2974">
            <w:pPr>
              <w:jc w:val="center"/>
              <w:rPr>
                <w:color w:val="000000"/>
                <w:sz w:val="20"/>
                <w:szCs w:val="20"/>
                <w:lang w:val="fr-CA"/>
              </w:rPr>
            </w:pPr>
            <w:r w:rsidRPr="005C6411">
              <w:rPr>
                <w:color w:val="000000"/>
                <w:sz w:val="20"/>
                <w:lang w:val="fr-CA"/>
              </w:rPr>
              <w:t>220</w:t>
            </w:r>
          </w:p>
        </w:tc>
        <w:tc>
          <w:tcPr>
            <w:tcW w:w="1016" w:type="pct"/>
            <w:tcMar>
              <w:left w:w="108" w:type="dxa"/>
              <w:right w:w="108" w:type="dxa"/>
            </w:tcMar>
          </w:tcPr>
          <w:p w14:paraId="48322CCE" w14:textId="77777777" w:rsidR="00B666D3" w:rsidRPr="005C6411" w:rsidRDefault="00B666D3" w:rsidP="003D2974">
            <w:pPr>
              <w:jc w:val="center"/>
              <w:rPr>
                <w:color w:val="000000"/>
                <w:sz w:val="20"/>
                <w:szCs w:val="20"/>
                <w:lang w:val="fr-CA"/>
              </w:rPr>
            </w:pPr>
            <w:r w:rsidRPr="005C6411">
              <w:rPr>
                <w:color w:val="000000"/>
                <w:sz w:val="20"/>
                <w:lang w:val="fr-CA"/>
              </w:rPr>
              <w:t>110</w:t>
            </w:r>
          </w:p>
        </w:tc>
      </w:tr>
      <w:tr w:rsidR="00B666D3" w:rsidRPr="005C6411" w14:paraId="130324A2" w14:textId="77777777" w:rsidTr="003D2974">
        <w:trPr>
          <w:trHeight w:val="46"/>
        </w:trPr>
        <w:tc>
          <w:tcPr>
            <w:tcW w:w="604" w:type="pct"/>
            <w:vMerge/>
            <w:tcMar>
              <w:left w:w="108" w:type="dxa"/>
              <w:right w:w="108" w:type="dxa"/>
            </w:tcMar>
            <w:vAlign w:val="center"/>
            <w:hideMark/>
          </w:tcPr>
          <w:p w14:paraId="0375D6D4" w14:textId="77777777" w:rsidR="00B666D3" w:rsidRPr="005C6411" w:rsidRDefault="00B666D3" w:rsidP="003D2974">
            <w:pPr>
              <w:jc w:val="left"/>
              <w:rPr>
                <w:color w:val="000000"/>
                <w:sz w:val="20"/>
                <w:szCs w:val="20"/>
                <w:lang w:val="fr-CA" w:eastAsia="en-CA"/>
              </w:rPr>
            </w:pPr>
          </w:p>
        </w:tc>
        <w:tc>
          <w:tcPr>
            <w:tcW w:w="1017" w:type="pct"/>
            <w:shd w:val="clear" w:color="auto" w:fill="auto"/>
            <w:tcMar>
              <w:left w:w="108" w:type="dxa"/>
              <w:right w:w="108" w:type="dxa"/>
            </w:tcMar>
            <w:hideMark/>
          </w:tcPr>
          <w:p w14:paraId="5ABF30DF" w14:textId="1DB9FE38" w:rsidR="00B666D3" w:rsidRPr="005C6411" w:rsidRDefault="00B666D3" w:rsidP="003D2974">
            <w:pPr>
              <w:jc w:val="left"/>
              <w:rPr>
                <w:color w:val="000000"/>
                <w:sz w:val="20"/>
                <w:szCs w:val="20"/>
                <w:lang w:val="fr-CA"/>
              </w:rPr>
            </w:pPr>
            <w:r w:rsidRPr="005C6411">
              <w:rPr>
                <w:sz w:val="20"/>
                <w:lang w:val="fr-CA"/>
              </w:rPr>
              <w:t xml:space="preserve">4,00 ≤ </w:t>
            </w:r>
            <w:r w:rsidR="00DC7CB7">
              <w:rPr>
                <w:sz w:val="20"/>
                <w:lang w:val="fr-CA"/>
              </w:rPr>
              <w:t>FRA</w:t>
            </w:r>
            <w:r w:rsidRPr="005C6411">
              <w:rPr>
                <w:sz w:val="20"/>
                <w:lang w:val="fr-CA"/>
              </w:rPr>
              <w:t xml:space="preserve"> &lt; 4,50</w:t>
            </w:r>
          </w:p>
        </w:tc>
        <w:tc>
          <w:tcPr>
            <w:tcW w:w="1265" w:type="pct"/>
            <w:shd w:val="clear" w:color="auto" w:fill="auto"/>
            <w:tcMar>
              <w:left w:w="108" w:type="dxa"/>
              <w:right w:w="108" w:type="dxa"/>
            </w:tcMar>
          </w:tcPr>
          <w:p w14:paraId="73C2BB24" w14:textId="77777777" w:rsidR="00B666D3" w:rsidRPr="005C6411" w:rsidRDefault="00B666D3" w:rsidP="003D2974">
            <w:pPr>
              <w:jc w:val="center"/>
              <w:rPr>
                <w:color w:val="000000"/>
                <w:sz w:val="20"/>
                <w:szCs w:val="20"/>
                <w:lang w:val="fr-CA"/>
              </w:rPr>
            </w:pPr>
            <w:r w:rsidRPr="005C6411">
              <w:rPr>
                <w:color w:val="000000"/>
                <w:sz w:val="20"/>
                <w:lang w:val="fr-CA"/>
              </w:rPr>
              <w:t>240</w:t>
            </w:r>
          </w:p>
        </w:tc>
        <w:tc>
          <w:tcPr>
            <w:tcW w:w="1098" w:type="pct"/>
            <w:tcMar>
              <w:left w:w="108" w:type="dxa"/>
              <w:right w:w="108" w:type="dxa"/>
            </w:tcMar>
          </w:tcPr>
          <w:p w14:paraId="10925602" w14:textId="77777777" w:rsidR="00B666D3" w:rsidRPr="005C6411" w:rsidRDefault="00B666D3" w:rsidP="003D2974">
            <w:pPr>
              <w:jc w:val="center"/>
              <w:rPr>
                <w:color w:val="000000"/>
                <w:sz w:val="20"/>
                <w:szCs w:val="20"/>
                <w:lang w:val="fr-CA"/>
              </w:rPr>
            </w:pPr>
            <w:r w:rsidRPr="005C6411">
              <w:rPr>
                <w:color w:val="000000"/>
                <w:sz w:val="20"/>
                <w:lang w:val="fr-CA"/>
              </w:rPr>
              <w:t>120</w:t>
            </w:r>
          </w:p>
        </w:tc>
        <w:tc>
          <w:tcPr>
            <w:tcW w:w="1016" w:type="pct"/>
            <w:tcMar>
              <w:left w:w="108" w:type="dxa"/>
              <w:right w:w="108" w:type="dxa"/>
            </w:tcMar>
          </w:tcPr>
          <w:p w14:paraId="58FA3D01" w14:textId="77777777" w:rsidR="00B666D3" w:rsidRPr="005C6411" w:rsidRDefault="00B666D3" w:rsidP="003D2974">
            <w:pPr>
              <w:jc w:val="center"/>
              <w:rPr>
                <w:color w:val="000000"/>
                <w:sz w:val="20"/>
                <w:szCs w:val="20"/>
                <w:lang w:val="fr-CA"/>
              </w:rPr>
            </w:pPr>
            <w:r w:rsidRPr="005C6411">
              <w:rPr>
                <w:color w:val="000000"/>
                <w:sz w:val="20"/>
                <w:lang w:val="fr-CA"/>
              </w:rPr>
              <w:t>60</w:t>
            </w:r>
          </w:p>
        </w:tc>
      </w:tr>
      <w:tr w:rsidR="00B666D3" w:rsidRPr="005C6411" w14:paraId="1CAE84FB" w14:textId="77777777" w:rsidTr="003D2974">
        <w:trPr>
          <w:trHeight w:val="46"/>
        </w:trPr>
        <w:tc>
          <w:tcPr>
            <w:tcW w:w="604" w:type="pct"/>
            <w:vMerge/>
            <w:tcMar>
              <w:left w:w="108" w:type="dxa"/>
              <w:right w:w="108" w:type="dxa"/>
            </w:tcMar>
            <w:vAlign w:val="center"/>
          </w:tcPr>
          <w:p w14:paraId="7AA12973" w14:textId="77777777" w:rsidR="00B666D3" w:rsidRPr="005C6411" w:rsidRDefault="00B666D3" w:rsidP="003D2974">
            <w:pPr>
              <w:jc w:val="left"/>
              <w:rPr>
                <w:color w:val="000000"/>
                <w:sz w:val="20"/>
                <w:szCs w:val="20"/>
                <w:lang w:val="fr-CA" w:eastAsia="en-CA"/>
              </w:rPr>
            </w:pPr>
          </w:p>
        </w:tc>
        <w:tc>
          <w:tcPr>
            <w:tcW w:w="1017" w:type="pct"/>
            <w:shd w:val="clear" w:color="auto" w:fill="auto"/>
            <w:tcMar>
              <w:left w:w="108" w:type="dxa"/>
              <w:right w:w="108" w:type="dxa"/>
            </w:tcMar>
          </w:tcPr>
          <w:p w14:paraId="13C00F60" w14:textId="3D01D0A2" w:rsidR="00B666D3" w:rsidRPr="005C6411" w:rsidRDefault="00B666D3" w:rsidP="003D2974">
            <w:pPr>
              <w:jc w:val="left"/>
              <w:rPr>
                <w:color w:val="000000"/>
                <w:sz w:val="20"/>
                <w:szCs w:val="20"/>
                <w:lang w:val="fr-CA"/>
              </w:rPr>
            </w:pPr>
            <w:r w:rsidRPr="005C6411">
              <w:rPr>
                <w:sz w:val="20"/>
                <w:lang w:val="fr-CA"/>
              </w:rPr>
              <w:t xml:space="preserve">3,50 ≤ </w:t>
            </w:r>
            <w:r w:rsidR="00DC7CB7">
              <w:rPr>
                <w:sz w:val="20"/>
                <w:lang w:val="fr-CA"/>
              </w:rPr>
              <w:t>FRA</w:t>
            </w:r>
            <w:r w:rsidRPr="005C6411">
              <w:rPr>
                <w:sz w:val="20"/>
                <w:lang w:val="fr-CA"/>
              </w:rPr>
              <w:t xml:space="preserve"> &lt; 4,00</w:t>
            </w:r>
          </w:p>
        </w:tc>
        <w:tc>
          <w:tcPr>
            <w:tcW w:w="1265" w:type="pct"/>
            <w:shd w:val="clear" w:color="auto" w:fill="auto"/>
            <w:tcMar>
              <w:left w:w="108" w:type="dxa"/>
              <w:right w:w="108" w:type="dxa"/>
            </w:tcMar>
          </w:tcPr>
          <w:p w14:paraId="4A1A8D3F"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098" w:type="pct"/>
            <w:tcMar>
              <w:left w:w="108" w:type="dxa"/>
              <w:right w:w="108" w:type="dxa"/>
            </w:tcMar>
          </w:tcPr>
          <w:p w14:paraId="77A98CA4"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016" w:type="pct"/>
            <w:tcMar>
              <w:left w:w="108" w:type="dxa"/>
              <w:right w:w="108" w:type="dxa"/>
            </w:tcMar>
          </w:tcPr>
          <w:p w14:paraId="3E8558DA" w14:textId="77777777" w:rsidR="00B666D3" w:rsidRPr="005C6411" w:rsidRDefault="00B666D3" w:rsidP="003D2974">
            <w:pPr>
              <w:jc w:val="center"/>
              <w:rPr>
                <w:color w:val="000000"/>
                <w:sz w:val="20"/>
                <w:szCs w:val="20"/>
                <w:lang w:val="fr-CA"/>
              </w:rPr>
            </w:pPr>
            <w:r w:rsidRPr="005C6411">
              <w:rPr>
                <w:color w:val="000000"/>
                <w:sz w:val="20"/>
                <w:lang w:val="fr-CA"/>
              </w:rPr>
              <w:t>0</w:t>
            </w:r>
          </w:p>
        </w:tc>
      </w:tr>
      <w:tr w:rsidR="00B666D3" w:rsidRPr="005C6411" w14:paraId="5A056EC6" w14:textId="77777777" w:rsidTr="003D2974">
        <w:trPr>
          <w:trHeight w:val="46"/>
        </w:trPr>
        <w:tc>
          <w:tcPr>
            <w:tcW w:w="604" w:type="pct"/>
            <w:vMerge/>
            <w:tcMar>
              <w:left w:w="108" w:type="dxa"/>
              <w:right w:w="108" w:type="dxa"/>
            </w:tcMar>
            <w:vAlign w:val="center"/>
          </w:tcPr>
          <w:p w14:paraId="6E30463B" w14:textId="77777777" w:rsidR="00B666D3" w:rsidRPr="005C6411" w:rsidRDefault="00B666D3" w:rsidP="003D2974">
            <w:pPr>
              <w:jc w:val="left"/>
              <w:rPr>
                <w:color w:val="000000"/>
                <w:sz w:val="20"/>
                <w:szCs w:val="20"/>
                <w:lang w:val="fr-CA" w:eastAsia="en-CA"/>
              </w:rPr>
            </w:pPr>
          </w:p>
        </w:tc>
        <w:tc>
          <w:tcPr>
            <w:tcW w:w="1017" w:type="pct"/>
            <w:shd w:val="clear" w:color="auto" w:fill="auto"/>
            <w:tcMar>
              <w:left w:w="108" w:type="dxa"/>
              <w:right w:w="108" w:type="dxa"/>
            </w:tcMar>
          </w:tcPr>
          <w:p w14:paraId="4D03365A" w14:textId="67B0C459" w:rsidR="00B666D3" w:rsidRPr="005C6411" w:rsidRDefault="00B666D3" w:rsidP="003D2974">
            <w:pPr>
              <w:jc w:val="left"/>
              <w:rPr>
                <w:color w:val="000000"/>
                <w:sz w:val="20"/>
                <w:szCs w:val="20"/>
                <w:lang w:val="fr-CA"/>
              </w:rPr>
            </w:pPr>
            <w:r w:rsidRPr="005C6411">
              <w:rPr>
                <w:sz w:val="20"/>
                <w:lang w:val="fr-CA"/>
              </w:rPr>
              <w:t xml:space="preserve">3,30 ≤ </w:t>
            </w:r>
            <w:r w:rsidR="00DC7CB7">
              <w:rPr>
                <w:sz w:val="20"/>
                <w:lang w:val="fr-CA"/>
              </w:rPr>
              <w:t>FRA</w:t>
            </w:r>
            <w:r w:rsidRPr="005C6411">
              <w:rPr>
                <w:sz w:val="20"/>
                <w:lang w:val="fr-CA"/>
              </w:rPr>
              <w:t xml:space="preserve"> &lt; 3,50</w:t>
            </w:r>
          </w:p>
        </w:tc>
        <w:tc>
          <w:tcPr>
            <w:tcW w:w="1265" w:type="pct"/>
            <w:shd w:val="clear" w:color="auto" w:fill="auto"/>
            <w:tcMar>
              <w:left w:w="108" w:type="dxa"/>
              <w:right w:w="108" w:type="dxa"/>
            </w:tcMar>
          </w:tcPr>
          <w:p w14:paraId="0F48EA59"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098" w:type="pct"/>
            <w:tcMar>
              <w:left w:w="108" w:type="dxa"/>
              <w:right w:w="108" w:type="dxa"/>
            </w:tcMar>
          </w:tcPr>
          <w:p w14:paraId="7B530F07"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016" w:type="pct"/>
            <w:tcMar>
              <w:left w:w="108" w:type="dxa"/>
              <w:right w:w="108" w:type="dxa"/>
            </w:tcMar>
          </w:tcPr>
          <w:p w14:paraId="3C747050" w14:textId="77777777" w:rsidR="00B666D3" w:rsidRPr="005C6411" w:rsidRDefault="00B666D3" w:rsidP="003D2974">
            <w:pPr>
              <w:jc w:val="center"/>
              <w:rPr>
                <w:color w:val="000000"/>
                <w:sz w:val="20"/>
                <w:szCs w:val="20"/>
                <w:lang w:val="fr-CA"/>
              </w:rPr>
            </w:pPr>
            <w:r w:rsidRPr="005C6411">
              <w:rPr>
                <w:color w:val="000000"/>
                <w:sz w:val="20"/>
                <w:lang w:val="fr-CA"/>
              </w:rPr>
              <w:t>0</w:t>
            </w:r>
          </w:p>
        </w:tc>
      </w:tr>
      <w:tr w:rsidR="00B666D3" w:rsidRPr="005C6411" w14:paraId="0AED54FD" w14:textId="77777777" w:rsidTr="003D2974">
        <w:trPr>
          <w:trHeight w:val="107"/>
        </w:trPr>
        <w:tc>
          <w:tcPr>
            <w:tcW w:w="1621" w:type="pct"/>
            <w:gridSpan w:val="2"/>
            <w:shd w:val="clear" w:color="auto" w:fill="auto"/>
            <w:tcMar>
              <w:left w:w="108" w:type="dxa"/>
              <w:right w:w="108" w:type="dxa"/>
            </w:tcMar>
            <w:hideMark/>
          </w:tcPr>
          <w:p w14:paraId="1D77873C" w14:textId="77777777" w:rsidR="00B666D3" w:rsidRPr="005C6411" w:rsidRDefault="00B666D3" w:rsidP="003D2974">
            <w:pPr>
              <w:jc w:val="left"/>
              <w:rPr>
                <w:color w:val="000000"/>
                <w:sz w:val="20"/>
                <w:szCs w:val="20"/>
                <w:lang w:val="fr-CA"/>
              </w:rPr>
            </w:pPr>
            <w:r w:rsidRPr="005C6411">
              <w:rPr>
                <w:color w:val="000000"/>
                <w:sz w:val="20"/>
                <w:lang w:val="fr-CA"/>
              </w:rPr>
              <w:t>Exportation aux pays visés à l’article 5</w:t>
            </w:r>
          </w:p>
        </w:tc>
        <w:tc>
          <w:tcPr>
            <w:tcW w:w="1265" w:type="pct"/>
            <w:shd w:val="clear" w:color="auto" w:fill="auto"/>
            <w:tcMar>
              <w:left w:w="108" w:type="dxa"/>
              <w:right w:w="108" w:type="dxa"/>
            </w:tcMar>
          </w:tcPr>
          <w:p w14:paraId="0D8BD274" w14:textId="77777777" w:rsidR="00B666D3" w:rsidRPr="005C6411" w:rsidRDefault="00B666D3" w:rsidP="003D2974">
            <w:pPr>
              <w:jc w:val="center"/>
              <w:rPr>
                <w:color w:val="000000"/>
                <w:sz w:val="20"/>
                <w:szCs w:val="20"/>
                <w:lang w:val="fr-CA"/>
              </w:rPr>
            </w:pPr>
            <w:r w:rsidRPr="005C6411">
              <w:rPr>
                <w:color w:val="000000"/>
                <w:sz w:val="20"/>
                <w:lang w:val="fr-CA"/>
              </w:rPr>
              <w:t>120</w:t>
            </w:r>
          </w:p>
        </w:tc>
        <w:tc>
          <w:tcPr>
            <w:tcW w:w="1098" w:type="pct"/>
            <w:tcMar>
              <w:left w:w="108" w:type="dxa"/>
              <w:right w:w="108" w:type="dxa"/>
            </w:tcMar>
          </w:tcPr>
          <w:p w14:paraId="481574D2" w14:textId="77777777" w:rsidR="00B666D3" w:rsidRPr="005C6411" w:rsidRDefault="00B666D3" w:rsidP="003D2974">
            <w:pPr>
              <w:jc w:val="center"/>
              <w:rPr>
                <w:color w:val="000000"/>
                <w:sz w:val="20"/>
                <w:szCs w:val="20"/>
                <w:lang w:val="fr-CA"/>
              </w:rPr>
            </w:pPr>
            <w:r w:rsidRPr="005C6411">
              <w:rPr>
                <w:color w:val="000000"/>
                <w:sz w:val="20"/>
                <w:lang w:val="fr-CA"/>
              </w:rPr>
              <w:t>80</w:t>
            </w:r>
          </w:p>
        </w:tc>
        <w:tc>
          <w:tcPr>
            <w:tcW w:w="1016" w:type="pct"/>
            <w:tcMar>
              <w:left w:w="108" w:type="dxa"/>
              <w:right w:w="108" w:type="dxa"/>
            </w:tcMar>
          </w:tcPr>
          <w:p w14:paraId="7A2F7D78" w14:textId="77777777" w:rsidR="00B666D3" w:rsidRPr="005C6411" w:rsidRDefault="00B666D3" w:rsidP="003D2974">
            <w:pPr>
              <w:jc w:val="center"/>
              <w:rPr>
                <w:color w:val="000000"/>
                <w:sz w:val="20"/>
                <w:szCs w:val="20"/>
                <w:lang w:val="fr-CA"/>
              </w:rPr>
            </w:pPr>
            <w:r w:rsidRPr="005C6411">
              <w:rPr>
                <w:color w:val="000000"/>
                <w:sz w:val="20"/>
                <w:lang w:val="fr-CA"/>
              </w:rPr>
              <w:t>40</w:t>
            </w:r>
          </w:p>
        </w:tc>
      </w:tr>
      <w:tr w:rsidR="00B666D3" w:rsidRPr="005C6411" w14:paraId="7389D08C" w14:textId="77777777" w:rsidTr="003D2974">
        <w:trPr>
          <w:trHeight w:val="107"/>
        </w:trPr>
        <w:tc>
          <w:tcPr>
            <w:tcW w:w="1621" w:type="pct"/>
            <w:gridSpan w:val="2"/>
            <w:shd w:val="clear" w:color="auto" w:fill="auto"/>
            <w:tcMar>
              <w:left w:w="108" w:type="dxa"/>
              <w:right w:w="108" w:type="dxa"/>
            </w:tcMar>
          </w:tcPr>
          <w:p w14:paraId="4DE23312" w14:textId="77777777" w:rsidR="00B666D3" w:rsidRPr="005C6411" w:rsidRDefault="00B666D3" w:rsidP="003D2974">
            <w:pPr>
              <w:jc w:val="left"/>
              <w:rPr>
                <w:color w:val="000000"/>
                <w:sz w:val="20"/>
                <w:szCs w:val="20"/>
                <w:lang w:val="fr-CA"/>
              </w:rPr>
            </w:pPr>
            <w:r w:rsidRPr="005C6411">
              <w:rPr>
                <w:color w:val="000000"/>
                <w:sz w:val="20"/>
                <w:lang w:val="fr-CA"/>
              </w:rPr>
              <w:t>Kits envoyés aux pays visés à l’article 5</w:t>
            </w:r>
          </w:p>
        </w:tc>
        <w:tc>
          <w:tcPr>
            <w:tcW w:w="1265" w:type="pct"/>
            <w:shd w:val="clear" w:color="auto" w:fill="auto"/>
            <w:tcMar>
              <w:left w:w="108" w:type="dxa"/>
              <w:right w:w="108" w:type="dxa"/>
            </w:tcMar>
          </w:tcPr>
          <w:p w14:paraId="79CE061D" w14:textId="77777777" w:rsidR="00B666D3" w:rsidRPr="005C6411" w:rsidRDefault="00B666D3" w:rsidP="003D2974">
            <w:pPr>
              <w:jc w:val="center"/>
              <w:rPr>
                <w:color w:val="000000"/>
                <w:sz w:val="20"/>
                <w:szCs w:val="20"/>
                <w:lang w:val="fr-CA"/>
              </w:rPr>
            </w:pPr>
            <w:r w:rsidRPr="005C6411">
              <w:rPr>
                <w:color w:val="000000"/>
                <w:sz w:val="20"/>
                <w:lang w:val="fr-CA"/>
              </w:rPr>
              <w:t>80</w:t>
            </w:r>
          </w:p>
        </w:tc>
        <w:tc>
          <w:tcPr>
            <w:tcW w:w="1098" w:type="pct"/>
            <w:tcMar>
              <w:left w:w="108" w:type="dxa"/>
              <w:right w:w="108" w:type="dxa"/>
            </w:tcMar>
          </w:tcPr>
          <w:p w14:paraId="6FCD78CC" w14:textId="77777777" w:rsidR="00B666D3" w:rsidRPr="005C6411" w:rsidRDefault="00B666D3" w:rsidP="003D2974">
            <w:pPr>
              <w:jc w:val="center"/>
              <w:rPr>
                <w:color w:val="000000"/>
                <w:sz w:val="20"/>
                <w:szCs w:val="20"/>
                <w:lang w:val="fr-CA"/>
              </w:rPr>
            </w:pPr>
            <w:r w:rsidRPr="005C6411">
              <w:rPr>
                <w:color w:val="000000"/>
                <w:sz w:val="20"/>
                <w:lang w:val="fr-CA"/>
              </w:rPr>
              <w:t>60</w:t>
            </w:r>
          </w:p>
        </w:tc>
        <w:tc>
          <w:tcPr>
            <w:tcW w:w="1016" w:type="pct"/>
            <w:tcMar>
              <w:left w:w="108" w:type="dxa"/>
              <w:right w:w="108" w:type="dxa"/>
            </w:tcMar>
          </w:tcPr>
          <w:p w14:paraId="38A02A76" w14:textId="77777777" w:rsidR="00B666D3" w:rsidRPr="005C6411" w:rsidRDefault="00B666D3" w:rsidP="003D2974">
            <w:pPr>
              <w:jc w:val="center"/>
              <w:rPr>
                <w:color w:val="000000"/>
                <w:sz w:val="20"/>
                <w:szCs w:val="20"/>
                <w:lang w:val="fr-CA"/>
              </w:rPr>
            </w:pPr>
            <w:r w:rsidRPr="005C6411">
              <w:rPr>
                <w:color w:val="000000"/>
                <w:sz w:val="20"/>
                <w:lang w:val="fr-CA"/>
              </w:rPr>
              <w:t>30</w:t>
            </w:r>
          </w:p>
        </w:tc>
      </w:tr>
      <w:tr w:rsidR="00B666D3" w:rsidRPr="005C6411" w14:paraId="4FF7ED46" w14:textId="77777777" w:rsidTr="003D2974">
        <w:trPr>
          <w:trHeight w:val="170"/>
        </w:trPr>
        <w:tc>
          <w:tcPr>
            <w:tcW w:w="1621" w:type="pct"/>
            <w:gridSpan w:val="2"/>
            <w:shd w:val="clear" w:color="auto" w:fill="auto"/>
            <w:tcMar>
              <w:left w:w="108" w:type="dxa"/>
              <w:right w:w="108" w:type="dxa"/>
            </w:tcMar>
            <w:hideMark/>
          </w:tcPr>
          <w:p w14:paraId="09128958" w14:textId="77777777" w:rsidR="00B666D3" w:rsidRPr="005C6411" w:rsidRDefault="00B666D3" w:rsidP="003D2974">
            <w:pPr>
              <w:jc w:val="left"/>
              <w:rPr>
                <w:color w:val="000000"/>
                <w:sz w:val="20"/>
                <w:szCs w:val="20"/>
                <w:lang w:val="fr-CA"/>
              </w:rPr>
            </w:pPr>
            <w:r w:rsidRPr="005C6411">
              <w:rPr>
                <w:color w:val="000000"/>
                <w:sz w:val="20"/>
                <w:lang w:val="fr-CA"/>
              </w:rPr>
              <w:t>Exportation aux pays non visés à l’article 5</w:t>
            </w:r>
          </w:p>
        </w:tc>
        <w:tc>
          <w:tcPr>
            <w:tcW w:w="1265" w:type="pct"/>
            <w:shd w:val="clear" w:color="auto" w:fill="auto"/>
            <w:tcMar>
              <w:left w:w="108" w:type="dxa"/>
              <w:right w:w="108" w:type="dxa"/>
            </w:tcMar>
            <w:hideMark/>
          </w:tcPr>
          <w:p w14:paraId="272B9976"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098" w:type="pct"/>
            <w:tcMar>
              <w:left w:w="108" w:type="dxa"/>
              <w:right w:w="108" w:type="dxa"/>
            </w:tcMar>
          </w:tcPr>
          <w:p w14:paraId="4EAB08F3" w14:textId="77777777" w:rsidR="00B666D3" w:rsidRPr="005C6411" w:rsidRDefault="00B666D3" w:rsidP="003D2974">
            <w:pPr>
              <w:jc w:val="center"/>
              <w:rPr>
                <w:color w:val="000000"/>
                <w:sz w:val="20"/>
                <w:szCs w:val="20"/>
                <w:lang w:val="fr-CA"/>
              </w:rPr>
            </w:pPr>
            <w:r w:rsidRPr="005C6411">
              <w:rPr>
                <w:color w:val="000000"/>
                <w:sz w:val="20"/>
                <w:lang w:val="fr-CA"/>
              </w:rPr>
              <w:t>0</w:t>
            </w:r>
          </w:p>
        </w:tc>
        <w:tc>
          <w:tcPr>
            <w:tcW w:w="1016" w:type="pct"/>
            <w:tcMar>
              <w:left w:w="108" w:type="dxa"/>
              <w:right w:w="108" w:type="dxa"/>
            </w:tcMar>
          </w:tcPr>
          <w:p w14:paraId="12833E41" w14:textId="77777777" w:rsidR="00B666D3" w:rsidRPr="005C6411" w:rsidRDefault="00B666D3" w:rsidP="003D2974">
            <w:pPr>
              <w:jc w:val="center"/>
              <w:rPr>
                <w:color w:val="000000"/>
                <w:sz w:val="20"/>
                <w:szCs w:val="20"/>
                <w:lang w:val="fr-CA"/>
              </w:rPr>
            </w:pPr>
            <w:r w:rsidRPr="005C6411">
              <w:rPr>
                <w:color w:val="000000"/>
                <w:sz w:val="20"/>
                <w:lang w:val="fr-CA"/>
              </w:rPr>
              <w:t>0</w:t>
            </w:r>
          </w:p>
        </w:tc>
      </w:tr>
    </w:tbl>
    <w:p w14:paraId="75566FF7" w14:textId="5C8D0A7E" w:rsidR="00B666D3" w:rsidRPr="005C6411" w:rsidRDefault="00B666D3" w:rsidP="00B666D3">
      <w:pPr>
        <w:spacing w:before="20"/>
        <w:rPr>
          <w:sz w:val="18"/>
          <w:szCs w:val="16"/>
          <w:lang w:val="fr-CA"/>
        </w:rPr>
      </w:pPr>
      <w:r w:rsidRPr="005C6411">
        <w:rPr>
          <w:sz w:val="18"/>
          <w:lang w:val="fr-CA"/>
        </w:rPr>
        <w:t xml:space="preserve">* À titre exceptionnel, et au titre de la phase I uniquement, le niveau des surcoûts d’exploitation indiqué dans le </w:t>
      </w:r>
      <w:r w:rsidR="00AF05AB" w:rsidRPr="005C6411">
        <w:rPr>
          <w:sz w:val="18"/>
          <w:lang w:val="fr-CA"/>
        </w:rPr>
        <w:t>tableau</w:t>
      </w:r>
      <w:r w:rsidRPr="005C6411">
        <w:rPr>
          <w:sz w:val="18"/>
          <w:lang w:val="fr-CA"/>
        </w:rPr>
        <w:t xml:space="preserve"> 6 devrait être fourni pour les climatiseurs résidentiels fabriqués avant le 31 décembre 2021 et vendus avant le 31 août 2022.</w:t>
      </w:r>
    </w:p>
    <w:p w14:paraId="10125942" w14:textId="77777777" w:rsidR="00B666D3" w:rsidRPr="005C6411" w:rsidRDefault="00B666D3" w:rsidP="00B666D3">
      <w:pPr>
        <w:widowControl w:val="0"/>
        <w:rPr>
          <w:lang w:val="fr-CA"/>
        </w:rPr>
      </w:pPr>
    </w:p>
    <w:p w14:paraId="2AF6FCA3" w14:textId="77777777" w:rsidR="00B666D3" w:rsidRPr="005C6411" w:rsidRDefault="00B666D3" w:rsidP="00B666D3">
      <w:pPr>
        <w:pStyle w:val="Heading1"/>
        <w:widowControl w:val="0"/>
        <w:rPr>
          <w:lang w:val="fr-CA"/>
        </w:rPr>
      </w:pPr>
      <w:r w:rsidRPr="005C6411">
        <w:rPr>
          <w:lang w:val="fr-CA"/>
        </w:rPr>
        <w:t>Le plan d’intéressement des surcoûts d’exploitation convenu permettra d’achever la phase I avant le 31 décembre 2021, conformément à la décision 86/33(e), étant donné que les surcoûts d’exploitation seront versés sur la base des ventes d’équipements fabriqués avant la date d’achèvement du projet ; conformément à la nature saisonnière des ventes de climatiseurs (c’est-à-dire à la fin du printemps et en été). Par ailleurs, les climatiseurs à base de R-290 qui ont été fabriqués jusqu’à fin 2021 pourraient être vendus jusqu’au 30 août 2022. Tout solde restant lié aux surcoûts d’exploitation avant la fin de 2021 mais non vendu avant le 30 août 2022 devrait être déclaré à l’achèvement financier du projet et restitué au Fonds multilatéral.</w:t>
      </w:r>
    </w:p>
    <w:p w14:paraId="6046D3E0" w14:textId="22DA94E9" w:rsidR="00B666D3" w:rsidRPr="005C6411" w:rsidRDefault="00B666D3" w:rsidP="00B666D3">
      <w:pPr>
        <w:pStyle w:val="Heading1"/>
        <w:rPr>
          <w:lang w:val="fr-CA"/>
        </w:rPr>
      </w:pPr>
      <w:r w:rsidRPr="005C6411">
        <w:rPr>
          <w:lang w:val="fr-CA"/>
        </w:rPr>
        <w:lastRenderedPageBreak/>
        <w:t>Conformément à la nouvelle norme d’efficacité énergétique, le Secrétariat considère que le plan d’intéressement des surcoûts d’exploitation favorisera l’adoption de climatiseurs résidentiels à base de R</w:t>
      </w:r>
      <w:r w:rsidR="0054393C">
        <w:rPr>
          <w:lang w:val="fr-CA"/>
        </w:rPr>
        <w:noBreakHyphen/>
      </w:r>
      <w:r w:rsidRPr="005C6411">
        <w:rPr>
          <w:lang w:val="fr-CA"/>
        </w:rPr>
        <w:t xml:space="preserve">290 justement efficaces sur le plan énergétique. Néanmoins, il est peu probable que la mise en œuvre du plan d’intéressement des surcoûts d’exploitation modifie fondamentalement la dynamique du marché et garantisse l’adoption par le marché des climatiseurs résidentiels à base de R-290. La poursuite de la mise en œuvre d’activités et l’élaboration de politiques et de réglementations visant à promouvoir l’adoption par le marché des climatiseurs </w:t>
      </w:r>
      <w:r w:rsidR="00717C55">
        <w:rPr>
          <w:lang w:val="fr-CA"/>
        </w:rPr>
        <w:t>biblocs</w:t>
      </w:r>
      <w:r w:rsidRPr="005C6411">
        <w:rPr>
          <w:lang w:val="fr-CA"/>
        </w:rPr>
        <w:t xml:space="preserve"> à base de R-290 en Chine, y compris celles prévues au titre de la phase II, seront probablement nécessaires pour assurer une adoption durable et substantielle du R-290 sur le marché. De même, des politiques et des réglementations devront probablement être mises en œuvre en dehors de la Chine pour favoriser l’acceptation des climatiseurs résidentiels à base de R-290 sur ces marchés. </w:t>
      </w:r>
    </w:p>
    <w:p w14:paraId="183B3057" w14:textId="77777777" w:rsidR="00B666D3" w:rsidRPr="005C6411" w:rsidRDefault="00B666D3" w:rsidP="00B666D3">
      <w:pPr>
        <w:rPr>
          <w:u w:val="single"/>
          <w:lang w:val="fr-CA"/>
        </w:rPr>
      </w:pPr>
      <w:r w:rsidRPr="005C6411">
        <w:rPr>
          <w:u w:val="single"/>
          <w:lang w:val="fr-CA"/>
        </w:rPr>
        <w:t xml:space="preserve">Conclusion </w:t>
      </w:r>
    </w:p>
    <w:p w14:paraId="31BA25AA" w14:textId="77777777" w:rsidR="00B666D3" w:rsidRPr="005C6411" w:rsidRDefault="00B666D3" w:rsidP="00B666D3">
      <w:pPr>
        <w:rPr>
          <w:lang w:val="fr-CA"/>
        </w:rPr>
      </w:pPr>
    </w:p>
    <w:p w14:paraId="4D43BD1B" w14:textId="062A62F3" w:rsidR="00B666D3" w:rsidRPr="005C6411" w:rsidRDefault="00B666D3" w:rsidP="00B666D3">
      <w:pPr>
        <w:pStyle w:val="Heading1"/>
        <w:rPr>
          <w:lang w:val="fr-CA"/>
        </w:rPr>
      </w:pPr>
      <w:r w:rsidRPr="005C6411">
        <w:rPr>
          <w:lang w:val="fr-CA"/>
        </w:rPr>
        <w:t xml:space="preserve">Toutes les reconversions et les activités d’assistance technique ont été achevées. Le décaissement du </w:t>
      </w:r>
      <w:r w:rsidR="00563368">
        <w:rPr>
          <w:lang w:val="fr-CA"/>
        </w:rPr>
        <w:t>BCEE</w:t>
      </w:r>
      <w:r w:rsidRPr="005C6411">
        <w:rPr>
          <w:lang w:val="fr-CA"/>
        </w:rPr>
        <w:t xml:space="preserve"> aux </w:t>
      </w:r>
      <w:r w:rsidR="00085F82">
        <w:rPr>
          <w:lang w:val="fr-CA"/>
        </w:rPr>
        <w:t>bénéficiaires finaux est de 91 pour cent</w:t>
      </w:r>
      <w:r w:rsidRPr="005C6411">
        <w:rPr>
          <w:lang w:val="fr-CA"/>
        </w:rPr>
        <w:t xml:space="preserve">, et la consommation de HCFC-22 dans le secteur reste inférieure aux objectifs spécifiés dans l’Accord conclu avec le Comité exécutif. Malgré les efforts continus du </w:t>
      </w:r>
      <w:r w:rsidR="00786A68">
        <w:rPr>
          <w:lang w:val="fr-CA"/>
        </w:rPr>
        <w:t>gouvernement</w:t>
      </w:r>
      <w:r w:rsidRPr="005C6411">
        <w:rPr>
          <w:lang w:val="fr-CA"/>
        </w:rPr>
        <w:t xml:space="preserve"> de la Chine, de </w:t>
      </w:r>
      <w:r w:rsidR="00CB489D">
        <w:rPr>
          <w:lang w:val="fr-CA"/>
        </w:rPr>
        <w:t>l’AEED</w:t>
      </w:r>
      <w:r w:rsidRPr="005C6411">
        <w:rPr>
          <w:lang w:val="fr-CA"/>
        </w:rPr>
        <w:t>, de l’industrie et de l’ONUDI, l</w:t>
      </w:r>
      <w:r w:rsidR="00717C55">
        <w:rPr>
          <w:lang w:val="fr-CA"/>
        </w:rPr>
        <w:t xml:space="preserve">a fabrication de climatiseurs biblocs </w:t>
      </w:r>
      <w:r w:rsidRPr="005C6411">
        <w:rPr>
          <w:lang w:val="fr-CA"/>
        </w:rPr>
        <w:t>à base de R</w:t>
      </w:r>
      <w:r w:rsidRPr="005C6411">
        <w:rPr>
          <w:lang w:val="fr-CA"/>
        </w:rPr>
        <w:noBreakHyphen/>
        <w:t>290 sur les chaînes reconverties reste très faible, ce qui reflète une pénétration limitée du marché local et mondial. En revanche, le R</w:t>
      </w:r>
      <w:r w:rsidRPr="005C6411">
        <w:rPr>
          <w:lang w:val="fr-CA"/>
        </w:rPr>
        <w:noBreakHyphen/>
        <w:t xml:space="preserve">290 reste bien établi pour les équipements scellés en usine fabriqués sur les chaînes reconverties au R-290 dans le cadre du PGEH ; les équipements à base de R-410A n’étaient pas fabriqués sur ces chaînes. La décision du </w:t>
      </w:r>
      <w:r w:rsidR="00786A68">
        <w:rPr>
          <w:lang w:val="fr-CA"/>
        </w:rPr>
        <w:t>gouvernement</w:t>
      </w:r>
      <w:r w:rsidRPr="005C6411">
        <w:rPr>
          <w:lang w:val="fr-CA"/>
        </w:rPr>
        <w:t xml:space="preserve"> de la Chine de ne pas utiliser le plan d’intéressement des surcoûts d’exploitation pour les équipements scellés en usine, mais de se concentrer sur les climatiseurs </w:t>
      </w:r>
      <w:r w:rsidR="00717C55">
        <w:rPr>
          <w:lang w:val="fr-CA"/>
        </w:rPr>
        <w:t>biblocs</w:t>
      </w:r>
      <w:r w:rsidRPr="005C6411">
        <w:rPr>
          <w:lang w:val="fr-CA"/>
        </w:rPr>
        <w:t xml:space="preserve"> à base de R-290, reflète son engagement à garantir l’adoption réussie de la technologie. En effet, le fait que deux fabricants d’équipements de réfrigération et de climatisation à base de R</w:t>
      </w:r>
      <w:r w:rsidRPr="005C6411">
        <w:rPr>
          <w:lang w:val="fr-CA"/>
        </w:rPr>
        <w:noBreakHyphen/>
        <w:t xml:space="preserve">290 aient prévu de procéder à </w:t>
      </w:r>
      <w:r w:rsidR="003035CA" w:rsidRPr="005C6411">
        <w:rPr>
          <w:lang w:val="fr-CA"/>
        </w:rPr>
        <w:t xml:space="preserve">leur </w:t>
      </w:r>
      <w:r w:rsidRPr="005C6411">
        <w:rPr>
          <w:lang w:val="fr-CA"/>
        </w:rPr>
        <w:t xml:space="preserve">reconversion est un signal encourageant de l’acceptation du marché. Le Secrétariat soutient la mise en œuvre du plan d’intéressement des surcoûts d’exploitation convenu jusqu’au 31 décembre 2021. </w:t>
      </w:r>
    </w:p>
    <w:p w14:paraId="3ABA8030" w14:textId="77777777" w:rsidR="00B666D3" w:rsidRPr="005C6411" w:rsidRDefault="00B666D3" w:rsidP="00B666D3">
      <w:pPr>
        <w:keepNext/>
        <w:keepLines/>
        <w:rPr>
          <w:b/>
          <w:lang w:val="fr-CA"/>
        </w:rPr>
      </w:pPr>
      <w:r w:rsidRPr="005C6411">
        <w:rPr>
          <w:b/>
          <w:lang w:val="fr-CA"/>
        </w:rPr>
        <w:t>Recommandation</w:t>
      </w:r>
    </w:p>
    <w:p w14:paraId="1FD480F0" w14:textId="77777777" w:rsidR="00B666D3" w:rsidRPr="005C6411" w:rsidRDefault="00B666D3" w:rsidP="00B666D3">
      <w:pPr>
        <w:keepNext/>
        <w:keepLines/>
        <w:rPr>
          <w:lang w:val="fr-CA"/>
        </w:rPr>
      </w:pPr>
    </w:p>
    <w:p w14:paraId="36634650" w14:textId="77777777" w:rsidR="00B666D3" w:rsidRPr="005C6411" w:rsidRDefault="00B666D3" w:rsidP="00B666D3">
      <w:pPr>
        <w:pStyle w:val="Heading1"/>
        <w:keepNext/>
        <w:keepLines/>
        <w:rPr>
          <w:lang w:val="fr-CA"/>
        </w:rPr>
      </w:pPr>
      <w:r w:rsidRPr="005C6411">
        <w:rPr>
          <w:lang w:val="fr-CA"/>
        </w:rPr>
        <w:t xml:space="preserve">Le Comité exécutif pourrait envisager de prendre note : </w:t>
      </w:r>
    </w:p>
    <w:p w14:paraId="198D3DB6" w14:textId="15696E03" w:rsidR="00B666D3" w:rsidRPr="005C6411" w:rsidRDefault="00B666D3" w:rsidP="00B666D3">
      <w:pPr>
        <w:pStyle w:val="Heading2"/>
        <w:numPr>
          <w:ilvl w:val="1"/>
          <w:numId w:val="1"/>
        </w:numPr>
        <w:rPr>
          <w:lang w:val="fr-CA"/>
        </w:rPr>
      </w:pPr>
      <w:r w:rsidRPr="005C6411">
        <w:rPr>
          <w:lang w:val="fr-CA"/>
        </w:rPr>
        <w:t xml:space="preserve">Le rapport périodique sur la mise en œuvre du plan du secteur des climatiseurs résidentiels de la phase I du plan de gestion de l’élimination des HCFC (PGEH) pour la Chine, y compris l’état d’avancement de l’effet du plan d’intéressement des surcoûts d’exploitation sur l’adoption par le marché des climatiseurs </w:t>
      </w:r>
      <w:r w:rsidR="00717C55">
        <w:rPr>
          <w:lang w:val="fr-CA"/>
        </w:rPr>
        <w:t>biblocs</w:t>
      </w:r>
      <w:r w:rsidRPr="005C6411">
        <w:rPr>
          <w:lang w:val="fr-CA"/>
        </w:rPr>
        <w:t xml:space="preserve"> à base de R-290 en Chine, soumis par l’ONUDI conformément à la décision 84/68 ; et</w:t>
      </w:r>
    </w:p>
    <w:p w14:paraId="5A853001" w14:textId="77777777" w:rsidR="00B666D3" w:rsidRPr="005C6411" w:rsidRDefault="00B666D3" w:rsidP="00B666D3">
      <w:pPr>
        <w:pStyle w:val="Heading2"/>
        <w:numPr>
          <w:ilvl w:val="1"/>
          <w:numId w:val="1"/>
        </w:numPr>
        <w:rPr>
          <w:lang w:val="fr-CA"/>
        </w:rPr>
      </w:pPr>
      <w:r w:rsidRPr="005C6411">
        <w:rPr>
          <w:lang w:val="fr-CA"/>
        </w:rPr>
        <w:t>La révision convenue du plan d’intéressement des surcoûts d’exploitation pour le plan du secteur des systèmes de réfrigération et de climatisation comme indiqué dans le document UNEP/OzL.Pro/ExCom/88/43.</w:t>
      </w:r>
    </w:p>
    <w:p w14:paraId="428F7BBE" w14:textId="77777777" w:rsidR="00B666D3" w:rsidRPr="005C6411" w:rsidRDefault="00B666D3" w:rsidP="00B666D3">
      <w:pPr>
        <w:rPr>
          <w:lang w:val="fr-CA"/>
        </w:rPr>
      </w:pPr>
    </w:p>
    <w:p w14:paraId="158AF8A6" w14:textId="77777777" w:rsidR="00B666D3" w:rsidRPr="005C6411" w:rsidRDefault="00B666D3" w:rsidP="00B666D3">
      <w:pPr>
        <w:jc w:val="left"/>
        <w:rPr>
          <w:lang w:val="fr-CA"/>
        </w:rPr>
      </w:pPr>
      <w:r w:rsidRPr="005C6411">
        <w:rPr>
          <w:lang w:val="fr-CA"/>
        </w:rPr>
        <w:br w:type="page"/>
      </w:r>
    </w:p>
    <w:p w14:paraId="0F71BCDE" w14:textId="77777777" w:rsidR="00B666D3" w:rsidRPr="005C6411" w:rsidRDefault="00B666D3" w:rsidP="00B666D3">
      <w:pPr>
        <w:pStyle w:val="StyleHeader4Para4Left0Firstline0"/>
        <w:numPr>
          <w:ilvl w:val="0"/>
          <w:numId w:val="0"/>
        </w:numPr>
        <w:spacing w:after="0"/>
        <w:rPr>
          <w:lang w:val="fr-CA"/>
        </w:rPr>
      </w:pPr>
      <w:r w:rsidRPr="005C6411">
        <w:rPr>
          <w:b/>
          <w:lang w:val="fr-CA"/>
        </w:rPr>
        <w:lastRenderedPageBreak/>
        <w:t>PLAN DE GESTION DE L’ÉLIMINATION DES HCFC (PHASE II) (PNUD, PNUE, ONUDI, Banque mondiale, Autriche, Allemagne, Italie et Japon)</w:t>
      </w:r>
    </w:p>
    <w:p w14:paraId="19674BD8" w14:textId="77777777" w:rsidR="00B666D3" w:rsidRPr="005C6411" w:rsidRDefault="00B666D3" w:rsidP="00B666D3">
      <w:pPr>
        <w:rPr>
          <w:lang w:val="fr-CA"/>
        </w:rPr>
      </w:pPr>
    </w:p>
    <w:p w14:paraId="2AD563FA" w14:textId="77777777" w:rsidR="00B666D3" w:rsidRPr="005C6411" w:rsidRDefault="00B666D3" w:rsidP="00B666D3">
      <w:pPr>
        <w:jc w:val="center"/>
        <w:rPr>
          <w:b/>
          <w:lang w:val="fr-CA"/>
        </w:rPr>
      </w:pPr>
      <w:r w:rsidRPr="005C6411">
        <w:rPr>
          <w:b/>
          <w:lang w:val="fr-CA"/>
        </w:rPr>
        <w:t>Stratégie globale de la phase II du PGEH de la Chine – Note du Secrétariat</w:t>
      </w:r>
    </w:p>
    <w:p w14:paraId="576944BC" w14:textId="77777777" w:rsidR="00B666D3" w:rsidRPr="005C6411" w:rsidRDefault="00B666D3" w:rsidP="00B666D3">
      <w:pPr>
        <w:jc w:val="left"/>
        <w:rPr>
          <w:lang w:val="fr-CA"/>
        </w:rPr>
      </w:pPr>
    </w:p>
    <w:p w14:paraId="7C7ED51B" w14:textId="77777777" w:rsidR="00B666D3" w:rsidRPr="005C6411" w:rsidRDefault="00B666D3" w:rsidP="00B666D3">
      <w:pPr>
        <w:rPr>
          <w:u w:val="single"/>
          <w:lang w:val="fr-CA"/>
        </w:rPr>
      </w:pPr>
      <w:r w:rsidRPr="005C6411">
        <w:rPr>
          <w:u w:val="single"/>
          <w:lang w:val="fr-CA"/>
        </w:rPr>
        <w:t>Contexte</w:t>
      </w:r>
    </w:p>
    <w:p w14:paraId="28C273D5" w14:textId="77777777" w:rsidR="00B666D3" w:rsidRPr="005C6411" w:rsidRDefault="00B666D3" w:rsidP="00B666D3">
      <w:pPr>
        <w:rPr>
          <w:lang w:val="fr-CA"/>
        </w:rPr>
      </w:pPr>
    </w:p>
    <w:p w14:paraId="46E27225" w14:textId="6B381089" w:rsidR="00B666D3" w:rsidRPr="005C6411" w:rsidRDefault="00B666D3" w:rsidP="00B666D3">
      <w:pPr>
        <w:pStyle w:val="Heading1"/>
        <w:rPr>
          <w:lang w:val="fr-CA"/>
        </w:rPr>
      </w:pPr>
      <w:r w:rsidRPr="005C6411">
        <w:rPr>
          <w:lang w:val="fr-CA"/>
        </w:rPr>
        <w:t>Lors des 76</w:t>
      </w:r>
      <w:r w:rsidRPr="00CB489D">
        <w:rPr>
          <w:vertAlign w:val="superscript"/>
          <w:lang w:val="fr-CA"/>
        </w:rPr>
        <w:t>e</w:t>
      </w:r>
      <w:r w:rsidRPr="005C6411">
        <w:rPr>
          <w:lang w:val="fr-CA"/>
        </w:rPr>
        <w:t xml:space="preserve"> et 77</w:t>
      </w:r>
      <w:r w:rsidRPr="00CB489D">
        <w:rPr>
          <w:vertAlign w:val="superscript"/>
          <w:lang w:val="fr-CA"/>
        </w:rPr>
        <w:t>e</w:t>
      </w:r>
      <w:r w:rsidRPr="005C6411">
        <w:rPr>
          <w:lang w:val="fr-CA"/>
        </w:rPr>
        <w:t xml:space="preserve"> réunions, le Comité exécutif a approuvé la phase II du plan de gestion de la phase d’élimination des HCFC (PGEH) pour la Chine avec les plans sectoriels associés, et lors de la 79</w:t>
      </w:r>
      <w:r w:rsidRPr="00CB489D">
        <w:rPr>
          <w:vertAlign w:val="superscript"/>
          <w:lang w:val="fr-CA"/>
        </w:rPr>
        <w:t>e</w:t>
      </w:r>
      <w:r w:rsidR="00CB489D">
        <w:rPr>
          <w:lang w:val="fr-CA"/>
        </w:rPr>
        <w:t> </w:t>
      </w:r>
      <w:r w:rsidRPr="005C6411">
        <w:rPr>
          <w:lang w:val="fr-CA"/>
        </w:rPr>
        <w:t>réunion, il a appr</w:t>
      </w:r>
      <w:r w:rsidR="00CB489D">
        <w:rPr>
          <w:lang w:val="fr-CA"/>
        </w:rPr>
        <w:t>ouvé son Accord conclu avec le g</w:t>
      </w:r>
      <w:r w:rsidRPr="005C6411">
        <w:rPr>
          <w:lang w:val="fr-CA"/>
        </w:rPr>
        <w:t xml:space="preserve">ouvernement de la Chine pour la mise en œuvre de la phase II du PGEH. </w:t>
      </w:r>
    </w:p>
    <w:p w14:paraId="7841BF05" w14:textId="35D68F62" w:rsidR="00B666D3" w:rsidRPr="005C6411" w:rsidRDefault="00B666D3" w:rsidP="00B666D3">
      <w:pPr>
        <w:pStyle w:val="Heading1"/>
        <w:rPr>
          <w:lang w:val="fr-CA"/>
        </w:rPr>
      </w:pPr>
      <w:r w:rsidRPr="005C6411">
        <w:rPr>
          <w:lang w:val="fr-CA"/>
        </w:rPr>
        <w:t>Les limites de consommation de HCFC et les quantités d’élimination ciblées associées aux six</w:t>
      </w:r>
      <w:r w:rsidR="0054393C">
        <w:rPr>
          <w:lang w:val="fr-CA"/>
        </w:rPr>
        <w:t> </w:t>
      </w:r>
      <w:r w:rsidRPr="005C6411">
        <w:rPr>
          <w:lang w:val="fr-CA"/>
        </w:rPr>
        <w:t xml:space="preserve">plans sectoriels de la phase II pour la période 2016-2026 sont présentées au </w:t>
      </w:r>
      <w:r w:rsidR="00AF05AB" w:rsidRPr="005C6411">
        <w:rPr>
          <w:lang w:val="fr-CA"/>
        </w:rPr>
        <w:t>tableau</w:t>
      </w:r>
      <w:r w:rsidRPr="005C6411">
        <w:rPr>
          <w:lang w:val="fr-CA"/>
        </w:rPr>
        <w:t xml:space="preserve"> 1. </w:t>
      </w:r>
    </w:p>
    <w:p w14:paraId="0D4A0AE5" w14:textId="77777777" w:rsidR="00B666D3" w:rsidRPr="005C6411" w:rsidRDefault="00B666D3" w:rsidP="00B666D3">
      <w:pPr>
        <w:rPr>
          <w:b/>
          <w:lang w:val="fr-CA"/>
        </w:rPr>
      </w:pPr>
      <w:r w:rsidRPr="005C6411">
        <w:rPr>
          <w:b/>
          <w:lang w:val="fr-CA"/>
        </w:rPr>
        <w:t>Tableau 1. Limites de consommation de HCFC et plans d’élimination par secteur pour la phase II du PGEH pour la Chine, conformément à l’Accord approuvé lors de la 79</w:t>
      </w:r>
      <w:r w:rsidRPr="00CB489D">
        <w:rPr>
          <w:b/>
          <w:vertAlign w:val="superscript"/>
          <w:lang w:val="fr-CA"/>
        </w:rPr>
        <w:t>e</w:t>
      </w:r>
      <w:r w:rsidRPr="005C6411">
        <w:rPr>
          <w:b/>
          <w:lang w:val="fr-CA"/>
        </w:rPr>
        <w:t xml:space="preserve"> réunion (en tonnes PAO)</w:t>
      </w:r>
    </w:p>
    <w:tbl>
      <w:tblPr>
        <w:tblStyle w:val="TableGrid"/>
        <w:tblW w:w="9357" w:type="dxa"/>
        <w:tblLayout w:type="fixed"/>
        <w:tblCellMar>
          <w:left w:w="85" w:type="dxa"/>
          <w:right w:w="85" w:type="dxa"/>
        </w:tblCellMar>
        <w:tblLook w:val="04A0" w:firstRow="1" w:lastRow="0" w:firstColumn="1" w:lastColumn="0" w:noHBand="0" w:noVBand="1"/>
      </w:tblPr>
      <w:tblGrid>
        <w:gridCol w:w="1838"/>
        <w:gridCol w:w="1015"/>
        <w:gridCol w:w="180"/>
        <w:gridCol w:w="790"/>
        <w:gridCol w:w="264"/>
        <w:gridCol w:w="870"/>
        <w:gridCol w:w="184"/>
        <w:gridCol w:w="808"/>
        <w:gridCol w:w="246"/>
        <w:gridCol w:w="746"/>
        <w:gridCol w:w="142"/>
        <w:gridCol w:w="850"/>
        <w:gridCol w:w="370"/>
        <w:gridCol w:w="1054"/>
      </w:tblGrid>
      <w:tr w:rsidR="00B666D3" w:rsidRPr="005C6411" w14:paraId="06116BE1" w14:textId="77777777" w:rsidTr="003D2974">
        <w:trPr>
          <w:trHeight w:val="245"/>
          <w:tblHeader/>
        </w:trPr>
        <w:tc>
          <w:tcPr>
            <w:tcW w:w="9357" w:type="dxa"/>
            <w:gridSpan w:val="14"/>
            <w:vAlign w:val="center"/>
          </w:tcPr>
          <w:p w14:paraId="6C90B234" w14:textId="77777777" w:rsidR="00B666D3" w:rsidRPr="005C6411" w:rsidRDefault="00B666D3" w:rsidP="003D2974">
            <w:pPr>
              <w:jc w:val="center"/>
              <w:rPr>
                <w:b/>
                <w:lang w:val="fr-CA"/>
              </w:rPr>
            </w:pPr>
            <w:r w:rsidRPr="005C6411">
              <w:rPr>
                <w:b/>
                <w:lang w:val="fr-CA"/>
              </w:rPr>
              <w:t>Consommation maximale admissible</w:t>
            </w:r>
          </w:p>
        </w:tc>
      </w:tr>
      <w:tr w:rsidR="00B666D3" w:rsidRPr="005C6411" w14:paraId="799782EA" w14:textId="77777777" w:rsidTr="003D2974">
        <w:trPr>
          <w:tblHeader/>
        </w:trPr>
        <w:tc>
          <w:tcPr>
            <w:tcW w:w="1838" w:type="dxa"/>
            <w:vAlign w:val="center"/>
          </w:tcPr>
          <w:p w14:paraId="65645B4C" w14:textId="77777777" w:rsidR="00B666D3" w:rsidRPr="005C6411" w:rsidRDefault="00B666D3" w:rsidP="003D2974">
            <w:pPr>
              <w:jc w:val="center"/>
              <w:rPr>
                <w:b/>
                <w:lang w:val="fr-CA"/>
              </w:rPr>
            </w:pPr>
            <w:r w:rsidRPr="005C6411">
              <w:rPr>
                <w:b/>
                <w:lang w:val="fr-CA"/>
              </w:rPr>
              <w:t>Secteur</w:t>
            </w:r>
          </w:p>
        </w:tc>
        <w:tc>
          <w:tcPr>
            <w:tcW w:w="1195" w:type="dxa"/>
            <w:gridSpan w:val="2"/>
            <w:vAlign w:val="center"/>
          </w:tcPr>
          <w:p w14:paraId="560F542A" w14:textId="77777777" w:rsidR="00B666D3" w:rsidRPr="005C6411" w:rsidRDefault="00B666D3" w:rsidP="003D2974">
            <w:pPr>
              <w:jc w:val="center"/>
              <w:rPr>
                <w:b/>
                <w:lang w:val="fr-CA"/>
              </w:rPr>
            </w:pPr>
            <w:r w:rsidRPr="005C6411">
              <w:rPr>
                <w:b/>
                <w:lang w:val="fr-CA"/>
              </w:rPr>
              <w:t>2016-2017</w:t>
            </w:r>
          </w:p>
        </w:tc>
        <w:tc>
          <w:tcPr>
            <w:tcW w:w="1054" w:type="dxa"/>
            <w:gridSpan w:val="2"/>
            <w:vAlign w:val="center"/>
          </w:tcPr>
          <w:p w14:paraId="251CBC21" w14:textId="77777777" w:rsidR="00B666D3" w:rsidRPr="005C6411" w:rsidRDefault="00B666D3" w:rsidP="003D2974">
            <w:pPr>
              <w:jc w:val="center"/>
              <w:rPr>
                <w:b/>
                <w:lang w:val="fr-CA"/>
              </w:rPr>
            </w:pPr>
            <w:r w:rsidRPr="005C6411">
              <w:rPr>
                <w:b/>
                <w:lang w:val="fr-CA"/>
              </w:rPr>
              <w:t>2018-2019</w:t>
            </w:r>
          </w:p>
        </w:tc>
        <w:tc>
          <w:tcPr>
            <w:tcW w:w="1054" w:type="dxa"/>
            <w:gridSpan w:val="2"/>
            <w:vAlign w:val="center"/>
          </w:tcPr>
          <w:p w14:paraId="5A6A14E7" w14:textId="77777777" w:rsidR="00B666D3" w:rsidRPr="005C6411" w:rsidRDefault="00B666D3" w:rsidP="003D2974">
            <w:pPr>
              <w:jc w:val="center"/>
              <w:rPr>
                <w:b/>
                <w:lang w:val="fr-CA"/>
              </w:rPr>
            </w:pPr>
            <w:r w:rsidRPr="005C6411">
              <w:rPr>
                <w:b/>
                <w:lang w:val="fr-CA"/>
              </w:rPr>
              <w:t>2020-2021</w:t>
            </w:r>
          </w:p>
        </w:tc>
        <w:tc>
          <w:tcPr>
            <w:tcW w:w="1054" w:type="dxa"/>
            <w:gridSpan w:val="2"/>
            <w:vAlign w:val="center"/>
          </w:tcPr>
          <w:p w14:paraId="32B0D6BB" w14:textId="77777777" w:rsidR="00B666D3" w:rsidRPr="005C6411" w:rsidRDefault="00B666D3" w:rsidP="003D2974">
            <w:pPr>
              <w:jc w:val="center"/>
              <w:rPr>
                <w:b/>
                <w:lang w:val="fr-CA"/>
              </w:rPr>
            </w:pPr>
            <w:r w:rsidRPr="005C6411">
              <w:rPr>
                <w:b/>
                <w:lang w:val="fr-CA"/>
              </w:rPr>
              <w:t>2022</w:t>
            </w:r>
          </w:p>
        </w:tc>
        <w:tc>
          <w:tcPr>
            <w:tcW w:w="888" w:type="dxa"/>
            <w:gridSpan w:val="2"/>
            <w:vAlign w:val="center"/>
          </w:tcPr>
          <w:p w14:paraId="452AA497" w14:textId="77777777" w:rsidR="00B666D3" w:rsidRPr="005C6411" w:rsidRDefault="00B666D3" w:rsidP="003D2974">
            <w:pPr>
              <w:jc w:val="center"/>
              <w:rPr>
                <w:b/>
                <w:lang w:val="fr-CA"/>
              </w:rPr>
            </w:pPr>
            <w:r w:rsidRPr="005C6411">
              <w:rPr>
                <w:b/>
                <w:lang w:val="fr-CA"/>
              </w:rPr>
              <w:t>2023-2024</w:t>
            </w:r>
          </w:p>
        </w:tc>
        <w:tc>
          <w:tcPr>
            <w:tcW w:w="1220" w:type="dxa"/>
            <w:gridSpan w:val="2"/>
            <w:vAlign w:val="center"/>
          </w:tcPr>
          <w:p w14:paraId="0FF91AD6" w14:textId="77777777" w:rsidR="00B666D3" w:rsidRPr="005C6411" w:rsidRDefault="00B666D3" w:rsidP="003D2974">
            <w:pPr>
              <w:jc w:val="center"/>
              <w:rPr>
                <w:b/>
                <w:lang w:val="fr-CA"/>
              </w:rPr>
            </w:pPr>
            <w:r w:rsidRPr="005C6411">
              <w:rPr>
                <w:b/>
                <w:lang w:val="fr-CA"/>
              </w:rPr>
              <w:t>2025</w:t>
            </w:r>
          </w:p>
        </w:tc>
        <w:tc>
          <w:tcPr>
            <w:tcW w:w="1054" w:type="dxa"/>
            <w:vAlign w:val="center"/>
          </w:tcPr>
          <w:p w14:paraId="62873F62" w14:textId="77777777" w:rsidR="00B666D3" w:rsidRPr="005C6411" w:rsidRDefault="00B666D3" w:rsidP="003D2974">
            <w:pPr>
              <w:jc w:val="center"/>
              <w:rPr>
                <w:b/>
                <w:lang w:val="fr-CA"/>
              </w:rPr>
            </w:pPr>
            <w:r w:rsidRPr="005C6411">
              <w:rPr>
                <w:b/>
                <w:lang w:val="fr-CA"/>
              </w:rPr>
              <w:t>2026</w:t>
            </w:r>
          </w:p>
        </w:tc>
      </w:tr>
      <w:tr w:rsidR="00B666D3" w:rsidRPr="005C6411" w14:paraId="488BDE35" w14:textId="77777777" w:rsidTr="003D2974">
        <w:tc>
          <w:tcPr>
            <w:tcW w:w="1838" w:type="dxa"/>
          </w:tcPr>
          <w:p w14:paraId="448655ED" w14:textId="77777777" w:rsidR="00B666D3" w:rsidRPr="005C6411" w:rsidRDefault="00B666D3" w:rsidP="003D2974">
            <w:pPr>
              <w:jc w:val="left"/>
              <w:rPr>
                <w:lang w:val="fr-CA"/>
              </w:rPr>
            </w:pPr>
            <w:r w:rsidRPr="005C6411">
              <w:rPr>
                <w:lang w:val="fr-CA"/>
              </w:rPr>
              <w:t>National</w:t>
            </w:r>
          </w:p>
        </w:tc>
        <w:tc>
          <w:tcPr>
            <w:tcW w:w="1195" w:type="dxa"/>
            <w:gridSpan w:val="2"/>
            <w:tcMar>
              <w:left w:w="0" w:type="dxa"/>
              <w:right w:w="173" w:type="dxa"/>
            </w:tcMar>
          </w:tcPr>
          <w:p w14:paraId="709B35F1" w14:textId="77777777" w:rsidR="00B666D3" w:rsidRPr="005C6411" w:rsidRDefault="00B666D3" w:rsidP="003D2974">
            <w:pPr>
              <w:jc w:val="right"/>
              <w:rPr>
                <w:lang w:val="fr-CA"/>
              </w:rPr>
            </w:pPr>
            <w:r w:rsidRPr="005C6411">
              <w:rPr>
                <w:lang w:val="fr-CA"/>
              </w:rPr>
              <w:t>16 978,9</w:t>
            </w:r>
          </w:p>
        </w:tc>
        <w:tc>
          <w:tcPr>
            <w:tcW w:w="1054" w:type="dxa"/>
            <w:gridSpan w:val="2"/>
            <w:tcMar>
              <w:left w:w="0" w:type="dxa"/>
              <w:right w:w="173" w:type="dxa"/>
            </w:tcMar>
          </w:tcPr>
          <w:p w14:paraId="0D715E62" w14:textId="77777777" w:rsidR="00B666D3" w:rsidRPr="005C6411" w:rsidRDefault="00B666D3" w:rsidP="003D2974">
            <w:pPr>
              <w:jc w:val="right"/>
              <w:rPr>
                <w:lang w:val="fr-CA"/>
              </w:rPr>
            </w:pPr>
            <w:r w:rsidRPr="005C6411">
              <w:rPr>
                <w:lang w:val="fr-CA"/>
              </w:rPr>
              <w:t>15 048,1</w:t>
            </w:r>
          </w:p>
        </w:tc>
        <w:tc>
          <w:tcPr>
            <w:tcW w:w="1054" w:type="dxa"/>
            <w:gridSpan w:val="2"/>
            <w:tcMar>
              <w:left w:w="0" w:type="dxa"/>
              <w:right w:w="173" w:type="dxa"/>
            </w:tcMar>
          </w:tcPr>
          <w:p w14:paraId="513E8495" w14:textId="77777777" w:rsidR="00B666D3" w:rsidRPr="005C6411" w:rsidRDefault="00B666D3" w:rsidP="003D2974">
            <w:pPr>
              <w:jc w:val="right"/>
              <w:rPr>
                <w:lang w:val="fr-CA"/>
              </w:rPr>
            </w:pPr>
            <w:r w:rsidRPr="005C6411">
              <w:rPr>
                <w:lang w:val="fr-CA"/>
              </w:rPr>
              <w:t>**11 772,0</w:t>
            </w:r>
          </w:p>
        </w:tc>
        <w:tc>
          <w:tcPr>
            <w:tcW w:w="1054" w:type="dxa"/>
            <w:gridSpan w:val="2"/>
            <w:tcMar>
              <w:left w:w="0" w:type="dxa"/>
              <w:right w:w="173" w:type="dxa"/>
            </w:tcMar>
          </w:tcPr>
          <w:p w14:paraId="66711DB2" w14:textId="77777777" w:rsidR="00B666D3" w:rsidRPr="005C6411" w:rsidRDefault="00B666D3" w:rsidP="003D2974">
            <w:pPr>
              <w:jc w:val="right"/>
              <w:rPr>
                <w:lang w:val="fr-CA"/>
              </w:rPr>
            </w:pPr>
            <w:r w:rsidRPr="005C6411">
              <w:rPr>
                <w:lang w:val="fr-CA"/>
              </w:rPr>
              <w:t>s.o.</w:t>
            </w:r>
          </w:p>
        </w:tc>
        <w:tc>
          <w:tcPr>
            <w:tcW w:w="888" w:type="dxa"/>
            <w:gridSpan w:val="2"/>
            <w:tcMar>
              <w:left w:w="0" w:type="dxa"/>
              <w:right w:w="173" w:type="dxa"/>
            </w:tcMar>
          </w:tcPr>
          <w:p w14:paraId="1C8D2024" w14:textId="77777777" w:rsidR="00B666D3" w:rsidRPr="005C6411" w:rsidRDefault="00B666D3" w:rsidP="003D2974">
            <w:pPr>
              <w:jc w:val="right"/>
              <w:rPr>
                <w:lang w:val="fr-CA"/>
              </w:rPr>
            </w:pPr>
            <w:r w:rsidRPr="005C6411">
              <w:rPr>
                <w:lang w:val="fr-CA"/>
              </w:rPr>
              <w:t>s.o.</w:t>
            </w:r>
          </w:p>
        </w:tc>
        <w:tc>
          <w:tcPr>
            <w:tcW w:w="1220" w:type="dxa"/>
            <w:gridSpan w:val="2"/>
            <w:tcMar>
              <w:left w:w="0" w:type="dxa"/>
              <w:right w:w="173" w:type="dxa"/>
            </w:tcMar>
          </w:tcPr>
          <w:p w14:paraId="6D16BCD3" w14:textId="77777777" w:rsidR="00B666D3" w:rsidRPr="005C6411" w:rsidRDefault="00B666D3" w:rsidP="003D2974">
            <w:pPr>
              <w:jc w:val="right"/>
              <w:rPr>
                <w:lang w:val="fr-CA"/>
              </w:rPr>
            </w:pPr>
            <w:r w:rsidRPr="005C6411">
              <w:rPr>
                <w:lang w:val="fr-CA"/>
              </w:rPr>
              <w:t>s.o.</w:t>
            </w:r>
          </w:p>
        </w:tc>
        <w:tc>
          <w:tcPr>
            <w:tcW w:w="1054" w:type="dxa"/>
            <w:tcMar>
              <w:left w:w="0" w:type="dxa"/>
              <w:right w:w="173" w:type="dxa"/>
            </w:tcMar>
          </w:tcPr>
          <w:p w14:paraId="1C56C9E4" w14:textId="77777777" w:rsidR="00B666D3" w:rsidRPr="005C6411" w:rsidRDefault="00B666D3" w:rsidP="003D2974">
            <w:pPr>
              <w:jc w:val="right"/>
              <w:rPr>
                <w:lang w:val="fr-CA"/>
              </w:rPr>
            </w:pPr>
            <w:r w:rsidRPr="005C6411">
              <w:rPr>
                <w:lang w:val="fr-CA"/>
              </w:rPr>
              <w:t>s.o.</w:t>
            </w:r>
          </w:p>
        </w:tc>
      </w:tr>
      <w:tr w:rsidR="00B666D3" w:rsidRPr="005C6411" w14:paraId="3FDA516F" w14:textId="77777777" w:rsidTr="003D2974">
        <w:tc>
          <w:tcPr>
            <w:tcW w:w="1838" w:type="dxa"/>
          </w:tcPr>
          <w:p w14:paraId="38D881CD" w14:textId="6677B825" w:rsidR="00B666D3" w:rsidRPr="005C6411" w:rsidRDefault="00B666D3" w:rsidP="00057231">
            <w:pPr>
              <w:jc w:val="left"/>
              <w:rPr>
                <w:lang w:val="fr-CA"/>
              </w:rPr>
            </w:pPr>
            <w:r w:rsidRPr="005C6411">
              <w:rPr>
                <w:lang w:val="fr-CA"/>
              </w:rPr>
              <w:t xml:space="preserve">Mousses </w:t>
            </w:r>
            <w:r w:rsidR="00057231">
              <w:rPr>
                <w:lang w:val="fr-CA"/>
              </w:rPr>
              <w:t>de polystyrène extrudé</w:t>
            </w:r>
          </w:p>
        </w:tc>
        <w:tc>
          <w:tcPr>
            <w:tcW w:w="1195" w:type="dxa"/>
            <w:gridSpan w:val="2"/>
            <w:tcMar>
              <w:left w:w="0" w:type="dxa"/>
              <w:right w:w="173" w:type="dxa"/>
            </w:tcMar>
          </w:tcPr>
          <w:p w14:paraId="64F87A8D" w14:textId="77777777" w:rsidR="00B666D3" w:rsidRPr="005C6411" w:rsidRDefault="00B666D3" w:rsidP="003D2974">
            <w:pPr>
              <w:jc w:val="right"/>
              <w:rPr>
                <w:lang w:val="fr-CA"/>
              </w:rPr>
            </w:pPr>
            <w:r w:rsidRPr="005C6411">
              <w:rPr>
                <w:lang w:val="fr-CA"/>
              </w:rPr>
              <w:t>2 286,0</w:t>
            </w:r>
          </w:p>
        </w:tc>
        <w:tc>
          <w:tcPr>
            <w:tcW w:w="1054" w:type="dxa"/>
            <w:gridSpan w:val="2"/>
            <w:tcMar>
              <w:left w:w="0" w:type="dxa"/>
              <w:right w:w="173" w:type="dxa"/>
            </w:tcMar>
          </w:tcPr>
          <w:p w14:paraId="2B824E56" w14:textId="77777777" w:rsidR="00B666D3" w:rsidRPr="005C6411" w:rsidRDefault="00B666D3" w:rsidP="003D2974">
            <w:pPr>
              <w:jc w:val="right"/>
              <w:rPr>
                <w:lang w:val="fr-CA"/>
              </w:rPr>
            </w:pPr>
            <w:r w:rsidRPr="005C6411">
              <w:rPr>
                <w:lang w:val="fr-CA"/>
              </w:rPr>
              <w:t>2 032,0</w:t>
            </w:r>
          </w:p>
        </w:tc>
        <w:tc>
          <w:tcPr>
            <w:tcW w:w="1054" w:type="dxa"/>
            <w:gridSpan w:val="2"/>
            <w:tcMar>
              <w:left w:w="0" w:type="dxa"/>
              <w:right w:w="173" w:type="dxa"/>
            </w:tcMar>
          </w:tcPr>
          <w:p w14:paraId="41040E49" w14:textId="77777777" w:rsidR="00B666D3" w:rsidRPr="005C6411" w:rsidRDefault="00B666D3" w:rsidP="003D2974">
            <w:pPr>
              <w:jc w:val="right"/>
              <w:rPr>
                <w:lang w:val="fr-CA"/>
              </w:rPr>
            </w:pPr>
            <w:r w:rsidRPr="005C6411">
              <w:rPr>
                <w:lang w:val="fr-CA"/>
              </w:rPr>
              <w:t>1 397,0</w:t>
            </w:r>
          </w:p>
        </w:tc>
        <w:tc>
          <w:tcPr>
            <w:tcW w:w="1054" w:type="dxa"/>
            <w:gridSpan w:val="2"/>
            <w:tcMar>
              <w:left w:w="0" w:type="dxa"/>
              <w:right w:w="173" w:type="dxa"/>
            </w:tcMar>
          </w:tcPr>
          <w:p w14:paraId="53A4E694" w14:textId="77777777" w:rsidR="00B666D3" w:rsidRPr="005C6411" w:rsidRDefault="00B666D3" w:rsidP="003D2974">
            <w:pPr>
              <w:jc w:val="right"/>
              <w:rPr>
                <w:lang w:val="fr-CA"/>
              </w:rPr>
            </w:pPr>
            <w:r w:rsidRPr="005C6411">
              <w:rPr>
                <w:lang w:val="fr-CA"/>
              </w:rPr>
              <w:t>1 397,0</w:t>
            </w:r>
          </w:p>
        </w:tc>
        <w:tc>
          <w:tcPr>
            <w:tcW w:w="888" w:type="dxa"/>
            <w:gridSpan w:val="2"/>
            <w:tcMar>
              <w:left w:w="0" w:type="dxa"/>
              <w:right w:w="173" w:type="dxa"/>
            </w:tcMar>
          </w:tcPr>
          <w:p w14:paraId="782E905B" w14:textId="77777777" w:rsidR="00B666D3" w:rsidRPr="005C6411" w:rsidRDefault="00B666D3" w:rsidP="003D2974">
            <w:pPr>
              <w:jc w:val="right"/>
              <w:rPr>
                <w:lang w:val="fr-CA"/>
              </w:rPr>
            </w:pPr>
            <w:r w:rsidRPr="005C6411">
              <w:rPr>
                <w:lang w:val="fr-CA"/>
              </w:rPr>
              <w:t>762,0</w:t>
            </w:r>
          </w:p>
        </w:tc>
        <w:tc>
          <w:tcPr>
            <w:tcW w:w="1220" w:type="dxa"/>
            <w:gridSpan w:val="2"/>
            <w:tcMar>
              <w:left w:w="0" w:type="dxa"/>
              <w:right w:w="173" w:type="dxa"/>
            </w:tcMar>
          </w:tcPr>
          <w:p w14:paraId="2D64F609" w14:textId="77777777" w:rsidR="00B666D3" w:rsidRPr="005C6411" w:rsidRDefault="00B666D3" w:rsidP="003D2974">
            <w:pPr>
              <w:jc w:val="right"/>
              <w:rPr>
                <w:lang w:val="fr-CA"/>
              </w:rPr>
            </w:pPr>
            <w:r w:rsidRPr="005C6411">
              <w:rPr>
                <w:lang w:val="fr-CA"/>
              </w:rPr>
              <w:t>165,0</w:t>
            </w:r>
          </w:p>
        </w:tc>
        <w:tc>
          <w:tcPr>
            <w:tcW w:w="1054" w:type="dxa"/>
            <w:tcMar>
              <w:left w:w="0" w:type="dxa"/>
              <w:right w:w="173" w:type="dxa"/>
            </w:tcMar>
          </w:tcPr>
          <w:p w14:paraId="153F7E3B" w14:textId="77777777" w:rsidR="00B666D3" w:rsidRPr="005C6411" w:rsidRDefault="00B666D3" w:rsidP="003D2974">
            <w:pPr>
              <w:jc w:val="right"/>
              <w:rPr>
                <w:lang w:val="fr-CA"/>
              </w:rPr>
            </w:pPr>
            <w:r w:rsidRPr="005C6411">
              <w:rPr>
                <w:lang w:val="fr-CA"/>
              </w:rPr>
              <w:t>0,0</w:t>
            </w:r>
          </w:p>
        </w:tc>
      </w:tr>
      <w:tr w:rsidR="00B666D3" w:rsidRPr="005C6411" w14:paraId="0087C5C7" w14:textId="77777777" w:rsidTr="003D2974">
        <w:tc>
          <w:tcPr>
            <w:tcW w:w="1838" w:type="dxa"/>
          </w:tcPr>
          <w:p w14:paraId="3572EB69" w14:textId="4A15D7D7" w:rsidR="00B666D3" w:rsidRPr="005C6411" w:rsidRDefault="00B666D3" w:rsidP="00E6766A">
            <w:pPr>
              <w:jc w:val="left"/>
              <w:rPr>
                <w:lang w:val="fr-CA"/>
              </w:rPr>
            </w:pPr>
            <w:r w:rsidRPr="005C6411">
              <w:rPr>
                <w:lang w:val="fr-CA"/>
              </w:rPr>
              <w:t xml:space="preserve">Mousses </w:t>
            </w:r>
            <w:r w:rsidR="00E6766A">
              <w:rPr>
                <w:lang w:val="fr-CA"/>
              </w:rPr>
              <w:t>de polyuréthanne</w:t>
            </w:r>
          </w:p>
        </w:tc>
        <w:tc>
          <w:tcPr>
            <w:tcW w:w="1195" w:type="dxa"/>
            <w:gridSpan w:val="2"/>
            <w:tcMar>
              <w:left w:w="0" w:type="dxa"/>
              <w:right w:w="173" w:type="dxa"/>
            </w:tcMar>
          </w:tcPr>
          <w:p w14:paraId="14BDFE0E" w14:textId="77777777" w:rsidR="00B666D3" w:rsidRPr="005C6411" w:rsidRDefault="00B666D3" w:rsidP="003D2974">
            <w:pPr>
              <w:jc w:val="right"/>
              <w:rPr>
                <w:lang w:val="fr-CA"/>
              </w:rPr>
            </w:pPr>
            <w:r w:rsidRPr="005C6411">
              <w:rPr>
                <w:lang w:val="fr-CA"/>
              </w:rPr>
              <w:t>4 449,6</w:t>
            </w:r>
          </w:p>
        </w:tc>
        <w:tc>
          <w:tcPr>
            <w:tcW w:w="1054" w:type="dxa"/>
            <w:gridSpan w:val="2"/>
            <w:tcMar>
              <w:left w:w="0" w:type="dxa"/>
              <w:right w:w="173" w:type="dxa"/>
            </w:tcMar>
          </w:tcPr>
          <w:p w14:paraId="57C80992" w14:textId="77777777" w:rsidR="00B666D3" w:rsidRPr="005C6411" w:rsidRDefault="00B666D3" w:rsidP="003D2974">
            <w:pPr>
              <w:jc w:val="right"/>
              <w:rPr>
                <w:lang w:val="fr-CA"/>
              </w:rPr>
            </w:pPr>
            <w:r w:rsidRPr="005C6411">
              <w:rPr>
                <w:lang w:val="fr-CA"/>
              </w:rPr>
              <w:t>3 774,5</w:t>
            </w:r>
          </w:p>
        </w:tc>
        <w:tc>
          <w:tcPr>
            <w:tcW w:w="1054" w:type="dxa"/>
            <w:gridSpan w:val="2"/>
            <w:tcMar>
              <w:left w:w="0" w:type="dxa"/>
              <w:right w:w="173" w:type="dxa"/>
            </w:tcMar>
          </w:tcPr>
          <w:p w14:paraId="3023FF81" w14:textId="77777777" w:rsidR="00B666D3" w:rsidRPr="005C6411" w:rsidRDefault="00B666D3" w:rsidP="003D2974">
            <w:pPr>
              <w:jc w:val="right"/>
              <w:rPr>
                <w:lang w:val="fr-CA"/>
              </w:rPr>
            </w:pPr>
            <w:r w:rsidRPr="005C6411">
              <w:rPr>
                <w:lang w:val="fr-CA"/>
              </w:rPr>
              <w:t>2 965,7</w:t>
            </w:r>
          </w:p>
        </w:tc>
        <w:tc>
          <w:tcPr>
            <w:tcW w:w="1054" w:type="dxa"/>
            <w:gridSpan w:val="2"/>
            <w:tcMar>
              <w:left w:w="0" w:type="dxa"/>
              <w:right w:w="173" w:type="dxa"/>
            </w:tcMar>
          </w:tcPr>
          <w:p w14:paraId="700DCD0E" w14:textId="77777777" w:rsidR="00B666D3" w:rsidRPr="005C6411" w:rsidRDefault="00B666D3" w:rsidP="003D2974">
            <w:pPr>
              <w:jc w:val="right"/>
              <w:rPr>
                <w:lang w:val="fr-CA"/>
              </w:rPr>
            </w:pPr>
            <w:r w:rsidRPr="005C6411">
              <w:rPr>
                <w:lang w:val="fr-CA"/>
              </w:rPr>
              <w:t>2 965,7</w:t>
            </w:r>
          </w:p>
        </w:tc>
        <w:tc>
          <w:tcPr>
            <w:tcW w:w="888" w:type="dxa"/>
            <w:gridSpan w:val="2"/>
            <w:tcMar>
              <w:left w:w="0" w:type="dxa"/>
              <w:right w:w="173" w:type="dxa"/>
            </w:tcMar>
          </w:tcPr>
          <w:p w14:paraId="5C808014" w14:textId="77777777" w:rsidR="00B666D3" w:rsidRPr="005C6411" w:rsidRDefault="00B666D3" w:rsidP="003D2974">
            <w:pPr>
              <w:jc w:val="right"/>
              <w:rPr>
                <w:lang w:val="fr-CA"/>
              </w:rPr>
            </w:pPr>
            <w:r w:rsidRPr="005C6411">
              <w:rPr>
                <w:lang w:val="fr-CA"/>
              </w:rPr>
              <w:t>1 078,4</w:t>
            </w:r>
          </w:p>
        </w:tc>
        <w:tc>
          <w:tcPr>
            <w:tcW w:w="1220" w:type="dxa"/>
            <w:gridSpan w:val="2"/>
            <w:tcMar>
              <w:left w:w="0" w:type="dxa"/>
              <w:right w:w="173" w:type="dxa"/>
            </w:tcMar>
          </w:tcPr>
          <w:p w14:paraId="48BE71FB" w14:textId="77777777" w:rsidR="00B666D3" w:rsidRPr="005C6411" w:rsidRDefault="00B666D3" w:rsidP="003D2974">
            <w:pPr>
              <w:jc w:val="right"/>
              <w:rPr>
                <w:lang w:val="fr-CA"/>
              </w:rPr>
            </w:pPr>
            <w:r w:rsidRPr="005C6411">
              <w:rPr>
                <w:lang w:val="fr-CA"/>
              </w:rPr>
              <w:t>330,0</w:t>
            </w:r>
          </w:p>
        </w:tc>
        <w:tc>
          <w:tcPr>
            <w:tcW w:w="1054" w:type="dxa"/>
            <w:tcMar>
              <w:left w:w="0" w:type="dxa"/>
              <w:right w:w="173" w:type="dxa"/>
            </w:tcMar>
          </w:tcPr>
          <w:p w14:paraId="4D27878B" w14:textId="77777777" w:rsidR="00B666D3" w:rsidRPr="005C6411" w:rsidRDefault="00B666D3" w:rsidP="003D2974">
            <w:pPr>
              <w:jc w:val="right"/>
              <w:rPr>
                <w:lang w:val="fr-CA"/>
              </w:rPr>
            </w:pPr>
            <w:r w:rsidRPr="005C6411">
              <w:rPr>
                <w:lang w:val="fr-CA"/>
              </w:rPr>
              <w:t>0,0</w:t>
            </w:r>
          </w:p>
        </w:tc>
      </w:tr>
      <w:tr w:rsidR="00B666D3" w:rsidRPr="005C6411" w14:paraId="321E1582" w14:textId="77777777" w:rsidTr="003D2974">
        <w:tc>
          <w:tcPr>
            <w:tcW w:w="1838" w:type="dxa"/>
          </w:tcPr>
          <w:p w14:paraId="73BB1471" w14:textId="77777777" w:rsidR="00B666D3" w:rsidRPr="005C6411" w:rsidRDefault="00B666D3" w:rsidP="003D2974">
            <w:pPr>
              <w:jc w:val="left"/>
              <w:rPr>
                <w:lang w:val="fr-CA"/>
              </w:rPr>
            </w:pPr>
            <w:r w:rsidRPr="005C6411">
              <w:rPr>
                <w:lang w:val="fr-CA"/>
              </w:rPr>
              <w:t>RIC*</w:t>
            </w:r>
          </w:p>
        </w:tc>
        <w:tc>
          <w:tcPr>
            <w:tcW w:w="1195" w:type="dxa"/>
            <w:gridSpan w:val="2"/>
            <w:tcMar>
              <w:left w:w="0" w:type="dxa"/>
              <w:right w:w="173" w:type="dxa"/>
            </w:tcMar>
          </w:tcPr>
          <w:p w14:paraId="6B0C393F" w14:textId="77777777" w:rsidR="00B666D3" w:rsidRPr="005C6411" w:rsidRDefault="00B666D3" w:rsidP="003D2974">
            <w:pPr>
              <w:jc w:val="right"/>
              <w:rPr>
                <w:lang w:val="fr-CA"/>
              </w:rPr>
            </w:pPr>
            <w:r w:rsidRPr="005C6411">
              <w:rPr>
                <w:lang w:val="fr-CA"/>
              </w:rPr>
              <w:t>2 162,5</w:t>
            </w:r>
          </w:p>
        </w:tc>
        <w:tc>
          <w:tcPr>
            <w:tcW w:w="1054" w:type="dxa"/>
            <w:gridSpan w:val="2"/>
            <w:tcMar>
              <w:left w:w="0" w:type="dxa"/>
              <w:right w:w="173" w:type="dxa"/>
            </w:tcMar>
          </w:tcPr>
          <w:p w14:paraId="4EFD178D" w14:textId="77777777" w:rsidR="00B666D3" w:rsidRPr="005C6411" w:rsidRDefault="00B666D3" w:rsidP="003D2974">
            <w:pPr>
              <w:jc w:val="right"/>
              <w:rPr>
                <w:lang w:val="fr-CA"/>
              </w:rPr>
            </w:pPr>
            <w:r w:rsidRPr="005C6411">
              <w:rPr>
                <w:lang w:val="fr-CA"/>
              </w:rPr>
              <w:t>2 042,4</w:t>
            </w:r>
          </w:p>
        </w:tc>
        <w:tc>
          <w:tcPr>
            <w:tcW w:w="1054" w:type="dxa"/>
            <w:gridSpan w:val="2"/>
            <w:tcMar>
              <w:left w:w="0" w:type="dxa"/>
              <w:right w:w="173" w:type="dxa"/>
            </w:tcMar>
          </w:tcPr>
          <w:p w14:paraId="5E7D6B31" w14:textId="77777777" w:rsidR="00B666D3" w:rsidRPr="005C6411" w:rsidRDefault="00B666D3" w:rsidP="003D2974">
            <w:pPr>
              <w:jc w:val="right"/>
              <w:rPr>
                <w:lang w:val="fr-CA"/>
              </w:rPr>
            </w:pPr>
            <w:r w:rsidRPr="005C6411">
              <w:rPr>
                <w:lang w:val="fr-CA"/>
              </w:rPr>
              <w:t>**1 609,9</w:t>
            </w:r>
          </w:p>
        </w:tc>
        <w:tc>
          <w:tcPr>
            <w:tcW w:w="1054" w:type="dxa"/>
            <w:gridSpan w:val="2"/>
            <w:tcMar>
              <w:left w:w="0" w:type="dxa"/>
              <w:right w:w="173" w:type="dxa"/>
            </w:tcMar>
          </w:tcPr>
          <w:p w14:paraId="0C861105" w14:textId="77777777" w:rsidR="00B666D3" w:rsidRPr="005C6411" w:rsidRDefault="00B666D3" w:rsidP="003D2974">
            <w:pPr>
              <w:jc w:val="right"/>
              <w:rPr>
                <w:lang w:val="fr-CA"/>
              </w:rPr>
            </w:pPr>
            <w:r w:rsidRPr="005C6411">
              <w:rPr>
                <w:lang w:val="fr-CA"/>
              </w:rPr>
              <w:t>s.o.</w:t>
            </w:r>
          </w:p>
        </w:tc>
        <w:tc>
          <w:tcPr>
            <w:tcW w:w="888" w:type="dxa"/>
            <w:gridSpan w:val="2"/>
            <w:tcMar>
              <w:left w:w="0" w:type="dxa"/>
              <w:right w:w="173" w:type="dxa"/>
            </w:tcMar>
          </w:tcPr>
          <w:p w14:paraId="0E47949B" w14:textId="77777777" w:rsidR="00B666D3" w:rsidRPr="005C6411" w:rsidRDefault="00B666D3" w:rsidP="003D2974">
            <w:pPr>
              <w:jc w:val="right"/>
              <w:rPr>
                <w:lang w:val="fr-CA"/>
              </w:rPr>
            </w:pPr>
            <w:r w:rsidRPr="005C6411">
              <w:rPr>
                <w:lang w:val="fr-CA"/>
              </w:rPr>
              <w:t>s.o.</w:t>
            </w:r>
          </w:p>
        </w:tc>
        <w:tc>
          <w:tcPr>
            <w:tcW w:w="1220" w:type="dxa"/>
            <w:gridSpan w:val="2"/>
            <w:tcMar>
              <w:left w:w="0" w:type="dxa"/>
              <w:right w:w="173" w:type="dxa"/>
            </w:tcMar>
          </w:tcPr>
          <w:p w14:paraId="6B1CC317" w14:textId="77777777" w:rsidR="00B666D3" w:rsidRPr="005C6411" w:rsidRDefault="00B666D3" w:rsidP="003D2974">
            <w:pPr>
              <w:jc w:val="right"/>
              <w:rPr>
                <w:lang w:val="fr-CA"/>
              </w:rPr>
            </w:pPr>
            <w:r w:rsidRPr="005C6411">
              <w:rPr>
                <w:lang w:val="fr-CA"/>
              </w:rPr>
              <w:t>s.o.</w:t>
            </w:r>
          </w:p>
        </w:tc>
        <w:tc>
          <w:tcPr>
            <w:tcW w:w="1054" w:type="dxa"/>
            <w:tcMar>
              <w:left w:w="0" w:type="dxa"/>
              <w:right w:w="173" w:type="dxa"/>
            </w:tcMar>
          </w:tcPr>
          <w:p w14:paraId="49753FD1" w14:textId="77777777" w:rsidR="00B666D3" w:rsidRPr="005C6411" w:rsidRDefault="00B666D3" w:rsidP="003D2974">
            <w:pPr>
              <w:jc w:val="right"/>
              <w:rPr>
                <w:lang w:val="fr-CA"/>
              </w:rPr>
            </w:pPr>
            <w:r w:rsidRPr="005C6411">
              <w:rPr>
                <w:lang w:val="fr-CA"/>
              </w:rPr>
              <w:t>s.o.</w:t>
            </w:r>
          </w:p>
        </w:tc>
      </w:tr>
      <w:tr w:rsidR="00B666D3" w:rsidRPr="005C6411" w14:paraId="050E530F" w14:textId="77777777" w:rsidTr="003D2974">
        <w:tc>
          <w:tcPr>
            <w:tcW w:w="1838" w:type="dxa"/>
          </w:tcPr>
          <w:p w14:paraId="472BFB3C" w14:textId="77777777" w:rsidR="00B666D3" w:rsidRPr="005C6411" w:rsidRDefault="00B666D3" w:rsidP="003D2974">
            <w:pPr>
              <w:jc w:val="left"/>
              <w:rPr>
                <w:lang w:val="fr-CA"/>
              </w:rPr>
            </w:pPr>
            <w:r w:rsidRPr="005C6411">
              <w:rPr>
                <w:lang w:val="fr-CA"/>
              </w:rPr>
              <w:t>RAC*</w:t>
            </w:r>
          </w:p>
        </w:tc>
        <w:tc>
          <w:tcPr>
            <w:tcW w:w="1195" w:type="dxa"/>
            <w:gridSpan w:val="2"/>
            <w:tcMar>
              <w:left w:w="0" w:type="dxa"/>
              <w:right w:w="173" w:type="dxa"/>
            </w:tcMar>
          </w:tcPr>
          <w:p w14:paraId="7D5212EC" w14:textId="77777777" w:rsidR="00B666D3" w:rsidRPr="005C6411" w:rsidRDefault="00B666D3" w:rsidP="003D2974">
            <w:pPr>
              <w:jc w:val="right"/>
              <w:rPr>
                <w:lang w:val="fr-CA"/>
              </w:rPr>
            </w:pPr>
            <w:r w:rsidRPr="005C6411">
              <w:rPr>
                <w:lang w:val="fr-CA"/>
              </w:rPr>
              <w:t>3 697,7</w:t>
            </w:r>
          </w:p>
        </w:tc>
        <w:tc>
          <w:tcPr>
            <w:tcW w:w="1054" w:type="dxa"/>
            <w:gridSpan w:val="2"/>
            <w:tcMar>
              <w:left w:w="0" w:type="dxa"/>
              <w:right w:w="173" w:type="dxa"/>
            </w:tcMar>
          </w:tcPr>
          <w:p w14:paraId="50ACD7AD" w14:textId="77777777" w:rsidR="00B666D3" w:rsidRPr="005C6411" w:rsidRDefault="00B666D3" w:rsidP="003D2974">
            <w:pPr>
              <w:jc w:val="right"/>
              <w:rPr>
                <w:lang w:val="fr-CA"/>
              </w:rPr>
            </w:pPr>
            <w:r w:rsidRPr="005C6411">
              <w:rPr>
                <w:lang w:val="fr-CA"/>
              </w:rPr>
              <w:t>2 876,0</w:t>
            </w:r>
          </w:p>
        </w:tc>
        <w:tc>
          <w:tcPr>
            <w:tcW w:w="1054" w:type="dxa"/>
            <w:gridSpan w:val="2"/>
            <w:tcMar>
              <w:left w:w="0" w:type="dxa"/>
              <w:right w:w="173" w:type="dxa"/>
            </w:tcMar>
          </w:tcPr>
          <w:p w14:paraId="11DAF013" w14:textId="77777777" w:rsidR="00B666D3" w:rsidRPr="005C6411" w:rsidRDefault="00B666D3" w:rsidP="003D2974">
            <w:pPr>
              <w:jc w:val="right"/>
              <w:rPr>
                <w:lang w:val="fr-CA"/>
              </w:rPr>
            </w:pPr>
            <w:r w:rsidRPr="005C6411">
              <w:rPr>
                <w:lang w:val="fr-CA"/>
              </w:rPr>
              <w:t>**2 259,7</w:t>
            </w:r>
          </w:p>
        </w:tc>
        <w:tc>
          <w:tcPr>
            <w:tcW w:w="1054" w:type="dxa"/>
            <w:gridSpan w:val="2"/>
            <w:tcMar>
              <w:left w:w="0" w:type="dxa"/>
              <w:right w:w="173" w:type="dxa"/>
            </w:tcMar>
          </w:tcPr>
          <w:p w14:paraId="1738D5C8" w14:textId="77777777" w:rsidR="00B666D3" w:rsidRPr="005C6411" w:rsidRDefault="00B666D3" w:rsidP="003D2974">
            <w:pPr>
              <w:jc w:val="right"/>
              <w:rPr>
                <w:lang w:val="fr-CA"/>
              </w:rPr>
            </w:pPr>
            <w:r w:rsidRPr="005C6411">
              <w:rPr>
                <w:lang w:val="fr-CA"/>
              </w:rPr>
              <w:t>s.o.</w:t>
            </w:r>
          </w:p>
        </w:tc>
        <w:tc>
          <w:tcPr>
            <w:tcW w:w="888" w:type="dxa"/>
            <w:gridSpan w:val="2"/>
            <w:tcMar>
              <w:left w:w="0" w:type="dxa"/>
              <w:right w:w="173" w:type="dxa"/>
            </w:tcMar>
          </w:tcPr>
          <w:p w14:paraId="7A6E1B11" w14:textId="77777777" w:rsidR="00B666D3" w:rsidRPr="005C6411" w:rsidRDefault="00B666D3" w:rsidP="003D2974">
            <w:pPr>
              <w:jc w:val="right"/>
              <w:rPr>
                <w:lang w:val="fr-CA"/>
              </w:rPr>
            </w:pPr>
            <w:r w:rsidRPr="005C6411">
              <w:rPr>
                <w:lang w:val="fr-CA"/>
              </w:rPr>
              <w:t>s.o.</w:t>
            </w:r>
          </w:p>
        </w:tc>
        <w:tc>
          <w:tcPr>
            <w:tcW w:w="1220" w:type="dxa"/>
            <w:gridSpan w:val="2"/>
            <w:tcMar>
              <w:left w:w="0" w:type="dxa"/>
              <w:right w:w="173" w:type="dxa"/>
            </w:tcMar>
          </w:tcPr>
          <w:p w14:paraId="6D114AF7" w14:textId="77777777" w:rsidR="00B666D3" w:rsidRPr="005C6411" w:rsidRDefault="00B666D3" w:rsidP="003D2974">
            <w:pPr>
              <w:jc w:val="right"/>
              <w:rPr>
                <w:lang w:val="fr-CA"/>
              </w:rPr>
            </w:pPr>
            <w:r w:rsidRPr="005C6411">
              <w:rPr>
                <w:lang w:val="fr-CA"/>
              </w:rPr>
              <w:t>s.o.</w:t>
            </w:r>
          </w:p>
        </w:tc>
        <w:tc>
          <w:tcPr>
            <w:tcW w:w="1054" w:type="dxa"/>
            <w:tcMar>
              <w:left w:w="0" w:type="dxa"/>
              <w:right w:w="173" w:type="dxa"/>
            </w:tcMar>
          </w:tcPr>
          <w:p w14:paraId="4B75E63B" w14:textId="77777777" w:rsidR="00B666D3" w:rsidRPr="005C6411" w:rsidRDefault="00B666D3" w:rsidP="003D2974">
            <w:pPr>
              <w:jc w:val="right"/>
              <w:rPr>
                <w:lang w:val="fr-CA"/>
              </w:rPr>
            </w:pPr>
            <w:r w:rsidRPr="005C6411">
              <w:rPr>
                <w:lang w:val="fr-CA"/>
              </w:rPr>
              <w:t>s.o.</w:t>
            </w:r>
          </w:p>
        </w:tc>
      </w:tr>
      <w:tr w:rsidR="00B666D3" w:rsidRPr="005C6411" w14:paraId="4DB0B1CF" w14:textId="77777777" w:rsidTr="003D2974">
        <w:tc>
          <w:tcPr>
            <w:tcW w:w="1838" w:type="dxa"/>
          </w:tcPr>
          <w:p w14:paraId="11950FF6" w14:textId="77777777" w:rsidR="00B666D3" w:rsidRPr="005C6411" w:rsidRDefault="00B666D3" w:rsidP="003D2974">
            <w:pPr>
              <w:jc w:val="left"/>
              <w:rPr>
                <w:lang w:val="fr-CA"/>
              </w:rPr>
            </w:pPr>
            <w:r w:rsidRPr="005C6411">
              <w:rPr>
                <w:lang w:val="fr-CA"/>
              </w:rPr>
              <w:t>Solvants</w:t>
            </w:r>
          </w:p>
        </w:tc>
        <w:tc>
          <w:tcPr>
            <w:tcW w:w="1195" w:type="dxa"/>
            <w:gridSpan w:val="2"/>
            <w:tcMar>
              <w:left w:w="0" w:type="dxa"/>
              <w:right w:w="173" w:type="dxa"/>
            </w:tcMar>
          </w:tcPr>
          <w:p w14:paraId="1E921BF9" w14:textId="77777777" w:rsidR="00B666D3" w:rsidRPr="005C6411" w:rsidRDefault="00B666D3" w:rsidP="003D2974">
            <w:pPr>
              <w:jc w:val="right"/>
              <w:rPr>
                <w:lang w:val="fr-CA"/>
              </w:rPr>
            </w:pPr>
            <w:r w:rsidRPr="005C6411">
              <w:rPr>
                <w:lang w:val="fr-CA"/>
              </w:rPr>
              <w:t>455,2</w:t>
            </w:r>
          </w:p>
        </w:tc>
        <w:tc>
          <w:tcPr>
            <w:tcW w:w="1054" w:type="dxa"/>
            <w:gridSpan w:val="2"/>
            <w:tcMar>
              <w:left w:w="0" w:type="dxa"/>
              <w:right w:w="173" w:type="dxa"/>
            </w:tcMar>
          </w:tcPr>
          <w:p w14:paraId="6647DD7F" w14:textId="77777777" w:rsidR="00B666D3" w:rsidRPr="005C6411" w:rsidRDefault="00B666D3" w:rsidP="003D2974">
            <w:pPr>
              <w:jc w:val="right"/>
              <w:rPr>
                <w:lang w:val="fr-CA"/>
              </w:rPr>
            </w:pPr>
            <w:r w:rsidRPr="005C6411">
              <w:rPr>
                <w:lang w:val="fr-CA"/>
              </w:rPr>
              <w:t>395,4</w:t>
            </w:r>
          </w:p>
        </w:tc>
        <w:tc>
          <w:tcPr>
            <w:tcW w:w="1054" w:type="dxa"/>
            <w:gridSpan w:val="2"/>
            <w:tcMar>
              <w:left w:w="0" w:type="dxa"/>
              <w:right w:w="173" w:type="dxa"/>
            </w:tcMar>
          </w:tcPr>
          <w:p w14:paraId="6E093A42" w14:textId="77777777" w:rsidR="00B666D3" w:rsidRPr="005C6411" w:rsidRDefault="00B666D3" w:rsidP="003D2974">
            <w:pPr>
              <w:jc w:val="right"/>
              <w:rPr>
                <w:lang w:val="fr-CA"/>
              </w:rPr>
            </w:pPr>
            <w:r w:rsidRPr="005C6411">
              <w:rPr>
                <w:lang w:val="fr-CA"/>
              </w:rPr>
              <w:t>321,2</w:t>
            </w:r>
          </w:p>
        </w:tc>
        <w:tc>
          <w:tcPr>
            <w:tcW w:w="1054" w:type="dxa"/>
            <w:gridSpan w:val="2"/>
            <w:tcMar>
              <w:left w:w="0" w:type="dxa"/>
              <w:right w:w="173" w:type="dxa"/>
            </w:tcMar>
          </w:tcPr>
          <w:p w14:paraId="730CF01B" w14:textId="77777777" w:rsidR="00B666D3" w:rsidRPr="005C6411" w:rsidRDefault="00B666D3" w:rsidP="003D2974">
            <w:pPr>
              <w:jc w:val="right"/>
              <w:rPr>
                <w:lang w:val="fr-CA"/>
              </w:rPr>
            </w:pPr>
            <w:r w:rsidRPr="005C6411">
              <w:rPr>
                <w:lang w:val="fr-CA"/>
              </w:rPr>
              <w:t>321,2</w:t>
            </w:r>
          </w:p>
        </w:tc>
        <w:tc>
          <w:tcPr>
            <w:tcW w:w="888" w:type="dxa"/>
            <w:gridSpan w:val="2"/>
            <w:tcMar>
              <w:left w:w="0" w:type="dxa"/>
              <w:right w:w="173" w:type="dxa"/>
            </w:tcMar>
          </w:tcPr>
          <w:p w14:paraId="52643F02" w14:textId="77777777" w:rsidR="00B666D3" w:rsidRPr="005C6411" w:rsidRDefault="00B666D3" w:rsidP="003D2974">
            <w:pPr>
              <w:jc w:val="right"/>
              <w:rPr>
                <w:lang w:val="fr-CA"/>
              </w:rPr>
            </w:pPr>
            <w:r w:rsidRPr="005C6411">
              <w:rPr>
                <w:lang w:val="fr-CA"/>
              </w:rPr>
              <w:t>148,3</w:t>
            </w:r>
          </w:p>
        </w:tc>
        <w:tc>
          <w:tcPr>
            <w:tcW w:w="1220" w:type="dxa"/>
            <w:gridSpan w:val="2"/>
            <w:tcMar>
              <w:left w:w="0" w:type="dxa"/>
              <w:right w:w="173" w:type="dxa"/>
            </w:tcMar>
          </w:tcPr>
          <w:p w14:paraId="6AD20BA9" w14:textId="77777777" w:rsidR="00B666D3" w:rsidRPr="005C6411" w:rsidRDefault="00B666D3" w:rsidP="003D2974">
            <w:pPr>
              <w:jc w:val="right"/>
              <w:rPr>
                <w:lang w:val="fr-CA"/>
              </w:rPr>
            </w:pPr>
            <w:r w:rsidRPr="005C6411">
              <w:rPr>
                <w:lang w:val="fr-CA"/>
              </w:rPr>
              <w:t>55,0</w:t>
            </w:r>
          </w:p>
        </w:tc>
        <w:tc>
          <w:tcPr>
            <w:tcW w:w="1054" w:type="dxa"/>
            <w:tcMar>
              <w:left w:w="0" w:type="dxa"/>
              <w:right w:w="173" w:type="dxa"/>
            </w:tcMar>
          </w:tcPr>
          <w:p w14:paraId="17164DBB" w14:textId="77777777" w:rsidR="00B666D3" w:rsidRPr="005C6411" w:rsidRDefault="00B666D3" w:rsidP="003D2974">
            <w:pPr>
              <w:jc w:val="right"/>
              <w:rPr>
                <w:lang w:val="fr-CA"/>
              </w:rPr>
            </w:pPr>
            <w:r w:rsidRPr="005C6411">
              <w:rPr>
                <w:lang w:val="fr-CA"/>
              </w:rPr>
              <w:t>0,0</w:t>
            </w:r>
          </w:p>
        </w:tc>
      </w:tr>
      <w:tr w:rsidR="00B666D3" w:rsidRPr="005C6411" w14:paraId="38D91D99" w14:textId="77777777" w:rsidTr="003D2974">
        <w:tc>
          <w:tcPr>
            <w:tcW w:w="1838" w:type="dxa"/>
          </w:tcPr>
          <w:p w14:paraId="0EA238DB" w14:textId="77777777" w:rsidR="00B666D3" w:rsidRPr="005C6411" w:rsidRDefault="00B666D3" w:rsidP="003D2974">
            <w:pPr>
              <w:jc w:val="left"/>
              <w:rPr>
                <w:lang w:val="fr-CA"/>
              </w:rPr>
            </w:pPr>
            <w:r w:rsidRPr="005C6411">
              <w:rPr>
                <w:lang w:val="fr-CA"/>
              </w:rPr>
              <w:t>Entretien et volet incitatif</w:t>
            </w:r>
          </w:p>
        </w:tc>
        <w:tc>
          <w:tcPr>
            <w:tcW w:w="1195" w:type="dxa"/>
            <w:gridSpan w:val="2"/>
            <w:tcMar>
              <w:left w:w="0" w:type="dxa"/>
              <w:right w:w="173" w:type="dxa"/>
            </w:tcMar>
          </w:tcPr>
          <w:p w14:paraId="006BD732" w14:textId="77777777" w:rsidR="00B666D3" w:rsidRPr="005C6411" w:rsidRDefault="00B666D3" w:rsidP="003D2974">
            <w:pPr>
              <w:jc w:val="right"/>
              <w:rPr>
                <w:lang w:val="fr-CA"/>
              </w:rPr>
            </w:pPr>
            <w:r w:rsidRPr="005C6411">
              <w:rPr>
                <w:lang w:val="fr-CA"/>
              </w:rPr>
              <w:t>s.o.</w:t>
            </w:r>
          </w:p>
        </w:tc>
        <w:tc>
          <w:tcPr>
            <w:tcW w:w="1054" w:type="dxa"/>
            <w:gridSpan w:val="2"/>
            <w:tcMar>
              <w:left w:w="0" w:type="dxa"/>
              <w:right w:w="173" w:type="dxa"/>
            </w:tcMar>
          </w:tcPr>
          <w:p w14:paraId="442B3E07" w14:textId="77777777" w:rsidR="00B666D3" w:rsidRPr="005C6411" w:rsidRDefault="00B666D3" w:rsidP="003D2974">
            <w:pPr>
              <w:jc w:val="right"/>
              <w:rPr>
                <w:lang w:val="fr-CA"/>
              </w:rPr>
            </w:pPr>
            <w:r w:rsidRPr="005C6411">
              <w:rPr>
                <w:lang w:val="fr-CA"/>
              </w:rPr>
              <w:t>s.o.</w:t>
            </w:r>
          </w:p>
        </w:tc>
        <w:tc>
          <w:tcPr>
            <w:tcW w:w="1054" w:type="dxa"/>
            <w:gridSpan w:val="2"/>
            <w:tcMar>
              <w:left w:w="0" w:type="dxa"/>
              <w:right w:w="173" w:type="dxa"/>
            </w:tcMar>
          </w:tcPr>
          <w:p w14:paraId="49F77A78" w14:textId="77777777" w:rsidR="00B666D3" w:rsidRPr="005C6411" w:rsidRDefault="00B666D3" w:rsidP="003D2974">
            <w:pPr>
              <w:jc w:val="right"/>
              <w:rPr>
                <w:lang w:val="fr-CA"/>
              </w:rPr>
            </w:pPr>
            <w:r w:rsidRPr="005C6411">
              <w:rPr>
                <w:lang w:val="fr-CA"/>
              </w:rPr>
              <w:t>s.o.</w:t>
            </w:r>
          </w:p>
        </w:tc>
        <w:tc>
          <w:tcPr>
            <w:tcW w:w="1054" w:type="dxa"/>
            <w:gridSpan w:val="2"/>
            <w:tcMar>
              <w:left w:w="0" w:type="dxa"/>
              <w:right w:w="173" w:type="dxa"/>
            </w:tcMar>
          </w:tcPr>
          <w:p w14:paraId="3622306D" w14:textId="77777777" w:rsidR="00B666D3" w:rsidRPr="005C6411" w:rsidRDefault="00B666D3" w:rsidP="003D2974">
            <w:pPr>
              <w:jc w:val="right"/>
              <w:rPr>
                <w:lang w:val="fr-CA"/>
              </w:rPr>
            </w:pPr>
            <w:r w:rsidRPr="005C6411">
              <w:rPr>
                <w:lang w:val="fr-CA"/>
              </w:rPr>
              <w:t>s.o.</w:t>
            </w:r>
          </w:p>
        </w:tc>
        <w:tc>
          <w:tcPr>
            <w:tcW w:w="888" w:type="dxa"/>
            <w:gridSpan w:val="2"/>
            <w:tcMar>
              <w:left w:w="0" w:type="dxa"/>
              <w:right w:w="173" w:type="dxa"/>
            </w:tcMar>
          </w:tcPr>
          <w:p w14:paraId="58A88F7A" w14:textId="77777777" w:rsidR="00B666D3" w:rsidRPr="005C6411" w:rsidRDefault="00B666D3" w:rsidP="003D2974">
            <w:pPr>
              <w:jc w:val="right"/>
              <w:rPr>
                <w:lang w:val="fr-CA"/>
              </w:rPr>
            </w:pPr>
            <w:r w:rsidRPr="005C6411">
              <w:rPr>
                <w:lang w:val="fr-CA"/>
              </w:rPr>
              <w:t>s.o.</w:t>
            </w:r>
          </w:p>
        </w:tc>
        <w:tc>
          <w:tcPr>
            <w:tcW w:w="1220" w:type="dxa"/>
            <w:gridSpan w:val="2"/>
            <w:tcMar>
              <w:left w:w="0" w:type="dxa"/>
              <w:right w:w="173" w:type="dxa"/>
            </w:tcMar>
          </w:tcPr>
          <w:p w14:paraId="559518E8" w14:textId="77777777" w:rsidR="00B666D3" w:rsidRPr="005C6411" w:rsidRDefault="00B666D3" w:rsidP="003D2974">
            <w:pPr>
              <w:jc w:val="right"/>
              <w:rPr>
                <w:lang w:val="fr-CA"/>
              </w:rPr>
            </w:pPr>
            <w:r w:rsidRPr="005C6411">
              <w:rPr>
                <w:lang w:val="fr-CA"/>
              </w:rPr>
              <w:t>s.o.</w:t>
            </w:r>
          </w:p>
        </w:tc>
        <w:tc>
          <w:tcPr>
            <w:tcW w:w="1054" w:type="dxa"/>
            <w:tcMar>
              <w:left w:w="0" w:type="dxa"/>
              <w:right w:w="173" w:type="dxa"/>
            </w:tcMar>
          </w:tcPr>
          <w:p w14:paraId="53E95119" w14:textId="77777777" w:rsidR="00B666D3" w:rsidRPr="005C6411" w:rsidRDefault="00B666D3" w:rsidP="003D2974">
            <w:pPr>
              <w:jc w:val="right"/>
              <w:rPr>
                <w:lang w:val="fr-CA"/>
              </w:rPr>
            </w:pPr>
            <w:r w:rsidRPr="005C6411">
              <w:rPr>
                <w:lang w:val="fr-CA"/>
              </w:rPr>
              <w:t>s.o.</w:t>
            </w:r>
          </w:p>
        </w:tc>
      </w:tr>
      <w:tr w:rsidR="00B666D3" w:rsidRPr="005C6411" w14:paraId="5798249F" w14:textId="77777777" w:rsidTr="003D2974">
        <w:trPr>
          <w:trHeight w:val="155"/>
        </w:trPr>
        <w:tc>
          <w:tcPr>
            <w:tcW w:w="9357" w:type="dxa"/>
            <w:gridSpan w:val="14"/>
            <w:tcMar>
              <w:left w:w="0" w:type="dxa"/>
              <w:right w:w="173" w:type="dxa"/>
            </w:tcMar>
            <w:vAlign w:val="center"/>
          </w:tcPr>
          <w:p w14:paraId="7C515789" w14:textId="77777777" w:rsidR="00B666D3" w:rsidRPr="005C6411" w:rsidRDefault="00B666D3" w:rsidP="003D2974">
            <w:pPr>
              <w:jc w:val="center"/>
              <w:rPr>
                <w:b/>
                <w:lang w:val="fr-CA"/>
              </w:rPr>
            </w:pPr>
            <w:r w:rsidRPr="005C6411">
              <w:rPr>
                <w:b/>
                <w:lang w:val="fr-CA"/>
              </w:rPr>
              <w:t>Élimination par secteur</w:t>
            </w:r>
          </w:p>
        </w:tc>
      </w:tr>
      <w:tr w:rsidR="00B666D3" w:rsidRPr="00E45BFC" w14:paraId="62C75EAE" w14:textId="77777777" w:rsidTr="003D2974">
        <w:tc>
          <w:tcPr>
            <w:tcW w:w="1838" w:type="dxa"/>
            <w:vAlign w:val="center"/>
          </w:tcPr>
          <w:p w14:paraId="02C1B95D" w14:textId="77777777" w:rsidR="00B666D3" w:rsidRPr="005C6411" w:rsidRDefault="00B666D3" w:rsidP="003D2974">
            <w:pPr>
              <w:jc w:val="center"/>
              <w:rPr>
                <w:lang w:val="fr-CA"/>
              </w:rPr>
            </w:pPr>
            <w:r w:rsidRPr="005C6411">
              <w:rPr>
                <w:b/>
                <w:lang w:val="fr-CA"/>
              </w:rPr>
              <w:t>Secteur</w:t>
            </w:r>
          </w:p>
        </w:tc>
        <w:tc>
          <w:tcPr>
            <w:tcW w:w="1015" w:type="dxa"/>
            <w:tcMar>
              <w:left w:w="0" w:type="dxa"/>
              <w:right w:w="173" w:type="dxa"/>
            </w:tcMar>
            <w:vAlign w:val="center"/>
          </w:tcPr>
          <w:p w14:paraId="5CF0D0D7" w14:textId="77777777" w:rsidR="00B666D3" w:rsidRPr="005C6411" w:rsidRDefault="00B666D3" w:rsidP="003D2974">
            <w:pPr>
              <w:jc w:val="center"/>
              <w:rPr>
                <w:b/>
                <w:lang w:val="fr-CA"/>
              </w:rPr>
            </w:pPr>
            <w:r w:rsidRPr="005C6411">
              <w:rPr>
                <w:b/>
                <w:lang w:val="fr-CA"/>
              </w:rPr>
              <w:t>2018</w:t>
            </w:r>
          </w:p>
        </w:tc>
        <w:tc>
          <w:tcPr>
            <w:tcW w:w="970" w:type="dxa"/>
            <w:gridSpan w:val="2"/>
            <w:tcMar>
              <w:left w:w="0" w:type="dxa"/>
              <w:right w:w="173" w:type="dxa"/>
            </w:tcMar>
            <w:vAlign w:val="center"/>
          </w:tcPr>
          <w:p w14:paraId="1D88C0D2" w14:textId="77777777" w:rsidR="00B666D3" w:rsidRPr="005C6411" w:rsidRDefault="00B666D3" w:rsidP="003D2974">
            <w:pPr>
              <w:jc w:val="center"/>
              <w:rPr>
                <w:b/>
                <w:lang w:val="fr-CA"/>
              </w:rPr>
            </w:pPr>
            <w:r w:rsidRPr="005C6411">
              <w:rPr>
                <w:b/>
                <w:lang w:val="fr-CA"/>
              </w:rPr>
              <w:t>2020</w:t>
            </w:r>
          </w:p>
        </w:tc>
        <w:tc>
          <w:tcPr>
            <w:tcW w:w="1134" w:type="dxa"/>
            <w:gridSpan w:val="2"/>
            <w:tcMar>
              <w:left w:w="0" w:type="dxa"/>
              <w:right w:w="173" w:type="dxa"/>
            </w:tcMar>
            <w:vAlign w:val="center"/>
          </w:tcPr>
          <w:p w14:paraId="2259F44F" w14:textId="77777777" w:rsidR="00B666D3" w:rsidRPr="005C6411" w:rsidRDefault="00B666D3" w:rsidP="003D2974">
            <w:pPr>
              <w:jc w:val="center"/>
              <w:rPr>
                <w:b/>
                <w:lang w:val="fr-CA"/>
              </w:rPr>
            </w:pPr>
            <w:r w:rsidRPr="005C6411">
              <w:rPr>
                <w:b/>
                <w:lang w:val="fr-CA"/>
              </w:rPr>
              <w:t>2023</w:t>
            </w:r>
          </w:p>
        </w:tc>
        <w:tc>
          <w:tcPr>
            <w:tcW w:w="992" w:type="dxa"/>
            <w:gridSpan w:val="2"/>
            <w:tcMar>
              <w:left w:w="0" w:type="dxa"/>
              <w:right w:w="173" w:type="dxa"/>
            </w:tcMar>
            <w:vAlign w:val="center"/>
          </w:tcPr>
          <w:p w14:paraId="6FFE4121" w14:textId="77777777" w:rsidR="00B666D3" w:rsidRPr="005C6411" w:rsidRDefault="00B666D3" w:rsidP="003D2974">
            <w:pPr>
              <w:jc w:val="center"/>
              <w:rPr>
                <w:b/>
                <w:lang w:val="fr-CA"/>
              </w:rPr>
            </w:pPr>
            <w:r w:rsidRPr="005C6411">
              <w:rPr>
                <w:b/>
                <w:lang w:val="fr-CA"/>
              </w:rPr>
              <w:t>2025</w:t>
            </w:r>
          </w:p>
        </w:tc>
        <w:tc>
          <w:tcPr>
            <w:tcW w:w="992" w:type="dxa"/>
            <w:gridSpan w:val="2"/>
            <w:tcMar>
              <w:left w:w="0" w:type="dxa"/>
              <w:right w:w="173" w:type="dxa"/>
            </w:tcMar>
            <w:vAlign w:val="center"/>
          </w:tcPr>
          <w:p w14:paraId="0815854E" w14:textId="77777777" w:rsidR="00B666D3" w:rsidRPr="005C6411" w:rsidRDefault="00B666D3" w:rsidP="003D2974">
            <w:pPr>
              <w:jc w:val="center"/>
              <w:rPr>
                <w:b/>
                <w:lang w:val="fr-CA"/>
              </w:rPr>
            </w:pPr>
            <w:r w:rsidRPr="005C6411">
              <w:rPr>
                <w:b/>
                <w:lang w:val="fr-CA"/>
              </w:rPr>
              <w:t>2026</w:t>
            </w:r>
          </w:p>
        </w:tc>
        <w:tc>
          <w:tcPr>
            <w:tcW w:w="992" w:type="dxa"/>
            <w:gridSpan w:val="2"/>
            <w:tcMar>
              <w:left w:w="0" w:type="dxa"/>
              <w:right w:w="173" w:type="dxa"/>
            </w:tcMar>
            <w:vAlign w:val="center"/>
          </w:tcPr>
          <w:p w14:paraId="3CA7AD9E" w14:textId="77777777" w:rsidR="00B666D3" w:rsidRPr="005C6411" w:rsidRDefault="00B666D3" w:rsidP="003D2974">
            <w:pPr>
              <w:jc w:val="center"/>
              <w:rPr>
                <w:b/>
                <w:lang w:val="fr-CA"/>
              </w:rPr>
            </w:pPr>
            <w:r w:rsidRPr="005C6411">
              <w:rPr>
                <w:b/>
                <w:lang w:val="fr-CA"/>
              </w:rPr>
              <w:t>Total</w:t>
            </w:r>
          </w:p>
        </w:tc>
        <w:tc>
          <w:tcPr>
            <w:tcW w:w="1424" w:type="dxa"/>
            <w:gridSpan w:val="2"/>
            <w:tcMar>
              <w:left w:w="0" w:type="dxa"/>
              <w:right w:w="0" w:type="dxa"/>
            </w:tcMar>
            <w:vAlign w:val="center"/>
          </w:tcPr>
          <w:p w14:paraId="07BC6DA7" w14:textId="77777777" w:rsidR="00B666D3" w:rsidRPr="005C6411" w:rsidRDefault="00B666D3" w:rsidP="003D2974">
            <w:pPr>
              <w:jc w:val="center"/>
              <w:rPr>
                <w:b/>
                <w:lang w:val="fr-CA"/>
              </w:rPr>
            </w:pPr>
            <w:r w:rsidRPr="005C6411">
              <w:rPr>
                <w:b/>
                <w:lang w:val="fr-CA"/>
              </w:rPr>
              <w:t>Réduction par rapport à la valeur de référence (%)</w:t>
            </w:r>
          </w:p>
        </w:tc>
      </w:tr>
      <w:tr w:rsidR="00B666D3" w:rsidRPr="005C6411" w14:paraId="0065A6B3" w14:textId="77777777" w:rsidTr="003D2974">
        <w:tc>
          <w:tcPr>
            <w:tcW w:w="1838" w:type="dxa"/>
          </w:tcPr>
          <w:p w14:paraId="15883033" w14:textId="6FB74FA7" w:rsidR="00B666D3" w:rsidRPr="005C6411" w:rsidRDefault="00B666D3" w:rsidP="007F3E7A">
            <w:pPr>
              <w:jc w:val="left"/>
              <w:rPr>
                <w:b/>
                <w:lang w:val="fr-CA"/>
              </w:rPr>
            </w:pPr>
            <w:r w:rsidRPr="005C6411">
              <w:rPr>
                <w:lang w:val="fr-CA"/>
              </w:rPr>
              <w:t xml:space="preserve">Mousses </w:t>
            </w:r>
            <w:r w:rsidR="00057231">
              <w:rPr>
                <w:lang w:val="fr-CA"/>
              </w:rPr>
              <w:t>de polystyrène extrudé</w:t>
            </w:r>
            <w:r w:rsidRPr="005C6411">
              <w:rPr>
                <w:lang w:val="fr-CA"/>
              </w:rPr>
              <w:t>*</w:t>
            </w:r>
          </w:p>
        </w:tc>
        <w:tc>
          <w:tcPr>
            <w:tcW w:w="1015" w:type="dxa"/>
            <w:tcMar>
              <w:left w:w="0" w:type="dxa"/>
              <w:right w:w="173" w:type="dxa"/>
            </w:tcMar>
          </w:tcPr>
          <w:p w14:paraId="24ADD917" w14:textId="77777777" w:rsidR="00B666D3" w:rsidRPr="005C6411" w:rsidRDefault="00B666D3" w:rsidP="003D2974">
            <w:pPr>
              <w:jc w:val="right"/>
              <w:rPr>
                <w:lang w:val="fr-CA"/>
              </w:rPr>
            </w:pPr>
            <w:r w:rsidRPr="005C6411">
              <w:rPr>
                <w:lang w:val="fr-CA"/>
              </w:rPr>
              <w:t>254,0</w:t>
            </w:r>
          </w:p>
        </w:tc>
        <w:tc>
          <w:tcPr>
            <w:tcW w:w="970" w:type="dxa"/>
            <w:gridSpan w:val="2"/>
            <w:tcMar>
              <w:left w:w="0" w:type="dxa"/>
              <w:right w:w="173" w:type="dxa"/>
            </w:tcMar>
          </w:tcPr>
          <w:p w14:paraId="3C6E028D" w14:textId="77777777" w:rsidR="00B666D3" w:rsidRPr="005C6411" w:rsidRDefault="00B666D3" w:rsidP="003D2974">
            <w:pPr>
              <w:jc w:val="right"/>
              <w:rPr>
                <w:lang w:val="fr-CA"/>
              </w:rPr>
            </w:pPr>
            <w:r w:rsidRPr="005C6411">
              <w:rPr>
                <w:lang w:val="fr-CA"/>
              </w:rPr>
              <w:t>635,0</w:t>
            </w:r>
          </w:p>
        </w:tc>
        <w:tc>
          <w:tcPr>
            <w:tcW w:w="1134" w:type="dxa"/>
            <w:gridSpan w:val="2"/>
            <w:tcMar>
              <w:left w:w="0" w:type="dxa"/>
              <w:right w:w="173" w:type="dxa"/>
            </w:tcMar>
          </w:tcPr>
          <w:p w14:paraId="6364A1BA" w14:textId="77777777" w:rsidR="00B666D3" w:rsidRPr="005C6411" w:rsidRDefault="00B666D3" w:rsidP="003D2974">
            <w:pPr>
              <w:jc w:val="right"/>
              <w:rPr>
                <w:lang w:val="fr-CA"/>
              </w:rPr>
            </w:pPr>
            <w:r w:rsidRPr="005C6411">
              <w:rPr>
                <w:lang w:val="fr-CA"/>
              </w:rPr>
              <w:t>635,0</w:t>
            </w:r>
          </w:p>
        </w:tc>
        <w:tc>
          <w:tcPr>
            <w:tcW w:w="992" w:type="dxa"/>
            <w:gridSpan w:val="2"/>
            <w:tcMar>
              <w:left w:w="0" w:type="dxa"/>
              <w:right w:w="173" w:type="dxa"/>
            </w:tcMar>
          </w:tcPr>
          <w:p w14:paraId="269D59DA" w14:textId="77777777" w:rsidR="00B666D3" w:rsidRPr="005C6411" w:rsidRDefault="00B666D3" w:rsidP="003D2974">
            <w:pPr>
              <w:jc w:val="right"/>
              <w:rPr>
                <w:lang w:val="fr-CA"/>
              </w:rPr>
            </w:pPr>
            <w:r w:rsidRPr="005C6411">
              <w:rPr>
                <w:lang w:val="fr-CA"/>
              </w:rPr>
              <w:t>597,0</w:t>
            </w:r>
          </w:p>
        </w:tc>
        <w:tc>
          <w:tcPr>
            <w:tcW w:w="992" w:type="dxa"/>
            <w:gridSpan w:val="2"/>
            <w:tcMar>
              <w:left w:w="0" w:type="dxa"/>
              <w:right w:w="173" w:type="dxa"/>
            </w:tcMar>
          </w:tcPr>
          <w:p w14:paraId="7D8CCEA4" w14:textId="77777777" w:rsidR="00B666D3" w:rsidRPr="005C6411" w:rsidRDefault="00B666D3" w:rsidP="003D2974">
            <w:pPr>
              <w:jc w:val="right"/>
              <w:rPr>
                <w:lang w:val="fr-CA"/>
              </w:rPr>
            </w:pPr>
            <w:r w:rsidRPr="005C6411">
              <w:rPr>
                <w:lang w:val="fr-CA"/>
              </w:rPr>
              <w:t>165,0</w:t>
            </w:r>
          </w:p>
        </w:tc>
        <w:tc>
          <w:tcPr>
            <w:tcW w:w="992" w:type="dxa"/>
            <w:gridSpan w:val="2"/>
            <w:tcMar>
              <w:left w:w="0" w:type="dxa"/>
              <w:right w:w="173" w:type="dxa"/>
            </w:tcMar>
          </w:tcPr>
          <w:p w14:paraId="1DE0709A" w14:textId="77777777" w:rsidR="00B666D3" w:rsidRPr="005C6411" w:rsidRDefault="00B666D3" w:rsidP="003D2974">
            <w:pPr>
              <w:jc w:val="right"/>
              <w:rPr>
                <w:lang w:val="fr-CA"/>
              </w:rPr>
            </w:pPr>
            <w:r w:rsidRPr="005C6411">
              <w:rPr>
                <w:color w:val="000000"/>
                <w:lang w:val="fr-CA"/>
              </w:rPr>
              <w:t>2 286</w:t>
            </w:r>
          </w:p>
        </w:tc>
        <w:tc>
          <w:tcPr>
            <w:tcW w:w="1424" w:type="dxa"/>
            <w:gridSpan w:val="2"/>
            <w:tcMar>
              <w:left w:w="115" w:type="dxa"/>
              <w:right w:w="173" w:type="dxa"/>
            </w:tcMar>
          </w:tcPr>
          <w:p w14:paraId="464C83B6" w14:textId="77777777" w:rsidR="00B666D3" w:rsidRPr="005C6411" w:rsidRDefault="00B666D3" w:rsidP="003D2974">
            <w:pPr>
              <w:jc w:val="right"/>
              <w:rPr>
                <w:color w:val="000000"/>
                <w:lang w:val="fr-CA"/>
              </w:rPr>
            </w:pPr>
            <w:r w:rsidRPr="005C6411">
              <w:rPr>
                <w:color w:val="000000"/>
                <w:lang w:val="fr-CA"/>
              </w:rPr>
              <w:t>100 en 2026</w:t>
            </w:r>
          </w:p>
        </w:tc>
      </w:tr>
      <w:tr w:rsidR="00B666D3" w:rsidRPr="005C6411" w14:paraId="4FF0ECCC" w14:textId="77777777" w:rsidTr="003D2974">
        <w:tc>
          <w:tcPr>
            <w:tcW w:w="1838" w:type="dxa"/>
          </w:tcPr>
          <w:p w14:paraId="56B8E2BD" w14:textId="21FAF39A" w:rsidR="00B666D3" w:rsidRPr="005C6411" w:rsidRDefault="00B666D3" w:rsidP="007F3E7A">
            <w:pPr>
              <w:jc w:val="left"/>
              <w:rPr>
                <w:b/>
                <w:lang w:val="fr-CA"/>
              </w:rPr>
            </w:pPr>
            <w:r w:rsidRPr="005C6411">
              <w:rPr>
                <w:lang w:val="fr-CA"/>
              </w:rPr>
              <w:t xml:space="preserve">Mousses </w:t>
            </w:r>
            <w:r w:rsidR="007F3E7A">
              <w:rPr>
                <w:lang w:val="fr-CA"/>
              </w:rPr>
              <w:t>de polyuréthanne</w:t>
            </w:r>
            <w:r w:rsidRPr="005C6411">
              <w:rPr>
                <w:lang w:val="fr-CA"/>
              </w:rPr>
              <w:t>*</w:t>
            </w:r>
          </w:p>
        </w:tc>
        <w:tc>
          <w:tcPr>
            <w:tcW w:w="1015" w:type="dxa"/>
            <w:tcMar>
              <w:left w:w="0" w:type="dxa"/>
              <w:right w:w="173" w:type="dxa"/>
            </w:tcMar>
          </w:tcPr>
          <w:p w14:paraId="0DDF51F8" w14:textId="77777777" w:rsidR="00B666D3" w:rsidRPr="005C6411" w:rsidRDefault="00B666D3" w:rsidP="003D2974">
            <w:pPr>
              <w:jc w:val="right"/>
              <w:rPr>
                <w:lang w:val="fr-CA"/>
              </w:rPr>
            </w:pPr>
            <w:r w:rsidRPr="005C6411">
              <w:rPr>
                <w:lang w:val="fr-CA"/>
              </w:rPr>
              <w:t>675,1</w:t>
            </w:r>
          </w:p>
        </w:tc>
        <w:tc>
          <w:tcPr>
            <w:tcW w:w="970" w:type="dxa"/>
            <w:gridSpan w:val="2"/>
            <w:tcMar>
              <w:left w:w="0" w:type="dxa"/>
              <w:right w:w="173" w:type="dxa"/>
            </w:tcMar>
          </w:tcPr>
          <w:p w14:paraId="4B5848C5" w14:textId="77777777" w:rsidR="00B666D3" w:rsidRPr="005C6411" w:rsidRDefault="00B666D3" w:rsidP="003D2974">
            <w:pPr>
              <w:jc w:val="right"/>
              <w:rPr>
                <w:lang w:val="fr-CA"/>
              </w:rPr>
            </w:pPr>
            <w:r w:rsidRPr="005C6411">
              <w:rPr>
                <w:lang w:val="fr-CA"/>
              </w:rPr>
              <w:t>808,8</w:t>
            </w:r>
          </w:p>
        </w:tc>
        <w:tc>
          <w:tcPr>
            <w:tcW w:w="1134" w:type="dxa"/>
            <w:gridSpan w:val="2"/>
            <w:tcMar>
              <w:left w:w="0" w:type="dxa"/>
              <w:right w:w="173" w:type="dxa"/>
            </w:tcMar>
          </w:tcPr>
          <w:p w14:paraId="14EC97D1" w14:textId="77777777" w:rsidR="00B666D3" w:rsidRPr="005C6411" w:rsidRDefault="00B666D3" w:rsidP="003D2974">
            <w:pPr>
              <w:jc w:val="right"/>
              <w:rPr>
                <w:lang w:val="fr-CA"/>
              </w:rPr>
            </w:pPr>
            <w:r w:rsidRPr="005C6411">
              <w:rPr>
                <w:lang w:val="fr-CA"/>
              </w:rPr>
              <w:t>1 887,3</w:t>
            </w:r>
          </w:p>
        </w:tc>
        <w:tc>
          <w:tcPr>
            <w:tcW w:w="992" w:type="dxa"/>
            <w:gridSpan w:val="2"/>
            <w:tcMar>
              <w:left w:w="0" w:type="dxa"/>
              <w:right w:w="173" w:type="dxa"/>
            </w:tcMar>
          </w:tcPr>
          <w:p w14:paraId="5388F621" w14:textId="77777777" w:rsidR="00B666D3" w:rsidRPr="005C6411" w:rsidRDefault="00B666D3" w:rsidP="003D2974">
            <w:pPr>
              <w:jc w:val="right"/>
              <w:rPr>
                <w:lang w:val="fr-CA"/>
              </w:rPr>
            </w:pPr>
            <w:r w:rsidRPr="005C6411">
              <w:rPr>
                <w:lang w:val="fr-CA"/>
              </w:rPr>
              <w:t>748,4</w:t>
            </w:r>
          </w:p>
        </w:tc>
        <w:tc>
          <w:tcPr>
            <w:tcW w:w="992" w:type="dxa"/>
            <w:gridSpan w:val="2"/>
            <w:tcMar>
              <w:left w:w="0" w:type="dxa"/>
              <w:right w:w="173" w:type="dxa"/>
            </w:tcMar>
          </w:tcPr>
          <w:p w14:paraId="48573B96" w14:textId="77777777" w:rsidR="00B666D3" w:rsidRPr="005C6411" w:rsidRDefault="00B666D3" w:rsidP="003D2974">
            <w:pPr>
              <w:jc w:val="right"/>
              <w:rPr>
                <w:lang w:val="fr-CA"/>
              </w:rPr>
            </w:pPr>
            <w:r w:rsidRPr="005C6411">
              <w:rPr>
                <w:lang w:val="fr-CA"/>
              </w:rPr>
              <w:t>330,0</w:t>
            </w:r>
          </w:p>
        </w:tc>
        <w:tc>
          <w:tcPr>
            <w:tcW w:w="992" w:type="dxa"/>
            <w:gridSpan w:val="2"/>
            <w:tcMar>
              <w:left w:w="0" w:type="dxa"/>
              <w:right w:w="173" w:type="dxa"/>
            </w:tcMar>
          </w:tcPr>
          <w:p w14:paraId="5595BD09" w14:textId="77777777" w:rsidR="00B666D3" w:rsidRPr="005C6411" w:rsidRDefault="00B666D3" w:rsidP="003D2974">
            <w:pPr>
              <w:jc w:val="right"/>
              <w:rPr>
                <w:lang w:val="fr-CA"/>
              </w:rPr>
            </w:pPr>
            <w:r w:rsidRPr="005C6411">
              <w:rPr>
                <w:color w:val="000000"/>
                <w:lang w:val="fr-CA"/>
              </w:rPr>
              <w:t>4 449,6</w:t>
            </w:r>
          </w:p>
        </w:tc>
        <w:tc>
          <w:tcPr>
            <w:tcW w:w="1424" w:type="dxa"/>
            <w:gridSpan w:val="2"/>
            <w:tcMar>
              <w:left w:w="115" w:type="dxa"/>
              <w:right w:w="173" w:type="dxa"/>
            </w:tcMar>
          </w:tcPr>
          <w:p w14:paraId="6C81F069" w14:textId="77777777" w:rsidR="00B666D3" w:rsidRPr="005C6411" w:rsidRDefault="00B666D3" w:rsidP="003D2974">
            <w:pPr>
              <w:jc w:val="right"/>
              <w:rPr>
                <w:color w:val="000000"/>
                <w:lang w:val="fr-CA"/>
              </w:rPr>
            </w:pPr>
            <w:r w:rsidRPr="005C6411">
              <w:rPr>
                <w:color w:val="000000"/>
                <w:lang w:val="fr-CA"/>
              </w:rPr>
              <w:t>100 en 2026</w:t>
            </w:r>
          </w:p>
        </w:tc>
      </w:tr>
      <w:tr w:rsidR="00B666D3" w:rsidRPr="005C6411" w14:paraId="6E2D44EE" w14:textId="77777777" w:rsidTr="003D2974">
        <w:tc>
          <w:tcPr>
            <w:tcW w:w="1838" w:type="dxa"/>
          </w:tcPr>
          <w:p w14:paraId="68B9234D" w14:textId="77777777" w:rsidR="00B666D3" w:rsidRPr="005C6411" w:rsidRDefault="00B666D3" w:rsidP="003D2974">
            <w:pPr>
              <w:rPr>
                <w:b/>
                <w:lang w:val="fr-CA"/>
              </w:rPr>
            </w:pPr>
            <w:r w:rsidRPr="005C6411">
              <w:rPr>
                <w:lang w:val="fr-CA"/>
              </w:rPr>
              <w:t>RIC*</w:t>
            </w:r>
          </w:p>
        </w:tc>
        <w:tc>
          <w:tcPr>
            <w:tcW w:w="1015" w:type="dxa"/>
            <w:tcMar>
              <w:left w:w="0" w:type="dxa"/>
              <w:right w:w="173" w:type="dxa"/>
            </w:tcMar>
          </w:tcPr>
          <w:p w14:paraId="218C2EF8" w14:textId="77777777" w:rsidR="00B666D3" w:rsidRPr="005C6411" w:rsidRDefault="00B666D3" w:rsidP="003D2974">
            <w:pPr>
              <w:jc w:val="right"/>
              <w:rPr>
                <w:lang w:val="fr-CA"/>
              </w:rPr>
            </w:pPr>
            <w:r w:rsidRPr="005C6411">
              <w:rPr>
                <w:lang w:val="fr-CA"/>
              </w:rPr>
              <w:t>120,1</w:t>
            </w:r>
          </w:p>
        </w:tc>
        <w:tc>
          <w:tcPr>
            <w:tcW w:w="970" w:type="dxa"/>
            <w:gridSpan w:val="2"/>
            <w:tcMar>
              <w:left w:w="0" w:type="dxa"/>
              <w:right w:w="173" w:type="dxa"/>
            </w:tcMar>
          </w:tcPr>
          <w:p w14:paraId="19F2AC73" w14:textId="77777777" w:rsidR="00B666D3" w:rsidRPr="005C6411" w:rsidRDefault="00B666D3" w:rsidP="003D2974">
            <w:pPr>
              <w:jc w:val="right"/>
              <w:rPr>
                <w:lang w:val="fr-CA"/>
              </w:rPr>
            </w:pPr>
            <w:r w:rsidRPr="005C6411">
              <w:rPr>
                <w:lang w:val="fr-CA"/>
              </w:rPr>
              <w:t>432,5</w:t>
            </w:r>
          </w:p>
        </w:tc>
        <w:tc>
          <w:tcPr>
            <w:tcW w:w="1134" w:type="dxa"/>
            <w:gridSpan w:val="2"/>
            <w:tcMar>
              <w:left w:w="0" w:type="dxa"/>
              <w:right w:w="173" w:type="dxa"/>
            </w:tcMar>
          </w:tcPr>
          <w:p w14:paraId="0DCE6EC7" w14:textId="77777777" w:rsidR="00B666D3" w:rsidRPr="005C6411" w:rsidRDefault="00B666D3" w:rsidP="003D2974">
            <w:pPr>
              <w:jc w:val="right"/>
              <w:rPr>
                <w:lang w:val="fr-CA"/>
              </w:rPr>
            </w:pPr>
            <w:r w:rsidRPr="005C6411">
              <w:rPr>
                <w:lang w:val="fr-CA"/>
              </w:rPr>
              <w:t xml:space="preserve">s.o. </w:t>
            </w:r>
          </w:p>
        </w:tc>
        <w:tc>
          <w:tcPr>
            <w:tcW w:w="992" w:type="dxa"/>
            <w:gridSpan w:val="2"/>
            <w:tcMar>
              <w:left w:w="0" w:type="dxa"/>
              <w:right w:w="173" w:type="dxa"/>
            </w:tcMar>
          </w:tcPr>
          <w:p w14:paraId="437C8835" w14:textId="77777777" w:rsidR="00B666D3" w:rsidRPr="005C6411" w:rsidRDefault="00B666D3" w:rsidP="003D2974">
            <w:pPr>
              <w:jc w:val="right"/>
              <w:rPr>
                <w:lang w:val="fr-CA"/>
              </w:rPr>
            </w:pPr>
            <w:r w:rsidRPr="005C6411">
              <w:rPr>
                <w:lang w:val="fr-CA"/>
              </w:rPr>
              <w:t>s.o.</w:t>
            </w:r>
          </w:p>
        </w:tc>
        <w:tc>
          <w:tcPr>
            <w:tcW w:w="992" w:type="dxa"/>
            <w:gridSpan w:val="2"/>
            <w:tcMar>
              <w:left w:w="0" w:type="dxa"/>
              <w:right w:w="173" w:type="dxa"/>
            </w:tcMar>
          </w:tcPr>
          <w:p w14:paraId="1B8230C6" w14:textId="77777777" w:rsidR="00B666D3" w:rsidRPr="005C6411" w:rsidRDefault="00B666D3" w:rsidP="003D2974">
            <w:pPr>
              <w:jc w:val="right"/>
              <w:rPr>
                <w:lang w:val="fr-CA"/>
              </w:rPr>
            </w:pPr>
            <w:r w:rsidRPr="005C6411">
              <w:rPr>
                <w:lang w:val="fr-CA"/>
              </w:rPr>
              <w:t>s.o.</w:t>
            </w:r>
          </w:p>
        </w:tc>
        <w:tc>
          <w:tcPr>
            <w:tcW w:w="992" w:type="dxa"/>
            <w:gridSpan w:val="2"/>
            <w:tcMar>
              <w:left w:w="0" w:type="dxa"/>
              <w:right w:w="173" w:type="dxa"/>
            </w:tcMar>
          </w:tcPr>
          <w:p w14:paraId="6C95D566" w14:textId="77777777" w:rsidR="00B666D3" w:rsidRPr="005C6411" w:rsidRDefault="00B666D3" w:rsidP="003D2974">
            <w:pPr>
              <w:jc w:val="right"/>
              <w:rPr>
                <w:lang w:val="fr-CA"/>
              </w:rPr>
            </w:pPr>
            <w:r w:rsidRPr="005C6411">
              <w:rPr>
                <w:color w:val="000000"/>
                <w:lang w:val="fr-CA"/>
              </w:rPr>
              <w:t>552,6</w:t>
            </w:r>
          </w:p>
        </w:tc>
        <w:tc>
          <w:tcPr>
            <w:tcW w:w="1424" w:type="dxa"/>
            <w:gridSpan w:val="2"/>
            <w:tcMar>
              <w:left w:w="115" w:type="dxa"/>
              <w:right w:w="173" w:type="dxa"/>
            </w:tcMar>
          </w:tcPr>
          <w:p w14:paraId="4B28901B" w14:textId="77777777" w:rsidR="00B666D3" w:rsidRPr="005C6411" w:rsidRDefault="00B666D3" w:rsidP="003D2974">
            <w:pPr>
              <w:jc w:val="right"/>
              <w:rPr>
                <w:color w:val="000000"/>
                <w:lang w:val="fr-CA"/>
              </w:rPr>
            </w:pPr>
            <w:r w:rsidRPr="005C6411">
              <w:rPr>
                <w:color w:val="000000"/>
                <w:lang w:val="fr-CA"/>
              </w:rPr>
              <w:t>33 en 2020</w:t>
            </w:r>
          </w:p>
        </w:tc>
      </w:tr>
      <w:tr w:rsidR="00B666D3" w:rsidRPr="005C6411" w14:paraId="376783CF" w14:textId="77777777" w:rsidTr="003D2974">
        <w:tc>
          <w:tcPr>
            <w:tcW w:w="1838" w:type="dxa"/>
          </w:tcPr>
          <w:p w14:paraId="59BA5898" w14:textId="77777777" w:rsidR="00B666D3" w:rsidRPr="005C6411" w:rsidRDefault="00B666D3" w:rsidP="003D2974">
            <w:pPr>
              <w:rPr>
                <w:b/>
                <w:lang w:val="fr-CA"/>
              </w:rPr>
            </w:pPr>
            <w:r w:rsidRPr="005C6411">
              <w:rPr>
                <w:lang w:val="fr-CA"/>
              </w:rPr>
              <w:t>RAC*</w:t>
            </w:r>
          </w:p>
        </w:tc>
        <w:tc>
          <w:tcPr>
            <w:tcW w:w="1015" w:type="dxa"/>
            <w:tcMar>
              <w:left w:w="0" w:type="dxa"/>
              <w:right w:w="173" w:type="dxa"/>
            </w:tcMar>
          </w:tcPr>
          <w:p w14:paraId="5CE59C0E" w14:textId="77777777" w:rsidR="00B666D3" w:rsidRPr="005C6411" w:rsidRDefault="00B666D3" w:rsidP="003D2974">
            <w:pPr>
              <w:jc w:val="right"/>
              <w:rPr>
                <w:lang w:val="fr-CA"/>
              </w:rPr>
            </w:pPr>
            <w:r w:rsidRPr="005C6411">
              <w:rPr>
                <w:lang w:val="fr-CA"/>
              </w:rPr>
              <w:t>821,7</w:t>
            </w:r>
          </w:p>
        </w:tc>
        <w:tc>
          <w:tcPr>
            <w:tcW w:w="970" w:type="dxa"/>
            <w:gridSpan w:val="2"/>
            <w:tcMar>
              <w:left w:w="0" w:type="dxa"/>
              <w:right w:w="173" w:type="dxa"/>
            </w:tcMar>
          </w:tcPr>
          <w:p w14:paraId="6FA0A0F2" w14:textId="77777777" w:rsidR="00B666D3" w:rsidRPr="005C6411" w:rsidRDefault="00B666D3" w:rsidP="003D2974">
            <w:pPr>
              <w:jc w:val="right"/>
              <w:rPr>
                <w:lang w:val="fr-CA"/>
              </w:rPr>
            </w:pPr>
            <w:r w:rsidRPr="005C6411">
              <w:rPr>
                <w:lang w:val="fr-CA"/>
              </w:rPr>
              <w:t>616,3</w:t>
            </w:r>
          </w:p>
        </w:tc>
        <w:tc>
          <w:tcPr>
            <w:tcW w:w="1134" w:type="dxa"/>
            <w:gridSpan w:val="2"/>
            <w:tcMar>
              <w:left w:w="0" w:type="dxa"/>
              <w:right w:w="173" w:type="dxa"/>
            </w:tcMar>
          </w:tcPr>
          <w:p w14:paraId="004B5848" w14:textId="77777777" w:rsidR="00B666D3" w:rsidRPr="005C6411" w:rsidRDefault="00B666D3" w:rsidP="003D2974">
            <w:pPr>
              <w:jc w:val="right"/>
              <w:rPr>
                <w:lang w:val="fr-CA"/>
              </w:rPr>
            </w:pPr>
            <w:r w:rsidRPr="005C6411">
              <w:rPr>
                <w:lang w:val="fr-CA"/>
              </w:rPr>
              <w:t>s.o.</w:t>
            </w:r>
          </w:p>
        </w:tc>
        <w:tc>
          <w:tcPr>
            <w:tcW w:w="992" w:type="dxa"/>
            <w:gridSpan w:val="2"/>
            <w:tcMar>
              <w:left w:w="0" w:type="dxa"/>
              <w:right w:w="173" w:type="dxa"/>
            </w:tcMar>
          </w:tcPr>
          <w:p w14:paraId="65867914" w14:textId="77777777" w:rsidR="00B666D3" w:rsidRPr="005C6411" w:rsidRDefault="00B666D3" w:rsidP="003D2974">
            <w:pPr>
              <w:jc w:val="right"/>
              <w:rPr>
                <w:lang w:val="fr-CA"/>
              </w:rPr>
            </w:pPr>
            <w:r w:rsidRPr="005C6411">
              <w:rPr>
                <w:lang w:val="fr-CA"/>
              </w:rPr>
              <w:t>s.o.</w:t>
            </w:r>
          </w:p>
        </w:tc>
        <w:tc>
          <w:tcPr>
            <w:tcW w:w="992" w:type="dxa"/>
            <w:gridSpan w:val="2"/>
            <w:tcMar>
              <w:left w:w="0" w:type="dxa"/>
              <w:right w:w="173" w:type="dxa"/>
            </w:tcMar>
          </w:tcPr>
          <w:p w14:paraId="72DFD393" w14:textId="77777777" w:rsidR="00B666D3" w:rsidRPr="005C6411" w:rsidRDefault="00B666D3" w:rsidP="003D2974">
            <w:pPr>
              <w:jc w:val="right"/>
              <w:rPr>
                <w:lang w:val="fr-CA"/>
              </w:rPr>
            </w:pPr>
            <w:r w:rsidRPr="005C6411">
              <w:rPr>
                <w:lang w:val="fr-CA"/>
              </w:rPr>
              <w:t>s.o.</w:t>
            </w:r>
          </w:p>
        </w:tc>
        <w:tc>
          <w:tcPr>
            <w:tcW w:w="992" w:type="dxa"/>
            <w:gridSpan w:val="2"/>
            <w:tcMar>
              <w:left w:w="0" w:type="dxa"/>
              <w:right w:w="173" w:type="dxa"/>
            </w:tcMar>
          </w:tcPr>
          <w:p w14:paraId="0FC4986E" w14:textId="77777777" w:rsidR="00B666D3" w:rsidRPr="005C6411" w:rsidRDefault="00B666D3" w:rsidP="003D2974">
            <w:pPr>
              <w:jc w:val="right"/>
              <w:rPr>
                <w:lang w:val="fr-CA"/>
              </w:rPr>
            </w:pPr>
            <w:r w:rsidRPr="005C6411">
              <w:rPr>
                <w:color w:val="000000"/>
                <w:lang w:val="fr-CA"/>
              </w:rPr>
              <w:t>1 438</w:t>
            </w:r>
          </w:p>
        </w:tc>
        <w:tc>
          <w:tcPr>
            <w:tcW w:w="1424" w:type="dxa"/>
            <w:gridSpan w:val="2"/>
            <w:tcMar>
              <w:left w:w="115" w:type="dxa"/>
              <w:right w:w="173" w:type="dxa"/>
            </w:tcMar>
          </w:tcPr>
          <w:p w14:paraId="04186857" w14:textId="77777777" w:rsidR="00B666D3" w:rsidRPr="005C6411" w:rsidRDefault="00B666D3" w:rsidP="003D2974">
            <w:pPr>
              <w:jc w:val="right"/>
              <w:rPr>
                <w:color w:val="000000"/>
                <w:lang w:val="fr-CA"/>
              </w:rPr>
            </w:pPr>
            <w:r w:rsidRPr="005C6411">
              <w:rPr>
                <w:color w:val="000000"/>
                <w:lang w:val="fr-CA"/>
              </w:rPr>
              <w:t>45 en 2020</w:t>
            </w:r>
          </w:p>
        </w:tc>
      </w:tr>
      <w:tr w:rsidR="00B666D3" w:rsidRPr="005C6411" w14:paraId="05BD33DA" w14:textId="77777777" w:rsidTr="003D2974">
        <w:tc>
          <w:tcPr>
            <w:tcW w:w="1838" w:type="dxa"/>
          </w:tcPr>
          <w:p w14:paraId="19386A81" w14:textId="77777777" w:rsidR="00B666D3" w:rsidRPr="005C6411" w:rsidRDefault="00B666D3" w:rsidP="003D2974">
            <w:pPr>
              <w:rPr>
                <w:b/>
                <w:lang w:val="fr-CA"/>
              </w:rPr>
            </w:pPr>
            <w:r w:rsidRPr="005C6411">
              <w:rPr>
                <w:lang w:val="fr-CA"/>
              </w:rPr>
              <w:t>Solvants</w:t>
            </w:r>
          </w:p>
        </w:tc>
        <w:tc>
          <w:tcPr>
            <w:tcW w:w="1015" w:type="dxa"/>
            <w:tcMar>
              <w:left w:w="0" w:type="dxa"/>
              <w:right w:w="173" w:type="dxa"/>
            </w:tcMar>
          </w:tcPr>
          <w:p w14:paraId="245A8339" w14:textId="77777777" w:rsidR="00B666D3" w:rsidRPr="005C6411" w:rsidRDefault="00B666D3" w:rsidP="003D2974">
            <w:pPr>
              <w:jc w:val="right"/>
              <w:rPr>
                <w:lang w:val="fr-CA"/>
              </w:rPr>
            </w:pPr>
            <w:r w:rsidRPr="005C6411">
              <w:rPr>
                <w:lang w:val="fr-CA"/>
              </w:rPr>
              <w:t>59,8</w:t>
            </w:r>
          </w:p>
        </w:tc>
        <w:tc>
          <w:tcPr>
            <w:tcW w:w="970" w:type="dxa"/>
            <w:gridSpan w:val="2"/>
            <w:tcMar>
              <w:left w:w="0" w:type="dxa"/>
              <w:right w:w="173" w:type="dxa"/>
            </w:tcMar>
          </w:tcPr>
          <w:p w14:paraId="3F68E990" w14:textId="77777777" w:rsidR="00B666D3" w:rsidRPr="005C6411" w:rsidRDefault="00B666D3" w:rsidP="003D2974">
            <w:pPr>
              <w:jc w:val="right"/>
              <w:rPr>
                <w:lang w:val="fr-CA"/>
              </w:rPr>
            </w:pPr>
            <w:r w:rsidRPr="005C6411">
              <w:rPr>
                <w:lang w:val="fr-CA"/>
              </w:rPr>
              <w:t>74,2</w:t>
            </w:r>
          </w:p>
        </w:tc>
        <w:tc>
          <w:tcPr>
            <w:tcW w:w="1134" w:type="dxa"/>
            <w:gridSpan w:val="2"/>
            <w:tcMar>
              <w:left w:w="0" w:type="dxa"/>
              <w:right w:w="173" w:type="dxa"/>
            </w:tcMar>
          </w:tcPr>
          <w:p w14:paraId="36D51A92" w14:textId="77777777" w:rsidR="00B666D3" w:rsidRPr="005C6411" w:rsidRDefault="00B666D3" w:rsidP="003D2974">
            <w:pPr>
              <w:jc w:val="right"/>
              <w:rPr>
                <w:lang w:val="fr-CA"/>
              </w:rPr>
            </w:pPr>
            <w:r w:rsidRPr="005C6411">
              <w:rPr>
                <w:lang w:val="fr-CA"/>
              </w:rPr>
              <w:t>172,9</w:t>
            </w:r>
          </w:p>
        </w:tc>
        <w:tc>
          <w:tcPr>
            <w:tcW w:w="992" w:type="dxa"/>
            <w:gridSpan w:val="2"/>
            <w:tcMar>
              <w:left w:w="0" w:type="dxa"/>
              <w:right w:w="173" w:type="dxa"/>
            </w:tcMar>
          </w:tcPr>
          <w:p w14:paraId="2869240A" w14:textId="77777777" w:rsidR="00B666D3" w:rsidRPr="005C6411" w:rsidRDefault="00B666D3" w:rsidP="003D2974">
            <w:pPr>
              <w:jc w:val="right"/>
              <w:rPr>
                <w:lang w:val="fr-CA"/>
              </w:rPr>
            </w:pPr>
            <w:r w:rsidRPr="005C6411">
              <w:rPr>
                <w:lang w:val="fr-CA"/>
              </w:rPr>
              <w:t>93,3</w:t>
            </w:r>
          </w:p>
        </w:tc>
        <w:tc>
          <w:tcPr>
            <w:tcW w:w="992" w:type="dxa"/>
            <w:gridSpan w:val="2"/>
            <w:tcMar>
              <w:left w:w="0" w:type="dxa"/>
              <w:right w:w="173" w:type="dxa"/>
            </w:tcMar>
          </w:tcPr>
          <w:p w14:paraId="649854AB" w14:textId="77777777" w:rsidR="00B666D3" w:rsidRPr="005C6411" w:rsidRDefault="00B666D3" w:rsidP="003D2974">
            <w:pPr>
              <w:jc w:val="right"/>
              <w:rPr>
                <w:lang w:val="fr-CA"/>
              </w:rPr>
            </w:pPr>
            <w:r w:rsidRPr="005C6411">
              <w:rPr>
                <w:lang w:val="fr-CA"/>
              </w:rPr>
              <w:t>55,0</w:t>
            </w:r>
          </w:p>
        </w:tc>
        <w:tc>
          <w:tcPr>
            <w:tcW w:w="992" w:type="dxa"/>
            <w:gridSpan w:val="2"/>
            <w:tcMar>
              <w:left w:w="0" w:type="dxa"/>
              <w:right w:w="173" w:type="dxa"/>
            </w:tcMar>
          </w:tcPr>
          <w:p w14:paraId="42F51770" w14:textId="77777777" w:rsidR="00B666D3" w:rsidRPr="005C6411" w:rsidRDefault="00B666D3" w:rsidP="003D2974">
            <w:pPr>
              <w:jc w:val="right"/>
              <w:rPr>
                <w:lang w:val="fr-CA"/>
              </w:rPr>
            </w:pPr>
            <w:r w:rsidRPr="005C6411">
              <w:rPr>
                <w:color w:val="000000"/>
                <w:lang w:val="fr-CA"/>
              </w:rPr>
              <w:t>455,2</w:t>
            </w:r>
          </w:p>
        </w:tc>
        <w:tc>
          <w:tcPr>
            <w:tcW w:w="1424" w:type="dxa"/>
            <w:gridSpan w:val="2"/>
            <w:tcMar>
              <w:left w:w="115" w:type="dxa"/>
              <w:right w:w="173" w:type="dxa"/>
            </w:tcMar>
          </w:tcPr>
          <w:p w14:paraId="4F90EC11" w14:textId="77777777" w:rsidR="00B666D3" w:rsidRPr="005C6411" w:rsidRDefault="00B666D3" w:rsidP="003D2974">
            <w:pPr>
              <w:jc w:val="right"/>
              <w:rPr>
                <w:color w:val="000000"/>
                <w:lang w:val="fr-CA"/>
              </w:rPr>
            </w:pPr>
            <w:r w:rsidRPr="005C6411">
              <w:rPr>
                <w:color w:val="000000"/>
                <w:lang w:val="fr-CA"/>
              </w:rPr>
              <w:t>100 en 2026</w:t>
            </w:r>
          </w:p>
        </w:tc>
      </w:tr>
      <w:tr w:rsidR="00B666D3" w:rsidRPr="005C6411" w14:paraId="25002BC4" w14:textId="77777777" w:rsidTr="003D2974">
        <w:tc>
          <w:tcPr>
            <w:tcW w:w="1838" w:type="dxa"/>
            <w:tcBorders>
              <w:bottom w:val="single" w:sz="4" w:space="0" w:color="auto"/>
            </w:tcBorders>
            <w:vAlign w:val="center"/>
          </w:tcPr>
          <w:p w14:paraId="467AE658" w14:textId="77777777" w:rsidR="00B666D3" w:rsidRPr="005C6411" w:rsidRDefault="00B666D3" w:rsidP="003D2974">
            <w:pPr>
              <w:jc w:val="left"/>
              <w:rPr>
                <w:b/>
                <w:lang w:val="fr-CA"/>
              </w:rPr>
            </w:pPr>
            <w:r w:rsidRPr="005C6411">
              <w:rPr>
                <w:lang w:val="fr-CA"/>
              </w:rPr>
              <w:t>Entretien et volet incitatif</w:t>
            </w:r>
          </w:p>
        </w:tc>
        <w:tc>
          <w:tcPr>
            <w:tcW w:w="1985" w:type="dxa"/>
            <w:gridSpan w:val="3"/>
            <w:tcBorders>
              <w:bottom w:val="single" w:sz="4" w:space="0" w:color="auto"/>
            </w:tcBorders>
            <w:tcMar>
              <w:left w:w="0" w:type="dxa"/>
              <w:right w:w="173" w:type="dxa"/>
            </w:tcMar>
          </w:tcPr>
          <w:p w14:paraId="73E3A7FD" w14:textId="77777777" w:rsidR="00B666D3" w:rsidRPr="005C6411" w:rsidRDefault="00B666D3" w:rsidP="003D2974">
            <w:pPr>
              <w:jc w:val="right"/>
              <w:rPr>
                <w:lang w:val="fr-CA"/>
              </w:rPr>
            </w:pPr>
            <w:r w:rsidRPr="005C6411">
              <w:rPr>
                <w:lang w:val="fr-CA"/>
              </w:rPr>
              <w:t>734,0</w:t>
            </w:r>
          </w:p>
        </w:tc>
        <w:tc>
          <w:tcPr>
            <w:tcW w:w="1134" w:type="dxa"/>
            <w:gridSpan w:val="2"/>
            <w:tcBorders>
              <w:bottom w:val="single" w:sz="4" w:space="0" w:color="auto"/>
            </w:tcBorders>
            <w:tcMar>
              <w:left w:w="0" w:type="dxa"/>
              <w:right w:w="173" w:type="dxa"/>
            </w:tcMar>
          </w:tcPr>
          <w:p w14:paraId="7FB095EF" w14:textId="77777777" w:rsidR="00B666D3" w:rsidRPr="005C6411" w:rsidRDefault="00B666D3" w:rsidP="003D2974">
            <w:pPr>
              <w:jc w:val="right"/>
              <w:rPr>
                <w:lang w:val="fr-CA"/>
              </w:rPr>
            </w:pPr>
            <w:r w:rsidRPr="005C6411">
              <w:rPr>
                <w:lang w:val="fr-CA"/>
              </w:rPr>
              <w:t>s.o.</w:t>
            </w:r>
          </w:p>
        </w:tc>
        <w:tc>
          <w:tcPr>
            <w:tcW w:w="992" w:type="dxa"/>
            <w:gridSpan w:val="2"/>
            <w:tcBorders>
              <w:bottom w:val="single" w:sz="4" w:space="0" w:color="auto"/>
            </w:tcBorders>
            <w:tcMar>
              <w:left w:w="0" w:type="dxa"/>
              <w:right w:w="173" w:type="dxa"/>
            </w:tcMar>
          </w:tcPr>
          <w:p w14:paraId="3474E9EF" w14:textId="77777777" w:rsidR="00B666D3" w:rsidRPr="005C6411" w:rsidRDefault="00B666D3" w:rsidP="003D2974">
            <w:pPr>
              <w:jc w:val="right"/>
              <w:rPr>
                <w:lang w:val="fr-CA"/>
              </w:rPr>
            </w:pPr>
            <w:r w:rsidRPr="005C6411">
              <w:rPr>
                <w:lang w:val="fr-CA"/>
              </w:rPr>
              <w:t>s.o.</w:t>
            </w:r>
          </w:p>
        </w:tc>
        <w:tc>
          <w:tcPr>
            <w:tcW w:w="992" w:type="dxa"/>
            <w:gridSpan w:val="2"/>
            <w:tcBorders>
              <w:bottom w:val="single" w:sz="4" w:space="0" w:color="auto"/>
            </w:tcBorders>
            <w:tcMar>
              <w:left w:w="0" w:type="dxa"/>
              <w:right w:w="173" w:type="dxa"/>
            </w:tcMar>
          </w:tcPr>
          <w:p w14:paraId="043F5643" w14:textId="77777777" w:rsidR="00B666D3" w:rsidRPr="005C6411" w:rsidRDefault="00B666D3" w:rsidP="003D2974">
            <w:pPr>
              <w:jc w:val="right"/>
              <w:rPr>
                <w:lang w:val="fr-CA"/>
              </w:rPr>
            </w:pPr>
            <w:r w:rsidRPr="005C6411">
              <w:rPr>
                <w:lang w:val="fr-CA"/>
              </w:rPr>
              <w:t>s.o.</w:t>
            </w:r>
          </w:p>
        </w:tc>
        <w:tc>
          <w:tcPr>
            <w:tcW w:w="992" w:type="dxa"/>
            <w:gridSpan w:val="2"/>
            <w:tcBorders>
              <w:bottom w:val="single" w:sz="4" w:space="0" w:color="auto"/>
            </w:tcBorders>
            <w:tcMar>
              <w:left w:w="0" w:type="dxa"/>
              <w:right w:w="173" w:type="dxa"/>
            </w:tcMar>
          </w:tcPr>
          <w:p w14:paraId="0CDCF30D" w14:textId="77777777" w:rsidR="00B666D3" w:rsidRPr="005C6411" w:rsidRDefault="00B666D3" w:rsidP="003D2974">
            <w:pPr>
              <w:jc w:val="right"/>
              <w:rPr>
                <w:lang w:val="fr-CA"/>
              </w:rPr>
            </w:pPr>
            <w:r w:rsidRPr="005C6411">
              <w:rPr>
                <w:color w:val="000000"/>
                <w:lang w:val="fr-CA"/>
              </w:rPr>
              <w:t>734,0</w:t>
            </w:r>
          </w:p>
        </w:tc>
        <w:tc>
          <w:tcPr>
            <w:tcW w:w="1424" w:type="dxa"/>
            <w:gridSpan w:val="2"/>
            <w:tcBorders>
              <w:bottom w:val="single" w:sz="4" w:space="0" w:color="auto"/>
            </w:tcBorders>
            <w:tcMar>
              <w:left w:w="115" w:type="dxa"/>
              <w:right w:w="173" w:type="dxa"/>
            </w:tcMar>
          </w:tcPr>
          <w:p w14:paraId="136501BB" w14:textId="77777777" w:rsidR="00B666D3" w:rsidRPr="005C6411" w:rsidRDefault="00B666D3" w:rsidP="003D2974">
            <w:pPr>
              <w:jc w:val="right"/>
              <w:rPr>
                <w:color w:val="000000"/>
                <w:lang w:val="fr-CA"/>
              </w:rPr>
            </w:pPr>
            <w:r w:rsidRPr="005C6411">
              <w:rPr>
                <w:color w:val="000000"/>
                <w:lang w:val="fr-CA"/>
              </w:rPr>
              <w:t>s.o.</w:t>
            </w:r>
          </w:p>
        </w:tc>
      </w:tr>
      <w:tr w:rsidR="00B666D3" w:rsidRPr="005C6411" w14:paraId="26D38459" w14:textId="77777777" w:rsidTr="003D2974">
        <w:trPr>
          <w:trHeight w:val="217"/>
        </w:trPr>
        <w:tc>
          <w:tcPr>
            <w:tcW w:w="1838" w:type="dxa"/>
            <w:tcBorders>
              <w:bottom w:val="single" w:sz="4" w:space="0" w:color="auto"/>
            </w:tcBorders>
            <w:vAlign w:val="center"/>
          </w:tcPr>
          <w:p w14:paraId="129BC6F6" w14:textId="77777777" w:rsidR="00B666D3" w:rsidRPr="005C6411" w:rsidRDefault="00B666D3" w:rsidP="003D2974">
            <w:pPr>
              <w:jc w:val="left"/>
              <w:rPr>
                <w:b/>
                <w:lang w:val="fr-CA"/>
              </w:rPr>
            </w:pPr>
            <w:r w:rsidRPr="005C6411">
              <w:rPr>
                <w:b/>
                <w:lang w:val="fr-CA"/>
              </w:rPr>
              <w:t>Total</w:t>
            </w:r>
          </w:p>
        </w:tc>
        <w:tc>
          <w:tcPr>
            <w:tcW w:w="1015" w:type="dxa"/>
            <w:tcBorders>
              <w:bottom w:val="single" w:sz="4" w:space="0" w:color="auto"/>
            </w:tcBorders>
            <w:vAlign w:val="center"/>
          </w:tcPr>
          <w:p w14:paraId="7D2C8D27" w14:textId="77777777" w:rsidR="00B666D3" w:rsidRPr="005C6411" w:rsidRDefault="00B666D3" w:rsidP="003D2974">
            <w:pPr>
              <w:jc w:val="right"/>
              <w:rPr>
                <w:b/>
                <w:lang w:val="fr-CA"/>
              </w:rPr>
            </w:pPr>
            <w:r w:rsidRPr="005C6411">
              <w:rPr>
                <w:b/>
                <w:color w:val="000000"/>
                <w:lang w:val="fr-CA"/>
              </w:rPr>
              <w:t>1 930,7</w:t>
            </w:r>
          </w:p>
        </w:tc>
        <w:tc>
          <w:tcPr>
            <w:tcW w:w="970" w:type="dxa"/>
            <w:gridSpan w:val="2"/>
            <w:tcBorders>
              <w:bottom w:val="single" w:sz="4" w:space="0" w:color="auto"/>
            </w:tcBorders>
            <w:vAlign w:val="center"/>
          </w:tcPr>
          <w:p w14:paraId="312FFD71" w14:textId="77777777" w:rsidR="00B666D3" w:rsidRPr="005C6411" w:rsidRDefault="00B666D3" w:rsidP="003D2974">
            <w:pPr>
              <w:jc w:val="right"/>
              <w:rPr>
                <w:b/>
                <w:lang w:val="fr-CA"/>
              </w:rPr>
            </w:pPr>
            <w:r w:rsidRPr="005C6411">
              <w:rPr>
                <w:b/>
                <w:color w:val="000000"/>
                <w:lang w:val="fr-CA"/>
              </w:rPr>
              <w:t>3 300,8</w:t>
            </w:r>
          </w:p>
        </w:tc>
        <w:tc>
          <w:tcPr>
            <w:tcW w:w="1134" w:type="dxa"/>
            <w:gridSpan w:val="2"/>
            <w:tcBorders>
              <w:bottom w:val="single" w:sz="4" w:space="0" w:color="auto"/>
            </w:tcBorders>
            <w:vAlign w:val="center"/>
          </w:tcPr>
          <w:p w14:paraId="191A9DA9" w14:textId="77777777" w:rsidR="00B666D3" w:rsidRPr="005C6411" w:rsidRDefault="00B666D3" w:rsidP="003D2974">
            <w:pPr>
              <w:jc w:val="right"/>
              <w:rPr>
                <w:b/>
                <w:lang w:val="fr-CA"/>
              </w:rPr>
            </w:pPr>
            <w:r w:rsidRPr="005C6411">
              <w:rPr>
                <w:b/>
                <w:color w:val="000000"/>
                <w:lang w:val="fr-CA"/>
              </w:rPr>
              <w:t>2 695,2</w:t>
            </w:r>
          </w:p>
        </w:tc>
        <w:tc>
          <w:tcPr>
            <w:tcW w:w="992" w:type="dxa"/>
            <w:gridSpan w:val="2"/>
            <w:tcBorders>
              <w:bottom w:val="single" w:sz="4" w:space="0" w:color="auto"/>
            </w:tcBorders>
            <w:vAlign w:val="center"/>
          </w:tcPr>
          <w:p w14:paraId="2D1F2C6B" w14:textId="77777777" w:rsidR="00B666D3" w:rsidRPr="005C6411" w:rsidRDefault="00B666D3" w:rsidP="003D2974">
            <w:pPr>
              <w:jc w:val="right"/>
              <w:rPr>
                <w:b/>
                <w:lang w:val="fr-CA"/>
              </w:rPr>
            </w:pPr>
            <w:r w:rsidRPr="005C6411">
              <w:rPr>
                <w:b/>
                <w:color w:val="000000"/>
                <w:lang w:val="fr-CA"/>
              </w:rPr>
              <w:t>1 438,7</w:t>
            </w:r>
          </w:p>
        </w:tc>
        <w:tc>
          <w:tcPr>
            <w:tcW w:w="992" w:type="dxa"/>
            <w:gridSpan w:val="2"/>
            <w:tcBorders>
              <w:bottom w:val="single" w:sz="4" w:space="0" w:color="auto"/>
            </w:tcBorders>
            <w:vAlign w:val="center"/>
          </w:tcPr>
          <w:p w14:paraId="1FF7DE6A" w14:textId="77777777" w:rsidR="00B666D3" w:rsidRPr="005C6411" w:rsidRDefault="00B666D3" w:rsidP="003D2974">
            <w:pPr>
              <w:jc w:val="right"/>
              <w:rPr>
                <w:b/>
                <w:lang w:val="fr-CA"/>
              </w:rPr>
            </w:pPr>
            <w:r w:rsidRPr="005C6411">
              <w:rPr>
                <w:b/>
                <w:color w:val="000000"/>
                <w:lang w:val="fr-CA"/>
              </w:rPr>
              <w:t>550,0</w:t>
            </w:r>
          </w:p>
        </w:tc>
        <w:tc>
          <w:tcPr>
            <w:tcW w:w="992" w:type="dxa"/>
            <w:gridSpan w:val="2"/>
            <w:tcBorders>
              <w:bottom w:val="single" w:sz="4" w:space="0" w:color="auto"/>
            </w:tcBorders>
            <w:vAlign w:val="center"/>
          </w:tcPr>
          <w:p w14:paraId="031C3E4F" w14:textId="77777777" w:rsidR="00B666D3" w:rsidRPr="005C6411" w:rsidRDefault="00B666D3" w:rsidP="003D2974">
            <w:pPr>
              <w:jc w:val="right"/>
              <w:rPr>
                <w:b/>
                <w:lang w:val="fr-CA"/>
              </w:rPr>
            </w:pPr>
            <w:r w:rsidRPr="005C6411">
              <w:rPr>
                <w:b/>
                <w:color w:val="000000"/>
                <w:lang w:val="fr-CA"/>
              </w:rPr>
              <w:t>9 915,4</w:t>
            </w:r>
          </w:p>
        </w:tc>
        <w:tc>
          <w:tcPr>
            <w:tcW w:w="1424" w:type="dxa"/>
            <w:gridSpan w:val="2"/>
            <w:tcBorders>
              <w:bottom w:val="single" w:sz="4" w:space="0" w:color="auto"/>
            </w:tcBorders>
            <w:vAlign w:val="center"/>
          </w:tcPr>
          <w:p w14:paraId="6D8F2035" w14:textId="77777777" w:rsidR="00B666D3" w:rsidRPr="005C6411" w:rsidRDefault="00B666D3" w:rsidP="003D2974">
            <w:pPr>
              <w:jc w:val="right"/>
              <w:rPr>
                <w:b/>
                <w:color w:val="000000"/>
                <w:lang w:val="fr-CA"/>
              </w:rPr>
            </w:pPr>
          </w:p>
        </w:tc>
      </w:tr>
    </w:tbl>
    <w:p w14:paraId="1B8914E3" w14:textId="43063A82" w:rsidR="00B666D3" w:rsidRPr="005C6411" w:rsidRDefault="00B666D3" w:rsidP="00B666D3">
      <w:pPr>
        <w:rPr>
          <w:color w:val="000000"/>
          <w:sz w:val="18"/>
          <w:szCs w:val="18"/>
          <w:lang w:val="fr-CA"/>
        </w:rPr>
      </w:pPr>
      <w:r w:rsidRPr="005C6411">
        <w:rPr>
          <w:color w:val="000000"/>
          <w:sz w:val="18"/>
          <w:lang w:val="fr-CA"/>
        </w:rPr>
        <w:t>* RIC = réfrigération industrielle et commerciale ; RAC = fabrication des climatiseurs résidentiels et des réchauffeurs d’eau à thermopompe</w:t>
      </w:r>
    </w:p>
    <w:p w14:paraId="74F31809" w14:textId="77777777" w:rsidR="00B666D3" w:rsidRPr="005C6411" w:rsidRDefault="00B666D3" w:rsidP="00B666D3">
      <w:pPr>
        <w:rPr>
          <w:sz w:val="18"/>
          <w:szCs w:val="18"/>
          <w:lang w:val="fr-CA"/>
        </w:rPr>
      </w:pPr>
      <w:r w:rsidRPr="005C6411">
        <w:rPr>
          <w:color w:val="000000"/>
          <w:sz w:val="18"/>
          <w:lang w:val="fr-CA"/>
        </w:rPr>
        <w:t>** Consommation maximale admissible au niveau national pour 2020 uniquement ; pour la période 2021-2026, elle devrait être déterminée au moment de la soumission de la phase III du PGEH.</w:t>
      </w:r>
    </w:p>
    <w:p w14:paraId="2CEE0DBA" w14:textId="77777777" w:rsidR="00B666D3" w:rsidRPr="005C6411" w:rsidRDefault="00B666D3" w:rsidP="00B666D3">
      <w:pPr>
        <w:rPr>
          <w:lang w:val="fr-CA"/>
        </w:rPr>
      </w:pPr>
    </w:p>
    <w:p w14:paraId="4391672C" w14:textId="66C320A3" w:rsidR="00B666D3" w:rsidRPr="005C6411" w:rsidRDefault="00B666D3" w:rsidP="00B666D3">
      <w:pPr>
        <w:pStyle w:val="Heading1"/>
        <w:rPr>
          <w:lang w:val="fr-CA"/>
        </w:rPr>
      </w:pPr>
      <w:r w:rsidRPr="005C6411">
        <w:rPr>
          <w:lang w:val="fr-CA"/>
        </w:rPr>
        <w:lastRenderedPageBreak/>
        <w:t>Lors des 80</w:t>
      </w:r>
      <w:r w:rsidRPr="00CB489D">
        <w:rPr>
          <w:vertAlign w:val="superscript"/>
          <w:lang w:val="fr-CA"/>
        </w:rPr>
        <w:t>e</w:t>
      </w:r>
      <w:r w:rsidRPr="005C6411">
        <w:rPr>
          <w:lang w:val="fr-CA"/>
        </w:rPr>
        <w:t xml:space="preserve"> et 81</w:t>
      </w:r>
      <w:r w:rsidRPr="00CB489D">
        <w:rPr>
          <w:vertAlign w:val="superscript"/>
          <w:lang w:val="fr-CA"/>
        </w:rPr>
        <w:t>e</w:t>
      </w:r>
      <w:r w:rsidRPr="005C6411">
        <w:rPr>
          <w:lang w:val="fr-CA"/>
        </w:rPr>
        <w:t xml:space="preserve"> réunions, le Comité exécutif a approuvé les deuxièmes tranches de tous les plans sectoriels, à l’exception du plan du secteur des mousses </w:t>
      </w:r>
      <w:r w:rsidR="007F3E7A">
        <w:rPr>
          <w:lang w:val="fr-CA"/>
        </w:rPr>
        <w:t>de polyuréthanne</w:t>
      </w:r>
      <w:r w:rsidRPr="005C6411">
        <w:rPr>
          <w:lang w:val="fr-CA"/>
        </w:rPr>
        <w:t>. Lors des 82</w:t>
      </w:r>
      <w:r w:rsidRPr="00CB489D">
        <w:rPr>
          <w:vertAlign w:val="superscript"/>
          <w:lang w:val="fr-CA"/>
        </w:rPr>
        <w:t>e</w:t>
      </w:r>
      <w:r w:rsidRPr="005C6411">
        <w:rPr>
          <w:lang w:val="fr-CA"/>
        </w:rPr>
        <w:t xml:space="preserve"> et 83</w:t>
      </w:r>
      <w:r w:rsidRPr="00CB489D">
        <w:rPr>
          <w:vertAlign w:val="superscript"/>
          <w:lang w:val="fr-CA"/>
        </w:rPr>
        <w:t>e</w:t>
      </w:r>
      <w:r w:rsidRPr="005C6411">
        <w:rPr>
          <w:lang w:val="fr-CA"/>
        </w:rPr>
        <w:t xml:space="preserve"> réunions, au nom du </w:t>
      </w:r>
      <w:r w:rsidR="00786A68">
        <w:rPr>
          <w:lang w:val="fr-CA"/>
        </w:rPr>
        <w:t>gouvernement</w:t>
      </w:r>
      <w:r w:rsidRPr="005C6411">
        <w:rPr>
          <w:lang w:val="fr-CA"/>
        </w:rPr>
        <w:t xml:space="preserve"> de la Chine, le PNUD, le PNUE, l’ONUDI, la Banque mondiale et les gouvernements allemand et japonais ont présenté des demandes pour les troisièmes tranches des plans du secteur des mousses </w:t>
      </w:r>
      <w:r w:rsidR="00E6766A">
        <w:rPr>
          <w:lang w:val="fr-CA"/>
        </w:rPr>
        <w:t>de polystyrène extrudé</w:t>
      </w:r>
      <w:r w:rsidRPr="005C6411">
        <w:rPr>
          <w:lang w:val="fr-CA"/>
        </w:rPr>
        <w:t xml:space="preserve"> (8 000 000 $US), de la RIC (12 000 000 $US) et des solvants (5 549 492 $US) ainsi que pour le secteur de l’entretien de l’équipement de réfrigération et de climatisation, et le programme habilitant (3 850 000 $US) ; et pour la deuxième tranche du plan du secteur des mousses </w:t>
      </w:r>
      <w:r w:rsidR="00D5433B">
        <w:rPr>
          <w:lang w:val="fr-CA"/>
        </w:rPr>
        <w:t>de polyuréthanne</w:t>
      </w:r>
      <w:r w:rsidRPr="005C6411">
        <w:rPr>
          <w:lang w:val="fr-CA"/>
        </w:rPr>
        <w:t xml:space="preserve"> (10 600 000 $US). Le Comité exécutif a reporté l’examen de ces tranches à la 84</w:t>
      </w:r>
      <w:r w:rsidRPr="0054393C">
        <w:rPr>
          <w:vertAlign w:val="superscript"/>
          <w:lang w:val="fr-CA"/>
        </w:rPr>
        <w:t>e</w:t>
      </w:r>
      <w:r w:rsidR="0054393C">
        <w:rPr>
          <w:lang w:val="fr-CA"/>
        </w:rPr>
        <w:t> </w:t>
      </w:r>
      <w:r w:rsidRPr="005C6411">
        <w:rPr>
          <w:lang w:val="fr-CA"/>
        </w:rPr>
        <w:t>réunion. Les détails de l’examen de ces tranches de financement et des décisions prises par le Comité exécutif figurent à l’</w:t>
      </w:r>
      <w:r w:rsidR="00CB489D">
        <w:rPr>
          <w:lang w:val="fr-CA"/>
        </w:rPr>
        <w:t>annexe</w:t>
      </w:r>
      <w:r w:rsidRPr="005C6411">
        <w:rPr>
          <w:lang w:val="fr-CA"/>
        </w:rPr>
        <w:t xml:space="preserve"> I du présent document.</w:t>
      </w:r>
    </w:p>
    <w:p w14:paraId="3C2FCB37" w14:textId="41F65C7D" w:rsidR="00B666D3" w:rsidRPr="005C6411" w:rsidRDefault="00B666D3" w:rsidP="00B666D3">
      <w:pPr>
        <w:pStyle w:val="Heading1"/>
        <w:widowControl w:val="0"/>
        <w:rPr>
          <w:lang w:val="fr-CA"/>
        </w:rPr>
      </w:pPr>
      <w:r w:rsidRPr="005C6411">
        <w:rPr>
          <w:lang w:val="fr-CA"/>
        </w:rPr>
        <w:t>Lors de la 84</w:t>
      </w:r>
      <w:r w:rsidRPr="001E154B">
        <w:rPr>
          <w:vertAlign w:val="superscript"/>
          <w:lang w:val="fr-CA"/>
        </w:rPr>
        <w:t>e</w:t>
      </w:r>
      <w:r w:rsidRPr="005C6411">
        <w:rPr>
          <w:lang w:val="fr-CA"/>
        </w:rPr>
        <w:t xml:space="preserve"> réunion, après avoir examiné les demandes de tranches de financement des plans sectoriels pour la phase II du PGEH qui ont été présentées par les agences bilatérales et d’exécution concernées au nom du </w:t>
      </w:r>
      <w:r w:rsidR="00786A68">
        <w:rPr>
          <w:lang w:val="fr-CA"/>
        </w:rPr>
        <w:t>gouvernement</w:t>
      </w:r>
      <w:r w:rsidRPr="005C6411">
        <w:rPr>
          <w:lang w:val="fr-CA"/>
        </w:rPr>
        <w:t xml:space="preserve"> de la Chine, le Comité exécutif a décidé, </w:t>
      </w:r>
      <w:r w:rsidRPr="005C6411">
        <w:rPr>
          <w:i/>
          <w:lang w:val="fr-CA"/>
        </w:rPr>
        <w:t>entre autres</w:t>
      </w:r>
      <w:r w:rsidR="001E154B">
        <w:rPr>
          <w:lang w:val="fr-CA"/>
        </w:rPr>
        <w:t xml:space="preserve"> (décision </w:t>
      </w:r>
      <w:r w:rsidRPr="005C6411">
        <w:rPr>
          <w:lang w:val="fr-CA"/>
        </w:rPr>
        <w:t>84/69) :</w:t>
      </w:r>
    </w:p>
    <w:p w14:paraId="1093DAB8" w14:textId="77777777" w:rsidR="00B666D3" w:rsidRPr="005C6411" w:rsidRDefault="00B666D3" w:rsidP="00B666D3">
      <w:pPr>
        <w:pStyle w:val="Heading2"/>
        <w:numPr>
          <w:ilvl w:val="1"/>
          <w:numId w:val="1"/>
        </w:numPr>
        <w:rPr>
          <w:lang w:val="fr-CA"/>
        </w:rPr>
      </w:pPr>
      <w:r w:rsidRPr="005C6411">
        <w:rPr>
          <w:lang w:val="fr-CA"/>
        </w:rPr>
        <w:t>En ce qui concerne la phase II du plan de gestion de l’élimination des HCFC (PGEH) pour la Chine approuvé lors de la 77</w:t>
      </w:r>
      <w:r w:rsidRPr="00057231">
        <w:rPr>
          <w:vertAlign w:val="superscript"/>
          <w:lang w:val="fr-CA"/>
        </w:rPr>
        <w:t>e</w:t>
      </w:r>
      <w:r w:rsidRPr="005C6411">
        <w:rPr>
          <w:lang w:val="fr-CA"/>
        </w:rPr>
        <w:t xml:space="preserve"> réunion :</w:t>
      </w:r>
    </w:p>
    <w:p w14:paraId="133A813D" w14:textId="3967C7BD" w:rsidR="00B666D3" w:rsidRPr="005C6411" w:rsidRDefault="00B666D3" w:rsidP="00CB489D">
      <w:pPr>
        <w:pStyle w:val="Heading3"/>
        <w:rPr>
          <w:lang w:val="fr-CA"/>
        </w:rPr>
      </w:pPr>
      <w:r w:rsidRPr="005C6411">
        <w:rPr>
          <w:lang w:val="fr-CA"/>
        </w:rPr>
        <w:t xml:space="preserve">De demander aux agences bilatérales et d’exécution concernées, au nom du </w:t>
      </w:r>
      <w:r w:rsidR="00786A68">
        <w:rPr>
          <w:lang w:val="fr-CA"/>
        </w:rPr>
        <w:t>gouvernement</w:t>
      </w:r>
      <w:r w:rsidRPr="005C6411">
        <w:rPr>
          <w:lang w:val="fr-CA"/>
        </w:rPr>
        <w:t xml:space="preserve"> de la Chine, de présenter, lors de la 85e réunion, les demandes de tranches de financement de 2020 pour les plans des secteurs de la phase II du PGEH des mousses </w:t>
      </w:r>
      <w:r w:rsidR="00D5433B">
        <w:rPr>
          <w:lang w:val="fr-CA"/>
        </w:rPr>
        <w:t>de polyuréthanne</w:t>
      </w:r>
      <w:r w:rsidRPr="005C6411">
        <w:rPr>
          <w:lang w:val="fr-CA"/>
        </w:rPr>
        <w:t xml:space="preserve">, des mousses </w:t>
      </w:r>
      <w:r w:rsidR="00E6766A">
        <w:rPr>
          <w:lang w:val="fr-CA"/>
        </w:rPr>
        <w:t>de polystyrène extrudé</w:t>
      </w:r>
      <w:r w:rsidRPr="005C6411">
        <w:rPr>
          <w:lang w:val="fr-CA"/>
        </w:rPr>
        <w:t>, de la RIC et des solvants ;</w:t>
      </w:r>
    </w:p>
    <w:p w14:paraId="467CC412" w14:textId="2910D473" w:rsidR="00B666D3" w:rsidRPr="005C6411" w:rsidRDefault="00B666D3" w:rsidP="00B666D3">
      <w:pPr>
        <w:pStyle w:val="Heading3"/>
        <w:numPr>
          <w:ilvl w:val="2"/>
          <w:numId w:val="1"/>
        </w:numPr>
        <w:rPr>
          <w:lang w:val="fr-CA"/>
        </w:rPr>
      </w:pPr>
      <w:r w:rsidRPr="005C6411">
        <w:rPr>
          <w:lang w:val="fr-CA"/>
        </w:rPr>
        <w:t>D’approuver l’</w:t>
      </w:r>
      <w:r w:rsidR="00CB489D">
        <w:rPr>
          <w:lang w:val="fr-CA"/>
        </w:rPr>
        <w:t>annexe</w:t>
      </w:r>
      <w:r w:rsidRPr="005C6411">
        <w:rPr>
          <w:lang w:val="fr-CA"/>
        </w:rPr>
        <w:t xml:space="preserve"> 2-A révisée, « Objectifs et financement », de l’Accord entre le </w:t>
      </w:r>
      <w:r w:rsidR="00786A68">
        <w:rPr>
          <w:lang w:val="fr-CA"/>
        </w:rPr>
        <w:t>gouvernement</w:t>
      </w:r>
      <w:r w:rsidRPr="005C6411">
        <w:rPr>
          <w:lang w:val="fr-CA"/>
        </w:rPr>
        <w:t xml:space="preserve"> chinois et le Comité exécutif pour la phase II du PGEH approuvé lors de la 79</w:t>
      </w:r>
      <w:r w:rsidR="00CB489D" w:rsidRPr="00CB489D">
        <w:rPr>
          <w:vertAlign w:val="superscript"/>
          <w:lang w:val="fr-CA"/>
        </w:rPr>
        <w:t>e</w:t>
      </w:r>
      <w:r w:rsidRPr="005C6411">
        <w:rPr>
          <w:lang w:val="fr-CA"/>
        </w:rPr>
        <w:t xml:space="preserve"> réunion, telle qu’elle figure à l’</w:t>
      </w:r>
      <w:r w:rsidR="00CB489D">
        <w:rPr>
          <w:lang w:val="fr-CA"/>
        </w:rPr>
        <w:t>annexe</w:t>
      </w:r>
      <w:r w:rsidRPr="005C6411">
        <w:rPr>
          <w:lang w:val="fr-CA"/>
        </w:rPr>
        <w:t xml:space="preserve"> XXII du rapport de la 84</w:t>
      </w:r>
      <w:r w:rsidRPr="001E154B">
        <w:rPr>
          <w:vertAlign w:val="superscript"/>
          <w:lang w:val="fr-CA"/>
        </w:rPr>
        <w:t>e</w:t>
      </w:r>
      <w:r w:rsidR="001E154B">
        <w:rPr>
          <w:vertAlign w:val="superscript"/>
          <w:lang w:val="fr-CA"/>
        </w:rPr>
        <w:t> </w:t>
      </w:r>
      <w:r w:rsidRPr="005C6411">
        <w:rPr>
          <w:lang w:val="fr-CA"/>
        </w:rPr>
        <w:t>réunion (document UNEP/OzL.Pro/ExCom/84/75), afin de refléter la consommation totale maximale admissible révisée de HCFC à la ligne 1.2 et le financement total révisé aux lignes 3.1, 3.2 et 3.3 ainsi que le financement des secteurs et les coûts d’appui ;</w:t>
      </w:r>
    </w:p>
    <w:p w14:paraId="3B7AC83F" w14:textId="429737D2" w:rsidR="00B666D3" w:rsidRPr="005C6411" w:rsidRDefault="00B666D3" w:rsidP="00B666D3">
      <w:pPr>
        <w:pStyle w:val="Heading3"/>
        <w:numPr>
          <w:ilvl w:val="2"/>
          <w:numId w:val="1"/>
        </w:numPr>
        <w:rPr>
          <w:lang w:val="fr-CA"/>
        </w:rPr>
      </w:pPr>
      <w:r w:rsidRPr="005C6411">
        <w:rPr>
          <w:lang w:val="fr-CA"/>
        </w:rPr>
        <w:t xml:space="preserve">De demander au </w:t>
      </w:r>
      <w:r w:rsidR="00786A68">
        <w:rPr>
          <w:lang w:val="fr-CA"/>
        </w:rPr>
        <w:t>gouvernement</w:t>
      </w:r>
      <w:r w:rsidRPr="005C6411">
        <w:rPr>
          <w:lang w:val="fr-CA"/>
        </w:rPr>
        <w:t xml:space="preserve"> de la Chine, par l’intermédiaire des agences bilatérales et d’exécution concernées, de présenter, au plus tard huit semaines avant la 86</w:t>
      </w:r>
      <w:r w:rsidRPr="007615C6">
        <w:rPr>
          <w:vertAlign w:val="superscript"/>
          <w:lang w:val="fr-CA"/>
        </w:rPr>
        <w:t>e</w:t>
      </w:r>
      <w:r w:rsidRPr="005C6411">
        <w:rPr>
          <w:lang w:val="fr-CA"/>
        </w:rPr>
        <w:t xml:space="preserve"> réunion, un plan d’action révisé comprenant les activités connexes et des informations sur la technologie sélectionnée, et les tranches de financement associées pour prolonger jusqu’en 2026 la phase II des secteurs de la fabrication des climatiseurs résidentiels, de la RIC et des services d’entretien des systèmes de réfrigération et de climatisation et le programme habilitant, et, pour les plans des secteurs de la fabrication des climatiseurs résidentiels et de la RIC, les niveaux de consommation maximale admissible de HCFC par secteur tels que décrits aux lignes 1.3.1 et 1.3.4 ;</w:t>
      </w:r>
    </w:p>
    <w:p w14:paraId="7060ED54" w14:textId="044515CF" w:rsidR="00B666D3" w:rsidRPr="005C6411" w:rsidRDefault="00B666D3" w:rsidP="00B666D3">
      <w:pPr>
        <w:pStyle w:val="Heading3"/>
        <w:numPr>
          <w:ilvl w:val="2"/>
          <w:numId w:val="1"/>
        </w:numPr>
        <w:rPr>
          <w:lang w:val="fr-CA"/>
        </w:rPr>
      </w:pPr>
      <w:r w:rsidRPr="005C6411">
        <w:rPr>
          <w:lang w:val="fr-CA"/>
        </w:rPr>
        <w:t xml:space="preserve">De demander également au </w:t>
      </w:r>
      <w:r w:rsidR="00786A68">
        <w:rPr>
          <w:lang w:val="fr-CA"/>
        </w:rPr>
        <w:t>gouvernement</w:t>
      </w:r>
      <w:r w:rsidRPr="005C6411">
        <w:rPr>
          <w:lang w:val="fr-CA"/>
        </w:rPr>
        <w:t xml:space="preserve"> de la Chine, par l’intermédiaire des agences bilatérales et d’exécution concernées, de soumettre, lors de la 86</w:t>
      </w:r>
      <w:r w:rsidRPr="007615C6">
        <w:rPr>
          <w:vertAlign w:val="superscript"/>
          <w:lang w:val="fr-CA"/>
        </w:rPr>
        <w:t>e</w:t>
      </w:r>
      <w:r w:rsidRPr="005C6411">
        <w:rPr>
          <w:lang w:val="fr-CA"/>
        </w:rPr>
        <w:t xml:space="preserve"> réunion, les chiffres des révisions potentielles de l’annexe 2</w:t>
      </w:r>
      <w:r w:rsidRPr="005C6411">
        <w:rPr>
          <w:lang w:val="fr-CA"/>
        </w:rPr>
        <w:noBreakHyphen/>
        <w:t xml:space="preserve">A pour : </w:t>
      </w:r>
    </w:p>
    <w:p w14:paraId="517DA48E" w14:textId="77777777" w:rsidR="00B666D3" w:rsidRPr="005C6411" w:rsidRDefault="00B666D3" w:rsidP="00B666D3">
      <w:pPr>
        <w:pStyle w:val="Header4"/>
        <w:rPr>
          <w:lang w:val="fr-CA"/>
        </w:rPr>
      </w:pPr>
      <w:r w:rsidRPr="005C6411">
        <w:rPr>
          <w:lang w:val="fr-CA"/>
        </w:rPr>
        <w:t>Ligne 1.2 précisant la consommation totale maximale admissible de HCFC en 2021</w:t>
      </w:r>
      <w:r w:rsidRPr="005C6411">
        <w:rPr>
          <w:lang w:val="fr-CA"/>
        </w:rPr>
        <w:noBreakHyphen/>
        <w:t xml:space="preserve">2026 pour refléter les informations visées au sous-paragraphe (a)(iii) ci-dessus ; </w:t>
      </w:r>
    </w:p>
    <w:p w14:paraId="5C1EAAEF" w14:textId="21700AE8" w:rsidR="00B666D3" w:rsidRPr="005C6411" w:rsidRDefault="00B666D3" w:rsidP="0054393C">
      <w:pPr>
        <w:pStyle w:val="Header4"/>
        <w:keepNext/>
        <w:keepLines/>
        <w:rPr>
          <w:lang w:val="fr-CA"/>
        </w:rPr>
      </w:pPr>
      <w:r w:rsidRPr="005C6411">
        <w:rPr>
          <w:lang w:val="fr-CA"/>
        </w:rPr>
        <w:lastRenderedPageBreak/>
        <w:t xml:space="preserve">Les tranches de financement des secteurs des mousses </w:t>
      </w:r>
      <w:r w:rsidR="00E6766A">
        <w:rPr>
          <w:lang w:val="fr-CA"/>
        </w:rPr>
        <w:t>de polystyrène extrudé</w:t>
      </w:r>
      <w:r w:rsidRPr="005C6411">
        <w:rPr>
          <w:lang w:val="fr-CA"/>
        </w:rPr>
        <w:t xml:space="preserve">, des mousses </w:t>
      </w:r>
      <w:r w:rsidR="00E6766A">
        <w:rPr>
          <w:lang w:val="fr-CA"/>
        </w:rPr>
        <w:t>de polyuréthanne</w:t>
      </w:r>
      <w:r w:rsidRPr="005C6411">
        <w:rPr>
          <w:lang w:val="fr-CA"/>
        </w:rPr>
        <w:t xml:space="preserve"> et des solvants pour 2021</w:t>
      </w:r>
      <w:r w:rsidRPr="005C6411">
        <w:rPr>
          <w:lang w:val="fr-CA"/>
        </w:rPr>
        <w:noBreakHyphen/>
        <w:t>2026 aux lignes 2.2.1 à 2.2.4, 2.3.1 à 2.3.2 et 2.6.1 à 2.6.2, respectivement ; et</w:t>
      </w:r>
    </w:p>
    <w:p w14:paraId="1F907A61" w14:textId="77777777" w:rsidR="00B666D3" w:rsidRPr="005C6411" w:rsidRDefault="00B666D3" w:rsidP="00B666D3">
      <w:pPr>
        <w:pStyle w:val="Header4"/>
        <w:rPr>
          <w:lang w:val="fr-CA"/>
        </w:rPr>
      </w:pPr>
      <w:r w:rsidRPr="005C6411">
        <w:rPr>
          <w:lang w:val="fr-CA"/>
        </w:rPr>
        <w:t>Tonnages associés aux lignes 4.1.1 à 4.6.3 pour refléter les informations des sous</w:t>
      </w:r>
      <w:r w:rsidRPr="005C6411">
        <w:rPr>
          <w:lang w:val="fr-CA"/>
        </w:rPr>
        <w:noBreakHyphen/>
        <w:t>paragraphes (a)(iii) ci-dessus ;</w:t>
      </w:r>
    </w:p>
    <w:p w14:paraId="04B38FC4" w14:textId="1DC51FFF" w:rsidR="00B666D3" w:rsidRPr="005C6411" w:rsidRDefault="00B666D3" w:rsidP="00B666D3">
      <w:pPr>
        <w:pStyle w:val="Heading3"/>
        <w:numPr>
          <w:ilvl w:val="2"/>
          <w:numId w:val="1"/>
        </w:numPr>
        <w:rPr>
          <w:lang w:val="fr-CA"/>
        </w:rPr>
      </w:pPr>
      <w:r w:rsidRPr="005C6411">
        <w:rPr>
          <w:lang w:val="fr-CA"/>
        </w:rPr>
        <w:t xml:space="preserve">De demander en outre au </w:t>
      </w:r>
      <w:r w:rsidR="00786A68">
        <w:rPr>
          <w:lang w:val="fr-CA"/>
        </w:rPr>
        <w:t>gouvernement</w:t>
      </w:r>
      <w:r w:rsidRPr="005C6411">
        <w:rPr>
          <w:lang w:val="fr-CA"/>
        </w:rPr>
        <w:t xml:space="preserve"> de la Chine de mettre à jour les informations sur les révisions nécessaires pour refléter la présente décision concernant les plans des secteurs approuvés pour les mousses </w:t>
      </w:r>
      <w:r w:rsidR="00E6766A">
        <w:rPr>
          <w:lang w:val="fr-CA"/>
        </w:rPr>
        <w:t>de polystyrène extrudé</w:t>
      </w:r>
      <w:r w:rsidRPr="005C6411">
        <w:rPr>
          <w:lang w:val="fr-CA"/>
        </w:rPr>
        <w:t xml:space="preserve">, les mousses </w:t>
      </w:r>
      <w:r w:rsidR="00E6766A">
        <w:rPr>
          <w:lang w:val="fr-CA"/>
        </w:rPr>
        <w:t>de polyuréthanne</w:t>
      </w:r>
      <w:r w:rsidRPr="005C6411">
        <w:rPr>
          <w:lang w:val="fr-CA"/>
        </w:rPr>
        <w:t xml:space="preserve"> et les solvants ;</w:t>
      </w:r>
    </w:p>
    <w:p w14:paraId="779F1257" w14:textId="77777777" w:rsidR="00B666D3" w:rsidRPr="005C6411" w:rsidRDefault="00B666D3" w:rsidP="00B666D3">
      <w:pPr>
        <w:pStyle w:val="Heading3"/>
        <w:numPr>
          <w:ilvl w:val="2"/>
          <w:numId w:val="1"/>
        </w:numPr>
        <w:rPr>
          <w:lang w:val="fr-CA"/>
        </w:rPr>
      </w:pPr>
      <w:r w:rsidRPr="005C6411">
        <w:rPr>
          <w:lang w:val="fr-CA"/>
        </w:rPr>
        <w:t>D’approuver un montant de 1 000 000 $US, plus les coûts d’appui d’agence de 120 000 $US pour le PNUE, pour le secteur de l’entretien des systèmes de réfrigération et de climatisation et le programme habilitant, conformément à l’annexe 2-A révisée mentionnée au sous</w:t>
      </w:r>
      <w:r w:rsidRPr="005C6411">
        <w:rPr>
          <w:lang w:val="fr-CA"/>
        </w:rPr>
        <w:noBreakHyphen/>
        <w:t>paragraphe (a)(ii) ci-dessus ; et</w:t>
      </w:r>
    </w:p>
    <w:p w14:paraId="2C8F8007" w14:textId="3C2B7D0A" w:rsidR="00B666D3" w:rsidRPr="005C6411" w:rsidRDefault="00B666D3" w:rsidP="00B666D3">
      <w:pPr>
        <w:pStyle w:val="Heading3"/>
        <w:numPr>
          <w:ilvl w:val="2"/>
          <w:numId w:val="1"/>
        </w:numPr>
        <w:rPr>
          <w:lang w:val="fr-CA"/>
        </w:rPr>
      </w:pPr>
      <w:r w:rsidRPr="005C6411">
        <w:rPr>
          <w:lang w:val="fr-CA"/>
        </w:rPr>
        <w:t xml:space="preserve">De demander au PNUD, en tant qu’agence d’exécution principale de la phase II du PGEH, au nom du </w:t>
      </w:r>
      <w:r w:rsidR="00786A68">
        <w:rPr>
          <w:lang w:val="fr-CA"/>
        </w:rPr>
        <w:t>gouvernement</w:t>
      </w:r>
      <w:r w:rsidRPr="005C6411">
        <w:rPr>
          <w:lang w:val="fr-CA"/>
        </w:rPr>
        <w:t xml:space="preserve"> de la Chine, de présenter, lors de la 86</w:t>
      </w:r>
      <w:r w:rsidRPr="007615C6">
        <w:rPr>
          <w:vertAlign w:val="superscript"/>
          <w:lang w:val="fr-CA"/>
        </w:rPr>
        <w:t>e</w:t>
      </w:r>
      <w:r w:rsidRPr="005C6411">
        <w:rPr>
          <w:lang w:val="fr-CA"/>
        </w:rPr>
        <w:t xml:space="preserve"> réunion, un projet d’accord révisé entre le </w:t>
      </w:r>
      <w:r w:rsidR="00786A68">
        <w:rPr>
          <w:lang w:val="fr-CA"/>
        </w:rPr>
        <w:t>gouvernement</w:t>
      </w:r>
      <w:r w:rsidRPr="005C6411">
        <w:rPr>
          <w:lang w:val="fr-CA"/>
        </w:rPr>
        <w:t xml:space="preserve"> de la Chine et le Comité exécutif reprenant uniquement les résultats pertinents approuvés lors de la 84</w:t>
      </w:r>
      <w:r w:rsidRPr="001E154B">
        <w:rPr>
          <w:vertAlign w:val="superscript"/>
          <w:lang w:val="fr-CA"/>
        </w:rPr>
        <w:t>e</w:t>
      </w:r>
      <w:r w:rsidRPr="005C6411">
        <w:rPr>
          <w:lang w:val="fr-CA"/>
        </w:rPr>
        <w:t xml:space="preserve"> réunion ou ceux relatifs aux sous-paragraphes (a)(iii) et (a)(iv) ci-dessus, ainsi que le plan d’action révisé pour les secteurs de la fabrication des climatiseurs résidentiels, de la RIC et des services d’entretien des systèmes de réfrigération et de climatisation devant également être soumis lors de la 86</w:t>
      </w:r>
      <w:r w:rsidRPr="007615C6">
        <w:rPr>
          <w:vertAlign w:val="superscript"/>
          <w:lang w:val="fr-CA"/>
        </w:rPr>
        <w:t>e</w:t>
      </w:r>
      <w:r w:rsidRPr="005C6411">
        <w:rPr>
          <w:lang w:val="fr-CA"/>
        </w:rPr>
        <w:t xml:space="preserve"> réunion. </w:t>
      </w:r>
    </w:p>
    <w:p w14:paraId="182F6017" w14:textId="45A2F05D" w:rsidR="00B666D3" w:rsidRPr="005C6411" w:rsidRDefault="00B666D3" w:rsidP="00B666D3">
      <w:pPr>
        <w:pStyle w:val="Heading1"/>
        <w:widowControl w:val="0"/>
        <w:rPr>
          <w:lang w:val="fr-CA"/>
        </w:rPr>
      </w:pPr>
      <w:r w:rsidRPr="005C6411">
        <w:rPr>
          <w:lang w:val="fr-CA"/>
        </w:rPr>
        <w:t>Lors de la 85</w:t>
      </w:r>
      <w:r w:rsidRPr="001E154B">
        <w:rPr>
          <w:vertAlign w:val="superscript"/>
          <w:lang w:val="fr-CA"/>
        </w:rPr>
        <w:t>e</w:t>
      </w:r>
      <w:r w:rsidRPr="005C6411">
        <w:rPr>
          <w:lang w:val="fr-CA"/>
        </w:rPr>
        <w:t xml:space="preserve"> réunion, le Comité exécutif a approuvé les troisièmes tranches des plans du secteur des mousses </w:t>
      </w:r>
      <w:r w:rsidR="00E6766A">
        <w:rPr>
          <w:lang w:val="fr-CA"/>
        </w:rPr>
        <w:t>de polystyrène extrudé</w:t>
      </w:r>
      <w:r w:rsidRPr="005C6411">
        <w:rPr>
          <w:lang w:val="fr-CA"/>
        </w:rPr>
        <w:t xml:space="preserve">, de la RIC et des solvants, ainsi que la deuxième tranche du plan du secteur des mousses </w:t>
      </w:r>
      <w:r w:rsidR="00E6766A">
        <w:rPr>
          <w:lang w:val="fr-CA"/>
        </w:rPr>
        <w:t>de polyuréthanne</w:t>
      </w:r>
      <w:r w:rsidRPr="005C6411">
        <w:rPr>
          <w:lang w:val="fr-CA"/>
        </w:rPr>
        <w:t xml:space="preserve">, lesquelles avaient été présentées avant l’adoption de la décision 84/69, mais avaient été reportées. </w:t>
      </w:r>
    </w:p>
    <w:p w14:paraId="6C861A22" w14:textId="503A51CE" w:rsidR="00B666D3" w:rsidRPr="005C6411" w:rsidRDefault="00B666D3" w:rsidP="00B666D3">
      <w:pPr>
        <w:pStyle w:val="Heading1"/>
        <w:rPr>
          <w:lang w:val="fr-CA"/>
        </w:rPr>
      </w:pPr>
      <w:r w:rsidRPr="005C6411">
        <w:rPr>
          <w:lang w:val="fr-CA"/>
        </w:rPr>
        <w:t>Par la suite, lors de la 86</w:t>
      </w:r>
      <w:r w:rsidRPr="007615C6">
        <w:rPr>
          <w:vertAlign w:val="superscript"/>
          <w:lang w:val="fr-CA"/>
        </w:rPr>
        <w:t>e</w:t>
      </w:r>
      <w:r w:rsidRPr="005C6411">
        <w:rPr>
          <w:lang w:val="fr-CA"/>
        </w:rPr>
        <w:t xml:space="preserve"> réunion, les agences ont soumis des plans d’action révisés pour les plans sectoriels de la phase II du PGEH abordant tous les éléments de la décision 84/69, y compris les objectifs d’élimination des HCFC de 2021 à 2026, les activités connexes, les informations sur la technologie sélectionnée, les tranches de financement associées, et un projet d’accord révisé entre le </w:t>
      </w:r>
      <w:r w:rsidR="00786A68">
        <w:rPr>
          <w:lang w:val="fr-CA"/>
        </w:rPr>
        <w:t>gouvernement</w:t>
      </w:r>
      <w:r w:rsidRPr="005C6411">
        <w:rPr>
          <w:lang w:val="fr-CA"/>
        </w:rPr>
        <w:t xml:space="preserve"> de la Chine et le Comité exécutif. En conséquence, le Comité exécutif a pris note des plans d’action révisés pour les plans sectoriels de la phase II du PGEH et a approuvé l’accord révisé conclu entre le </w:t>
      </w:r>
      <w:r w:rsidR="00786A68">
        <w:rPr>
          <w:lang w:val="fr-CA"/>
        </w:rPr>
        <w:t>gouvernement</w:t>
      </w:r>
      <w:r w:rsidRPr="005C6411">
        <w:rPr>
          <w:lang w:val="fr-CA"/>
        </w:rPr>
        <w:t xml:space="preserve"> et le Comité exécutif (décision 86/34).</w:t>
      </w:r>
    </w:p>
    <w:p w14:paraId="6FA58B00" w14:textId="1BA36D46" w:rsidR="00B666D3" w:rsidRPr="005C6411" w:rsidRDefault="00B666D3" w:rsidP="00B666D3">
      <w:pPr>
        <w:pStyle w:val="Heading1"/>
        <w:rPr>
          <w:lang w:val="fr-CA"/>
        </w:rPr>
      </w:pPr>
      <w:r w:rsidRPr="005C6411">
        <w:rPr>
          <w:lang w:val="fr-CA"/>
        </w:rPr>
        <w:t xml:space="preserve">Les limites de consommation de HCFC révisées et les quantités d’élimination ciblées associées aux six plans sectoriels de la phase II pour la période 2016-2026 sont présentées au </w:t>
      </w:r>
      <w:r w:rsidR="00AF05AB" w:rsidRPr="005C6411">
        <w:rPr>
          <w:lang w:val="fr-CA"/>
        </w:rPr>
        <w:t>tableau</w:t>
      </w:r>
      <w:r w:rsidRPr="005C6411">
        <w:rPr>
          <w:lang w:val="fr-CA"/>
        </w:rPr>
        <w:t xml:space="preserve"> 2. </w:t>
      </w:r>
    </w:p>
    <w:p w14:paraId="3CD27A8F" w14:textId="77777777" w:rsidR="00B666D3" w:rsidRPr="005C6411" w:rsidRDefault="00B666D3" w:rsidP="00B666D3">
      <w:pPr>
        <w:pStyle w:val="Heading1"/>
        <w:numPr>
          <w:ilvl w:val="0"/>
          <w:numId w:val="0"/>
        </w:numPr>
        <w:spacing w:after="0"/>
        <w:rPr>
          <w:lang w:val="fr-CA"/>
        </w:rPr>
      </w:pPr>
      <w:r w:rsidRPr="005C6411">
        <w:rPr>
          <w:b/>
          <w:lang w:val="fr-CA"/>
        </w:rPr>
        <w:t>Tableau 2.</w:t>
      </w:r>
      <w:r w:rsidRPr="005C6411">
        <w:rPr>
          <w:lang w:val="fr-CA"/>
        </w:rPr>
        <w:t xml:space="preserve"> </w:t>
      </w:r>
      <w:r w:rsidRPr="005C6411">
        <w:rPr>
          <w:b/>
          <w:lang w:val="fr-CA"/>
        </w:rPr>
        <w:t>Limites de consommation de HCFC et plans d’élimination par secteur pour la phase II du PGEH pour la Chine, conformément à l’Accord approuvé lors de la 86</w:t>
      </w:r>
      <w:r w:rsidRPr="007615C6">
        <w:rPr>
          <w:b/>
          <w:vertAlign w:val="superscript"/>
          <w:lang w:val="fr-CA"/>
        </w:rPr>
        <w:t>e</w:t>
      </w:r>
      <w:r w:rsidRPr="005C6411">
        <w:rPr>
          <w:b/>
          <w:lang w:val="fr-CA"/>
        </w:rPr>
        <w:t xml:space="preserve"> réunion (en tonnes PAO)</w:t>
      </w:r>
    </w:p>
    <w:tbl>
      <w:tblPr>
        <w:tblStyle w:val="TableGrid"/>
        <w:tblW w:w="9357" w:type="dxa"/>
        <w:tblLayout w:type="fixed"/>
        <w:tblCellMar>
          <w:left w:w="85" w:type="dxa"/>
          <w:right w:w="85" w:type="dxa"/>
        </w:tblCellMar>
        <w:tblLook w:val="04A0" w:firstRow="1" w:lastRow="0" w:firstColumn="1" w:lastColumn="0" w:noHBand="0" w:noVBand="1"/>
      </w:tblPr>
      <w:tblGrid>
        <w:gridCol w:w="1976"/>
        <w:gridCol w:w="990"/>
        <w:gridCol w:w="60"/>
        <w:gridCol w:w="931"/>
        <w:gridCol w:w="7"/>
        <w:gridCol w:w="116"/>
        <w:gridCol w:w="873"/>
        <w:gridCol w:w="181"/>
        <w:gridCol w:w="813"/>
        <w:gridCol w:w="241"/>
        <w:gridCol w:w="752"/>
        <w:gridCol w:w="302"/>
        <w:gridCol w:w="691"/>
        <w:gridCol w:w="363"/>
        <w:gridCol w:w="1061"/>
      </w:tblGrid>
      <w:tr w:rsidR="00B666D3" w:rsidRPr="005C6411" w14:paraId="35C50B5A" w14:textId="77777777" w:rsidTr="003D2974">
        <w:trPr>
          <w:trHeight w:val="245"/>
          <w:tblHeader/>
        </w:trPr>
        <w:tc>
          <w:tcPr>
            <w:tcW w:w="9357" w:type="dxa"/>
            <w:gridSpan w:val="15"/>
            <w:vAlign w:val="center"/>
          </w:tcPr>
          <w:p w14:paraId="71B487A7" w14:textId="77777777" w:rsidR="00B666D3" w:rsidRPr="005C6411" w:rsidRDefault="00B666D3" w:rsidP="003D2974">
            <w:pPr>
              <w:jc w:val="center"/>
              <w:rPr>
                <w:b/>
                <w:lang w:val="fr-CA"/>
              </w:rPr>
            </w:pPr>
            <w:r w:rsidRPr="005C6411">
              <w:rPr>
                <w:b/>
                <w:lang w:val="fr-CA"/>
              </w:rPr>
              <w:t>Consommation maximale admissible</w:t>
            </w:r>
          </w:p>
        </w:tc>
      </w:tr>
      <w:tr w:rsidR="00B666D3" w:rsidRPr="005C6411" w14:paraId="1516F934" w14:textId="77777777" w:rsidTr="003D2974">
        <w:trPr>
          <w:tblHeader/>
        </w:trPr>
        <w:tc>
          <w:tcPr>
            <w:tcW w:w="1976" w:type="dxa"/>
            <w:vAlign w:val="center"/>
          </w:tcPr>
          <w:p w14:paraId="635154EF" w14:textId="77777777" w:rsidR="00B666D3" w:rsidRPr="005C6411" w:rsidRDefault="00B666D3" w:rsidP="003D2974">
            <w:pPr>
              <w:jc w:val="center"/>
              <w:rPr>
                <w:b/>
                <w:lang w:val="fr-CA"/>
              </w:rPr>
            </w:pPr>
            <w:r w:rsidRPr="005C6411">
              <w:rPr>
                <w:b/>
                <w:lang w:val="fr-CA"/>
              </w:rPr>
              <w:t>Secteur</w:t>
            </w:r>
          </w:p>
        </w:tc>
        <w:tc>
          <w:tcPr>
            <w:tcW w:w="1050" w:type="dxa"/>
            <w:gridSpan w:val="2"/>
            <w:vAlign w:val="center"/>
          </w:tcPr>
          <w:p w14:paraId="42343B7A" w14:textId="77777777" w:rsidR="00B666D3" w:rsidRPr="005C6411" w:rsidRDefault="00B666D3" w:rsidP="003D2974">
            <w:pPr>
              <w:jc w:val="center"/>
              <w:rPr>
                <w:b/>
                <w:lang w:val="fr-CA"/>
              </w:rPr>
            </w:pPr>
            <w:r w:rsidRPr="005C6411">
              <w:rPr>
                <w:b/>
                <w:lang w:val="fr-CA"/>
              </w:rPr>
              <w:t>2016-2017</w:t>
            </w:r>
          </w:p>
        </w:tc>
        <w:tc>
          <w:tcPr>
            <w:tcW w:w="1054" w:type="dxa"/>
            <w:gridSpan w:val="3"/>
            <w:vAlign w:val="center"/>
          </w:tcPr>
          <w:p w14:paraId="68DA8B50" w14:textId="77777777" w:rsidR="00B666D3" w:rsidRPr="005C6411" w:rsidRDefault="00B666D3" w:rsidP="003D2974">
            <w:pPr>
              <w:jc w:val="center"/>
              <w:rPr>
                <w:b/>
                <w:lang w:val="fr-CA"/>
              </w:rPr>
            </w:pPr>
            <w:r w:rsidRPr="005C6411">
              <w:rPr>
                <w:b/>
                <w:lang w:val="fr-CA"/>
              </w:rPr>
              <w:t>2018-2019</w:t>
            </w:r>
          </w:p>
        </w:tc>
        <w:tc>
          <w:tcPr>
            <w:tcW w:w="1054" w:type="dxa"/>
            <w:gridSpan w:val="2"/>
            <w:vAlign w:val="center"/>
          </w:tcPr>
          <w:p w14:paraId="231F6DA8" w14:textId="77777777" w:rsidR="00B666D3" w:rsidRPr="005C6411" w:rsidRDefault="00B666D3" w:rsidP="003D2974">
            <w:pPr>
              <w:jc w:val="center"/>
              <w:rPr>
                <w:b/>
                <w:lang w:val="fr-CA"/>
              </w:rPr>
            </w:pPr>
            <w:r w:rsidRPr="005C6411">
              <w:rPr>
                <w:b/>
                <w:lang w:val="fr-CA"/>
              </w:rPr>
              <w:t>2020-2021</w:t>
            </w:r>
          </w:p>
        </w:tc>
        <w:tc>
          <w:tcPr>
            <w:tcW w:w="1054" w:type="dxa"/>
            <w:gridSpan w:val="2"/>
            <w:vAlign w:val="center"/>
          </w:tcPr>
          <w:p w14:paraId="07BE8799" w14:textId="77777777" w:rsidR="00B666D3" w:rsidRPr="005C6411" w:rsidRDefault="00B666D3" w:rsidP="003D2974">
            <w:pPr>
              <w:jc w:val="center"/>
              <w:rPr>
                <w:b/>
                <w:lang w:val="fr-CA"/>
              </w:rPr>
            </w:pPr>
            <w:r w:rsidRPr="005C6411">
              <w:rPr>
                <w:b/>
                <w:lang w:val="fr-CA"/>
              </w:rPr>
              <w:t>2022</w:t>
            </w:r>
          </w:p>
        </w:tc>
        <w:tc>
          <w:tcPr>
            <w:tcW w:w="1054" w:type="dxa"/>
            <w:gridSpan w:val="2"/>
            <w:vAlign w:val="center"/>
          </w:tcPr>
          <w:p w14:paraId="3364A996" w14:textId="77777777" w:rsidR="00B666D3" w:rsidRPr="005C6411" w:rsidRDefault="00B666D3" w:rsidP="003D2974">
            <w:pPr>
              <w:jc w:val="center"/>
              <w:rPr>
                <w:b/>
                <w:lang w:val="fr-CA"/>
              </w:rPr>
            </w:pPr>
            <w:r w:rsidRPr="005C6411">
              <w:rPr>
                <w:b/>
                <w:lang w:val="fr-CA"/>
              </w:rPr>
              <w:t>2023-2024</w:t>
            </w:r>
          </w:p>
        </w:tc>
        <w:tc>
          <w:tcPr>
            <w:tcW w:w="1054" w:type="dxa"/>
            <w:gridSpan w:val="2"/>
            <w:vAlign w:val="center"/>
          </w:tcPr>
          <w:p w14:paraId="37CAB164" w14:textId="77777777" w:rsidR="00B666D3" w:rsidRPr="005C6411" w:rsidRDefault="00B666D3" w:rsidP="003D2974">
            <w:pPr>
              <w:jc w:val="center"/>
              <w:rPr>
                <w:b/>
                <w:lang w:val="fr-CA"/>
              </w:rPr>
            </w:pPr>
            <w:r w:rsidRPr="005C6411">
              <w:rPr>
                <w:b/>
                <w:lang w:val="fr-CA"/>
              </w:rPr>
              <w:t>2025</w:t>
            </w:r>
          </w:p>
        </w:tc>
        <w:tc>
          <w:tcPr>
            <w:tcW w:w="1061" w:type="dxa"/>
            <w:vAlign w:val="center"/>
          </w:tcPr>
          <w:p w14:paraId="76041142" w14:textId="77777777" w:rsidR="00B666D3" w:rsidRPr="005C6411" w:rsidRDefault="00B666D3" w:rsidP="003D2974">
            <w:pPr>
              <w:jc w:val="center"/>
              <w:rPr>
                <w:b/>
                <w:lang w:val="fr-CA"/>
              </w:rPr>
            </w:pPr>
            <w:r w:rsidRPr="005C6411">
              <w:rPr>
                <w:b/>
                <w:lang w:val="fr-CA"/>
              </w:rPr>
              <w:t>2026</w:t>
            </w:r>
          </w:p>
        </w:tc>
      </w:tr>
      <w:tr w:rsidR="00B666D3" w:rsidRPr="005C6411" w14:paraId="4FAF35AC" w14:textId="77777777" w:rsidTr="003D2974">
        <w:tc>
          <w:tcPr>
            <w:tcW w:w="1976" w:type="dxa"/>
          </w:tcPr>
          <w:p w14:paraId="2D630CD8" w14:textId="77777777" w:rsidR="00B666D3" w:rsidRPr="005C6411" w:rsidRDefault="00B666D3" w:rsidP="003D2974">
            <w:pPr>
              <w:jc w:val="left"/>
              <w:rPr>
                <w:lang w:val="fr-CA"/>
              </w:rPr>
            </w:pPr>
            <w:r w:rsidRPr="005C6411">
              <w:rPr>
                <w:lang w:val="fr-CA"/>
              </w:rPr>
              <w:t>National</w:t>
            </w:r>
          </w:p>
        </w:tc>
        <w:tc>
          <w:tcPr>
            <w:tcW w:w="1050" w:type="dxa"/>
            <w:gridSpan w:val="2"/>
            <w:tcMar>
              <w:left w:w="0" w:type="dxa"/>
              <w:right w:w="173" w:type="dxa"/>
            </w:tcMar>
          </w:tcPr>
          <w:p w14:paraId="4BF082D9" w14:textId="77777777" w:rsidR="00B666D3" w:rsidRPr="005C6411" w:rsidRDefault="00B666D3" w:rsidP="003D2974">
            <w:pPr>
              <w:jc w:val="right"/>
              <w:rPr>
                <w:lang w:val="fr-CA"/>
              </w:rPr>
            </w:pPr>
            <w:r w:rsidRPr="005C6411">
              <w:rPr>
                <w:lang w:val="fr-CA"/>
              </w:rPr>
              <w:t>16 978,9</w:t>
            </w:r>
          </w:p>
        </w:tc>
        <w:tc>
          <w:tcPr>
            <w:tcW w:w="1054" w:type="dxa"/>
            <w:gridSpan w:val="3"/>
            <w:tcMar>
              <w:left w:w="0" w:type="dxa"/>
              <w:right w:w="173" w:type="dxa"/>
            </w:tcMar>
          </w:tcPr>
          <w:p w14:paraId="64D8AA81" w14:textId="77777777" w:rsidR="00B666D3" w:rsidRPr="005C6411" w:rsidRDefault="00B666D3" w:rsidP="003D2974">
            <w:pPr>
              <w:jc w:val="right"/>
              <w:rPr>
                <w:lang w:val="fr-CA"/>
              </w:rPr>
            </w:pPr>
            <w:r w:rsidRPr="005C6411">
              <w:rPr>
                <w:lang w:val="fr-CA"/>
              </w:rPr>
              <w:t>15 048,1</w:t>
            </w:r>
          </w:p>
        </w:tc>
        <w:tc>
          <w:tcPr>
            <w:tcW w:w="1054" w:type="dxa"/>
            <w:gridSpan w:val="2"/>
            <w:shd w:val="clear" w:color="auto" w:fill="auto"/>
            <w:tcMar>
              <w:left w:w="0" w:type="dxa"/>
              <w:right w:w="173" w:type="dxa"/>
            </w:tcMar>
          </w:tcPr>
          <w:p w14:paraId="6711F160" w14:textId="77777777" w:rsidR="00B666D3" w:rsidRPr="005C6411" w:rsidRDefault="00B666D3" w:rsidP="003D2974">
            <w:pPr>
              <w:jc w:val="right"/>
              <w:rPr>
                <w:lang w:val="fr-CA"/>
              </w:rPr>
            </w:pPr>
            <w:r w:rsidRPr="005C6411">
              <w:rPr>
                <w:lang w:val="fr-CA"/>
              </w:rPr>
              <w:t>11 772,0</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3665D9E6" w14:textId="77777777" w:rsidR="00B666D3" w:rsidRPr="005C6411" w:rsidRDefault="00B666D3" w:rsidP="003D2974">
            <w:pPr>
              <w:jc w:val="right"/>
              <w:rPr>
                <w:lang w:val="fr-CA"/>
              </w:rPr>
            </w:pPr>
            <w:r w:rsidRPr="005C6411">
              <w:rPr>
                <w:color w:val="000000"/>
                <w:lang w:val="fr-CA"/>
              </w:rPr>
              <w:t>11 772,00</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7C652737" w14:textId="77777777" w:rsidR="00B666D3" w:rsidRPr="005C6411" w:rsidRDefault="00B666D3" w:rsidP="003D2974">
            <w:pPr>
              <w:jc w:val="right"/>
              <w:rPr>
                <w:lang w:val="fr-CA"/>
              </w:rPr>
            </w:pPr>
            <w:r w:rsidRPr="005C6411">
              <w:rPr>
                <w:color w:val="000000"/>
                <w:lang w:val="fr-CA"/>
              </w:rPr>
              <w:t>8 618,00</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4F9E60F1" w14:textId="77777777" w:rsidR="00B666D3" w:rsidRPr="005C6411" w:rsidRDefault="00B666D3" w:rsidP="003D2974">
            <w:pPr>
              <w:jc w:val="right"/>
              <w:rPr>
                <w:lang w:val="fr-CA"/>
              </w:rPr>
            </w:pPr>
            <w:r w:rsidRPr="005C6411">
              <w:rPr>
                <w:color w:val="000000"/>
                <w:lang w:val="fr-CA"/>
              </w:rPr>
              <w:t>5 063,50</w:t>
            </w:r>
          </w:p>
        </w:tc>
        <w:tc>
          <w:tcPr>
            <w:tcW w:w="1061" w:type="dxa"/>
            <w:tcBorders>
              <w:top w:val="nil"/>
              <w:left w:val="nil"/>
              <w:bottom w:val="single" w:sz="4" w:space="0" w:color="auto"/>
              <w:right w:val="single" w:sz="4" w:space="0" w:color="auto"/>
            </w:tcBorders>
            <w:shd w:val="clear" w:color="auto" w:fill="auto"/>
            <w:tcMar>
              <w:left w:w="0" w:type="dxa"/>
              <w:right w:w="173" w:type="dxa"/>
            </w:tcMar>
            <w:vAlign w:val="center"/>
          </w:tcPr>
          <w:p w14:paraId="09F9D00D" w14:textId="77777777" w:rsidR="00B666D3" w:rsidRPr="005C6411" w:rsidRDefault="00B666D3" w:rsidP="003D2974">
            <w:pPr>
              <w:jc w:val="right"/>
              <w:rPr>
                <w:lang w:val="fr-CA"/>
              </w:rPr>
            </w:pPr>
            <w:r w:rsidRPr="005C6411">
              <w:rPr>
                <w:color w:val="000000"/>
                <w:lang w:val="fr-CA"/>
              </w:rPr>
              <w:t>4 513,5</w:t>
            </w:r>
          </w:p>
        </w:tc>
      </w:tr>
      <w:tr w:rsidR="00B666D3" w:rsidRPr="005C6411" w14:paraId="79487C3F" w14:textId="77777777" w:rsidTr="003D2974">
        <w:tc>
          <w:tcPr>
            <w:tcW w:w="1976" w:type="dxa"/>
          </w:tcPr>
          <w:p w14:paraId="0FAAF51C" w14:textId="5F8D0455" w:rsidR="00B666D3" w:rsidRPr="005C6411" w:rsidRDefault="00B666D3" w:rsidP="00E6766A">
            <w:pPr>
              <w:jc w:val="left"/>
              <w:rPr>
                <w:lang w:val="fr-CA"/>
              </w:rPr>
            </w:pPr>
            <w:r w:rsidRPr="005C6411">
              <w:rPr>
                <w:lang w:val="fr-CA"/>
              </w:rPr>
              <w:t xml:space="preserve">Mousses </w:t>
            </w:r>
            <w:r w:rsidR="00E6766A">
              <w:rPr>
                <w:lang w:val="fr-CA"/>
              </w:rPr>
              <w:t>de polystyrène extrudé</w:t>
            </w:r>
          </w:p>
        </w:tc>
        <w:tc>
          <w:tcPr>
            <w:tcW w:w="1050" w:type="dxa"/>
            <w:gridSpan w:val="2"/>
            <w:tcMar>
              <w:left w:w="0" w:type="dxa"/>
              <w:right w:w="173" w:type="dxa"/>
            </w:tcMar>
          </w:tcPr>
          <w:p w14:paraId="2C89DCAF" w14:textId="77777777" w:rsidR="00B666D3" w:rsidRPr="005C6411" w:rsidRDefault="00B666D3" w:rsidP="003D2974">
            <w:pPr>
              <w:jc w:val="right"/>
              <w:rPr>
                <w:lang w:val="fr-CA"/>
              </w:rPr>
            </w:pPr>
            <w:r w:rsidRPr="005C6411">
              <w:rPr>
                <w:lang w:val="fr-CA"/>
              </w:rPr>
              <w:t>2 286,0</w:t>
            </w:r>
          </w:p>
        </w:tc>
        <w:tc>
          <w:tcPr>
            <w:tcW w:w="1054" w:type="dxa"/>
            <w:gridSpan w:val="3"/>
            <w:tcMar>
              <w:left w:w="0" w:type="dxa"/>
              <w:right w:w="173" w:type="dxa"/>
            </w:tcMar>
          </w:tcPr>
          <w:p w14:paraId="3FE3F12D" w14:textId="77777777" w:rsidR="00B666D3" w:rsidRPr="005C6411" w:rsidRDefault="00B666D3" w:rsidP="003D2974">
            <w:pPr>
              <w:jc w:val="right"/>
              <w:rPr>
                <w:lang w:val="fr-CA"/>
              </w:rPr>
            </w:pPr>
            <w:r w:rsidRPr="005C6411">
              <w:rPr>
                <w:lang w:val="fr-CA"/>
              </w:rPr>
              <w:t>2 032,0</w:t>
            </w:r>
          </w:p>
        </w:tc>
        <w:tc>
          <w:tcPr>
            <w:tcW w:w="1054" w:type="dxa"/>
            <w:gridSpan w:val="2"/>
            <w:shd w:val="clear" w:color="auto" w:fill="auto"/>
            <w:tcMar>
              <w:left w:w="0" w:type="dxa"/>
              <w:right w:w="173" w:type="dxa"/>
            </w:tcMar>
          </w:tcPr>
          <w:p w14:paraId="26A82FC1" w14:textId="77777777" w:rsidR="00B666D3" w:rsidRPr="005C6411" w:rsidRDefault="00B666D3" w:rsidP="003D2974">
            <w:pPr>
              <w:jc w:val="right"/>
              <w:rPr>
                <w:lang w:val="fr-CA"/>
              </w:rPr>
            </w:pPr>
            <w:r w:rsidRPr="005C6411">
              <w:rPr>
                <w:lang w:val="fr-CA"/>
              </w:rPr>
              <w:t>1 397,0</w:t>
            </w:r>
          </w:p>
        </w:tc>
        <w:tc>
          <w:tcPr>
            <w:tcW w:w="1054" w:type="dxa"/>
            <w:gridSpan w:val="2"/>
            <w:shd w:val="clear" w:color="auto" w:fill="auto"/>
            <w:tcMar>
              <w:left w:w="0" w:type="dxa"/>
              <w:right w:w="173" w:type="dxa"/>
            </w:tcMar>
          </w:tcPr>
          <w:p w14:paraId="1D3CC1E0" w14:textId="77777777" w:rsidR="00B666D3" w:rsidRPr="005C6411" w:rsidRDefault="00B666D3" w:rsidP="003D2974">
            <w:pPr>
              <w:jc w:val="right"/>
              <w:rPr>
                <w:lang w:val="fr-CA"/>
              </w:rPr>
            </w:pPr>
            <w:r w:rsidRPr="005C6411">
              <w:rPr>
                <w:lang w:val="fr-CA"/>
              </w:rPr>
              <w:t>1 397,0</w:t>
            </w:r>
          </w:p>
        </w:tc>
        <w:tc>
          <w:tcPr>
            <w:tcW w:w="1054" w:type="dxa"/>
            <w:gridSpan w:val="2"/>
            <w:shd w:val="clear" w:color="auto" w:fill="auto"/>
            <w:tcMar>
              <w:left w:w="0" w:type="dxa"/>
              <w:right w:w="173" w:type="dxa"/>
            </w:tcMar>
          </w:tcPr>
          <w:p w14:paraId="3EE68225" w14:textId="77777777" w:rsidR="00B666D3" w:rsidRPr="005C6411" w:rsidRDefault="00B666D3" w:rsidP="003D2974">
            <w:pPr>
              <w:jc w:val="right"/>
              <w:rPr>
                <w:lang w:val="fr-CA"/>
              </w:rPr>
            </w:pPr>
            <w:r w:rsidRPr="005C6411">
              <w:rPr>
                <w:lang w:val="fr-CA"/>
              </w:rPr>
              <w:t>762,0</w:t>
            </w:r>
          </w:p>
        </w:tc>
        <w:tc>
          <w:tcPr>
            <w:tcW w:w="1054" w:type="dxa"/>
            <w:gridSpan w:val="2"/>
            <w:shd w:val="clear" w:color="auto" w:fill="auto"/>
            <w:tcMar>
              <w:left w:w="0" w:type="dxa"/>
              <w:right w:w="173" w:type="dxa"/>
            </w:tcMar>
          </w:tcPr>
          <w:p w14:paraId="2C1BA221" w14:textId="77777777" w:rsidR="00B666D3" w:rsidRPr="005C6411" w:rsidRDefault="00B666D3" w:rsidP="003D2974">
            <w:pPr>
              <w:jc w:val="right"/>
              <w:rPr>
                <w:lang w:val="fr-CA"/>
              </w:rPr>
            </w:pPr>
            <w:r w:rsidRPr="005C6411">
              <w:rPr>
                <w:lang w:val="fr-CA"/>
              </w:rPr>
              <w:t>165,0</w:t>
            </w:r>
          </w:p>
        </w:tc>
        <w:tc>
          <w:tcPr>
            <w:tcW w:w="1061" w:type="dxa"/>
            <w:shd w:val="clear" w:color="auto" w:fill="auto"/>
            <w:tcMar>
              <w:left w:w="0" w:type="dxa"/>
              <w:right w:w="173" w:type="dxa"/>
            </w:tcMar>
          </w:tcPr>
          <w:p w14:paraId="3B2799EA" w14:textId="77777777" w:rsidR="00B666D3" w:rsidRPr="005C6411" w:rsidRDefault="00B666D3" w:rsidP="003D2974">
            <w:pPr>
              <w:jc w:val="right"/>
              <w:rPr>
                <w:lang w:val="fr-CA"/>
              </w:rPr>
            </w:pPr>
            <w:r w:rsidRPr="005C6411">
              <w:rPr>
                <w:lang w:val="fr-CA"/>
              </w:rPr>
              <w:t>0,0</w:t>
            </w:r>
          </w:p>
        </w:tc>
      </w:tr>
      <w:tr w:rsidR="00B666D3" w:rsidRPr="005C6411" w14:paraId="7C7E5CCF" w14:textId="77777777" w:rsidTr="003D2974">
        <w:tc>
          <w:tcPr>
            <w:tcW w:w="1976" w:type="dxa"/>
          </w:tcPr>
          <w:p w14:paraId="6CD37FB6" w14:textId="07E1150D" w:rsidR="00B666D3" w:rsidRPr="005C6411" w:rsidRDefault="00B666D3" w:rsidP="00E6766A">
            <w:pPr>
              <w:jc w:val="left"/>
              <w:rPr>
                <w:lang w:val="fr-CA"/>
              </w:rPr>
            </w:pPr>
            <w:r w:rsidRPr="005C6411">
              <w:rPr>
                <w:lang w:val="fr-CA"/>
              </w:rPr>
              <w:t xml:space="preserve">Mousses </w:t>
            </w:r>
            <w:r w:rsidR="00E6766A">
              <w:rPr>
                <w:lang w:val="fr-CA"/>
              </w:rPr>
              <w:t>de polyuréthanne</w:t>
            </w:r>
          </w:p>
        </w:tc>
        <w:tc>
          <w:tcPr>
            <w:tcW w:w="1050" w:type="dxa"/>
            <w:gridSpan w:val="2"/>
            <w:tcMar>
              <w:left w:w="0" w:type="dxa"/>
              <w:right w:w="173" w:type="dxa"/>
            </w:tcMar>
          </w:tcPr>
          <w:p w14:paraId="08D748A8" w14:textId="77777777" w:rsidR="00B666D3" w:rsidRPr="005C6411" w:rsidRDefault="00B666D3" w:rsidP="003D2974">
            <w:pPr>
              <w:jc w:val="right"/>
              <w:rPr>
                <w:lang w:val="fr-CA"/>
              </w:rPr>
            </w:pPr>
            <w:r w:rsidRPr="005C6411">
              <w:rPr>
                <w:lang w:val="fr-CA"/>
              </w:rPr>
              <w:t>4 449,6</w:t>
            </w:r>
          </w:p>
        </w:tc>
        <w:tc>
          <w:tcPr>
            <w:tcW w:w="1054" w:type="dxa"/>
            <w:gridSpan w:val="3"/>
            <w:tcMar>
              <w:left w:w="0" w:type="dxa"/>
              <w:right w:w="173" w:type="dxa"/>
            </w:tcMar>
          </w:tcPr>
          <w:p w14:paraId="460AF8EC" w14:textId="77777777" w:rsidR="00B666D3" w:rsidRPr="005C6411" w:rsidRDefault="00B666D3" w:rsidP="003D2974">
            <w:pPr>
              <w:jc w:val="right"/>
              <w:rPr>
                <w:lang w:val="fr-CA"/>
              </w:rPr>
            </w:pPr>
            <w:r w:rsidRPr="005C6411">
              <w:rPr>
                <w:lang w:val="fr-CA"/>
              </w:rPr>
              <w:t>3 774,5</w:t>
            </w:r>
          </w:p>
        </w:tc>
        <w:tc>
          <w:tcPr>
            <w:tcW w:w="1054" w:type="dxa"/>
            <w:gridSpan w:val="2"/>
            <w:shd w:val="clear" w:color="auto" w:fill="auto"/>
            <w:tcMar>
              <w:left w:w="0" w:type="dxa"/>
              <w:right w:w="173" w:type="dxa"/>
            </w:tcMar>
          </w:tcPr>
          <w:p w14:paraId="2DFC4FCD" w14:textId="77777777" w:rsidR="00B666D3" w:rsidRPr="005C6411" w:rsidRDefault="00B666D3" w:rsidP="003D2974">
            <w:pPr>
              <w:jc w:val="right"/>
              <w:rPr>
                <w:lang w:val="fr-CA"/>
              </w:rPr>
            </w:pPr>
            <w:r w:rsidRPr="005C6411">
              <w:rPr>
                <w:lang w:val="fr-CA"/>
              </w:rPr>
              <w:t>2 965,7</w:t>
            </w:r>
          </w:p>
        </w:tc>
        <w:tc>
          <w:tcPr>
            <w:tcW w:w="1054" w:type="dxa"/>
            <w:gridSpan w:val="2"/>
            <w:shd w:val="clear" w:color="auto" w:fill="auto"/>
            <w:tcMar>
              <w:left w:w="0" w:type="dxa"/>
              <w:right w:w="173" w:type="dxa"/>
            </w:tcMar>
          </w:tcPr>
          <w:p w14:paraId="438E2BB0" w14:textId="77777777" w:rsidR="00B666D3" w:rsidRPr="005C6411" w:rsidRDefault="00B666D3" w:rsidP="003D2974">
            <w:pPr>
              <w:jc w:val="right"/>
              <w:rPr>
                <w:lang w:val="fr-CA"/>
              </w:rPr>
            </w:pPr>
            <w:r w:rsidRPr="005C6411">
              <w:rPr>
                <w:lang w:val="fr-CA"/>
              </w:rPr>
              <w:t>2 965,7</w:t>
            </w:r>
          </w:p>
        </w:tc>
        <w:tc>
          <w:tcPr>
            <w:tcW w:w="1054" w:type="dxa"/>
            <w:gridSpan w:val="2"/>
            <w:shd w:val="clear" w:color="auto" w:fill="auto"/>
            <w:tcMar>
              <w:left w:w="0" w:type="dxa"/>
              <w:right w:w="173" w:type="dxa"/>
            </w:tcMar>
          </w:tcPr>
          <w:p w14:paraId="402ECBF7" w14:textId="77777777" w:rsidR="00B666D3" w:rsidRPr="005C6411" w:rsidRDefault="00B666D3" w:rsidP="003D2974">
            <w:pPr>
              <w:jc w:val="right"/>
              <w:rPr>
                <w:lang w:val="fr-CA"/>
              </w:rPr>
            </w:pPr>
            <w:r w:rsidRPr="005C6411">
              <w:rPr>
                <w:lang w:val="fr-CA"/>
              </w:rPr>
              <w:t>1 078,4</w:t>
            </w:r>
          </w:p>
        </w:tc>
        <w:tc>
          <w:tcPr>
            <w:tcW w:w="1054" w:type="dxa"/>
            <w:gridSpan w:val="2"/>
            <w:shd w:val="clear" w:color="auto" w:fill="auto"/>
            <w:tcMar>
              <w:left w:w="0" w:type="dxa"/>
              <w:right w:w="173" w:type="dxa"/>
            </w:tcMar>
          </w:tcPr>
          <w:p w14:paraId="5E539214" w14:textId="77777777" w:rsidR="00B666D3" w:rsidRPr="005C6411" w:rsidRDefault="00B666D3" w:rsidP="003D2974">
            <w:pPr>
              <w:jc w:val="right"/>
              <w:rPr>
                <w:lang w:val="fr-CA"/>
              </w:rPr>
            </w:pPr>
            <w:r w:rsidRPr="005C6411">
              <w:rPr>
                <w:lang w:val="fr-CA"/>
              </w:rPr>
              <w:t>330,0</w:t>
            </w:r>
          </w:p>
        </w:tc>
        <w:tc>
          <w:tcPr>
            <w:tcW w:w="1061" w:type="dxa"/>
            <w:shd w:val="clear" w:color="auto" w:fill="auto"/>
            <w:tcMar>
              <w:left w:w="0" w:type="dxa"/>
              <w:right w:w="173" w:type="dxa"/>
            </w:tcMar>
          </w:tcPr>
          <w:p w14:paraId="4717F0D1" w14:textId="77777777" w:rsidR="00B666D3" w:rsidRPr="005C6411" w:rsidRDefault="00B666D3" w:rsidP="003D2974">
            <w:pPr>
              <w:jc w:val="right"/>
              <w:rPr>
                <w:lang w:val="fr-CA"/>
              </w:rPr>
            </w:pPr>
            <w:r w:rsidRPr="005C6411">
              <w:rPr>
                <w:lang w:val="fr-CA"/>
              </w:rPr>
              <w:t>0,0</w:t>
            </w:r>
          </w:p>
        </w:tc>
      </w:tr>
      <w:tr w:rsidR="00B666D3" w:rsidRPr="005C6411" w14:paraId="66D201B3" w14:textId="77777777" w:rsidTr="003D2974">
        <w:tc>
          <w:tcPr>
            <w:tcW w:w="1976" w:type="dxa"/>
          </w:tcPr>
          <w:p w14:paraId="16BB7E11" w14:textId="77777777" w:rsidR="00B666D3" w:rsidRPr="005C6411" w:rsidRDefault="00B666D3" w:rsidP="003D2974">
            <w:pPr>
              <w:jc w:val="left"/>
              <w:rPr>
                <w:lang w:val="fr-CA"/>
              </w:rPr>
            </w:pPr>
            <w:r w:rsidRPr="005C6411">
              <w:rPr>
                <w:lang w:val="fr-CA"/>
              </w:rPr>
              <w:lastRenderedPageBreak/>
              <w:t>Réfrigération industrielle et commerciale</w:t>
            </w:r>
          </w:p>
        </w:tc>
        <w:tc>
          <w:tcPr>
            <w:tcW w:w="1050" w:type="dxa"/>
            <w:gridSpan w:val="2"/>
            <w:tcMar>
              <w:left w:w="0" w:type="dxa"/>
              <w:right w:w="173" w:type="dxa"/>
            </w:tcMar>
          </w:tcPr>
          <w:p w14:paraId="31E0183C" w14:textId="77777777" w:rsidR="00B666D3" w:rsidRPr="005C6411" w:rsidRDefault="00B666D3" w:rsidP="003D2974">
            <w:pPr>
              <w:jc w:val="right"/>
              <w:rPr>
                <w:lang w:val="fr-CA"/>
              </w:rPr>
            </w:pPr>
            <w:r w:rsidRPr="005C6411">
              <w:rPr>
                <w:lang w:val="fr-CA"/>
              </w:rPr>
              <w:t>2 162,5</w:t>
            </w:r>
          </w:p>
        </w:tc>
        <w:tc>
          <w:tcPr>
            <w:tcW w:w="1054" w:type="dxa"/>
            <w:gridSpan w:val="3"/>
            <w:tcMar>
              <w:left w:w="0" w:type="dxa"/>
              <w:right w:w="173" w:type="dxa"/>
            </w:tcMar>
          </w:tcPr>
          <w:p w14:paraId="7D0E8943" w14:textId="77777777" w:rsidR="00B666D3" w:rsidRPr="005C6411" w:rsidRDefault="00B666D3" w:rsidP="003D2974">
            <w:pPr>
              <w:jc w:val="right"/>
              <w:rPr>
                <w:lang w:val="fr-CA"/>
              </w:rPr>
            </w:pPr>
            <w:r w:rsidRPr="005C6411">
              <w:rPr>
                <w:lang w:val="fr-CA"/>
              </w:rPr>
              <w:t>2 042,4</w:t>
            </w:r>
          </w:p>
        </w:tc>
        <w:tc>
          <w:tcPr>
            <w:tcW w:w="1054" w:type="dxa"/>
            <w:gridSpan w:val="2"/>
            <w:shd w:val="clear" w:color="auto" w:fill="auto"/>
            <w:tcMar>
              <w:left w:w="0" w:type="dxa"/>
              <w:right w:w="173" w:type="dxa"/>
            </w:tcMar>
          </w:tcPr>
          <w:p w14:paraId="31B4DCE1" w14:textId="77777777" w:rsidR="00B666D3" w:rsidRPr="005C6411" w:rsidRDefault="00B666D3" w:rsidP="003D2974">
            <w:pPr>
              <w:jc w:val="right"/>
              <w:rPr>
                <w:lang w:val="fr-CA"/>
              </w:rPr>
            </w:pPr>
            <w:r w:rsidRPr="005C6411">
              <w:rPr>
                <w:lang w:val="fr-CA"/>
              </w:rPr>
              <w:t>1 609,9</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028A823A" w14:textId="77777777" w:rsidR="00B666D3" w:rsidRPr="005C6411" w:rsidRDefault="00B666D3" w:rsidP="003D2974">
            <w:pPr>
              <w:jc w:val="right"/>
              <w:rPr>
                <w:lang w:val="fr-CA"/>
              </w:rPr>
            </w:pPr>
            <w:r w:rsidRPr="005C6411">
              <w:rPr>
                <w:color w:val="000000"/>
                <w:lang w:val="fr-CA"/>
              </w:rPr>
              <w:t>1 609,90</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16B2A06C" w14:textId="77777777" w:rsidR="00B666D3" w:rsidRPr="005C6411" w:rsidRDefault="00B666D3" w:rsidP="003D2974">
            <w:pPr>
              <w:jc w:val="right"/>
              <w:rPr>
                <w:lang w:val="fr-CA"/>
              </w:rPr>
            </w:pPr>
            <w:r w:rsidRPr="005C6411">
              <w:rPr>
                <w:color w:val="000000"/>
                <w:lang w:val="fr-CA"/>
              </w:rPr>
              <w:t>1 369,60</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5DC10F4D" w14:textId="77777777" w:rsidR="00B666D3" w:rsidRPr="005C6411" w:rsidRDefault="00B666D3" w:rsidP="003D2974">
            <w:pPr>
              <w:jc w:val="right"/>
              <w:rPr>
                <w:lang w:val="fr-CA"/>
              </w:rPr>
            </w:pPr>
            <w:r w:rsidRPr="005C6411">
              <w:rPr>
                <w:color w:val="000000"/>
                <w:lang w:val="fr-CA"/>
              </w:rPr>
              <w:t>780,90</w:t>
            </w:r>
          </w:p>
        </w:tc>
        <w:tc>
          <w:tcPr>
            <w:tcW w:w="1061" w:type="dxa"/>
            <w:tcBorders>
              <w:top w:val="nil"/>
              <w:left w:val="nil"/>
              <w:bottom w:val="single" w:sz="4" w:space="0" w:color="auto"/>
              <w:right w:val="single" w:sz="4" w:space="0" w:color="auto"/>
            </w:tcBorders>
            <w:shd w:val="clear" w:color="auto" w:fill="auto"/>
            <w:tcMar>
              <w:left w:w="0" w:type="dxa"/>
              <w:right w:w="173" w:type="dxa"/>
            </w:tcMar>
            <w:vAlign w:val="center"/>
          </w:tcPr>
          <w:p w14:paraId="5274D311" w14:textId="77777777" w:rsidR="00B666D3" w:rsidRPr="005C6411" w:rsidRDefault="00B666D3" w:rsidP="003D2974">
            <w:pPr>
              <w:jc w:val="right"/>
              <w:rPr>
                <w:lang w:val="fr-CA"/>
              </w:rPr>
            </w:pPr>
            <w:r w:rsidRPr="005C6411">
              <w:rPr>
                <w:color w:val="000000"/>
                <w:lang w:val="fr-CA"/>
              </w:rPr>
              <w:t>780,90</w:t>
            </w:r>
          </w:p>
        </w:tc>
      </w:tr>
      <w:tr w:rsidR="00B666D3" w:rsidRPr="005C6411" w14:paraId="067C47C7" w14:textId="77777777" w:rsidTr="003D2974">
        <w:tc>
          <w:tcPr>
            <w:tcW w:w="1976" w:type="dxa"/>
          </w:tcPr>
          <w:p w14:paraId="219817A8" w14:textId="77777777" w:rsidR="00B666D3" w:rsidRPr="005C6411" w:rsidRDefault="00B666D3" w:rsidP="003D2974">
            <w:pPr>
              <w:jc w:val="left"/>
              <w:rPr>
                <w:lang w:val="fr-CA"/>
              </w:rPr>
            </w:pPr>
            <w:r w:rsidRPr="005C6411">
              <w:rPr>
                <w:lang w:val="fr-CA"/>
              </w:rPr>
              <w:t>Secteur des climatiseurs résidentiels</w:t>
            </w:r>
          </w:p>
        </w:tc>
        <w:tc>
          <w:tcPr>
            <w:tcW w:w="1050" w:type="dxa"/>
            <w:gridSpan w:val="2"/>
            <w:tcMar>
              <w:left w:w="0" w:type="dxa"/>
              <w:right w:w="173" w:type="dxa"/>
            </w:tcMar>
          </w:tcPr>
          <w:p w14:paraId="62D04386" w14:textId="77777777" w:rsidR="00B666D3" w:rsidRPr="005C6411" w:rsidRDefault="00B666D3" w:rsidP="003D2974">
            <w:pPr>
              <w:jc w:val="right"/>
              <w:rPr>
                <w:lang w:val="fr-CA"/>
              </w:rPr>
            </w:pPr>
            <w:r w:rsidRPr="005C6411">
              <w:rPr>
                <w:lang w:val="fr-CA"/>
              </w:rPr>
              <w:t>3 697,7</w:t>
            </w:r>
          </w:p>
        </w:tc>
        <w:tc>
          <w:tcPr>
            <w:tcW w:w="1054" w:type="dxa"/>
            <w:gridSpan w:val="3"/>
            <w:tcMar>
              <w:left w:w="0" w:type="dxa"/>
              <w:right w:w="173" w:type="dxa"/>
            </w:tcMar>
          </w:tcPr>
          <w:p w14:paraId="6ABB4E0F" w14:textId="77777777" w:rsidR="00B666D3" w:rsidRPr="005C6411" w:rsidRDefault="00B666D3" w:rsidP="003D2974">
            <w:pPr>
              <w:jc w:val="right"/>
              <w:rPr>
                <w:lang w:val="fr-CA"/>
              </w:rPr>
            </w:pPr>
            <w:r w:rsidRPr="005C6411">
              <w:rPr>
                <w:lang w:val="fr-CA"/>
              </w:rPr>
              <w:t>2 876,0</w:t>
            </w:r>
          </w:p>
        </w:tc>
        <w:tc>
          <w:tcPr>
            <w:tcW w:w="1054" w:type="dxa"/>
            <w:gridSpan w:val="2"/>
            <w:shd w:val="clear" w:color="auto" w:fill="auto"/>
            <w:tcMar>
              <w:left w:w="0" w:type="dxa"/>
              <w:right w:w="173" w:type="dxa"/>
            </w:tcMar>
          </w:tcPr>
          <w:p w14:paraId="2EAE823F" w14:textId="77777777" w:rsidR="00B666D3" w:rsidRPr="005C6411" w:rsidRDefault="00B666D3" w:rsidP="003D2974">
            <w:pPr>
              <w:jc w:val="right"/>
              <w:rPr>
                <w:lang w:val="fr-CA"/>
              </w:rPr>
            </w:pPr>
            <w:r w:rsidRPr="005C6411">
              <w:rPr>
                <w:lang w:val="fr-CA"/>
              </w:rPr>
              <w:t>2 259,7</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77C77AD5" w14:textId="77777777" w:rsidR="00B666D3" w:rsidRPr="005C6411" w:rsidRDefault="00B666D3" w:rsidP="003D2974">
            <w:pPr>
              <w:jc w:val="right"/>
              <w:rPr>
                <w:lang w:val="fr-CA"/>
              </w:rPr>
            </w:pPr>
            <w:r w:rsidRPr="005C6411">
              <w:rPr>
                <w:color w:val="000000"/>
                <w:lang w:val="fr-CA"/>
              </w:rPr>
              <w:t>2 259,70</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3AC03650" w14:textId="77777777" w:rsidR="00B666D3" w:rsidRPr="005C6411" w:rsidRDefault="00B666D3" w:rsidP="003D2974">
            <w:pPr>
              <w:jc w:val="right"/>
              <w:rPr>
                <w:lang w:val="fr-CA"/>
              </w:rPr>
            </w:pPr>
            <w:r w:rsidRPr="005C6411">
              <w:rPr>
                <w:color w:val="000000"/>
                <w:lang w:val="fr-CA"/>
              </w:rPr>
              <w:t>1 614,10</w:t>
            </w:r>
          </w:p>
        </w:tc>
        <w:tc>
          <w:tcPr>
            <w:tcW w:w="105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7AF07B7E" w14:textId="77777777" w:rsidR="00B666D3" w:rsidRPr="005C6411" w:rsidRDefault="00B666D3" w:rsidP="003D2974">
            <w:pPr>
              <w:jc w:val="right"/>
              <w:rPr>
                <w:lang w:val="fr-CA"/>
              </w:rPr>
            </w:pPr>
            <w:r w:rsidRPr="005C6411">
              <w:rPr>
                <w:color w:val="000000"/>
                <w:lang w:val="fr-CA"/>
              </w:rPr>
              <w:t>1 232,60</w:t>
            </w:r>
          </w:p>
        </w:tc>
        <w:tc>
          <w:tcPr>
            <w:tcW w:w="1061" w:type="dxa"/>
            <w:tcBorders>
              <w:top w:val="nil"/>
              <w:left w:val="nil"/>
              <w:bottom w:val="single" w:sz="4" w:space="0" w:color="auto"/>
              <w:right w:val="single" w:sz="4" w:space="0" w:color="auto"/>
            </w:tcBorders>
            <w:shd w:val="clear" w:color="auto" w:fill="auto"/>
            <w:tcMar>
              <w:left w:w="0" w:type="dxa"/>
              <w:right w:w="173" w:type="dxa"/>
            </w:tcMar>
            <w:vAlign w:val="center"/>
          </w:tcPr>
          <w:p w14:paraId="76BE8835" w14:textId="77777777" w:rsidR="00B666D3" w:rsidRPr="005C6411" w:rsidRDefault="00B666D3" w:rsidP="003D2974">
            <w:pPr>
              <w:jc w:val="right"/>
              <w:rPr>
                <w:lang w:val="fr-CA"/>
              </w:rPr>
            </w:pPr>
            <w:r w:rsidRPr="005C6411">
              <w:rPr>
                <w:color w:val="000000"/>
                <w:lang w:val="fr-CA"/>
              </w:rPr>
              <w:t>1 232,60</w:t>
            </w:r>
          </w:p>
        </w:tc>
      </w:tr>
      <w:tr w:rsidR="00B666D3" w:rsidRPr="005C6411" w14:paraId="1103B431" w14:textId="77777777" w:rsidTr="003D2974">
        <w:tc>
          <w:tcPr>
            <w:tcW w:w="1976" w:type="dxa"/>
          </w:tcPr>
          <w:p w14:paraId="68DA4DC5" w14:textId="77777777" w:rsidR="00B666D3" w:rsidRPr="005C6411" w:rsidRDefault="00B666D3" w:rsidP="003D2974">
            <w:pPr>
              <w:jc w:val="left"/>
              <w:rPr>
                <w:lang w:val="fr-CA"/>
              </w:rPr>
            </w:pPr>
            <w:r w:rsidRPr="005C6411">
              <w:rPr>
                <w:lang w:val="fr-CA"/>
              </w:rPr>
              <w:t>Solvants</w:t>
            </w:r>
          </w:p>
        </w:tc>
        <w:tc>
          <w:tcPr>
            <w:tcW w:w="1050" w:type="dxa"/>
            <w:gridSpan w:val="2"/>
            <w:tcMar>
              <w:left w:w="0" w:type="dxa"/>
              <w:right w:w="173" w:type="dxa"/>
            </w:tcMar>
          </w:tcPr>
          <w:p w14:paraId="19E66C6A" w14:textId="77777777" w:rsidR="00B666D3" w:rsidRPr="005C6411" w:rsidRDefault="00B666D3" w:rsidP="003D2974">
            <w:pPr>
              <w:jc w:val="right"/>
              <w:rPr>
                <w:lang w:val="fr-CA"/>
              </w:rPr>
            </w:pPr>
            <w:r w:rsidRPr="005C6411">
              <w:rPr>
                <w:lang w:val="fr-CA"/>
              </w:rPr>
              <w:t>455,2</w:t>
            </w:r>
          </w:p>
        </w:tc>
        <w:tc>
          <w:tcPr>
            <w:tcW w:w="1054" w:type="dxa"/>
            <w:gridSpan w:val="3"/>
            <w:tcMar>
              <w:left w:w="0" w:type="dxa"/>
              <w:right w:w="173" w:type="dxa"/>
            </w:tcMar>
          </w:tcPr>
          <w:p w14:paraId="37D9DCED" w14:textId="77777777" w:rsidR="00B666D3" w:rsidRPr="005C6411" w:rsidRDefault="00B666D3" w:rsidP="003D2974">
            <w:pPr>
              <w:jc w:val="right"/>
              <w:rPr>
                <w:lang w:val="fr-CA"/>
              </w:rPr>
            </w:pPr>
            <w:r w:rsidRPr="005C6411">
              <w:rPr>
                <w:lang w:val="fr-CA"/>
              </w:rPr>
              <w:t>395,4</w:t>
            </w:r>
          </w:p>
        </w:tc>
        <w:tc>
          <w:tcPr>
            <w:tcW w:w="1054" w:type="dxa"/>
            <w:gridSpan w:val="2"/>
            <w:shd w:val="clear" w:color="auto" w:fill="auto"/>
            <w:tcMar>
              <w:left w:w="0" w:type="dxa"/>
              <w:right w:w="173" w:type="dxa"/>
            </w:tcMar>
          </w:tcPr>
          <w:p w14:paraId="3BFD2F56" w14:textId="77777777" w:rsidR="00B666D3" w:rsidRPr="005C6411" w:rsidRDefault="00B666D3" w:rsidP="003D2974">
            <w:pPr>
              <w:jc w:val="right"/>
              <w:rPr>
                <w:lang w:val="fr-CA"/>
              </w:rPr>
            </w:pPr>
            <w:r w:rsidRPr="005C6411">
              <w:rPr>
                <w:lang w:val="fr-CA"/>
              </w:rPr>
              <w:t>321,2</w:t>
            </w:r>
          </w:p>
        </w:tc>
        <w:tc>
          <w:tcPr>
            <w:tcW w:w="1054" w:type="dxa"/>
            <w:gridSpan w:val="2"/>
            <w:shd w:val="clear" w:color="auto" w:fill="auto"/>
            <w:tcMar>
              <w:left w:w="0" w:type="dxa"/>
              <w:right w:w="173" w:type="dxa"/>
            </w:tcMar>
          </w:tcPr>
          <w:p w14:paraId="7B0DDBC4" w14:textId="77777777" w:rsidR="00B666D3" w:rsidRPr="005C6411" w:rsidRDefault="00B666D3" w:rsidP="003D2974">
            <w:pPr>
              <w:jc w:val="right"/>
              <w:rPr>
                <w:lang w:val="fr-CA"/>
              </w:rPr>
            </w:pPr>
            <w:r w:rsidRPr="005C6411">
              <w:rPr>
                <w:lang w:val="fr-CA"/>
              </w:rPr>
              <w:t>321,2</w:t>
            </w:r>
          </w:p>
        </w:tc>
        <w:tc>
          <w:tcPr>
            <w:tcW w:w="1054" w:type="dxa"/>
            <w:gridSpan w:val="2"/>
            <w:shd w:val="clear" w:color="auto" w:fill="auto"/>
            <w:tcMar>
              <w:left w:w="0" w:type="dxa"/>
              <w:right w:w="173" w:type="dxa"/>
            </w:tcMar>
          </w:tcPr>
          <w:p w14:paraId="5DB4F320" w14:textId="77777777" w:rsidR="00B666D3" w:rsidRPr="005C6411" w:rsidRDefault="00B666D3" w:rsidP="003D2974">
            <w:pPr>
              <w:jc w:val="right"/>
              <w:rPr>
                <w:lang w:val="fr-CA"/>
              </w:rPr>
            </w:pPr>
            <w:r w:rsidRPr="005C6411">
              <w:rPr>
                <w:lang w:val="fr-CA"/>
              </w:rPr>
              <w:t>148,3</w:t>
            </w:r>
          </w:p>
        </w:tc>
        <w:tc>
          <w:tcPr>
            <w:tcW w:w="1054" w:type="dxa"/>
            <w:gridSpan w:val="2"/>
            <w:shd w:val="clear" w:color="auto" w:fill="auto"/>
            <w:tcMar>
              <w:left w:w="0" w:type="dxa"/>
              <w:right w:w="173" w:type="dxa"/>
            </w:tcMar>
          </w:tcPr>
          <w:p w14:paraId="01DFF576" w14:textId="77777777" w:rsidR="00B666D3" w:rsidRPr="005C6411" w:rsidRDefault="00B666D3" w:rsidP="003D2974">
            <w:pPr>
              <w:jc w:val="right"/>
              <w:rPr>
                <w:lang w:val="fr-CA"/>
              </w:rPr>
            </w:pPr>
            <w:r w:rsidRPr="005C6411">
              <w:rPr>
                <w:lang w:val="fr-CA"/>
              </w:rPr>
              <w:t>55,0</w:t>
            </w:r>
          </w:p>
        </w:tc>
        <w:tc>
          <w:tcPr>
            <w:tcW w:w="1061" w:type="dxa"/>
            <w:shd w:val="clear" w:color="auto" w:fill="auto"/>
            <w:tcMar>
              <w:left w:w="0" w:type="dxa"/>
              <w:right w:w="173" w:type="dxa"/>
            </w:tcMar>
          </w:tcPr>
          <w:p w14:paraId="07D85363" w14:textId="77777777" w:rsidR="00B666D3" w:rsidRPr="005C6411" w:rsidRDefault="00B666D3" w:rsidP="003D2974">
            <w:pPr>
              <w:jc w:val="right"/>
              <w:rPr>
                <w:lang w:val="fr-CA"/>
              </w:rPr>
            </w:pPr>
            <w:r w:rsidRPr="005C6411">
              <w:rPr>
                <w:lang w:val="fr-CA"/>
              </w:rPr>
              <w:t>0,0</w:t>
            </w:r>
          </w:p>
        </w:tc>
      </w:tr>
      <w:tr w:rsidR="00B666D3" w:rsidRPr="005C6411" w14:paraId="0C7FD087" w14:textId="77777777" w:rsidTr="003D2974">
        <w:tc>
          <w:tcPr>
            <w:tcW w:w="1976" w:type="dxa"/>
          </w:tcPr>
          <w:p w14:paraId="56248140" w14:textId="77777777" w:rsidR="00B666D3" w:rsidRPr="005C6411" w:rsidRDefault="00B666D3" w:rsidP="003D2974">
            <w:pPr>
              <w:jc w:val="left"/>
              <w:rPr>
                <w:lang w:val="fr-CA"/>
              </w:rPr>
            </w:pPr>
            <w:r w:rsidRPr="005C6411">
              <w:rPr>
                <w:lang w:val="fr-CA"/>
              </w:rPr>
              <w:t>Entretien et volet incitatif</w:t>
            </w:r>
          </w:p>
        </w:tc>
        <w:tc>
          <w:tcPr>
            <w:tcW w:w="1050" w:type="dxa"/>
            <w:gridSpan w:val="2"/>
            <w:tcMar>
              <w:left w:w="0" w:type="dxa"/>
              <w:right w:w="173" w:type="dxa"/>
            </w:tcMar>
          </w:tcPr>
          <w:p w14:paraId="517F4D74" w14:textId="77777777" w:rsidR="00B666D3" w:rsidRPr="005C6411" w:rsidRDefault="00B666D3" w:rsidP="003D2974">
            <w:pPr>
              <w:jc w:val="right"/>
              <w:rPr>
                <w:lang w:val="fr-CA"/>
              </w:rPr>
            </w:pPr>
            <w:r w:rsidRPr="005C6411">
              <w:rPr>
                <w:lang w:val="fr-CA"/>
              </w:rPr>
              <w:t>s.o.</w:t>
            </w:r>
          </w:p>
        </w:tc>
        <w:tc>
          <w:tcPr>
            <w:tcW w:w="1054" w:type="dxa"/>
            <w:gridSpan w:val="3"/>
            <w:tcMar>
              <w:left w:w="0" w:type="dxa"/>
              <w:right w:w="173" w:type="dxa"/>
            </w:tcMar>
          </w:tcPr>
          <w:p w14:paraId="1BCB2B2B" w14:textId="77777777" w:rsidR="00B666D3" w:rsidRPr="005C6411" w:rsidRDefault="00B666D3" w:rsidP="003D2974">
            <w:pPr>
              <w:jc w:val="right"/>
              <w:rPr>
                <w:lang w:val="fr-CA"/>
              </w:rPr>
            </w:pPr>
            <w:r w:rsidRPr="005C6411">
              <w:rPr>
                <w:lang w:val="fr-CA"/>
              </w:rPr>
              <w:t>s.o.</w:t>
            </w:r>
          </w:p>
        </w:tc>
        <w:tc>
          <w:tcPr>
            <w:tcW w:w="1054" w:type="dxa"/>
            <w:gridSpan w:val="2"/>
            <w:shd w:val="clear" w:color="auto" w:fill="auto"/>
            <w:tcMar>
              <w:left w:w="0" w:type="dxa"/>
              <w:right w:w="173" w:type="dxa"/>
            </w:tcMar>
          </w:tcPr>
          <w:p w14:paraId="5C43C3CC" w14:textId="77777777" w:rsidR="00B666D3" w:rsidRPr="005C6411" w:rsidRDefault="00B666D3" w:rsidP="003D2974">
            <w:pPr>
              <w:jc w:val="right"/>
              <w:rPr>
                <w:lang w:val="fr-CA"/>
              </w:rPr>
            </w:pPr>
            <w:r w:rsidRPr="005C6411">
              <w:rPr>
                <w:lang w:val="fr-CA"/>
              </w:rPr>
              <w:t>s.o.</w:t>
            </w:r>
          </w:p>
        </w:tc>
        <w:tc>
          <w:tcPr>
            <w:tcW w:w="1054" w:type="dxa"/>
            <w:gridSpan w:val="2"/>
            <w:shd w:val="clear" w:color="auto" w:fill="auto"/>
            <w:tcMar>
              <w:left w:w="0" w:type="dxa"/>
              <w:right w:w="173" w:type="dxa"/>
            </w:tcMar>
          </w:tcPr>
          <w:p w14:paraId="2EBB4546" w14:textId="77777777" w:rsidR="00B666D3" w:rsidRPr="005C6411" w:rsidRDefault="00B666D3" w:rsidP="003D2974">
            <w:pPr>
              <w:jc w:val="right"/>
              <w:rPr>
                <w:lang w:val="fr-CA"/>
              </w:rPr>
            </w:pPr>
            <w:r w:rsidRPr="005C6411">
              <w:rPr>
                <w:lang w:val="fr-CA"/>
              </w:rPr>
              <w:t>s.o.</w:t>
            </w:r>
          </w:p>
        </w:tc>
        <w:tc>
          <w:tcPr>
            <w:tcW w:w="1054" w:type="dxa"/>
            <w:gridSpan w:val="2"/>
            <w:shd w:val="clear" w:color="auto" w:fill="auto"/>
            <w:tcMar>
              <w:left w:w="0" w:type="dxa"/>
              <w:right w:w="173" w:type="dxa"/>
            </w:tcMar>
          </w:tcPr>
          <w:p w14:paraId="615D51F0" w14:textId="77777777" w:rsidR="00B666D3" w:rsidRPr="005C6411" w:rsidRDefault="00B666D3" w:rsidP="003D2974">
            <w:pPr>
              <w:jc w:val="right"/>
              <w:rPr>
                <w:lang w:val="fr-CA"/>
              </w:rPr>
            </w:pPr>
            <w:r w:rsidRPr="005C6411">
              <w:rPr>
                <w:lang w:val="fr-CA"/>
              </w:rPr>
              <w:t>s.o.</w:t>
            </w:r>
          </w:p>
        </w:tc>
        <w:tc>
          <w:tcPr>
            <w:tcW w:w="1054" w:type="dxa"/>
            <w:gridSpan w:val="2"/>
            <w:shd w:val="clear" w:color="auto" w:fill="auto"/>
            <w:tcMar>
              <w:left w:w="0" w:type="dxa"/>
              <w:right w:w="173" w:type="dxa"/>
            </w:tcMar>
          </w:tcPr>
          <w:p w14:paraId="541D5747" w14:textId="77777777" w:rsidR="00B666D3" w:rsidRPr="005C6411" w:rsidRDefault="00B666D3" w:rsidP="003D2974">
            <w:pPr>
              <w:jc w:val="right"/>
              <w:rPr>
                <w:lang w:val="fr-CA"/>
              </w:rPr>
            </w:pPr>
            <w:r w:rsidRPr="005C6411">
              <w:rPr>
                <w:lang w:val="fr-CA"/>
              </w:rPr>
              <w:t>s.o.</w:t>
            </w:r>
          </w:p>
        </w:tc>
        <w:tc>
          <w:tcPr>
            <w:tcW w:w="1061" w:type="dxa"/>
            <w:shd w:val="clear" w:color="auto" w:fill="auto"/>
            <w:tcMar>
              <w:left w:w="0" w:type="dxa"/>
              <w:right w:w="173" w:type="dxa"/>
            </w:tcMar>
          </w:tcPr>
          <w:p w14:paraId="04AA18A3" w14:textId="77777777" w:rsidR="00B666D3" w:rsidRPr="005C6411" w:rsidRDefault="00B666D3" w:rsidP="003D2974">
            <w:pPr>
              <w:jc w:val="right"/>
              <w:rPr>
                <w:lang w:val="fr-CA"/>
              </w:rPr>
            </w:pPr>
            <w:r w:rsidRPr="005C6411">
              <w:rPr>
                <w:lang w:val="fr-CA"/>
              </w:rPr>
              <w:t>s.o.</w:t>
            </w:r>
          </w:p>
        </w:tc>
      </w:tr>
      <w:tr w:rsidR="00B666D3" w:rsidRPr="005C6411" w14:paraId="364446C4" w14:textId="77777777" w:rsidTr="003D2974">
        <w:trPr>
          <w:trHeight w:val="155"/>
        </w:trPr>
        <w:tc>
          <w:tcPr>
            <w:tcW w:w="9357" w:type="dxa"/>
            <w:gridSpan w:val="15"/>
            <w:shd w:val="clear" w:color="auto" w:fill="auto"/>
            <w:tcMar>
              <w:left w:w="0" w:type="dxa"/>
              <w:right w:w="173" w:type="dxa"/>
            </w:tcMar>
            <w:vAlign w:val="center"/>
          </w:tcPr>
          <w:p w14:paraId="1E6F7E12" w14:textId="77777777" w:rsidR="00B666D3" w:rsidRPr="005C6411" w:rsidRDefault="00B666D3" w:rsidP="003D2974">
            <w:pPr>
              <w:jc w:val="center"/>
              <w:rPr>
                <w:b/>
                <w:lang w:val="fr-CA"/>
              </w:rPr>
            </w:pPr>
            <w:r w:rsidRPr="005C6411">
              <w:rPr>
                <w:b/>
                <w:lang w:val="fr-CA"/>
              </w:rPr>
              <w:t>Élimination par secteur</w:t>
            </w:r>
          </w:p>
        </w:tc>
      </w:tr>
      <w:tr w:rsidR="00B666D3" w:rsidRPr="00E45BFC" w14:paraId="27A93CDE" w14:textId="77777777" w:rsidTr="003D2974">
        <w:tc>
          <w:tcPr>
            <w:tcW w:w="1976" w:type="dxa"/>
            <w:vAlign w:val="center"/>
          </w:tcPr>
          <w:p w14:paraId="745B98F4" w14:textId="77777777" w:rsidR="00B666D3" w:rsidRPr="005C6411" w:rsidRDefault="00B666D3" w:rsidP="003D2974">
            <w:pPr>
              <w:jc w:val="center"/>
              <w:rPr>
                <w:lang w:val="fr-CA"/>
              </w:rPr>
            </w:pPr>
            <w:r w:rsidRPr="005C6411">
              <w:rPr>
                <w:b/>
                <w:lang w:val="fr-CA"/>
              </w:rPr>
              <w:t>Secteur</w:t>
            </w:r>
          </w:p>
        </w:tc>
        <w:tc>
          <w:tcPr>
            <w:tcW w:w="990" w:type="dxa"/>
            <w:tcMar>
              <w:left w:w="0" w:type="dxa"/>
              <w:right w:w="173" w:type="dxa"/>
            </w:tcMar>
            <w:vAlign w:val="center"/>
          </w:tcPr>
          <w:p w14:paraId="7907BAFA" w14:textId="77777777" w:rsidR="00B666D3" w:rsidRPr="005C6411" w:rsidRDefault="00B666D3" w:rsidP="003D2974">
            <w:pPr>
              <w:jc w:val="center"/>
              <w:rPr>
                <w:b/>
                <w:lang w:val="fr-CA"/>
              </w:rPr>
            </w:pPr>
            <w:r w:rsidRPr="005C6411">
              <w:rPr>
                <w:b/>
                <w:lang w:val="fr-CA"/>
              </w:rPr>
              <w:t>2018</w:t>
            </w:r>
          </w:p>
        </w:tc>
        <w:tc>
          <w:tcPr>
            <w:tcW w:w="991" w:type="dxa"/>
            <w:gridSpan w:val="2"/>
            <w:tcMar>
              <w:left w:w="0" w:type="dxa"/>
              <w:right w:w="173" w:type="dxa"/>
            </w:tcMar>
            <w:vAlign w:val="center"/>
          </w:tcPr>
          <w:p w14:paraId="389D1037" w14:textId="77777777" w:rsidR="00B666D3" w:rsidRPr="005C6411" w:rsidRDefault="00B666D3" w:rsidP="003D2974">
            <w:pPr>
              <w:jc w:val="center"/>
              <w:rPr>
                <w:b/>
                <w:lang w:val="fr-CA"/>
              </w:rPr>
            </w:pPr>
            <w:r w:rsidRPr="005C6411">
              <w:rPr>
                <w:b/>
                <w:lang w:val="fr-CA"/>
              </w:rPr>
              <w:t>2020</w:t>
            </w:r>
          </w:p>
        </w:tc>
        <w:tc>
          <w:tcPr>
            <w:tcW w:w="996" w:type="dxa"/>
            <w:gridSpan w:val="3"/>
            <w:shd w:val="clear" w:color="auto" w:fill="auto"/>
            <w:tcMar>
              <w:left w:w="0" w:type="dxa"/>
              <w:right w:w="173" w:type="dxa"/>
            </w:tcMar>
            <w:vAlign w:val="center"/>
          </w:tcPr>
          <w:p w14:paraId="7C83F082" w14:textId="77777777" w:rsidR="00B666D3" w:rsidRPr="005C6411" w:rsidRDefault="00B666D3" w:rsidP="003D2974">
            <w:pPr>
              <w:jc w:val="center"/>
              <w:rPr>
                <w:b/>
                <w:lang w:val="fr-CA"/>
              </w:rPr>
            </w:pPr>
            <w:r w:rsidRPr="005C6411">
              <w:rPr>
                <w:b/>
                <w:lang w:val="fr-CA"/>
              </w:rPr>
              <w:t>2023</w:t>
            </w:r>
          </w:p>
        </w:tc>
        <w:tc>
          <w:tcPr>
            <w:tcW w:w="994" w:type="dxa"/>
            <w:gridSpan w:val="2"/>
            <w:shd w:val="clear" w:color="auto" w:fill="auto"/>
            <w:tcMar>
              <w:left w:w="0" w:type="dxa"/>
              <w:right w:w="173" w:type="dxa"/>
            </w:tcMar>
            <w:vAlign w:val="center"/>
          </w:tcPr>
          <w:p w14:paraId="6CAEA5F5" w14:textId="77777777" w:rsidR="00B666D3" w:rsidRPr="005C6411" w:rsidRDefault="00B666D3" w:rsidP="003D2974">
            <w:pPr>
              <w:jc w:val="center"/>
              <w:rPr>
                <w:b/>
                <w:lang w:val="fr-CA"/>
              </w:rPr>
            </w:pPr>
            <w:r w:rsidRPr="005C6411">
              <w:rPr>
                <w:b/>
                <w:lang w:val="fr-CA"/>
              </w:rPr>
              <w:t>2025</w:t>
            </w:r>
          </w:p>
        </w:tc>
        <w:tc>
          <w:tcPr>
            <w:tcW w:w="993" w:type="dxa"/>
            <w:gridSpan w:val="2"/>
            <w:shd w:val="clear" w:color="auto" w:fill="auto"/>
            <w:tcMar>
              <w:left w:w="0" w:type="dxa"/>
              <w:right w:w="173" w:type="dxa"/>
            </w:tcMar>
            <w:vAlign w:val="center"/>
          </w:tcPr>
          <w:p w14:paraId="0321963A" w14:textId="77777777" w:rsidR="00B666D3" w:rsidRPr="005C6411" w:rsidRDefault="00B666D3" w:rsidP="003D2974">
            <w:pPr>
              <w:jc w:val="center"/>
              <w:rPr>
                <w:b/>
                <w:lang w:val="fr-CA"/>
              </w:rPr>
            </w:pPr>
            <w:r w:rsidRPr="005C6411">
              <w:rPr>
                <w:b/>
                <w:lang w:val="fr-CA"/>
              </w:rPr>
              <w:t>2026</w:t>
            </w:r>
          </w:p>
        </w:tc>
        <w:tc>
          <w:tcPr>
            <w:tcW w:w="993" w:type="dxa"/>
            <w:gridSpan w:val="2"/>
            <w:shd w:val="clear" w:color="auto" w:fill="auto"/>
            <w:tcMar>
              <w:left w:w="0" w:type="dxa"/>
              <w:right w:w="173" w:type="dxa"/>
            </w:tcMar>
            <w:vAlign w:val="center"/>
          </w:tcPr>
          <w:p w14:paraId="3A8CEA0A" w14:textId="77777777" w:rsidR="00B666D3" w:rsidRPr="005C6411" w:rsidRDefault="00B666D3" w:rsidP="003D2974">
            <w:pPr>
              <w:jc w:val="center"/>
              <w:rPr>
                <w:b/>
                <w:lang w:val="fr-CA"/>
              </w:rPr>
            </w:pPr>
            <w:r w:rsidRPr="005C6411">
              <w:rPr>
                <w:b/>
                <w:lang w:val="fr-CA"/>
              </w:rPr>
              <w:t>Total</w:t>
            </w:r>
          </w:p>
        </w:tc>
        <w:tc>
          <w:tcPr>
            <w:tcW w:w="1424" w:type="dxa"/>
            <w:gridSpan w:val="2"/>
            <w:shd w:val="clear" w:color="auto" w:fill="auto"/>
            <w:tcMar>
              <w:left w:w="0" w:type="dxa"/>
              <w:right w:w="0" w:type="dxa"/>
            </w:tcMar>
            <w:vAlign w:val="center"/>
          </w:tcPr>
          <w:p w14:paraId="4AFB599A" w14:textId="77777777" w:rsidR="00B666D3" w:rsidRPr="005C6411" w:rsidRDefault="00B666D3" w:rsidP="003D2974">
            <w:pPr>
              <w:jc w:val="center"/>
              <w:rPr>
                <w:b/>
                <w:lang w:val="fr-CA"/>
              </w:rPr>
            </w:pPr>
            <w:r w:rsidRPr="005C6411">
              <w:rPr>
                <w:b/>
                <w:lang w:val="fr-CA"/>
              </w:rPr>
              <w:t>Réduction par rapport à la valeur de référence (%)</w:t>
            </w:r>
          </w:p>
        </w:tc>
      </w:tr>
      <w:tr w:rsidR="00B666D3" w:rsidRPr="005C6411" w14:paraId="0D89E2EB" w14:textId="77777777" w:rsidTr="003D2974">
        <w:tc>
          <w:tcPr>
            <w:tcW w:w="1976" w:type="dxa"/>
          </w:tcPr>
          <w:p w14:paraId="2290D4E9" w14:textId="0D76DB45" w:rsidR="00B666D3" w:rsidRPr="005C6411" w:rsidRDefault="00B666D3" w:rsidP="00E6766A">
            <w:pPr>
              <w:jc w:val="left"/>
              <w:rPr>
                <w:b/>
                <w:lang w:val="fr-CA"/>
              </w:rPr>
            </w:pPr>
            <w:r w:rsidRPr="005C6411">
              <w:rPr>
                <w:lang w:val="fr-CA"/>
              </w:rPr>
              <w:t xml:space="preserve">Mousses </w:t>
            </w:r>
            <w:r w:rsidR="00E6766A">
              <w:rPr>
                <w:lang w:val="fr-CA"/>
              </w:rPr>
              <w:t>de polystyrène extrudé</w:t>
            </w:r>
          </w:p>
        </w:tc>
        <w:tc>
          <w:tcPr>
            <w:tcW w:w="990" w:type="dxa"/>
            <w:tcMar>
              <w:left w:w="0" w:type="dxa"/>
              <w:right w:w="173" w:type="dxa"/>
            </w:tcMar>
          </w:tcPr>
          <w:p w14:paraId="2944B454" w14:textId="77777777" w:rsidR="00B666D3" w:rsidRPr="005C6411" w:rsidRDefault="00B666D3" w:rsidP="003D2974">
            <w:pPr>
              <w:jc w:val="right"/>
              <w:rPr>
                <w:lang w:val="fr-CA"/>
              </w:rPr>
            </w:pPr>
            <w:r w:rsidRPr="005C6411">
              <w:rPr>
                <w:lang w:val="fr-CA"/>
              </w:rPr>
              <w:t>254,0</w:t>
            </w:r>
          </w:p>
        </w:tc>
        <w:tc>
          <w:tcPr>
            <w:tcW w:w="991" w:type="dxa"/>
            <w:gridSpan w:val="2"/>
            <w:tcMar>
              <w:left w:w="0" w:type="dxa"/>
              <w:right w:w="173" w:type="dxa"/>
            </w:tcMar>
          </w:tcPr>
          <w:p w14:paraId="4BC6D182" w14:textId="77777777" w:rsidR="00B666D3" w:rsidRPr="005C6411" w:rsidRDefault="00B666D3" w:rsidP="003D2974">
            <w:pPr>
              <w:jc w:val="right"/>
              <w:rPr>
                <w:lang w:val="fr-CA"/>
              </w:rPr>
            </w:pPr>
            <w:r w:rsidRPr="005C6411">
              <w:rPr>
                <w:lang w:val="fr-CA"/>
              </w:rPr>
              <w:t>635,0</w:t>
            </w:r>
          </w:p>
        </w:tc>
        <w:tc>
          <w:tcPr>
            <w:tcW w:w="996" w:type="dxa"/>
            <w:gridSpan w:val="3"/>
            <w:shd w:val="clear" w:color="auto" w:fill="auto"/>
            <w:tcMar>
              <w:left w:w="0" w:type="dxa"/>
              <w:right w:w="173" w:type="dxa"/>
            </w:tcMar>
          </w:tcPr>
          <w:p w14:paraId="25603DA6" w14:textId="77777777" w:rsidR="00B666D3" w:rsidRPr="005C6411" w:rsidRDefault="00B666D3" w:rsidP="003D2974">
            <w:pPr>
              <w:jc w:val="right"/>
              <w:rPr>
                <w:lang w:val="fr-CA"/>
              </w:rPr>
            </w:pPr>
            <w:r w:rsidRPr="005C6411">
              <w:rPr>
                <w:lang w:val="fr-CA"/>
              </w:rPr>
              <w:t>635,0</w:t>
            </w:r>
          </w:p>
        </w:tc>
        <w:tc>
          <w:tcPr>
            <w:tcW w:w="994" w:type="dxa"/>
            <w:gridSpan w:val="2"/>
            <w:shd w:val="clear" w:color="auto" w:fill="auto"/>
            <w:tcMar>
              <w:left w:w="0" w:type="dxa"/>
              <w:right w:w="173" w:type="dxa"/>
            </w:tcMar>
          </w:tcPr>
          <w:p w14:paraId="7829BF7A" w14:textId="77777777" w:rsidR="00B666D3" w:rsidRPr="005C6411" w:rsidRDefault="00B666D3" w:rsidP="003D2974">
            <w:pPr>
              <w:jc w:val="right"/>
              <w:rPr>
                <w:lang w:val="fr-CA"/>
              </w:rPr>
            </w:pPr>
            <w:r w:rsidRPr="005C6411">
              <w:rPr>
                <w:lang w:val="fr-CA"/>
              </w:rPr>
              <w:t>597,0</w:t>
            </w:r>
          </w:p>
        </w:tc>
        <w:tc>
          <w:tcPr>
            <w:tcW w:w="993" w:type="dxa"/>
            <w:gridSpan w:val="2"/>
            <w:shd w:val="clear" w:color="auto" w:fill="auto"/>
            <w:tcMar>
              <w:left w:w="0" w:type="dxa"/>
              <w:right w:w="173" w:type="dxa"/>
            </w:tcMar>
          </w:tcPr>
          <w:p w14:paraId="74A391AB" w14:textId="77777777" w:rsidR="00B666D3" w:rsidRPr="005C6411" w:rsidRDefault="00B666D3" w:rsidP="003D2974">
            <w:pPr>
              <w:jc w:val="right"/>
              <w:rPr>
                <w:lang w:val="fr-CA"/>
              </w:rPr>
            </w:pPr>
            <w:r w:rsidRPr="005C6411">
              <w:rPr>
                <w:lang w:val="fr-CA"/>
              </w:rPr>
              <w:t>165,0</w:t>
            </w:r>
          </w:p>
        </w:tc>
        <w:tc>
          <w:tcPr>
            <w:tcW w:w="993" w:type="dxa"/>
            <w:gridSpan w:val="2"/>
            <w:shd w:val="clear" w:color="auto" w:fill="auto"/>
            <w:tcMar>
              <w:left w:w="0" w:type="dxa"/>
              <w:right w:w="173" w:type="dxa"/>
            </w:tcMar>
          </w:tcPr>
          <w:p w14:paraId="4218521E" w14:textId="77777777" w:rsidR="00B666D3" w:rsidRPr="005C6411" w:rsidRDefault="00B666D3" w:rsidP="003D2974">
            <w:pPr>
              <w:jc w:val="right"/>
              <w:rPr>
                <w:lang w:val="fr-CA"/>
              </w:rPr>
            </w:pPr>
            <w:r w:rsidRPr="005C6411">
              <w:rPr>
                <w:color w:val="000000"/>
                <w:lang w:val="fr-CA"/>
              </w:rPr>
              <w:t>2 286</w:t>
            </w:r>
          </w:p>
        </w:tc>
        <w:tc>
          <w:tcPr>
            <w:tcW w:w="1424" w:type="dxa"/>
            <w:gridSpan w:val="2"/>
            <w:shd w:val="clear" w:color="auto" w:fill="auto"/>
            <w:tcMar>
              <w:left w:w="115" w:type="dxa"/>
              <w:right w:w="173" w:type="dxa"/>
            </w:tcMar>
          </w:tcPr>
          <w:p w14:paraId="3A13329F" w14:textId="77777777" w:rsidR="00B666D3" w:rsidRPr="005C6411" w:rsidRDefault="00B666D3" w:rsidP="003D2974">
            <w:pPr>
              <w:jc w:val="right"/>
              <w:rPr>
                <w:color w:val="000000"/>
                <w:lang w:val="fr-CA"/>
              </w:rPr>
            </w:pPr>
            <w:r w:rsidRPr="005C6411">
              <w:rPr>
                <w:color w:val="000000"/>
                <w:lang w:val="fr-CA"/>
              </w:rPr>
              <w:t>100 en 2026</w:t>
            </w:r>
          </w:p>
        </w:tc>
      </w:tr>
      <w:tr w:rsidR="00B666D3" w:rsidRPr="005C6411" w14:paraId="0A33A6A9" w14:textId="77777777" w:rsidTr="003D2974">
        <w:tc>
          <w:tcPr>
            <w:tcW w:w="1976" w:type="dxa"/>
          </w:tcPr>
          <w:p w14:paraId="7DD30D16" w14:textId="5FDEA519" w:rsidR="00B666D3" w:rsidRPr="005C6411" w:rsidRDefault="00B666D3" w:rsidP="00E6766A">
            <w:pPr>
              <w:jc w:val="left"/>
              <w:rPr>
                <w:b/>
                <w:lang w:val="fr-CA"/>
              </w:rPr>
            </w:pPr>
            <w:r w:rsidRPr="005C6411">
              <w:rPr>
                <w:lang w:val="fr-CA"/>
              </w:rPr>
              <w:t xml:space="preserve">Mousses </w:t>
            </w:r>
            <w:r w:rsidR="00E6766A">
              <w:rPr>
                <w:lang w:val="fr-CA"/>
              </w:rPr>
              <w:t>de polyuréthanne</w:t>
            </w:r>
          </w:p>
        </w:tc>
        <w:tc>
          <w:tcPr>
            <w:tcW w:w="990" w:type="dxa"/>
            <w:tcMar>
              <w:left w:w="0" w:type="dxa"/>
              <w:right w:w="173" w:type="dxa"/>
            </w:tcMar>
          </w:tcPr>
          <w:p w14:paraId="24A9FC48" w14:textId="77777777" w:rsidR="00B666D3" w:rsidRPr="005C6411" w:rsidRDefault="00B666D3" w:rsidP="003D2974">
            <w:pPr>
              <w:jc w:val="right"/>
              <w:rPr>
                <w:lang w:val="fr-CA"/>
              </w:rPr>
            </w:pPr>
            <w:r w:rsidRPr="005C6411">
              <w:rPr>
                <w:lang w:val="fr-CA"/>
              </w:rPr>
              <w:t>675,1</w:t>
            </w:r>
          </w:p>
        </w:tc>
        <w:tc>
          <w:tcPr>
            <w:tcW w:w="991" w:type="dxa"/>
            <w:gridSpan w:val="2"/>
            <w:tcMar>
              <w:left w:w="0" w:type="dxa"/>
              <w:right w:w="173" w:type="dxa"/>
            </w:tcMar>
          </w:tcPr>
          <w:p w14:paraId="2840103A" w14:textId="77777777" w:rsidR="00B666D3" w:rsidRPr="005C6411" w:rsidRDefault="00B666D3" w:rsidP="003D2974">
            <w:pPr>
              <w:jc w:val="right"/>
              <w:rPr>
                <w:lang w:val="fr-CA"/>
              </w:rPr>
            </w:pPr>
            <w:r w:rsidRPr="005C6411">
              <w:rPr>
                <w:lang w:val="fr-CA"/>
              </w:rPr>
              <w:t>808,8</w:t>
            </w:r>
          </w:p>
        </w:tc>
        <w:tc>
          <w:tcPr>
            <w:tcW w:w="996" w:type="dxa"/>
            <w:gridSpan w:val="3"/>
            <w:shd w:val="clear" w:color="auto" w:fill="auto"/>
            <w:tcMar>
              <w:left w:w="0" w:type="dxa"/>
              <w:right w:w="173" w:type="dxa"/>
            </w:tcMar>
          </w:tcPr>
          <w:p w14:paraId="3CBB5225" w14:textId="77777777" w:rsidR="00B666D3" w:rsidRPr="005C6411" w:rsidRDefault="00B666D3" w:rsidP="003D2974">
            <w:pPr>
              <w:jc w:val="right"/>
              <w:rPr>
                <w:lang w:val="fr-CA"/>
              </w:rPr>
            </w:pPr>
            <w:r w:rsidRPr="005C6411">
              <w:rPr>
                <w:lang w:val="fr-CA"/>
              </w:rPr>
              <w:t>1 887,3</w:t>
            </w:r>
          </w:p>
        </w:tc>
        <w:tc>
          <w:tcPr>
            <w:tcW w:w="994" w:type="dxa"/>
            <w:gridSpan w:val="2"/>
            <w:shd w:val="clear" w:color="auto" w:fill="auto"/>
            <w:tcMar>
              <w:left w:w="0" w:type="dxa"/>
              <w:right w:w="173" w:type="dxa"/>
            </w:tcMar>
          </w:tcPr>
          <w:p w14:paraId="794B1D72" w14:textId="77777777" w:rsidR="00B666D3" w:rsidRPr="005C6411" w:rsidRDefault="00B666D3" w:rsidP="003D2974">
            <w:pPr>
              <w:jc w:val="right"/>
              <w:rPr>
                <w:lang w:val="fr-CA"/>
              </w:rPr>
            </w:pPr>
            <w:r w:rsidRPr="005C6411">
              <w:rPr>
                <w:lang w:val="fr-CA"/>
              </w:rPr>
              <w:t>748,4</w:t>
            </w:r>
          </w:p>
        </w:tc>
        <w:tc>
          <w:tcPr>
            <w:tcW w:w="993" w:type="dxa"/>
            <w:gridSpan w:val="2"/>
            <w:shd w:val="clear" w:color="auto" w:fill="auto"/>
            <w:tcMar>
              <w:left w:w="0" w:type="dxa"/>
              <w:right w:w="173" w:type="dxa"/>
            </w:tcMar>
          </w:tcPr>
          <w:p w14:paraId="51B58D9B" w14:textId="77777777" w:rsidR="00B666D3" w:rsidRPr="005C6411" w:rsidRDefault="00B666D3" w:rsidP="003D2974">
            <w:pPr>
              <w:jc w:val="right"/>
              <w:rPr>
                <w:lang w:val="fr-CA"/>
              </w:rPr>
            </w:pPr>
            <w:r w:rsidRPr="005C6411">
              <w:rPr>
                <w:lang w:val="fr-CA"/>
              </w:rPr>
              <w:t>330,0</w:t>
            </w:r>
          </w:p>
        </w:tc>
        <w:tc>
          <w:tcPr>
            <w:tcW w:w="993" w:type="dxa"/>
            <w:gridSpan w:val="2"/>
            <w:shd w:val="clear" w:color="auto" w:fill="auto"/>
            <w:tcMar>
              <w:left w:w="0" w:type="dxa"/>
              <w:right w:w="173" w:type="dxa"/>
            </w:tcMar>
          </w:tcPr>
          <w:p w14:paraId="3D06626E" w14:textId="77777777" w:rsidR="00B666D3" w:rsidRPr="005C6411" w:rsidRDefault="00B666D3" w:rsidP="003D2974">
            <w:pPr>
              <w:jc w:val="right"/>
              <w:rPr>
                <w:lang w:val="fr-CA"/>
              </w:rPr>
            </w:pPr>
            <w:r w:rsidRPr="005C6411">
              <w:rPr>
                <w:color w:val="000000"/>
                <w:lang w:val="fr-CA"/>
              </w:rPr>
              <w:t>4 449,6</w:t>
            </w:r>
          </w:p>
        </w:tc>
        <w:tc>
          <w:tcPr>
            <w:tcW w:w="1424" w:type="dxa"/>
            <w:gridSpan w:val="2"/>
            <w:shd w:val="clear" w:color="auto" w:fill="auto"/>
            <w:tcMar>
              <w:left w:w="115" w:type="dxa"/>
              <w:right w:w="173" w:type="dxa"/>
            </w:tcMar>
          </w:tcPr>
          <w:p w14:paraId="38FAD7C0" w14:textId="77777777" w:rsidR="00B666D3" w:rsidRPr="005C6411" w:rsidRDefault="00B666D3" w:rsidP="003D2974">
            <w:pPr>
              <w:jc w:val="right"/>
              <w:rPr>
                <w:color w:val="000000"/>
                <w:lang w:val="fr-CA"/>
              </w:rPr>
            </w:pPr>
            <w:r w:rsidRPr="005C6411">
              <w:rPr>
                <w:color w:val="000000"/>
                <w:lang w:val="fr-CA"/>
              </w:rPr>
              <w:t>100 en 2026</w:t>
            </w:r>
          </w:p>
        </w:tc>
      </w:tr>
      <w:tr w:rsidR="00B666D3" w:rsidRPr="005C6411" w14:paraId="2D99621A" w14:textId="77777777" w:rsidTr="003D2974">
        <w:tc>
          <w:tcPr>
            <w:tcW w:w="1976" w:type="dxa"/>
          </w:tcPr>
          <w:p w14:paraId="7A8D66ED" w14:textId="77777777" w:rsidR="00B666D3" w:rsidRPr="005C6411" w:rsidRDefault="00B666D3" w:rsidP="00E6766A">
            <w:pPr>
              <w:jc w:val="left"/>
              <w:rPr>
                <w:b/>
                <w:lang w:val="fr-CA"/>
              </w:rPr>
            </w:pPr>
            <w:r w:rsidRPr="005C6411">
              <w:rPr>
                <w:lang w:val="fr-CA"/>
              </w:rPr>
              <w:t>RIC</w:t>
            </w:r>
          </w:p>
        </w:tc>
        <w:tc>
          <w:tcPr>
            <w:tcW w:w="990" w:type="dxa"/>
            <w:tcMar>
              <w:left w:w="0" w:type="dxa"/>
              <w:right w:w="173" w:type="dxa"/>
            </w:tcMar>
          </w:tcPr>
          <w:p w14:paraId="1DB28185" w14:textId="77777777" w:rsidR="00B666D3" w:rsidRPr="005C6411" w:rsidRDefault="00B666D3" w:rsidP="003D2974">
            <w:pPr>
              <w:jc w:val="right"/>
              <w:rPr>
                <w:lang w:val="fr-CA"/>
              </w:rPr>
            </w:pPr>
            <w:r w:rsidRPr="005C6411">
              <w:rPr>
                <w:lang w:val="fr-CA"/>
              </w:rPr>
              <w:t>120,1</w:t>
            </w:r>
          </w:p>
        </w:tc>
        <w:tc>
          <w:tcPr>
            <w:tcW w:w="991" w:type="dxa"/>
            <w:gridSpan w:val="2"/>
            <w:tcMar>
              <w:left w:w="0" w:type="dxa"/>
              <w:right w:w="173" w:type="dxa"/>
            </w:tcMar>
          </w:tcPr>
          <w:p w14:paraId="641F82B0" w14:textId="77777777" w:rsidR="00B666D3" w:rsidRPr="005C6411" w:rsidRDefault="00B666D3" w:rsidP="003D2974">
            <w:pPr>
              <w:jc w:val="right"/>
              <w:rPr>
                <w:lang w:val="fr-CA"/>
              </w:rPr>
            </w:pPr>
            <w:r w:rsidRPr="005C6411">
              <w:rPr>
                <w:lang w:val="fr-CA"/>
              </w:rPr>
              <w:t>432,5</w:t>
            </w:r>
          </w:p>
        </w:tc>
        <w:tc>
          <w:tcPr>
            <w:tcW w:w="996" w:type="dxa"/>
            <w:gridSpan w:val="3"/>
            <w:tcBorders>
              <w:top w:val="nil"/>
              <w:left w:val="nil"/>
              <w:bottom w:val="single" w:sz="4" w:space="0" w:color="auto"/>
              <w:right w:val="single" w:sz="4" w:space="0" w:color="auto"/>
            </w:tcBorders>
            <w:shd w:val="clear" w:color="auto" w:fill="auto"/>
            <w:tcMar>
              <w:left w:w="0" w:type="dxa"/>
              <w:right w:w="173" w:type="dxa"/>
            </w:tcMar>
            <w:vAlign w:val="center"/>
          </w:tcPr>
          <w:p w14:paraId="27E57CB2" w14:textId="77777777" w:rsidR="00B666D3" w:rsidRPr="005C6411" w:rsidRDefault="00B666D3" w:rsidP="003D2974">
            <w:pPr>
              <w:jc w:val="right"/>
              <w:rPr>
                <w:lang w:val="fr-CA"/>
              </w:rPr>
            </w:pPr>
            <w:r w:rsidRPr="005C6411">
              <w:rPr>
                <w:color w:val="000000"/>
                <w:lang w:val="fr-CA"/>
              </w:rPr>
              <w:t>240,30</w:t>
            </w:r>
          </w:p>
        </w:tc>
        <w:tc>
          <w:tcPr>
            <w:tcW w:w="99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29ED7B94" w14:textId="77777777" w:rsidR="00B666D3" w:rsidRPr="005C6411" w:rsidRDefault="00B666D3" w:rsidP="003D2974">
            <w:pPr>
              <w:jc w:val="right"/>
              <w:rPr>
                <w:lang w:val="fr-CA"/>
              </w:rPr>
            </w:pPr>
            <w:r w:rsidRPr="005C6411">
              <w:rPr>
                <w:color w:val="000000"/>
                <w:lang w:val="fr-CA"/>
              </w:rPr>
              <w:t>588,70</w:t>
            </w:r>
          </w:p>
        </w:tc>
        <w:tc>
          <w:tcPr>
            <w:tcW w:w="993"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16AA981D" w14:textId="77777777" w:rsidR="00B666D3" w:rsidRPr="005C6411" w:rsidRDefault="00B666D3" w:rsidP="003D2974">
            <w:pPr>
              <w:jc w:val="right"/>
              <w:rPr>
                <w:lang w:val="fr-CA"/>
              </w:rPr>
            </w:pPr>
            <w:r w:rsidRPr="005C6411">
              <w:rPr>
                <w:color w:val="000000"/>
                <w:lang w:val="fr-CA"/>
              </w:rPr>
              <w:t>-</w:t>
            </w:r>
          </w:p>
        </w:tc>
        <w:tc>
          <w:tcPr>
            <w:tcW w:w="993"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299A3E9E" w14:textId="77777777" w:rsidR="00B666D3" w:rsidRPr="005C6411" w:rsidRDefault="00B666D3" w:rsidP="003D2974">
            <w:pPr>
              <w:jc w:val="right"/>
              <w:rPr>
                <w:lang w:val="fr-CA"/>
              </w:rPr>
            </w:pPr>
            <w:r w:rsidRPr="005C6411">
              <w:rPr>
                <w:color w:val="000000"/>
                <w:lang w:val="fr-CA"/>
              </w:rPr>
              <w:t>1 381,60</w:t>
            </w:r>
          </w:p>
        </w:tc>
        <w:tc>
          <w:tcPr>
            <w:tcW w:w="1424" w:type="dxa"/>
            <w:gridSpan w:val="2"/>
            <w:tcBorders>
              <w:top w:val="nil"/>
              <w:left w:val="nil"/>
              <w:bottom w:val="single" w:sz="4" w:space="0" w:color="auto"/>
              <w:right w:val="single" w:sz="4" w:space="0" w:color="auto"/>
            </w:tcBorders>
            <w:shd w:val="clear" w:color="auto" w:fill="auto"/>
            <w:tcMar>
              <w:left w:w="115" w:type="dxa"/>
              <w:right w:w="173" w:type="dxa"/>
            </w:tcMar>
            <w:vAlign w:val="center"/>
          </w:tcPr>
          <w:p w14:paraId="1D610213" w14:textId="77777777" w:rsidR="00B666D3" w:rsidRPr="005C6411" w:rsidRDefault="00B666D3" w:rsidP="003D2974">
            <w:pPr>
              <w:jc w:val="right"/>
              <w:rPr>
                <w:color w:val="000000"/>
                <w:lang w:val="fr-CA"/>
              </w:rPr>
            </w:pPr>
            <w:r w:rsidRPr="005C6411">
              <w:rPr>
                <w:color w:val="000000"/>
                <w:lang w:val="fr-CA"/>
              </w:rPr>
              <w:t>67,5 en 2026</w:t>
            </w:r>
          </w:p>
        </w:tc>
      </w:tr>
      <w:tr w:rsidR="00B666D3" w:rsidRPr="005C6411" w14:paraId="2A6F71F8" w14:textId="77777777" w:rsidTr="003D2974">
        <w:tc>
          <w:tcPr>
            <w:tcW w:w="1976" w:type="dxa"/>
          </w:tcPr>
          <w:p w14:paraId="7055590F" w14:textId="77777777" w:rsidR="00B666D3" w:rsidRPr="005C6411" w:rsidRDefault="00B666D3" w:rsidP="00E6766A">
            <w:pPr>
              <w:jc w:val="left"/>
              <w:rPr>
                <w:b/>
                <w:lang w:val="fr-CA"/>
              </w:rPr>
            </w:pPr>
            <w:r w:rsidRPr="005C6411">
              <w:rPr>
                <w:lang w:val="fr-CA"/>
              </w:rPr>
              <w:t>Secteur des climatiseurs résidentiels</w:t>
            </w:r>
          </w:p>
        </w:tc>
        <w:tc>
          <w:tcPr>
            <w:tcW w:w="990" w:type="dxa"/>
            <w:tcMar>
              <w:left w:w="0" w:type="dxa"/>
              <w:right w:w="173" w:type="dxa"/>
            </w:tcMar>
          </w:tcPr>
          <w:p w14:paraId="15467795" w14:textId="77777777" w:rsidR="00B666D3" w:rsidRPr="005C6411" w:rsidRDefault="00B666D3" w:rsidP="003D2974">
            <w:pPr>
              <w:jc w:val="right"/>
              <w:rPr>
                <w:lang w:val="fr-CA"/>
              </w:rPr>
            </w:pPr>
            <w:r w:rsidRPr="005C6411">
              <w:rPr>
                <w:lang w:val="fr-CA"/>
              </w:rPr>
              <w:t>821,7</w:t>
            </w:r>
          </w:p>
        </w:tc>
        <w:tc>
          <w:tcPr>
            <w:tcW w:w="991" w:type="dxa"/>
            <w:gridSpan w:val="2"/>
            <w:tcMar>
              <w:left w:w="0" w:type="dxa"/>
              <w:right w:w="173" w:type="dxa"/>
            </w:tcMar>
          </w:tcPr>
          <w:p w14:paraId="4B664E98" w14:textId="77777777" w:rsidR="00B666D3" w:rsidRPr="005C6411" w:rsidRDefault="00B666D3" w:rsidP="003D2974">
            <w:pPr>
              <w:jc w:val="right"/>
              <w:rPr>
                <w:lang w:val="fr-CA"/>
              </w:rPr>
            </w:pPr>
            <w:r w:rsidRPr="005C6411">
              <w:rPr>
                <w:lang w:val="fr-CA"/>
              </w:rPr>
              <w:t>616,3</w:t>
            </w:r>
          </w:p>
        </w:tc>
        <w:tc>
          <w:tcPr>
            <w:tcW w:w="996" w:type="dxa"/>
            <w:gridSpan w:val="3"/>
            <w:tcBorders>
              <w:top w:val="nil"/>
              <w:left w:val="nil"/>
              <w:bottom w:val="single" w:sz="4" w:space="0" w:color="auto"/>
              <w:right w:val="single" w:sz="4" w:space="0" w:color="auto"/>
            </w:tcBorders>
            <w:shd w:val="clear" w:color="auto" w:fill="auto"/>
            <w:tcMar>
              <w:left w:w="0" w:type="dxa"/>
              <w:right w:w="173" w:type="dxa"/>
            </w:tcMar>
            <w:vAlign w:val="center"/>
          </w:tcPr>
          <w:p w14:paraId="2EE1F14A" w14:textId="77777777" w:rsidR="00B666D3" w:rsidRPr="005C6411" w:rsidRDefault="00B666D3" w:rsidP="003D2974">
            <w:pPr>
              <w:jc w:val="right"/>
              <w:rPr>
                <w:lang w:val="fr-CA"/>
              </w:rPr>
            </w:pPr>
            <w:r w:rsidRPr="005C6411">
              <w:rPr>
                <w:color w:val="000000"/>
                <w:lang w:val="fr-CA"/>
              </w:rPr>
              <w:t>645,60</w:t>
            </w:r>
          </w:p>
        </w:tc>
        <w:tc>
          <w:tcPr>
            <w:tcW w:w="994"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2CF27615" w14:textId="77777777" w:rsidR="00B666D3" w:rsidRPr="005C6411" w:rsidRDefault="00B666D3" w:rsidP="003D2974">
            <w:pPr>
              <w:jc w:val="right"/>
              <w:rPr>
                <w:lang w:val="fr-CA"/>
              </w:rPr>
            </w:pPr>
            <w:r w:rsidRPr="005C6411">
              <w:rPr>
                <w:color w:val="000000"/>
                <w:lang w:val="fr-CA"/>
              </w:rPr>
              <w:t>381,50</w:t>
            </w:r>
          </w:p>
        </w:tc>
        <w:tc>
          <w:tcPr>
            <w:tcW w:w="993"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6CA8C111" w14:textId="77777777" w:rsidR="00B666D3" w:rsidRPr="005C6411" w:rsidRDefault="00B666D3" w:rsidP="003D2974">
            <w:pPr>
              <w:jc w:val="right"/>
              <w:rPr>
                <w:lang w:val="fr-CA"/>
              </w:rPr>
            </w:pPr>
            <w:r w:rsidRPr="005C6411">
              <w:rPr>
                <w:color w:val="000000"/>
                <w:lang w:val="fr-CA"/>
              </w:rPr>
              <w:t>-</w:t>
            </w:r>
          </w:p>
        </w:tc>
        <w:tc>
          <w:tcPr>
            <w:tcW w:w="993" w:type="dxa"/>
            <w:gridSpan w:val="2"/>
            <w:tcBorders>
              <w:top w:val="nil"/>
              <w:left w:val="nil"/>
              <w:bottom w:val="single" w:sz="4" w:space="0" w:color="auto"/>
              <w:right w:val="single" w:sz="4" w:space="0" w:color="auto"/>
            </w:tcBorders>
            <w:shd w:val="clear" w:color="auto" w:fill="auto"/>
            <w:tcMar>
              <w:left w:w="0" w:type="dxa"/>
              <w:right w:w="173" w:type="dxa"/>
            </w:tcMar>
            <w:vAlign w:val="center"/>
          </w:tcPr>
          <w:p w14:paraId="2103A748" w14:textId="77777777" w:rsidR="00B666D3" w:rsidRPr="005C6411" w:rsidRDefault="00B666D3" w:rsidP="003D2974">
            <w:pPr>
              <w:jc w:val="right"/>
              <w:rPr>
                <w:lang w:val="fr-CA"/>
              </w:rPr>
            </w:pPr>
            <w:r w:rsidRPr="005C6411">
              <w:rPr>
                <w:color w:val="000000"/>
                <w:lang w:val="fr-CA"/>
              </w:rPr>
              <w:t>2 465,10</w:t>
            </w:r>
          </w:p>
        </w:tc>
        <w:tc>
          <w:tcPr>
            <w:tcW w:w="1424" w:type="dxa"/>
            <w:gridSpan w:val="2"/>
            <w:tcBorders>
              <w:top w:val="nil"/>
              <w:left w:val="nil"/>
              <w:bottom w:val="single" w:sz="4" w:space="0" w:color="auto"/>
              <w:right w:val="single" w:sz="4" w:space="0" w:color="auto"/>
            </w:tcBorders>
            <w:shd w:val="clear" w:color="auto" w:fill="auto"/>
            <w:tcMar>
              <w:left w:w="115" w:type="dxa"/>
              <w:right w:w="173" w:type="dxa"/>
            </w:tcMar>
            <w:vAlign w:val="center"/>
          </w:tcPr>
          <w:p w14:paraId="2435439C" w14:textId="77777777" w:rsidR="00B666D3" w:rsidRPr="005C6411" w:rsidRDefault="00B666D3" w:rsidP="003D2974">
            <w:pPr>
              <w:jc w:val="right"/>
              <w:rPr>
                <w:color w:val="000000"/>
                <w:lang w:val="fr-CA"/>
              </w:rPr>
            </w:pPr>
            <w:r w:rsidRPr="005C6411">
              <w:rPr>
                <w:color w:val="000000"/>
                <w:lang w:val="fr-CA"/>
              </w:rPr>
              <w:t>70,0 en 2026</w:t>
            </w:r>
          </w:p>
        </w:tc>
      </w:tr>
      <w:tr w:rsidR="00B666D3" w:rsidRPr="005C6411" w14:paraId="4AF5E482" w14:textId="77777777" w:rsidTr="003D2974">
        <w:tc>
          <w:tcPr>
            <w:tcW w:w="1976" w:type="dxa"/>
          </w:tcPr>
          <w:p w14:paraId="1073F6B6" w14:textId="77777777" w:rsidR="00B666D3" w:rsidRPr="005C6411" w:rsidRDefault="00B666D3" w:rsidP="003D2974">
            <w:pPr>
              <w:rPr>
                <w:b/>
                <w:lang w:val="fr-CA"/>
              </w:rPr>
            </w:pPr>
            <w:r w:rsidRPr="005C6411">
              <w:rPr>
                <w:lang w:val="fr-CA"/>
              </w:rPr>
              <w:t>Solvants</w:t>
            </w:r>
          </w:p>
        </w:tc>
        <w:tc>
          <w:tcPr>
            <w:tcW w:w="990" w:type="dxa"/>
            <w:tcMar>
              <w:left w:w="0" w:type="dxa"/>
              <w:right w:w="173" w:type="dxa"/>
            </w:tcMar>
          </w:tcPr>
          <w:p w14:paraId="4BCC5FC2" w14:textId="77777777" w:rsidR="00B666D3" w:rsidRPr="005C6411" w:rsidRDefault="00B666D3" w:rsidP="003D2974">
            <w:pPr>
              <w:jc w:val="right"/>
              <w:rPr>
                <w:lang w:val="fr-CA"/>
              </w:rPr>
            </w:pPr>
            <w:r w:rsidRPr="005C6411">
              <w:rPr>
                <w:lang w:val="fr-CA"/>
              </w:rPr>
              <w:t>59,8</w:t>
            </w:r>
          </w:p>
        </w:tc>
        <w:tc>
          <w:tcPr>
            <w:tcW w:w="991" w:type="dxa"/>
            <w:gridSpan w:val="2"/>
            <w:tcMar>
              <w:left w:w="0" w:type="dxa"/>
              <w:right w:w="173" w:type="dxa"/>
            </w:tcMar>
          </w:tcPr>
          <w:p w14:paraId="7A8285CA" w14:textId="77777777" w:rsidR="00B666D3" w:rsidRPr="005C6411" w:rsidRDefault="00B666D3" w:rsidP="003D2974">
            <w:pPr>
              <w:jc w:val="right"/>
              <w:rPr>
                <w:lang w:val="fr-CA"/>
              </w:rPr>
            </w:pPr>
            <w:r w:rsidRPr="005C6411">
              <w:rPr>
                <w:lang w:val="fr-CA"/>
              </w:rPr>
              <w:t>74,2</w:t>
            </w:r>
          </w:p>
        </w:tc>
        <w:tc>
          <w:tcPr>
            <w:tcW w:w="996" w:type="dxa"/>
            <w:gridSpan w:val="3"/>
            <w:shd w:val="clear" w:color="auto" w:fill="auto"/>
            <w:tcMar>
              <w:left w:w="0" w:type="dxa"/>
              <w:right w:w="173" w:type="dxa"/>
            </w:tcMar>
          </w:tcPr>
          <w:p w14:paraId="7C53A14C" w14:textId="77777777" w:rsidR="00B666D3" w:rsidRPr="005C6411" w:rsidRDefault="00B666D3" w:rsidP="003D2974">
            <w:pPr>
              <w:jc w:val="right"/>
              <w:rPr>
                <w:lang w:val="fr-CA"/>
              </w:rPr>
            </w:pPr>
            <w:r w:rsidRPr="005C6411">
              <w:rPr>
                <w:lang w:val="fr-CA"/>
              </w:rPr>
              <w:t>172,9</w:t>
            </w:r>
          </w:p>
        </w:tc>
        <w:tc>
          <w:tcPr>
            <w:tcW w:w="994" w:type="dxa"/>
            <w:gridSpan w:val="2"/>
            <w:shd w:val="clear" w:color="auto" w:fill="auto"/>
            <w:tcMar>
              <w:left w:w="0" w:type="dxa"/>
              <w:right w:w="173" w:type="dxa"/>
            </w:tcMar>
          </w:tcPr>
          <w:p w14:paraId="2F5FD7D2" w14:textId="77777777" w:rsidR="00B666D3" w:rsidRPr="005C6411" w:rsidRDefault="00B666D3" w:rsidP="003D2974">
            <w:pPr>
              <w:jc w:val="right"/>
              <w:rPr>
                <w:lang w:val="fr-CA"/>
              </w:rPr>
            </w:pPr>
            <w:r w:rsidRPr="005C6411">
              <w:rPr>
                <w:lang w:val="fr-CA"/>
              </w:rPr>
              <w:t>93,3</w:t>
            </w:r>
          </w:p>
        </w:tc>
        <w:tc>
          <w:tcPr>
            <w:tcW w:w="993" w:type="dxa"/>
            <w:gridSpan w:val="2"/>
            <w:shd w:val="clear" w:color="auto" w:fill="auto"/>
            <w:tcMar>
              <w:left w:w="0" w:type="dxa"/>
              <w:right w:w="173" w:type="dxa"/>
            </w:tcMar>
          </w:tcPr>
          <w:p w14:paraId="0AE76CD5" w14:textId="77777777" w:rsidR="00B666D3" w:rsidRPr="005C6411" w:rsidRDefault="00B666D3" w:rsidP="003D2974">
            <w:pPr>
              <w:jc w:val="right"/>
              <w:rPr>
                <w:lang w:val="fr-CA"/>
              </w:rPr>
            </w:pPr>
            <w:r w:rsidRPr="005C6411">
              <w:rPr>
                <w:lang w:val="fr-CA"/>
              </w:rPr>
              <w:t>55,0</w:t>
            </w:r>
          </w:p>
        </w:tc>
        <w:tc>
          <w:tcPr>
            <w:tcW w:w="993" w:type="dxa"/>
            <w:gridSpan w:val="2"/>
            <w:shd w:val="clear" w:color="auto" w:fill="auto"/>
            <w:tcMar>
              <w:left w:w="0" w:type="dxa"/>
              <w:right w:w="173" w:type="dxa"/>
            </w:tcMar>
          </w:tcPr>
          <w:p w14:paraId="6B46DD2D" w14:textId="77777777" w:rsidR="00B666D3" w:rsidRPr="005C6411" w:rsidRDefault="00B666D3" w:rsidP="003D2974">
            <w:pPr>
              <w:jc w:val="right"/>
              <w:rPr>
                <w:lang w:val="fr-CA"/>
              </w:rPr>
            </w:pPr>
            <w:r w:rsidRPr="005C6411">
              <w:rPr>
                <w:color w:val="000000"/>
                <w:lang w:val="fr-CA"/>
              </w:rPr>
              <w:t>455,2</w:t>
            </w:r>
          </w:p>
        </w:tc>
        <w:tc>
          <w:tcPr>
            <w:tcW w:w="1424" w:type="dxa"/>
            <w:gridSpan w:val="2"/>
            <w:shd w:val="clear" w:color="auto" w:fill="auto"/>
            <w:tcMar>
              <w:left w:w="115" w:type="dxa"/>
              <w:right w:w="173" w:type="dxa"/>
            </w:tcMar>
          </w:tcPr>
          <w:p w14:paraId="189FF139" w14:textId="77777777" w:rsidR="00B666D3" w:rsidRPr="005C6411" w:rsidRDefault="00B666D3" w:rsidP="003D2974">
            <w:pPr>
              <w:jc w:val="right"/>
              <w:rPr>
                <w:color w:val="000000"/>
                <w:lang w:val="fr-CA"/>
              </w:rPr>
            </w:pPr>
            <w:r w:rsidRPr="005C6411">
              <w:rPr>
                <w:color w:val="000000"/>
                <w:lang w:val="fr-CA"/>
              </w:rPr>
              <w:t>100 en 2026</w:t>
            </w:r>
          </w:p>
        </w:tc>
      </w:tr>
      <w:tr w:rsidR="00B666D3" w:rsidRPr="005C6411" w14:paraId="750D9CA5" w14:textId="77777777" w:rsidTr="003D2974">
        <w:tc>
          <w:tcPr>
            <w:tcW w:w="1976" w:type="dxa"/>
            <w:tcBorders>
              <w:bottom w:val="single" w:sz="4" w:space="0" w:color="auto"/>
            </w:tcBorders>
            <w:vAlign w:val="center"/>
          </w:tcPr>
          <w:p w14:paraId="564C3008" w14:textId="77777777" w:rsidR="00B666D3" w:rsidRPr="005C6411" w:rsidRDefault="00B666D3" w:rsidP="003D2974">
            <w:pPr>
              <w:jc w:val="left"/>
              <w:rPr>
                <w:b/>
                <w:lang w:val="fr-CA"/>
              </w:rPr>
            </w:pPr>
            <w:r w:rsidRPr="005C6411">
              <w:rPr>
                <w:lang w:val="fr-CA"/>
              </w:rPr>
              <w:t>Entretien et volet incitatif</w:t>
            </w:r>
          </w:p>
        </w:tc>
        <w:tc>
          <w:tcPr>
            <w:tcW w:w="1988" w:type="dxa"/>
            <w:gridSpan w:val="4"/>
            <w:tcBorders>
              <w:bottom w:val="single" w:sz="4" w:space="0" w:color="auto"/>
            </w:tcBorders>
            <w:tcMar>
              <w:left w:w="0" w:type="dxa"/>
              <w:right w:w="173" w:type="dxa"/>
            </w:tcMar>
          </w:tcPr>
          <w:p w14:paraId="43DB96D2" w14:textId="77777777" w:rsidR="00B666D3" w:rsidRPr="005C6411" w:rsidRDefault="00B666D3" w:rsidP="003D2974">
            <w:pPr>
              <w:jc w:val="right"/>
              <w:rPr>
                <w:lang w:val="fr-CA"/>
              </w:rPr>
            </w:pPr>
            <w:r w:rsidRPr="005C6411">
              <w:rPr>
                <w:lang w:val="fr-CA"/>
              </w:rPr>
              <w:t>734,0</w:t>
            </w:r>
          </w:p>
        </w:tc>
        <w:tc>
          <w:tcPr>
            <w:tcW w:w="989" w:type="dxa"/>
            <w:gridSpan w:val="2"/>
            <w:tcBorders>
              <w:bottom w:val="single" w:sz="4" w:space="0" w:color="auto"/>
            </w:tcBorders>
            <w:shd w:val="clear" w:color="auto" w:fill="auto"/>
            <w:tcMar>
              <w:left w:w="0" w:type="dxa"/>
              <w:right w:w="173" w:type="dxa"/>
            </w:tcMar>
          </w:tcPr>
          <w:p w14:paraId="5A35D00D" w14:textId="77777777" w:rsidR="00B666D3" w:rsidRPr="005C6411" w:rsidRDefault="00B666D3" w:rsidP="003D2974">
            <w:pPr>
              <w:jc w:val="right"/>
              <w:rPr>
                <w:lang w:val="fr-CA"/>
              </w:rPr>
            </w:pPr>
            <w:r w:rsidRPr="005C6411">
              <w:rPr>
                <w:lang w:val="fr-CA"/>
              </w:rPr>
              <w:t>s.o.</w:t>
            </w:r>
          </w:p>
        </w:tc>
        <w:tc>
          <w:tcPr>
            <w:tcW w:w="994" w:type="dxa"/>
            <w:gridSpan w:val="2"/>
            <w:tcBorders>
              <w:bottom w:val="single" w:sz="4" w:space="0" w:color="auto"/>
            </w:tcBorders>
            <w:shd w:val="clear" w:color="auto" w:fill="auto"/>
            <w:tcMar>
              <w:left w:w="0" w:type="dxa"/>
              <w:right w:w="173" w:type="dxa"/>
            </w:tcMar>
          </w:tcPr>
          <w:p w14:paraId="5D7B73CA" w14:textId="77777777" w:rsidR="00B666D3" w:rsidRPr="005C6411" w:rsidRDefault="00B666D3" w:rsidP="003D2974">
            <w:pPr>
              <w:jc w:val="right"/>
              <w:rPr>
                <w:lang w:val="fr-CA"/>
              </w:rPr>
            </w:pPr>
            <w:r w:rsidRPr="005C6411">
              <w:rPr>
                <w:lang w:val="fr-CA"/>
              </w:rPr>
              <w:t>s.o.</w:t>
            </w:r>
          </w:p>
        </w:tc>
        <w:tc>
          <w:tcPr>
            <w:tcW w:w="993" w:type="dxa"/>
            <w:gridSpan w:val="2"/>
            <w:tcBorders>
              <w:bottom w:val="single" w:sz="4" w:space="0" w:color="auto"/>
            </w:tcBorders>
            <w:shd w:val="clear" w:color="auto" w:fill="auto"/>
            <w:tcMar>
              <w:left w:w="0" w:type="dxa"/>
              <w:right w:w="173" w:type="dxa"/>
            </w:tcMar>
          </w:tcPr>
          <w:p w14:paraId="6415E9E4" w14:textId="77777777" w:rsidR="00B666D3" w:rsidRPr="005C6411" w:rsidRDefault="00B666D3" w:rsidP="003D2974">
            <w:pPr>
              <w:jc w:val="right"/>
              <w:rPr>
                <w:lang w:val="fr-CA"/>
              </w:rPr>
            </w:pPr>
            <w:r w:rsidRPr="005C6411">
              <w:rPr>
                <w:lang w:val="fr-CA"/>
              </w:rPr>
              <w:t>s.o.</w:t>
            </w:r>
          </w:p>
        </w:tc>
        <w:tc>
          <w:tcPr>
            <w:tcW w:w="993" w:type="dxa"/>
            <w:gridSpan w:val="2"/>
            <w:tcBorders>
              <w:bottom w:val="single" w:sz="4" w:space="0" w:color="auto"/>
            </w:tcBorders>
            <w:shd w:val="clear" w:color="auto" w:fill="auto"/>
            <w:tcMar>
              <w:left w:w="0" w:type="dxa"/>
              <w:right w:w="173" w:type="dxa"/>
            </w:tcMar>
          </w:tcPr>
          <w:p w14:paraId="37BAC40B" w14:textId="77777777" w:rsidR="00B666D3" w:rsidRPr="005C6411" w:rsidRDefault="00B666D3" w:rsidP="003D2974">
            <w:pPr>
              <w:jc w:val="right"/>
              <w:rPr>
                <w:lang w:val="fr-CA"/>
              </w:rPr>
            </w:pPr>
            <w:r w:rsidRPr="005C6411">
              <w:rPr>
                <w:color w:val="000000"/>
                <w:lang w:val="fr-CA"/>
              </w:rPr>
              <w:t>734,0</w:t>
            </w:r>
          </w:p>
        </w:tc>
        <w:tc>
          <w:tcPr>
            <w:tcW w:w="1424" w:type="dxa"/>
            <w:gridSpan w:val="2"/>
            <w:tcBorders>
              <w:bottom w:val="single" w:sz="4" w:space="0" w:color="auto"/>
            </w:tcBorders>
            <w:shd w:val="clear" w:color="auto" w:fill="auto"/>
            <w:tcMar>
              <w:left w:w="115" w:type="dxa"/>
              <w:right w:w="173" w:type="dxa"/>
            </w:tcMar>
          </w:tcPr>
          <w:p w14:paraId="12FFA946" w14:textId="77777777" w:rsidR="00B666D3" w:rsidRPr="005C6411" w:rsidRDefault="00B666D3" w:rsidP="003D2974">
            <w:pPr>
              <w:jc w:val="right"/>
              <w:rPr>
                <w:color w:val="000000"/>
                <w:lang w:val="fr-CA"/>
              </w:rPr>
            </w:pPr>
            <w:r w:rsidRPr="005C6411">
              <w:rPr>
                <w:color w:val="000000"/>
                <w:lang w:val="fr-CA"/>
              </w:rPr>
              <w:t>s.o.</w:t>
            </w:r>
          </w:p>
        </w:tc>
      </w:tr>
      <w:tr w:rsidR="00B666D3" w:rsidRPr="005C6411" w14:paraId="774693A2" w14:textId="77777777" w:rsidTr="003D2974">
        <w:trPr>
          <w:trHeight w:val="217"/>
        </w:trPr>
        <w:tc>
          <w:tcPr>
            <w:tcW w:w="1976" w:type="dxa"/>
            <w:tcBorders>
              <w:bottom w:val="single" w:sz="4" w:space="0" w:color="auto"/>
            </w:tcBorders>
            <w:vAlign w:val="center"/>
          </w:tcPr>
          <w:p w14:paraId="263F6B51" w14:textId="77777777" w:rsidR="00B666D3" w:rsidRPr="005C6411" w:rsidRDefault="00B666D3" w:rsidP="003D2974">
            <w:pPr>
              <w:jc w:val="left"/>
              <w:rPr>
                <w:b/>
                <w:lang w:val="fr-CA"/>
              </w:rPr>
            </w:pPr>
            <w:r w:rsidRPr="005C6411">
              <w:rPr>
                <w:b/>
                <w:lang w:val="fr-CA"/>
              </w:rPr>
              <w:t>Total</w:t>
            </w:r>
          </w:p>
        </w:tc>
        <w:tc>
          <w:tcPr>
            <w:tcW w:w="990" w:type="dxa"/>
            <w:tcBorders>
              <w:bottom w:val="single" w:sz="4" w:space="0" w:color="auto"/>
            </w:tcBorders>
            <w:vAlign w:val="center"/>
          </w:tcPr>
          <w:p w14:paraId="6A04C230" w14:textId="77777777" w:rsidR="00B666D3" w:rsidRPr="005C6411" w:rsidRDefault="00B666D3" w:rsidP="003D2974">
            <w:pPr>
              <w:jc w:val="right"/>
              <w:rPr>
                <w:b/>
                <w:lang w:val="fr-CA"/>
              </w:rPr>
            </w:pPr>
            <w:r w:rsidRPr="005C6411">
              <w:rPr>
                <w:b/>
                <w:color w:val="000000"/>
                <w:lang w:val="fr-CA"/>
              </w:rPr>
              <w:t>1 930,7</w:t>
            </w:r>
          </w:p>
        </w:tc>
        <w:tc>
          <w:tcPr>
            <w:tcW w:w="991" w:type="dxa"/>
            <w:gridSpan w:val="2"/>
            <w:tcBorders>
              <w:bottom w:val="single" w:sz="4" w:space="0" w:color="auto"/>
            </w:tcBorders>
            <w:vAlign w:val="center"/>
          </w:tcPr>
          <w:p w14:paraId="539A9B61" w14:textId="77777777" w:rsidR="00B666D3" w:rsidRPr="005C6411" w:rsidRDefault="00B666D3" w:rsidP="003D2974">
            <w:pPr>
              <w:jc w:val="right"/>
              <w:rPr>
                <w:b/>
                <w:lang w:val="fr-CA"/>
              </w:rPr>
            </w:pPr>
            <w:r w:rsidRPr="005C6411">
              <w:rPr>
                <w:b/>
                <w:color w:val="000000"/>
                <w:lang w:val="fr-CA"/>
              </w:rPr>
              <w:t>3 300,8</w:t>
            </w:r>
          </w:p>
        </w:tc>
        <w:tc>
          <w:tcPr>
            <w:tcW w:w="996" w:type="dxa"/>
            <w:gridSpan w:val="3"/>
            <w:tcBorders>
              <w:top w:val="nil"/>
              <w:left w:val="nil"/>
              <w:bottom w:val="single" w:sz="4" w:space="0" w:color="auto"/>
              <w:right w:val="single" w:sz="4" w:space="0" w:color="auto"/>
            </w:tcBorders>
            <w:shd w:val="clear" w:color="auto" w:fill="auto"/>
            <w:vAlign w:val="center"/>
          </w:tcPr>
          <w:p w14:paraId="6D47C050" w14:textId="77777777" w:rsidR="00B666D3" w:rsidRPr="005C6411" w:rsidRDefault="00B666D3" w:rsidP="003D2974">
            <w:pPr>
              <w:jc w:val="right"/>
              <w:rPr>
                <w:b/>
                <w:lang w:val="fr-CA"/>
              </w:rPr>
            </w:pPr>
            <w:r w:rsidRPr="005C6411">
              <w:rPr>
                <w:b/>
                <w:color w:val="000000"/>
                <w:lang w:val="fr-CA"/>
              </w:rPr>
              <w:t>3 581,10</w:t>
            </w:r>
          </w:p>
        </w:tc>
        <w:tc>
          <w:tcPr>
            <w:tcW w:w="994" w:type="dxa"/>
            <w:gridSpan w:val="2"/>
            <w:tcBorders>
              <w:top w:val="nil"/>
              <w:left w:val="nil"/>
              <w:bottom w:val="single" w:sz="4" w:space="0" w:color="auto"/>
              <w:right w:val="single" w:sz="4" w:space="0" w:color="auto"/>
            </w:tcBorders>
            <w:shd w:val="clear" w:color="auto" w:fill="auto"/>
            <w:vAlign w:val="center"/>
          </w:tcPr>
          <w:p w14:paraId="74A9A25D" w14:textId="77777777" w:rsidR="00B666D3" w:rsidRPr="005C6411" w:rsidRDefault="00B666D3" w:rsidP="003D2974">
            <w:pPr>
              <w:jc w:val="right"/>
              <w:rPr>
                <w:b/>
                <w:lang w:val="fr-CA"/>
              </w:rPr>
            </w:pPr>
            <w:r w:rsidRPr="005C6411">
              <w:rPr>
                <w:b/>
                <w:color w:val="000000"/>
                <w:lang w:val="fr-CA"/>
              </w:rPr>
              <w:t>2 408,90</w:t>
            </w:r>
          </w:p>
        </w:tc>
        <w:tc>
          <w:tcPr>
            <w:tcW w:w="993" w:type="dxa"/>
            <w:gridSpan w:val="2"/>
            <w:tcBorders>
              <w:top w:val="nil"/>
              <w:left w:val="nil"/>
              <w:bottom w:val="single" w:sz="4" w:space="0" w:color="auto"/>
              <w:right w:val="single" w:sz="4" w:space="0" w:color="auto"/>
            </w:tcBorders>
            <w:shd w:val="clear" w:color="auto" w:fill="auto"/>
            <w:vAlign w:val="center"/>
          </w:tcPr>
          <w:p w14:paraId="2AC6B9CE" w14:textId="77777777" w:rsidR="00B666D3" w:rsidRPr="005C6411" w:rsidRDefault="00B666D3" w:rsidP="003D2974">
            <w:pPr>
              <w:jc w:val="right"/>
              <w:rPr>
                <w:b/>
                <w:lang w:val="fr-CA"/>
              </w:rPr>
            </w:pPr>
            <w:r w:rsidRPr="005C6411">
              <w:rPr>
                <w:b/>
                <w:color w:val="000000"/>
                <w:lang w:val="fr-CA"/>
              </w:rPr>
              <w:t>550,00</w:t>
            </w:r>
          </w:p>
        </w:tc>
        <w:tc>
          <w:tcPr>
            <w:tcW w:w="993" w:type="dxa"/>
            <w:gridSpan w:val="2"/>
            <w:tcBorders>
              <w:top w:val="nil"/>
              <w:left w:val="nil"/>
              <w:bottom w:val="single" w:sz="4" w:space="0" w:color="auto"/>
              <w:right w:val="single" w:sz="4" w:space="0" w:color="auto"/>
            </w:tcBorders>
            <w:shd w:val="clear" w:color="auto" w:fill="auto"/>
            <w:vAlign w:val="center"/>
          </w:tcPr>
          <w:p w14:paraId="24D2DC98" w14:textId="77777777" w:rsidR="00B666D3" w:rsidRPr="005C6411" w:rsidRDefault="00B666D3" w:rsidP="003D2974">
            <w:pPr>
              <w:jc w:val="right"/>
              <w:rPr>
                <w:b/>
                <w:lang w:val="fr-CA"/>
              </w:rPr>
            </w:pPr>
            <w:r w:rsidRPr="005C6411">
              <w:rPr>
                <w:b/>
                <w:color w:val="000000"/>
                <w:lang w:val="fr-CA"/>
              </w:rPr>
              <w:t>11 771,50</w:t>
            </w:r>
          </w:p>
        </w:tc>
        <w:tc>
          <w:tcPr>
            <w:tcW w:w="1424" w:type="dxa"/>
            <w:gridSpan w:val="2"/>
            <w:tcBorders>
              <w:top w:val="nil"/>
              <w:left w:val="nil"/>
              <w:bottom w:val="single" w:sz="4" w:space="0" w:color="auto"/>
              <w:right w:val="single" w:sz="4" w:space="0" w:color="auto"/>
            </w:tcBorders>
            <w:shd w:val="clear" w:color="auto" w:fill="auto"/>
            <w:vAlign w:val="center"/>
          </w:tcPr>
          <w:p w14:paraId="48657501" w14:textId="77777777" w:rsidR="00B666D3" w:rsidRPr="005C6411" w:rsidRDefault="00B666D3" w:rsidP="003D2974">
            <w:pPr>
              <w:jc w:val="right"/>
              <w:rPr>
                <w:b/>
                <w:color w:val="000000"/>
                <w:lang w:val="fr-CA"/>
              </w:rPr>
            </w:pPr>
            <w:r w:rsidRPr="005C6411">
              <w:rPr>
                <w:b/>
                <w:color w:val="000000"/>
                <w:lang w:val="fr-CA"/>
              </w:rPr>
              <w:t>s.o.</w:t>
            </w:r>
          </w:p>
        </w:tc>
      </w:tr>
    </w:tbl>
    <w:p w14:paraId="699A99BF" w14:textId="77777777" w:rsidR="00B666D3" w:rsidRPr="005C6411" w:rsidRDefault="00B666D3" w:rsidP="00B666D3">
      <w:pPr>
        <w:rPr>
          <w:lang w:val="fr-CA"/>
        </w:rPr>
      </w:pPr>
    </w:p>
    <w:p w14:paraId="6B0923CE" w14:textId="77777777" w:rsidR="00B666D3" w:rsidRPr="005C6411" w:rsidRDefault="00B666D3" w:rsidP="00B666D3">
      <w:pPr>
        <w:rPr>
          <w:u w:val="single"/>
          <w:lang w:val="fr-CA"/>
        </w:rPr>
      </w:pPr>
      <w:r w:rsidRPr="005C6411">
        <w:rPr>
          <w:u w:val="single"/>
          <w:lang w:val="fr-CA"/>
        </w:rPr>
        <w:t>Soumission à la 88</w:t>
      </w:r>
      <w:r w:rsidRPr="00D5433B">
        <w:rPr>
          <w:u w:val="single"/>
          <w:vertAlign w:val="superscript"/>
          <w:lang w:val="fr-CA"/>
        </w:rPr>
        <w:t>e</w:t>
      </w:r>
      <w:r w:rsidRPr="005C6411">
        <w:rPr>
          <w:u w:val="single"/>
          <w:lang w:val="fr-CA"/>
        </w:rPr>
        <w:t xml:space="preserve"> réunion</w:t>
      </w:r>
    </w:p>
    <w:p w14:paraId="58AF737F" w14:textId="77777777" w:rsidR="00B666D3" w:rsidRPr="005C6411" w:rsidRDefault="00B666D3" w:rsidP="00B666D3">
      <w:pPr>
        <w:rPr>
          <w:lang w:val="fr-CA"/>
        </w:rPr>
      </w:pPr>
    </w:p>
    <w:p w14:paraId="5DEEAB12" w14:textId="19E57EAE" w:rsidR="00B666D3" w:rsidRPr="005C6411" w:rsidRDefault="00B666D3" w:rsidP="00B666D3">
      <w:pPr>
        <w:pStyle w:val="Heading1"/>
        <w:rPr>
          <w:lang w:val="fr-CA"/>
        </w:rPr>
      </w:pPr>
      <w:r w:rsidRPr="005C6411">
        <w:rPr>
          <w:lang w:val="fr-CA"/>
        </w:rPr>
        <w:t xml:space="preserve">Les agences bilatérales et d’exécution concernées ont présenté des demandes pour les troisièmes tranches des plans des secteurs des mousses </w:t>
      </w:r>
      <w:r w:rsidR="00D5433B">
        <w:rPr>
          <w:lang w:val="fr-CA"/>
        </w:rPr>
        <w:t>de polyuréthanne</w:t>
      </w:r>
      <w:r w:rsidRPr="005C6411">
        <w:rPr>
          <w:lang w:val="fr-CA"/>
        </w:rPr>
        <w:t xml:space="preserve"> et des climatiseurs résidentiels ainsi que pour les quatrièmes tranches des plans sectoriels des mousses </w:t>
      </w:r>
      <w:r w:rsidR="00E6766A">
        <w:rPr>
          <w:lang w:val="fr-CA"/>
        </w:rPr>
        <w:t>de polystyrène extrudé</w:t>
      </w:r>
      <w:r w:rsidRPr="005C6411">
        <w:rPr>
          <w:lang w:val="fr-CA"/>
        </w:rPr>
        <w:t>, de la RIC, de l’entretien des systèmes de réfrigération et de climatisation et des solvants. Un résumé du financement approuvé jusqu’à présent et du financement demandé lors de la 88</w:t>
      </w:r>
      <w:r w:rsidRPr="00E6766A">
        <w:rPr>
          <w:vertAlign w:val="superscript"/>
          <w:lang w:val="fr-CA"/>
        </w:rPr>
        <w:t>e</w:t>
      </w:r>
      <w:r w:rsidRPr="005C6411">
        <w:rPr>
          <w:lang w:val="fr-CA"/>
        </w:rPr>
        <w:t xml:space="preserve"> réunion est présenté au </w:t>
      </w:r>
      <w:r w:rsidR="00AF05AB" w:rsidRPr="005C6411">
        <w:rPr>
          <w:lang w:val="fr-CA"/>
        </w:rPr>
        <w:t>tableau</w:t>
      </w:r>
      <w:r w:rsidRPr="005C6411">
        <w:rPr>
          <w:lang w:val="fr-CA"/>
        </w:rPr>
        <w:t xml:space="preserve"> 3.</w:t>
      </w:r>
    </w:p>
    <w:p w14:paraId="2825CCDF" w14:textId="77777777" w:rsidR="00B666D3" w:rsidRPr="005C6411" w:rsidRDefault="00B666D3" w:rsidP="00B666D3">
      <w:pPr>
        <w:keepNext/>
        <w:keepLines/>
        <w:rPr>
          <w:lang w:val="fr-CA"/>
        </w:rPr>
      </w:pPr>
      <w:r w:rsidRPr="005C6411">
        <w:rPr>
          <w:b/>
          <w:lang w:val="fr-CA"/>
        </w:rPr>
        <w:t>Tableau 3. Demandes de tranches de financement pour les plans sectoriels de la phase II du PGEH ($US)</w:t>
      </w:r>
    </w:p>
    <w:tbl>
      <w:tblPr>
        <w:tblW w:w="9355" w:type="dxa"/>
        <w:tblLayout w:type="fixed"/>
        <w:tblLook w:val="04A0" w:firstRow="1" w:lastRow="0" w:firstColumn="1" w:lastColumn="0" w:noHBand="0" w:noVBand="1"/>
      </w:tblPr>
      <w:tblGrid>
        <w:gridCol w:w="5215"/>
        <w:gridCol w:w="2070"/>
        <w:gridCol w:w="2070"/>
      </w:tblGrid>
      <w:tr w:rsidR="00B666D3" w:rsidRPr="005C6411" w14:paraId="56814DE7" w14:textId="77777777" w:rsidTr="003D2974">
        <w:trPr>
          <w:tblHeader/>
        </w:trPr>
        <w:tc>
          <w:tcPr>
            <w:tcW w:w="5215" w:type="dxa"/>
            <w:tcBorders>
              <w:top w:val="single" w:sz="4" w:space="0" w:color="auto"/>
              <w:left w:val="single" w:sz="4" w:space="0" w:color="auto"/>
              <w:bottom w:val="single" w:sz="4" w:space="0" w:color="auto"/>
              <w:right w:val="single" w:sz="4" w:space="0" w:color="auto"/>
            </w:tcBorders>
            <w:shd w:val="clear" w:color="auto" w:fill="auto"/>
            <w:tcMar>
              <w:top w:w="6" w:type="dxa"/>
              <w:bottom w:w="6" w:type="dxa"/>
            </w:tcMar>
            <w:vAlign w:val="center"/>
            <w:hideMark/>
          </w:tcPr>
          <w:p w14:paraId="4D31601A" w14:textId="77777777" w:rsidR="00B666D3" w:rsidRPr="005C6411" w:rsidRDefault="00B666D3" w:rsidP="003D2974">
            <w:pPr>
              <w:keepNext/>
              <w:keepLines/>
              <w:jc w:val="center"/>
              <w:rPr>
                <w:b/>
                <w:bCs/>
                <w:color w:val="000000"/>
                <w:sz w:val="20"/>
                <w:szCs w:val="20"/>
                <w:lang w:val="fr-CA"/>
              </w:rPr>
            </w:pPr>
            <w:r w:rsidRPr="005C6411">
              <w:rPr>
                <w:b/>
                <w:snapToGrid w:val="0"/>
                <w:color w:val="000000"/>
                <w:sz w:val="20"/>
                <w:lang w:val="fr-CA"/>
              </w:rPr>
              <w:t>Plan du secteur (agence principale et agences coopérantes)</w:t>
            </w:r>
          </w:p>
        </w:tc>
        <w:tc>
          <w:tcPr>
            <w:tcW w:w="2070" w:type="dxa"/>
            <w:tcBorders>
              <w:top w:val="single" w:sz="4" w:space="0" w:color="auto"/>
              <w:left w:val="nil"/>
              <w:bottom w:val="single" w:sz="4" w:space="0" w:color="auto"/>
              <w:right w:val="single" w:sz="4" w:space="0" w:color="auto"/>
            </w:tcBorders>
            <w:shd w:val="clear" w:color="auto" w:fill="auto"/>
            <w:tcMar>
              <w:top w:w="6" w:type="dxa"/>
              <w:bottom w:w="6" w:type="dxa"/>
            </w:tcMar>
            <w:vAlign w:val="center"/>
            <w:hideMark/>
          </w:tcPr>
          <w:p w14:paraId="7A409E28" w14:textId="77777777" w:rsidR="00B666D3" w:rsidRPr="005C6411" w:rsidRDefault="00B666D3" w:rsidP="003D2974">
            <w:pPr>
              <w:keepNext/>
              <w:keepLines/>
              <w:jc w:val="center"/>
              <w:rPr>
                <w:b/>
                <w:bCs/>
                <w:color w:val="000000" w:themeColor="text1"/>
                <w:sz w:val="20"/>
                <w:szCs w:val="20"/>
                <w:lang w:val="fr-CA"/>
              </w:rPr>
            </w:pPr>
            <w:r w:rsidRPr="005C6411">
              <w:rPr>
                <w:b/>
                <w:snapToGrid w:val="0"/>
                <w:color w:val="000000" w:themeColor="text1"/>
                <w:sz w:val="20"/>
                <w:lang w:val="fr-CA"/>
              </w:rPr>
              <w:t>Fonds approuvés</w:t>
            </w:r>
          </w:p>
        </w:tc>
        <w:tc>
          <w:tcPr>
            <w:tcW w:w="2070" w:type="dxa"/>
            <w:tcBorders>
              <w:top w:val="single" w:sz="4" w:space="0" w:color="auto"/>
              <w:left w:val="nil"/>
              <w:bottom w:val="single" w:sz="4" w:space="0" w:color="auto"/>
              <w:right w:val="single" w:sz="4" w:space="0" w:color="auto"/>
            </w:tcBorders>
            <w:shd w:val="clear" w:color="auto" w:fill="auto"/>
            <w:tcMar>
              <w:top w:w="6" w:type="dxa"/>
              <w:bottom w:w="6" w:type="dxa"/>
            </w:tcMar>
            <w:vAlign w:val="center"/>
            <w:hideMark/>
          </w:tcPr>
          <w:p w14:paraId="1C006722" w14:textId="77777777" w:rsidR="00B666D3" w:rsidRPr="005C6411" w:rsidRDefault="00B666D3" w:rsidP="003D2974">
            <w:pPr>
              <w:keepNext/>
              <w:keepLines/>
              <w:jc w:val="center"/>
              <w:rPr>
                <w:b/>
                <w:bCs/>
                <w:color w:val="000000" w:themeColor="text1"/>
                <w:sz w:val="20"/>
                <w:szCs w:val="20"/>
                <w:lang w:val="fr-CA"/>
              </w:rPr>
            </w:pPr>
            <w:r w:rsidRPr="005C6411">
              <w:rPr>
                <w:b/>
                <w:snapToGrid w:val="0"/>
                <w:color w:val="000000" w:themeColor="text1"/>
                <w:sz w:val="20"/>
                <w:lang w:val="fr-CA"/>
              </w:rPr>
              <w:t xml:space="preserve">Fonds demandés </w:t>
            </w:r>
          </w:p>
        </w:tc>
      </w:tr>
      <w:tr w:rsidR="00B666D3" w:rsidRPr="005C6411" w14:paraId="5AE47B6D" w14:textId="77777777" w:rsidTr="003D2974">
        <w:tc>
          <w:tcPr>
            <w:tcW w:w="5215" w:type="dxa"/>
            <w:tcBorders>
              <w:top w:val="nil"/>
              <w:left w:val="single" w:sz="4" w:space="0" w:color="auto"/>
              <w:bottom w:val="single" w:sz="4" w:space="0" w:color="auto"/>
              <w:right w:val="single" w:sz="4" w:space="0" w:color="auto"/>
            </w:tcBorders>
            <w:shd w:val="clear" w:color="auto" w:fill="auto"/>
            <w:tcMar>
              <w:top w:w="6" w:type="dxa"/>
              <w:bottom w:w="6" w:type="dxa"/>
            </w:tcMar>
            <w:hideMark/>
          </w:tcPr>
          <w:p w14:paraId="39968CDB" w14:textId="3B177DE8" w:rsidR="00B666D3" w:rsidRPr="005C6411" w:rsidRDefault="00B666D3" w:rsidP="00E6766A">
            <w:pPr>
              <w:keepNext/>
              <w:keepLines/>
              <w:jc w:val="left"/>
              <w:rPr>
                <w:color w:val="000000"/>
                <w:sz w:val="20"/>
                <w:szCs w:val="20"/>
                <w:lang w:val="fr-CA"/>
              </w:rPr>
            </w:pPr>
            <w:r w:rsidRPr="005C6411">
              <w:rPr>
                <w:snapToGrid w:val="0"/>
                <w:color w:val="000000"/>
                <w:sz w:val="20"/>
                <w:lang w:val="fr-CA"/>
              </w:rPr>
              <w:t xml:space="preserve">Mousses </w:t>
            </w:r>
            <w:r w:rsidR="00E6766A">
              <w:rPr>
                <w:snapToGrid w:val="0"/>
                <w:color w:val="000000"/>
                <w:sz w:val="20"/>
                <w:lang w:val="fr-CA"/>
              </w:rPr>
              <w:t>de polystyrène extrudé</w:t>
            </w:r>
            <w:r w:rsidRPr="005C6411">
              <w:rPr>
                <w:snapToGrid w:val="0"/>
                <w:color w:val="000000"/>
                <w:sz w:val="20"/>
                <w:lang w:val="fr-CA"/>
              </w:rPr>
              <w:t xml:space="preserve"> (ONUDI, Allemagne)</w:t>
            </w:r>
          </w:p>
        </w:tc>
        <w:tc>
          <w:tcPr>
            <w:tcW w:w="2070" w:type="dxa"/>
            <w:tcBorders>
              <w:top w:val="nil"/>
              <w:left w:val="nil"/>
              <w:bottom w:val="single" w:sz="4" w:space="0" w:color="auto"/>
              <w:right w:val="single" w:sz="4" w:space="0" w:color="auto"/>
            </w:tcBorders>
            <w:shd w:val="clear" w:color="auto" w:fill="auto"/>
            <w:tcMar>
              <w:top w:w="6" w:type="dxa"/>
              <w:bottom w:w="6" w:type="dxa"/>
            </w:tcMar>
            <w:hideMark/>
          </w:tcPr>
          <w:p w14:paraId="5FA683A6" w14:textId="77777777" w:rsidR="00B666D3" w:rsidRPr="005C6411" w:rsidRDefault="00B666D3" w:rsidP="003D2974">
            <w:pPr>
              <w:keepNext/>
              <w:keepLines/>
              <w:jc w:val="right"/>
              <w:rPr>
                <w:color w:val="000000" w:themeColor="text1"/>
                <w:sz w:val="20"/>
                <w:szCs w:val="20"/>
                <w:lang w:val="fr-CA"/>
              </w:rPr>
            </w:pPr>
            <w:r w:rsidRPr="005C6411">
              <w:rPr>
                <w:color w:val="000000" w:themeColor="text1"/>
                <w:sz w:val="20"/>
                <w:lang w:val="fr-CA"/>
              </w:rPr>
              <w:t>26 405 298</w:t>
            </w:r>
          </w:p>
        </w:tc>
        <w:tc>
          <w:tcPr>
            <w:tcW w:w="2070" w:type="dxa"/>
            <w:tcBorders>
              <w:top w:val="nil"/>
              <w:left w:val="nil"/>
              <w:bottom w:val="single" w:sz="4" w:space="0" w:color="auto"/>
              <w:right w:val="single" w:sz="4" w:space="0" w:color="auto"/>
            </w:tcBorders>
            <w:shd w:val="clear" w:color="auto" w:fill="auto"/>
            <w:tcMar>
              <w:top w:w="6" w:type="dxa"/>
              <w:bottom w:w="6" w:type="dxa"/>
            </w:tcMar>
          </w:tcPr>
          <w:p w14:paraId="12156C32" w14:textId="77777777" w:rsidR="00B666D3" w:rsidRPr="005C6411" w:rsidRDefault="00B666D3" w:rsidP="003D2974">
            <w:pPr>
              <w:keepNext/>
              <w:keepLines/>
              <w:jc w:val="right"/>
              <w:rPr>
                <w:color w:val="000000" w:themeColor="text1"/>
                <w:sz w:val="20"/>
                <w:szCs w:val="20"/>
                <w:lang w:val="fr-CA"/>
              </w:rPr>
            </w:pPr>
            <w:r w:rsidRPr="005C6411">
              <w:rPr>
                <w:color w:val="000000" w:themeColor="text1"/>
                <w:sz w:val="20"/>
                <w:lang w:val="fr-CA"/>
              </w:rPr>
              <w:t>5 000 000</w:t>
            </w:r>
          </w:p>
        </w:tc>
      </w:tr>
      <w:tr w:rsidR="00B666D3" w:rsidRPr="005C6411" w14:paraId="6709997B" w14:textId="77777777" w:rsidTr="003D2974">
        <w:tc>
          <w:tcPr>
            <w:tcW w:w="5215" w:type="dxa"/>
            <w:tcBorders>
              <w:top w:val="nil"/>
              <w:left w:val="single" w:sz="4" w:space="0" w:color="auto"/>
              <w:bottom w:val="single" w:sz="4" w:space="0" w:color="auto"/>
              <w:right w:val="single" w:sz="4" w:space="0" w:color="auto"/>
            </w:tcBorders>
            <w:shd w:val="clear" w:color="auto" w:fill="auto"/>
            <w:tcMar>
              <w:top w:w="6" w:type="dxa"/>
              <w:bottom w:w="6" w:type="dxa"/>
            </w:tcMar>
            <w:hideMark/>
          </w:tcPr>
          <w:p w14:paraId="0A5FE675" w14:textId="1C7D4598" w:rsidR="00B666D3" w:rsidRPr="005C6411" w:rsidRDefault="00B666D3" w:rsidP="00D5433B">
            <w:pPr>
              <w:keepNext/>
              <w:keepLines/>
              <w:jc w:val="left"/>
              <w:rPr>
                <w:color w:val="000000"/>
                <w:sz w:val="20"/>
                <w:szCs w:val="20"/>
                <w:lang w:val="fr-CA"/>
              </w:rPr>
            </w:pPr>
            <w:r w:rsidRPr="005C6411">
              <w:rPr>
                <w:snapToGrid w:val="0"/>
                <w:color w:val="000000"/>
                <w:sz w:val="20"/>
                <w:lang w:val="fr-CA"/>
              </w:rPr>
              <w:t xml:space="preserve">Mousses </w:t>
            </w:r>
            <w:r w:rsidR="00D5433B">
              <w:rPr>
                <w:snapToGrid w:val="0"/>
                <w:color w:val="000000"/>
                <w:sz w:val="20"/>
                <w:lang w:val="fr-CA"/>
              </w:rPr>
              <w:t>de polyuréthanne</w:t>
            </w:r>
            <w:r w:rsidRPr="005C6411">
              <w:rPr>
                <w:snapToGrid w:val="0"/>
                <w:color w:val="000000"/>
                <w:sz w:val="20"/>
                <w:lang w:val="fr-CA"/>
              </w:rPr>
              <w:t xml:space="preserve"> (Banque mondiale)</w:t>
            </w:r>
          </w:p>
        </w:tc>
        <w:tc>
          <w:tcPr>
            <w:tcW w:w="2070" w:type="dxa"/>
            <w:tcBorders>
              <w:top w:val="nil"/>
              <w:left w:val="nil"/>
              <w:bottom w:val="single" w:sz="4" w:space="0" w:color="auto"/>
              <w:right w:val="single" w:sz="4" w:space="0" w:color="auto"/>
            </w:tcBorders>
            <w:shd w:val="clear" w:color="auto" w:fill="auto"/>
            <w:tcMar>
              <w:top w:w="6" w:type="dxa"/>
              <w:bottom w:w="6" w:type="dxa"/>
            </w:tcMar>
            <w:hideMark/>
          </w:tcPr>
          <w:p w14:paraId="1C18D286" w14:textId="77777777" w:rsidR="00B666D3" w:rsidRPr="005C6411" w:rsidRDefault="00B666D3" w:rsidP="003D2974">
            <w:pPr>
              <w:keepNext/>
              <w:keepLines/>
              <w:jc w:val="right"/>
              <w:rPr>
                <w:color w:val="000000" w:themeColor="text1"/>
                <w:sz w:val="20"/>
                <w:szCs w:val="20"/>
                <w:lang w:val="fr-CA"/>
              </w:rPr>
            </w:pPr>
            <w:r w:rsidRPr="005C6411">
              <w:rPr>
                <w:color w:val="000000" w:themeColor="text1"/>
                <w:sz w:val="20"/>
                <w:lang w:val="fr-CA"/>
              </w:rPr>
              <w:t>9 112 039</w:t>
            </w:r>
          </w:p>
        </w:tc>
        <w:tc>
          <w:tcPr>
            <w:tcW w:w="2070" w:type="dxa"/>
            <w:tcBorders>
              <w:top w:val="nil"/>
              <w:left w:val="nil"/>
              <w:bottom w:val="single" w:sz="4" w:space="0" w:color="auto"/>
              <w:right w:val="single" w:sz="4" w:space="0" w:color="auto"/>
            </w:tcBorders>
            <w:shd w:val="clear" w:color="auto" w:fill="auto"/>
            <w:tcMar>
              <w:top w:w="6" w:type="dxa"/>
              <w:bottom w:w="6" w:type="dxa"/>
            </w:tcMar>
          </w:tcPr>
          <w:p w14:paraId="7F51251C" w14:textId="77777777" w:rsidR="00B666D3" w:rsidRPr="005C6411" w:rsidRDefault="00B666D3" w:rsidP="003D2974">
            <w:pPr>
              <w:keepNext/>
              <w:keepLines/>
              <w:jc w:val="right"/>
              <w:rPr>
                <w:color w:val="000000" w:themeColor="text1"/>
                <w:sz w:val="20"/>
                <w:szCs w:val="20"/>
                <w:lang w:val="fr-CA"/>
              </w:rPr>
            </w:pPr>
            <w:r w:rsidRPr="005C6411">
              <w:rPr>
                <w:color w:val="000000" w:themeColor="text1"/>
                <w:sz w:val="20"/>
                <w:lang w:val="fr-CA"/>
              </w:rPr>
              <w:t>4 000 000</w:t>
            </w:r>
          </w:p>
        </w:tc>
      </w:tr>
      <w:tr w:rsidR="00B666D3" w:rsidRPr="005C6411" w14:paraId="5451534F" w14:textId="77777777" w:rsidTr="003D2974">
        <w:tc>
          <w:tcPr>
            <w:tcW w:w="5215" w:type="dxa"/>
            <w:tcBorders>
              <w:top w:val="nil"/>
              <w:left w:val="single" w:sz="4" w:space="0" w:color="auto"/>
              <w:bottom w:val="single" w:sz="4" w:space="0" w:color="auto"/>
              <w:right w:val="single" w:sz="4" w:space="0" w:color="auto"/>
            </w:tcBorders>
            <w:shd w:val="clear" w:color="auto" w:fill="auto"/>
            <w:tcMar>
              <w:top w:w="6" w:type="dxa"/>
              <w:bottom w:w="6" w:type="dxa"/>
            </w:tcMar>
            <w:hideMark/>
          </w:tcPr>
          <w:p w14:paraId="7651FCB1" w14:textId="77777777" w:rsidR="00B666D3" w:rsidRPr="005C6411" w:rsidRDefault="00B666D3" w:rsidP="003D2974">
            <w:pPr>
              <w:jc w:val="left"/>
              <w:rPr>
                <w:color w:val="000000"/>
                <w:sz w:val="20"/>
                <w:szCs w:val="20"/>
                <w:lang w:val="fr-CA"/>
              </w:rPr>
            </w:pPr>
            <w:r w:rsidRPr="005C6411">
              <w:rPr>
                <w:snapToGrid w:val="0"/>
                <w:color w:val="000000"/>
                <w:sz w:val="20"/>
                <w:lang w:val="fr-CA"/>
              </w:rPr>
              <w:t>RIC (PNUD)</w:t>
            </w:r>
          </w:p>
        </w:tc>
        <w:tc>
          <w:tcPr>
            <w:tcW w:w="2070" w:type="dxa"/>
            <w:tcBorders>
              <w:top w:val="nil"/>
              <w:left w:val="nil"/>
              <w:bottom w:val="single" w:sz="4" w:space="0" w:color="auto"/>
              <w:right w:val="single" w:sz="4" w:space="0" w:color="auto"/>
            </w:tcBorders>
            <w:shd w:val="clear" w:color="auto" w:fill="auto"/>
            <w:tcMar>
              <w:top w:w="6" w:type="dxa"/>
              <w:bottom w:w="6" w:type="dxa"/>
            </w:tcMar>
            <w:hideMark/>
          </w:tcPr>
          <w:p w14:paraId="4257F98D" w14:textId="77777777" w:rsidR="00B666D3" w:rsidRPr="005C6411" w:rsidRDefault="00B666D3" w:rsidP="003D2974">
            <w:pPr>
              <w:jc w:val="right"/>
              <w:rPr>
                <w:color w:val="000000" w:themeColor="text1"/>
                <w:sz w:val="20"/>
                <w:szCs w:val="20"/>
                <w:lang w:val="fr-CA"/>
              </w:rPr>
            </w:pPr>
            <w:r w:rsidRPr="005C6411">
              <w:rPr>
                <w:color w:val="000000" w:themeColor="text1"/>
                <w:sz w:val="20"/>
                <w:lang w:val="fr-CA"/>
              </w:rPr>
              <w:t>35 464 531</w:t>
            </w:r>
          </w:p>
        </w:tc>
        <w:tc>
          <w:tcPr>
            <w:tcW w:w="2070" w:type="dxa"/>
            <w:tcBorders>
              <w:top w:val="nil"/>
              <w:left w:val="nil"/>
              <w:bottom w:val="single" w:sz="4" w:space="0" w:color="auto"/>
              <w:right w:val="single" w:sz="4" w:space="0" w:color="auto"/>
            </w:tcBorders>
            <w:shd w:val="clear" w:color="auto" w:fill="auto"/>
            <w:tcMar>
              <w:top w:w="6" w:type="dxa"/>
              <w:bottom w:w="6" w:type="dxa"/>
            </w:tcMar>
          </w:tcPr>
          <w:p w14:paraId="440D7BC0" w14:textId="77777777" w:rsidR="00B666D3" w:rsidRPr="005C6411" w:rsidRDefault="00B666D3" w:rsidP="003D2974">
            <w:pPr>
              <w:jc w:val="right"/>
              <w:rPr>
                <w:color w:val="000000" w:themeColor="text1"/>
                <w:sz w:val="20"/>
                <w:szCs w:val="20"/>
                <w:lang w:val="fr-CA"/>
              </w:rPr>
            </w:pPr>
            <w:r w:rsidRPr="005C6411">
              <w:rPr>
                <w:color w:val="000000" w:themeColor="text1"/>
                <w:sz w:val="20"/>
                <w:lang w:val="fr-CA"/>
              </w:rPr>
              <w:t>9 000 000</w:t>
            </w:r>
          </w:p>
        </w:tc>
      </w:tr>
      <w:tr w:rsidR="00B666D3" w:rsidRPr="005C6411" w14:paraId="1549393A" w14:textId="77777777" w:rsidTr="003D2974">
        <w:tc>
          <w:tcPr>
            <w:tcW w:w="5215" w:type="dxa"/>
            <w:tcBorders>
              <w:top w:val="single" w:sz="4" w:space="0" w:color="auto"/>
              <w:left w:val="single" w:sz="4" w:space="0" w:color="auto"/>
              <w:bottom w:val="single" w:sz="4" w:space="0" w:color="auto"/>
              <w:right w:val="single" w:sz="4" w:space="0" w:color="auto"/>
            </w:tcBorders>
            <w:shd w:val="clear" w:color="auto" w:fill="auto"/>
            <w:tcMar>
              <w:top w:w="6" w:type="dxa"/>
              <w:bottom w:w="6" w:type="dxa"/>
            </w:tcMar>
            <w:hideMark/>
          </w:tcPr>
          <w:p w14:paraId="4EF5E061" w14:textId="77777777" w:rsidR="00B666D3" w:rsidRPr="005C6411" w:rsidRDefault="00B666D3" w:rsidP="003D2974">
            <w:pPr>
              <w:jc w:val="left"/>
              <w:rPr>
                <w:color w:val="000000"/>
                <w:sz w:val="20"/>
                <w:szCs w:val="20"/>
                <w:lang w:val="fr-CA"/>
              </w:rPr>
            </w:pPr>
            <w:r w:rsidRPr="005C6411">
              <w:rPr>
                <w:snapToGrid w:val="0"/>
                <w:color w:val="000000"/>
                <w:sz w:val="20"/>
                <w:lang w:val="fr-CA"/>
              </w:rPr>
              <w:t>Secteur des climatiseurs résidentiels (ONUDI, Italie)</w:t>
            </w:r>
          </w:p>
        </w:tc>
        <w:tc>
          <w:tcPr>
            <w:tcW w:w="2070" w:type="dxa"/>
            <w:tcBorders>
              <w:top w:val="single" w:sz="4" w:space="0" w:color="auto"/>
              <w:left w:val="nil"/>
              <w:bottom w:val="single" w:sz="4" w:space="0" w:color="auto"/>
              <w:right w:val="single" w:sz="4" w:space="0" w:color="auto"/>
            </w:tcBorders>
            <w:shd w:val="clear" w:color="auto" w:fill="auto"/>
            <w:tcMar>
              <w:top w:w="6" w:type="dxa"/>
              <w:bottom w:w="6" w:type="dxa"/>
            </w:tcMar>
            <w:hideMark/>
          </w:tcPr>
          <w:p w14:paraId="49ADCB8B" w14:textId="77777777" w:rsidR="00B666D3" w:rsidRPr="005C6411" w:rsidRDefault="00B666D3" w:rsidP="003D2974">
            <w:pPr>
              <w:jc w:val="right"/>
              <w:rPr>
                <w:color w:val="000000" w:themeColor="text1"/>
                <w:sz w:val="20"/>
                <w:szCs w:val="20"/>
                <w:lang w:val="fr-CA"/>
              </w:rPr>
            </w:pPr>
            <w:r w:rsidRPr="005C6411">
              <w:rPr>
                <w:color w:val="000000" w:themeColor="text1"/>
                <w:sz w:val="20"/>
                <w:lang w:val="fr-CA"/>
              </w:rPr>
              <w:t>31 562 981</w:t>
            </w:r>
          </w:p>
        </w:tc>
        <w:tc>
          <w:tcPr>
            <w:tcW w:w="2070" w:type="dxa"/>
            <w:tcBorders>
              <w:top w:val="single" w:sz="4" w:space="0" w:color="auto"/>
              <w:left w:val="nil"/>
              <w:bottom w:val="single" w:sz="4" w:space="0" w:color="auto"/>
              <w:right w:val="single" w:sz="4" w:space="0" w:color="auto"/>
            </w:tcBorders>
            <w:shd w:val="clear" w:color="auto" w:fill="auto"/>
            <w:tcMar>
              <w:top w:w="6" w:type="dxa"/>
              <w:bottom w:w="6" w:type="dxa"/>
            </w:tcMar>
          </w:tcPr>
          <w:p w14:paraId="2B667953" w14:textId="77777777" w:rsidR="00B666D3" w:rsidRPr="005C6411" w:rsidRDefault="00B666D3" w:rsidP="003D2974">
            <w:pPr>
              <w:jc w:val="right"/>
              <w:rPr>
                <w:color w:val="000000" w:themeColor="text1"/>
                <w:sz w:val="20"/>
                <w:szCs w:val="20"/>
                <w:lang w:val="fr-CA"/>
              </w:rPr>
            </w:pPr>
            <w:r w:rsidRPr="005C6411">
              <w:rPr>
                <w:color w:val="000000" w:themeColor="text1"/>
                <w:sz w:val="20"/>
                <w:lang w:val="fr-CA"/>
              </w:rPr>
              <w:t>4 500 000</w:t>
            </w:r>
          </w:p>
        </w:tc>
      </w:tr>
      <w:tr w:rsidR="00B666D3" w:rsidRPr="005C6411" w14:paraId="29D826A7" w14:textId="77777777" w:rsidTr="003D2974">
        <w:tc>
          <w:tcPr>
            <w:tcW w:w="5215" w:type="dxa"/>
            <w:tcBorders>
              <w:top w:val="nil"/>
              <w:left w:val="single" w:sz="4" w:space="0" w:color="auto"/>
              <w:bottom w:val="single" w:sz="4" w:space="0" w:color="auto"/>
              <w:right w:val="single" w:sz="4" w:space="0" w:color="auto"/>
            </w:tcBorders>
            <w:shd w:val="clear" w:color="auto" w:fill="auto"/>
            <w:tcMar>
              <w:top w:w="6" w:type="dxa"/>
              <w:bottom w:w="6" w:type="dxa"/>
            </w:tcMar>
            <w:hideMark/>
          </w:tcPr>
          <w:p w14:paraId="352511E8" w14:textId="77777777" w:rsidR="00B666D3" w:rsidRPr="005C6411" w:rsidRDefault="00B666D3" w:rsidP="003D2974">
            <w:pPr>
              <w:jc w:val="left"/>
              <w:rPr>
                <w:color w:val="000000"/>
                <w:sz w:val="20"/>
                <w:szCs w:val="20"/>
                <w:lang w:val="fr-CA"/>
              </w:rPr>
            </w:pPr>
            <w:r w:rsidRPr="005C6411">
              <w:rPr>
                <w:snapToGrid w:val="0"/>
                <w:color w:val="000000"/>
                <w:sz w:val="20"/>
                <w:lang w:val="fr-CA"/>
              </w:rPr>
              <w:t>Solvants (PNUD)</w:t>
            </w:r>
          </w:p>
        </w:tc>
        <w:tc>
          <w:tcPr>
            <w:tcW w:w="2070" w:type="dxa"/>
            <w:tcBorders>
              <w:top w:val="nil"/>
              <w:left w:val="nil"/>
              <w:bottom w:val="single" w:sz="4" w:space="0" w:color="auto"/>
              <w:right w:val="single" w:sz="4" w:space="0" w:color="auto"/>
            </w:tcBorders>
            <w:shd w:val="clear" w:color="auto" w:fill="auto"/>
            <w:tcMar>
              <w:top w:w="6" w:type="dxa"/>
              <w:bottom w:w="6" w:type="dxa"/>
            </w:tcMar>
            <w:hideMark/>
          </w:tcPr>
          <w:p w14:paraId="6A2CAEB8" w14:textId="77777777" w:rsidR="00B666D3" w:rsidRPr="005C6411" w:rsidRDefault="00B666D3" w:rsidP="003D2974">
            <w:pPr>
              <w:jc w:val="right"/>
              <w:rPr>
                <w:color w:val="000000" w:themeColor="text1"/>
                <w:sz w:val="20"/>
                <w:szCs w:val="20"/>
                <w:lang w:val="fr-CA"/>
              </w:rPr>
            </w:pPr>
            <w:r w:rsidRPr="005C6411">
              <w:rPr>
                <w:color w:val="000000" w:themeColor="text1"/>
                <w:sz w:val="20"/>
                <w:lang w:val="fr-CA"/>
              </w:rPr>
              <w:t>19 545 909</w:t>
            </w:r>
          </w:p>
        </w:tc>
        <w:tc>
          <w:tcPr>
            <w:tcW w:w="2070" w:type="dxa"/>
            <w:tcBorders>
              <w:top w:val="nil"/>
              <w:left w:val="nil"/>
              <w:bottom w:val="single" w:sz="4" w:space="0" w:color="auto"/>
              <w:right w:val="single" w:sz="4" w:space="0" w:color="auto"/>
            </w:tcBorders>
            <w:shd w:val="clear" w:color="auto" w:fill="auto"/>
            <w:tcMar>
              <w:top w:w="6" w:type="dxa"/>
              <w:bottom w:w="6" w:type="dxa"/>
            </w:tcMar>
          </w:tcPr>
          <w:p w14:paraId="4F37C6F3" w14:textId="77777777" w:rsidR="00B666D3" w:rsidRPr="005C6411" w:rsidRDefault="00B666D3" w:rsidP="003D2974">
            <w:pPr>
              <w:jc w:val="right"/>
              <w:rPr>
                <w:color w:val="000000" w:themeColor="text1"/>
                <w:sz w:val="20"/>
                <w:szCs w:val="20"/>
                <w:lang w:val="fr-CA"/>
              </w:rPr>
            </w:pPr>
            <w:r w:rsidRPr="005C6411">
              <w:rPr>
                <w:color w:val="000000" w:themeColor="text1"/>
                <w:sz w:val="20"/>
                <w:lang w:val="fr-CA"/>
              </w:rPr>
              <w:t>2 500 000</w:t>
            </w:r>
          </w:p>
        </w:tc>
      </w:tr>
      <w:tr w:rsidR="00B666D3" w:rsidRPr="005C6411" w14:paraId="729E93BB" w14:textId="77777777" w:rsidTr="003D2974">
        <w:tc>
          <w:tcPr>
            <w:tcW w:w="5215" w:type="dxa"/>
            <w:tcBorders>
              <w:top w:val="nil"/>
              <w:left w:val="single" w:sz="4" w:space="0" w:color="auto"/>
              <w:bottom w:val="single" w:sz="4" w:space="0" w:color="auto"/>
              <w:right w:val="single" w:sz="4" w:space="0" w:color="auto"/>
            </w:tcBorders>
            <w:shd w:val="clear" w:color="auto" w:fill="auto"/>
            <w:tcMar>
              <w:top w:w="6" w:type="dxa"/>
              <w:bottom w:w="6" w:type="dxa"/>
            </w:tcMar>
            <w:hideMark/>
          </w:tcPr>
          <w:p w14:paraId="644FAE5B" w14:textId="77777777" w:rsidR="00B666D3" w:rsidRPr="005C6411" w:rsidRDefault="00B666D3" w:rsidP="003D2974">
            <w:pPr>
              <w:jc w:val="left"/>
              <w:rPr>
                <w:color w:val="000000"/>
                <w:sz w:val="20"/>
                <w:szCs w:val="20"/>
                <w:lang w:val="fr-CA"/>
              </w:rPr>
            </w:pPr>
            <w:r w:rsidRPr="005C6411">
              <w:rPr>
                <w:snapToGrid w:val="0"/>
                <w:color w:val="000000"/>
                <w:sz w:val="20"/>
                <w:lang w:val="fr-CA"/>
              </w:rPr>
              <w:t>Entretien et programme habilitant (PNUE, Allemagne, Japon)</w:t>
            </w:r>
          </w:p>
        </w:tc>
        <w:tc>
          <w:tcPr>
            <w:tcW w:w="2070" w:type="dxa"/>
            <w:tcBorders>
              <w:top w:val="nil"/>
              <w:left w:val="nil"/>
              <w:bottom w:val="single" w:sz="4" w:space="0" w:color="auto"/>
              <w:right w:val="single" w:sz="4" w:space="0" w:color="auto"/>
            </w:tcBorders>
            <w:shd w:val="clear" w:color="auto" w:fill="auto"/>
            <w:tcMar>
              <w:top w:w="6" w:type="dxa"/>
              <w:bottom w:w="6" w:type="dxa"/>
            </w:tcMar>
            <w:hideMark/>
          </w:tcPr>
          <w:p w14:paraId="5FE0C328" w14:textId="77777777" w:rsidR="00B666D3" w:rsidRPr="005C6411" w:rsidRDefault="00B666D3" w:rsidP="003D2974">
            <w:pPr>
              <w:jc w:val="right"/>
              <w:rPr>
                <w:color w:val="000000" w:themeColor="text1"/>
                <w:sz w:val="20"/>
                <w:szCs w:val="20"/>
                <w:lang w:val="fr-CA"/>
              </w:rPr>
            </w:pPr>
            <w:r w:rsidRPr="005C6411">
              <w:rPr>
                <w:color w:val="000000" w:themeColor="text1"/>
                <w:sz w:val="20"/>
                <w:lang w:val="fr-CA"/>
              </w:rPr>
              <w:t>7 329 132</w:t>
            </w:r>
          </w:p>
        </w:tc>
        <w:tc>
          <w:tcPr>
            <w:tcW w:w="2070" w:type="dxa"/>
            <w:tcBorders>
              <w:top w:val="nil"/>
              <w:left w:val="nil"/>
              <w:bottom w:val="single" w:sz="4" w:space="0" w:color="auto"/>
              <w:right w:val="single" w:sz="4" w:space="0" w:color="auto"/>
            </w:tcBorders>
            <w:shd w:val="clear" w:color="auto" w:fill="auto"/>
            <w:tcMar>
              <w:top w:w="6" w:type="dxa"/>
              <w:bottom w:w="6" w:type="dxa"/>
            </w:tcMar>
          </w:tcPr>
          <w:p w14:paraId="4CABB72A" w14:textId="77777777" w:rsidR="00B666D3" w:rsidRPr="005C6411" w:rsidRDefault="00B666D3" w:rsidP="003D2974">
            <w:pPr>
              <w:jc w:val="right"/>
              <w:rPr>
                <w:color w:val="000000" w:themeColor="text1"/>
                <w:sz w:val="20"/>
                <w:szCs w:val="20"/>
                <w:lang w:val="fr-CA"/>
              </w:rPr>
            </w:pPr>
            <w:r w:rsidRPr="005C6411">
              <w:rPr>
                <w:color w:val="000000" w:themeColor="text1"/>
                <w:sz w:val="20"/>
                <w:lang w:val="fr-CA"/>
              </w:rPr>
              <w:t>2 000 000</w:t>
            </w:r>
          </w:p>
        </w:tc>
      </w:tr>
      <w:tr w:rsidR="00B666D3" w:rsidRPr="005C6411" w14:paraId="167AAC1E" w14:textId="77777777" w:rsidTr="003D2974">
        <w:tc>
          <w:tcPr>
            <w:tcW w:w="5215" w:type="dxa"/>
            <w:tcBorders>
              <w:top w:val="single" w:sz="4" w:space="0" w:color="auto"/>
              <w:left w:val="single" w:sz="4" w:space="0" w:color="auto"/>
              <w:bottom w:val="single" w:sz="4" w:space="0" w:color="auto"/>
              <w:right w:val="single" w:sz="4" w:space="0" w:color="auto"/>
            </w:tcBorders>
            <w:shd w:val="clear" w:color="auto" w:fill="auto"/>
            <w:tcMar>
              <w:top w:w="6" w:type="dxa"/>
              <w:bottom w:w="6" w:type="dxa"/>
            </w:tcMar>
            <w:hideMark/>
          </w:tcPr>
          <w:p w14:paraId="48966618" w14:textId="77777777" w:rsidR="00B666D3" w:rsidRPr="005C6411" w:rsidRDefault="00B666D3" w:rsidP="003D2974">
            <w:pPr>
              <w:jc w:val="left"/>
              <w:rPr>
                <w:b/>
                <w:color w:val="000000"/>
                <w:sz w:val="20"/>
                <w:szCs w:val="20"/>
                <w:lang w:val="fr-CA"/>
              </w:rPr>
            </w:pPr>
            <w:r w:rsidRPr="005C6411">
              <w:rPr>
                <w:b/>
                <w:snapToGrid w:val="0"/>
                <w:color w:val="000000"/>
                <w:sz w:val="20"/>
                <w:lang w:val="fr-CA"/>
              </w:rPr>
              <w:t>Total</w:t>
            </w:r>
          </w:p>
        </w:tc>
        <w:tc>
          <w:tcPr>
            <w:tcW w:w="2070" w:type="dxa"/>
            <w:tcBorders>
              <w:top w:val="single" w:sz="4" w:space="0" w:color="auto"/>
              <w:left w:val="nil"/>
              <w:bottom w:val="single" w:sz="4" w:space="0" w:color="auto"/>
              <w:right w:val="single" w:sz="4" w:space="0" w:color="auto"/>
            </w:tcBorders>
            <w:shd w:val="clear" w:color="auto" w:fill="auto"/>
            <w:tcMar>
              <w:top w:w="6" w:type="dxa"/>
              <w:bottom w:w="6" w:type="dxa"/>
            </w:tcMar>
            <w:hideMark/>
          </w:tcPr>
          <w:p w14:paraId="4CD7759E" w14:textId="77777777" w:rsidR="00B666D3" w:rsidRPr="005C6411" w:rsidRDefault="00B666D3" w:rsidP="003D2974">
            <w:pPr>
              <w:jc w:val="right"/>
              <w:rPr>
                <w:b/>
                <w:bCs/>
                <w:color w:val="000000" w:themeColor="text1"/>
                <w:sz w:val="20"/>
                <w:szCs w:val="20"/>
                <w:lang w:val="fr-CA"/>
              </w:rPr>
            </w:pPr>
            <w:r w:rsidRPr="005C6411">
              <w:rPr>
                <w:b/>
                <w:color w:val="000000" w:themeColor="text1"/>
                <w:sz w:val="20"/>
                <w:lang w:val="fr-CA"/>
              </w:rPr>
              <w:t>129 419 890</w:t>
            </w:r>
          </w:p>
        </w:tc>
        <w:tc>
          <w:tcPr>
            <w:tcW w:w="2070" w:type="dxa"/>
            <w:tcBorders>
              <w:top w:val="single" w:sz="4" w:space="0" w:color="auto"/>
              <w:left w:val="nil"/>
              <w:bottom w:val="single" w:sz="4" w:space="0" w:color="auto"/>
              <w:right w:val="single" w:sz="4" w:space="0" w:color="auto"/>
            </w:tcBorders>
            <w:shd w:val="clear" w:color="auto" w:fill="auto"/>
            <w:tcMar>
              <w:top w:w="6" w:type="dxa"/>
              <w:bottom w:w="6" w:type="dxa"/>
            </w:tcMar>
          </w:tcPr>
          <w:p w14:paraId="00C81282" w14:textId="77777777" w:rsidR="00B666D3" w:rsidRPr="005C6411" w:rsidRDefault="00B666D3" w:rsidP="003D2974">
            <w:pPr>
              <w:jc w:val="right"/>
              <w:rPr>
                <w:b/>
                <w:color w:val="000000" w:themeColor="text1"/>
                <w:sz w:val="20"/>
                <w:szCs w:val="20"/>
                <w:lang w:val="fr-CA"/>
              </w:rPr>
            </w:pPr>
            <w:r w:rsidRPr="005C6411">
              <w:rPr>
                <w:b/>
                <w:color w:val="000000" w:themeColor="text1"/>
                <w:sz w:val="20"/>
                <w:lang w:val="fr-CA"/>
              </w:rPr>
              <w:t>27 000 000</w:t>
            </w:r>
          </w:p>
        </w:tc>
      </w:tr>
    </w:tbl>
    <w:p w14:paraId="7B29B8C9" w14:textId="77777777" w:rsidR="00B666D3" w:rsidRPr="005C6411" w:rsidRDefault="00B666D3" w:rsidP="00B666D3">
      <w:pPr>
        <w:pStyle w:val="Heading1"/>
        <w:numPr>
          <w:ilvl w:val="0"/>
          <w:numId w:val="0"/>
        </w:numPr>
        <w:spacing w:after="0"/>
        <w:rPr>
          <w:lang w:val="fr-CA"/>
        </w:rPr>
      </w:pPr>
    </w:p>
    <w:p w14:paraId="1FCF4E8A" w14:textId="77777777" w:rsidR="00D5433B" w:rsidRDefault="00D5433B" w:rsidP="00B666D3">
      <w:pPr>
        <w:rPr>
          <w:u w:val="single"/>
          <w:lang w:val="fr-CA"/>
        </w:rPr>
      </w:pPr>
    </w:p>
    <w:p w14:paraId="0AA30413" w14:textId="77777777" w:rsidR="00B666D3" w:rsidRPr="005C6411" w:rsidRDefault="00B666D3" w:rsidP="00B666D3">
      <w:pPr>
        <w:rPr>
          <w:u w:val="single"/>
          <w:lang w:val="fr-CA"/>
        </w:rPr>
      </w:pPr>
      <w:r w:rsidRPr="005C6411">
        <w:rPr>
          <w:u w:val="single"/>
          <w:lang w:val="fr-CA"/>
        </w:rPr>
        <w:lastRenderedPageBreak/>
        <w:t>État d’avancement de la ratification de l’Amendement de Kigali</w:t>
      </w:r>
    </w:p>
    <w:p w14:paraId="2AE01150" w14:textId="77777777" w:rsidR="00B666D3" w:rsidRPr="005C6411" w:rsidRDefault="00B666D3" w:rsidP="00B666D3">
      <w:pPr>
        <w:rPr>
          <w:u w:val="single"/>
          <w:lang w:val="fr-CA"/>
        </w:rPr>
      </w:pPr>
    </w:p>
    <w:p w14:paraId="7104FDAE" w14:textId="77777777" w:rsidR="00B666D3" w:rsidRPr="005C6411" w:rsidRDefault="00B666D3" w:rsidP="00B666D3">
      <w:pPr>
        <w:pStyle w:val="Heading1"/>
        <w:rPr>
          <w:lang w:val="fr-CA"/>
        </w:rPr>
      </w:pPr>
      <w:r w:rsidRPr="005C6411">
        <w:rPr>
          <w:lang w:val="fr-CA"/>
        </w:rPr>
        <w:t>Le 17 juin 2021, la Mission permanente de la République populaire de Chine auprès de l’Office des Nations Unies a déposé auprès du Secrétaire général de l’Organisation des Nations Unies sa lettre d’acceptation de l’Amendement de Kigali au Protocole de Montréal relatif aux substances qui appauvrissent la couche d’ozone (ci-après dénommé « Amendement de Kigali »). L’Amendement de Kigali est entré en vigueur en Chine le 15 septembre 2021. Suite à l’acceptation de l’Amendement de Kigali, la Chine procède à la révision du règlement dans le but d’inclure les HFC dans son champ d’application et de renforcer les responsabilités légales pour les activités illégales impliquant des substances réglementées.</w:t>
      </w:r>
    </w:p>
    <w:p w14:paraId="6784F152" w14:textId="77777777" w:rsidR="00B666D3" w:rsidRPr="005C6411" w:rsidRDefault="00B666D3" w:rsidP="00B666D3">
      <w:pPr>
        <w:rPr>
          <w:u w:val="single"/>
          <w:lang w:val="fr-CA"/>
        </w:rPr>
      </w:pPr>
      <w:r w:rsidRPr="005C6411">
        <w:rPr>
          <w:u w:val="single"/>
          <w:lang w:val="fr-CA"/>
        </w:rPr>
        <w:t xml:space="preserve">Consommation de HCFC </w:t>
      </w:r>
    </w:p>
    <w:p w14:paraId="722AD364" w14:textId="77777777" w:rsidR="00B666D3" w:rsidRPr="005C6411" w:rsidRDefault="00B666D3" w:rsidP="00B666D3">
      <w:pPr>
        <w:rPr>
          <w:u w:val="single"/>
          <w:lang w:val="fr-CA"/>
        </w:rPr>
      </w:pPr>
    </w:p>
    <w:p w14:paraId="6FFCA626" w14:textId="7405D776" w:rsidR="00B666D3" w:rsidRPr="005C6411" w:rsidRDefault="00B666D3" w:rsidP="00B666D3">
      <w:pPr>
        <w:pStyle w:val="Heading1"/>
        <w:widowControl w:val="0"/>
        <w:rPr>
          <w:lang w:val="fr-CA"/>
        </w:rPr>
      </w:pPr>
      <w:r w:rsidRPr="005C6411">
        <w:rPr>
          <w:lang w:val="fr-CA"/>
        </w:rPr>
        <w:t xml:space="preserve">Le </w:t>
      </w:r>
      <w:r w:rsidR="00786A68">
        <w:rPr>
          <w:lang w:val="fr-CA"/>
        </w:rPr>
        <w:t>gouvernement</w:t>
      </w:r>
      <w:r w:rsidRPr="005C6411">
        <w:rPr>
          <w:lang w:val="fr-CA"/>
        </w:rPr>
        <w:t xml:space="preserve"> de la Chine a déclaré sa consommation de HCFC pour 2020 selon l’Article 7 du Protocole de Montréal, telle qu’elle est indiquée au </w:t>
      </w:r>
      <w:r w:rsidR="00AF05AB" w:rsidRPr="005C6411">
        <w:rPr>
          <w:lang w:val="fr-CA"/>
        </w:rPr>
        <w:t>tableau</w:t>
      </w:r>
      <w:r w:rsidRPr="005C6411">
        <w:rPr>
          <w:lang w:val="fr-CA"/>
        </w:rPr>
        <w:t xml:space="preserve"> 4. </w:t>
      </w:r>
    </w:p>
    <w:p w14:paraId="4A7F05B4" w14:textId="77777777" w:rsidR="00B666D3" w:rsidRPr="005C6411" w:rsidRDefault="00B666D3" w:rsidP="00B666D3">
      <w:pPr>
        <w:pStyle w:val="Heading1"/>
        <w:widowControl w:val="0"/>
        <w:numPr>
          <w:ilvl w:val="0"/>
          <w:numId w:val="0"/>
        </w:numPr>
        <w:spacing w:after="0"/>
        <w:jc w:val="left"/>
        <w:rPr>
          <w:b/>
          <w:lang w:val="fr-CA"/>
        </w:rPr>
      </w:pPr>
      <w:r w:rsidRPr="005C6411">
        <w:rPr>
          <w:b/>
          <w:lang w:val="fr-CA"/>
        </w:rPr>
        <w:t>Tableau 4. Consommation de HCFC en Chine (2016 à 2020) (Article 7)</w:t>
      </w:r>
    </w:p>
    <w:tbl>
      <w:tblPr>
        <w:tblW w:w="5000"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963"/>
        <w:gridCol w:w="1231"/>
        <w:gridCol w:w="1232"/>
        <w:gridCol w:w="1232"/>
        <w:gridCol w:w="1232"/>
        <w:gridCol w:w="1230"/>
        <w:gridCol w:w="1230"/>
      </w:tblGrid>
      <w:tr w:rsidR="00B666D3" w:rsidRPr="005C6411" w14:paraId="35415B3E" w14:textId="77777777" w:rsidTr="003D2974">
        <w:trPr>
          <w:trHeight w:val="206"/>
          <w:tblHeader/>
        </w:trPr>
        <w:tc>
          <w:tcPr>
            <w:tcW w:w="1049" w:type="pct"/>
            <w:shd w:val="clear" w:color="auto" w:fill="auto"/>
            <w:noWrap/>
            <w:hideMark/>
          </w:tcPr>
          <w:p w14:paraId="060A94A6" w14:textId="77777777" w:rsidR="00B666D3" w:rsidRPr="005C6411" w:rsidRDefault="00B666D3" w:rsidP="003D2974">
            <w:pPr>
              <w:widowControl w:val="0"/>
              <w:jc w:val="center"/>
              <w:rPr>
                <w:b/>
                <w:bCs/>
                <w:color w:val="000000"/>
                <w:sz w:val="20"/>
                <w:szCs w:val="20"/>
                <w:lang w:val="fr-CA"/>
              </w:rPr>
            </w:pPr>
            <w:r w:rsidRPr="005C6411">
              <w:rPr>
                <w:b/>
                <w:color w:val="000000"/>
                <w:sz w:val="20"/>
                <w:lang w:val="fr-CA"/>
              </w:rPr>
              <w:t>Année</w:t>
            </w:r>
          </w:p>
        </w:tc>
        <w:tc>
          <w:tcPr>
            <w:tcW w:w="658" w:type="pct"/>
            <w:shd w:val="clear" w:color="auto" w:fill="auto"/>
            <w:noWrap/>
          </w:tcPr>
          <w:p w14:paraId="5EF55801" w14:textId="77777777" w:rsidR="00B666D3" w:rsidRPr="005C6411" w:rsidRDefault="00B666D3" w:rsidP="003D2974">
            <w:pPr>
              <w:widowControl w:val="0"/>
              <w:jc w:val="center"/>
              <w:rPr>
                <w:b/>
                <w:bCs/>
                <w:iCs/>
                <w:color w:val="000000"/>
                <w:sz w:val="20"/>
                <w:szCs w:val="20"/>
                <w:lang w:val="fr-CA"/>
              </w:rPr>
            </w:pPr>
            <w:r w:rsidRPr="005C6411">
              <w:rPr>
                <w:b/>
                <w:color w:val="000000"/>
                <w:sz w:val="20"/>
                <w:lang w:val="fr-CA"/>
              </w:rPr>
              <w:t>2016</w:t>
            </w:r>
          </w:p>
        </w:tc>
        <w:tc>
          <w:tcPr>
            <w:tcW w:w="659" w:type="pct"/>
            <w:shd w:val="clear" w:color="auto" w:fill="auto"/>
            <w:noWrap/>
          </w:tcPr>
          <w:p w14:paraId="053E04F2" w14:textId="77777777" w:rsidR="00B666D3" w:rsidRPr="005C6411" w:rsidRDefault="00B666D3" w:rsidP="003D2974">
            <w:pPr>
              <w:widowControl w:val="0"/>
              <w:jc w:val="center"/>
              <w:rPr>
                <w:b/>
                <w:bCs/>
                <w:iCs/>
                <w:color w:val="000000"/>
                <w:sz w:val="20"/>
                <w:szCs w:val="20"/>
                <w:lang w:val="fr-CA"/>
              </w:rPr>
            </w:pPr>
            <w:r w:rsidRPr="005C6411">
              <w:rPr>
                <w:b/>
                <w:color w:val="000000"/>
                <w:sz w:val="20"/>
                <w:lang w:val="fr-CA"/>
              </w:rPr>
              <w:t>2017</w:t>
            </w:r>
          </w:p>
        </w:tc>
        <w:tc>
          <w:tcPr>
            <w:tcW w:w="659" w:type="pct"/>
            <w:shd w:val="clear" w:color="auto" w:fill="auto"/>
            <w:noWrap/>
          </w:tcPr>
          <w:p w14:paraId="37505E94" w14:textId="77777777" w:rsidR="00B666D3" w:rsidRPr="005C6411" w:rsidRDefault="00B666D3" w:rsidP="003D2974">
            <w:pPr>
              <w:widowControl w:val="0"/>
              <w:jc w:val="center"/>
              <w:rPr>
                <w:b/>
                <w:bCs/>
                <w:iCs/>
                <w:color w:val="000000"/>
                <w:sz w:val="20"/>
                <w:szCs w:val="20"/>
                <w:lang w:val="fr-CA"/>
              </w:rPr>
            </w:pPr>
            <w:r w:rsidRPr="005C6411">
              <w:rPr>
                <w:b/>
                <w:color w:val="000000"/>
                <w:sz w:val="20"/>
                <w:lang w:val="fr-CA"/>
              </w:rPr>
              <w:t>2018</w:t>
            </w:r>
          </w:p>
        </w:tc>
        <w:tc>
          <w:tcPr>
            <w:tcW w:w="659" w:type="pct"/>
          </w:tcPr>
          <w:p w14:paraId="2149231E" w14:textId="77777777" w:rsidR="00B666D3" w:rsidRPr="005C6411" w:rsidRDefault="00B666D3" w:rsidP="003D2974">
            <w:pPr>
              <w:widowControl w:val="0"/>
              <w:jc w:val="center"/>
              <w:rPr>
                <w:b/>
                <w:bCs/>
                <w:iCs/>
                <w:color w:val="000000"/>
                <w:sz w:val="20"/>
                <w:szCs w:val="20"/>
                <w:lang w:val="fr-CA"/>
              </w:rPr>
            </w:pPr>
            <w:r w:rsidRPr="005C6411">
              <w:rPr>
                <w:b/>
                <w:color w:val="000000"/>
                <w:sz w:val="20"/>
                <w:lang w:val="fr-CA"/>
              </w:rPr>
              <w:t>2019</w:t>
            </w:r>
          </w:p>
        </w:tc>
        <w:tc>
          <w:tcPr>
            <w:tcW w:w="658" w:type="pct"/>
            <w:shd w:val="clear" w:color="auto" w:fill="auto"/>
          </w:tcPr>
          <w:p w14:paraId="0DD4F717" w14:textId="77777777" w:rsidR="00B666D3" w:rsidRPr="005C6411" w:rsidRDefault="00B666D3" w:rsidP="003D2974">
            <w:pPr>
              <w:widowControl w:val="0"/>
              <w:jc w:val="center"/>
              <w:rPr>
                <w:b/>
                <w:bCs/>
                <w:iCs/>
                <w:color w:val="000000"/>
                <w:sz w:val="20"/>
                <w:szCs w:val="20"/>
                <w:lang w:val="fr-CA"/>
              </w:rPr>
            </w:pPr>
            <w:r w:rsidRPr="005C6411">
              <w:rPr>
                <w:b/>
                <w:color w:val="000000"/>
                <w:sz w:val="20"/>
                <w:lang w:val="fr-CA"/>
              </w:rPr>
              <w:t>2020</w:t>
            </w:r>
          </w:p>
        </w:tc>
        <w:tc>
          <w:tcPr>
            <w:tcW w:w="658" w:type="pct"/>
            <w:shd w:val="clear" w:color="auto" w:fill="auto"/>
            <w:noWrap/>
            <w:tcMar>
              <w:left w:w="0" w:type="dxa"/>
              <w:right w:w="0" w:type="dxa"/>
            </w:tcMar>
            <w:hideMark/>
          </w:tcPr>
          <w:p w14:paraId="3E17E1E1" w14:textId="77777777" w:rsidR="00B666D3" w:rsidRPr="005C6411" w:rsidRDefault="00B666D3" w:rsidP="003D2974">
            <w:pPr>
              <w:widowControl w:val="0"/>
              <w:jc w:val="center"/>
              <w:rPr>
                <w:b/>
                <w:bCs/>
                <w:iCs/>
                <w:color w:val="000000"/>
                <w:sz w:val="20"/>
                <w:szCs w:val="20"/>
                <w:lang w:val="fr-CA"/>
              </w:rPr>
            </w:pPr>
            <w:r w:rsidRPr="005C6411">
              <w:rPr>
                <w:b/>
                <w:color w:val="000000"/>
                <w:sz w:val="20"/>
                <w:lang w:val="fr-CA"/>
              </w:rPr>
              <w:t>Point de départ</w:t>
            </w:r>
          </w:p>
        </w:tc>
      </w:tr>
      <w:tr w:rsidR="00B666D3" w:rsidRPr="005C6411" w14:paraId="2E066A9A" w14:textId="77777777" w:rsidTr="003D2974">
        <w:trPr>
          <w:trHeight w:val="176"/>
          <w:tblHeader/>
        </w:trPr>
        <w:tc>
          <w:tcPr>
            <w:tcW w:w="5000" w:type="pct"/>
            <w:gridSpan w:val="7"/>
            <w:shd w:val="clear" w:color="auto" w:fill="auto"/>
          </w:tcPr>
          <w:p w14:paraId="27561F95" w14:textId="77777777" w:rsidR="00B666D3" w:rsidRPr="005C6411" w:rsidRDefault="00B666D3" w:rsidP="003D2974">
            <w:pPr>
              <w:widowControl w:val="0"/>
              <w:jc w:val="left"/>
              <w:rPr>
                <w:b/>
                <w:bCs/>
                <w:iCs/>
                <w:color w:val="000000"/>
                <w:sz w:val="20"/>
                <w:szCs w:val="20"/>
                <w:lang w:val="fr-CA"/>
              </w:rPr>
            </w:pPr>
            <w:r w:rsidRPr="005C6411">
              <w:rPr>
                <w:b/>
                <w:color w:val="000000"/>
                <w:sz w:val="20"/>
                <w:lang w:val="fr-CA"/>
              </w:rPr>
              <w:t>Tonnes métriques (tm)</w:t>
            </w:r>
          </w:p>
        </w:tc>
      </w:tr>
      <w:tr w:rsidR="00B666D3" w:rsidRPr="005C6411" w14:paraId="75120D56" w14:textId="77777777" w:rsidTr="003D2974">
        <w:trPr>
          <w:trHeight w:val="124"/>
        </w:trPr>
        <w:tc>
          <w:tcPr>
            <w:tcW w:w="1049" w:type="pct"/>
            <w:shd w:val="clear" w:color="auto" w:fill="auto"/>
            <w:noWrap/>
            <w:hideMark/>
          </w:tcPr>
          <w:p w14:paraId="473456C2" w14:textId="77777777" w:rsidR="00B666D3" w:rsidRPr="005C6411" w:rsidRDefault="00B666D3" w:rsidP="003D2974">
            <w:pPr>
              <w:widowControl w:val="0"/>
              <w:jc w:val="left"/>
              <w:rPr>
                <w:color w:val="000000"/>
                <w:sz w:val="20"/>
                <w:szCs w:val="20"/>
                <w:lang w:val="fr-CA"/>
              </w:rPr>
            </w:pPr>
            <w:r w:rsidRPr="005C6411">
              <w:rPr>
                <w:color w:val="000000"/>
                <w:sz w:val="20"/>
                <w:lang w:val="fr-CA"/>
              </w:rPr>
              <w:t>HCFC-22</w:t>
            </w:r>
          </w:p>
        </w:tc>
        <w:tc>
          <w:tcPr>
            <w:tcW w:w="658" w:type="pct"/>
            <w:shd w:val="clear" w:color="auto" w:fill="auto"/>
            <w:noWrap/>
          </w:tcPr>
          <w:p w14:paraId="3DF12EE3"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168 687</w:t>
            </w:r>
          </w:p>
        </w:tc>
        <w:tc>
          <w:tcPr>
            <w:tcW w:w="659" w:type="pct"/>
            <w:shd w:val="clear" w:color="auto" w:fill="auto"/>
            <w:noWrap/>
          </w:tcPr>
          <w:p w14:paraId="68A08F35" w14:textId="77777777" w:rsidR="00B666D3" w:rsidRPr="005C6411" w:rsidRDefault="00B666D3" w:rsidP="003D2974">
            <w:pPr>
              <w:widowControl w:val="0"/>
              <w:jc w:val="right"/>
              <w:rPr>
                <w:sz w:val="20"/>
                <w:szCs w:val="20"/>
                <w:lang w:val="fr-CA"/>
              </w:rPr>
            </w:pPr>
            <w:r w:rsidRPr="005C6411">
              <w:rPr>
                <w:color w:val="000000"/>
                <w:sz w:val="20"/>
                <w:lang w:val="fr-CA"/>
              </w:rPr>
              <w:t>172 970</w:t>
            </w:r>
          </w:p>
        </w:tc>
        <w:tc>
          <w:tcPr>
            <w:tcW w:w="659" w:type="pct"/>
            <w:shd w:val="clear" w:color="auto" w:fill="auto"/>
            <w:noWrap/>
          </w:tcPr>
          <w:p w14:paraId="72A2CECD" w14:textId="77777777" w:rsidR="00B666D3" w:rsidRPr="005C6411" w:rsidRDefault="00B666D3" w:rsidP="003D2974">
            <w:pPr>
              <w:widowControl w:val="0"/>
              <w:jc w:val="right"/>
              <w:rPr>
                <w:sz w:val="20"/>
                <w:szCs w:val="20"/>
                <w:lang w:val="fr-CA"/>
              </w:rPr>
            </w:pPr>
            <w:r w:rsidRPr="005C6411">
              <w:rPr>
                <w:color w:val="000000"/>
                <w:sz w:val="20"/>
                <w:lang w:val="fr-CA"/>
              </w:rPr>
              <w:t>178 658</w:t>
            </w:r>
          </w:p>
        </w:tc>
        <w:tc>
          <w:tcPr>
            <w:tcW w:w="659" w:type="pct"/>
          </w:tcPr>
          <w:p w14:paraId="6AE4738C"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*173 656</w:t>
            </w:r>
          </w:p>
        </w:tc>
        <w:tc>
          <w:tcPr>
            <w:tcW w:w="658" w:type="pct"/>
            <w:shd w:val="clear" w:color="auto" w:fill="auto"/>
          </w:tcPr>
          <w:p w14:paraId="5931C369"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133 450</w:t>
            </w:r>
          </w:p>
        </w:tc>
        <w:tc>
          <w:tcPr>
            <w:tcW w:w="658" w:type="pct"/>
            <w:shd w:val="clear" w:color="auto" w:fill="auto"/>
            <w:noWrap/>
          </w:tcPr>
          <w:p w14:paraId="65226F3B"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209 006</w:t>
            </w:r>
          </w:p>
        </w:tc>
      </w:tr>
      <w:tr w:rsidR="00B666D3" w:rsidRPr="005C6411" w14:paraId="374DE24A" w14:textId="77777777" w:rsidTr="003D2974">
        <w:trPr>
          <w:trHeight w:val="215"/>
        </w:trPr>
        <w:tc>
          <w:tcPr>
            <w:tcW w:w="1049" w:type="pct"/>
            <w:shd w:val="clear" w:color="auto" w:fill="auto"/>
            <w:noWrap/>
            <w:hideMark/>
          </w:tcPr>
          <w:p w14:paraId="50969374" w14:textId="77777777" w:rsidR="00B666D3" w:rsidRPr="005C6411" w:rsidRDefault="00B666D3" w:rsidP="003D2974">
            <w:pPr>
              <w:widowControl w:val="0"/>
              <w:jc w:val="left"/>
              <w:rPr>
                <w:color w:val="000000"/>
                <w:sz w:val="20"/>
                <w:szCs w:val="20"/>
                <w:lang w:val="fr-CA"/>
              </w:rPr>
            </w:pPr>
            <w:r w:rsidRPr="005C6411">
              <w:rPr>
                <w:color w:val="000000"/>
                <w:sz w:val="20"/>
                <w:lang w:val="fr-CA"/>
              </w:rPr>
              <w:t>HCFC-123</w:t>
            </w:r>
          </w:p>
        </w:tc>
        <w:tc>
          <w:tcPr>
            <w:tcW w:w="658" w:type="pct"/>
            <w:shd w:val="clear" w:color="auto" w:fill="auto"/>
            <w:noWrap/>
          </w:tcPr>
          <w:p w14:paraId="3BA3A2AE"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943</w:t>
            </w:r>
          </w:p>
        </w:tc>
        <w:tc>
          <w:tcPr>
            <w:tcW w:w="659" w:type="pct"/>
            <w:shd w:val="clear" w:color="auto" w:fill="auto"/>
            <w:noWrap/>
          </w:tcPr>
          <w:p w14:paraId="0FA4C960" w14:textId="77777777" w:rsidR="00B666D3" w:rsidRPr="005C6411" w:rsidRDefault="00B666D3" w:rsidP="003D2974">
            <w:pPr>
              <w:widowControl w:val="0"/>
              <w:jc w:val="right"/>
              <w:rPr>
                <w:sz w:val="20"/>
                <w:szCs w:val="20"/>
                <w:lang w:val="fr-CA"/>
              </w:rPr>
            </w:pPr>
            <w:r w:rsidRPr="005C6411">
              <w:rPr>
                <w:color w:val="000000"/>
                <w:sz w:val="20"/>
                <w:lang w:val="fr-CA"/>
              </w:rPr>
              <w:t>990</w:t>
            </w:r>
          </w:p>
        </w:tc>
        <w:tc>
          <w:tcPr>
            <w:tcW w:w="659" w:type="pct"/>
            <w:shd w:val="clear" w:color="auto" w:fill="auto"/>
            <w:noWrap/>
          </w:tcPr>
          <w:p w14:paraId="3FCE2B63" w14:textId="77777777" w:rsidR="00B666D3" w:rsidRPr="005C6411" w:rsidRDefault="00B666D3" w:rsidP="003D2974">
            <w:pPr>
              <w:widowControl w:val="0"/>
              <w:jc w:val="right"/>
              <w:rPr>
                <w:sz w:val="20"/>
                <w:szCs w:val="20"/>
                <w:lang w:val="fr-CA"/>
              </w:rPr>
            </w:pPr>
            <w:r w:rsidRPr="005C6411">
              <w:rPr>
                <w:color w:val="000000"/>
                <w:sz w:val="20"/>
                <w:lang w:val="fr-CA"/>
              </w:rPr>
              <w:t>991</w:t>
            </w:r>
          </w:p>
        </w:tc>
        <w:tc>
          <w:tcPr>
            <w:tcW w:w="659" w:type="pct"/>
          </w:tcPr>
          <w:p w14:paraId="636341B1"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958</w:t>
            </w:r>
          </w:p>
        </w:tc>
        <w:tc>
          <w:tcPr>
            <w:tcW w:w="658" w:type="pct"/>
            <w:shd w:val="clear" w:color="auto" w:fill="auto"/>
          </w:tcPr>
          <w:p w14:paraId="71DBFD23"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868</w:t>
            </w:r>
          </w:p>
        </w:tc>
        <w:tc>
          <w:tcPr>
            <w:tcW w:w="658" w:type="pct"/>
            <w:shd w:val="clear" w:color="auto" w:fill="auto"/>
            <w:noWrap/>
          </w:tcPr>
          <w:p w14:paraId="1F8B1FC1"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507</w:t>
            </w:r>
          </w:p>
        </w:tc>
      </w:tr>
      <w:tr w:rsidR="00B666D3" w:rsidRPr="005C6411" w14:paraId="1B43F625" w14:textId="77777777" w:rsidTr="003D2974">
        <w:trPr>
          <w:trHeight w:val="215"/>
        </w:trPr>
        <w:tc>
          <w:tcPr>
            <w:tcW w:w="1049" w:type="pct"/>
            <w:shd w:val="clear" w:color="auto" w:fill="auto"/>
            <w:noWrap/>
            <w:hideMark/>
          </w:tcPr>
          <w:p w14:paraId="41EF0D0B" w14:textId="77777777" w:rsidR="00B666D3" w:rsidRPr="005C6411" w:rsidRDefault="00B666D3" w:rsidP="003D2974">
            <w:pPr>
              <w:widowControl w:val="0"/>
              <w:jc w:val="left"/>
              <w:rPr>
                <w:color w:val="000000"/>
                <w:sz w:val="20"/>
                <w:szCs w:val="20"/>
                <w:lang w:val="fr-CA"/>
              </w:rPr>
            </w:pPr>
            <w:r w:rsidRPr="005C6411">
              <w:rPr>
                <w:color w:val="000000"/>
                <w:sz w:val="20"/>
                <w:lang w:val="fr-CA"/>
              </w:rPr>
              <w:t>HCFC-124</w:t>
            </w:r>
          </w:p>
        </w:tc>
        <w:tc>
          <w:tcPr>
            <w:tcW w:w="658" w:type="pct"/>
            <w:shd w:val="clear" w:color="auto" w:fill="auto"/>
            <w:noWrap/>
          </w:tcPr>
          <w:p w14:paraId="0AD448E0"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67</w:t>
            </w:r>
          </w:p>
        </w:tc>
        <w:tc>
          <w:tcPr>
            <w:tcW w:w="659" w:type="pct"/>
            <w:shd w:val="clear" w:color="auto" w:fill="auto"/>
            <w:noWrap/>
          </w:tcPr>
          <w:p w14:paraId="0CFC5FBE" w14:textId="77777777" w:rsidR="00B666D3" w:rsidRPr="005C6411" w:rsidRDefault="00B666D3" w:rsidP="003D2974">
            <w:pPr>
              <w:widowControl w:val="0"/>
              <w:jc w:val="right"/>
              <w:rPr>
                <w:sz w:val="20"/>
                <w:szCs w:val="20"/>
                <w:lang w:val="fr-CA"/>
              </w:rPr>
            </w:pPr>
            <w:r w:rsidRPr="005C6411">
              <w:rPr>
                <w:color w:val="000000"/>
                <w:sz w:val="20"/>
                <w:lang w:val="fr-CA"/>
              </w:rPr>
              <w:t>(6)</w:t>
            </w:r>
          </w:p>
        </w:tc>
        <w:tc>
          <w:tcPr>
            <w:tcW w:w="659" w:type="pct"/>
            <w:shd w:val="clear" w:color="auto" w:fill="auto"/>
            <w:noWrap/>
          </w:tcPr>
          <w:p w14:paraId="48F1AF80" w14:textId="77777777" w:rsidR="00B666D3" w:rsidRPr="005C6411" w:rsidRDefault="00B666D3" w:rsidP="003D2974">
            <w:pPr>
              <w:widowControl w:val="0"/>
              <w:jc w:val="right"/>
              <w:rPr>
                <w:sz w:val="20"/>
                <w:szCs w:val="20"/>
                <w:lang w:val="fr-CA"/>
              </w:rPr>
            </w:pPr>
            <w:r w:rsidRPr="005C6411">
              <w:rPr>
                <w:color w:val="000000"/>
                <w:sz w:val="20"/>
                <w:lang w:val="fr-CA"/>
              </w:rPr>
              <w:t>5</w:t>
            </w:r>
          </w:p>
        </w:tc>
        <w:tc>
          <w:tcPr>
            <w:tcW w:w="659" w:type="pct"/>
          </w:tcPr>
          <w:p w14:paraId="7AE6932B"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38</w:t>
            </w:r>
          </w:p>
        </w:tc>
        <w:tc>
          <w:tcPr>
            <w:tcW w:w="658" w:type="pct"/>
            <w:shd w:val="clear" w:color="auto" w:fill="auto"/>
          </w:tcPr>
          <w:p w14:paraId="7AA8D85F"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(23)</w:t>
            </w:r>
          </w:p>
        </w:tc>
        <w:tc>
          <w:tcPr>
            <w:tcW w:w="658" w:type="pct"/>
            <w:shd w:val="clear" w:color="auto" w:fill="auto"/>
            <w:noWrap/>
          </w:tcPr>
          <w:p w14:paraId="3A81A92D"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140</w:t>
            </w:r>
          </w:p>
        </w:tc>
      </w:tr>
      <w:tr w:rsidR="00B666D3" w:rsidRPr="005C6411" w14:paraId="55011E9D" w14:textId="77777777" w:rsidTr="003D2974">
        <w:trPr>
          <w:trHeight w:val="215"/>
        </w:trPr>
        <w:tc>
          <w:tcPr>
            <w:tcW w:w="1049" w:type="pct"/>
            <w:shd w:val="clear" w:color="auto" w:fill="auto"/>
            <w:noWrap/>
          </w:tcPr>
          <w:p w14:paraId="1946B845" w14:textId="77777777" w:rsidR="00B666D3" w:rsidRPr="005C6411" w:rsidRDefault="00B666D3" w:rsidP="003D2974">
            <w:pPr>
              <w:widowControl w:val="0"/>
              <w:jc w:val="left"/>
              <w:rPr>
                <w:color w:val="000000"/>
                <w:sz w:val="20"/>
                <w:szCs w:val="20"/>
                <w:lang w:val="fr-CA"/>
              </w:rPr>
            </w:pPr>
            <w:r w:rsidRPr="005C6411">
              <w:rPr>
                <w:color w:val="000000"/>
                <w:sz w:val="20"/>
                <w:lang w:val="fr-CA"/>
              </w:rPr>
              <w:t>HCFC-133/133a</w:t>
            </w:r>
          </w:p>
        </w:tc>
        <w:tc>
          <w:tcPr>
            <w:tcW w:w="658" w:type="pct"/>
            <w:shd w:val="clear" w:color="auto" w:fill="auto"/>
            <w:noWrap/>
          </w:tcPr>
          <w:p w14:paraId="4917E5D7"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c>
          <w:tcPr>
            <w:tcW w:w="659" w:type="pct"/>
            <w:shd w:val="clear" w:color="auto" w:fill="auto"/>
            <w:noWrap/>
          </w:tcPr>
          <w:p w14:paraId="34D93A7B"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c>
          <w:tcPr>
            <w:tcW w:w="659" w:type="pct"/>
            <w:shd w:val="clear" w:color="auto" w:fill="auto"/>
            <w:noWrap/>
          </w:tcPr>
          <w:p w14:paraId="0CA53E34"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c>
          <w:tcPr>
            <w:tcW w:w="659" w:type="pct"/>
          </w:tcPr>
          <w:p w14:paraId="3A50093D"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c>
          <w:tcPr>
            <w:tcW w:w="658" w:type="pct"/>
            <w:shd w:val="clear" w:color="auto" w:fill="auto"/>
          </w:tcPr>
          <w:p w14:paraId="2B7F336A"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(17)</w:t>
            </w:r>
          </w:p>
        </w:tc>
        <w:tc>
          <w:tcPr>
            <w:tcW w:w="658" w:type="pct"/>
            <w:shd w:val="clear" w:color="auto" w:fill="auto"/>
            <w:noWrap/>
          </w:tcPr>
          <w:p w14:paraId="49E44392"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r>
      <w:tr w:rsidR="00B666D3" w:rsidRPr="005C6411" w14:paraId="6EB6748E" w14:textId="77777777" w:rsidTr="003D2974">
        <w:trPr>
          <w:trHeight w:val="228"/>
        </w:trPr>
        <w:tc>
          <w:tcPr>
            <w:tcW w:w="1049" w:type="pct"/>
            <w:shd w:val="clear" w:color="auto" w:fill="auto"/>
            <w:noWrap/>
            <w:hideMark/>
          </w:tcPr>
          <w:p w14:paraId="2700606D" w14:textId="77777777" w:rsidR="00B666D3" w:rsidRPr="005C6411" w:rsidRDefault="00B666D3" w:rsidP="003D2974">
            <w:pPr>
              <w:widowControl w:val="0"/>
              <w:jc w:val="left"/>
              <w:rPr>
                <w:color w:val="000000"/>
                <w:sz w:val="20"/>
                <w:szCs w:val="20"/>
                <w:lang w:val="fr-CA"/>
              </w:rPr>
            </w:pPr>
            <w:r w:rsidRPr="005C6411">
              <w:rPr>
                <w:color w:val="000000"/>
                <w:sz w:val="20"/>
                <w:lang w:val="fr-CA"/>
              </w:rPr>
              <w:t>HCFC-141b</w:t>
            </w:r>
          </w:p>
        </w:tc>
        <w:tc>
          <w:tcPr>
            <w:tcW w:w="658" w:type="pct"/>
            <w:shd w:val="clear" w:color="auto" w:fill="auto"/>
            <w:noWrap/>
          </w:tcPr>
          <w:p w14:paraId="548004F2"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39 144</w:t>
            </w:r>
          </w:p>
        </w:tc>
        <w:tc>
          <w:tcPr>
            <w:tcW w:w="659" w:type="pct"/>
            <w:shd w:val="clear" w:color="auto" w:fill="auto"/>
            <w:noWrap/>
          </w:tcPr>
          <w:p w14:paraId="4E4A9F77" w14:textId="77777777" w:rsidR="00B666D3" w:rsidRPr="005C6411" w:rsidRDefault="00B666D3" w:rsidP="003D2974">
            <w:pPr>
              <w:widowControl w:val="0"/>
              <w:jc w:val="right"/>
              <w:rPr>
                <w:sz w:val="20"/>
                <w:szCs w:val="20"/>
                <w:lang w:val="fr-CA"/>
              </w:rPr>
            </w:pPr>
            <w:r w:rsidRPr="005C6411">
              <w:rPr>
                <w:color w:val="000000"/>
                <w:sz w:val="20"/>
                <w:lang w:val="fr-CA"/>
              </w:rPr>
              <w:t>40 039</w:t>
            </w:r>
          </w:p>
        </w:tc>
        <w:tc>
          <w:tcPr>
            <w:tcW w:w="659" w:type="pct"/>
            <w:shd w:val="clear" w:color="auto" w:fill="auto"/>
            <w:noWrap/>
          </w:tcPr>
          <w:p w14:paraId="1FD4731F" w14:textId="77777777" w:rsidR="00B666D3" w:rsidRPr="005C6411" w:rsidRDefault="00B666D3" w:rsidP="003D2974">
            <w:pPr>
              <w:widowControl w:val="0"/>
              <w:jc w:val="right"/>
              <w:rPr>
                <w:sz w:val="20"/>
                <w:szCs w:val="20"/>
                <w:lang w:val="fr-CA"/>
              </w:rPr>
            </w:pPr>
            <w:r w:rsidRPr="005C6411">
              <w:rPr>
                <w:color w:val="000000"/>
                <w:sz w:val="20"/>
                <w:lang w:val="fr-CA"/>
              </w:rPr>
              <w:t>38 057</w:t>
            </w:r>
          </w:p>
        </w:tc>
        <w:tc>
          <w:tcPr>
            <w:tcW w:w="659" w:type="pct"/>
          </w:tcPr>
          <w:p w14:paraId="34512C67"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38 449</w:t>
            </w:r>
          </w:p>
        </w:tc>
        <w:tc>
          <w:tcPr>
            <w:tcW w:w="658" w:type="pct"/>
            <w:shd w:val="clear" w:color="auto" w:fill="auto"/>
          </w:tcPr>
          <w:p w14:paraId="2921317A"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28 976</w:t>
            </w:r>
          </w:p>
        </w:tc>
        <w:tc>
          <w:tcPr>
            <w:tcW w:w="658" w:type="pct"/>
            <w:shd w:val="clear" w:color="auto" w:fill="auto"/>
            <w:noWrap/>
          </w:tcPr>
          <w:p w14:paraId="7973E8CA"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53 502</w:t>
            </w:r>
          </w:p>
        </w:tc>
      </w:tr>
      <w:tr w:rsidR="00B666D3" w:rsidRPr="005C6411" w14:paraId="79B34C90" w14:textId="77777777" w:rsidTr="003D2974">
        <w:trPr>
          <w:trHeight w:val="134"/>
        </w:trPr>
        <w:tc>
          <w:tcPr>
            <w:tcW w:w="1049" w:type="pct"/>
            <w:shd w:val="clear" w:color="auto" w:fill="auto"/>
            <w:noWrap/>
            <w:hideMark/>
          </w:tcPr>
          <w:p w14:paraId="68A2706F" w14:textId="77777777" w:rsidR="00B666D3" w:rsidRPr="005C6411" w:rsidRDefault="00B666D3" w:rsidP="003D2974">
            <w:pPr>
              <w:widowControl w:val="0"/>
              <w:jc w:val="left"/>
              <w:rPr>
                <w:color w:val="000000"/>
                <w:sz w:val="20"/>
                <w:szCs w:val="20"/>
                <w:lang w:val="fr-CA"/>
              </w:rPr>
            </w:pPr>
            <w:r w:rsidRPr="005C6411">
              <w:rPr>
                <w:color w:val="000000"/>
                <w:sz w:val="20"/>
                <w:lang w:val="fr-CA"/>
              </w:rPr>
              <w:t>HCFC-142b</w:t>
            </w:r>
          </w:p>
        </w:tc>
        <w:tc>
          <w:tcPr>
            <w:tcW w:w="658" w:type="pct"/>
            <w:shd w:val="clear" w:color="auto" w:fill="auto"/>
            <w:noWrap/>
          </w:tcPr>
          <w:p w14:paraId="3AC02E1D"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9 471</w:t>
            </w:r>
          </w:p>
        </w:tc>
        <w:tc>
          <w:tcPr>
            <w:tcW w:w="659" w:type="pct"/>
            <w:shd w:val="clear" w:color="auto" w:fill="auto"/>
            <w:noWrap/>
          </w:tcPr>
          <w:p w14:paraId="79B5D590" w14:textId="77777777" w:rsidR="00B666D3" w:rsidRPr="005C6411" w:rsidRDefault="00B666D3" w:rsidP="003D2974">
            <w:pPr>
              <w:widowControl w:val="0"/>
              <w:jc w:val="right"/>
              <w:rPr>
                <w:sz w:val="20"/>
                <w:szCs w:val="20"/>
                <w:lang w:val="fr-CA"/>
              </w:rPr>
            </w:pPr>
            <w:r w:rsidRPr="005C6411">
              <w:rPr>
                <w:color w:val="000000"/>
                <w:sz w:val="20"/>
                <w:lang w:val="fr-CA"/>
              </w:rPr>
              <w:t>10 253</w:t>
            </w:r>
          </w:p>
        </w:tc>
        <w:tc>
          <w:tcPr>
            <w:tcW w:w="659" w:type="pct"/>
            <w:shd w:val="clear" w:color="auto" w:fill="auto"/>
            <w:noWrap/>
          </w:tcPr>
          <w:p w14:paraId="4FCEFD02" w14:textId="77777777" w:rsidR="00B666D3" w:rsidRPr="005C6411" w:rsidRDefault="00B666D3" w:rsidP="003D2974">
            <w:pPr>
              <w:widowControl w:val="0"/>
              <w:jc w:val="right"/>
              <w:rPr>
                <w:sz w:val="20"/>
                <w:szCs w:val="20"/>
                <w:lang w:val="fr-CA"/>
              </w:rPr>
            </w:pPr>
            <w:r w:rsidRPr="005C6411">
              <w:rPr>
                <w:color w:val="000000"/>
                <w:sz w:val="20"/>
                <w:lang w:val="fr-CA"/>
              </w:rPr>
              <w:t>5 367</w:t>
            </w:r>
          </w:p>
        </w:tc>
        <w:tc>
          <w:tcPr>
            <w:tcW w:w="659" w:type="pct"/>
          </w:tcPr>
          <w:p w14:paraId="52CD0DC4"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6 500</w:t>
            </w:r>
          </w:p>
        </w:tc>
        <w:tc>
          <w:tcPr>
            <w:tcW w:w="658" w:type="pct"/>
            <w:shd w:val="clear" w:color="auto" w:fill="auto"/>
          </w:tcPr>
          <w:p w14:paraId="1F960274"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2 149</w:t>
            </w:r>
          </w:p>
        </w:tc>
        <w:tc>
          <w:tcPr>
            <w:tcW w:w="658" w:type="pct"/>
            <w:shd w:val="clear" w:color="auto" w:fill="auto"/>
            <w:noWrap/>
          </w:tcPr>
          <w:p w14:paraId="58E8E558"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22 624</w:t>
            </w:r>
          </w:p>
        </w:tc>
      </w:tr>
      <w:tr w:rsidR="00B666D3" w:rsidRPr="005C6411" w14:paraId="0C6CCA2A" w14:textId="77777777" w:rsidTr="003D2974">
        <w:trPr>
          <w:trHeight w:val="197"/>
        </w:trPr>
        <w:tc>
          <w:tcPr>
            <w:tcW w:w="1049" w:type="pct"/>
            <w:shd w:val="clear" w:color="auto" w:fill="auto"/>
            <w:noWrap/>
            <w:hideMark/>
          </w:tcPr>
          <w:p w14:paraId="6E8D2A38" w14:textId="77777777" w:rsidR="00B666D3" w:rsidRPr="005C6411" w:rsidRDefault="00B666D3" w:rsidP="003D2974">
            <w:pPr>
              <w:widowControl w:val="0"/>
              <w:jc w:val="left"/>
              <w:rPr>
                <w:color w:val="000000"/>
                <w:sz w:val="20"/>
                <w:szCs w:val="20"/>
                <w:lang w:val="fr-CA"/>
              </w:rPr>
            </w:pPr>
            <w:r w:rsidRPr="005C6411">
              <w:rPr>
                <w:color w:val="000000"/>
                <w:sz w:val="20"/>
                <w:lang w:val="fr-CA"/>
              </w:rPr>
              <w:t>HCFC-225ca/cb</w:t>
            </w:r>
          </w:p>
        </w:tc>
        <w:tc>
          <w:tcPr>
            <w:tcW w:w="658" w:type="pct"/>
            <w:shd w:val="clear" w:color="auto" w:fill="auto"/>
            <w:noWrap/>
          </w:tcPr>
          <w:p w14:paraId="38999490"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38</w:t>
            </w:r>
          </w:p>
        </w:tc>
        <w:tc>
          <w:tcPr>
            <w:tcW w:w="659" w:type="pct"/>
            <w:shd w:val="clear" w:color="auto" w:fill="auto"/>
            <w:noWrap/>
          </w:tcPr>
          <w:p w14:paraId="76E539A4" w14:textId="77777777" w:rsidR="00B666D3" w:rsidRPr="005C6411" w:rsidRDefault="00B666D3" w:rsidP="003D2974">
            <w:pPr>
              <w:widowControl w:val="0"/>
              <w:jc w:val="right"/>
              <w:rPr>
                <w:sz w:val="20"/>
                <w:szCs w:val="20"/>
                <w:lang w:val="fr-CA"/>
              </w:rPr>
            </w:pPr>
            <w:r w:rsidRPr="005C6411">
              <w:rPr>
                <w:color w:val="000000"/>
                <w:sz w:val="20"/>
                <w:lang w:val="fr-CA"/>
              </w:rPr>
              <w:t>38</w:t>
            </w:r>
          </w:p>
        </w:tc>
        <w:tc>
          <w:tcPr>
            <w:tcW w:w="659" w:type="pct"/>
            <w:shd w:val="clear" w:color="auto" w:fill="auto"/>
            <w:noWrap/>
          </w:tcPr>
          <w:p w14:paraId="52E146E8" w14:textId="77777777" w:rsidR="00B666D3" w:rsidRPr="005C6411" w:rsidRDefault="00B666D3" w:rsidP="003D2974">
            <w:pPr>
              <w:widowControl w:val="0"/>
              <w:jc w:val="right"/>
              <w:rPr>
                <w:sz w:val="20"/>
                <w:szCs w:val="20"/>
                <w:lang w:val="fr-CA"/>
              </w:rPr>
            </w:pPr>
            <w:r w:rsidRPr="005C6411">
              <w:rPr>
                <w:color w:val="000000"/>
                <w:sz w:val="20"/>
                <w:lang w:val="fr-CA"/>
              </w:rPr>
              <w:t>38</w:t>
            </w:r>
          </w:p>
        </w:tc>
        <w:tc>
          <w:tcPr>
            <w:tcW w:w="659" w:type="pct"/>
          </w:tcPr>
          <w:p w14:paraId="276A15B7"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0,57</w:t>
            </w:r>
          </w:p>
        </w:tc>
        <w:tc>
          <w:tcPr>
            <w:tcW w:w="658" w:type="pct"/>
            <w:shd w:val="clear" w:color="auto" w:fill="auto"/>
          </w:tcPr>
          <w:p w14:paraId="2BCFC262"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c>
          <w:tcPr>
            <w:tcW w:w="658" w:type="pct"/>
            <w:shd w:val="clear" w:color="auto" w:fill="auto"/>
            <w:noWrap/>
          </w:tcPr>
          <w:p w14:paraId="5C60E638"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17</w:t>
            </w:r>
          </w:p>
        </w:tc>
      </w:tr>
      <w:tr w:rsidR="00B666D3" w:rsidRPr="005C6411" w14:paraId="26499972" w14:textId="77777777" w:rsidTr="003D2974">
        <w:trPr>
          <w:trHeight w:val="197"/>
        </w:trPr>
        <w:tc>
          <w:tcPr>
            <w:tcW w:w="1049" w:type="pct"/>
            <w:shd w:val="clear" w:color="auto" w:fill="auto"/>
            <w:noWrap/>
          </w:tcPr>
          <w:p w14:paraId="44945C3D" w14:textId="77777777" w:rsidR="00B666D3" w:rsidRPr="005C6411" w:rsidRDefault="00B666D3" w:rsidP="003D2974">
            <w:pPr>
              <w:widowControl w:val="0"/>
              <w:jc w:val="left"/>
              <w:rPr>
                <w:b/>
                <w:color w:val="000000"/>
                <w:sz w:val="20"/>
                <w:szCs w:val="20"/>
                <w:lang w:val="fr-CA"/>
              </w:rPr>
            </w:pPr>
            <w:r w:rsidRPr="005C6411">
              <w:rPr>
                <w:b/>
                <w:color w:val="000000"/>
                <w:sz w:val="20"/>
                <w:lang w:val="fr-CA"/>
              </w:rPr>
              <w:t>Total</w:t>
            </w:r>
          </w:p>
        </w:tc>
        <w:tc>
          <w:tcPr>
            <w:tcW w:w="658" w:type="pct"/>
            <w:shd w:val="clear" w:color="auto" w:fill="auto"/>
            <w:noWrap/>
          </w:tcPr>
          <w:p w14:paraId="0AA365BB" w14:textId="77777777" w:rsidR="00B666D3" w:rsidRPr="005C6411" w:rsidRDefault="00B666D3" w:rsidP="003D2974">
            <w:pPr>
              <w:widowControl w:val="0"/>
              <w:jc w:val="right"/>
              <w:rPr>
                <w:b/>
                <w:color w:val="000000"/>
                <w:sz w:val="20"/>
                <w:szCs w:val="20"/>
                <w:lang w:val="fr-CA"/>
              </w:rPr>
            </w:pPr>
            <w:r w:rsidRPr="005C6411">
              <w:rPr>
                <w:b/>
                <w:color w:val="000000"/>
                <w:sz w:val="20"/>
                <w:lang w:val="fr-CA"/>
              </w:rPr>
              <w:t>218 350</w:t>
            </w:r>
          </w:p>
        </w:tc>
        <w:tc>
          <w:tcPr>
            <w:tcW w:w="659" w:type="pct"/>
            <w:shd w:val="clear" w:color="auto" w:fill="auto"/>
            <w:noWrap/>
          </w:tcPr>
          <w:p w14:paraId="39827B0B" w14:textId="77777777" w:rsidR="00B666D3" w:rsidRPr="005C6411" w:rsidRDefault="00B666D3" w:rsidP="003D2974">
            <w:pPr>
              <w:widowControl w:val="0"/>
              <w:jc w:val="right"/>
              <w:rPr>
                <w:b/>
                <w:sz w:val="20"/>
                <w:szCs w:val="20"/>
                <w:lang w:val="fr-CA"/>
              </w:rPr>
            </w:pPr>
            <w:r w:rsidRPr="005C6411">
              <w:rPr>
                <w:b/>
                <w:color w:val="000000"/>
                <w:sz w:val="20"/>
                <w:lang w:val="fr-CA"/>
              </w:rPr>
              <w:t>224 284</w:t>
            </w:r>
          </w:p>
        </w:tc>
        <w:tc>
          <w:tcPr>
            <w:tcW w:w="659" w:type="pct"/>
            <w:shd w:val="clear" w:color="auto" w:fill="auto"/>
            <w:noWrap/>
          </w:tcPr>
          <w:p w14:paraId="5DB7331B" w14:textId="77777777" w:rsidR="00B666D3" w:rsidRPr="005C6411" w:rsidRDefault="00B666D3" w:rsidP="003D2974">
            <w:pPr>
              <w:widowControl w:val="0"/>
              <w:jc w:val="right"/>
              <w:rPr>
                <w:b/>
                <w:sz w:val="20"/>
                <w:szCs w:val="20"/>
                <w:lang w:val="fr-CA"/>
              </w:rPr>
            </w:pPr>
            <w:r w:rsidRPr="005C6411">
              <w:rPr>
                <w:b/>
                <w:color w:val="000000"/>
                <w:sz w:val="20"/>
                <w:lang w:val="fr-CA"/>
              </w:rPr>
              <w:t>223 105</w:t>
            </w:r>
          </w:p>
        </w:tc>
        <w:tc>
          <w:tcPr>
            <w:tcW w:w="659" w:type="pct"/>
          </w:tcPr>
          <w:p w14:paraId="5830720B" w14:textId="77777777" w:rsidR="00B666D3" w:rsidRPr="005C6411" w:rsidRDefault="00B666D3" w:rsidP="003D2974">
            <w:pPr>
              <w:widowControl w:val="0"/>
              <w:jc w:val="right"/>
              <w:rPr>
                <w:b/>
                <w:iCs/>
                <w:color w:val="000000"/>
                <w:sz w:val="20"/>
                <w:szCs w:val="20"/>
                <w:highlight w:val="yellow"/>
                <w:lang w:val="fr-CA"/>
              </w:rPr>
            </w:pPr>
            <w:r w:rsidRPr="005C6411">
              <w:rPr>
                <w:b/>
                <w:color w:val="000000"/>
                <w:sz w:val="20"/>
                <w:lang w:val="fr-CA"/>
              </w:rPr>
              <w:t>219 600</w:t>
            </w:r>
          </w:p>
        </w:tc>
        <w:tc>
          <w:tcPr>
            <w:tcW w:w="658" w:type="pct"/>
            <w:shd w:val="clear" w:color="auto" w:fill="auto"/>
          </w:tcPr>
          <w:p w14:paraId="5593E4AA" w14:textId="77777777" w:rsidR="00B666D3" w:rsidRPr="005C6411" w:rsidRDefault="00B666D3" w:rsidP="003D2974">
            <w:pPr>
              <w:widowControl w:val="0"/>
              <w:jc w:val="right"/>
              <w:rPr>
                <w:b/>
                <w:iCs/>
                <w:color w:val="000000"/>
                <w:sz w:val="20"/>
                <w:szCs w:val="20"/>
                <w:lang w:val="fr-CA"/>
              </w:rPr>
            </w:pPr>
            <w:r w:rsidRPr="005C6411">
              <w:rPr>
                <w:b/>
                <w:color w:val="000000"/>
                <w:sz w:val="20"/>
                <w:lang w:val="fr-CA"/>
              </w:rPr>
              <w:t>165 404</w:t>
            </w:r>
          </w:p>
        </w:tc>
        <w:tc>
          <w:tcPr>
            <w:tcW w:w="658" w:type="pct"/>
            <w:shd w:val="clear" w:color="auto" w:fill="auto"/>
            <w:noWrap/>
          </w:tcPr>
          <w:p w14:paraId="25B83157" w14:textId="77777777" w:rsidR="00B666D3" w:rsidRPr="005C6411" w:rsidRDefault="00B666D3" w:rsidP="003D2974">
            <w:pPr>
              <w:widowControl w:val="0"/>
              <w:jc w:val="right"/>
              <w:rPr>
                <w:b/>
                <w:iCs/>
                <w:color w:val="000000"/>
                <w:sz w:val="20"/>
                <w:szCs w:val="20"/>
                <w:lang w:val="fr-CA"/>
              </w:rPr>
            </w:pPr>
            <w:r w:rsidRPr="005C6411">
              <w:rPr>
                <w:b/>
                <w:color w:val="000000"/>
                <w:sz w:val="20"/>
                <w:lang w:val="fr-CA"/>
              </w:rPr>
              <w:fldChar w:fldCharType="begin"/>
            </w:r>
            <w:r w:rsidRPr="005C6411">
              <w:rPr>
                <w:b/>
                <w:color w:val="000000"/>
                <w:sz w:val="20"/>
                <w:lang w:val="fr-CA"/>
              </w:rPr>
              <w:instrText xml:space="preserve"> =SUM(ABOVE) </w:instrText>
            </w:r>
            <w:r w:rsidRPr="005C6411">
              <w:rPr>
                <w:b/>
                <w:color w:val="000000"/>
                <w:sz w:val="20"/>
                <w:lang w:val="fr-CA"/>
              </w:rPr>
              <w:fldChar w:fldCharType="separate"/>
            </w:r>
            <w:r w:rsidRPr="005C6411">
              <w:rPr>
                <w:b/>
                <w:noProof/>
                <w:color w:val="000000"/>
                <w:sz w:val="20"/>
                <w:lang w:val="fr-CA"/>
              </w:rPr>
              <w:t>285 796</w:t>
            </w:r>
            <w:r w:rsidRPr="005C6411">
              <w:rPr>
                <w:b/>
                <w:color w:val="000000"/>
                <w:sz w:val="20"/>
                <w:lang w:val="fr-CA"/>
              </w:rPr>
              <w:fldChar w:fldCharType="end"/>
            </w:r>
            <w:r w:rsidRPr="005C6411">
              <w:rPr>
                <w:b/>
                <w:color w:val="000000"/>
                <w:sz w:val="20"/>
                <w:lang w:val="fr-CA"/>
              </w:rPr>
              <w:t>96</w:t>
            </w:r>
          </w:p>
        </w:tc>
      </w:tr>
      <w:tr w:rsidR="00B666D3" w:rsidRPr="005C6411" w14:paraId="6D9143F2" w14:textId="77777777" w:rsidTr="003D2974">
        <w:trPr>
          <w:trHeight w:val="206"/>
        </w:trPr>
        <w:tc>
          <w:tcPr>
            <w:tcW w:w="5000" w:type="pct"/>
            <w:gridSpan w:val="7"/>
            <w:shd w:val="clear" w:color="auto" w:fill="auto"/>
          </w:tcPr>
          <w:p w14:paraId="70905EC9" w14:textId="77777777" w:rsidR="00B666D3" w:rsidRPr="005C6411" w:rsidRDefault="00B666D3" w:rsidP="003D2974">
            <w:pPr>
              <w:widowControl w:val="0"/>
              <w:jc w:val="left"/>
              <w:rPr>
                <w:b/>
                <w:iCs/>
                <w:color w:val="000000"/>
                <w:sz w:val="20"/>
                <w:szCs w:val="20"/>
                <w:lang w:val="fr-CA"/>
              </w:rPr>
            </w:pPr>
            <w:r w:rsidRPr="005C6411">
              <w:rPr>
                <w:b/>
                <w:color w:val="000000"/>
                <w:sz w:val="20"/>
                <w:lang w:val="fr-CA"/>
              </w:rPr>
              <w:t>Tonnes PAO</w:t>
            </w:r>
          </w:p>
        </w:tc>
      </w:tr>
      <w:tr w:rsidR="00B666D3" w:rsidRPr="005C6411" w14:paraId="1C0F7F9E" w14:textId="77777777" w:rsidTr="003D2974">
        <w:trPr>
          <w:trHeight w:val="152"/>
        </w:trPr>
        <w:tc>
          <w:tcPr>
            <w:tcW w:w="1049" w:type="pct"/>
            <w:shd w:val="clear" w:color="auto" w:fill="auto"/>
            <w:noWrap/>
            <w:hideMark/>
          </w:tcPr>
          <w:p w14:paraId="78E88FB9" w14:textId="77777777" w:rsidR="00B666D3" w:rsidRPr="005C6411" w:rsidRDefault="00B666D3" w:rsidP="003D2974">
            <w:pPr>
              <w:widowControl w:val="0"/>
              <w:jc w:val="left"/>
              <w:rPr>
                <w:color w:val="000000"/>
                <w:sz w:val="20"/>
                <w:szCs w:val="20"/>
                <w:lang w:val="fr-CA"/>
              </w:rPr>
            </w:pPr>
            <w:r w:rsidRPr="005C6411">
              <w:rPr>
                <w:color w:val="000000"/>
                <w:sz w:val="20"/>
                <w:lang w:val="fr-CA"/>
              </w:rPr>
              <w:t>HCFC-22</w:t>
            </w:r>
          </w:p>
        </w:tc>
        <w:tc>
          <w:tcPr>
            <w:tcW w:w="658" w:type="pct"/>
            <w:shd w:val="clear" w:color="auto" w:fill="auto"/>
            <w:noWrap/>
          </w:tcPr>
          <w:p w14:paraId="0CDEB34E" w14:textId="77777777" w:rsidR="00B666D3" w:rsidRPr="005C6411" w:rsidRDefault="00B666D3" w:rsidP="003D2974">
            <w:pPr>
              <w:widowControl w:val="0"/>
              <w:jc w:val="right"/>
              <w:rPr>
                <w:rFonts w:eastAsiaTheme="minorHAnsi"/>
                <w:color w:val="000000"/>
                <w:sz w:val="20"/>
                <w:szCs w:val="20"/>
                <w:lang w:val="fr-CA"/>
              </w:rPr>
            </w:pPr>
            <w:r w:rsidRPr="005C6411">
              <w:rPr>
                <w:color w:val="000000"/>
                <w:sz w:val="20"/>
                <w:lang w:val="fr-CA"/>
              </w:rPr>
              <w:t>9 278</w:t>
            </w:r>
          </w:p>
        </w:tc>
        <w:tc>
          <w:tcPr>
            <w:tcW w:w="659" w:type="pct"/>
            <w:shd w:val="clear" w:color="auto" w:fill="auto"/>
            <w:noWrap/>
          </w:tcPr>
          <w:p w14:paraId="56917DFE" w14:textId="77777777" w:rsidR="00B666D3" w:rsidRPr="005C6411" w:rsidRDefault="00B666D3" w:rsidP="003D2974">
            <w:pPr>
              <w:widowControl w:val="0"/>
              <w:jc w:val="right"/>
              <w:rPr>
                <w:sz w:val="20"/>
                <w:szCs w:val="20"/>
                <w:lang w:val="fr-CA"/>
              </w:rPr>
            </w:pPr>
            <w:r w:rsidRPr="005C6411">
              <w:rPr>
                <w:color w:val="000000"/>
                <w:sz w:val="20"/>
                <w:lang w:val="fr-CA"/>
              </w:rPr>
              <w:t>9 513</w:t>
            </w:r>
          </w:p>
        </w:tc>
        <w:tc>
          <w:tcPr>
            <w:tcW w:w="658" w:type="pct"/>
            <w:shd w:val="clear" w:color="auto" w:fill="auto"/>
            <w:noWrap/>
          </w:tcPr>
          <w:p w14:paraId="269B5E21" w14:textId="77777777" w:rsidR="00B666D3" w:rsidRPr="005C6411" w:rsidRDefault="00B666D3" w:rsidP="003D2974">
            <w:pPr>
              <w:widowControl w:val="0"/>
              <w:jc w:val="right"/>
              <w:rPr>
                <w:sz w:val="20"/>
                <w:szCs w:val="20"/>
                <w:lang w:val="fr-CA"/>
              </w:rPr>
            </w:pPr>
            <w:r w:rsidRPr="005C6411">
              <w:rPr>
                <w:color w:val="000000"/>
                <w:sz w:val="20"/>
                <w:lang w:val="fr-CA"/>
              </w:rPr>
              <w:t>9 826</w:t>
            </w:r>
          </w:p>
        </w:tc>
        <w:tc>
          <w:tcPr>
            <w:tcW w:w="659" w:type="pct"/>
          </w:tcPr>
          <w:p w14:paraId="3176DE33"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9 551</w:t>
            </w:r>
          </w:p>
        </w:tc>
        <w:tc>
          <w:tcPr>
            <w:tcW w:w="658" w:type="pct"/>
            <w:shd w:val="clear" w:color="auto" w:fill="auto"/>
          </w:tcPr>
          <w:p w14:paraId="38370592"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7 340</w:t>
            </w:r>
          </w:p>
        </w:tc>
        <w:tc>
          <w:tcPr>
            <w:tcW w:w="659" w:type="pct"/>
            <w:shd w:val="clear" w:color="auto" w:fill="auto"/>
            <w:noWrap/>
          </w:tcPr>
          <w:p w14:paraId="31DD90F9"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11 495</w:t>
            </w:r>
          </w:p>
        </w:tc>
      </w:tr>
      <w:tr w:rsidR="00B666D3" w:rsidRPr="005C6411" w14:paraId="1D2689DF" w14:textId="77777777" w:rsidTr="003D2974">
        <w:trPr>
          <w:trHeight w:val="197"/>
        </w:trPr>
        <w:tc>
          <w:tcPr>
            <w:tcW w:w="1049" w:type="pct"/>
            <w:shd w:val="clear" w:color="auto" w:fill="auto"/>
            <w:noWrap/>
            <w:hideMark/>
          </w:tcPr>
          <w:p w14:paraId="199F9E1A" w14:textId="77777777" w:rsidR="00B666D3" w:rsidRPr="005C6411" w:rsidRDefault="00B666D3" w:rsidP="003D2974">
            <w:pPr>
              <w:widowControl w:val="0"/>
              <w:jc w:val="left"/>
              <w:rPr>
                <w:color w:val="000000"/>
                <w:sz w:val="20"/>
                <w:szCs w:val="20"/>
                <w:lang w:val="fr-CA"/>
              </w:rPr>
            </w:pPr>
            <w:r w:rsidRPr="005C6411">
              <w:rPr>
                <w:color w:val="000000"/>
                <w:sz w:val="20"/>
                <w:lang w:val="fr-CA"/>
              </w:rPr>
              <w:t>HCFC-123</w:t>
            </w:r>
          </w:p>
        </w:tc>
        <w:tc>
          <w:tcPr>
            <w:tcW w:w="658" w:type="pct"/>
            <w:shd w:val="clear" w:color="auto" w:fill="auto"/>
            <w:noWrap/>
          </w:tcPr>
          <w:p w14:paraId="1B810CC9" w14:textId="77777777" w:rsidR="00B666D3" w:rsidRPr="005C6411" w:rsidRDefault="00B666D3" w:rsidP="003D2974">
            <w:pPr>
              <w:widowControl w:val="0"/>
              <w:jc w:val="right"/>
              <w:rPr>
                <w:rFonts w:eastAsiaTheme="minorHAnsi"/>
                <w:color w:val="000000"/>
                <w:sz w:val="20"/>
                <w:szCs w:val="20"/>
                <w:lang w:val="fr-CA"/>
              </w:rPr>
            </w:pPr>
            <w:r w:rsidRPr="005C6411">
              <w:rPr>
                <w:color w:val="000000"/>
                <w:sz w:val="20"/>
                <w:lang w:val="fr-CA"/>
              </w:rPr>
              <w:t>19</w:t>
            </w:r>
          </w:p>
        </w:tc>
        <w:tc>
          <w:tcPr>
            <w:tcW w:w="659" w:type="pct"/>
            <w:shd w:val="clear" w:color="auto" w:fill="auto"/>
            <w:noWrap/>
          </w:tcPr>
          <w:p w14:paraId="40D43D7B" w14:textId="77777777" w:rsidR="00B666D3" w:rsidRPr="005C6411" w:rsidRDefault="00B666D3" w:rsidP="003D2974">
            <w:pPr>
              <w:widowControl w:val="0"/>
              <w:jc w:val="right"/>
              <w:rPr>
                <w:sz w:val="20"/>
                <w:szCs w:val="20"/>
                <w:lang w:val="fr-CA"/>
              </w:rPr>
            </w:pPr>
            <w:r w:rsidRPr="005C6411">
              <w:rPr>
                <w:color w:val="000000"/>
                <w:sz w:val="20"/>
                <w:lang w:val="fr-CA"/>
              </w:rPr>
              <w:t>20</w:t>
            </w:r>
          </w:p>
        </w:tc>
        <w:tc>
          <w:tcPr>
            <w:tcW w:w="658" w:type="pct"/>
            <w:shd w:val="clear" w:color="auto" w:fill="auto"/>
            <w:noWrap/>
          </w:tcPr>
          <w:p w14:paraId="294775F2" w14:textId="77777777" w:rsidR="00B666D3" w:rsidRPr="005C6411" w:rsidRDefault="00B666D3" w:rsidP="003D2974">
            <w:pPr>
              <w:widowControl w:val="0"/>
              <w:jc w:val="right"/>
              <w:rPr>
                <w:sz w:val="20"/>
                <w:szCs w:val="20"/>
                <w:lang w:val="fr-CA"/>
              </w:rPr>
            </w:pPr>
            <w:r w:rsidRPr="005C6411">
              <w:rPr>
                <w:color w:val="000000"/>
                <w:sz w:val="20"/>
                <w:lang w:val="fr-CA"/>
              </w:rPr>
              <w:t>20</w:t>
            </w:r>
          </w:p>
        </w:tc>
        <w:tc>
          <w:tcPr>
            <w:tcW w:w="659" w:type="pct"/>
          </w:tcPr>
          <w:p w14:paraId="35848BB9"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19</w:t>
            </w:r>
          </w:p>
        </w:tc>
        <w:tc>
          <w:tcPr>
            <w:tcW w:w="658" w:type="pct"/>
            <w:shd w:val="clear" w:color="auto" w:fill="auto"/>
          </w:tcPr>
          <w:p w14:paraId="38F104A2"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17</w:t>
            </w:r>
          </w:p>
        </w:tc>
        <w:tc>
          <w:tcPr>
            <w:tcW w:w="659" w:type="pct"/>
            <w:shd w:val="clear" w:color="auto" w:fill="auto"/>
            <w:noWrap/>
          </w:tcPr>
          <w:p w14:paraId="114B9F2F"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10</w:t>
            </w:r>
          </w:p>
        </w:tc>
      </w:tr>
      <w:tr w:rsidR="00B666D3" w:rsidRPr="005C6411" w14:paraId="5C24438C" w14:textId="77777777" w:rsidTr="003D2974">
        <w:trPr>
          <w:trHeight w:val="124"/>
        </w:trPr>
        <w:tc>
          <w:tcPr>
            <w:tcW w:w="1049" w:type="pct"/>
            <w:shd w:val="clear" w:color="auto" w:fill="auto"/>
            <w:noWrap/>
            <w:hideMark/>
          </w:tcPr>
          <w:p w14:paraId="6A83E189" w14:textId="77777777" w:rsidR="00B666D3" w:rsidRPr="005C6411" w:rsidRDefault="00B666D3" w:rsidP="003D2974">
            <w:pPr>
              <w:widowControl w:val="0"/>
              <w:jc w:val="left"/>
              <w:rPr>
                <w:color w:val="000000"/>
                <w:sz w:val="20"/>
                <w:szCs w:val="20"/>
                <w:lang w:val="fr-CA"/>
              </w:rPr>
            </w:pPr>
            <w:r w:rsidRPr="005C6411">
              <w:rPr>
                <w:color w:val="000000"/>
                <w:sz w:val="20"/>
                <w:lang w:val="fr-CA"/>
              </w:rPr>
              <w:t>HCFC-124</w:t>
            </w:r>
          </w:p>
        </w:tc>
        <w:tc>
          <w:tcPr>
            <w:tcW w:w="658" w:type="pct"/>
            <w:shd w:val="clear" w:color="auto" w:fill="auto"/>
            <w:noWrap/>
          </w:tcPr>
          <w:p w14:paraId="60704771" w14:textId="77777777" w:rsidR="00B666D3" w:rsidRPr="005C6411" w:rsidRDefault="00B666D3" w:rsidP="003D2974">
            <w:pPr>
              <w:widowControl w:val="0"/>
              <w:jc w:val="right"/>
              <w:rPr>
                <w:rFonts w:eastAsiaTheme="minorHAnsi"/>
                <w:color w:val="000000"/>
                <w:sz w:val="20"/>
                <w:szCs w:val="20"/>
                <w:lang w:val="fr-CA"/>
              </w:rPr>
            </w:pPr>
            <w:r w:rsidRPr="005C6411">
              <w:rPr>
                <w:color w:val="000000"/>
                <w:sz w:val="20"/>
                <w:lang w:val="fr-CA"/>
              </w:rPr>
              <w:t>1</w:t>
            </w:r>
          </w:p>
        </w:tc>
        <w:tc>
          <w:tcPr>
            <w:tcW w:w="659" w:type="pct"/>
            <w:shd w:val="clear" w:color="auto" w:fill="auto"/>
            <w:noWrap/>
          </w:tcPr>
          <w:p w14:paraId="4E71B1DC" w14:textId="77777777" w:rsidR="00B666D3" w:rsidRPr="005C6411" w:rsidRDefault="00B666D3" w:rsidP="003D2974">
            <w:pPr>
              <w:widowControl w:val="0"/>
              <w:jc w:val="right"/>
              <w:rPr>
                <w:sz w:val="20"/>
                <w:szCs w:val="20"/>
                <w:lang w:val="fr-CA"/>
              </w:rPr>
            </w:pPr>
            <w:r w:rsidRPr="005C6411">
              <w:rPr>
                <w:color w:val="000000"/>
                <w:sz w:val="20"/>
                <w:lang w:val="fr-CA"/>
              </w:rPr>
              <w:t>(0,13)</w:t>
            </w:r>
          </w:p>
        </w:tc>
        <w:tc>
          <w:tcPr>
            <w:tcW w:w="658" w:type="pct"/>
            <w:shd w:val="clear" w:color="auto" w:fill="auto"/>
            <w:noWrap/>
          </w:tcPr>
          <w:p w14:paraId="7AC12FC4" w14:textId="77777777" w:rsidR="00B666D3" w:rsidRPr="005C6411" w:rsidRDefault="00B666D3" w:rsidP="003D2974">
            <w:pPr>
              <w:widowControl w:val="0"/>
              <w:jc w:val="right"/>
              <w:rPr>
                <w:sz w:val="20"/>
                <w:szCs w:val="20"/>
                <w:lang w:val="fr-CA"/>
              </w:rPr>
            </w:pPr>
            <w:r w:rsidRPr="005C6411">
              <w:rPr>
                <w:color w:val="000000"/>
                <w:sz w:val="20"/>
                <w:lang w:val="fr-CA"/>
              </w:rPr>
              <w:t>0,12</w:t>
            </w:r>
          </w:p>
        </w:tc>
        <w:tc>
          <w:tcPr>
            <w:tcW w:w="659" w:type="pct"/>
          </w:tcPr>
          <w:p w14:paraId="60527327"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0,83</w:t>
            </w:r>
          </w:p>
        </w:tc>
        <w:tc>
          <w:tcPr>
            <w:tcW w:w="658" w:type="pct"/>
            <w:shd w:val="clear" w:color="auto" w:fill="auto"/>
          </w:tcPr>
          <w:p w14:paraId="5618903C"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(0,51)</w:t>
            </w:r>
          </w:p>
        </w:tc>
        <w:tc>
          <w:tcPr>
            <w:tcW w:w="659" w:type="pct"/>
            <w:shd w:val="clear" w:color="auto" w:fill="auto"/>
            <w:noWrap/>
          </w:tcPr>
          <w:p w14:paraId="07622B50"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3</w:t>
            </w:r>
          </w:p>
        </w:tc>
      </w:tr>
      <w:tr w:rsidR="00B666D3" w:rsidRPr="005C6411" w14:paraId="5D94475B" w14:textId="77777777" w:rsidTr="003D2974">
        <w:trPr>
          <w:trHeight w:val="124"/>
        </w:trPr>
        <w:tc>
          <w:tcPr>
            <w:tcW w:w="1049" w:type="pct"/>
            <w:shd w:val="clear" w:color="auto" w:fill="auto"/>
            <w:noWrap/>
          </w:tcPr>
          <w:p w14:paraId="7640477E" w14:textId="77777777" w:rsidR="00B666D3" w:rsidRPr="005C6411" w:rsidRDefault="00B666D3" w:rsidP="003D2974">
            <w:pPr>
              <w:widowControl w:val="0"/>
              <w:jc w:val="left"/>
              <w:rPr>
                <w:color w:val="000000"/>
                <w:sz w:val="20"/>
                <w:szCs w:val="20"/>
                <w:lang w:val="fr-CA"/>
              </w:rPr>
            </w:pPr>
            <w:r w:rsidRPr="005C6411">
              <w:rPr>
                <w:color w:val="000000"/>
                <w:sz w:val="20"/>
                <w:lang w:val="fr-CA"/>
              </w:rPr>
              <w:t>HCFC-133/133a</w:t>
            </w:r>
          </w:p>
        </w:tc>
        <w:tc>
          <w:tcPr>
            <w:tcW w:w="658" w:type="pct"/>
            <w:shd w:val="clear" w:color="auto" w:fill="auto"/>
            <w:noWrap/>
          </w:tcPr>
          <w:p w14:paraId="1B03B3B9"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c>
          <w:tcPr>
            <w:tcW w:w="659" w:type="pct"/>
            <w:shd w:val="clear" w:color="auto" w:fill="auto"/>
            <w:noWrap/>
          </w:tcPr>
          <w:p w14:paraId="781278ED"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c>
          <w:tcPr>
            <w:tcW w:w="658" w:type="pct"/>
            <w:shd w:val="clear" w:color="auto" w:fill="auto"/>
            <w:noWrap/>
          </w:tcPr>
          <w:p w14:paraId="77B60931"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c>
          <w:tcPr>
            <w:tcW w:w="659" w:type="pct"/>
          </w:tcPr>
          <w:p w14:paraId="1D8B88A0" w14:textId="77777777" w:rsidR="00B666D3" w:rsidRPr="005C6411" w:rsidRDefault="00B666D3" w:rsidP="003D2974">
            <w:pPr>
              <w:widowControl w:val="0"/>
              <w:jc w:val="right"/>
              <w:rPr>
                <w:rFonts w:eastAsiaTheme="minorHAnsi"/>
                <w:color w:val="000000"/>
                <w:sz w:val="20"/>
                <w:szCs w:val="20"/>
                <w:lang w:val="fr-CA"/>
              </w:rPr>
            </w:pPr>
            <w:r w:rsidRPr="005C6411">
              <w:rPr>
                <w:color w:val="000000"/>
                <w:sz w:val="20"/>
                <w:lang w:val="fr-CA"/>
              </w:rPr>
              <w:t>0</w:t>
            </w:r>
          </w:p>
        </w:tc>
        <w:tc>
          <w:tcPr>
            <w:tcW w:w="658" w:type="pct"/>
            <w:shd w:val="clear" w:color="auto" w:fill="auto"/>
          </w:tcPr>
          <w:p w14:paraId="0D05244A"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(1,08)</w:t>
            </w:r>
          </w:p>
        </w:tc>
        <w:tc>
          <w:tcPr>
            <w:tcW w:w="659" w:type="pct"/>
            <w:shd w:val="clear" w:color="auto" w:fill="auto"/>
            <w:noWrap/>
          </w:tcPr>
          <w:p w14:paraId="194DED46"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0</w:t>
            </w:r>
          </w:p>
        </w:tc>
      </w:tr>
      <w:tr w:rsidR="00B666D3" w:rsidRPr="005C6411" w14:paraId="73FD5A12" w14:textId="77777777" w:rsidTr="003D2974">
        <w:trPr>
          <w:trHeight w:val="143"/>
        </w:trPr>
        <w:tc>
          <w:tcPr>
            <w:tcW w:w="1049" w:type="pct"/>
            <w:shd w:val="clear" w:color="auto" w:fill="auto"/>
            <w:noWrap/>
            <w:hideMark/>
          </w:tcPr>
          <w:p w14:paraId="1C825F5A" w14:textId="77777777" w:rsidR="00B666D3" w:rsidRPr="005C6411" w:rsidRDefault="00B666D3" w:rsidP="003D2974">
            <w:pPr>
              <w:widowControl w:val="0"/>
              <w:jc w:val="left"/>
              <w:rPr>
                <w:color w:val="000000"/>
                <w:sz w:val="20"/>
                <w:szCs w:val="20"/>
                <w:lang w:val="fr-CA"/>
              </w:rPr>
            </w:pPr>
            <w:r w:rsidRPr="005C6411">
              <w:rPr>
                <w:color w:val="000000"/>
                <w:sz w:val="20"/>
                <w:lang w:val="fr-CA"/>
              </w:rPr>
              <w:t>HCFC-141b</w:t>
            </w:r>
          </w:p>
        </w:tc>
        <w:tc>
          <w:tcPr>
            <w:tcW w:w="658" w:type="pct"/>
            <w:shd w:val="clear" w:color="auto" w:fill="auto"/>
            <w:noWrap/>
          </w:tcPr>
          <w:p w14:paraId="5090CBBF" w14:textId="77777777" w:rsidR="00B666D3" w:rsidRPr="005C6411" w:rsidRDefault="00B666D3" w:rsidP="003D2974">
            <w:pPr>
              <w:widowControl w:val="0"/>
              <w:jc w:val="right"/>
              <w:rPr>
                <w:rFonts w:eastAsiaTheme="minorHAnsi"/>
                <w:color w:val="000000"/>
                <w:sz w:val="20"/>
                <w:szCs w:val="20"/>
                <w:lang w:val="fr-CA"/>
              </w:rPr>
            </w:pPr>
            <w:r w:rsidRPr="005C6411">
              <w:rPr>
                <w:color w:val="000000"/>
                <w:sz w:val="20"/>
                <w:lang w:val="fr-CA"/>
              </w:rPr>
              <w:t>4 306</w:t>
            </w:r>
          </w:p>
        </w:tc>
        <w:tc>
          <w:tcPr>
            <w:tcW w:w="659" w:type="pct"/>
            <w:shd w:val="clear" w:color="auto" w:fill="auto"/>
            <w:noWrap/>
          </w:tcPr>
          <w:p w14:paraId="5DE5463C" w14:textId="77777777" w:rsidR="00B666D3" w:rsidRPr="005C6411" w:rsidRDefault="00B666D3" w:rsidP="003D2974">
            <w:pPr>
              <w:widowControl w:val="0"/>
              <w:jc w:val="right"/>
              <w:rPr>
                <w:sz w:val="20"/>
                <w:szCs w:val="20"/>
                <w:lang w:val="fr-CA"/>
              </w:rPr>
            </w:pPr>
            <w:r w:rsidRPr="005C6411">
              <w:rPr>
                <w:color w:val="000000"/>
                <w:sz w:val="20"/>
                <w:lang w:val="fr-CA"/>
              </w:rPr>
              <w:t>4 404</w:t>
            </w:r>
          </w:p>
        </w:tc>
        <w:tc>
          <w:tcPr>
            <w:tcW w:w="658" w:type="pct"/>
            <w:shd w:val="clear" w:color="auto" w:fill="auto"/>
            <w:noWrap/>
          </w:tcPr>
          <w:p w14:paraId="3FC4628F" w14:textId="77777777" w:rsidR="00B666D3" w:rsidRPr="005C6411" w:rsidRDefault="00B666D3" w:rsidP="003D2974">
            <w:pPr>
              <w:widowControl w:val="0"/>
              <w:jc w:val="right"/>
              <w:rPr>
                <w:sz w:val="20"/>
                <w:szCs w:val="20"/>
                <w:lang w:val="fr-CA"/>
              </w:rPr>
            </w:pPr>
            <w:r w:rsidRPr="005C6411">
              <w:rPr>
                <w:color w:val="000000"/>
                <w:sz w:val="20"/>
                <w:lang w:val="fr-CA"/>
              </w:rPr>
              <w:t>4 186</w:t>
            </w:r>
          </w:p>
        </w:tc>
        <w:tc>
          <w:tcPr>
            <w:tcW w:w="659" w:type="pct"/>
          </w:tcPr>
          <w:p w14:paraId="6C05DDF7"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4 229</w:t>
            </w:r>
          </w:p>
        </w:tc>
        <w:tc>
          <w:tcPr>
            <w:tcW w:w="658" w:type="pct"/>
            <w:shd w:val="clear" w:color="auto" w:fill="auto"/>
          </w:tcPr>
          <w:p w14:paraId="38213AA7"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3 187</w:t>
            </w:r>
          </w:p>
        </w:tc>
        <w:tc>
          <w:tcPr>
            <w:tcW w:w="659" w:type="pct"/>
            <w:shd w:val="clear" w:color="auto" w:fill="auto"/>
            <w:noWrap/>
          </w:tcPr>
          <w:p w14:paraId="6DD3DE20"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5 885</w:t>
            </w:r>
          </w:p>
        </w:tc>
      </w:tr>
      <w:tr w:rsidR="00B666D3" w:rsidRPr="005C6411" w14:paraId="5D5CA6B6" w14:textId="77777777" w:rsidTr="003D2974">
        <w:trPr>
          <w:trHeight w:val="82"/>
        </w:trPr>
        <w:tc>
          <w:tcPr>
            <w:tcW w:w="1049" w:type="pct"/>
            <w:shd w:val="clear" w:color="auto" w:fill="auto"/>
            <w:noWrap/>
            <w:hideMark/>
          </w:tcPr>
          <w:p w14:paraId="59756CD5" w14:textId="77777777" w:rsidR="00B666D3" w:rsidRPr="005C6411" w:rsidRDefault="00B666D3" w:rsidP="003D2974">
            <w:pPr>
              <w:widowControl w:val="0"/>
              <w:jc w:val="left"/>
              <w:rPr>
                <w:color w:val="000000"/>
                <w:sz w:val="20"/>
                <w:szCs w:val="20"/>
                <w:lang w:val="fr-CA"/>
              </w:rPr>
            </w:pPr>
            <w:r w:rsidRPr="005C6411">
              <w:rPr>
                <w:color w:val="000000"/>
                <w:sz w:val="20"/>
                <w:lang w:val="fr-CA"/>
              </w:rPr>
              <w:t>HCFC-142b</w:t>
            </w:r>
          </w:p>
        </w:tc>
        <w:tc>
          <w:tcPr>
            <w:tcW w:w="658" w:type="pct"/>
            <w:shd w:val="clear" w:color="auto" w:fill="auto"/>
            <w:noWrap/>
          </w:tcPr>
          <w:p w14:paraId="08DD10CF" w14:textId="77777777" w:rsidR="00B666D3" w:rsidRPr="005C6411" w:rsidRDefault="00B666D3" w:rsidP="003D2974">
            <w:pPr>
              <w:widowControl w:val="0"/>
              <w:jc w:val="right"/>
              <w:rPr>
                <w:rFonts w:eastAsiaTheme="minorHAnsi"/>
                <w:color w:val="000000"/>
                <w:sz w:val="20"/>
                <w:szCs w:val="20"/>
                <w:lang w:val="fr-CA"/>
              </w:rPr>
            </w:pPr>
            <w:r w:rsidRPr="005C6411">
              <w:rPr>
                <w:color w:val="000000"/>
                <w:sz w:val="20"/>
                <w:lang w:val="fr-CA"/>
              </w:rPr>
              <w:t>616</w:t>
            </w:r>
          </w:p>
        </w:tc>
        <w:tc>
          <w:tcPr>
            <w:tcW w:w="659" w:type="pct"/>
            <w:shd w:val="clear" w:color="auto" w:fill="auto"/>
            <w:noWrap/>
          </w:tcPr>
          <w:p w14:paraId="23DA781E" w14:textId="77777777" w:rsidR="00B666D3" w:rsidRPr="005C6411" w:rsidRDefault="00B666D3" w:rsidP="003D2974">
            <w:pPr>
              <w:widowControl w:val="0"/>
              <w:jc w:val="right"/>
              <w:rPr>
                <w:sz w:val="20"/>
                <w:szCs w:val="20"/>
                <w:lang w:val="fr-CA"/>
              </w:rPr>
            </w:pPr>
            <w:r w:rsidRPr="005C6411">
              <w:rPr>
                <w:color w:val="000000"/>
                <w:sz w:val="20"/>
                <w:lang w:val="fr-CA"/>
              </w:rPr>
              <w:t>666</w:t>
            </w:r>
          </w:p>
        </w:tc>
        <w:tc>
          <w:tcPr>
            <w:tcW w:w="658" w:type="pct"/>
            <w:shd w:val="clear" w:color="auto" w:fill="auto"/>
            <w:noWrap/>
          </w:tcPr>
          <w:p w14:paraId="0F3EE31B" w14:textId="77777777" w:rsidR="00B666D3" w:rsidRPr="005C6411" w:rsidRDefault="00B666D3" w:rsidP="003D2974">
            <w:pPr>
              <w:widowControl w:val="0"/>
              <w:jc w:val="right"/>
              <w:rPr>
                <w:sz w:val="20"/>
                <w:szCs w:val="20"/>
                <w:lang w:val="fr-CA"/>
              </w:rPr>
            </w:pPr>
            <w:r w:rsidRPr="005C6411">
              <w:rPr>
                <w:color w:val="000000"/>
                <w:sz w:val="20"/>
                <w:lang w:val="fr-CA"/>
              </w:rPr>
              <w:t>349</w:t>
            </w:r>
          </w:p>
        </w:tc>
        <w:tc>
          <w:tcPr>
            <w:tcW w:w="659" w:type="pct"/>
          </w:tcPr>
          <w:p w14:paraId="7A9B2BDE" w14:textId="77777777" w:rsidR="00B666D3" w:rsidRPr="005C6411" w:rsidRDefault="00B666D3" w:rsidP="003D2974">
            <w:pPr>
              <w:widowControl w:val="0"/>
              <w:jc w:val="right"/>
              <w:rPr>
                <w:iCs/>
                <w:color w:val="000000"/>
                <w:sz w:val="20"/>
                <w:szCs w:val="20"/>
                <w:highlight w:val="yellow"/>
                <w:lang w:val="fr-CA"/>
              </w:rPr>
            </w:pPr>
            <w:r w:rsidRPr="005C6411">
              <w:rPr>
                <w:color w:val="000000"/>
                <w:sz w:val="20"/>
                <w:lang w:val="fr-CA"/>
              </w:rPr>
              <w:t>422</w:t>
            </w:r>
          </w:p>
        </w:tc>
        <w:tc>
          <w:tcPr>
            <w:tcW w:w="658" w:type="pct"/>
            <w:shd w:val="clear" w:color="auto" w:fill="auto"/>
          </w:tcPr>
          <w:p w14:paraId="2DEED22B"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140</w:t>
            </w:r>
          </w:p>
        </w:tc>
        <w:tc>
          <w:tcPr>
            <w:tcW w:w="659" w:type="pct"/>
            <w:shd w:val="clear" w:color="auto" w:fill="auto"/>
            <w:noWrap/>
          </w:tcPr>
          <w:p w14:paraId="3E019277" w14:textId="77777777" w:rsidR="00B666D3" w:rsidRPr="005C6411" w:rsidRDefault="00B666D3" w:rsidP="003D2974">
            <w:pPr>
              <w:widowControl w:val="0"/>
              <w:jc w:val="right"/>
              <w:rPr>
                <w:iCs/>
                <w:color w:val="000000"/>
                <w:sz w:val="20"/>
                <w:szCs w:val="20"/>
                <w:lang w:val="fr-CA"/>
              </w:rPr>
            </w:pPr>
            <w:r w:rsidRPr="005C6411">
              <w:rPr>
                <w:color w:val="000000"/>
                <w:sz w:val="20"/>
                <w:lang w:val="fr-CA"/>
              </w:rPr>
              <w:t>1 471</w:t>
            </w:r>
          </w:p>
        </w:tc>
      </w:tr>
      <w:tr w:rsidR="00B666D3" w:rsidRPr="005C6411" w14:paraId="1C802385" w14:textId="77777777" w:rsidTr="003D2974">
        <w:trPr>
          <w:trHeight w:val="40"/>
        </w:trPr>
        <w:tc>
          <w:tcPr>
            <w:tcW w:w="1049" w:type="pct"/>
            <w:shd w:val="clear" w:color="auto" w:fill="auto"/>
            <w:noWrap/>
            <w:hideMark/>
          </w:tcPr>
          <w:p w14:paraId="467478E5" w14:textId="77777777" w:rsidR="00B666D3" w:rsidRPr="005C6411" w:rsidRDefault="00B666D3" w:rsidP="003D2974">
            <w:pPr>
              <w:jc w:val="left"/>
              <w:rPr>
                <w:color w:val="000000"/>
                <w:sz w:val="20"/>
                <w:szCs w:val="20"/>
                <w:lang w:val="fr-CA"/>
              </w:rPr>
            </w:pPr>
            <w:r w:rsidRPr="005C6411">
              <w:rPr>
                <w:color w:val="000000"/>
                <w:sz w:val="20"/>
                <w:lang w:val="fr-CA"/>
              </w:rPr>
              <w:t>HCFC-225ca/cb</w:t>
            </w:r>
          </w:p>
        </w:tc>
        <w:tc>
          <w:tcPr>
            <w:tcW w:w="658" w:type="pct"/>
            <w:shd w:val="clear" w:color="auto" w:fill="auto"/>
            <w:noWrap/>
          </w:tcPr>
          <w:p w14:paraId="7D4ECECA" w14:textId="77777777" w:rsidR="00B666D3" w:rsidRPr="005C6411" w:rsidRDefault="00B666D3" w:rsidP="003D2974">
            <w:pPr>
              <w:jc w:val="right"/>
              <w:rPr>
                <w:rFonts w:eastAsiaTheme="minorHAnsi"/>
                <w:color w:val="000000"/>
                <w:sz w:val="20"/>
                <w:szCs w:val="20"/>
                <w:lang w:val="fr-CA"/>
              </w:rPr>
            </w:pPr>
            <w:r w:rsidRPr="005C6411">
              <w:rPr>
                <w:color w:val="000000"/>
                <w:sz w:val="20"/>
                <w:lang w:val="fr-CA"/>
              </w:rPr>
              <w:t>1</w:t>
            </w:r>
          </w:p>
        </w:tc>
        <w:tc>
          <w:tcPr>
            <w:tcW w:w="659" w:type="pct"/>
            <w:shd w:val="clear" w:color="auto" w:fill="auto"/>
            <w:noWrap/>
          </w:tcPr>
          <w:p w14:paraId="53602746" w14:textId="77777777" w:rsidR="00B666D3" w:rsidRPr="005C6411" w:rsidRDefault="00B666D3" w:rsidP="003D2974">
            <w:pPr>
              <w:jc w:val="right"/>
              <w:rPr>
                <w:sz w:val="20"/>
                <w:szCs w:val="20"/>
                <w:lang w:val="fr-CA"/>
              </w:rPr>
            </w:pPr>
            <w:r w:rsidRPr="005C6411">
              <w:rPr>
                <w:color w:val="000000"/>
                <w:sz w:val="20"/>
                <w:lang w:val="fr-CA"/>
              </w:rPr>
              <w:t>1</w:t>
            </w:r>
          </w:p>
        </w:tc>
        <w:tc>
          <w:tcPr>
            <w:tcW w:w="658" w:type="pct"/>
            <w:shd w:val="clear" w:color="auto" w:fill="auto"/>
            <w:noWrap/>
          </w:tcPr>
          <w:p w14:paraId="2ACF8711" w14:textId="77777777" w:rsidR="00B666D3" w:rsidRPr="005C6411" w:rsidRDefault="00B666D3" w:rsidP="003D2974">
            <w:pPr>
              <w:jc w:val="right"/>
              <w:rPr>
                <w:sz w:val="20"/>
                <w:szCs w:val="20"/>
                <w:lang w:val="fr-CA"/>
              </w:rPr>
            </w:pPr>
            <w:r w:rsidRPr="005C6411">
              <w:rPr>
                <w:color w:val="000000"/>
                <w:sz w:val="20"/>
                <w:lang w:val="fr-CA"/>
              </w:rPr>
              <w:t>1</w:t>
            </w:r>
          </w:p>
        </w:tc>
        <w:tc>
          <w:tcPr>
            <w:tcW w:w="659" w:type="pct"/>
          </w:tcPr>
          <w:p w14:paraId="767D5A75" w14:textId="77777777" w:rsidR="00B666D3" w:rsidRPr="005C6411" w:rsidRDefault="00B666D3" w:rsidP="003D2974">
            <w:pPr>
              <w:jc w:val="right"/>
              <w:rPr>
                <w:iCs/>
                <w:color w:val="000000"/>
                <w:sz w:val="20"/>
                <w:szCs w:val="20"/>
                <w:highlight w:val="yellow"/>
                <w:lang w:val="fr-CA"/>
              </w:rPr>
            </w:pPr>
            <w:r w:rsidRPr="005C6411">
              <w:rPr>
                <w:color w:val="000000"/>
                <w:sz w:val="20"/>
                <w:lang w:val="fr-CA"/>
              </w:rPr>
              <w:t>0,017</w:t>
            </w:r>
          </w:p>
        </w:tc>
        <w:tc>
          <w:tcPr>
            <w:tcW w:w="658" w:type="pct"/>
            <w:shd w:val="clear" w:color="auto" w:fill="auto"/>
          </w:tcPr>
          <w:p w14:paraId="42043F0D" w14:textId="77777777" w:rsidR="00B666D3" w:rsidRPr="005C6411" w:rsidRDefault="00B666D3" w:rsidP="003D2974">
            <w:pPr>
              <w:jc w:val="right"/>
              <w:rPr>
                <w:iCs/>
                <w:color w:val="000000"/>
                <w:sz w:val="20"/>
                <w:szCs w:val="20"/>
                <w:lang w:val="fr-CA"/>
              </w:rPr>
            </w:pPr>
            <w:r w:rsidRPr="005C6411">
              <w:rPr>
                <w:color w:val="000000"/>
                <w:sz w:val="20"/>
                <w:lang w:val="fr-CA"/>
              </w:rPr>
              <w:t>0</w:t>
            </w:r>
          </w:p>
        </w:tc>
        <w:tc>
          <w:tcPr>
            <w:tcW w:w="659" w:type="pct"/>
            <w:shd w:val="clear" w:color="auto" w:fill="auto"/>
            <w:noWrap/>
          </w:tcPr>
          <w:p w14:paraId="37F3BC00" w14:textId="77777777" w:rsidR="00B666D3" w:rsidRPr="005C6411" w:rsidRDefault="00B666D3" w:rsidP="003D2974">
            <w:pPr>
              <w:jc w:val="right"/>
              <w:rPr>
                <w:iCs/>
                <w:color w:val="000000"/>
                <w:sz w:val="20"/>
                <w:szCs w:val="20"/>
                <w:lang w:val="fr-CA"/>
              </w:rPr>
            </w:pPr>
            <w:r w:rsidRPr="005C6411">
              <w:rPr>
                <w:color w:val="000000"/>
                <w:sz w:val="20"/>
                <w:lang w:val="fr-CA"/>
              </w:rPr>
              <w:t>1</w:t>
            </w:r>
          </w:p>
        </w:tc>
      </w:tr>
      <w:tr w:rsidR="00B666D3" w:rsidRPr="005C6411" w14:paraId="3722149C" w14:textId="77777777" w:rsidTr="003D2974">
        <w:trPr>
          <w:trHeight w:val="152"/>
        </w:trPr>
        <w:tc>
          <w:tcPr>
            <w:tcW w:w="1049" w:type="pct"/>
            <w:shd w:val="clear" w:color="auto" w:fill="auto"/>
            <w:noWrap/>
            <w:hideMark/>
          </w:tcPr>
          <w:p w14:paraId="7ADF5EC8" w14:textId="77777777" w:rsidR="00B666D3" w:rsidRPr="005C6411" w:rsidRDefault="00B666D3" w:rsidP="003D2974">
            <w:pPr>
              <w:jc w:val="left"/>
              <w:rPr>
                <w:b/>
                <w:bCs/>
                <w:color w:val="000000"/>
                <w:sz w:val="20"/>
                <w:szCs w:val="20"/>
                <w:lang w:val="fr-CA"/>
              </w:rPr>
            </w:pPr>
            <w:r w:rsidRPr="005C6411">
              <w:rPr>
                <w:b/>
                <w:color w:val="000000"/>
                <w:sz w:val="20"/>
                <w:lang w:val="fr-CA"/>
              </w:rPr>
              <w:t>Total</w:t>
            </w:r>
          </w:p>
        </w:tc>
        <w:tc>
          <w:tcPr>
            <w:tcW w:w="658" w:type="pct"/>
            <w:shd w:val="clear" w:color="auto" w:fill="auto"/>
            <w:noWrap/>
          </w:tcPr>
          <w:p w14:paraId="66442B12" w14:textId="77777777" w:rsidR="00B666D3" w:rsidRPr="005C6411" w:rsidRDefault="00B666D3" w:rsidP="003D2974">
            <w:pPr>
              <w:jc w:val="right"/>
              <w:rPr>
                <w:b/>
                <w:bCs/>
                <w:iCs/>
                <w:color w:val="000000"/>
                <w:sz w:val="20"/>
                <w:szCs w:val="20"/>
                <w:lang w:val="fr-CA"/>
              </w:rPr>
            </w:pPr>
            <w:r w:rsidRPr="005C6411">
              <w:rPr>
                <w:b/>
                <w:color w:val="000000"/>
                <w:sz w:val="20"/>
                <w:lang w:val="fr-CA"/>
              </w:rPr>
              <w:t>14 221</w:t>
            </w:r>
          </w:p>
        </w:tc>
        <w:tc>
          <w:tcPr>
            <w:tcW w:w="659" w:type="pct"/>
            <w:shd w:val="clear" w:color="auto" w:fill="auto"/>
            <w:noWrap/>
          </w:tcPr>
          <w:p w14:paraId="60353AA9" w14:textId="77777777" w:rsidR="00B666D3" w:rsidRPr="005C6411" w:rsidRDefault="00B666D3" w:rsidP="003D2974">
            <w:pPr>
              <w:jc w:val="right"/>
              <w:rPr>
                <w:b/>
                <w:sz w:val="20"/>
                <w:szCs w:val="20"/>
                <w:lang w:val="fr-CA"/>
              </w:rPr>
            </w:pPr>
            <w:r w:rsidRPr="005C6411">
              <w:rPr>
                <w:b/>
                <w:color w:val="000000"/>
                <w:sz w:val="20"/>
                <w:lang w:val="fr-CA"/>
              </w:rPr>
              <w:t>14 604</w:t>
            </w:r>
          </w:p>
        </w:tc>
        <w:tc>
          <w:tcPr>
            <w:tcW w:w="658" w:type="pct"/>
            <w:shd w:val="clear" w:color="auto" w:fill="auto"/>
            <w:noWrap/>
          </w:tcPr>
          <w:p w14:paraId="75185F86" w14:textId="77777777" w:rsidR="00B666D3" w:rsidRPr="005C6411" w:rsidRDefault="00B666D3" w:rsidP="003D2974">
            <w:pPr>
              <w:jc w:val="right"/>
              <w:rPr>
                <w:b/>
                <w:sz w:val="20"/>
                <w:szCs w:val="20"/>
                <w:lang w:val="fr-CA"/>
              </w:rPr>
            </w:pPr>
            <w:r w:rsidRPr="005C6411">
              <w:rPr>
                <w:b/>
                <w:color w:val="000000"/>
                <w:sz w:val="20"/>
                <w:lang w:val="fr-CA"/>
              </w:rPr>
              <w:t>14 382</w:t>
            </w:r>
          </w:p>
        </w:tc>
        <w:tc>
          <w:tcPr>
            <w:tcW w:w="659" w:type="pct"/>
          </w:tcPr>
          <w:p w14:paraId="43159ABB" w14:textId="77777777" w:rsidR="00B666D3" w:rsidRPr="005C6411" w:rsidRDefault="00B666D3" w:rsidP="003D2974">
            <w:pPr>
              <w:jc w:val="right"/>
              <w:rPr>
                <w:b/>
                <w:bCs/>
                <w:iCs/>
                <w:color w:val="000000"/>
                <w:sz w:val="20"/>
                <w:szCs w:val="20"/>
                <w:highlight w:val="yellow"/>
                <w:lang w:val="fr-CA"/>
              </w:rPr>
            </w:pPr>
            <w:r w:rsidRPr="005C6411">
              <w:rPr>
                <w:b/>
                <w:color w:val="000000"/>
                <w:sz w:val="20"/>
                <w:lang w:val="fr-CA"/>
              </w:rPr>
              <w:t>14 223</w:t>
            </w:r>
          </w:p>
        </w:tc>
        <w:tc>
          <w:tcPr>
            <w:tcW w:w="658" w:type="pct"/>
            <w:shd w:val="clear" w:color="auto" w:fill="auto"/>
          </w:tcPr>
          <w:p w14:paraId="2EDDC5EF" w14:textId="77777777" w:rsidR="00B666D3" w:rsidRPr="005C6411" w:rsidRDefault="00B666D3" w:rsidP="003D2974">
            <w:pPr>
              <w:jc w:val="right"/>
              <w:rPr>
                <w:b/>
                <w:bCs/>
                <w:iCs/>
                <w:color w:val="000000"/>
                <w:sz w:val="20"/>
                <w:szCs w:val="20"/>
                <w:lang w:val="fr-CA"/>
              </w:rPr>
            </w:pPr>
            <w:r w:rsidRPr="005C6411">
              <w:rPr>
                <w:b/>
                <w:color w:val="000000"/>
                <w:sz w:val="20"/>
                <w:lang w:val="fr-CA"/>
              </w:rPr>
              <w:t>10 683</w:t>
            </w:r>
          </w:p>
        </w:tc>
        <w:tc>
          <w:tcPr>
            <w:tcW w:w="659" w:type="pct"/>
            <w:shd w:val="clear" w:color="auto" w:fill="auto"/>
            <w:noWrap/>
          </w:tcPr>
          <w:p w14:paraId="0CFF3F0A" w14:textId="77777777" w:rsidR="00B666D3" w:rsidRPr="005C6411" w:rsidRDefault="00B666D3" w:rsidP="003D2974">
            <w:pPr>
              <w:jc w:val="right"/>
              <w:rPr>
                <w:b/>
                <w:bCs/>
                <w:iCs/>
                <w:color w:val="000000"/>
                <w:sz w:val="20"/>
                <w:szCs w:val="20"/>
                <w:lang w:val="fr-CA"/>
              </w:rPr>
            </w:pPr>
            <w:r w:rsidRPr="005C6411">
              <w:rPr>
                <w:b/>
                <w:color w:val="000000"/>
                <w:sz w:val="20"/>
                <w:lang w:val="fr-CA"/>
              </w:rPr>
              <w:t>18 865</w:t>
            </w:r>
          </w:p>
        </w:tc>
      </w:tr>
    </w:tbl>
    <w:p w14:paraId="317D846E" w14:textId="548B65C5" w:rsidR="00B666D3" w:rsidRPr="005C6411" w:rsidRDefault="00B666D3" w:rsidP="00B666D3">
      <w:pPr>
        <w:spacing w:after="20"/>
        <w:rPr>
          <w:sz w:val="18"/>
          <w:szCs w:val="18"/>
          <w:lang w:val="fr-CA"/>
        </w:rPr>
      </w:pPr>
      <w:r w:rsidRPr="005C6411">
        <w:rPr>
          <w:sz w:val="18"/>
          <w:lang w:val="fr-CA"/>
        </w:rPr>
        <w:t xml:space="preserve">* Le </w:t>
      </w:r>
      <w:r w:rsidR="00786A68">
        <w:rPr>
          <w:sz w:val="18"/>
          <w:lang w:val="fr-CA"/>
        </w:rPr>
        <w:t>gouvernement</w:t>
      </w:r>
      <w:r w:rsidRPr="005C6411">
        <w:rPr>
          <w:sz w:val="18"/>
          <w:lang w:val="fr-CA"/>
        </w:rPr>
        <w:t xml:space="preserve"> de la Chine a communiqué une consommation de 173 662 tm au titre du rapport du PN 2019.</w:t>
      </w:r>
    </w:p>
    <w:p w14:paraId="374E4F0C" w14:textId="77777777" w:rsidR="00B666D3" w:rsidRPr="005C6411" w:rsidRDefault="00B666D3" w:rsidP="00B666D3">
      <w:pPr>
        <w:rPr>
          <w:lang w:val="fr-CA"/>
        </w:rPr>
      </w:pPr>
    </w:p>
    <w:p w14:paraId="523B4617" w14:textId="4B2B61AB" w:rsidR="00B666D3" w:rsidRPr="005C6411" w:rsidRDefault="00B666D3" w:rsidP="00B666D3">
      <w:pPr>
        <w:pStyle w:val="Heading1"/>
        <w:widowControl w:val="0"/>
        <w:rPr>
          <w:lang w:val="fr-CA"/>
        </w:rPr>
      </w:pPr>
      <w:r w:rsidRPr="005C6411">
        <w:rPr>
          <w:lang w:val="fr-CA"/>
        </w:rPr>
        <w:t>La consommation de HCFC en Chine reste dominée par trois substances : le HCFC-22, le HCFC</w:t>
      </w:r>
      <w:r w:rsidR="0054393C">
        <w:rPr>
          <w:lang w:val="fr-CA"/>
        </w:rPr>
        <w:noBreakHyphen/>
      </w:r>
      <w:r w:rsidRPr="005C6411">
        <w:rPr>
          <w:lang w:val="fr-CA"/>
        </w:rPr>
        <w:t>141b et le HCFC-142b, qui comptent collectivement pour 99,9 pour cent de la consommation du pays (en tonnes PAO). La consommation globale de HCFC en</w:t>
      </w:r>
      <w:r w:rsidR="00085F82">
        <w:rPr>
          <w:lang w:val="fr-CA"/>
        </w:rPr>
        <w:t xml:space="preserve"> 2020 était inférieure de 24,8 pour cent</w:t>
      </w:r>
      <w:r w:rsidRPr="005C6411">
        <w:rPr>
          <w:lang w:val="fr-CA"/>
        </w:rPr>
        <w:t xml:space="preserve"> (en tonnes PAO) à celle de 2019 et était conforme à l’objectif d</w:t>
      </w:r>
      <w:r w:rsidR="00085F82">
        <w:rPr>
          <w:lang w:val="fr-CA"/>
        </w:rPr>
        <w:t>e réduction de 35 pour cent</w:t>
      </w:r>
      <w:r w:rsidRPr="005C6411">
        <w:rPr>
          <w:lang w:val="fr-CA"/>
        </w:rPr>
        <w:t xml:space="preserve"> fixé</w:t>
      </w:r>
      <w:r w:rsidR="00085F82">
        <w:rPr>
          <w:lang w:val="fr-CA"/>
        </w:rPr>
        <w:t>e</w:t>
      </w:r>
      <w:r w:rsidRPr="005C6411">
        <w:rPr>
          <w:lang w:val="fr-CA"/>
        </w:rPr>
        <w:t xml:space="preserve"> par le Protocole de Montréal. Les réductions de la consommation de HCFC par secteur sont discutées dans les rapports périodiques détaillés et autonomes sur la mise en œuvre des plans des secteurs des mousses </w:t>
      </w:r>
      <w:r w:rsidR="00E6766A">
        <w:rPr>
          <w:lang w:val="fr-CA"/>
        </w:rPr>
        <w:t>de polystyrène extrudé</w:t>
      </w:r>
      <w:r w:rsidRPr="005C6411">
        <w:rPr>
          <w:lang w:val="fr-CA"/>
        </w:rPr>
        <w:t xml:space="preserve">, des mousses </w:t>
      </w:r>
      <w:r w:rsidR="00E6766A">
        <w:rPr>
          <w:lang w:val="fr-CA"/>
        </w:rPr>
        <w:t>de polyuréthanne</w:t>
      </w:r>
      <w:r w:rsidRPr="005C6411">
        <w:rPr>
          <w:lang w:val="fr-CA"/>
        </w:rPr>
        <w:t>, de la RIC, de la fabrication des climatiseurs résidentiels, des solvants et de l’entretien des systèmes de réfrigération et de climatisation, joints à la présente Note par le Secrétariat.</w:t>
      </w:r>
    </w:p>
    <w:p w14:paraId="6F04C9F7" w14:textId="53852130" w:rsidR="00D5433B" w:rsidRPr="00864318" w:rsidRDefault="00B666D3" w:rsidP="00864318">
      <w:pPr>
        <w:pStyle w:val="Heading1"/>
        <w:rPr>
          <w:lang w:val="fr-CA"/>
        </w:rPr>
      </w:pPr>
      <w:r w:rsidRPr="005C6411">
        <w:rPr>
          <w:lang w:val="fr-CA"/>
        </w:rPr>
        <w:t xml:space="preserve">Le </w:t>
      </w:r>
      <w:r w:rsidR="00786A68">
        <w:rPr>
          <w:lang w:val="fr-CA"/>
        </w:rPr>
        <w:t>gouvernement</w:t>
      </w:r>
      <w:r w:rsidRPr="005C6411">
        <w:rPr>
          <w:lang w:val="fr-CA"/>
        </w:rPr>
        <w:t xml:space="preserve"> de la Chine a communiqué ses données du programme national (PN) pour 2020. Le </w:t>
      </w:r>
      <w:r w:rsidR="00AF05AB" w:rsidRPr="005C6411">
        <w:rPr>
          <w:lang w:val="fr-CA"/>
        </w:rPr>
        <w:t>tableau</w:t>
      </w:r>
      <w:r w:rsidRPr="005C6411">
        <w:rPr>
          <w:lang w:val="fr-CA"/>
        </w:rPr>
        <w:t xml:space="preserve"> 5 représente la consommation de HCFC par secteur pour 2020, ce qui confirme la conformité avec les limites de consommation du secteur de la fabrication établies dans les lignes 1.3.1, 1.3.2, 1.3.3, 1.3.4 et 1.3.5 de l’</w:t>
      </w:r>
      <w:r w:rsidR="00CB489D">
        <w:rPr>
          <w:lang w:val="fr-CA"/>
        </w:rPr>
        <w:t>annexe</w:t>
      </w:r>
      <w:r w:rsidRPr="005C6411">
        <w:rPr>
          <w:lang w:val="fr-CA"/>
        </w:rPr>
        <w:t xml:space="preserve"> 2-A de l’Accord conclu entre le </w:t>
      </w:r>
      <w:r w:rsidR="00786A68">
        <w:rPr>
          <w:lang w:val="fr-CA"/>
        </w:rPr>
        <w:t>gouvernement</w:t>
      </w:r>
      <w:r w:rsidRPr="005C6411">
        <w:rPr>
          <w:lang w:val="fr-CA"/>
        </w:rPr>
        <w:t xml:space="preserve"> de la Chine et le Comité exécutif pour la phase II du PGEH. </w:t>
      </w:r>
    </w:p>
    <w:p w14:paraId="6B31C2CC" w14:textId="77777777" w:rsidR="00B666D3" w:rsidRPr="005C6411" w:rsidRDefault="00B666D3" w:rsidP="00B666D3">
      <w:pPr>
        <w:tabs>
          <w:tab w:val="left" w:pos="8442"/>
        </w:tabs>
        <w:rPr>
          <w:b/>
          <w:lang w:val="fr-CA"/>
        </w:rPr>
      </w:pPr>
      <w:r w:rsidRPr="005C6411">
        <w:rPr>
          <w:b/>
          <w:lang w:val="fr-CA"/>
        </w:rPr>
        <w:lastRenderedPageBreak/>
        <w:t>Tableau 5. Consommation de HCFC (en tonnes PAO) par secteur en Chine en 2020*</w:t>
      </w:r>
    </w:p>
    <w:tbl>
      <w:tblPr>
        <w:tblW w:w="5000" w:type="pct"/>
        <w:tblLook w:val="04A0" w:firstRow="1" w:lastRow="0" w:firstColumn="1" w:lastColumn="0" w:noHBand="0" w:noVBand="1"/>
      </w:tblPr>
      <w:tblGrid>
        <w:gridCol w:w="2096"/>
        <w:gridCol w:w="1205"/>
        <w:gridCol w:w="1461"/>
        <w:gridCol w:w="1372"/>
        <w:gridCol w:w="1250"/>
        <w:gridCol w:w="939"/>
        <w:gridCol w:w="1027"/>
      </w:tblGrid>
      <w:tr w:rsidR="00B666D3" w:rsidRPr="005C6411" w14:paraId="0F43A441" w14:textId="77777777" w:rsidTr="003D2974">
        <w:trPr>
          <w:trHeight w:val="243"/>
          <w:tblHeader/>
        </w:trPr>
        <w:tc>
          <w:tcPr>
            <w:tcW w:w="1589"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6F0AEDE3" w14:textId="77777777" w:rsidR="00B666D3" w:rsidRPr="005C6411" w:rsidRDefault="00B666D3" w:rsidP="003D2974">
            <w:pPr>
              <w:jc w:val="center"/>
              <w:rPr>
                <w:b/>
                <w:bCs/>
                <w:color w:val="000000"/>
                <w:sz w:val="20"/>
                <w:szCs w:val="20"/>
                <w:lang w:val="fr-CA"/>
              </w:rPr>
            </w:pPr>
            <w:r w:rsidRPr="005C6411">
              <w:rPr>
                <w:b/>
                <w:color w:val="000000"/>
                <w:sz w:val="20"/>
                <w:lang w:val="fr-CA"/>
              </w:rPr>
              <w:t>Substance</w:t>
            </w:r>
          </w:p>
        </w:tc>
        <w:tc>
          <w:tcPr>
            <w:tcW w:w="63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11551F52" w14:textId="43174877" w:rsidR="00B666D3" w:rsidRPr="005C6411" w:rsidRDefault="00B666D3" w:rsidP="00E6766A">
            <w:pPr>
              <w:jc w:val="center"/>
              <w:rPr>
                <w:b/>
                <w:bCs/>
                <w:color w:val="000000"/>
                <w:sz w:val="20"/>
                <w:szCs w:val="20"/>
                <w:lang w:val="fr-CA"/>
              </w:rPr>
            </w:pPr>
            <w:r w:rsidRPr="005C6411">
              <w:rPr>
                <w:b/>
                <w:color w:val="000000"/>
                <w:sz w:val="20"/>
                <w:lang w:val="fr-CA"/>
              </w:rPr>
              <w:t xml:space="preserve">Mousses </w:t>
            </w:r>
            <w:r w:rsidR="00E6766A">
              <w:rPr>
                <w:b/>
                <w:color w:val="000000"/>
                <w:sz w:val="20"/>
                <w:lang w:val="fr-CA"/>
              </w:rPr>
              <w:t>de polystyrène extrudé</w:t>
            </w:r>
          </w:p>
        </w:tc>
        <w:tc>
          <w:tcPr>
            <w:tcW w:w="556"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099F3807" w14:textId="4F05033A" w:rsidR="00B666D3" w:rsidRPr="005C6411" w:rsidRDefault="00B666D3" w:rsidP="00E6766A">
            <w:pPr>
              <w:jc w:val="center"/>
              <w:rPr>
                <w:b/>
                <w:bCs/>
                <w:color w:val="000000"/>
                <w:sz w:val="20"/>
                <w:szCs w:val="20"/>
                <w:lang w:val="fr-CA"/>
              </w:rPr>
            </w:pPr>
            <w:r w:rsidRPr="005C6411">
              <w:rPr>
                <w:b/>
                <w:color w:val="000000"/>
                <w:sz w:val="20"/>
                <w:lang w:val="fr-CA"/>
              </w:rPr>
              <w:t xml:space="preserve">Mousses </w:t>
            </w:r>
            <w:r w:rsidR="00E6766A">
              <w:rPr>
                <w:b/>
                <w:color w:val="000000"/>
                <w:sz w:val="20"/>
                <w:lang w:val="fr-CA"/>
              </w:rPr>
              <w:t>de polyuréthanne</w:t>
            </w:r>
          </w:p>
        </w:tc>
        <w:tc>
          <w:tcPr>
            <w:tcW w:w="556" w:type="pct"/>
            <w:tcBorders>
              <w:top w:val="single" w:sz="4" w:space="0" w:color="auto"/>
              <w:left w:val="single" w:sz="4" w:space="0" w:color="auto"/>
              <w:bottom w:val="single" w:sz="4" w:space="0" w:color="auto"/>
              <w:right w:val="single" w:sz="4" w:space="0" w:color="auto"/>
            </w:tcBorders>
            <w:vAlign w:val="center"/>
          </w:tcPr>
          <w:p w14:paraId="3C35109A" w14:textId="77777777" w:rsidR="00B666D3" w:rsidRPr="005C6411" w:rsidRDefault="00B666D3" w:rsidP="003D2974">
            <w:pPr>
              <w:jc w:val="center"/>
              <w:rPr>
                <w:b/>
                <w:bCs/>
                <w:color w:val="000000"/>
                <w:sz w:val="20"/>
                <w:szCs w:val="20"/>
                <w:lang w:val="fr-CA"/>
              </w:rPr>
            </w:pPr>
            <w:r w:rsidRPr="005C6411">
              <w:rPr>
                <w:b/>
                <w:color w:val="000000"/>
                <w:sz w:val="20"/>
                <w:lang w:val="fr-CA"/>
              </w:rPr>
              <w:t>Réfrigération industrielle et commerciale</w:t>
            </w:r>
          </w:p>
        </w:tc>
        <w:tc>
          <w:tcPr>
            <w:tcW w:w="556"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5ACAB64A" w14:textId="77777777" w:rsidR="00B666D3" w:rsidRPr="005C6411" w:rsidRDefault="00B666D3" w:rsidP="003D2974">
            <w:pPr>
              <w:jc w:val="center"/>
              <w:rPr>
                <w:b/>
                <w:bCs/>
                <w:color w:val="000000"/>
                <w:sz w:val="20"/>
                <w:szCs w:val="20"/>
                <w:lang w:val="fr-CA"/>
              </w:rPr>
            </w:pPr>
            <w:r w:rsidRPr="005C6411">
              <w:rPr>
                <w:b/>
                <w:color w:val="000000"/>
                <w:sz w:val="20"/>
                <w:lang w:val="fr-CA"/>
              </w:rPr>
              <w:t>Secteur des climatiseurs résidentiels</w:t>
            </w:r>
          </w:p>
        </w:tc>
        <w:tc>
          <w:tcPr>
            <w:tcW w:w="556" w:type="pct"/>
            <w:tcBorders>
              <w:top w:val="single" w:sz="4" w:space="0" w:color="auto"/>
              <w:left w:val="single" w:sz="4" w:space="0" w:color="auto"/>
              <w:bottom w:val="single" w:sz="4" w:space="0" w:color="auto"/>
              <w:right w:val="single" w:sz="4" w:space="0" w:color="auto"/>
            </w:tcBorders>
            <w:vAlign w:val="center"/>
          </w:tcPr>
          <w:p w14:paraId="2DC026A0" w14:textId="77777777" w:rsidR="00B666D3" w:rsidRPr="005C6411" w:rsidRDefault="00B666D3" w:rsidP="003D2974">
            <w:pPr>
              <w:jc w:val="center"/>
              <w:rPr>
                <w:b/>
                <w:bCs/>
                <w:color w:val="000000"/>
                <w:sz w:val="20"/>
                <w:szCs w:val="20"/>
                <w:lang w:val="fr-CA"/>
              </w:rPr>
            </w:pPr>
            <w:r w:rsidRPr="005C6411">
              <w:rPr>
                <w:b/>
                <w:color w:val="000000"/>
                <w:sz w:val="20"/>
                <w:lang w:val="fr-CA"/>
              </w:rPr>
              <w:t>Solvants</w:t>
            </w:r>
          </w:p>
        </w:tc>
        <w:tc>
          <w:tcPr>
            <w:tcW w:w="555" w:type="pct"/>
            <w:tcBorders>
              <w:top w:val="single" w:sz="4" w:space="0" w:color="auto"/>
              <w:left w:val="single" w:sz="4" w:space="0" w:color="auto"/>
              <w:bottom w:val="single" w:sz="4" w:space="0" w:color="auto"/>
              <w:right w:val="single" w:sz="4" w:space="0" w:color="auto"/>
            </w:tcBorders>
            <w:vAlign w:val="center"/>
          </w:tcPr>
          <w:p w14:paraId="3F9697A0" w14:textId="77777777" w:rsidR="00B666D3" w:rsidRPr="005C6411" w:rsidRDefault="00B666D3" w:rsidP="003D2974">
            <w:pPr>
              <w:jc w:val="center"/>
              <w:rPr>
                <w:b/>
                <w:bCs/>
                <w:color w:val="000000"/>
                <w:sz w:val="20"/>
                <w:szCs w:val="20"/>
                <w:lang w:val="fr-CA"/>
              </w:rPr>
            </w:pPr>
            <w:r w:rsidRPr="005C6411">
              <w:rPr>
                <w:b/>
                <w:color w:val="000000"/>
                <w:sz w:val="20"/>
                <w:lang w:val="fr-CA"/>
              </w:rPr>
              <w:t>Entretien</w:t>
            </w:r>
          </w:p>
        </w:tc>
      </w:tr>
      <w:tr w:rsidR="00B666D3" w:rsidRPr="005C6411" w14:paraId="4436D8AD" w14:textId="77777777" w:rsidTr="003D2974">
        <w:trPr>
          <w:trHeight w:val="89"/>
        </w:trPr>
        <w:tc>
          <w:tcPr>
            <w:tcW w:w="1589" w:type="pct"/>
            <w:tcBorders>
              <w:top w:val="single" w:sz="4" w:space="0" w:color="auto"/>
              <w:left w:val="single" w:sz="4" w:space="0" w:color="auto"/>
              <w:bottom w:val="single" w:sz="4" w:space="0" w:color="auto"/>
              <w:right w:val="single" w:sz="4" w:space="0" w:color="auto"/>
            </w:tcBorders>
            <w:shd w:val="clear" w:color="auto" w:fill="auto"/>
            <w:hideMark/>
          </w:tcPr>
          <w:p w14:paraId="3100FDE6" w14:textId="77777777" w:rsidR="00B666D3" w:rsidRPr="005C6411" w:rsidRDefault="00B666D3" w:rsidP="003D2974">
            <w:pPr>
              <w:jc w:val="left"/>
              <w:rPr>
                <w:color w:val="000000"/>
                <w:sz w:val="20"/>
                <w:szCs w:val="20"/>
                <w:lang w:val="fr-CA"/>
              </w:rPr>
            </w:pPr>
            <w:r w:rsidRPr="005C6411">
              <w:rPr>
                <w:color w:val="000000"/>
                <w:sz w:val="20"/>
                <w:lang w:val="fr-CA"/>
              </w:rPr>
              <w:t>HCFC-22</w:t>
            </w:r>
          </w:p>
        </w:tc>
        <w:tc>
          <w:tcPr>
            <w:tcW w:w="631" w:type="pct"/>
            <w:tcBorders>
              <w:top w:val="single" w:sz="4" w:space="0" w:color="auto"/>
              <w:left w:val="nil"/>
              <w:bottom w:val="single" w:sz="4" w:space="0" w:color="auto"/>
              <w:right w:val="single" w:sz="4" w:space="0" w:color="auto"/>
            </w:tcBorders>
            <w:shd w:val="clear" w:color="auto" w:fill="auto"/>
          </w:tcPr>
          <w:p w14:paraId="0E192172" w14:textId="77777777" w:rsidR="00B666D3" w:rsidRPr="005C6411" w:rsidRDefault="00B666D3" w:rsidP="003D2974">
            <w:pPr>
              <w:jc w:val="right"/>
              <w:rPr>
                <w:color w:val="000000"/>
                <w:sz w:val="20"/>
                <w:szCs w:val="20"/>
                <w:lang w:val="fr-CA"/>
              </w:rPr>
            </w:pPr>
            <w:r w:rsidRPr="005C6411">
              <w:rPr>
                <w:color w:val="000000"/>
                <w:sz w:val="20"/>
                <w:lang w:val="fr-CA"/>
              </w:rPr>
              <w:t>1 265,00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7524D16D"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tcPr>
          <w:p w14:paraId="20833996" w14:textId="77777777" w:rsidR="00B666D3" w:rsidRPr="005C6411" w:rsidRDefault="00B666D3" w:rsidP="003D2974">
            <w:pPr>
              <w:jc w:val="right"/>
              <w:rPr>
                <w:color w:val="000000"/>
                <w:sz w:val="20"/>
                <w:szCs w:val="20"/>
                <w:lang w:val="fr-CA"/>
              </w:rPr>
            </w:pPr>
            <w:r w:rsidRPr="005C6411">
              <w:rPr>
                <w:color w:val="000000"/>
                <w:sz w:val="20"/>
                <w:lang w:val="fr-CA"/>
              </w:rPr>
              <w:t>1 540,00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6544F40D" w14:textId="77777777" w:rsidR="00B666D3" w:rsidRPr="005C6411" w:rsidRDefault="00B666D3" w:rsidP="003D2974">
            <w:pPr>
              <w:jc w:val="right"/>
              <w:rPr>
                <w:color w:val="000000"/>
                <w:sz w:val="20"/>
                <w:szCs w:val="20"/>
                <w:lang w:val="fr-CA"/>
              </w:rPr>
            </w:pPr>
            <w:r w:rsidRPr="005C6411">
              <w:rPr>
                <w:color w:val="000000"/>
                <w:sz w:val="20"/>
                <w:lang w:val="fr-CA"/>
              </w:rPr>
              <w:t>1 595,00</w:t>
            </w:r>
          </w:p>
        </w:tc>
        <w:tc>
          <w:tcPr>
            <w:tcW w:w="556" w:type="pct"/>
            <w:tcBorders>
              <w:top w:val="single" w:sz="4" w:space="0" w:color="auto"/>
              <w:left w:val="single" w:sz="4" w:space="0" w:color="auto"/>
              <w:bottom w:val="single" w:sz="4" w:space="0" w:color="auto"/>
              <w:right w:val="single" w:sz="4" w:space="0" w:color="auto"/>
            </w:tcBorders>
          </w:tcPr>
          <w:p w14:paraId="21537848"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5" w:type="pct"/>
            <w:tcBorders>
              <w:top w:val="single" w:sz="4" w:space="0" w:color="auto"/>
              <w:left w:val="single" w:sz="4" w:space="0" w:color="auto"/>
              <w:bottom w:val="single" w:sz="4" w:space="0" w:color="auto"/>
              <w:right w:val="single" w:sz="4" w:space="0" w:color="auto"/>
            </w:tcBorders>
          </w:tcPr>
          <w:p w14:paraId="1A3A28AB" w14:textId="77777777" w:rsidR="00B666D3" w:rsidRPr="005C6411" w:rsidRDefault="00B666D3" w:rsidP="003D2974">
            <w:pPr>
              <w:jc w:val="right"/>
              <w:rPr>
                <w:color w:val="000000"/>
                <w:sz w:val="20"/>
                <w:szCs w:val="20"/>
                <w:lang w:val="fr-CA"/>
              </w:rPr>
            </w:pPr>
            <w:r w:rsidRPr="005C6411">
              <w:rPr>
                <w:color w:val="000000"/>
                <w:sz w:val="20"/>
                <w:lang w:val="fr-CA"/>
              </w:rPr>
              <w:t>2 939,77</w:t>
            </w:r>
          </w:p>
        </w:tc>
      </w:tr>
      <w:tr w:rsidR="00B666D3" w:rsidRPr="005C6411" w14:paraId="4D7ECCE6" w14:textId="77777777" w:rsidTr="003D2974">
        <w:trPr>
          <w:trHeight w:val="60"/>
        </w:trPr>
        <w:tc>
          <w:tcPr>
            <w:tcW w:w="1589" w:type="pct"/>
            <w:tcBorders>
              <w:top w:val="nil"/>
              <w:left w:val="single" w:sz="4" w:space="0" w:color="auto"/>
              <w:bottom w:val="single" w:sz="4" w:space="0" w:color="auto"/>
              <w:right w:val="single" w:sz="4" w:space="0" w:color="auto"/>
            </w:tcBorders>
            <w:shd w:val="clear" w:color="auto" w:fill="auto"/>
            <w:hideMark/>
          </w:tcPr>
          <w:p w14:paraId="0723334D" w14:textId="77777777" w:rsidR="00B666D3" w:rsidRPr="005C6411" w:rsidRDefault="00B666D3" w:rsidP="003D2974">
            <w:pPr>
              <w:jc w:val="left"/>
              <w:rPr>
                <w:color w:val="000000"/>
                <w:sz w:val="20"/>
                <w:szCs w:val="20"/>
                <w:lang w:val="fr-CA"/>
              </w:rPr>
            </w:pPr>
            <w:r w:rsidRPr="005C6411">
              <w:rPr>
                <w:color w:val="000000"/>
                <w:sz w:val="20"/>
                <w:lang w:val="fr-CA"/>
              </w:rPr>
              <w:t>HCFC-141b</w:t>
            </w:r>
          </w:p>
        </w:tc>
        <w:tc>
          <w:tcPr>
            <w:tcW w:w="631" w:type="pct"/>
            <w:tcBorders>
              <w:top w:val="single" w:sz="4" w:space="0" w:color="auto"/>
              <w:left w:val="nil"/>
              <w:bottom w:val="single" w:sz="4" w:space="0" w:color="auto"/>
              <w:right w:val="single" w:sz="4" w:space="0" w:color="auto"/>
            </w:tcBorders>
            <w:shd w:val="clear" w:color="auto" w:fill="auto"/>
          </w:tcPr>
          <w:p w14:paraId="6C73CB44"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3149D5AF" w14:textId="77777777" w:rsidR="00B666D3" w:rsidRPr="005C6411" w:rsidRDefault="00B666D3" w:rsidP="003D2974">
            <w:pPr>
              <w:jc w:val="right"/>
              <w:rPr>
                <w:color w:val="000000"/>
                <w:sz w:val="20"/>
                <w:szCs w:val="20"/>
                <w:lang w:val="fr-CA"/>
              </w:rPr>
            </w:pPr>
            <w:r w:rsidRPr="005C6411">
              <w:rPr>
                <w:color w:val="000000"/>
                <w:sz w:val="20"/>
                <w:lang w:val="fr-CA"/>
              </w:rPr>
              <w:t>2 879,41</w:t>
            </w:r>
          </w:p>
        </w:tc>
        <w:tc>
          <w:tcPr>
            <w:tcW w:w="556" w:type="pct"/>
            <w:tcBorders>
              <w:top w:val="single" w:sz="4" w:space="0" w:color="auto"/>
              <w:left w:val="single" w:sz="4" w:space="0" w:color="auto"/>
              <w:bottom w:val="single" w:sz="4" w:space="0" w:color="auto"/>
              <w:right w:val="single" w:sz="4" w:space="0" w:color="auto"/>
            </w:tcBorders>
          </w:tcPr>
          <w:p w14:paraId="7897564A"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60D64C2B"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tcPr>
          <w:p w14:paraId="1834EE0E" w14:textId="77777777" w:rsidR="00B666D3" w:rsidRPr="005C6411" w:rsidRDefault="00B666D3" w:rsidP="003D2974">
            <w:pPr>
              <w:jc w:val="right"/>
              <w:rPr>
                <w:color w:val="000000"/>
                <w:sz w:val="20"/>
                <w:szCs w:val="20"/>
                <w:lang w:val="fr-CA"/>
              </w:rPr>
            </w:pPr>
            <w:r w:rsidRPr="005C6411">
              <w:rPr>
                <w:color w:val="000000"/>
                <w:sz w:val="20"/>
                <w:lang w:val="fr-CA"/>
              </w:rPr>
              <w:t>308,00</w:t>
            </w:r>
          </w:p>
        </w:tc>
        <w:tc>
          <w:tcPr>
            <w:tcW w:w="555" w:type="pct"/>
            <w:tcBorders>
              <w:top w:val="single" w:sz="4" w:space="0" w:color="auto"/>
              <w:left w:val="single" w:sz="4" w:space="0" w:color="auto"/>
              <w:bottom w:val="single" w:sz="4" w:space="0" w:color="auto"/>
              <w:right w:val="single" w:sz="4" w:space="0" w:color="auto"/>
            </w:tcBorders>
          </w:tcPr>
          <w:p w14:paraId="419D6029" w14:textId="77777777" w:rsidR="00B666D3" w:rsidRPr="005C6411" w:rsidRDefault="00B666D3" w:rsidP="003D2974">
            <w:pPr>
              <w:jc w:val="right"/>
              <w:rPr>
                <w:color w:val="000000"/>
                <w:sz w:val="20"/>
                <w:szCs w:val="20"/>
                <w:lang w:val="fr-CA"/>
              </w:rPr>
            </w:pPr>
            <w:r w:rsidRPr="005C6411">
              <w:rPr>
                <w:color w:val="000000"/>
                <w:sz w:val="20"/>
                <w:lang w:val="fr-CA"/>
              </w:rPr>
              <w:t>0,0</w:t>
            </w:r>
          </w:p>
        </w:tc>
      </w:tr>
      <w:tr w:rsidR="00B666D3" w:rsidRPr="005C6411" w14:paraId="43C1D4ED" w14:textId="77777777" w:rsidTr="003D2974">
        <w:trPr>
          <w:trHeight w:val="62"/>
        </w:trPr>
        <w:tc>
          <w:tcPr>
            <w:tcW w:w="1589" w:type="pct"/>
            <w:tcBorders>
              <w:top w:val="nil"/>
              <w:left w:val="single" w:sz="4" w:space="0" w:color="auto"/>
              <w:bottom w:val="single" w:sz="4" w:space="0" w:color="auto"/>
              <w:right w:val="single" w:sz="4" w:space="0" w:color="auto"/>
            </w:tcBorders>
            <w:shd w:val="clear" w:color="auto" w:fill="auto"/>
            <w:hideMark/>
          </w:tcPr>
          <w:p w14:paraId="148782C0" w14:textId="77777777" w:rsidR="00B666D3" w:rsidRPr="005C6411" w:rsidRDefault="00B666D3" w:rsidP="003D2974">
            <w:pPr>
              <w:jc w:val="left"/>
              <w:rPr>
                <w:color w:val="000000"/>
                <w:sz w:val="20"/>
                <w:szCs w:val="20"/>
                <w:lang w:val="fr-CA"/>
              </w:rPr>
            </w:pPr>
            <w:r w:rsidRPr="005C6411">
              <w:rPr>
                <w:color w:val="000000"/>
                <w:sz w:val="20"/>
                <w:lang w:val="fr-CA"/>
              </w:rPr>
              <w:t>HCFC-142b</w:t>
            </w:r>
          </w:p>
        </w:tc>
        <w:tc>
          <w:tcPr>
            <w:tcW w:w="631" w:type="pct"/>
            <w:tcBorders>
              <w:top w:val="single" w:sz="4" w:space="0" w:color="auto"/>
              <w:left w:val="nil"/>
              <w:bottom w:val="single" w:sz="4" w:space="0" w:color="auto"/>
              <w:right w:val="single" w:sz="4" w:space="0" w:color="auto"/>
            </w:tcBorders>
            <w:shd w:val="clear" w:color="auto" w:fill="auto"/>
          </w:tcPr>
          <w:p w14:paraId="2DAFC882" w14:textId="77777777" w:rsidR="00B666D3" w:rsidRPr="005C6411" w:rsidRDefault="00B666D3" w:rsidP="003D2974">
            <w:pPr>
              <w:jc w:val="right"/>
              <w:rPr>
                <w:color w:val="000000"/>
                <w:sz w:val="20"/>
                <w:szCs w:val="20"/>
                <w:lang w:val="fr-CA"/>
              </w:rPr>
            </w:pPr>
            <w:r w:rsidRPr="005C6411">
              <w:rPr>
                <w:color w:val="000000"/>
                <w:sz w:val="20"/>
                <w:lang w:val="fr-CA"/>
              </w:rPr>
              <w:t>97,50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4BABE503"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tcPr>
          <w:p w14:paraId="1C7D905D" w14:textId="77777777" w:rsidR="00B666D3" w:rsidRPr="005C6411" w:rsidRDefault="00B666D3" w:rsidP="003D2974">
            <w:pPr>
              <w:jc w:val="right"/>
              <w:rPr>
                <w:color w:val="000000"/>
                <w:sz w:val="20"/>
                <w:szCs w:val="20"/>
                <w:lang w:val="fr-CA"/>
              </w:rPr>
            </w:pPr>
            <w:r w:rsidRPr="005C6411">
              <w:rPr>
                <w:color w:val="000000"/>
                <w:sz w:val="20"/>
                <w:lang w:val="fr-CA"/>
              </w:rPr>
              <w:t>4,23</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18180552"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tcPr>
          <w:p w14:paraId="6C90E3D7"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5" w:type="pct"/>
            <w:tcBorders>
              <w:top w:val="single" w:sz="4" w:space="0" w:color="auto"/>
              <w:left w:val="single" w:sz="4" w:space="0" w:color="auto"/>
              <w:bottom w:val="single" w:sz="4" w:space="0" w:color="auto"/>
              <w:right w:val="single" w:sz="4" w:space="0" w:color="auto"/>
            </w:tcBorders>
          </w:tcPr>
          <w:p w14:paraId="0D81B322" w14:textId="77777777" w:rsidR="00B666D3" w:rsidRPr="005C6411" w:rsidRDefault="00B666D3" w:rsidP="003D2974">
            <w:pPr>
              <w:jc w:val="right"/>
              <w:rPr>
                <w:color w:val="000000"/>
                <w:sz w:val="20"/>
                <w:szCs w:val="20"/>
                <w:lang w:val="fr-CA"/>
              </w:rPr>
            </w:pPr>
            <w:r w:rsidRPr="005C6411">
              <w:rPr>
                <w:color w:val="000000"/>
                <w:sz w:val="20"/>
                <w:lang w:val="fr-CA"/>
              </w:rPr>
              <w:t>37,98</w:t>
            </w:r>
          </w:p>
        </w:tc>
      </w:tr>
      <w:tr w:rsidR="00B666D3" w:rsidRPr="005C6411" w14:paraId="7F16A0FF" w14:textId="77777777" w:rsidTr="003D2974">
        <w:trPr>
          <w:trHeight w:val="98"/>
        </w:trPr>
        <w:tc>
          <w:tcPr>
            <w:tcW w:w="1589" w:type="pct"/>
            <w:tcBorders>
              <w:top w:val="nil"/>
              <w:left w:val="single" w:sz="4" w:space="0" w:color="auto"/>
              <w:bottom w:val="single" w:sz="4" w:space="0" w:color="auto"/>
              <w:right w:val="single" w:sz="4" w:space="0" w:color="auto"/>
            </w:tcBorders>
            <w:shd w:val="clear" w:color="auto" w:fill="auto"/>
            <w:hideMark/>
          </w:tcPr>
          <w:p w14:paraId="7E125D10" w14:textId="77777777" w:rsidR="00B666D3" w:rsidRPr="005C6411" w:rsidRDefault="00B666D3" w:rsidP="003D2974">
            <w:pPr>
              <w:jc w:val="left"/>
              <w:rPr>
                <w:color w:val="000000"/>
                <w:sz w:val="20"/>
                <w:szCs w:val="20"/>
                <w:lang w:val="fr-CA"/>
              </w:rPr>
            </w:pPr>
            <w:r w:rsidRPr="005C6411">
              <w:rPr>
                <w:color w:val="000000"/>
                <w:sz w:val="20"/>
                <w:lang w:val="fr-CA"/>
              </w:rPr>
              <w:t>HCFC-123</w:t>
            </w:r>
          </w:p>
        </w:tc>
        <w:tc>
          <w:tcPr>
            <w:tcW w:w="631" w:type="pct"/>
            <w:tcBorders>
              <w:top w:val="single" w:sz="4" w:space="0" w:color="auto"/>
              <w:left w:val="nil"/>
              <w:bottom w:val="single" w:sz="4" w:space="0" w:color="auto"/>
              <w:right w:val="single" w:sz="4" w:space="0" w:color="auto"/>
            </w:tcBorders>
            <w:shd w:val="clear" w:color="auto" w:fill="auto"/>
          </w:tcPr>
          <w:p w14:paraId="21892E45"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26C0BF7F"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tcPr>
          <w:p w14:paraId="4B7F27FA" w14:textId="77777777" w:rsidR="00B666D3" w:rsidRPr="005C6411" w:rsidRDefault="00B666D3" w:rsidP="003D2974">
            <w:pPr>
              <w:jc w:val="right"/>
              <w:rPr>
                <w:color w:val="000000"/>
                <w:sz w:val="20"/>
                <w:szCs w:val="20"/>
                <w:lang w:val="fr-CA"/>
              </w:rPr>
            </w:pPr>
            <w:r w:rsidRPr="005C6411">
              <w:rPr>
                <w:color w:val="000000"/>
                <w:sz w:val="20"/>
                <w:lang w:val="fr-CA"/>
              </w:rPr>
              <w:t>10,20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682D8E8A"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tcPr>
          <w:p w14:paraId="36C2337A"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5" w:type="pct"/>
            <w:tcBorders>
              <w:top w:val="single" w:sz="4" w:space="0" w:color="auto"/>
              <w:left w:val="single" w:sz="4" w:space="0" w:color="auto"/>
              <w:bottom w:val="single" w:sz="4" w:space="0" w:color="auto"/>
              <w:right w:val="single" w:sz="4" w:space="0" w:color="auto"/>
            </w:tcBorders>
          </w:tcPr>
          <w:p w14:paraId="533DA603" w14:textId="77777777" w:rsidR="00B666D3" w:rsidRPr="005C6411" w:rsidRDefault="00B666D3" w:rsidP="003D2974">
            <w:pPr>
              <w:jc w:val="right"/>
              <w:rPr>
                <w:color w:val="000000"/>
                <w:sz w:val="20"/>
                <w:szCs w:val="20"/>
                <w:lang w:val="fr-CA"/>
              </w:rPr>
            </w:pPr>
            <w:r w:rsidRPr="005C6411">
              <w:rPr>
                <w:color w:val="000000"/>
                <w:sz w:val="20"/>
                <w:lang w:val="fr-CA"/>
              </w:rPr>
              <w:t>7,16</w:t>
            </w:r>
          </w:p>
        </w:tc>
      </w:tr>
      <w:tr w:rsidR="00B666D3" w:rsidRPr="005C6411" w14:paraId="5A74289F" w14:textId="77777777" w:rsidTr="003D2974">
        <w:trPr>
          <w:trHeight w:val="60"/>
        </w:trPr>
        <w:tc>
          <w:tcPr>
            <w:tcW w:w="1589" w:type="pct"/>
            <w:tcBorders>
              <w:top w:val="nil"/>
              <w:left w:val="single" w:sz="4" w:space="0" w:color="auto"/>
              <w:bottom w:val="single" w:sz="4" w:space="0" w:color="auto"/>
              <w:right w:val="single" w:sz="4" w:space="0" w:color="auto"/>
            </w:tcBorders>
            <w:shd w:val="clear" w:color="auto" w:fill="auto"/>
            <w:hideMark/>
          </w:tcPr>
          <w:p w14:paraId="222B43A9" w14:textId="77777777" w:rsidR="00B666D3" w:rsidRPr="005C6411" w:rsidRDefault="00B666D3" w:rsidP="003D2974">
            <w:pPr>
              <w:jc w:val="left"/>
              <w:rPr>
                <w:color w:val="000000"/>
                <w:sz w:val="20"/>
                <w:szCs w:val="20"/>
                <w:lang w:val="fr-CA"/>
              </w:rPr>
            </w:pPr>
            <w:r w:rsidRPr="005C6411">
              <w:rPr>
                <w:color w:val="000000"/>
                <w:sz w:val="20"/>
                <w:lang w:val="fr-CA"/>
              </w:rPr>
              <w:t>HCFC-124</w:t>
            </w:r>
          </w:p>
        </w:tc>
        <w:tc>
          <w:tcPr>
            <w:tcW w:w="631" w:type="pct"/>
            <w:tcBorders>
              <w:top w:val="single" w:sz="4" w:space="0" w:color="auto"/>
              <w:left w:val="nil"/>
              <w:bottom w:val="single" w:sz="4" w:space="0" w:color="auto"/>
              <w:right w:val="single" w:sz="4" w:space="0" w:color="auto"/>
            </w:tcBorders>
            <w:shd w:val="clear" w:color="auto" w:fill="auto"/>
          </w:tcPr>
          <w:p w14:paraId="70CF68F5"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5FFA728B"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tcPr>
          <w:p w14:paraId="26091BEF"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468166B5"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6" w:type="pct"/>
            <w:tcBorders>
              <w:top w:val="single" w:sz="4" w:space="0" w:color="auto"/>
              <w:left w:val="single" w:sz="4" w:space="0" w:color="auto"/>
              <w:bottom w:val="single" w:sz="4" w:space="0" w:color="auto"/>
              <w:right w:val="single" w:sz="4" w:space="0" w:color="auto"/>
            </w:tcBorders>
          </w:tcPr>
          <w:p w14:paraId="6D4E0126" w14:textId="77777777" w:rsidR="00B666D3" w:rsidRPr="005C6411" w:rsidRDefault="00B666D3" w:rsidP="003D2974">
            <w:pPr>
              <w:jc w:val="right"/>
              <w:rPr>
                <w:color w:val="000000"/>
                <w:sz w:val="20"/>
                <w:szCs w:val="20"/>
                <w:lang w:val="fr-CA"/>
              </w:rPr>
            </w:pPr>
            <w:r w:rsidRPr="005C6411">
              <w:rPr>
                <w:color w:val="000000"/>
                <w:sz w:val="20"/>
                <w:lang w:val="fr-CA"/>
              </w:rPr>
              <w:t>0,00</w:t>
            </w:r>
          </w:p>
        </w:tc>
        <w:tc>
          <w:tcPr>
            <w:tcW w:w="555" w:type="pct"/>
            <w:tcBorders>
              <w:top w:val="single" w:sz="4" w:space="0" w:color="auto"/>
              <w:left w:val="single" w:sz="4" w:space="0" w:color="auto"/>
              <w:bottom w:val="single" w:sz="4" w:space="0" w:color="auto"/>
              <w:right w:val="single" w:sz="4" w:space="0" w:color="auto"/>
            </w:tcBorders>
          </w:tcPr>
          <w:p w14:paraId="648EEF03" w14:textId="77777777" w:rsidR="00B666D3" w:rsidRPr="005C6411" w:rsidRDefault="00B666D3" w:rsidP="003D2974">
            <w:pPr>
              <w:jc w:val="right"/>
              <w:rPr>
                <w:color w:val="000000"/>
                <w:sz w:val="20"/>
                <w:szCs w:val="20"/>
                <w:lang w:val="fr-CA"/>
              </w:rPr>
            </w:pPr>
            <w:r w:rsidRPr="005C6411">
              <w:rPr>
                <w:color w:val="000000"/>
                <w:sz w:val="20"/>
                <w:lang w:val="fr-CA"/>
              </w:rPr>
              <w:t>(0,51)</w:t>
            </w:r>
          </w:p>
        </w:tc>
      </w:tr>
      <w:tr w:rsidR="00B666D3" w:rsidRPr="005C6411" w14:paraId="1E669D70" w14:textId="77777777" w:rsidTr="003D2974">
        <w:trPr>
          <w:trHeight w:val="89"/>
        </w:trPr>
        <w:tc>
          <w:tcPr>
            <w:tcW w:w="1589" w:type="pct"/>
            <w:tcBorders>
              <w:top w:val="nil"/>
              <w:left w:val="single" w:sz="4" w:space="0" w:color="auto"/>
              <w:bottom w:val="single" w:sz="4" w:space="0" w:color="auto"/>
              <w:right w:val="single" w:sz="4" w:space="0" w:color="auto"/>
            </w:tcBorders>
            <w:shd w:val="clear" w:color="auto" w:fill="auto"/>
            <w:hideMark/>
          </w:tcPr>
          <w:p w14:paraId="35473022" w14:textId="77777777" w:rsidR="00B666D3" w:rsidRPr="005C6411" w:rsidRDefault="00B666D3" w:rsidP="003D2974">
            <w:pPr>
              <w:jc w:val="left"/>
              <w:rPr>
                <w:b/>
                <w:color w:val="000000"/>
                <w:sz w:val="20"/>
                <w:szCs w:val="20"/>
                <w:lang w:val="fr-CA"/>
              </w:rPr>
            </w:pPr>
            <w:r w:rsidRPr="005C6411">
              <w:rPr>
                <w:b/>
                <w:color w:val="000000"/>
                <w:sz w:val="20"/>
                <w:lang w:val="fr-CA"/>
              </w:rPr>
              <w:t>Total</w:t>
            </w:r>
          </w:p>
        </w:tc>
        <w:tc>
          <w:tcPr>
            <w:tcW w:w="631" w:type="pct"/>
            <w:tcBorders>
              <w:top w:val="single" w:sz="4" w:space="0" w:color="auto"/>
              <w:left w:val="nil"/>
              <w:bottom w:val="single" w:sz="4" w:space="0" w:color="auto"/>
              <w:right w:val="single" w:sz="4" w:space="0" w:color="auto"/>
            </w:tcBorders>
            <w:shd w:val="clear" w:color="auto" w:fill="auto"/>
          </w:tcPr>
          <w:p w14:paraId="070E5010" w14:textId="77777777" w:rsidR="00B666D3" w:rsidRPr="005C6411" w:rsidRDefault="00B666D3" w:rsidP="003D2974">
            <w:pPr>
              <w:jc w:val="right"/>
              <w:rPr>
                <w:b/>
                <w:color w:val="000000"/>
                <w:sz w:val="20"/>
                <w:szCs w:val="20"/>
                <w:lang w:val="fr-CA"/>
              </w:rPr>
            </w:pPr>
            <w:r w:rsidRPr="005C6411">
              <w:rPr>
                <w:b/>
                <w:sz w:val="20"/>
                <w:lang w:val="fr-CA"/>
              </w:rPr>
              <w:t>1 362,50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4B2222C5" w14:textId="77777777" w:rsidR="00B666D3" w:rsidRPr="005C6411" w:rsidRDefault="00B666D3" w:rsidP="003D2974">
            <w:pPr>
              <w:jc w:val="right"/>
              <w:rPr>
                <w:b/>
                <w:color w:val="000000"/>
                <w:sz w:val="20"/>
                <w:szCs w:val="20"/>
                <w:lang w:val="fr-CA"/>
              </w:rPr>
            </w:pPr>
            <w:r w:rsidRPr="005C6411">
              <w:rPr>
                <w:b/>
                <w:sz w:val="20"/>
                <w:lang w:val="fr-CA"/>
              </w:rPr>
              <w:t>2 879,41</w:t>
            </w:r>
          </w:p>
        </w:tc>
        <w:tc>
          <w:tcPr>
            <w:tcW w:w="556" w:type="pct"/>
            <w:tcBorders>
              <w:top w:val="single" w:sz="4" w:space="0" w:color="auto"/>
              <w:left w:val="single" w:sz="4" w:space="0" w:color="auto"/>
              <w:bottom w:val="single" w:sz="4" w:space="0" w:color="auto"/>
              <w:right w:val="single" w:sz="4" w:space="0" w:color="auto"/>
            </w:tcBorders>
          </w:tcPr>
          <w:p w14:paraId="779CB8CE" w14:textId="77777777" w:rsidR="00B666D3" w:rsidRPr="005C6411" w:rsidRDefault="00B666D3" w:rsidP="003D2974">
            <w:pPr>
              <w:jc w:val="right"/>
              <w:rPr>
                <w:b/>
                <w:color w:val="000000"/>
                <w:sz w:val="20"/>
                <w:szCs w:val="20"/>
                <w:lang w:val="fr-CA"/>
              </w:rPr>
            </w:pPr>
            <w:r w:rsidRPr="005C6411">
              <w:rPr>
                <w:b/>
                <w:color w:val="000000"/>
                <w:sz w:val="20"/>
                <w:lang w:val="fr-CA"/>
              </w:rPr>
              <w:t>1 554,43</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526A9D7D" w14:textId="77777777" w:rsidR="00B666D3" w:rsidRPr="005C6411" w:rsidRDefault="00B666D3" w:rsidP="003D2974">
            <w:pPr>
              <w:jc w:val="right"/>
              <w:rPr>
                <w:b/>
                <w:color w:val="000000"/>
                <w:sz w:val="20"/>
                <w:szCs w:val="20"/>
                <w:lang w:val="fr-CA"/>
              </w:rPr>
            </w:pPr>
            <w:r w:rsidRPr="005C6411">
              <w:rPr>
                <w:b/>
                <w:color w:val="000000"/>
                <w:sz w:val="20"/>
                <w:lang w:val="fr-CA"/>
              </w:rPr>
              <w:t>1 595,00</w:t>
            </w:r>
          </w:p>
        </w:tc>
        <w:tc>
          <w:tcPr>
            <w:tcW w:w="556" w:type="pct"/>
            <w:tcBorders>
              <w:top w:val="single" w:sz="4" w:space="0" w:color="auto"/>
              <w:left w:val="single" w:sz="4" w:space="0" w:color="auto"/>
              <w:bottom w:val="single" w:sz="4" w:space="0" w:color="auto"/>
              <w:right w:val="single" w:sz="4" w:space="0" w:color="auto"/>
            </w:tcBorders>
          </w:tcPr>
          <w:p w14:paraId="5F28988E" w14:textId="77777777" w:rsidR="00B666D3" w:rsidRPr="005C6411" w:rsidRDefault="00B666D3" w:rsidP="003D2974">
            <w:pPr>
              <w:jc w:val="right"/>
              <w:rPr>
                <w:b/>
                <w:color w:val="000000"/>
                <w:sz w:val="20"/>
                <w:szCs w:val="20"/>
                <w:lang w:val="fr-CA"/>
              </w:rPr>
            </w:pPr>
            <w:r w:rsidRPr="005C6411">
              <w:rPr>
                <w:b/>
                <w:sz w:val="20"/>
                <w:lang w:val="fr-CA"/>
              </w:rPr>
              <w:t>308,00</w:t>
            </w:r>
          </w:p>
        </w:tc>
        <w:tc>
          <w:tcPr>
            <w:tcW w:w="555" w:type="pct"/>
            <w:tcBorders>
              <w:top w:val="single" w:sz="4" w:space="0" w:color="auto"/>
              <w:left w:val="single" w:sz="4" w:space="0" w:color="auto"/>
              <w:bottom w:val="single" w:sz="4" w:space="0" w:color="auto"/>
              <w:right w:val="single" w:sz="4" w:space="0" w:color="auto"/>
            </w:tcBorders>
          </w:tcPr>
          <w:p w14:paraId="337158C0" w14:textId="77777777" w:rsidR="00B666D3" w:rsidRPr="005C6411" w:rsidRDefault="00B666D3" w:rsidP="003D2974">
            <w:pPr>
              <w:jc w:val="right"/>
              <w:rPr>
                <w:b/>
                <w:color w:val="000000"/>
                <w:sz w:val="20"/>
                <w:szCs w:val="20"/>
                <w:lang w:val="fr-CA"/>
              </w:rPr>
            </w:pPr>
            <w:r w:rsidRPr="005C6411">
              <w:rPr>
                <w:b/>
                <w:color w:val="000000"/>
                <w:sz w:val="20"/>
                <w:lang w:val="fr-CA"/>
              </w:rPr>
              <w:t>2 984,40</w:t>
            </w:r>
          </w:p>
        </w:tc>
      </w:tr>
      <w:tr w:rsidR="00B666D3" w:rsidRPr="005C6411" w14:paraId="054486A0" w14:textId="77777777" w:rsidTr="003D2974">
        <w:trPr>
          <w:trHeight w:val="174"/>
        </w:trPr>
        <w:tc>
          <w:tcPr>
            <w:tcW w:w="1589" w:type="pct"/>
            <w:tcBorders>
              <w:top w:val="nil"/>
              <w:left w:val="single" w:sz="4" w:space="0" w:color="auto"/>
              <w:bottom w:val="single" w:sz="4" w:space="0" w:color="auto"/>
              <w:right w:val="single" w:sz="4" w:space="0" w:color="auto"/>
            </w:tcBorders>
            <w:shd w:val="clear" w:color="auto" w:fill="auto"/>
            <w:hideMark/>
          </w:tcPr>
          <w:p w14:paraId="61B28370" w14:textId="77777777" w:rsidR="00B666D3" w:rsidRPr="005C6411" w:rsidRDefault="00B666D3" w:rsidP="003D2974">
            <w:pPr>
              <w:jc w:val="left"/>
              <w:rPr>
                <w:color w:val="000000"/>
                <w:sz w:val="20"/>
                <w:szCs w:val="20"/>
                <w:lang w:val="fr-CA"/>
              </w:rPr>
            </w:pPr>
            <w:r w:rsidRPr="005C6411">
              <w:rPr>
                <w:color w:val="000000"/>
                <w:sz w:val="20"/>
                <w:lang w:val="fr-CA"/>
              </w:rPr>
              <w:t>Consommation maximale admissible</w:t>
            </w:r>
          </w:p>
        </w:tc>
        <w:tc>
          <w:tcPr>
            <w:tcW w:w="631" w:type="pct"/>
            <w:tcBorders>
              <w:top w:val="single" w:sz="4" w:space="0" w:color="auto"/>
              <w:left w:val="nil"/>
              <w:bottom w:val="single" w:sz="4" w:space="0" w:color="auto"/>
              <w:right w:val="single" w:sz="4" w:space="0" w:color="auto"/>
            </w:tcBorders>
            <w:shd w:val="clear" w:color="auto" w:fill="auto"/>
          </w:tcPr>
          <w:p w14:paraId="186950E8" w14:textId="77777777" w:rsidR="00B666D3" w:rsidRPr="005C6411" w:rsidRDefault="00B666D3" w:rsidP="003D2974">
            <w:pPr>
              <w:jc w:val="right"/>
              <w:rPr>
                <w:color w:val="000000"/>
                <w:sz w:val="20"/>
                <w:szCs w:val="20"/>
                <w:lang w:val="fr-CA"/>
              </w:rPr>
            </w:pPr>
            <w:r w:rsidRPr="005C6411">
              <w:rPr>
                <w:sz w:val="20"/>
                <w:lang w:val="fr-CA"/>
              </w:rPr>
              <w:t>1 397,00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1B51995E" w14:textId="77777777" w:rsidR="00B666D3" w:rsidRPr="005C6411" w:rsidRDefault="00B666D3" w:rsidP="003D2974">
            <w:pPr>
              <w:jc w:val="right"/>
              <w:rPr>
                <w:color w:val="000000"/>
                <w:sz w:val="20"/>
                <w:szCs w:val="20"/>
                <w:lang w:val="fr-CA"/>
              </w:rPr>
            </w:pPr>
            <w:r w:rsidRPr="005C6411">
              <w:rPr>
                <w:sz w:val="20"/>
                <w:lang w:val="fr-CA"/>
              </w:rPr>
              <w:t>2 965,70</w:t>
            </w:r>
          </w:p>
        </w:tc>
        <w:tc>
          <w:tcPr>
            <w:tcW w:w="556" w:type="pct"/>
            <w:tcBorders>
              <w:top w:val="single" w:sz="4" w:space="0" w:color="auto"/>
              <w:left w:val="single" w:sz="4" w:space="0" w:color="auto"/>
              <w:bottom w:val="single" w:sz="4" w:space="0" w:color="auto"/>
              <w:right w:val="single" w:sz="4" w:space="0" w:color="auto"/>
            </w:tcBorders>
          </w:tcPr>
          <w:p w14:paraId="247570C2" w14:textId="77777777" w:rsidR="00B666D3" w:rsidRPr="005C6411" w:rsidRDefault="00B666D3" w:rsidP="003D2974">
            <w:pPr>
              <w:jc w:val="right"/>
              <w:rPr>
                <w:color w:val="000000"/>
                <w:sz w:val="20"/>
                <w:szCs w:val="20"/>
                <w:lang w:val="fr-CA"/>
              </w:rPr>
            </w:pPr>
            <w:r w:rsidRPr="005C6411">
              <w:rPr>
                <w:sz w:val="20"/>
                <w:lang w:val="fr-CA"/>
              </w:rPr>
              <w:t>1 609,90</w:t>
            </w:r>
          </w:p>
        </w:tc>
        <w:tc>
          <w:tcPr>
            <w:tcW w:w="556" w:type="pct"/>
            <w:tcBorders>
              <w:top w:val="single" w:sz="4" w:space="0" w:color="auto"/>
              <w:left w:val="single" w:sz="4" w:space="0" w:color="auto"/>
              <w:bottom w:val="single" w:sz="4" w:space="0" w:color="auto"/>
              <w:right w:val="single" w:sz="4" w:space="0" w:color="auto"/>
            </w:tcBorders>
            <w:shd w:val="clear" w:color="auto" w:fill="auto"/>
          </w:tcPr>
          <w:p w14:paraId="48739280" w14:textId="77777777" w:rsidR="00B666D3" w:rsidRPr="005C6411" w:rsidRDefault="00B666D3" w:rsidP="003D2974">
            <w:pPr>
              <w:jc w:val="right"/>
              <w:rPr>
                <w:color w:val="000000"/>
                <w:sz w:val="20"/>
                <w:szCs w:val="20"/>
                <w:lang w:val="fr-CA"/>
              </w:rPr>
            </w:pPr>
            <w:r w:rsidRPr="005C6411">
              <w:rPr>
                <w:sz w:val="20"/>
                <w:lang w:val="fr-CA"/>
              </w:rPr>
              <w:t>2 259,70</w:t>
            </w:r>
          </w:p>
        </w:tc>
        <w:tc>
          <w:tcPr>
            <w:tcW w:w="556" w:type="pct"/>
            <w:tcBorders>
              <w:top w:val="single" w:sz="4" w:space="0" w:color="auto"/>
              <w:left w:val="single" w:sz="4" w:space="0" w:color="auto"/>
              <w:bottom w:val="single" w:sz="4" w:space="0" w:color="auto"/>
              <w:right w:val="single" w:sz="4" w:space="0" w:color="auto"/>
            </w:tcBorders>
          </w:tcPr>
          <w:p w14:paraId="14C8120B" w14:textId="77777777" w:rsidR="00B666D3" w:rsidRPr="005C6411" w:rsidRDefault="00B666D3" w:rsidP="003D2974">
            <w:pPr>
              <w:jc w:val="right"/>
              <w:rPr>
                <w:color w:val="000000"/>
                <w:sz w:val="20"/>
                <w:szCs w:val="20"/>
                <w:lang w:val="fr-CA"/>
              </w:rPr>
            </w:pPr>
            <w:r w:rsidRPr="005C6411">
              <w:rPr>
                <w:color w:val="000000"/>
                <w:sz w:val="20"/>
                <w:lang w:val="fr-CA"/>
              </w:rPr>
              <w:t>321,20</w:t>
            </w:r>
          </w:p>
        </w:tc>
        <w:tc>
          <w:tcPr>
            <w:tcW w:w="555" w:type="pct"/>
            <w:tcBorders>
              <w:top w:val="single" w:sz="4" w:space="0" w:color="auto"/>
              <w:left w:val="single" w:sz="4" w:space="0" w:color="auto"/>
              <w:bottom w:val="single" w:sz="4" w:space="0" w:color="auto"/>
              <w:right w:val="single" w:sz="4" w:space="0" w:color="auto"/>
            </w:tcBorders>
          </w:tcPr>
          <w:p w14:paraId="5A68E5CB" w14:textId="77777777" w:rsidR="00B666D3" w:rsidRPr="005C6411" w:rsidRDefault="00B666D3" w:rsidP="003D2974">
            <w:pPr>
              <w:jc w:val="right"/>
              <w:rPr>
                <w:color w:val="000000"/>
                <w:sz w:val="20"/>
                <w:szCs w:val="20"/>
                <w:lang w:val="fr-CA"/>
              </w:rPr>
            </w:pPr>
            <w:r w:rsidRPr="005C6411">
              <w:rPr>
                <w:sz w:val="20"/>
                <w:lang w:val="fr-CA"/>
              </w:rPr>
              <w:t>s.o.</w:t>
            </w:r>
          </w:p>
        </w:tc>
      </w:tr>
    </w:tbl>
    <w:p w14:paraId="30ED4E7D" w14:textId="77777777" w:rsidR="00B666D3" w:rsidRPr="005C6411" w:rsidRDefault="00B666D3" w:rsidP="00B666D3">
      <w:pPr>
        <w:spacing w:before="20"/>
        <w:rPr>
          <w:sz w:val="18"/>
          <w:szCs w:val="18"/>
          <w:lang w:val="fr-CA"/>
        </w:rPr>
      </w:pPr>
      <w:r w:rsidRPr="005C6411">
        <w:rPr>
          <w:sz w:val="18"/>
          <w:lang w:val="fr-CA"/>
        </w:rPr>
        <w:t>* Les données proviennent du rapport du PN, la répartition entre les secteurs de la RIC et des climatiseurs résidentiels est présentée soumise par les agences d’exécution.</w:t>
      </w:r>
    </w:p>
    <w:p w14:paraId="1AE8EB40" w14:textId="77777777" w:rsidR="00B666D3" w:rsidRPr="005C6411" w:rsidRDefault="00B666D3" w:rsidP="00B666D3">
      <w:pPr>
        <w:rPr>
          <w:highlight w:val="yellow"/>
          <w:lang w:val="fr-CA"/>
        </w:rPr>
      </w:pPr>
    </w:p>
    <w:p w14:paraId="7495C7EB" w14:textId="453B4577" w:rsidR="00B666D3" w:rsidRPr="005C6411" w:rsidRDefault="00B666D3" w:rsidP="00B666D3">
      <w:pPr>
        <w:pStyle w:val="Heading1"/>
        <w:rPr>
          <w:lang w:val="fr-CA"/>
        </w:rPr>
      </w:pPr>
      <w:r w:rsidRPr="005C6411">
        <w:rPr>
          <w:lang w:val="fr-CA"/>
        </w:rPr>
        <w:t xml:space="preserve">Le </w:t>
      </w:r>
      <w:r w:rsidR="00786A68">
        <w:rPr>
          <w:lang w:val="fr-CA"/>
        </w:rPr>
        <w:t>gouvernement</w:t>
      </w:r>
      <w:r w:rsidRPr="005C6411">
        <w:rPr>
          <w:lang w:val="fr-CA"/>
        </w:rPr>
        <w:t xml:space="preserve"> de la Chine a continué à surveiller la consommation dans chacun des secteurs. Chaque année, le Bureau de la coopération économique extérieure (</w:t>
      </w:r>
      <w:r w:rsidR="00563368">
        <w:rPr>
          <w:lang w:val="fr-CA"/>
        </w:rPr>
        <w:t>BCEE</w:t>
      </w:r>
      <w:r w:rsidRPr="005C6411">
        <w:rPr>
          <w:lang w:val="fr-CA"/>
        </w:rPr>
        <w:t>) recueille des données de différentes sources, notamment des entreprises bénéficiaires, des rapports de vérification du secteur de la production, du système d’octroi de licences et des associations industrielles. Les données font l’objet d’une vérification croisée avec la consommation réelle dans les entreprises uniquement pour certains secteurs (comme le secteur des climatiseurs résidentiels avec des entreprises dont la consommation est limitée</w:t>
      </w:r>
      <w:r w:rsidR="007F3E7A">
        <w:rPr>
          <w:lang w:val="fr-CA"/>
        </w:rPr>
        <w:t>) et certaines substances (HCFC-</w:t>
      </w:r>
      <w:r w:rsidRPr="005C6411">
        <w:rPr>
          <w:lang w:val="fr-CA"/>
        </w:rPr>
        <w:t xml:space="preserve">22). Dans les secteurs comprenant un grand nombre de petites et moyennes entreprises (PME) (par exemple, les mousses </w:t>
      </w:r>
      <w:r w:rsidR="007F3E7A">
        <w:rPr>
          <w:lang w:val="fr-CA"/>
        </w:rPr>
        <w:t>de polystyrène extrudé</w:t>
      </w:r>
      <w:r w:rsidRPr="005C6411">
        <w:rPr>
          <w:lang w:val="fr-CA"/>
        </w:rPr>
        <w:t xml:space="preserve">, les mousses </w:t>
      </w:r>
      <w:r w:rsidR="00D5433B">
        <w:rPr>
          <w:lang w:val="fr-CA"/>
        </w:rPr>
        <w:t>de polyuréthanne</w:t>
      </w:r>
      <w:r w:rsidRPr="005C6411">
        <w:rPr>
          <w:lang w:val="fr-CA"/>
        </w:rPr>
        <w:t xml:space="preserve">, la RIC et le secteur de l’entretien), la consommation est suivie par le biais du système national d’octroi de licences et de contingents d’importation, d’exportation, de production et de consommation des HCFC. Les contingents de production domestique contrôlent les HCFC vendus sur le marché local et la consommation ultérieure dans les PME. Des contingents sont également délivrés aux entreprises de chaque secteur dont la consommation annuelle dépasse 100 tm de HCFC. </w:t>
      </w:r>
    </w:p>
    <w:p w14:paraId="31238220" w14:textId="735B0BD0" w:rsidR="00B666D3" w:rsidRPr="005C6411" w:rsidRDefault="00B666D3" w:rsidP="00B666D3">
      <w:pPr>
        <w:pStyle w:val="Heading1"/>
        <w:widowControl w:val="0"/>
        <w:rPr>
          <w:lang w:val="fr-CA"/>
        </w:rPr>
      </w:pPr>
      <w:r w:rsidRPr="005C6411">
        <w:rPr>
          <w:lang w:val="fr-CA"/>
        </w:rPr>
        <w:t xml:space="preserve">En outre, le </w:t>
      </w:r>
      <w:r w:rsidR="00563368">
        <w:rPr>
          <w:lang w:val="fr-CA"/>
        </w:rPr>
        <w:t>BCEE</w:t>
      </w:r>
      <w:r w:rsidRPr="005C6411">
        <w:rPr>
          <w:lang w:val="fr-CA"/>
        </w:rPr>
        <w:t xml:space="preserve"> coopère avec les Bureaux locaux de l’écologie et de la protection de l’environnement (EPB) pour renforcer les politiques qui soutiennent la réduction de la consommation de HCFC, incluant l’interdiction de nouvelles installations de production à base de HCFC. </w:t>
      </w:r>
    </w:p>
    <w:p w14:paraId="3A43D3ED" w14:textId="77777777" w:rsidR="00B666D3" w:rsidRPr="005C6411" w:rsidRDefault="00B666D3" w:rsidP="00B666D3">
      <w:pPr>
        <w:widowControl w:val="0"/>
        <w:rPr>
          <w:u w:val="single"/>
          <w:lang w:val="fr-CA"/>
        </w:rPr>
      </w:pPr>
      <w:r w:rsidRPr="005C6411">
        <w:rPr>
          <w:u w:val="single"/>
          <w:lang w:val="fr-CA"/>
        </w:rPr>
        <w:t>Vérification de la consommation de HCFC en Chine.</w:t>
      </w:r>
    </w:p>
    <w:p w14:paraId="5725FDD1" w14:textId="77777777" w:rsidR="00B666D3" w:rsidRPr="005C6411" w:rsidRDefault="00B666D3" w:rsidP="00B666D3">
      <w:pPr>
        <w:widowControl w:val="0"/>
        <w:rPr>
          <w:lang w:val="fr-CA"/>
        </w:rPr>
      </w:pPr>
    </w:p>
    <w:p w14:paraId="67872925" w14:textId="77777777" w:rsidR="00B666D3" w:rsidRPr="005C6411" w:rsidRDefault="00B666D3" w:rsidP="00B666D3">
      <w:pPr>
        <w:pStyle w:val="Heading1"/>
        <w:widowControl w:val="0"/>
        <w:rPr>
          <w:lang w:val="fr-CA"/>
        </w:rPr>
      </w:pPr>
      <w:r w:rsidRPr="005C6411">
        <w:rPr>
          <w:lang w:val="fr-CA"/>
        </w:rPr>
        <w:t>La Banque mondiale a commandé une vérification indépendante de la production et de la consommation de HCFC en Chine en 2019 et 2020, laquelle a confirmé que la consommation de HCFC en 2019 et 2020 était conforme aux limites établies par l’Accord pour le secteur de la consommation.</w:t>
      </w:r>
      <w:r w:rsidRPr="005C6411">
        <w:rPr>
          <w:rStyle w:val="FootnoteReference"/>
          <w:lang w:val="fr-CA"/>
        </w:rPr>
        <w:footnoteReference w:id="7"/>
      </w:r>
      <w:r w:rsidRPr="005C6411">
        <w:rPr>
          <w:lang w:val="fr-CA"/>
        </w:rPr>
        <w:t xml:space="preserve"> </w:t>
      </w:r>
    </w:p>
    <w:p w14:paraId="474251B3" w14:textId="77777777" w:rsidR="00B666D3" w:rsidRPr="005C6411" w:rsidRDefault="00B666D3" w:rsidP="00B666D3">
      <w:pPr>
        <w:pStyle w:val="Heading1"/>
        <w:numPr>
          <w:ilvl w:val="0"/>
          <w:numId w:val="0"/>
        </w:numPr>
        <w:rPr>
          <w:u w:val="single"/>
          <w:lang w:val="fr-CA"/>
        </w:rPr>
      </w:pPr>
      <w:r w:rsidRPr="005C6411">
        <w:rPr>
          <w:u w:val="single"/>
          <w:lang w:val="fr-CA"/>
        </w:rPr>
        <w:t xml:space="preserve">Vérification des reconversions du secteur de fabrication </w:t>
      </w:r>
    </w:p>
    <w:p w14:paraId="56451106" w14:textId="029401AA" w:rsidR="00B666D3" w:rsidRPr="005C6411" w:rsidRDefault="00B666D3" w:rsidP="00B666D3">
      <w:pPr>
        <w:pStyle w:val="Heading1"/>
        <w:rPr>
          <w:lang w:val="fr-CA"/>
        </w:rPr>
      </w:pPr>
      <w:r w:rsidRPr="005C6411">
        <w:rPr>
          <w:lang w:val="fr-CA"/>
        </w:rPr>
        <w:t xml:space="preserve">Le PNUD et l’ONUDI ont présenté des rapports de vérification technique visant à vérifier les reconversions achevées en 2020 dans les secteurs des mousses </w:t>
      </w:r>
      <w:r w:rsidR="007F3E7A">
        <w:rPr>
          <w:lang w:val="fr-CA"/>
        </w:rPr>
        <w:t>de polystyrène extrudé</w:t>
      </w:r>
      <w:r w:rsidRPr="005C6411">
        <w:rPr>
          <w:lang w:val="fr-CA"/>
        </w:rPr>
        <w:t xml:space="preserve">, de la RIC, de la fabrication des climatiseurs résidentiels et des solvants, conformément au paragraphe 5 c) de l’Accord. Aucun rapport de vérification n’a été exigé pour le secteur des mousses </w:t>
      </w:r>
      <w:r w:rsidR="00D5433B">
        <w:rPr>
          <w:lang w:val="fr-CA"/>
        </w:rPr>
        <w:t>de polyuréthanne</w:t>
      </w:r>
      <w:r w:rsidRPr="005C6411">
        <w:rPr>
          <w:lang w:val="fr-CA"/>
        </w:rPr>
        <w:t xml:space="preserve">, où les premiers projets n’ont été achevés qu’en 2021. Les rapports de vérification ont confirmé que ces projets avaient été achevés, le volume des HCFC éliminés, fournissant l’assurance des entreprises reconverties de ne pas </w:t>
      </w:r>
      <w:r w:rsidRPr="005C6411">
        <w:rPr>
          <w:lang w:val="fr-CA"/>
        </w:rPr>
        <w:lastRenderedPageBreak/>
        <w:t xml:space="preserve">revenir à une utilisation des HCFC. Une vue d’ensemble des vérifications sectorielles entreprises jusqu’alors est présentée au </w:t>
      </w:r>
      <w:r w:rsidR="00AF05AB" w:rsidRPr="005C6411">
        <w:rPr>
          <w:lang w:val="fr-CA"/>
        </w:rPr>
        <w:t>tableau</w:t>
      </w:r>
      <w:r w:rsidRPr="005C6411">
        <w:rPr>
          <w:lang w:val="fr-CA"/>
        </w:rPr>
        <w:t xml:space="preserve"> 6.</w:t>
      </w:r>
    </w:p>
    <w:p w14:paraId="32AAFA95" w14:textId="77777777" w:rsidR="00B666D3" w:rsidRPr="005C6411" w:rsidRDefault="00B666D3" w:rsidP="00B666D3">
      <w:pPr>
        <w:keepNext/>
        <w:keepLines/>
        <w:rPr>
          <w:b/>
          <w:lang w:val="fr-CA"/>
        </w:rPr>
      </w:pPr>
      <w:r w:rsidRPr="005C6411">
        <w:rPr>
          <w:b/>
          <w:lang w:val="fr-CA"/>
        </w:rPr>
        <w:t>Tableau 6. Vue d’ensemble des vérifications sectorielles</w:t>
      </w:r>
    </w:p>
    <w:tbl>
      <w:tblPr>
        <w:tblStyle w:val="TableGrid"/>
        <w:tblW w:w="5003" w:type="pct"/>
        <w:tblLook w:val="04A0" w:firstRow="1" w:lastRow="0" w:firstColumn="1" w:lastColumn="0" w:noHBand="0" w:noVBand="1"/>
      </w:tblPr>
      <w:tblGrid>
        <w:gridCol w:w="2338"/>
        <w:gridCol w:w="2968"/>
        <w:gridCol w:w="2025"/>
        <w:gridCol w:w="2025"/>
      </w:tblGrid>
      <w:tr w:rsidR="00B666D3" w:rsidRPr="005C6411" w14:paraId="0E151892" w14:textId="77777777" w:rsidTr="003D2974">
        <w:tc>
          <w:tcPr>
            <w:tcW w:w="1250" w:type="pct"/>
            <w:vMerge w:val="restart"/>
            <w:vAlign w:val="center"/>
          </w:tcPr>
          <w:p w14:paraId="645BF314" w14:textId="77777777" w:rsidR="00B666D3" w:rsidRPr="005C6411" w:rsidRDefault="00B666D3" w:rsidP="003D2974">
            <w:pPr>
              <w:keepNext/>
              <w:keepLines/>
              <w:jc w:val="center"/>
              <w:rPr>
                <w:b/>
                <w:lang w:val="fr-CA"/>
              </w:rPr>
            </w:pPr>
            <w:r w:rsidRPr="005C6411">
              <w:rPr>
                <w:b/>
                <w:lang w:val="fr-CA"/>
              </w:rPr>
              <w:t>Secteur</w:t>
            </w:r>
          </w:p>
        </w:tc>
        <w:tc>
          <w:tcPr>
            <w:tcW w:w="1586" w:type="pct"/>
            <w:vMerge w:val="restart"/>
            <w:vAlign w:val="center"/>
          </w:tcPr>
          <w:p w14:paraId="36893503" w14:textId="77777777" w:rsidR="00B666D3" w:rsidRPr="005C6411" w:rsidRDefault="00B666D3" w:rsidP="003D2974">
            <w:pPr>
              <w:keepNext/>
              <w:keepLines/>
              <w:jc w:val="center"/>
              <w:rPr>
                <w:b/>
                <w:lang w:val="fr-CA"/>
              </w:rPr>
            </w:pPr>
            <w:r w:rsidRPr="005C6411">
              <w:rPr>
                <w:b/>
                <w:lang w:val="fr-CA"/>
              </w:rPr>
              <w:t>Nombre de chaînes et d’entreprises</w:t>
            </w:r>
          </w:p>
        </w:tc>
        <w:tc>
          <w:tcPr>
            <w:tcW w:w="2164" w:type="pct"/>
            <w:gridSpan w:val="2"/>
            <w:vAlign w:val="center"/>
          </w:tcPr>
          <w:p w14:paraId="48C37966" w14:textId="77777777" w:rsidR="00B666D3" w:rsidRPr="005C6411" w:rsidRDefault="00B666D3" w:rsidP="003D2974">
            <w:pPr>
              <w:keepNext/>
              <w:keepLines/>
              <w:jc w:val="center"/>
              <w:rPr>
                <w:b/>
                <w:lang w:val="fr-CA"/>
              </w:rPr>
            </w:pPr>
            <w:r w:rsidRPr="005C6411">
              <w:rPr>
                <w:b/>
                <w:lang w:val="fr-CA"/>
              </w:rPr>
              <w:t>Élimination de HCFC vérifiée</w:t>
            </w:r>
          </w:p>
        </w:tc>
      </w:tr>
      <w:tr w:rsidR="00B666D3" w:rsidRPr="005C6411" w14:paraId="52AD9A2A" w14:textId="77777777" w:rsidTr="003D2974">
        <w:tc>
          <w:tcPr>
            <w:tcW w:w="1250" w:type="pct"/>
            <w:vMerge/>
            <w:vAlign w:val="center"/>
          </w:tcPr>
          <w:p w14:paraId="5A5C5CB3" w14:textId="77777777" w:rsidR="00B666D3" w:rsidRPr="005C6411" w:rsidRDefault="00B666D3" w:rsidP="003D2974">
            <w:pPr>
              <w:keepNext/>
              <w:keepLines/>
              <w:jc w:val="center"/>
              <w:rPr>
                <w:b/>
                <w:lang w:val="fr-CA"/>
              </w:rPr>
            </w:pPr>
          </w:p>
        </w:tc>
        <w:tc>
          <w:tcPr>
            <w:tcW w:w="1586" w:type="pct"/>
            <w:vMerge/>
            <w:vAlign w:val="center"/>
          </w:tcPr>
          <w:p w14:paraId="245D19B1" w14:textId="77777777" w:rsidR="00B666D3" w:rsidRPr="005C6411" w:rsidRDefault="00B666D3" w:rsidP="003D2974">
            <w:pPr>
              <w:keepNext/>
              <w:keepLines/>
              <w:jc w:val="center"/>
              <w:rPr>
                <w:b/>
                <w:lang w:val="fr-CA"/>
              </w:rPr>
            </w:pPr>
          </w:p>
        </w:tc>
        <w:tc>
          <w:tcPr>
            <w:tcW w:w="1082" w:type="pct"/>
            <w:vAlign w:val="center"/>
          </w:tcPr>
          <w:p w14:paraId="22AF6CE6" w14:textId="77777777" w:rsidR="00B666D3" w:rsidRPr="005C6411" w:rsidRDefault="00B666D3" w:rsidP="003D2974">
            <w:pPr>
              <w:keepNext/>
              <w:keepLines/>
              <w:jc w:val="center"/>
              <w:rPr>
                <w:b/>
                <w:lang w:val="fr-CA"/>
              </w:rPr>
            </w:pPr>
            <w:r w:rsidRPr="005C6411">
              <w:rPr>
                <w:b/>
                <w:lang w:val="fr-CA"/>
              </w:rPr>
              <w:t>tm</w:t>
            </w:r>
          </w:p>
        </w:tc>
        <w:tc>
          <w:tcPr>
            <w:tcW w:w="1082" w:type="pct"/>
            <w:vAlign w:val="center"/>
          </w:tcPr>
          <w:p w14:paraId="3EF185FA" w14:textId="77777777" w:rsidR="00B666D3" w:rsidRPr="005C6411" w:rsidRDefault="00B666D3" w:rsidP="003D2974">
            <w:pPr>
              <w:keepNext/>
              <w:keepLines/>
              <w:jc w:val="center"/>
              <w:rPr>
                <w:b/>
                <w:lang w:val="fr-CA"/>
              </w:rPr>
            </w:pPr>
            <w:r w:rsidRPr="005C6411">
              <w:rPr>
                <w:b/>
                <w:lang w:val="fr-CA"/>
              </w:rPr>
              <w:t>%</w:t>
            </w:r>
          </w:p>
        </w:tc>
      </w:tr>
      <w:tr w:rsidR="00B666D3" w:rsidRPr="005C6411" w14:paraId="6CBE97E4" w14:textId="77777777" w:rsidTr="003D2974">
        <w:tc>
          <w:tcPr>
            <w:tcW w:w="1250" w:type="pct"/>
          </w:tcPr>
          <w:p w14:paraId="69002EFF" w14:textId="2040A30C" w:rsidR="00B666D3" w:rsidRPr="005C6411" w:rsidRDefault="00B666D3" w:rsidP="007F3E7A">
            <w:pPr>
              <w:keepNext/>
              <w:keepLines/>
              <w:rPr>
                <w:lang w:val="fr-CA"/>
              </w:rPr>
            </w:pPr>
            <w:r w:rsidRPr="005C6411">
              <w:rPr>
                <w:lang w:val="fr-CA"/>
              </w:rPr>
              <w:t xml:space="preserve">Mousses </w:t>
            </w:r>
            <w:r w:rsidR="007F3E7A">
              <w:rPr>
                <w:lang w:val="fr-CA"/>
              </w:rPr>
              <w:t>de polystyrène extrudé</w:t>
            </w:r>
          </w:p>
        </w:tc>
        <w:tc>
          <w:tcPr>
            <w:tcW w:w="1586" w:type="pct"/>
          </w:tcPr>
          <w:p w14:paraId="4717E280" w14:textId="77777777" w:rsidR="00B666D3" w:rsidRPr="005C6411" w:rsidRDefault="00B666D3" w:rsidP="003D2974">
            <w:pPr>
              <w:keepNext/>
              <w:keepLines/>
              <w:jc w:val="left"/>
              <w:rPr>
                <w:lang w:val="fr-CA"/>
              </w:rPr>
            </w:pPr>
            <w:r w:rsidRPr="005C6411">
              <w:rPr>
                <w:lang w:val="fr-CA"/>
              </w:rPr>
              <w:t>7 chaînes dans 4 entreprises</w:t>
            </w:r>
          </w:p>
        </w:tc>
        <w:tc>
          <w:tcPr>
            <w:tcW w:w="1082" w:type="pct"/>
          </w:tcPr>
          <w:p w14:paraId="7A59179F" w14:textId="77777777" w:rsidR="00B666D3" w:rsidRPr="005C6411" w:rsidRDefault="00B666D3" w:rsidP="003D2974">
            <w:pPr>
              <w:keepNext/>
              <w:keepLines/>
              <w:jc w:val="right"/>
              <w:rPr>
                <w:lang w:val="fr-CA"/>
              </w:rPr>
            </w:pPr>
            <w:r w:rsidRPr="005C6411">
              <w:rPr>
                <w:lang w:val="fr-CA"/>
              </w:rPr>
              <w:t>1 649,22</w:t>
            </w:r>
          </w:p>
        </w:tc>
        <w:tc>
          <w:tcPr>
            <w:tcW w:w="1082" w:type="pct"/>
          </w:tcPr>
          <w:p w14:paraId="46EC27C5" w14:textId="77777777" w:rsidR="00B666D3" w:rsidRPr="005C6411" w:rsidRDefault="00B666D3" w:rsidP="003D2974">
            <w:pPr>
              <w:keepNext/>
              <w:keepLines/>
              <w:jc w:val="right"/>
              <w:rPr>
                <w:lang w:val="fr-CA"/>
              </w:rPr>
            </w:pPr>
            <w:r w:rsidRPr="005C6411">
              <w:rPr>
                <w:lang w:val="fr-CA"/>
              </w:rPr>
              <w:t>*59</w:t>
            </w:r>
          </w:p>
        </w:tc>
      </w:tr>
      <w:tr w:rsidR="00B666D3" w:rsidRPr="005C6411" w14:paraId="609622D9" w14:textId="77777777" w:rsidTr="003D2974">
        <w:tc>
          <w:tcPr>
            <w:tcW w:w="1250" w:type="pct"/>
          </w:tcPr>
          <w:p w14:paraId="66D5F22C" w14:textId="77777777" w:rsidR="00B666D3" w:rsidRPr="005C6411" w:rsidRDefault="00B666D3" w:rsidP="003D2974">
            <w:pPr>
              <w:rPr>
                <w:lang w:val="fr-CA"/>
              </w:rPr>
            </w:pPr>
            <w:r w:rsidRPr="005C6411">
              <w:rPr>
                <w:lang w:val="fr-CA"/>
              </w:rPr>
              <w:t>RIC</w:t>
            </w:r>
          </w:p>
        </w:tc>
        <w:tc>
          <w:tcPr>
            <w:tcW w:w="1586" w:type="pct"/>
          </w:tcPr>
          <w:p w14:paraId="38B87500" w14:textId="77777777" w:rsidR="00B666D3" w:rsidRPr="005C6411" w:rsidRDefault="00B666D3" w:rsidP="003D2974">
            <w:pPr>
              <w:jc w:val="left"/>
              <w:rPr>
                <w:lang w:val="fr-CA"/>
              </w:rPr>
            </w:pPr>
            <w:r w:rsidRPr="005C6411">
              <w:rPr>
                <w:lang w:val="fr-CA"/>
              </w:rPr>
              <w:t>2 chaînes dans 2 entreprises</w:t>
            </w:r>
          </w:p>
        </w:tc>
        <w:tc>
          <w:tcPr>
            <w:tcW w:w="1082" w:type="pct"/>
          </w:tcPr>
          <w:p w14:paraId="176D53E0" w14:textId="77777777" w:rsidR="00B666D3" w:rsidRPr="005C6411" w:rsidRDefault="00B666D3" w:rsidP="003D2974">
            <w:pPr>
              <w:jc w:val="right"/>
              <w:rPr>
                <w:lang w:val="fr-CA"/>
              </w:rPr>
            </w:pPr>
            <w:r w:rsidRPr="005C6411">
              <w:rPr>
                <w:lang w:val="fr-CA"/>
              </w:rPr>
              <w:t>610,65</w:t>
            </w:r>
          </w:p>
        </w:tc>
        <w:tc>
          <w:tcPr>
            <w:tcW w:w="1082" w:type="pct"/>
          </w:tcPr>
          <w:p w14:paraId="583767CE" w14:textId="77777777" w:rsidR="00B666D3" w:rsidRPr="005C6411" w:rsidRDefault="00B666D3" w:rsidP="003D2974">
            <w:pPr>
              <w:jc w:val="right"/>
              <w:rPr>
                <w:lang w:val="fr-CA"/>
              </w:rPr>
            </w:pPr>
            <w:r w:rsidRPr="005C6411">
              <w:rPr>
                <w:lang w:val="fr-CA"/>
              </w:rPr>
              <w:t>63</w:t>
            </w:r>
          </w:p>
        </w:tc>
      </w:tr>
      <w:tr w:rsidR="00B666D3" w:rsidRPr="005C6411" w14:paraId="774BFBF9" w14:textId="77777777" w:rsidTr="003D2974">
        <w:tc>
          <w:tcPr>
            <w:tcW w:w="1250" w:type="pct"/>
          </w:tcPr>
          <w:p w14:paraId="7AC3D6F0" w14:textId="77777777" w:rsidR="00B666D3" w:rsidRPr="005C6411" w:rsidRDefault="00B666D3" w:rsidP="003D2974">
            <w:pPr>
              <w:rPr>
                <w:lang w:val="fr-CA"/>
              </w:rPr>
            </w:pPr>
            <w:r w:rsidRPr="005C6411">
              <w:rPr>
                <w:lang w:val="fr-CA"/>
              </w:rPr>
              <w:t>Secteur des climatiseurs résidentiels</w:t>
            </w:r>
          </w:p>
        </w:tc>
        <w:tc>
          <w:tcPr>
            <w:tcW w:w="1586" w:type="pct"/>
          </w:tcPr>
          <w:p w14:paraId="4619BBE9" w14:textId="77777777" w:rsidR="00B666D3" w:rsidRPr="005C6411" w:rsidRDefault="00B666D3" w:rsidP="003D2974">
            <w:pPr>
              <w:jc w:val="left"/>
              <w:rPr>
                <w:lang w:val="fr-CA"/>
              </w:rPr>
            </w:pPr>
            <w:r w:rsidRPr="005C6411">
              <w:rPr>
                <w:lang w:val="fr-CA"/>
              </w:rPr>
              <w:t>2 chaînes dans 2 entreprises</w:t>
            </w:r>
          </w:p>
        </w:tc>
        <w:tc>
          <w:tcPr>
            <w:tcW w:w="1082" w:type="pct"/>
          </w:tcPr>
          <w:p w14:paraId="644AA3E6" w14:textId="77777777" w:rsidR="00B666D3" w:rsidRPr="005C6411" w:rsidRDefault="00B666D3" w:rsidP="003D2974">
            <w:pPr>
              <w:jc w:val="right"/>
              <w:rPr>
                <w:lang w:val="fr-CA"/>
              </w:rPr>
            </w:pPr>
            <w:r w:rsidRPr="005C6411">
              <w:rPr>
                <w:lang w:val="fr-CA"/>
              </w:rPr>
              <w:t>959,23</w:t>
            </w:r>
          </w:p>
        </w:tc>
        <w:tc>
          <w:tcPr>
            <w:tcW w:w="1082" w:type="pct"/>
          </w:tcPr>
          <w:p w14:paraId="1E7E889F" w14:textId="77777777" w:rsidR="00B666D3" w:rsidRPr="005C6411" w:rsidRDefault="00B666D3" w:rsidP="003D2974">
            <w:pPr>
              <w:jc w:val="right"/>
              <w:rPr>
                <w:lang w:val="fr-CA"/>
              </w:rPr>
            </w:pPr>
            <w:r w:rsidRPr="005C6411">
              <w:rPr>
                <w:lang w:val="fr-CA"/>
              </w:rPr>
              <w:t>43,2</w:t>
            </w:r>
          </w:p>
        </w:tc>
      </w:tr>
      <w:tr w:rsidR="00B666D3" w:rsidRPr="005C6411" w14:paraId="3EBD6A50" w14:textId="77777777" w:rsidTr="003D2974">
        <w:tc>
          <w:tcPr>
            <w:tcW w:w="1250" w:type="pct"/>
          </w:tcPr>
          <w:p w14:paraId="390E72D9" w14:textId="77777777" w:rsidR="00B666D3" w:rsidRPr="005C6411" w:rsidRDefault="00B666D3" w:rsidP="003D2974">
            <w:pPr>
              <w:rPr>
                <w:lang w:val="fr-CA"/>
              </w:rPr>
            </w:pPr>
            <w:r w:rsidRPr="005C6411">
              <w:rPr>
                <w:lang w:val="fr-CA"/>
              </w:rPr>
              <w:t>Solvants</w:t>
            </w:r>
          </w:p>
        </w:tc>
        <w:tc>
          <w:tcPr>
            <w:tcW w:w="1586" w:type="pct"/>
            <w:shd w:val="clear" w:color="auto" w:fill="auto"/>
          </w:tcPr>
          <w:p w14:paraId="7A58BE2E" w14:textId="77777777" w:rsidR="00B666D3" w:rsidRPr="005C6411" w:rsidRDefault="00B666D3" w:rsidP="003D2974">
            <w:pPr>
              <w:jc w:val="left"/>
              <w:rPr>
                <w:lang w:val="fr-CA"/>
              </w:rPr>
            </w:pPr>
            <w:r w:rsidRPr="005C6411">
              <w:rPr>
                <w:lang w:val="fr-CA"/>
              </w:rPr>
              <w:t>47 chaînes dans 3 entreprises</w:t>
            </w:r>
          </w:p>
        </w:tc>
        <w:tc>
          <w:tcPr>
            <w:tcW w:w="1082" w:type="pct"/>
            <w:shd w:val="clear" w:color="auto" w:fill="auto"/>
          </w:tcPr>
          <w:p w14:paraId="3984D243" w14:textId="77777777" w:rsidR="00B666D3" w:rsidRPr="005C6411" w:rsidRDefault="00B666D3" w:rsidP="003D2974">
            <w:pPr>
              <w:jc w:val="right"/>
              <w:rPr>
                <w:lang w:val="fr-CA"/>
              </w:rPr>
            </w:pPr>
            <w:r w:rsidRPr="005C6411">
              <w:rPr>
                <w:lang w:val="fr-CA"/>
              </w:rPr>
              <w:t>147,91</w:t>
            </w:r>
          </w:p>
        </w:tc>
        <w:tc>
          <w:tcPr>
            <w:tcW w:w="1082" w:type="pct"/>
            <w:shd w:val="clear" w:color="auto" w:fill="auto"/>
          </w:tcPr>
          <w:p w14:paraId="37832F61" w14:textId="77777777" w:rsidR="00B666D3" w:rsidRPr="005C6411" w:rsidRDefault="00B666D3" w:rsidP="003D2974">
            <w:pPr>
              <w:jc w:val="right"/>
              <w:rPr>
                <w:lang w:val="fr-CA"/>
              </w:rPr>
            </w:pPr>
            <w:r w:rsidRPr="005C6411">
              <w:rPr>
                <w:lang w:val="fr-CA"/>
              </w:rPr>
              <w:t>21,0</w:t>
            </w:r>
          </w:p>
        </w:tc>
      </w:tr>
    </w:tbl>
    <w:p w14:paraId="03A4633F" w14:textId="4ED9A917" w:rsidR="00B666D3" w:rsidRPr="005C6411" w:rsidRDefault="00B666D3" w:rsidP="00B666D3">
      <w:pPr>
        <w:spacing w:before="20"/>
        <w:rPr>
          <w:sz w:val="18"/>
          <w:szCs w:val="20"/>
          <w:lang w:val="fr-CA"/>
        </w:rPr>
      </w:pPr>
      <w:r w:rsidRPr="005C6411">
        <w:rPr>
          <w:sz w:val="18"/>
          <w:lang w:val="fr-CA"/>
        </w:rPr>
        <w:t>* 59 </w:t>
      </w:r>
      <w:r w:rsidR="00085F82">
        <w:rPr>
          <w:sz w:val="18"/>
          <w:lang w:val="fr-CA"/>
        </w:rPr>
        <w:t>pour cent</w:t>
      </w:r>
      <w:r w:rsidRPr="005C6411">
        <w:rPr>
          <w:sz w:val="18"/>
          <w:lang w:val="fr-CA"/>
        </w:rPr>
        <w:t xml:space="preserve"> des HCFC éliminés par des reconversions financées en 2019-2020.</w:t>
      </w:r>
    </w:p>
    <w:p w14:paraId="548015BE" w14:textId="77777777" w:rsidR="00B666D3" w:rsidRPr="005C6411" w:rsidRDefault="00B666D3" w:rsidP="00B666D3">
      <w:pPr>
        <w:pStyle w:val="Heading1"/>
        <w:numPr>
          <w:ilvl w:val="0"/>
          <w:numId w:val="0"/>
        </w:numPr>
        <w:spacing w:before="240"/>
        <w:rPr>
          <w:u w:val="single"/>
          <w:lang w:val="fr-CA"/>
        </w:rPr>
      </w:pPr>
      <w:r w:rsidRPr="005C6411">
        <w:rPr>
          <w:u w:val="single"/>
          <w:lang w:val="fr-CA"/>
        </w:rPr>
        <w:t xml:space="preserve">Aperçu des progrès accomplis </w:t>
      </w:r>
    </w:p>
    <w:p w14:paraId="50CEFA28" w14:textId="77777777" w:rsidR="00B666D3" w:rsidRPr="005C6411" w:rsidRDefault="00B666D3" w:rsidP="00B666D3">
      <w:pPr>
        <w:pStyle w:val="Heading1"/>
        <w:rPr>
          <w:lang w:val="fr-CA"/>
        </w:rPr>
      </w:pPr>
      <w:r w:rsidRPr="005C6411">
        <w:rPr>
          <w:lang w:val="fr-CA"/>
        </w:rPr>
        <w:t xml:space="preserve">L’examen des principales réalisations dans la mise en œuvre de la phase II du PGEH comprend : </w:t>
      </w:r>
    </w:p>
    <w:p w14:paraId="2F5FAC18" w14:textId="77777777" w:rsidR="00B666D3" w:rsidRPr="005C6411" w:rsidRDefault="00B666D3" w:rsidP="00B666D3">
      <w:pPr>
        <w:pStyle w:val="Heading2"/>
        <w:numPr>
          <w:ilvl w:val="1"/>
          <w:numId w:val="1"/>
        </w:numPr>
        <w:rPr>
          <w:lang w:val="fr-CA"/>
        </w:rPr>
      </w:pPr>
      <w:r w:rsidRPr="005C6411">
        <w:rPr>
          <w:lang w:val="fr-CA"/>
        </w:rPr>
        <w:t xml:space="preserve">L’établissement et la mise en œuvre continue du système d’autorisation et de contingentement afin de contrôler la conformité globale de chacun des secteurs de la fabrication, y compris l’application des permis de contingentement aux entreprises qui consomment plus de 100 tm de HCFC par année, ce qui entraîne la conformité aux limites totales de consommation du secteur de la fabrication durant les années de mise en œuvre ; </w:t>
      </w:r>
    </w:p>
    <w:p w14:paraId="0459ED37" w14:textId="0CBCEC80" w:rsidR="00B666D3" w:rsidRPr="005C6411" w:rsidRDefault="00B666D3" w:rsidP="00B666D3">
      <w:pPr>
        <w:pStyle w:val="Heading2"/>
        <w:numPr>
          <w:ilvl w:val="1"/>
          <w:numId w:val="1"/>
        </w:numPr>
        <w:rPr>
          <w:lang w:val="fr-CA"/>
        </w:rPr>
      </w:pPr>
      <w:r w:rsidRPr="005C6411">
        <w:rPr>
          <w:i/>
          <w:iCs/>
          <w:lang w:val="fr-CA"/>
        </w:rPr>
        <w:t xml:space="preserve">Secteur des mousses </w:t>
      </w:r>
      <w:r w:rsidR="007F3E7A">
        <w:rPr>
          <w:i/>
          <w:iCs/>
          <w:lang w:val="fr-CA"/>
        </w:rPr>
        <w:t>de polystyrène extrudé</w:t>
      </w:r>
      <w:r w:rsidRPr="005C6411">
        <w:rPr>
          <w:lang w:val="fr-CA"/>
        </w:rPr>
        <w:t xml:space="preserve"> : Le contrat entre le </w:t>
      </w:r>
      <w:r w:rsidR="00563368">
        <w:rPr>
          <w:lang w:val="fr-CA"/>
        </w:rPr>
        <w:t>BCEE</w:t>
      </w:r>
      <w:r w:rsidRPr="005C6411">
        <w:rPr>
          <w:lang w:val="fr-CA"/>
        </w:rPr>
        <w:t xml:space="preserve"> et l’ONUDI a été signé en septembre 2017. Sur les 11 entreprises spécialisées dans les mousses </w:t>
      </w:r>
      <w:r w:rsidR="007F3E7A">
        <w:rPr>
          <w:lang w:val="fr-CA"/>
        </w:rPr>
        <w:t>de polystyrène extrudé</w:t>
      </w:r>
      <w:r w:rsidRPr="005C6411">
        <w:rPr>
          <w:lang w:val="fr-CA"/>
        </w:rPr>
        <w:t xml:space="preserve"> identifiées (enregistrant une consommation totale de 4 522 tonnes de HCFC</w:t>
      </w:r>
      <w:r w:rsidRPr="005C6411">
        <w:rPr>
          <w:lang w:val="fr-CA"/>
        </w:rPr>
        <w:noBreakHyphen/>
        <w:t>22 et de HCFC</w:t>
      </w:r>
      <w:r w:rsidRPr="005C6411">
        <w:rPr>
          <w:lang w:val="fr-CA"/>
        </w:rPr>
        <w:noBreakHyphen/>
        <w:t xml:space="preserve">142b), 10 entreprises consommant 4 297 tm de HCFC ont été vérifiées, ont signé des contrats avec le </w:t>
      </w:r>
      <w:r w:rsidR="00563368">
        <w:rPr>
          <w:lang w:val="fr-CA"/>
        </w:rPr>
        <w:t>BCEE</w:t>
      </w:r>
      <w:r w:rsidRPr="005C6411">
        <w:rPr>
          <w:lang w:val="fr-CA"/>
        </w:rPr>
        <w:t xml:space="preserve"> en vue d’une reconversion vers une technologie à base de CO</w:t>
      </w:r>
      <w:r w:rsidRPr="005C6411">
        <w:rPr>
          <w:vertAlign w:val="subscript"/>
          <w:lang w:val="fr-CA"/>
        </w:rPr>
        <w:t>2</w:t>
      </w:r>
      <w:r w:rsidRPr="005C6411">
        <w:rPr>
          <w:lang w:val="fr-CA"/>
        </w:rPr>
        <w:t xml:space="preserve"> et ont achevé leur reconversion, y compris l’acceptation du projet ;</w:t>
      </w:r>
    </w:p>
    <w:p w14:paraId="08EDF7F4" w14:textId="66D97725" w:rsidR="00B666D3" w:rsidRPr="005C6411" w:rsidRDefault="00B666D3" w:rsidP="00B666D3">
      <w:pPr>
        <w:pStyle w:val="Heading2"/>
        <w:numPr>
          <w:ilvl w:val="1"/>
          <w:numId w:val="1"/>
        </w:numPr>
        <w:rPr>
          <w:lang w:val="fr-CA"/>
        </w:rPr>
      </w:pPr>
      <w:r w:rsidRPr="005C6411">
        <w:rPr>
          <w:lang w:val="fr-CA"/>
        </w:rPr>
        <w:t xml:space="preserve">Secteur des mousses </w:t>
      </w:r>
      <w:r w:rsidR="00D5433B">
        <w:rPr>
          <w:lang w:val="fr-CA"/>
        </w:rPr>
        <w:t>de polyuréthanne</w:t>
      </w:r>
      <w:r w:rsidRPr="005C6411">
        <w:rPr>
          <w:lang w:val="fr-CA"/>
        </w:rPr>
        <w:t xml:space="preserve"> : Le contrat entre le </w:t>
      </w:r>
      <w:r w:rsidR="00563368">
        <w:rPr>
          <w:lang w:val="fr-CA"/>
        </w:rPr>
        <w:t>BCEE</w:t>
      </w:r>
      <w:r w:rsidRPr="005C6411">
        <w:rPr>
          <w:lang w:val="fr-CA"/>
        </w:rPr>
        <w:t xml:space="preserve"> et la Banque mondiale a été signé en janvier 2019. Au total, 43 entreprises spécialisées dans les mousses </w:t>
      </w:r>
      <w:r w:rsidR="00D5433B">
        <w:rPr>
          <w:lang w:val="fr-CA"/>
        </w:rPr>
        <w:t>de polyuréthanne</w:t>
      </w:r>
      <w:r w:rsidRPr="005C6411">
        <w:rPr>
          <w:lang w:val="fr-CA"/>
        </w:rPr>
        <w:t xml:space="preserve"> ont présenté des demandes de participation au projet, et après vérification de leurs informations de base, 11 entreprises (enregistrant une consommation totale de 1 189 tm de HCFC</w:t>
      </w:r>
      <w:r w:rsidRPr="005C6411">
        <w:rPr>
          <w:lang w:val="fr-CA"/>
        </w:rPr>
        <w:noBreakHyphen/>
        <w:t xml:space="preserve">141b) ont été sélectionnées et ont signé des contrats avec le </w:t>
      </w:r>
      <w:r w:rsidR="00563368">
        <w:rPr>
          <w:lang w:val="fr-CA"/>
        </w:rPr>
        <w:t>BCEE</w:t>
      </w:r>
      <w:r w:rsidRPr="005C6411">
        <w:rPr>
          <w:lang w:val="fr-CA"/>
        </w:rPr>
        <w:t xml:space="preserve"> en vue d’une reconversion vers une technologie de gonflage à l’eau, à base d’hydrofluorooléfines (HFO) ou d’agents de gonflage à base de cyclopentane. Huit entreprises (830 tm) ont entièrement achevé leur reconversion à l’eau, au HFO ou au cyclopentane ; les trois entreprises restantes (359 tm) se sont reconverties au cyclopentane et sont en train de préparer l’approbation environnementale et de sécurité, qui devrait être achevée en 2022 ;</w:t>
      </w:r>
    </w:p>
    <w:p w14:paraId="2C4DFC1F" w14:textId="77777777" w:rsidR="00B666D3" w:rsidRPr="005C6411" w:rsidRDefault="00B666D3" w:rsidP="00B666D3">
      <w:pPr>
        <w:pStyle w:val="Heading2"/>
        <w:numPr>
          <w:ilvl w:val="1"/>
          <w:numId w:val="1"/>
        </w:numPr>
        <w:rPr>
          <w:lang w:val="fr-CA"/>
        </w:rPr>
      </w:pPr>
      <w:r w:rsidRPr="005C6411">
        <w:rPr>
          <w:i/>
          <w:lang w:val="fr-CA"/>
        </w:rPr>
        <w:t xml:space="preserve">Secteur de la RIC : </w:t>
      </w:r>
      <w:r w:rsidRPr="005C6411">
        <w:rPr>
          <w:lang w:val="fr-CA"/>
        </w:rPr>
        <w:t xml:space="preserve">Des contrats ont été signés avec 12 entreprises pour la reconversion de 18 circuits de fabrication afin d’éliminer 2 557,42 tm de HCFC-22 après vérification de la consommation de référence et de la capacité de ces circuits. La reconversion d’une chaîne a été achevée sur le plan financier ; six chaînes ont obtenu l’acceptation nationale ; six chaînes de production ont achevé leur reconversion et devraient obtenir l’acceptation nationale d’ici fin décembre 2021 ; deux chaînes de production sont en cours de reconversion avec un achèvement prévu d’ici décembre 2021 ; deux chaînes ont achevé les contrats de conception et d’approvisionnement et une autre chaîne qui a achevé l’étape de </w:t>
      </w:r>
      <w:r w:rsidRPr="005C6411">
        <w:rPr>
          <w:lang w:val="fr-CA"/>
        </w:rPr>
        <w:lastRenderedPageBreak/>
        <w:t>conception et d’approvisionnement doit déplacer l’atelier, ce qui retardera l’achèvement de la reconversion à décembre 2021.</w:t>
      </w:r>
    </w:p>
    <w:p w14:paraId="46CDF8BE" w14:textId="15CE244C" w:rsidR="00B666D3" w:rsidRPr="005C6411" w:rsidRDefault="00B666D3" w:rsidP="00B666D3">
      <w:pPr>
        <w:pStyle w:val="Heading2"/>
        <w:numPr>
          <w:ilvl w:val="1"/>
          <w:numId w:val="1"/>
        </w:numPr>
        <w:rPr>
          <w:lang w:val="fr-CA"/>
        </w:rPr>
      </w:pPr>
      <w:r w:rsidRPr="005C6411">
        <w:rPr>
          <w:i/>
          <w:lang w:val="fr-CA"/>
        </w:rPr>
        <w:t xml:space="preserve">Secteur de fabrication des climatiseurs </w:t>
      </w:r>
      <w:r w:rsidR="003035CA" w:rsidRPr="005C6411">
        <w:rPr>
          <w:i/>
          <w:lang w:val="fr-CA"/>
        </w:rPr>
        <w:t>résidentiels</w:t>
      </w:r>
      <w:r w:rsidRPr="005C6411">
        <w:rPr>
          <w:lang w:val="fr-CA"/>
        </w:rPr>
        <w:t xml:space="preserve"> Le contrat de la deuxième tranche entre le </w:t>
      </w:r>
      <w:r w:rsidR="00563368">
        <w:rPr>
          <w:lang w:val="fr-CA"/>
        </w:rPr>
        <w:t>BCEE</w:t>
      </w:r>
      <w:r w:rsidRPr="005C6411">
        <w:rPr>
          <w:lang w:val="fr-CA"/>
        </w:rPr>
        <w:t xml:space="preserve"> et l’ONUDI a été signé en juin 2019. Cinq entreprises de fabrication de climatiseurs </w:t>
      </w:r>
      <w:r w:rsidR="003035CA" w:rsidRPr="005C6411">
        <w:rPr>
          <w:lang w:val="fr-CA"/>
        </w:rPr>
        <w:t>résidentiels</w:t>
      </w:r>
      <w:r w:rsidRPr="005C6411">
        <w:rPr>
          <w:lang w:val="fr-CA"/>
        </w:rPr>
        <w:t xml:space="preserve"> et quatre entreprises de fabrication de compresseurs ont signé des accords pour reconvertir leurs chaînes de fabrication à base de R</w:t>
      </w:r>
      <w:r w:rsidRPr="005C6411">
        <w:rPr>
          <w:lang w:val="fr-CA"/>
        </w:rPr>
        <w:noBreakHyphen/>
        <w:t xml:space="preserve">290, ce qui a entraîné l’élimination progressive de 2 221,12 tm de HCFC-22. Parmi ces entreprises, deux entreprises de fabrication de climatiseurs </w:t>
      </w:r>
      <w:r w:rsidR="003035CA" w:rsidRPr="005C6411">
        <w:rPr>
          <w:lang w:val="fr-CA"/>
        </w:rPr>
        <w:t xml:space="preserve">résidentiels </w:t>
      </w:r>
      <w:r w:rsidRPr="005C6411">
        <w:rPr>
          <w:lang w:val="fr-CA"/>
        </w:rPr>
        <w:t>et un fabricant de compresseurs ont achevé leur reconversion. Les appels d’offres pour les équipements et les contrats pour toutes les autres entreprises ont été signés, les équipements ont été livrés à trois entreprises, et les équipements pour les entreprises restantes devraient être livrés d’ici décembre 2021. Sur les 13 projets de recherche et développement (R&amp;D) portant sur l’introduction de la technologie à base de R</w:t>
      </w:r>
      <w:r w:rsidRPr="005C6411">
        <w:rPr>
          <w:lang w:val="fr-CA"/>
        </w:rPr>
        <w:noBreakHyphen/>
        <w:t>290, 11 contrats ont été signés et les appels d’offres pour les deux autres ont été conclus. Les projets devraient être achevés entre 2022 et 2023 ;</w:t>
      </w:r>
    </w:p>
    <w:p w14:paraId="66CC75CD" w14:textId="32B9D061" w:rsidR="00B666D3" w:rsidRPr="005C6411" w:rsidRDefault="00B666D3" w:rsidP="00B666D3">
      <w:pPr>
        <w:pStyle w:val="Heading2"/>
        <w:numPr>
          <w:ilvl w:val="1"/>
          <w:numId w:val="1"/>
        </w:numPr>
        <w:rPr>
          <w:lang w:val="fr-CA"/>
        </w:rPr>
      </w:pPr>
      <w:r w:rsidRPr="005C6411">
        <w:rPr>
          <w:i/>
          <w:lang w:val="fr-CA"/>
        </w:rPr>
        <w:t>Secteur des solvants</w:t>
      </w:r>
      <w:r w:rsidRPr="005C6411">
        <w:rPr>
          <w:lang w:val="fr-CA"/>
        </w:rPr>
        <w:t xml:space="preserve"> : Le </w:t>
      </w:r>
      <w:r w:rsidR="00563368">
        <w:rPr>
          <w:lang w:val="fr-CA"/>
        </w:rPr>
        <w:t>BCEE</w:t>
      </w:r>
      <w:r w:rsidRPr="005C6411">
        <w:rPr>
          <w:lang w:val="fr-CA"/>
        </w:rPr>
        <w:t xml:space="preserve"> a signé des contrats avec les 24 premières entreprises dont la consommation totale s’élève à 1 176,29 tm (129,38 tonnes PAO) de HCFC</w:t>
      </w:r>
      <w:r w:rsidRPr="005C6411">
        <w:rPr>
          <w:lang w:val="fr-CA"/>
        </w:rPr>
        <w:noBreakHyphen/>
        <w:t>141b. Tous ces contrats ont été vérifiés et sont à différents stades de mise en œuvre. Onze entreprises ont achevé leur reconversion vers diverses technologies de nettoyage sans SAO,</w:t>
      </w:r>
      <w:r w:rsidRPr="005C6411">
        <w:rPr>
          <w:rStyle w:val="FootnoteReference"/>
          <w:lang w:val="fr-CA"/>
        </w:rPr>
        <w:footnoteReference w:id="8"/>
      </w:r>
      <w:r w:rsidRPr="005C6411">
        <w:rPr>
          <w:lang w:val="fr-CA"/>
        </w:rPr>
        <w:t xml:space="preserve"> éliminant ainsi 502,14 tm (55,24 tonnes PAO) de HCFC</w:t>
      </w:r>
      <w:r w:rsidRPr="005C6411">
        <w:rPr>
          <w:lang w:val="fr-CA"/>
        </w:rPr>
        <w:noBreakHyphen/>
        <w:t>141b et recevant l’acceptation nationale. Une entreprise a retiré sa participation au projet parce qu’elle avait fermé ses portes, et a retourné le financement alloué pour le reprogrammer ; et</w:t>
      </w:r>
    </w:p>
    <w:p w14:paraId="4CD01F13" w14:textId="1B79EE43" w:rsidR="00B666D3" w:rsidRPr="005C6411" w:rsidRDefault="00B666D3" w:rsidP="00B666D3">
      <w:pPr>
        <w:pStyle w:val="Heading2"/>
        <w:numPr>
          <w:ilvl w:val="1"/>
          <w:numId w:val="1"/>
        </w:numPr>
        <w:rPr>
          <w:lang w:val="fr-CA"/>
        </w:rPr>
      </w:pPr>
      <w:r w:rsidRPr="005C6411">
        <w:rPr>
          <w:i/>
          <w:lang w:val="fr-CA"/>
        </w:rPr>
        <w:t>Secteur de l’entretien des systèmes de réfrigération</w:t>
      </w:r>
      <w:r w:rsidRPr="005C6411">
        <w:rPr>
          <w:lang w:val="fr-CA"/>
        </w:rPr>
        <w:t xml:space="preserve"> : L’accord de coopération sur les projets pour la troisième tranche du secteur de l’entretien des systèmes de réfrigération et des volets incitatifs entre le </w:t>
      </w:r>
      <w:r w:rsidR="00563368">
        <w:rPr>
          <w:lang w:val="fr-CA"/>
        </w:rPr>
        <w:t>BCEE</w:t>
      </w:r>
      <w:r w:rsidRPr="005C6411">
        <w:rPr>
          <w:lang w:val="fr-CA"/>
        </w:rPr>
        <w:t xml:space="preserve"> et le PNUE a été signé en mai 2020, et les fonds ont été par la suite transférés au </w:t>
      </w:r>
      <w:r w:rsidR="00563368">
        <w:rPr>
          <w:lang w:val="fr-CA"/>
        </w:rPr>
        <w:t>BCEE</w:t>
      </w:r>
      <w:r w:rsidRPr="005C6411">
        <w:rPr>
          <w:lang w:val="fr-CA"/>
        </w:rPr>
        <w:t xml:space="preserve"> en juin 2020. Des accords et des contrats ont été signés avec 15 centres de formation pour la formation aux bonnes pratiques d’entretien des systèmes de réfrigération ; 4 637 formateurs et techniciens ont été formés en juin 2021 ; des contrats ont été signés avec certains fabricants de climatiseurs et d’équipements de réfrigération à usage commercial, ce qui a permis de former 20 000 techniciens dans le cadre du programme de formation après-vente ; 37 techniciens ont été formés aux bonnes pratiques d’entretien, en particulier pour les systèmes à base d’ammoniaque dans le sous-secteur de la chaîne du froid ; un contrat a été signé en mars 2021 avec </w:t>
      </w:r>
      <w:r w:rsidR="001A1DF8">
        <w:rPr>
          <w:lang w:val="fr-CA"/>
        </w:rPr>
        <w:t xml:space="preserve">l’Association de réfrigération et de climatisation de la Chine (ARCC) </w:t>
      </w:r>
      <w:r w:rsidRPr="005C6411">
        <w:rPr>
          <w:lang w:val="fr-CA"/>
        </w:rPr>
        <w:t xml:space="preserve">afin d’élaborer des spécifications opérationnelles pour la détection des fuites de frigorigènes, et pour répondre aux exigences techniques du processus d’entretien et de maintenance en vue de la collecte et de l’enregistrement de données. Le premier projet de code pour l’entretien et la maintenance des pompes à chaleur, axé sur les émissions de frigorigènes, a été finalisé et fait actuellement l’objet d’un examen technique ; les normes techniques relatives aux outils et aux équipements pour la formation des techniciens d’entretien des systèmes de réfrigération sont en cours d’élaboration. Des accords avec trois des cinq villes pilotes (Henan, Shandong et Shenzhen) ont été signés en octobre 2020 ; des enquêtes de données visant à développer une base de données de techniciens dans ces villes sont menées dans le cadre du système d’information sur la gestion des SAO ; des activités visant à promouvoir des systèmes pilotes de recyclage des SAO et de certification des techniciens, ainsi que la sensibilisation aux technologies alternatives, ont été lancées dans le cadre de ces accords. La sensibilisation du grand public est assurée par le site Web </w:t>
      </w:r>
      <w:r w:rsidR="001A1DF8">
        <w:rPr>
          <w:lang w:val="fr-CA"/>
        </w:rPr>
        <w:t>Action ozone en Chine</w:t>
      </w:r>
      <w:r w:rsidRPr="005C6411">
        <w:rPr>
          <w:lang w:val="fr-CA"/>
        </w:rPr>
        <w:t xml:space="preserve">, disponible en chinois et en anglais. Ce site contient des informations sur la mise en </w:t>
      </w:r>
      <w:r w:rsidRPr="005C6411">
        <w:rPr>
          <w:lang w:val="fr-CA"/>
        </w:rPr>
        <w:lastRenderedPageBreak/>
        <w:t>œuvre du Protocole de Montréal par le pays ; une vidéo et une brochure bilingue ont été produites sur les réalisations du pays en matière de mise en œuvre du Protocole de Montréal ; divers supports promotionnels ont été élaborés pour soutenir les activités de sensibilisation pertinentes et les célébrations de la Journée internationale de l’ozone ont été organisées. En soutien au Bureau chinois de gestion des importations et des exportations de SAO (Bureau I/E), un nouveau support de formation destiné aux agents des douanes a été élaboré ; 360 employés des entreprises d’importation et d’exportation de SAO, 136</w:t>
      </w:r>
      <w:r w:rsidR="0054393C">
        <w:rPr>
          <w:lang w:val="fr-CA"/>
        </w:rPr>
        <w:t> </w:t>
      </w:r>
      <w:r w:rsidRPr="005C6411">
        <w:rPr>
          <w:lang w:val="fr-CA"/>
        </w:rPr>
        <w:t xml:space="preserve">agents des douanes et 55 fonctionnaires des départements commerciaux locaux ont été formés ; et un soutien technique a été apporté aux bureaux de douane locaux. </w:t>
      </w:r>
    </w:p>
    <w:p w14:paraId="6745016E" w14:textId="77777777" w:rsidR="00B666D3" w:rsidRPr="005C6411" w:rsidRDefault="00B666D3" w:rsidP="00B666D3">
      <w:pPr>
        <w:pStyle w:val="Heading1"/>
        <w:widowControl w:val="0"/>
        <w:numPr>
          <w:ilvl w:val="0"/>
          <w:numId w:val="0"/>
        </w:numPr>
        <w:spacing w:after="120"/>
        <w:rPr>
          <w:u w:val="single"/>
          <w:lang w:val="fr-CA"/>
        </w:rPr>
      </w:pPr>
      <w:r w:rsidRPr="005C6411">
        <w:rPr>
          <w:u w:val="single"/>
          <w:lang w:val="fr-CA"/>
        </w:rPr>
        <w:t xml:space="preserve">Décaissement des fonds </w:t>
      </w:r>
    </w:p>
    <w:p w14:paraId="5D54B785" w14:textId="3A9E9FC9" w:rsidR="00B666D3" w:rsidRPr="005C6411" w:rsidRDefault="00B666D3" w:rsidP="00B666D3">
      <w:pPr>
        <w:pStyle w:val="Heading1"/>
        <w:widowControl w:val="0"/>
        <w:spacing w:after="0"/>
        <w:rPr>
          <w:lang w:val="fr-CA"/>
        </w:rPr>
      </w:pPr>
      <w:r w:rsidRPr="005C6411">
        <w:rPr>
          <w:lang w:val="fr-CA"/>
        </w:rPr>
        <w:t>En date d’août 2021, sur les 129 </w:t>
      </w:r>
      <w:r w:rsidRPr="005C6411">
        <w:rPr>
          <w:color w:val="000000"/>
          <w:lang w:val="fr-CA"/>
        </w:rPr>
        <w:t>419 890 $</w:t>
      </w:r>
      <w:r w:rsidRPr="005C6411">
        <w:rPr>
          <w:lang w:val="fr-CA"/>
        </w:rPr>
        <w:t xml:space="preserve">US approuvés pour les première, deuxième et troisième tranches, 102 041 790 $US ont été déboursés par les agences d’exécution au </w:t>
      </w:r>
      <w:r w:rsidR="00563368">
        <w:rPr>
          <w:lang w:val="fr-CA"/>
        </w:rPr>
        <w:t>BCEE</w:t>
      </w:r>
      <w:r w:rsidRPr="005C6411">
        <w:rPr>
          <w:lang w:val="fr-CA"/>
        </w:rPr>
        <w:t xml:space="preserve">, et 82 355 885 $US ont été déboursés par le </w:t>
      </w:r>
      <w:r w:rsidR="00563368">
        <w:rPr>
          <w:lang w:val="fr-CA"/>
        </w:rPr>
        <w:t>BCEE</w:t>
      </w:r>
      <w:r w:rsidRPr="005C6411">
        <w:rPr>
          <w:lang w:val="fr-CA"/>
        </w:rPr>
        <w:t xml:space="preserve"> aux bénéficiaires,</w:t>
      </w:r>
      <w:r w:rsidRPr="005C6411">
        <w:rPr>
          <w:rStyle w:val="FootnoteReference"/>
          <w:lang w:val="fr-CA"/>
        </w:rPr>
        <w:footnoteReference w:id="9"/>
      </w:r>
      <w:r w:rsidRPr="005C6411">
        <w:rPr>
          <w:lang w:val="fr-CA"/>
        </w:rPr>
        <w:t xml:space="preserve"> comme résumé dans le </w:t>
      </w:r>
      <w:r w:rsidR="00AF05AB" w:rsidRPr="005C6411">
        <w:rPr>
          <w:lang w:val="fr-CA"/>
        </w:rPr>
        <w:t>tableau</w:t>
      </w:r>
      <w:r w:rsidRPr="005C6411">
        <w:rPr>
          <w:lang w:val="fr-CA"/>
        </w:rPr>
        <w:t xml:space="preserve"> 7.</w:t>
      </w:r>
    </w:p>
    <w:p w14:paraId="16114C00" w14:textId="77777777" w:rsidR="00B666D3" w:rsidRPr="005C6411" w:rsidRDefault="00B666D3" w:rsidP="00B666D3">
      <w:pPr>
        <w:spacing w:before="120"/>
        <w:rPr>
          <w:b/>
          <w:lang w:val="fr-CA"/>
        </w:rPr>
      </w:pPr>
      <w:r w:rsidRPr="005C6411">
        <w:rPr>
          <w:b/>
          <w:lang w:val="fr-CA"/>
        </w:rPr>
        <w:t>Tableau 7. Niveau de décaissement par secteur (en date d’août 2021)</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53"/>
        <w:gridCol w:w="1433"/>
        <w:gridCol w:w="1116"/>
        <w:gridCol w:w="1116"/>
        <w:gridCol w:w="1116"/>
        <w:gridCol w:w="1216"/>
      </w:tblGrid>
      <w:tr w:rsidR="00B666D3" w:rsidRPr="005C6411" w14:paraId="596BB7C3" w14:textId="77777777" w:rsidTr="003D2974">
        <w:trPr>
          <w:tblHeader/>
        </w:trPr>
        <w:tc>
          <w:tcPr>
            <w:tcW w:w="0" w:type="auto"/>
            <w:gridSpan w:val="2"/>
            <w:shd w:val="clear" w:color="auto" w:fill="auto"/>
            <w:noWrap/>
            <w:vAlign w:val="center"/>
          </w:tcPr>
          <w:p w14:paraId="309D57F2" w14:textId="77777777" w:rsidR="00B666D3" w:rsidRPr="005C6411" w:rsidRDefault="00B666D3" w:rsidP="003D2974">
            <w:pPr>
              <w:jc w:val="center"/>
              <w:rPr>
                <w:b/>
                <w:bCs/>
                <w:color w:val="000000"/>
                <w:sz w:val="20"/>
                <w:szCs w:val="20"/>
                <w:lang w:val="fr-CA"/>
              </w:rPr>
            </w:pPr>
            <w:r w:rsidRPr="005C6411">
              <w:rPr>
                <w:b/>
                <w:color w:val="000000"/>
                <w:sz w:val="20"/>
                <w:lang w:val="fr-CA"/>
              </w:rPr>
              <w:t>Secteur</w:t>
            </w:r>
          </w:p>
        </w:tc>
        <w:tc>
          <w:tcPr>
            <w:tcW w:w="0" w:type="auto"/>
            <w:shd w:val="clear" w:color="auto" w:fill="auto"/>
            <w:noWrap/>
            <w:tcMar>
              <w:left w:w="0" w:type="dxa"/>
              <w:right w:w="0" w:type="dxa"/>
            </w:tcMar>
            <w:vAlign w:val="center"/>
          </w:tcPr>
          <w:p w14:paraId="1F439E61" w14:textId="77777777" w:rsidR="00B666D3" w:rsidRPr="005C6411" w:rsidRDefault="00B666D3" w:rsidP="003D2974">
            <w:pPr>
              <w:jc w:val="center"/>
              <w:rPr>
                <w:b/>
                <w:bCs/>
                <w:color w:val="000000"/>
                <w:sz w:val="20"/>
                <w:szCs w:val="20"/>
                <w:lang w:val="fr-CA"/>
              </w:rPr>
            </w:pPr>
            <w:r w:rsidRPr="005C6411">
              <w:rPr>
                <w:b/>
                <w:color w:val="000000"/>
                <w:sz w:val="20"/>
                <w:lang w:val="fr-CA"/>
              </w:rPr>
              <w:t>Tranche 1</w:t>
            </w:r>
          </w:p>
        </w:tc>
        <w:tc>
          <w:tcPr>
            <w:tcW w:w="0" w:type="auto"/>
            <w:shd w:val="clear" w:color="auto" w:fill="auto"/>
            <w:noWrap/>
            <w:tcMar>
              <w:left w:w="0" w:type="dxa"/>
              <w:right w:w="0" w:type="dxa"/>
            </w:tcMar>
            <w:vAlign w:val="center"/>
          </w:tcPr>
          <w:p w14:paraId="001FC350" w14:textId="77777777" w:rsidR="00B666D3" w:rsidRPr="005C6411" w:rsidRDefault="00B666D3" w:rsidP="003D2974">
            <w:pPr>
              <w:jc w:val="center"/>
              <w:rPr>
                <w:b/>
                <w:bCs/>
                <w:color w:val="000000"/>
                <w:sz w:val="20"/>
                <w:szCs w:val="20"/>
                <w:lang w:val="fr-CA"/>
              </w:rPr>
            </w:pPr>
            <w:r w:rsidRPr="005C6411">
              <w:rPr>
                <w:b/>
                <w:color w:val="000000"/>
                <w:sz w:val="20"/>
                <w:lang w:val="fr-CA"/>
              </w:rPr>
              <w:t>Tranche 2</w:t>
            </w:r>
          </w:p>
        </w:tc>
        <w:tc>
          <w:tcPr>
            <w:tcW w:w="0" w:type="auto"/>
            <w:tcMar>
              <w:left w:w="0" w:type="dxa"/>
              <w:right w:w="0" w:type="dxa"/>
            </w:tcMar>
            <w:vAlign w:val="center"/>
          </w:tcPr>
          <w:p w14:paraId="5D947FE5" w14:textId="77777777" w:rsidR="00B666D3" w:rsidRPr="005C6411" w:rsidRDefault="00B666D3" w:rsidP="003D2974">
            <w:pPr>
              <w:jc w:val="center"/>
              <w:rPr>
                <w:b/>
                <w:bCs/>
                <w:color w:val="000000"/>
                <w:sz w:val="20"/>
                <w:szCs w:val="20"/>
                <w:lang w:val="fr-CA"/>
              </w:rPr>
            </w:pPr>
            <w:r w:rsidRPr="005C6411">
              <w:rPr>
                <w:b/>
                <w:color w:val="000000"/>
                <w:sz w:val="20"/>
                <w:lang w:val="fr-CA"/>
              </w:rPr>
              <w:t>Tranche 3</w:t>
            </w:r>
          </w:p>
        </w:tc>
        <w:tc>
          <w:tcPr>
            <w:tcW w:w="0" w:type="auto"/>
            <w:shd w:val="clear" w:color="auto" w:fill="auto"/>
            <w:noWrap/>
            <w:tcMar>
              <w:left w:w="0" w:type="dxa"/>
              <w:right w:w="0" w:type="dxa"/>
            </w:tcMar>
            <w:vAlign w:val="center"/>
          </w:tcPr>
          <w:p w14:paraId="24FB5800" w14:textId="77777777" w:rsidR="00B666D3" w:rsidRPr="005C6411" w:rsidRDefault="00B666D3" w:rsidP="003D2974">
            <w:pPr>
              <w:jc w:val="center"/>
              <w:rPr>
                <w:b/>
                <w:bCs/>
                <w:color w:val="000000"/>
                <w:sz w:val="20"/>
                <w:szCs w:val="20"/>
                <w:lang w:val="fr-CA"/>
              </w:rPr>
            </w:pPr>
            <w:r w:rsidRPr="005C6411">
              <w:rPr>
                <w:b/>
                <w:color w:val="000000"/>
                <w:sz w:val="20"/>
                <w:lang w:val="fr-CA"/>
              </w:rPr>
              <w:t>Total</w:t>
            </w:r>
          </w:p>
        </w:tc>
      </w:tr>
      <w:tr w:rsidR="00B666D3" w:rsidRPr="00E45BFC" w14:paraId="001917BC" w14:textId="77777777" w:rsidTr="003D2974">
        <w:tc>
          <w:tcPr>
            <w:tcW w:w="0" w:type="auto"/>
            <w:gridSpan w:val="6"/>
            <w:shd w:val="clear" w:color="auto" w:fill="auto"/>
            <w:noWrap/>
          </w:tcPr>
          <w:p w14:paraId="1475A3C9" w14:textId="0BFD06D0" w:rsidR="00B666D3" w:rsidRPr="005C6411" w:rsidRDefault="00B666D3" w:rsidP="007F3E7A">
            <w:pPr>
              <w:jc w:val="left"/>
              <w:rPr>
                <w:b/>
                <w:bCs/>
                <w:color w:val="000000"/>
                <w:sz w:val="20"/>
                <w:szCs w:val="20"/>
                <w:lang w:val="fr-CA"/>
              </w:rPr>
            </w:pPr>
            <w:r w:rsidRPr="005C6411">
              <w:rPr>
                <w:b/>
                <w:color w:val="000000"/>
                <w:sz w:val="20"/>
                <w:lang w:val="fr-CA"/>
              </w:rPr>
              <w:t xml:space="preserve">Mousses </w:t>
            </w:r>
            <w:r w:rsidR="007F3E7A">
              <w:rPr>
                <w:b/>
                <w:color w:val="000000"/>
                <w:sz w:val="20"/>
                <w:lang w:val="fr-CA"/>
              </w:rPr>
              <w:t>de polystyrène extrudé</w:t>
            </w:r>
            <w:r w:rsidRPr="005C6411">
              <w:rPr>
                <w:b/>
                <w:color w:val="000000"/>
                <w:sz w:val="20"/>
                <w:lang w:val="fr-CA"/>
              </w:rPr>
              <w:t xml:space="preserve"> (ONUDI/Allemagne)</w:t>
            </w:r>
          </w:p>
        </w:tc>
      </w:tr>
      <w:tr w:rsidR="00B666D3" w:rsidRPr="005C6411" w14:paraId="5A9EC7E6" w14:textId="77777777" w:rsidTr="003D2974">
        <w:tc>
          <w:tcPr>
            <w:tcW w:w="0" w:type="auto"/>
            <w:gridSpan w:val="2"/>
            <w:shd w:val="clear" w:color="auto" w:fill="auto"/>
            <w:hideMark/>
          </w:tcPr>
          <w:p w14:paraId="5DB0463C" w14:textId="77777777" w:rsidR="00B666D3" w:rsidRPr="005C6411" w:rsidRDefault="00B666D3" w:rsidP="003D2974">
            <w:pPr>
              <w:jc w:val="left"/>
              <w:rPr>
                <w:color w:val="000000"/>
                <w:sz w:val="20"/>
                <w:szCs w:val="20"/>
                <w:lang w:val="fr-CA"/>
              </w:rPr>
            </w:pPr>
            <w:r w:rsidRPr="005C6411">
              <w:rPr>
                <w:color w:val="000000"/>
                <w:sz w:val="20"/>
                <w:lang w:val="fr-CA"/>
              </w:rPr>
              <w:t>Fonds approuvés</w:t>
            </w:r>
          </w:p>
        </w:tc>
        <w:tc>
          <w:tcPr>
            <w:tcW w:w="0" w:type="auto"/>
            <w:shd w:val="clear" w:color="auto" w:fill="FFFFFF" w:themeFill="background1"/>
          </w:tcPr>
          <w:p w14:paraId="4E835BD1" w14:textId="77777777" w:rsidR="00B666D3" w:rsidRPr="005C6411" w:rsidRDefault="00B666D3" w:rsidP="003D2974">
            <w:pPr>
              <w:jc w:val="right"/>
              <w:rPr>
                <w:color w:val="000000"/>
                <w:sz w:val="20"/>
                <w:szCs w:val="20"/>
                <w:lang w:val="fr-CA"/>
              </w:rPr>
            </w:pPr>
            <w:r w:rsidRPr="005C6411">
              <w:rPr>
                <w:sz w:val="20"/>
                <w:lang w:val="fr-CA"/>
              </w:rPr>
              <w:t>7 514 867</w:t>
            </w:r>
          </w:p>
        </w:tc>
        <w:tc>
          <w:tcPr>
            <w:tcW w:w="0" w:type="auto"/>
            <w:shd w:val="clear" w:color="auto" w:fill="FFFFFF" w:themeFill="background1"/>
          </w:tcPr>
          <w:p w14:paraId="2066373F" w14:textId="77777777" w:rsidR="00B666D3" w:rsidRPr="005C6411" w:rsidRDefault="00B666D3" w:rsidP="003D2974">
            <w:pPr>
              <w:jc w:val="right"/>
              <w:rPr>
                <w:sz w:val="20"/>
                <w:szCs w:val="20"/>
                <w:lang w:val="fr-CA"/>
              </w:rPr>
            </w:pPr>
            <w:r w:rsidRPr="005C6411">
              <w:rPr>
                <w:sz w:val="20"/>
                <w:lang w:val="fr-CA"/>
              </w:rPr>
              <w:t>9 000 000</w:t>
            </w:r>
          </w:p>
        </w:tc>
        <w:tc>
          <w:tcPr>
            <w:tcW w:w="0" w:type="auto"/>
            <w:shd w:val="clear" w:color="auto" w:fill="FFFFFF" w:themeFill="background1"/>
          </w:tcPr>
          <w:p w14:paraId="0C6228F5" w14:textId="77777777" w:rsidR="00B666D3" w:rsidRPr="005C6411" w:rsidRDefault="00B666D3" w:rsidP="003D2974">
            <w:pPr>
              <w:jc w:val="right"/>
              <w:rPr>
                <w:color w:val="000000"/>
                <w:sz w:val="20"/>
                <w:szCs w:val="20"/>
                <w:lang w:val="fr-CA"/>
              </w:rPr>
            </w:pPr>
            <w:r w:rsidRPr="005C6411">
              <w:rPr>
                <w:color w:val="000000"/>
                <w:sz w:val="20"/>
                <w:lang w:val="fr-CA"/>
              </w:rPr>
              <w:t>9 890 431</w:t>
            </w:r>
          </w:p>
        </w:tc>
        <w:tc>
          <w:tcPr>
            <w:tcW w:w="0" w:type="auto"/>
            <w:shd w:val="clear" w:color="auto" w:fill="FFFFFF" w:themeFill="background1"/>
          </w:tcPr>
          <w:p w14:paraId="2CC9F3E8" w14:textId="77777777" w:rsidR="00B666D3" w:rsidRPr="005C6411" w:rsidRDefault="00B666D3" w:rsidP="003D2974">
            <w:pPr>
              <w:jc w:val="right"/>
              <w:rPr>
                <w:sz w:val="20"/>
                <w:szCs w:val="20"/>
                <w:lang w:val="fr-CA"/>
              </w:rPr>
            </w:pPr>
            <w:r w:rsidRPr="005C6411">
              <w:rPr>
                <w:color w:val="000000"/>
                <w:sz w:val="20"/>
                <w:lang w:val="fr-CA"/>
              </w:rPr>
              <w:t>26 405 298</w:t>
            </w:r>
          </w:p>
        </w:tc>
      </w:tr>
      <w:tr w:rsidR="00B666D3" w:rsidRPr="005C6411" w14:paraId="7E4C19EF" w14:textId="77777777" w:rsidTr="003D2974">
        <w:tc>
          <w:tcPr>
            <w:tcW w:w="0" w:type="auto"/>
            <w:vMerge w:val="restart"/>
            <w:shd w:val="clear" w:color="auto" w:fill="auto"/>
            <w:hideMark/>
          </w:tcPr>
          <w:p w14:paraId="18679A60" w14:textId="1CEC7F94" w:rsidR="00B666D3" w:rsidRPr="005C6411" w:rsidRDefault="00B666D3" w:rsidP="003D2974">
            <w:pPr>
              <w:jc w:val="left"/>
              <w:rPr>
                <w:color w:val="000000"/>
                <w:sz w:val="20"/>
                <w:szCs w:val="20"/>
                <w:lang w:val="fr-CA"/>
              </w:rPr>
            </w:pPr>
            <w:r w:rsidRPr="005C6411">
              <w:rPr>
                <w:color w:val="000000"/>
                <w:sz w:val="20"/>
                <w:lang w:val="fr-CA"/>
              </w:rPr>
              <w:t xml:space="preserve">Décaissement des agences d’exécution vers le </w:t>
            </w:r>
            <w:r w:rsidR="00563368">
              <w:rPr>
                <w:color w:val="000000"/>
                <w:sz w:val="20"/>
                <w:lang w:val="fr-CA"/>
              </w:rPr>
              <w:t>BCEE</w:t>
            </w:r>
          </w:p>
        </w:tc>
        <w:tc>
          <w:tcPr>
            <w:tcW w:w="0" w:type="auto"/>
            <w:shd w:val="clear" w:color="auto" w:fill="auto"/>
            <w:noWrap/>
            <w:hideMark/>
          </w:tcPr>
          <w:p w14:paraId="599A03DB"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tcBorders>
              <w:top w:val="single" w:sz="4" w:space="0" w:color="auto"/>
              <w:left w:val="single" w:sz="4" w:space="0" w:color="auto"/>
              <w:bottom w:val="single" w:sz="4" w:space="0" w:color="auto"/>
              <w:right w:val="single" w:sz="4" w:space="0" w:color="auto"/>
            </w:tcBorders>
            <w:shd w:val="clear" w:color="000000" w:fill="FFFFFF"/>
            <w:vAlign w:val="center"/>
          </w:tcPr>
          <w:p w14:paraId="0492BE21" w14:textId="77777777" w:rsidR="00B666D3" w:rsidRPr="005C6411" w:rsidRDefault="00B666D3" w:rsidP="003D2974">
            <w:pPr>
              <w:jc w:val="right"/>
              <w:rPr>
                <w:sz w:val="20"/>
                <w:szCs w:val="20"/>
                <w:lang w:val="fr-CA"/>
              </w:rPr>
            </w:pPr>
            <w:r w:rsidRPr="005C6411">
              <w:rPr>
                <w:color w:val="000000"/>
                <w:sz w:val="20"/>
                <w:lang w:val="fr-CA"/>
              </w:rPr>
              <w:t>7 514 867</w:t>
            </w:r>
          </w:p>
        </w:tc>
        <w:tc>
          <w:tcPr>
            <w:tcW w:w="0" w:type="auto"/>
            <w:tcBorders>
              <w:top w:val="single" w:sz="4" w:space="0" w:color="auto"/>
              <w:left w:val="nil"/>
              <w:bottom w:val="single" w:sz="4" w:space="0" w:color="auto"/>
              <w:right w:val="single" w:sz="4" w:space="0" w:color="auto"/>
            </w:tcBorders>
            <w:shd w:val="clear" w:color="000000" w:fill="FFFFFF"/>
            <w:vAlign w:val="center"/>
          </w:tcPr>
          <w:p w14:paraId="0C94BC1A" w14:textId="77777777" w:rsidR="00B666D3" w:rsidRPr="005C6411" w:rsidRDefault="00B666D3" w:rsidP="003D2974">
            <w:pPr>
              <w:jc w:val="right"/>
              <w:rPr>
                <w:sz w:val="20"/>
                <w:szCs w:val="20"/>
                <w:lang w:val="fr-CA"/>
              </w:rPr>
            </w:pPr>
            <w:r w:rsidRPr="005C6411">
              <w:rPr>
                <w:color w:val="000000"/>
                <w:sz w:val="20"/>
                <w:lang w:val="fr-CA"/>
              </w:rPr>
              <w:t>9 000 000</w:t>
            </w:r>
          </w:p>
        </w:tc>
        <w:tc>
          <w:tcPr>
            <w:tcW w:w="0" w:type="auto"/>
            <w:tcBorders>
              <w:top w:val="single" w:sz="4" w:space="0" w:color="auto"/>
              <w:left w:val="nil"/>
              <w:bottom w:val="single" w:sz="4" w:space="0" w:color="auto"/>
              <w:right w:val="single" w:sz="4" w:space="0" w:color="auto"/>
            </w:tcBorders>
            <w:shd w:val="clear" w:color="000000" w:fill="FFFFFF"/>
            <w:vAlign w:val="center"/>
          </w:tcPr>
          <w:p w14:paraId="4100E931" w14:textId="77777777" w:rsidR="00B666D3" w:rsidRPr="005C6411" w:rsidRDefault="00B666D3" w:rsidP="003D2974">
            <w:pPr>
              <w:jc w:val="right"/>
              <w:rPr>
                <w:color w:val="000000"/>
                <w:sz w:val="20"/>
                <w:szCs w:val="20"/>
                <w:lang w:val="fr-CA"/>
              </w:rPr>
            </w:pPr>
            <w:r w:rsidRPr="005C6411">
              <w:rPr>
                <w:color w:val="000000"/>
                <w:sz w:val="20"/>
                <w:lang w:val="fr-CA"/>
              </w:rPr>
              <w:t>9 890 431</w:t>
            </w:r>
          </w:p>
        </w:tc>
        <w:tc>
          <w:tcPr>
            <w:tcW w:w="0" w:type="auto"/>
            <w:tcBorders>
              <w:top w:val="single" w:sz="4" w:space="0" w:color="auto"/>
              <w:left w:val="nil"/>
              <w:bottom w:val="single" w:sz="4" w:space="0" w:color="auto"/>
              <w:right w:val="single" w:sz="4" w:space="0" w:color="auto"/>
            </w:tcBorders>
            <w:shd w:val="clear" w:color="000000" w:fill="FFFFFF"/>
            <w:vAlign w:val="center"/>
          </w:tcPr>
          <w:p w14:paraId="5AFEDC09" w14:textId="77777777" w:rsidR="00B666D3" w:rsidRPr="005C6411" w:rsidRDefault="00B666D3" w:rsidP="003D2974">
            <w:pPr>
              <w:jc w:val="right"/>
              <w:rPr>
                <w:color w:val="000000"/>
                <w:sz w:val="20"/>
                <w:szCs w:val="20"/>
                <w:lang w:val="fr-CA"/>
              </w:rPr>
            </w:pPr>
            <w:r w:rsidRPr="005C6411">
              <w:rPr>
                <w:color w:val="000000"/>
                <w:sz w:val="20"/>
                <w:lang w:val="fr-CA"/>
              </w:rPr>
              <w:t>26 405 298</w:t>
            </w:r>
          </w:p>
        </w:tc>
      </w:tr>
      <w:tr w:rsidR="00B666D3" w:rsidRPr="005C6411" w14:paraId="4AF505FD" w14:textId="77777777" w:rsidTr="003D2974">
        <w:tc>
          <w:tcPr>
            <w:tcW w:w="0" w:type="auto"/>
            <w:vMerge/>
            <w:hideMark/>
          </w:tcPr>
          <w:p w14:paraId="488BEFC4"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3B7A1B7A"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tcBorders>
              <w:top w:val="nil"/>
              <w:left w:val="single" w:sz="4" w:space="0" w:color="auto"/>
              <w:bottom w:val="single" w:sz="4" w:space="0" w:color="auto"/>
              <w:right w:val="single" w:sz="4" w:space="0" w:color="auto"/>
            </w:tcBorders>
            <w:shd w:val="clear" w:color="000000" w:fill="FFFFFF"/>
            <w:vAlign w:val="center"/>
          </w:tcPr>
          <w:p w14:paraId="567CF907" w14:textId="77777777" w:rsidR="00B666D3" w:rsidRPr="005C6411" w:rsidRDefault="00B666D3" w:rsidP="003D2974">
            <w:pPr>
              <w:jc w:val="right"/>
              <w:rPr>
                <w:sz w:val="20"/>
                <w:szCs w:val="20"/>
                <w:lang w:val="fr-CA"/>
              </w:rPr>
            </w:pPr>
            <w:r w:rsidRPr="005C6411">
              <w:rPr>
                <w:color w:val="000000"/>
                <w:sz w:val="20"/>
                <w:lang w:val="fr-CA"/>
              </w:rPr>
              <w:t>100</w:t>
            </w:r>
          </w:p>
        </w:tc>
        <w:tc>
          <w:tcPr>
            <w:tcW w:w="0" w:type="auto"/>
            <w:tcBorders>
              <w:top w:val="nil"/>
              <w:left w:val="nil"/>
              <w:bottom w:val="single" w:sz="4" w:space="0" w:color="auto"/>
              <w:right w:val="single" w:sz="4" w:space="0" w:color="auto"/>
            </w:tcBorders>
            <w:shd w:val="clear" w:color="000000" w:fill="FFFFFF"/>
            <w:vAlign w:val="center"/>
          </w:tcPr>
          <w:p w14:paraId="136A55FD" w14:textId="77777777" w:rsidR="00B666D3" w:rsidRPr="005C6411" w:rsidRDefault="00B666D3" w:rsidP="003D2974">
            <w:pPr>
              <w:jc w:val="right"/>
              <w:rPr>
                <w:sz w:val="20"/>
                <w:szCs w:val="20"/>
                <w:lang w:val="fr-CA"/>
              </w:rPr>
            </w:pPr>
            <w:r w:rsidRPr="005C6411">
              <w:rPr>
                <w:color w:val="000000"/>
                <w:sz w:val="20"/>
                <w:lang w:val="fr-CA"/>
              </w:rPr>
              <w:t>100</w:t>
            </w:r>
          </w:p>
        </w:tc>
        <w:tc>
          <w:tcPr>
            <w:tcW w:w="0" w:type="auto"/>
            <w:tcBorders>
              <w:top w:val="nil"/>
              <w:left w:val="nil"/>
              <w:bottom w:val="single" w:sz="4" w:space="0" w:color="auto"/>
              <w:right w:val="single" w:sz="4" w:space="0" w:color="auto"/>
            </w:tcBorders>
            <w:shd w:val="clear" w:color="000000" w:fill="FFFFFF"/>
            <w:vAlign w:val="center"/>
          </w:tcPr>
          <w:p w14:paraId="71719995" w14:textId="77777777" w:rsidR="00B666D3" w:rsidRPr="005C6411" w:rsidRDefault="00B666D3" w:rsidP="003D2974">
            <w:pPr>
              <w:jc w:val="right"/>
              <w:rPr>
                <w:color w:val="000000"/>
                <w:sz w:val="20"/>
                <w:szCs w:val="20"/>
                <w:lang w:val="fr-CA"/>
              </w:rPr>
            </w:pPr>
            <w:r w:rsidRPr="005C6411">
              <w:rPr>
                <w:color w:val="000000"/>
                <w:sz w:val="20"/>
                <w:lang w:val="fr-CA"/>
              </w:rPr>
              <w:t>100</w:t>
            </w:r>
          </w:p>
        </w:tc>
        <w:tc>
          <w:tcPr>
            <w:tcW w:w="0" w:type="auto"/>
            <w:tcBorders>
              <w:top w:val="nil"/>
              <w:left w:val="nil"/>
              <w:bottom w:val="single" w:sz="4" w:space="0" w:color="auto"/>
              <w:right w:val="single" w:sz="4" w:space="0" w:color="auto"/>
            </w:tcBorders>
            <w:shd w:val="clear" w:color="000000" w:fill="FFFFFF"/>
            <w:vAlign w:val="center"/>
          </w:tcPr>
          <w:p w14:paraId="2E1DDEB1" w14:textId="77777777" w:rsidR="00B666D3" w:rsidRPr="005C6411" w:rsidRDefault="00B666D3" w:rsidP="003D2974">
            <w:pPr>
              <w:jc w:val="right"/>
              <w:rPr>
                <w:color w:val="000000"/>
                <w:sz w:val="20"/>
                <w:szCs w:val="20"/>
                <w:lang w:val="fr-CA"/>
              </w:rPr>
            </w:pPr>
            <w:r w:rsidRPr="005C6411">
              <w:rPr>
                <w:color w:val="000000"/>
                <w:sz w:val="20"/>
                <w:lang w:val="fr-CA"/>
              </w:rPr>
              <w:t>100</w:t>
            </w:r>
          </w:p>
        </w:tc>
      </w:tr>
      <w:tr w:rsidR="00B666D3" w:rsidRPr="005C6411" w14:paraId="1B406D19" w14:textId="77777777" w:rsidTr="003D2974">
        <w:tc>
          <w:tcPr>
            <w:tcW w:w="0" w:type="auto"/>
            <w:vMerge w:val="restart"/>
            <w:shd w:val="clear" w:color="auto" w:fill="auto"/>
            <w:hideMark/>
          </w:tcPr>
          <w:p w14:paraId="34F3A502" w14:textId="3923DBF3" w:rsidR="00B666D3" w:rsidRPr="005C6411" w:rsidRDefault="00B666D3" w:rsidP="003D2974">
            <w:pPr>
              <w:jc w:val="left"/>
              <w:rPr>
                <w:color w:val="000000"/>
                <w:sz w:val="20"/>
                <w:szCs w:val="20"/>
                <w:lang w:val="fr-CA"/>
              </w:rPr>
            </w:pPr>
            <w:r w:rsidRPr="005C6411">
              <w:rPr>
                <w:color w:val="000000"/>
                <w:sz w:val="20"/>
                <w:lang w:val="fr-CA"/>
              </w:rPr>
              <w:t xml:space="preserve">Décaissements du </w:t>
            </w:r>
            <w:r w:rsidR="00563368">
              <w:rPr>
                <w:color w:val="000000"/>
                <w:sz w:val="20"/>
                <w:lang w:val="fr-CA"/>
              </w:rPr>
              <w:t>BCEE</w:t>
            </w:r>
            <w:r w:rsidRPr="005C6411">
              <w:rPr>
                <w:color w:val="000000"/>
                <w:sz w:val="20"/>
                <w:lang w:val="fr-CA"/>
              </w:rPr>
              <w:t xml:space="preserve"> vers les bénéficiaires</w:t>
            </w:r>
          </w:p>
        </w:tc>
        <w:tc>
          <w:tcPr>
            <w:tcW w:w="0" w:type="auto"/>
            <w:shd w:val="clear" w:color="auto" w:fill="auto"/>
            <w:noWrap/>
            <w:hideMark/>
          </w:tcPr>
          <w:p w14:paraId="020E1F5D"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tcBorders>
              <w:top w:val="nil"/>
              <w:left w:val="single" w:sz="4" w:space="0" w:color="auto"/>
              <w:bottom w:val="single" w:sz="4" w:space="0" w:color="auto"/>
              <w:right w:val="single" w:sz="4" w:space="0" w:color="auto"/>
            </w:tcBorders>
            <w:shd w:val="clear" w:color="000000" w:fill="FFFFFF"/>
            <w:vAlign w:val="center"/>
          </w:tcPr>
          <w:p w14:paraId="72D5D9E5" w14:textId="77777777" w:rsidR="00B666D3" w:rsidRPr="005C6411" w:rsidRDefault="00B666D3" w:rsidP="003D2974">
            <w:pPr>
              <w:jc w:val="right"/>
              <w:rPr>
                <w:sz w:val="20"/>
                <w:szCs w:val="20"/>
                <w:lang w:val="fr-CA"/>
              </w:rPr>
            </w:pPr>
            <w:r w:rsidRPr="005C6411">
              <w:rPr>
                <w:color w:val="000000"/>
                <w:sz w:val="20"/>
                <w:lang w:val="fr-CA"/>
              </w:rPr>
              <w:t>5 660 095</w:t>
            </w:r>
          </w:p>
        </w:tc>
        <w:tc>
          <w:tcPr>
            <w:tcW w:w="0" w:type="auto"/>
            <w:tcBorders>
              <w:top w:val="nil"/>
              <w:left w:val="nil"/>
              <w:bottom w:val="single" w:sz="4" w:space="0" w:color="auto"/>
              <w:right w:val="single" w:sz="4" w:space="0" w:color="auto"/>
            </w:tcBorders>
            <w:shd w:val="clear" w:color="000000" w:fill="FFFFFF"/>
            <w:vAlign w:val="center"/>
          </w:tcPr>
          <w:p w14:paraId="11151F5B" w14:textId="77777777" w:rsidR="00B666D3" w:rsidRPr="005C6411" w:rsidRDefault="00B666D3" w:rsidP="003D2974">
            <w:pPr>
              <w:jc w:val="right"/>
              <w:rPr>
                <w:sz w:val="20"/>
                <w:szCs w:val="20"/>
                <w:lang w:val="fr-CA"/>
              </w:rPr>
            </w:pPr>
            <w:r w:rsidRPr="005C6411">
              <w:rPr>
                <w:color w:val="000000"/>
                <w:sz w:val="20"/>
                <w:lang w:val="fr-CA"/>
              </w:rPr>
              <w:t>8 806 530</w:t>
            </w:r>
          </w:p>
        </w:tc>
        <w:tc>
          <w:tcPr>
            <w:tcW w:w="0" w:type="auto"/>
            <w:tcBorders>
              <w:top w:val="nil"/>
              <w:left w:val="nil"/>
              <w:bottom w:val="single" w:sz="4" w:space="0" w:color="auto"/>
              <w:right w:val="single" w:sz="4" w:space="0" w:color="auto"/>
            </w:tcBorders>
            <w:shd w:val="clear" w:color="000000" w:fill="FFFFFF"/>
            <w:vAlign w:val="center"/>
          </w:tcPr>
          <w:p w14:paraId="7260A585" w14:textId="77777777" w:rsidR="00B666D3" w:rsidRPr="005C6411" w:rsidRDefault="00B666D3" w:rsidP="003D2974">
            <w:pPr>
              <w:jc w:val="right"/>
              <w:rPr>
                <w:color w:val="000000"/>
                <w:sz w:val="20"/>
                <w:szCs w:val="20"/>
                <w:lang w:val="fr-CA"/>
              </w:rPr>
            </w:pPr>
            <w:r w:rsidRPr="005C6411">
              <w:rPr>
                <w:color w:val="000000"/>
                <w:sz w:val="20"/>
                <w:lang w:val="fr-CA"/>
              </w:rPr>
              <w:t>9 643 560</w:t>
            </w:r>
          </w:p>
        </w:tc>
        <w:tc>
          <w:tcPr>
            <w:tcW w:w="0" w:type="auto"/>
            <w:tcBorders>
              <w:top w:val="nil"/>
              <w:left w:val="nil"/>
              <w:bottom w:val="single" w:sz="4" w:space="0" w:color="auto"/>
              <w:right w:val="single" w:sz="4" w:space="0" w:color="auto"/>
            </w:tcBorders>
            <w:shd w:val="clear" w:color="000000" w:fill="FFFFFF"/>
            <w:vAlign w:val="center"/>
          </w:tcPr>
          <w:p w14:paraId="00BAD9C1" w14:textId="77777777" w:rsidR="00B666D3" w:rsidRPr="005C6411" w:rsidRDefault="00B666D3" w:rsidP="003D2974">
            <w:pPr>
              <w:jc w:val="right"/>
              <w:rPr>
                <w:color w:val="000000"/>
                <w:sz w:val="20"/>
                <w:szCs w:val="20"/>
                <w:lang w:val="fr-CA"/>
              </w:rPr>
            </w:pPr>
            <w:r w:rsidRPr="005C6411">
              <w:rPr>
                <w:color w:val="000000"/>
                <w:sz w:val="20"/>
                <w:lang w:val="fr-CA"/>
              </w:rPr>
              <w:t>24 110 185</w:t>
            </w:r>
          </w:p>
        </w:tc>
      </w:tr>
      <w:tr w:rsidR="00B666D3" w:rsidRPr="005C6411" w14:paraId="0BE478D7" w14:textId="77777777" w:rsidTr="003D2974">
        <w:tc>
          <w:tcPr>
            <w:tcW w:w="0" w:type="auto"/>
            <w:vMerge/>
            <w:hideMark/>
          </w:tcPr>
          <w:p w14:paraId="11A62377"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2DAB40DE"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tcBorders>
              <w:top w:val="nil"/>
              <w:left w:val="single" w:sz="4" w:space="0" w:color="auto"/>
              <w:bottom w:val="single" w:sz="4" w:space="0" w:color="auto"/>
              <w:right w:val="single" w:sz="4" w:space="0" w:color="auto"/>
            </w:tcBorders>
            <w:shd w:val="clear" w:color="000000" w:fill="FFFFFF"/>
            <w:vAlign w:val="center"/>
          </w:tcPr>
          <w:p w14:paraId="1DE4626C" w14:textId="77777777" w:rsidR="00B666D3" w:rsidRPr="005C6411" w:rsidRDefault="00B666D3" w:rsidP="003D2974">
            <w:pPr>
              <w:jc w:val="right"/>
              <w:rPr>
                <w:sz w:val="20"/>
                <w:szCs w:val="20"/>
                <w:lang w:val="fr-CA"/>
              </w:rPr>
            </w:pPr>
            <w:r w:rsidRPr="005C6411">
              <w:rPr>
                <w:color w:val="000000"/>
                <w:sz w:val="20"/>
                <w:lang w:val="fr-CA"/>
              </w:rPr>
              <w:t>75</w:t>
            </w:r>
          </w:p>
        </w:tc>
        <w:tc>
          <w:tcPr>
            <w:tcW w:w="0" w:type="auto"/>
            <w:tcBorders>
              <w:top w:val="nil"/>
              <w:left w:val="nil"/>
              <w:bottom w:val="single" w:sz="4" w:space="0" w:color="auto"/>
              <w:right w:val="single" w:sz="4" w:space="0" w:color="auto"/>
            </w:tcBorders>
            <w:shd w:val="clear" w:color="000000" w:fill="FFFFFF"/>
            <w:vAlign w:val="center"/>
          </w:tcPr>
          <w:p w14:paraId="5DA09C4A" w14:textId="77777777" w:rsidR="00B666D3" w:rsidRPr="005C6411" w:rsidRDefault="00B666D3" w:rsidP="003D2974">
            <w:pPr>
              <w:jc w:val="right"/>
              <w:rPr>
                <w:sz w:val="20"/>
                <w:szCs w:val="20"/>
                <w:lang w:val="fr-CA"/>
              </w:rPr>
            </w:pPr>
            <w:r w:rsidRPr="005C6411">
              <w:rPr>
                <w:color w:val="000000"/>
                <w:sz w:val="20"/>
                <w:lang w:val="fr-CA"/>
              </w:rPr>
              <w:t>98</w:t>
            </w:r>
          </w:p>
        </w:tc>
        <w:tc>
          <w:tcPr>
            <w:tcW w:w="0" w:type="auto"/>
            <w:tcBorders>
              <w:top w:val="nil"/>
              <w:left w:val="nil"/>
              <w:bottom w:val="single" w:sz="4" w:space="0" w:color="auto"/>
              <w:right w:val="single" w:sz="4" w:space="0" w:color="auto"/>
            </w:tcBorders>
            <w:shd w:val="clear" w:color="000000" w:fill="FFFFFF"/>
            <w:vAlign w:val="center"/>
          </w:tcPr>
          <w:p w14:paraId="7598BD46" w14:textId="77777777" w:rsidR="00B666D3" w:rsidRPr="005C6411" w:rsidRDefault="00B666D3" w:rsidP="003D2974">
            <w:pPr>
              <w:jc w:val="right"/>
              <w:rPr>
                <w:color w:val="000000"/>
                <w:sz w:val="20"/>
                <w:szCs w:val="20"/>
                <w:lang w:val="fr-CA"/>
              </w:rPr>
            </w:pPr>
            <w:r w:rsidRPr="005C6411">
              <w:rPr>
                <w:color w:val="000000"/>
                <w:sz w:val="20"/>
                <w:lang w:val="fr-CA"/>
              </w:rPr>
              <w:t>98</w:t>
            </w:r>
          </w:p>
        </w:tc>
        <w:tc>
          <w:tcPr>
            <w:tcW w:w="0" w:type="auto"/>
            <w:tcBorders>
              <w:top w:val="nil"/>
              <w:left w:val="nil"/>
              <w:bottom w:val="single" w:sz="4" w:space="0" w:color="auto"/>
              <w:right w:val="single" w:sz="4" w:space="0" w:color="auto"/>
            </w:tcBorders>
            <w:shd w:val="clear" w:color="000000" w:fill="FFFFFF"/>
            <w:vAlign w:val="center"/>
          </w:tcPr>
          <w:p w14:paraId="7FA22EA5" w14:textId="77777777" w:rsidR="00B666D3" w:rsidRPr="005C6411" w:rsidRDefault="00B666D3" w:rsidP="003D2974">
            <w:pPr>
              <w:jc w:val="right"/>
              <w:rPr>
                <w:color w:val="000000"/>
                <w:sz w:val="20"/>
                <w:szCs w:val="20"/>
                <w:lang w:val="fr-CA"/>
              </w:rPr>
            </w:pPr>
            <w:r w:rsidRPr="005C6411">
              <w:rPr>
                <w:color w:val="000000"/>
                <w:sz w:val="20"/>
                <w:lang w:val="fr-CA"/>
              </w:rPr>
              <w:t>91</w:t>
            </w:r>
          </w:p>
        </w:tc>
      </w:tr>
      <w:tr w:rsidR="00B666D3" w:rsidRPr="00E45BFC" w14:paraId="2F81C61D" w14:textId="77777777" w:rsidTr="003D2974">
        <w:tc>
          <w:tcPr>
            <w:tcW w:w="0" w:type="auto"/>
            <w:gridSpan w:val="6"/>
            <w:shd w:val="clear" w:color="auto" w:fill="auto"/>
            <w:noWrap/>
            <w:hideMark/>
          </w:tcPr>
          <w:p w14:paraId="56FC7E2F" w14:textId="2311FE49" w:rsidR="00B666D3" w:rsidRPr="005C6411" w:rsidRDefault="00B666D3" w:rsidP="007F3E7A">
            <w:pPr>
              <w:jc w:val="left"/>
              <w:rPr>
                <w:b/>
                <w:bCs/>
                <w:color w:val="000000"/>
                <w:sz w:val="20"/>
                <w:szCs w:val="20"/>
                <w:lang w:val="fr-CA"/>
              </w:rPr>
            </w:pPr>
            <w:r w:rsidRPr="005C6411">
              <w:rPr>
                <w:b/>
                <w:color w:val="000000"/>
                <w:sz w:val="20"/>
                <w:lang w:val="fr-CA"/>
              </w:rPr>
              <w:t xml:space="preserve">Mousses </w:t>
            </w:r>
            <w:r w:rsidR="007F3E7A">
              <w:rPr>
                <w:b/>
                <w:color w:val="000000"/>
                <w:sz w:val="20"/>
                <w:lang w:val="fr-CA"/>
              </w:rPr>
              <w:t>de polyuréthanne</w:t>
            </w:r>
            <w:r w:rsidRPr="005C6411">
              <w:rPr>
                <w:b/>
                <w:color w:val="000000"/>
                <w:sz w:val="20"/>
                <w:lang w:val="fr-CA"/>
              </w:rPr>
              <w:t xml:space="preserve"> (Banque mondiale)</w:t>
            </w:r>
          </w:p>
        </w:tc>
      </w:tr>
      <w:tr w:rsidR="00B666D3" w:rsidRPr="005C6411" w14:paraId="7459512A" w14:textId="77777777" w:rsidTr="003D2974">
        <w:tc>
          <w:tcPr>
            <w:tcW w:w="0" w:type="auto"/>
            <w:gridSpan w:val="2"/>
            <w:shd w:val="clear" w:color="auto" w:fill="auto"/>
            <w:noWrap/>
            <w:hideMark/>
          </w:tcPr>
          <w:p w14:paraId="209A15BD" w14:textId="77777777" w:rsidR="00B666D3" w:rsidRPr="005C6411" w:rsidRDefault="00B666D3" w:rsidP="003D2974">
            <w:pPr>
              <w:jc w:val="left"/>
              <w:rPr>
                <w:color w:val="000000"/>
                <w:sz w:val="20"/>
                <w:szCs w:val="20"/>
                <w:lang w:val="fr-CA"/>
              </w:rPr>
            </w:pPr>
            <w:r w:rsidRPr="005C6411">
              <w:rPr>
                <w:color w:val="000000"/>
                <w:sz w:val="20"/>
                <w:lang w:val="fr-CA"/>
              </w:rPr>
              <w:t>Fonds approuvés</w:t>
            </w:r>
          </w:p>
        </w:tc>
        <w:tc>
          <w:tcPr>
            <w:tcW w:w="0" w:type="auto"/>
            <w:shd w:val="clear" w:color="auto" w:fill="auto"/>
            <w:vAlign w:val="center"/>
            <w:hideMark/>
          </w:tcPr>
          <w:p w14:paraId="5240A6E9" w14:textId="77777777" w:rsidR="00B666D3" w:rsidRPr="005C6411" w:rsidRDefault="00B666D3" w:rsidP="003D2974">
            <w:pPr>
              <w:jc w:val="right"/>
              <w:rPr>
                <w:color w:val="000000"/>
                <w:sz w:val="20"/>
                <w:szCs w:val="20"/>
                <w:lang w:val="fr-CA"/>
              </w:rPr>
            </w:pPr>
            <w:r w:rsidRPr="005C6411">
              <w:rPr>
                <w:color w:val="000000"/>
                <w:sz w:val="20"/>
                <w:lang w:val="fr-CA"/>
              </w:rPr>
              <w:t>7 045 027</w:t>
            </w:r>
          </w:p>
        </w:tc>
        <w:tc>
          <w:tcPr>
            <w:tcW w:w="0" w:type="auto"/>
            <w:shd w:val="clear" w:color="auto" w:fill="auto"/>
            <w:vAlign w:val="center"/>
            <w:hideMark/>
          </w:tcPr>
          <w:p w14:paraId="15501BC7" w14:textId="77777777" w:rsidR="00B666D3" w:rsidRPr="005C6411" w:rsidRDefault="00B666D3" w:rsidP="003D2974">
            <w:pPr>
              <w:jc w:val="right"/>
              <w:rPr>
                <w:color w:val="000000"/>
                <w:sz w:val="20"/>
                <w:szCs w:val="20"/>
                <w:lang w:val="fr-CA"/>
              </w:rPr>
            </w:pPr>
            <w:r w:rsidRPr="005C6411">
              <w:rPr>
                <w:color w:val="000000"/>
                <w:sz w:val="20"/>
                <w:lang w:val="fr-CA"/>
              </w:rPr>
              <w:t>2 067 012</w:t>
            </w:r>
          </w:p>
        </w:tc>
        <w:tc>
          <w:tcPr>
            <w:tcW w:w="0" w:type="auto"/>
            <w:vAlign w:val="center"/>
          </w:tcPr>
          <w:p w14:paraId="3D4660AF"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vAlign w:val="center"/>
            <w:hideMark/>
          </w:tcPr>
          <w:p w14:paraId="4FF7E6AD" w14:textId="77777777" w:rsidR="00B666D3" w:rsidRPr="005C6411" w:rsidRDefault="00B666D3" w:rsidP="003D2974">
            <w:pPr>
              <w:jc w:val="right"/>
              <w:rPr>
                <w:color w:val="000000"/>
                <w:sz w:val="20"/>
                <w:szCs w:val="20"/>
                <w:lang w:val="fr-CA"/>
              </w:rPr>
            </w:pPr>
            <w:r w:rsidRPr="005C6411">
              <w:rPr>
                <w:color w:val="000000"/>
                <w:sz w:val="20"/>
                <w:lang w:val="fr-CA"/>
              </w:rPr>
              <w:t>9 112 039</w:t>
            </w:r>
          </w:p>
        </w:tc>
      </w:tr>
      <w:tr w:rsidR="00B666D3" w:rsidRPr="005C6411" w14:paraId="7EEBF35C" w14:textId="77777777" w:rsidTr="003D2974">
        <w:tc>
          <w:tcPr>
            <w:tcW w:w="0" w:type="auto"/>
            <w:vMerge w:val="restart"/>
            <w:shd w:val="clear" w:color="auto" w:fill="auto"/>
            <w:hideMark/>
          </w:tcPr>
          <w:p w14:paraId="218B9BB1" w14:textId="048952BC" w:rsidR="00B666D3" w:rsidRPr="005C6411" w:rsidRDefault="00B666D3" w:rsidP="003D2974">
            <w:pPr>
              <w:jc w:val="left"/>
              <w:rPr>
                <w:color w:val="000000"/>
                <w:sz w:val="20"/>
                <w:szCs w:val="20"/>
                <w:lang w:val="fr-CA"/>
              </w:rPr>
            </w:pPr>
            <w:r w:rsidRPr="005C6411">
              <w:rPr>
                <w:color w:val="000000"/>
                <w:sz w:val="20"/>
                <w:lang w:val="fr-CA"/>
              </w:rPr>
              <w:t xml:space="preserve">Décaissement de la Banque mondiale vers le </w:t>
            </w:r>
            <w:r w:rsidR="00563368">
              <w:rPr>
                <w:color w:val="000000"/>
                <w:sz w:val="20"/>
                <w:lang w:val="fr-CA"/>
              </w:rPr>
              <w:t>BCEE</w:t>
            </w:r>
          </w:p>
        </w:tc>
        <w:tc>
          <w:tcPr>
            <w:tcW w:w="0" w:type="auto"/>
            <w:shd w:val="clear" w:color="auto" w:fill="auto"/>
            <w:noWrap/>
            <w:hideMark/>
          </w:tcPr>
          <w:p w14:paraId="03E08A47"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hideMark/>
          </w:tcPr>
          <w:p w14:paraId="58258961" w14:textId="77777777" w:rsidR="00B666D3" w:rsidRPr="005C6411" w:rsidRDefault="00B666D3" w:rsidP="003D2974">
            <w:pPr>
              <w:jc w:val="right"/>
              <w:rPr>
                <w:color w:val="000000"/>
                <w:sz w:val="20"/>
                <w:szCs w:val="20"/>
                <w:lang w:val="fr-CA"/>
              </w:rPr>
            </w:pPr>
            <w:r w:rsidRPr="005C6411">
              <w:rPr>
                <w:color w:val="000000"/>
                <w:sz w:val="20"/>
                <w:lang w:val="fr-CA"/>
              </w:rPr>
              <w:t>7 045 027</w:t>
            </w:r>
          </w:p>
        </w:tc>
        <w:tc>
          <w:tcPr>
            <w:tcW w:w="0" w:type="auto"/>
            <w:shd w:val="clear" w:color="auto" w:fill="auto"/>
            <w:vAlign w:val="center"/>
            <w:hideMark/>
          </w:tcPr>
          <w:p w14:paraId="331421EF" w14:textId="77777777" w:rsidR="00B666D3" w:rsidRPr="005C6411" w:rsidRDefault="00B666D3" w:rsidP="003D2974">
            <w:pPr>
              <w:jc w:val="right"/>
              <w:rPr>
                <w:color w:val="000000"/>
                <w:sz w:val="20"/>
                <w:szCs w:val="20"/>
                <w:lang w:val="fr-CA"/>
              </w:rPr>
            </w:pPr>
            <w:r w:rsidRPr="005C6411">
              <w:rPr>
                <w:color w:val="000000"/>
                <w:sz w:val="20"/>
                <w:lang w:val="fr-CA"/>
              </w:rPr>
              <w:t>1 033 506</w:t>
            </w:r>
          </w:p>
        </w:tc>
        <w:tc>
          <w:tcPr>
            <w:tcW w:w="0" w:type="auto"/>
            <w:vAlign w:val="center"/>
          </w:tcPr>
          <w:p w14:paraId="2666A38B"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vAlign w:val="center"/>
          </w:tcPr>
          <w:p w14:paraId="4A9CDD8B" w14:textId="77777777" w:rsidR="00B666D3" w:rsidRPr="005C6411" w:rsidRDefault="00B666D3" w:rsidP="003D2974">
            <w:pPr>
              <w:jc w:val="right"/>
              <w:rPr>
                <w:color w:val="000000"/>
                <w:sz w:val="20"/>
                <w:szCs w:val="20"/>
                <w:lang w:val="fr-CA"/>
              </w:rPr>
            </w:pPr>
            <w:r w:rsidRPr="005C6411">
              <w:rPr>
                <w:color w:val="000000"/>
                <w:sz w:val="20"/>
                <w:lang w:val="fr-CA"/>
              </w:rPr>
              <w:t>8 078 533</w:t>
            </w:r>
          </w:p>
        </w:tc>
      </w:tr>
      <w:tr w:rsidR="00B666D3" w:rsidRPr="005C6411" w14:paraId="43C67771" w14:textId="77777777" w:rsidTr="003D2974">
        <w:tc>
          <w:tcPr>
            <w:tcW w:w="0" w:type="auto"/>
            <w:vMerge/>
            <w:hideMark/>
          </w:tcPr>
          <w:p w14:paraId="3CE416C5"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154A5145"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hideMark/>
          </w:tcPr>
          <w:p w14:paraId="5F1C8567" w14:textId="77777777" w:rsidR="00B666D3" w:rsidRPr="005C6411" w:rsidRDefault="00B666D3" w:rsidP="003D2974">
            <w:pPr>
              <w:jc w:val="right"/>
              <w:rPr>
                <w:color w:val="000000"/>
                <w:sz w:val="20"/>
                <w:szCs w:val="20"/>
                <w:lang w:val="fr-CA"/>
              </w:rPr>
            </w:pPr>
            <w:r w:rsidRPr="005C6411">
              <w:rPr>
                <w:color w:val="000000"/>
                <w:sz w:val="20"/>
                <w:lang w:val="fr-CA"/>
              </w:rPr>
              <w:t>100</w:t>
            </w:r>
          </w:p>
        </w:tc>
        <w:tc>
          <w:tcPr>
            <w:tcW w:w="0" w:type="auto"/>
            <w:shd w:val="clear" w:color="auto" w:fill="auto"/>
            <w:vAlign w:val="center"/>
            <w:hideMark/>
          </w:tcPr>
          <w:p w14:paraId="6436A93E" w14:textId="77777777" w:rsidR="00B666D3" w:rsidRPr="005C6411" w:rsidRDefault="00B666D3" w:rsidP="003D2974">
            <w:pPr>
              <w:jc w:val="right"/>
              <w:rPr>
                <w:color w:val="000000"/>
                <w:sz w:val="20"/>
                <w:szCs w:val="20"/>
                <w:lang w:val="fr-CA"/>
              </w:rPr>
            </w:pPr>
            <w:r w:rsidRPr="005C6411">
              <w:rPr>
                <w:color w:val="000000"/>
                <w:sz w:val="20"/>
                <w:lang w:val="fr-CA"/>
              </w:rPr>
              <w:t>50</w:t>
            </w:r>
          </w:p>
        </w:tc>
        <w:tc>
          <w:tcPr>
            <w:tcW w:w="0" w:type="auto"/>
            <w:vAlign w:val="center"/>
          </w:tcPr>
          <w:p w14:paraId="20078DC9"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vAlign w:val="center"/>
          </w:tcPr>
          <w:p w14:paraId="5CD71ED3" w14:textId="77777777" w:rsidR="00B666D3" w:rsidRPr="005C6411" w:rsidRDefault="00B666D3" w:rsidP="003D2974">
            <w:pPr>
              <w:jc w:val="right"/>
              <w:rPr>
                <w:color w:val="000000"/>
                <w:sz w:val="20"/>
                <w:szCs w:val="20"/>
                <w:lang w:val="fr-CA"/>
              </w:rPr>
            </w:pPr>
            <w:r w:rsidRPr="005C6411">
              <w:rPr>
                <w:color w:val="000000"/>
                <w:sz w:val="20"/>
                <w:lang w:val="fr-CA"/>
              </w:rPr>
              <w:t>89</w:t>
            </w:r>
          </w:p>
        </w:tc>
      </w:tr>
      <w:tr w:rsidR="00B666D3" w:rsidRPr="005C6411" w14:paraId="30C2BF23" w14:textId="77777777" w:rsidTr="003D2974">
        <w:tc>
          <w:tcPr>
            <w:tcW w:w="0" w:type="auto"/>
            <w:vMerge w:val="restart"/>
            <w:shd w:val="clear" w:color="auto" w:fill="auto"/>
            <w:hideMark/>
          </w:tcPr>
          <w:p w14:paraId="2FE10E62" w14:textId="26DE009B" w:rsidR="00B666D3" w:rsidRPr="005C6411" w:rsidRDefault="00B666D3" w:rsidP="003D2974">
            <w:pPr>
              <w:jc w:val="left"/>
              <w:rPr>
                <w:color w:val="000000"/>
                <w:sz w:val="20"/>
                <w:szCs w:val="20"/>
                <w:lang w:val="fr-CA"/>
              </w:rPr>
            </w:pPr>
            <w:r w:rsidRPr="005C6411">
              <w:rPr>
                <w:color w:val="000000"/>
                <w:sz w:val="20"/>
                <w:lang w:val="fr-CA"/>
              </w:rPr>
              <w:t xml:space="preserve">Décaissements du </w:t>
            </w:r>
            <w:r w:rsidR="00563368">
              <w:rPr>
                <w:color w:val="000000"/>
                <w:sz w:val="20"/>
                <w:lang w:val="fr-CA"/>
              </w:rPr>
              <w:t>BCEE</w:t>
            </w:r>
            <w:r w:rsidRPr="005C6411">
              <w:rPr>
                <w:color w:val="000000"/>
                <w:sz w:val="20"/>
                <w:lang w:val="fr-CA"/>
              </w:rPr>
              <w:t xml:space="preserve"> vers les bénéficiaires</w:t>
            </w:r>
          </w:p>
        </w:tc>
        <w:tc>
          <w:tcPr>
            <w:tcW w:w="0" w:type="auto"/>
            <w:shd w:val="clear" w:color="auto" w:fill="auto"/>
            <w:noWrap/>
            <w:hideMark/>
          </w:tcPr>
          <w:p w14:paraId="67F18164"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hideMark/>
          </w:tcPr>
          <w:p w14:paraId="36FDD795" w14:textId="77777777" w:rsidR="00B666D3" w:rsidRPr="005C6411" w:rsidRDefault="00B666D3" w:rsidP="003D2974">
            <w:pPr>
              <w:jc w:val="right"/>
              <w:rPr>
                <w:color w:val="000000"/>
                <w:sz w:val="20"/>
                <w:szCs w:val="20"/>
                <w:lang w:val="fr-CA"/>
              </w:rPr>
            </w:pPr>
            <w:r w:rsidRPr="005C6411">
              <w:rPr>
                <w:color w:val="000000"/>
                <w:sz w:val="20"/>
                <w:lang w:val="fr-CA"/>
              </w:rPr>
              <w:t>7 027 872</w:t>
            </w:r>
          </w:p>
        </w:tc>
        <w:tc>
          <w:tcPr>
            <w:tcW w:w="0" w:type="auto"/>
            <w:shd w:val="clear" w:color="auto" w:fill="auto"/>
            <w:vAlign w:val="center"/>
            <w:hideMark/>
          </w:tcPr>
          <w:p w14:paraId="43444B71" w14:textId="77777777" w:rsidR="00B666D3" w:rsidRPr="005C6411" w:rsidRDefault="00B666D3" w:rsidP="003D2974">
            <w:pPr>
              <w:jc w:val="right"/>
              <w:rPr>
                <w:color w:val="000000"/>
                <w:sz w:val="20"/>
                <w:szCs w:val="20"/>
                <w:lang w:val="fr-CA"/>
              </w:rPr>
            </w:pPr>
            <w:r w:rsidRPr="005C6411">
              <w:rPr>
                <w:color w:val="000000"/>
                <w:sz w:val="20"/>
                <w:lang w:val="fr-CA"/>
              </w:rPr>
              <w:t>725 401</w:t>
            </w:r>
          </w:p>
        </w:tc>
        <w:tc>
          <w:tcPr>
            <w:tcW w:w="0" w:type="auto"/>
            <w:vAlign w:val="center"/>
          </w:tcPr>
          <w:p w14:paraId="2E0EFF80"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vAlign w:val="center"/>
          </w:tcPr>
          <w:p w14:paraId="106C95FD" w14:textId="77777777" w:rsidR="00B666D3" w:rsidRPr="005C6411" w:rsidRDefault="00B666D3" w:rsidP="003D2974">
            <w:pPr>
              <w:jc w:val="right"/>
              <w:rPr>
                <w:color w:val="000000"/>
                <w:sz w:val="20"/>
                <w:szCs w:val="20"/>
                <w:lang w:val="fr-CA"/>
              </w:rPr>
            </w:pPr>
            <w:r w:rsidRPr="005C6411">
              <w:rPr>
                <w:color w:val="000000"/>
                <w:sz w:val="20"/>
                <w:lang w:val="fr-CA"/>
              </w:rPr>
              <w:t>7 753 273</w:t>
            </w:r>
          </w:p>
        </w:tc>
      </w:tr>
      <w:tr w:rsidR="00B666D3" w:rsidRPr="005C6411" w14:paraId="6DC719C1" w14:textId="77777777" w:rsidTr="003D2974">
        <w:tc>
          <w:tcPr>
            <w:tcW w:w="0" w:type="auto"/>
            <w:vMerge/>
            <w:hideMark/>
          </w:tcPr>
          <w:p w14:paraId="3A2B6C58"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2EE84283"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hideMark/>
          </w:tcPr>
          <w:p w14:paraId="1F4C6D90" w14:textId="77777777" w:rsidR="00B666D3" w:rsidRPr="005C6411" w:rsidRDefault="00B666D3" w:rsidP="003D2974">
            <w:pPr>
              <w:jc w:val="right"/>
              <w:rPr>
                <w:color w:val="000000"/>
                <w:sz w:val="20"/>
                <w:szCs w:val="20"/>
                <w:lang w:val="fr-CA"/>
              </w:rPr>
            </w:pPr>
            <w:r w:rsidRPr="005C6411">
              <w:rPr>
                <w:color w:val="000000"/>
                <w:sz w:val="20"/>
                <w:lang w:val="fr-CA"/>
              </w:rPr>
              <w:t>99,8</w:t>
            </w:r>
          </w:p>
        </w:tc>
        <w:tc>
          <w:tcPr>
            <w:tcW w:w="0" w:type="auto"/>
            <w:shd w:val="clear" w:color="auto" w:fill="auto"/>
            <w:vAlign w:val="center"/>
            <w:hideMark/>
          </w:tcPr>
          <w:p w14:paraId="5213FC36" w14:textId="77777777" w:rsidR="00B666D3" w:rsidRPr="005C6411" w:rsidRDefault="00B666D3" w:rsidP="003D2974">
            <w:pPr>
              <w:jc w:val="right"/>
              <w:rPr>
                <w:color w:val="000000"/>
                <w:sz w:val="20"/>
                <w:szCs w:val="20"/>
                <w:lang w:val="fr-CA"/>
              </w:rPr>
            </w:pPr>
            <w:r w:rsidRPr="005C6411">
              <w:rPr>
                <w:color w:val="000000"/>
                <w:sz w:val="20"/>
                <w:lang w:val="fr-CA"/>
              </w:rPr>
              <w:t>35</w:t>
            </w:r>
          </w:p>
        </w:tc>
        <w:tc>
          <w:tcPr>
            <w:tcW w:w="0" w:type="auto"/>
            <w:vAlign w:val="center"/>
          </w:tcPr>
          <w:p w14:paraId="63BF87B8"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vAlign w:val="center"/>
          </w:tcPr>
          <w:p w14:paraId="45C69175" w14:textId="77777777" w:rsidR="00B666D3" w:rsidRPr="005C6411" w:rsidRDefault="00B666D3" w:rsidP="003D2974">
            <w:pPr>
              <w:jc w:val="right"/>
              <w:rPr>
                <w:color w:val="000000"/>
                <w:sz w:val="20"/>
                <w:szCs w:val="20"/>
                <w:lang w:val="fr-CA"/>
              </w:rPr>
            </w:pPr>
            <w:r w:rsidRPr="005C6411">
              <w:rPr>
                <w:color w:val="000000"/>
                <w:sz w:val="20"/>
                <w:lang w:val="fr-CA"/>
              </w:rPr>
              <w:t>85</w:t>
            </w:r>
          </w:p>
        </w:tc>
      </w:tr>
      <w:tr w:rsidR="00B666D3" w:rsidRPr="005C6411" w14:paraId="08570FD9" w14:textId="77777777" w:rsidTr="003D2974">
        <w:tc>
          <w:tcPr>
            <w:tcW w:w="0" w:type="auto"/>
            <w:gridSpan w:val="6"/>
            <w:shd w:val="clear" w:color="auto" w:fill="auto"/>
            <w:noWrap/>
            <w:hideMark/>
          </w:tcPr>
          <w:p w14:paraId="0A3402AB" w14:textId="77777777" w:rsidR="00B666D3" w:rsidRPr="005C6411" w:rsidRDefault="00B666D3" w:rsidP="003D2974">
            <w:pPr>
              <w:jc w:val="left"/>
              <w:rPr>
                <w:b/>
                <w:bCs/>
                <w:color w:val="000000"/>
                <w:sz w:val="20"/>
                <w:szCs w:val="20"/>
                <w:lang w:val="fr-CA"/>
              </w:rPr>
            </w:pPr>
            <w:r w:rsidRPr="005C6411">
              <w:rPr>
                <w:b/>
                <w:color w:val="000000"/>
                <w:sz w:val="20"/>
                <w:lang w:val="fr-CA"/>
              </w:rPr>
              <w:t>RIC (PNUD)</w:t>
            </w:r>
          </w:p>
        </w:tc>
      </w:tr>
      <w:tr w:rsidR="00B666D3" w:rsidRPr="005C6411" w14:paraId="204B30D3" w14:textId="77777777" w:rsidTr="003D2974">
        <w:tc>
          <w:tcPr>
            <w:tcW w:w="0" w:type="auto"/>
            <w:gridSpan w:val="2"/>
            <w:shd w:val="clear" w:color="auto" w:fill="auto"/>
            <w:hideMark/>
          </w:tcPr>
          <w:p w14:paraId="0F07B461" w14:textId="77777777" w:rsidR="00B666D3" w:rsidRPr="005C6411" w:rsidRDefault="00B666D3" w:rsidP="003D2974">
            <w:pPr>
              <w:jc w:val="left"/>
              <w:rPr>
                <w:color w:val="000000"/>
                <w:sz w:val="20"/>
                <w:szCs w:val="20"/>
                <w:lang w:val="fr-CA"/>
              </w:rPr>
            </w:pPr>
            <w:r w:rsidRPr="005C6411">
              <w:rPr>
                <w:color w:val="000000"/>
                <w:sz w:val="20"/>
                <w:lang w:val="fr-CA"/>
              </w:rPr>
              <w:t>Fonds approuvés</w:t>
            </w:r>
          </w:p>
        </w:tc>
        <w:tc>
          <w:tcPr>
            <w:tcW w:w="0" w:type="auto"/>
            <w:shd w:val="clear" w:color="auto" w:fill="auto"/>
            <w:hideMark/>
          </w:tcPr>
          <w:p w14:paraId="359F97B9" w14:textId="77777777" w:rsidR="00B666D3" w:rsidRPr="005C6411" w:rsidRDefault="00B666D3" w:rsidP="003D2974">
            <w:pPr>
              <w:jc w:val="right"/>
              <w:rPr>
                <w:color w:val="000000"/>
                <w:w w:val="97"/>
                <w:sz w:val="20"/>
                <w:szCs w:val="20"/>
                <w:lang w:val="fr-CA"/>
              </w:rPr>
            </w:pPr>
            <w:r w:rsidRPr="005C6411">
              <w:rPr>
                <w:color w:val="000000"/>
                <w:sz w:val="20"/>
                <w:lang w:val="fr-CA"/>
              </w:rPr>
              <w:t>13 368 756</w:t>
            </w:r>
          </w:p>
        </w:tc>
        <w:tc>
          <w:tcPr>
            <w:tcW w:w="0" w:type="auto"/>
            <w:shd w:val="clear" w:color="auto" w:fill="auto"/>
            <w:hideMark/>
          </w:tcPr>
          <w:p w14:paraId="468C6DAC" w14:textId="77777777" w:rsidR="00B666D3" w:rsidRPr="005C6411" w:rsidRDefault="00B666D3" w:rsidP="003D2974">
            <w:pPr>
              <w:jc w:val="right"/>
              <w:rPr>
                <w:color w:val="000000"/>
                <w:w w:val="98"/>
                <w:sz w:val="20"/>
                <w:szCs w:val="20"/>
                <w:lang w:val="fr-CA"/>
              </w:rPr>
            </w:pPr>
            <w:r w:rsidRPr="005C6411">
              <w:rPr>
                <w:color w:val="000000"/>
                <w:sz w:val="20"/>
                <w:lang w:val="fr-CA"/>
              </w:rPr>
              <w:t>20 000 000</w:t>
            </w:r>
          </w:p>
        </w:tc>
        <w:tc>
          <w:tcPr>
            <w:tcW w:w="0" w:type="auto"/>
          </w:tcPr>
          <w:p w14:paraId="145834AE" w14:textId="77777777" w:rsidR="00B666D3" w:rsidRPr="005C6411" w:rsidRDefault="00B666D3" w:rsidP="003D2974">
            <w:pPr>
              <w:jc w:val="right"/>
              <w:rPr>
                <w:color w:val="000000"/>
                <w:sz w:val="20"/>
                <w:szCs w:val="20"/>
                <w:lang w:val="fr-CA"/>
              </w:rPr>
            </w:pPr>
            <w:r w:rsidRPr="005C6411">
              <w:rPr>
                <w:color w:val="000000"/>
                <w:sz w:val="20"/>
                <w:lang w:val="fr-CA"/>
              </w:rPr>
              <w:t>2 095 775</w:t>
            </w:r>
          </w:p>
        </w:tc>
        <w:tc>
          <w:tcPr>
            <w:tcW w:w="0" w:type="auto"/>
            <w:shd w:val="clear" w:color="auto" w:fill="auto"/>
            <w:hideMark/>
          </w:tcPr>
          <w:p w14:paraId="16E9BED8" w14:textId="77777777" w:rsidR="00B666D3" w:rsidRPr="005C6411" w:rsidRDefault="00B666D3" w:rsidP="003D2974">
            <w:pPr>
              <w:jc w:val="right"/>
              <w:rPr>
                <w:color w:val="000000"/>
                <w:sz w:val="20"/>
                <w:szCs w:val="20"/>
                <w:lang w:val="fr-CA"/>
              </w:rPr>
            </w:pPr>
            <w:r w:rsidRPr="005C6411">
              <w:rPr>
                <w:color w:val="000000"/>
                <w:sz w:val="20"/>
                <w:lang w:val="fr-CA"/>
              </w:rPr>
              <w:t>35 464 531</w:t>
            </w:r>
          </w:p>
        </w:tc>
      </w:tr>
      <w:tr w:rsidR="00B666D3" w:rsidRPr="005C6411" w14:paraId="4674CC0B" w14:textId="77777777" w:rsidTr="003D2974">
        <w:tc>
          <w:tcPr>
            <w:tcW w:w="0" w:type="auto"/>
            <w:vMerge w:val="restart"/>
            <w:shd w:val="clear" w:color="auto" w:fill="auto"/>
            <w:hideMark/>
          </w:tcPr>
          <w:p w14:paraId="7F9CC5A5" w14:textId="3BEF8D6D" w:rsidR="00B666D3" w:rsidRPr="005C6411" w:rsidRDefault="00B666D3" w:rsidP="003D2974">
            <w:pPr>
              <w:jc w:val="left"/>
              <w:rPr>
                <w:color w:val="000000"/>
                <w:sz w:val="20"/>
                <w:szCs w:val="20"/>
                <w:lang w:val="fr-CA"/>
              </w:rPr>
            </w:pPr>
            <w:r w:rsidRPr="005C6411">
              <w:rPr>
                <w:color w:val="000000"/>
                <w:sz w:val="20"/>
                <w:lang w:val="fr-CA"/>
              </w:rPr>
              <w:t xml:space="preserve">Décaissements du PNUD vers le </w:t>
            </w:r>
            <w:r w:rsidR="00563368">
              <w:rPr>
                <w:color w:val="000000"/>
                <w:sz w:val="20"/>
                <w:lang w:val="fr-CA"/>
              </w:rPr>
              <w:t>BCEE</w:t>
            </w:r>
          </w:p>
        </w:tc>
        <w:tc>
          <w:tcPr>
            <w:tcW w:w="0" w:type="auto"/>
            <w:shd w:val="clear" w:color="auto" w:fill="auto"/>
            <w:noWrap/>
            <w:hideMark/>
          </w:tcPr>
          <w:p w14:paraId="3C575795"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hideMark/>
          </w:tcPr>
          <w:p w14:paraId="7DC7C6B7" w14:textId="77777777" w:rsidR="00B666D3" w:rsidRPr="005C6411" w:rsidRDefault="00B666D3" w:rsidP="003D2974">
            <w:pPr>
              <w:jc w:val="right"/>
              <w:rPr>
                <w:w w:val="97"/>
                <w:sz w:val="20"/>
                <w:szCs w:val="20"/>
                <w:lang w:val="fr-CA"/>
              </w:rPr>
            </w:pPr>
            <w:r w:rsidRPr="005C6411">
              <w:rPr>
                <w:sz w:val="20"/>
                <w:lang w:val="fr-CA"/>
              </w:rPr>
              <w:t>13 368 756</w:t>
            </w:r>
          </w:p>
        </w:tc>
        <w:tc>
          <w:tcPr>
            <w:tcW w:w="0" w:type="auto"/>
            <w:shd w:val="clear" w:color="auto" w:fill="auto"/>
            <w:hideMark/>
          </w:tcPr>
          <w:p w14:paraId="741F67A4" w14:textId="77777777" w:rsidR="00B666D3" w:rsidRPr="005C6411" w:rsidRDefault="00B666D3" w:rsidP="003D2974">
            <w:pPr>
              <w:jc w:val="right"/>
              <w:rPr>
                <w:w w:val="98"/>
                <w:sz w:val="20"/>
                <w:szCs w:val="20"/>
                <w:lang w:val="fr-CA"/>
              </w:rPr>
            </w:pPr>
            <w:r w:rsidRPr="005C6411">
              <w:rPr>
                <w:sz w:val="20"/>
                <w:lang w:val="fr-CA"/>
              </w:rPr>
              <w:t>20 000 000</w:t>
            </w:r>
          </w:p>
        </w:tc>
        <w:tc>
          <w:tcPr>
            <w:tcW w:w="0" w:type="auto"/>
          </w:tcPr>
          <w:p w14:paraId="73D806DF" w14:textId="77777777" w:rsidR="00B666D3" w:rsidRPr="005C6411" w:rsidRDefault="00B666D3" w:rsidP="003D2974">
            <w:pPr>
              <w:jc w:val="right"/>
              <w:rPr>
                <w:color w:val="000000"/>
                <w:sz w:val="20"/>
                <w:szCs w:val="20"/>
                <w:lang w:val="fr-CA"/>
              </w:rPr>
            </w:pPr>
            <w:r w:rsidRPr="005C6411">
              <w:rPr>
                <w:color w:val="000000"/>
                <w:sz w:val="20"/>
                <w:lang w:val="fr-CA"/>
              </w:rPr>
              <w:t>998 148</w:t>
            </w:r>
          </w:p>
        </w:tc>
        <w:tc>
          <w:tcPr>
            <w:tcW w:w="0" w:type="auto"/>
            <w:shd w:val="clear" w:color="auto" w:fill="auto"/>
            <w:hideMark/>
          </w:tcPr>
          <w:p w14:paraId="418C8270" w14:textId="77777777" w:rsidR="00B666D3" w:rsidRPr="005C6411" w:rsidRDefault="00B666D3" w:rsidP="003D2974">
            <w:pPr>
              <w:jc w:val="right"/>
              <w:rPr>
                <w:color w:val="000000"/>
                <w:sz w:val="20"/>
                <w:szCs w:val="20"/>
                <w:lang w:val="fr-CA"/>
              </w:rPr>
            </w:pPr>
            <w:r w:rsidRPr="005C6411">
              <w:rPr>
                <w:color w:val="000000"/>
                <w:sz w:val="20"/>
                <w:lang w:val="fr-CA"/>
              </w:rPr>
              <w:t>34 366 904</w:t>
            </w:r>
          </w:p>
        </w:tc>
      </w:tr>
      <w:tr w:rsidR="00B666D3" w:rsidRPr="005C6411" w14:paraId="12A11224" w14:textId="77777777" w:rsidTr="003D2974">
        <w:tc>
          <w:tcPr>
            <w:tcW w:w="0" w:type="auto"/>
            <w:vMerge/>
            <w:hideMark/>
          </w:tcPr>
          <w:p w14:paraId="09C4952C"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559B5DEC"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hideMark/>
          </w:tcPr>
          <w:p w14:paraId="446F15A1" w14:textId="77777777" w:rsidR="00B666D3" w:rsidRPr="005C6411" w:rsidRDefault="00B666D3" w:rsidP="003D2974">
            <w:pPr>
              <w:jc w:val="right"/>
              <w:rPr>
                <w:color w:val="000000"/>
                <w:sz w:val="20"/>
                <w:szCs w:val="20"/>
                <w:lang w:val="fr-CA"/>
              </w:rPr>
            </w:pPr>
            <w:r w:rsidRPr="005C6411">
              <w:rPr>
                <w:color w:val="000000"/>
                <w:sz w:val="20"/>
                <w:lang w:val="fr-CA"/>
              </w:rPr>
              <w:t>100</w:t>
            </w:r>
          </w:p>
        </w:tc>
        <w:tc>
          <w:tcPr>
            <w:tcW w:w="0" w:type="auto"/>
            <w:shd w:val="clear" w:color="auto" w:fill="auto"/>
            <w:vAlign w:val="center"/>
            <w:hideMark/>
          </w:tcPr>
          <w:p w14:paraId="749D94BB" w14:textId="77777777" w:rsidR="00B666D3" w:rsidRPr="005C6411" w:rsidRDefault="00B666D3" w:rsidP="003D2974">
            <w:pPr>
              <w:jc w:val="right"/>
              <w:rPr>
                <w:color w:val="000000"/>
                <w:sz w:val="20"/>
                <w:szCs w:val="20"/>
                <w:lang w:val="fr-CA"/>
              </w:rPr>
            </w:pPr>
            <w:r w:rsidRPr="005C6411">
              <w:rPr>
                <w:color w:val="000000"/>
                <w:sz w:val="20"/>
                <w:lang w:val="fr-CA"/>
              </w:rPr>
              <w:t>100</w:t>
            </w:r>
          </w:p>
        </w:tc>
        <w:tc>
          <w:tcPr>
            <w:tcW w:w="0" w:type="auto"/>
          </w:tcPr>
          <w:p w14:paraId="5C5FC291" w14:textId="77777777" w:rsidR="00B666D3" w:rsidRPr="005C6411" w:rsidRDefault="00B666D3" w:rsidP="003D2974">
            <w:pPr>
              <w:jc w:val="right"/>
              <w:rPr>
                <w:color w:val="000000"/>
                <w:sz w:val="20"/>
                <w:szCs w:val="20"/>
                <w:lang w:val="fr-CA"/>
              </w:rPr>
            </w:pPr>
            <w:r w:rsidRPr="005C6411">
              <w:rPr>
                <w:color w:val="000000"/>
                <w:sz w:val="20"/>
                <w:lang w:val="fr-CA"/>
              </w:rPr>
              <w:t>48</w:t>
            </w:r>
          </w:p>
        </w:tc>
        <w:tc>
          <w:tcPr>
            <w:tcW w:w="0" w:type="auto"/>
            <w:shd w:val="clear" w:color="auto" w:fill="auto"/>
            <w:vAlign w:val="center"/>
            <w:hideMark/>
          </w:tcPr>
          <w:p w14:paraId="60B81F99" w14:textId="77777777" w:rsidR="00B666D3" w:rsidRPr="005C6411" w:rsidRDefault="00B666D3" w:rsidP="003D2974">
            <w:pPr>
              <w:jc w:val="right"/>
              <w:rPr>
                <w:color w:val="000000"/>
                <w:sz w:val="20"/>
                <w:szCs w:val="20"/>
                <w:lang w:val="fr-CA"/>
              </w:rPr>
            </w:pPr>
            <w:r w:rsidRPr="005C6411">
              <w:rPr>
                <w:color w:val="000000"/>
                <w:sz w:val="20"/>
                <w:lang w:val="fr-CA"/>
              </w:rPr>
              <w:t>97</w:t>
            </w:r>
          </w:p>
        </w:tc>
      </w:tr>
      <w:tr w:rsidR="00B666D3" w:rsidRPr="005C6411" w14:paraId="253BA300" w14:textId="77777777" w:rsidTr="003D2974">
        <w:tc>
          <w:tcPr>
            <w:tcW w:w="0" w:type="auto"/>
            <w:vMerge w:val="restart"/>
            <w:shd w:val="clear" w:color="auto" w:fill="auto"/>
            <w:hideMark/>
          </w:tcPr>
          <w:p w14:paraId="4841B596" w14:textId="6678E703" w:rsidR="00B666D3" w:rsidRPr="005C6411" w:rsidRDefault="00B666D3" w:rsidP="003D2974">
            <w:pPr>
              <w:jc w:val="left"/>
              <w:rPr>
                <w:color w:val="000000"/>
                <w:sz w:val="20"/>
                <w:szCs w:val="20"/>
                <w:lang w:val="fr-CA"/>
              </w:rPr>
            </w:pPr>
            <w:r w:rsidRPr="005C6411">
              <w:rPr>
                <w:color w:val="000000"/>
                <w:sz w:val="20"/>
                <w:lang w:val="fr-CA"/>
              </w:rPr>
              <w:t xml:space="preserve">Décaissements du </w:t>
            </w:r>
            <w:r w:rsidR="00563368">
              <w:rPr>
                <w:color w:val="000000"/>
                <w:sz w:val="20"/>
                <w:lang w:val="fr-CA"/>
              </w:rPr>
              <w:t>BCEE</w:t>
            </w:r>
            <w:r w:rsidRPr="005C6411">
              <w:rPr>
                <w:color w:val="000000"/>
                <w:sz w:val="20"/>
                <w:lang w:val="fr-CA"/>
              </w:rPr>
              <w:t xml:space="preserve"> vers les bénéficiaires</w:t>
            </w:r>
          </w:p>
        </w:tc>
        <w:tc>
          <w:tcPr>
            <w:tcW w:w="0" w:type="auto"/>
            <w:shd w:val="clear" w:color="auto" w:fill="auto"/>
            <w:noWrap/>
            <w:hideMark/>
          </w:tcPr>
          <w:p w14:paraId="1BE01269"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hideMark/>
          </w:tcPr>
          <w:p w14:paraId="7E2F1497" w14:textId="77777777" w:rsidR="00B666D3" w:rsidRPr="005C6411" w:rsidRDefault="00B666D3" w:rsidP="003D2974">
            <w:pPr>
              <w:jc w:val="right"/>
              <w:rPr>
                <w:w w:val="97"/>
                <w:sz w:val="20"/>
                <w:szCs w:val="20"/>
                <w:lang w:val="fr-CA"/>
              </w:rPr>
            </w:pPr>
            <w:r w:rsidRPr="005C6411">
              <w:rPr>
                <w:sz w:val="20"/>
                <w:lang w:val="fr-CA"/>
              </w:rPr>
              <w:t>12 394 660</w:t>
            </w:r>
          </w:p>
        </w:tc>
        <w:tc>
          <w:tcPr>
            <w:tcW w:w="0" w:type="auto"/>
            <w:shd w:val="clear" w:color="auto" w:fill="auto"/>
          </w:tcPr>
          <w:p w14:paraId="6F35EBE0" w14:textId="77777777" w:rsidR="00B666D3" w:rsidRPr="005C6411" w:rsidRDefault="00B666D3" w:rsidP="003D2974">
            <w:pPr>
              <w:jc w:val="right"/>
              <w:rPr>
                <w:sz w:val="20"/>
                <w:szCs w:val="20"/>
                <w:lang w:val="fr-CA"/>
              </w:rPr>
            </w:pPr>
            <w:r w:rsidRPr="005C6411">
              <w:rPr>
                <w:sz w:val="20"/>
                <w:lang w:val="fr-CA"/>
              </w:rPr>
              <w:t>13 113 783</w:t>
            </w:r>
          </w:p>
        </w:tc>
        <w:tc>
          <w:tcPr>
            <w:tcW w:w="0" w:type="auto"/>
          </w:tcPr>
          <w:p w14:paraId="02A6D682" w14:textId="77777777" w:rsidR="00B666D3" w:rsidRPr="005C6411" w:rsidRDefault="00B666D3" w:rsidP="003D2974">
            <w:pPr>
              <w:jc w:val="right"/>
              <w:rPr>
                <w:color w:val="000000"/>
                <w:sz w:val="20"/>
                <w:szCs w:val="20"/>
                <w:lang w:val="fr-CA"/>
              </w:rPr>
            </w:pPr>
            <w:r w:rsidRPr="005C6411">
              <w:rPr>
                <w:color w:val="000000"/>
                <w:sz w:val="20"/>
                <w:lang w:val="fr-CA"/>
              </w:rPr>
              <w:t>737 052</w:t>
            </w:r>
          </w:p>
        </w:tc>
        <w:tc>
          <w:tcPr>
            <w:tcW w:w="0" w:type="auto"/>
            <w:shd w:val="clear" w:color="auto" w:fill="auto"/>
            <w:hideMark/>
          </w:tcPr>
          <w:p w14:paraId="557FDC84" w14:textId="77777777" w:rsidR="00B666D3" w:rsidRPr="005C6411" w:rsidRDefault="00B666D3" w:rsidP="003D2974">
            <w:pPr>
              <w:jc w:val="right"/>
              <w:rPr>
                <w:color w:val="000000"/>
                <w:sz w:val="20"/>
                <w:szCs w:val="20"/>
                <w:lang w:val="fr-CA"/>
              </w:rPr>
            </w:pPr>
            <w:r w:rsidRPr="005C6411">
              <w:rPr>
                <w:color w:val="000000"/>
                <w:sz w:val="20"/>
                <w:lang w:val="fr-CA"/>
              </w:rPr>
              <w:t>26 245 495</w:t>
            </w:r>
          </w:p>
        </w:tc>
      </w:tr>
      <w:tr w:rsidR="00B666D3" w:rsidRPr="005C6411" w14:paraId="4BEEC3F4" w14:textId="77777777" w:rsidTr="003D2974">
        <w:tc>
          <w:tcPr>
            <w:tcW w:w="0" w:type="auto"/>
            <w:vMerge/>
            <w:hideMark/>
          </w:tcPr>
          <w:p w14:paraId="7BE908D2"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3604479E"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hideMark/>
          </w:tcPr>
          <w:p w14:paraId="5D3C3E74" w14:textId="77777777" w:rsidR="00B666D3" w:rsidRPr="005C6411" w:rsidRDefault="00B666D3" w:rsidP="003D2974">
            <w:pPr>
              <w:jc w:val="right"/>
              <w:rPr>
                <w:sz w:val="20"/>
                <w:szCs w:val="20"/>
                <w:lang w:val="fr-CA"/>
              </w:rPr>
            </w:pPr>
            <w:r w:rsidRPr="005C6411">
              <w:rPr>
                <w:sz w:val="20"/>
                <w:lang w:val="fr-CA"/>
              </w:rPr>
              <w:t>93</w:t>
            </w:r>
          </w:p>
        </w:tc>
        <w:tc>
          <w:tcPr>
            <w:tcW w:w="0" w:type="auto"/>
            <w:shd w:val="clear" w:color="auto" w:fill="auto"/>
          </w:tcPr>
          <w:p w14:paraId="6B34E1F9" w14:textId="77777777" w:rsidR="00B666D3" w:rsidRPr="005C6411" w:rsidRDefault="00B666D3" w:rsidP="003D2974">
            <w:pPr>
              <w:jc w:val="right"/>
              <w:rPr>
                <w:sz w:val="20"/>
                <w:szCs w:val="20"/>
                <w:lang w:val="fr-CA"/>
              </w:rPr>
            </w:pPr>
            <w:r w:rsidRPr="005C6411">
              <w:rPr>
                <w:sz w:val="20"/>
                <w:lang w:val="fr-CA"/>
              </w:rPr>
              <w:t>66</w:t>
            </w:r>
          </w:p>
        </w:tc>
        <w:tc>
          <w:tcPr>
            <w:tcW w:w="0" w:type="auto"/>
          </w:tcPr>
          <w:p w14:paraId="66CDF4A2" w14:textId="77777777" w:rsidR="00B666D3" w:rsidRPr="005C6411" w:rsidRDefault="00B666D3" w:rsidP="003D2974">
            <w:pPr>
              <w:jc w:val="right"/>
              <w:rPr>
                <w:color w:val="000000"/>
                <w:sz w:val="20"/>
                <w:szCs w:val="20"/>
                <w:lang w:val="fr-CA"/>
              </w:rPr>
            </w:pPr>
            <w:r w:rsidRPr="005C6411">
              <w:rPr>
                <w:color w:val="000000"/>
                <w:sz w:val="20"/>
                <w:lang w:val="fr-CA"/>
              </w:rPr>
              <w:t>35</w:t>
            </w:r>
          </w:p>
        </w:tc>
        <w:tc>
          <w:tcPr>
            <w:tcW w:w="0" w:type="auto"/>
            <w:shd w:val="clear" w:color="auto" w:fill="auto"/>
            <w:vAlign w:val="center"/>
            <w:hideMark/>
          </w:tcPr>
          <w:p w14:paraId="062EC957" w14:textId="77777777" w:rsidR="00B666D3" w:rsidRPr="005C6411" w:rsidRDefault="00B666D3" w:rsidP="003D2974">
            <w:pPr>
              <w:jc w:val="right"/>
              <w:rPr>
                <w:color w:val="000000"/>
                <w:sz w:val="20"/>
                <w:szCs w:val="20"/>
                <w:lang w:val="fr-CA"/>
              </w:rPr>
            </w:pPr>
            <w:r w:rsidRPr="005C6411">
              <w:rPr>
                <w:color w:val="000000"/>
                <w:sz w:val="20"/>
                <w:lang w:val="fr-CA"/>
              </w:rPr>
              <w:t>74</w:t>
            </w:r>
          </w:p>
        </w:tc>
      </w:tr>
      <w:tr w:rsidR="00B666D3" w:rsidRPr="005C6411" w14:paraId="351FC7A1" w14:textId="77777777" w:rsidTr="003D2974">
        <w:tc>
          <w:tcPr>
            <w:tcW w:w="0" w:type="auto"/>
            <w:gridSpan w:val="6"/>
            <w:shd w:val="clear" w:color="auto" w:fill="auto"/>
            <w:hideMark/>
          </w:tcPr>
          <w:p w14:paraId="21E04E12" w14:textId="77777777" w:rsidR="00B666D3" w:rsidRPr="005C6411" w:rsidRDefault="00B666D3" w:rsidP="003D2974">
            <w:pPr>
              <w:widowControl w:val="0"/>
              <w:jc w:val="left"/>
              <w:rPr>
                <w:b/>
                <w:bCs/>
                <w:color w:val="000000"/>
                <w:sz w:val="20"/>
                <w:szCs w:val="20"/>
                <w:lang w:val="fr-CA"/>
              </w:rPr>
            </w:pPr>
            <w:r w:rsidRPr="005C6411">
              <w:rPr>
                <w:b/>
                <w:color w:val="000000"/>
                <w:sz w:val="20"/>
                <w:lang w:val="fr-CA"/>
              </w:rPr>
              <w:t>Climatiseurs résidentiels (ONUDI/Italie)</w:t>
            </w:r>
          </w:p>
        </w:tc>
      </w:tr>
      <w:tr w:rsidR="00B666D3" w:rsidRPr="005C6411" w14:paraId="0853FC95" w14:textId="77777777" w:rsidTr="003D2974">
        <w:tc>
          <w:tcPr>
            <w:tcW w:w="0" w:type="auto"/>
            <w:gridSpan w:val="2"/>
            <w:shd w:val="clear" w:color="auto" w:fill="auto"/>
            <w:hideMark/>
          </w:tcPr>
          <w:p w14:paraId="1F3A4315" w14:textId="77777777" w:rsidR="00B666D3" w:rsidRPr="005C6411" w:rsidRDefault="00B666D3" w:rsidP="003D2974">
            <w:pPr>
              <w:widowControl w:val="0"/>
              <w:jc w:val="left"/>
              <w:rPr>
                <w:color w:val="000000"/>
                <w:sz w:val="20"/>
                <w:szCs w:val="20"/>
                <w:lang w:val="fr-CA"/>
              </w:rPr>
            </w:pPr>
            <w:r w:rsidRPr="005C6411">
              <w:rPr>
                <w:color w:val="000000"/>
                <w:sz w:val="20"/>
                <w:lang w:val="fr-CA"/>
              </w:rPr>
              <w:t>Fonds approuvés</w:t>
            </w:r>
          </w:p>
        </w:tc>
        <w:tc>
          <w:tcPr>
            <w:tcW w:w="0" w:type="auto"/>
            <w:shd w:val="clear" w:color="auto" w:fill="auto"/>
            <w:hideMark/>
          </w:tcPr>
          <w:p w14:paraId="192C3D12" w14:textId="77777777" w:rsidR="00B666D3" w:rsidRPr="005C6411" w:rsidRDefault="00B666D3" w:rsidP="003D2974">
            <w:pPr>
              <w:jc w:val="right"/>
              <w:rPr>
                <w:color w:val="000000"/>
                <w:w w:val="97"/>
                <w:sz w:val="20"/>
                <w:szCs w:val="20"/>
                <w:lang w:val="fr-CA"/>
              </w:rPr>
            </w:pPr>
            <w:r w:rsidRPr="005C6411">
              <w:rPr>
                <w:color w:val="000000"/>
                <w:sz w:val="20"/>
                <w:lang w:val="fr-CA"/>
              </w:rPr>
              <w:t>15 562 981</w:t>
            </w:r>
          </w:p>
        </w:tc>
        <w:tc>
          <w:tcPr>
            <w:tcW w:w="0" w:type="auto"/>
            <w:shd w:val="clear" w:color="auto" w:fill="auto"/>
            <w:hideMark/>
          </w:tcPr>
          <w:p w14:paraId="512F971B" w14:textId="77777777" w:rsidR="00B666D3" w:rsidRPr="005C6411" w:rsidRDefault="00B666D3" w:rsidP="003D2974">
            <w:pPr>
              <w:jc w:val="right"/>
              <w:rPr>
                <w:color w:val="000000"/>
                <w:sz w:val="20"/>
                <w:szCs w:val="20"/>
                <w:lang w:val="fr-CA"/>
              </w:rPr>
            </w:pPr>
            <w:r w:rsidRPr="005C6411">
              <w:rPr>
                <w:color w:val="000000"/>
                <w:sz w:val="20"/>
                <w:lang w:val="fr-CA"/>
              </w:rPr>
              <w:t>16 000 000</w:t>
            </w:r>
          </w:p>
        </w:tc>
        <w:tc>
          <w:tcPr>
            <w:tcW w:w="0" w:type="auto"/>
          </w:tcPr>
          <w:p w14:paraId="29C4D029"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hideMark/>
          </w:tcPr>
          <w:p w14:paraId="7E727734" w14:textId="77777777" w:rsidR="00B666D3" w:rsidRPr="005C6411" w:rsidRDefault="00B666D3" w:rsidP="003D2974">
            <w:pPr>
              <w:jc w:val="right"/>
              <w:rPr>
                <w:color w:val="000000"/>
                <w:sz w:val="20"/>
                <w:szCs w:val="20"/>
                <w:lang w:val="fr-CA"/>
              </w:rPr>
            </w:pPr>
            <w:r w:rsidRPr="005C6411">
              <w:rPr>
                <w:color w:val="000000"/>
                <w:sz w:val="20"/>
                <w:lang w:val="fr-CA"/>
              </w:rPr>
              <w:t>31 562 981</w:t>
            </w:r>
          </w:p>
        </w:tc>
      </w:tr>
      <w:tr w:rsidR="00B666D3" w:rsidRPr="005C6411" w14:paraId="1DEF57A5" w14:textId="77777777" w:rsidTr="003D2974">
        <w:tc>
          <w:tcPr>
            <w:tcW w:w="0" w:type="auto"/>
            <w:vMerge w:val="restart"/>
            <w:shd w:val="clear" w:color="auto" w:fill="auto"/>
            <w:hideMark/>
          </w:tcPr>
          <w:p w14:paraId="190D88D1" w14:textId="7DB63E3A" w:rsidR="00B666D3" w:rsidRPr="005C6411" w:rsidRDefault="00B666D3" w:rsidP="003D2974">
            <w:pPr>
              <w:jc w:val="left"/>
              <w:rPr>
                <w:color w:val="000000"/>
                <w:sz w:val="20"/>
                <w:szCs w:val="20"/>
                <w:lang w:val="fr-CA"/>
              </w:rPr>
            </w:pPr>
            <w:r w:rsidRPr="005C6411">
              <w:rPr>
                <w:color w:val="000000"/>
                <w:sz w:val="20"/>
                <w:lang w:val="fr-CA"/>
              </w:rPr>
              <w:t xml:space="preserve">Décaissement des agences d’exécution vers le </w:t>
            </w:r>
            <w:r w:rsidR="00563368">
              <w:rPr>
                <w:color w:val="000000"/>
                <w:sz w:val="20"/>
                <w:lang w:val="fr-CA"/>
              </w:rPr>
              <w:t>BCEE</w:t>
            </w:r>
          </w:p>
        </w:tc>
        <w:tc>
          <w:tcPr>
            <w:tcW w:w="0" w:type="auto"/>
            <w:shd w:val="clear" w:color="auto" w:fill="auto"/>
            <w:noWrap/>
            <w:hideMark/>
          </w:tcPr>
          <w:p w14:paraId="3746859B"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hideMark/>
          </w:tcPr>
          <w:p w14:paraId="27805052" w14:textId="77777777" w:rsidR="00B666D3" w:rsidRPr="005C6411" w:rsidRDefault="00B666D3" w:rsidP="003D2974">
            <w:pPr>
              <w:jc w:val="right"/>
              <w:rPr>
                <w:color w:val="000000"/>
                <w:sz w:val="20"/>
                <w:szCs w:val="20"/>
                <w:lang w:val="fr-CA"/>
              </w:rPr>
            </w:pPr>
            <w:r w:rsidRPr="005C6411">
              <w:rPr>
                <w:color w:val="000000"/>
                <w:sz w:val="20"/>
                <w:lang w:val="fr-CA"/>
              </w:rPr>
              <w:t>4 371 327</w:t>
            </w:r>
          </w:p>
        </w:tc>
        <w:tc>
          <w:tcPr>
            <w:tcW w:w="0" w:type="auto"/>
            <w:shd w:val="clear" w:color="auto" w:fill="auto"/>
            <w:vAlign w:val="center"/>
            <w:hideMark/>
          </w:tcPr>
          <w:p w14:paraId="0096186F" w14:textId="77777777" w:rsidR="00B666D3" w:rsidRPr="005C6411" w:rsidRDefault="00B666D3" w:rsidP="003D2974">
            <w:pPr>
              <w:jc w:val="right"/>
              <w:rPr>
                <w:sz w:val="20"/>
                <w:szCs w:val="20"/>
                <w:lang w:val="fr-CA"/>
              </w:rPr>
            </w:pPr>
            <w:r w:rsidRPr="005C6411">
              <w:rPr>
                <w:color w:val="000000"/>
                <w:sz w:val="20"/>
                <w:lang w:val="fr-CA"/>
              </w:rPr>
              <w:t>4 740 000</w:t>
            </w:r>
          </w:p>
        </w:tc>
        <w:tc>
          <w:tcPr>
            <w:tcW w:w="0" w:type="auto"/>
          </w:tcPr>
          <w:p w14:paraId="1934081C"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vAlign w:val="center"/>
            <w:hideMark/>
          </w:tcPr>
          <w:p w14:paraId="7C27CCF9" w14:textId="77777777" w:rsidR="00B666D3" w:rsidRPr="005C6411" w:rsidRDefault="00B666D3" w:rsidP="003D2974">
            <w:pPr>
              <w:jc w:val="right"/>
              <w:rPr>
                <w:color w:val="000000"/>
                <w:sz w:val="20"/>
                <w:szCs w:val="20"/>
                <w:lang w:val="fr-CA"/>
              </w:rPr>
            </w:pPr>
            <w:r w:rsidRPr="005C6411">
              <w:rPr>
                <w:color w:val="000000"/>
                <w:sz w:val="20"/>
                <w:lang w:val="fr-CA"/>
              </w:rPr>
              <w:t>9 111 327</w:t>
            </w:r>
          </w:p>
        </w:tc>
      </w:tr>
      <w:tr w:rsidR="00B666D3" w:rsidRPr="005C6411" w14:paraId="451293D2" w14:textId="77777777" w:rsidTr="003D2974">
        <w:tc>
          <w:tcPr>
            <w:tcW w:w="0" w:type="auto"/>
            <w:vMerge/>
            <w:hideMark/>
          </w:tcPr>
          <w:p w14:paraId="02021575" w14:textId="77777777" w:rsidR="00B666D3" w:rsidRPr="005C6411" w:rsidRDefault="00B666D3" w:rsidP="003D2974">
            <w:pPr>
              <w:jc w:val="left"/>
              <w:rPr>
                <w:color w:val="000000"/>
                <w:sz w:val="20"/>
                <w:szCs w:val="20"/>
                <w:lang w:val="fr-CA" w:eastAsia="en-CA"/>
              </w:rPr>
            </w:pPr>
          </w:p>
        </w:tc>
        <w:tc>
          <w:tcPr>
            <w:tcW w:w="0" w:type="auto"/>
            <w:shd w:val="clear" w:color="auto" w:fill="auto"/>
            <w:noWrap/>
            <w:hideMark/>
          </w:tcPr>
          <w:p w14:paraId="24FDEC0B"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hideMark/>
          </w:tcPr>
          <w:p w14:paraId="3C5520DD" w14:textId="77777777" w:rsidR="00B666D3" w:rsidRPr="005C6411" w:rsidRDefault="00B666D3" w:rsidP="003D2974">
            <w:pPr>
              <w:jc w:val="right"/>
              <w:rPr>
                <w:color w:val="000000"/>
                <w:sz w:val="20"/>
                <w:szCs w:val="20"/>
                <w:lang w:val="fr-CA"/>
              </w:rPr>
            </w:pPr>
            <w:r w:rsidRPr="005C6411">
              <w:rPr>
                <w:color w:val="000000"/>
                <w:sz w:val="20"/>
                <w:lang w:val="fr-CA"/>
              </w:rPr>
              <w:t>28</w:t>
            </w:r>
          </w:p>
        </w:tc>
        <w:tc>
          <w:tcPr>
            <w:tcW w:w="0" w:type="auto"/>
            <w:shd w:val="clear" w:color="auto" w:fill="auto"/>
            <w:hideMark/>
          </w:tcPr>
          <w:p w14:paraId="28DA97FA" w14:textId="77777777" w:rsidR="00B666D3" w:rsidRPr="005C6411" w:rsidRDefault="00B666D3" w:rsidP="003D2974">
            <w:pPr>
              <w:jc w:val="right"/>
              <w:rPr>
                <w:sz w:val="20"/>
                <w:szCs w:val="20"/>
                <w:lang w:val="fr-CA"/>
              </w:rPr>
            </w:pPr>
            <w:r w:rsidRPr="005C6411">
              <w:rPr>
                <w:color w:val="000000"/>
                <w:sz w:val="20"/>
                <w:lang w:val="fr-CA"/>
              </w:rPr>
              <w:t>30</w:t>
            </w:r>
          </w:p>
        </w:tc>
        <w:tc>
          <w:tcPr>
            <w:tcW w:w="0" w:type="auto"/>
          </w:tcPr>
          <w:p w14:paraId="6505158E"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hideMark/>
          </w:tcPr>
          <w:p w14:paraId="0F18CA39" w14:textId="77777777" w:rsidR="00B666D3" w:rsidRPr="005C6411" w:rsidRDefault="00B666D3" w:rsidP="003D2974">
            <w:pPr>
              <w:jc w:val="right"/>
              <w:rPr>
                <w:color w:val="000000"/>
                <w:sz w:val="20"/>
                <w:szCs w:val="20"/>
                <w:lang w:val="fr-CA"/>
              </w:rPr>
            </w:pPr>
            <w:r w:rsidRPr="005C6411">
              <w:rPr>
                <w:color w:val="000000"/>
                <w:sz w:val="20"/>
                <w:lang w:val="fr-CA"/>
              </w:rPr>
              <w:t>29</w:t>
            </w:r>
          </w:p>
        </w:tc>
      </w:tr>
      <w:tr w:rsidR="00B666D3" w:rsidRPr="005C6411" w14:paraId="014B5DF4" w14:textId="77777777" w:rsidTr="003D2974">
        <w:tc>
          <w:tcPr>
            <w:tcW w:w="0" w:type="auto"/>
            <w:vMerge w:val="restart"/>
            <w:shd w:val="clear" w:color="auto" w:fill="auto"/>
            <w:hideMark/>
          </w:tcPr>
          <w:p w14:paraId="74BDB215" w14:textId="2A831C8B" w:rsidR="00B666D3" w:rsidRPr="005C6411" w:rsidRDefault="00B666D3" w:rsidP="003D2974">
            <w:pPr>
              <w:jc w:val="left"/>
              <w:rPr>
                <w:color w:val="000000"/>
                <w:sz w:val="20"/>
                <w:szCs w:val="20"/>
                <w:lang w:val="fr-CA"/>
              </w:rPr>
            </w:pPr>
            <w:r w:rsidRPr="005C6411">
              <w:rPr>
                <w:color w:val="000000"/>
                <w:sz w:val="20"/>
                <w:lang w:val="fr-CA"/>
              </w:rPr>
              <w:t xml:space="preserve">Décaissements du </w:t>
            </w:r>
            <w:r w:rsidR="00563368">
              <w:rPr>
                <w:color w:val="000000"/>
                <w:sz w:val="20"/>
                <w:lang w:val="fr-CA"/>
              </w:rPr>
              <w:t>BCEE</w:t>
            </w:r>
            <w:r w:rsidRPr="005C6411">
              <w:rPr>
                <w:color w:val="000000"/>
                <w:sz w:val="20"/>
                <w:lang w:val="fr-CA"/>
              </w:rPr>
              <w:t xml:space="preserve"> vers les bénéficiaires</w:t>
            </w:r>
          </w:p>
        </w:tc>
        <w:tc>
          <w:tcPr>
            <w:tcW w:w="0" w:type="auto"/>
            <w:shd w:val="clear" w:color="auto" w:fill="auto"/>
            <w:noWrap/>
            <w:hideMark/>
          </w:tcPr>
          <w:p w14:paraId="2C65C4D1"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hideMark/>
          </w:tcPr>
          <w:p w14:paraId="573C6310" w14:textId="77777777" w:rsidR="00B666D3" w:rsidRPr="005C6411" w:rsidRDefault="00B666D3" w:rsidP="003D2974">
            <w:pPr>
              <w:jc w:val="right"/>
              <w:rPr>
                <w:color w:val="000000"/>
                <w:sz w:val="20"/>
                <w:szCs w:val="20"/>
                <w:lang w:val="fr-CA"/>
              </w:rPr>
            </w:pPr>
            <w:r w:rsidRPr="005C6411">
              <w:rPr>
                <w:color w:val="000000"/>
                <w:sz w:val="20"/>
                <w:lang w:val="fr-CA"/>
              </w:rPr>
              <w:t>3 713 046</w:t>
            </w:r>
          </w:p>
        </w:tc>
        <w:tc>
          <w:tcPr>
            <w:tcW w:w="0" w:type="auto"/>
            <w:shd w:val="clear" w:color="auto" w:fill="auto"/>
            <w:vAlign w:val="center"/>
            <w:hideMark/>
          </w:tcPr>
          <w:p w14:paraId="42B12E2F" w14:textId="77777777" w:rsidR="00B666D3" w:rsidRPr="005C6411" w:rsidRDefault="00B666D3" w:rsidP="003D2974">
            <w:pPr>
              <w:jc w:val="right"/>
              <w:rPr>
                <w:color w:val="000000"/>
                <w:sz w:val="20"/>
                <w:szCs w:val="20"/>
                <w:lang w:val="fr-CA"/>
              </w:rPr>
            </w:pPr>
            <w:r w:rsidRPr="005C6411">
              <w:rPr>
                <w:color w:val="000000"/>
                <w:sz w:val="20"/>
                <w:lang w:val="fr-CA"/>
              </w:rPr>
              <w:t>3 360 980</w:t>
            </w:r>
          </w:p>
        </w:tc>
        <w:tc>
          <w:tcPr>
            <w:tcW w:w="0" w:type="auto"/>
          </w:tcPr>
          <w:p w14:paraId="2245A4F5"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vAlign w:val="center"/>
            <w:hideMark/>
          </w:tcPr>
          <w:p w14:paraId="64D60359" w14:textId="77777777" w:rsidR="00B666D3" w:rsidRPr="005C6411" w:rsidRDefault="00B666D3" w:rsidP="003D2974">
            <w:pPr>
              <w:jc w:val="right"/>
              <w:rPr>
                <w:color w:val="000000"/>
                <w:sz w:val="20"/>
                <w:szCs w:val="20"/>
                <w:lang w:val="fr-CA"/>
              </w:rPr>
            </w:pPr>
            <w:r w:rsidRPr="005C6411">
              <w:rPr>
                <w:color w:val="000000"/>
                <w:sz w:val="20"/>
                <w:lang w:val="fr-CA"/>
              </w:rPr>
              <w:t>7 074 026</w:t>
            </w:r>
          </w:p>
        </w:tc>
      </w:tr>
      <w:tr w:rsidR="00B666D3" w:rsidRPr="005C6411" w14:paraId="6AD487F7" w14:textId="77777777" w:rsidTr="003D2974">
        <w:tc>
          <w:tcPr>
            <w:tcW w:w="0" w:type="auto"/>
            <w:vMerge/>
            <w:hideMark/>
          </w:tcPr>
          <w:p w14:paraId="43600D57"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56ECA92F"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hideMark/>
          </w:tcPr>
          <w:p w14:paraId="50234890" w14:textId="77777777" w:rsidR="00B666D3" w:rsidRPr="005C6411" w:rsidRDefault="00B666D3" w:rsidP="003D2974">
            <w:pPr>
              <w:jc w:val="right"/>
              <w:rPr>
                <w:color w:val="000000"/>
                <w:sz w:val="20"/>
                <w:szCs w:val="20"/>
                <w:lang w:val="fr-CA"/>
              </w:rPr>
            </w:pPr>
            <w:r w:rsidRPr="005C6411">
              <w:rPr>
                <w:color w:val="000000"/>
                <w:sz w:val="20"/>
                <w:lang w:val="fr-CA"/>
              </w:rPr>
              <w:t>24</w:t>
            </w:r>
          </w:p>
        </w:tc>
        <w:tc>
          <w:tcPr>
            <w:tcW w:w="0" w:type="auto"/>
            <w:shd w:val="clear" w:color="auto" w:fill="auto"/>
            <w:vAlign w:val="center"/>
            <w:hideMark/>
          </w:tcPr>
          <w:p w14:paraId="74A3AA01" w14:textId="77777777" w:rsidR="00B666D3" w:rsidRPr="005C6411" w:rsidRDefault="00B666D3" w:rsidP="003D2974">
            <w:pPr>
              <w:jc w:val="right"/>
              <w:rPr>
                <w:color w:val="000000"/>
                <w:sz w:val="20"/>
                <w:szCs w:val="20"/>
                <w:lang w:val="fr-CA"/>
              </w:rPr>
            </w:pPr>
            <w:r w:rsidRPr="005C6411">
              <w:rPr>
                <w:color w:val="000000"/>
                <w:sz w:val="20"/>
                <w:lang w:val="fr-CA"/>
              </w:rPr>
              <w:t>21</w:t>
            </w:r>
          </w:p>
        </w:tc>
        <w:tc>
          <w:tcPr>
            <w:tcW w:w="0" w:type="auto"/>
          </w:tcPr>
          <w:p w14:paraId="45BDE592" w14:textId="77777777" w:rsidR="00B666D3" w:rsidRPr="005C6411" w:rsidRDefault="00B666D3" w:rsidP="003D2974">
            <w:pPr>
              <w:jc w:val="right"/>
              <w:rPr>
                <w:color w:val="000000"/>
                <w:sz w:val="20"/>
                <w:szCs w:val="20"/>
                <w:lang w:val="fr-CA"/>
              </w:rPr>
            </w:pPr>
            <w:r w:rsidRPr="005C6411">
              <w:rPr>
                <w:color w:val="000000"/>
                <w:sz w:val="20"/>
                <w:lang w:val="fr-CA"/>
              </w:rPr>
              <w:t>0</w:t>
            </w:r>
          </w:p>
        </w:tc>
        <w:tc>
          <w:tcPr>
            <w:tcW w:w="0" w:type="auto"/>
            <w:shd w:val="clear" w:color="auto" w:fill="auto"/>
            <w:vAlign w:val="center"/>
            <w:hideMark/>
          </w:tcPr>
          <w:p w14:paraId="211CD999" w14:textId="77777777" w:rsidR="00B666D3" w:rsidRPr="005C6411" w:rsidRDefault="00B666D3" w:rsidP="003D2974">
            <w:pPr>
              <w:jc w:val="right"/>
              <w:rPr>
                <w:color w:val="000000"/>
                <w:sz w:val="20"/>
                <w:szCs w:val="20"/>
                <w:lang w:val="fr-CA"/>
              </w:rPr>
            </w:pPr>
            <w:r w:rsidRPr="005C6411">
              <w:rPr>
                <w:color w:val="000000"/>
                <w:sz w:val="20"/>
                <w:lang w:val="fr-CA"/>
              </w:rPr>
              <w:t>22</w:t>
            </w:r>
          </w:p>
        </w:tc>
      </w:tr>
      <w:tr w:rsidR="00B666D3" w:rsidRPr="005C6411" w14:paraId="65BC2D98" w14:textId="77777777" w:rsidTr="003D2974">
        <w:tc>
          <w:tcPr>
            <w:tcW w:w="0" w:type="auto"/>
            <w:gridSpan w:val="6"/>
            <w:shd w:val="clear" w:color="auto" w:fill="auto"/>
            <w:hideMark/>
          </w:tcPr>
          <w:p w14:paraId="7670F036" w14:textId="77777777" w:rsidR="00B666D3" w:rsidRPr="005C6411" w:rsidRDefault="00B666D3" w:rsidP="003D2974">
            <w:pPr>
              <w:widowControl w:val="0"/>
              <w:jc w:val="left"/>
              <w:rPr>
                <w:b/>
                <w:bCs/>
                <w:color w:val="000000"/>
                <w:sz w:val="20"/>
                <w:szCs w:val="20"/>
                <w:lang w:val="fr-CA"/>
              </w:rPr>
            </w:pPr>
            <w:r w:rsidRPr="005C6411">
              <w:rPr>
                <w:b/>
                <w:color w:val="000000"/>
                <w:sz w:val="20"/>
                <w:lang w:val="fr-CA"/>
              </w:rPr>
              <w:t>Solvants (PNUD)</w:t>
            </w:r>
          </w:p>
        </w:tc>
      </w:tr>
      <w:tr w:rsidR="00B666D3" w:rsidRPr="005C6411" w14:paraId="3FB238AD" w14:textId="77777777" w:rsidTr="003D2974">
        <w:tc>
          <w:tcPr>
            <w:tcW w:w="0" w:type="auto"/>
            <w:gridSpan w:val="2"/>
            <w:shd w:val="clear" w:color="auto" w:fill="auto"/>
            <w:hideMark/>
          </w:tcPr>
          <w:p w14:paraId="7F2E024C" w14:textId="77777777" w:rsidR="00B666D3" w:rsidRPr="005C6411" w:rsidRDefault="00B666D3" w:rsidP="003D2974">
            <w:pPr>
              <w:widowControl w:val="0"/>
              <w:jc w:val="left"/>
              <w:rPr>
                <w:color w:val="000000"/>
                <w:sz w:val="20"/>
                <w:szCs w:val="20"/>
                <w:lang w:val="fr-CA"/>
              </w:rPr>
            </w:pPr>
            <w:r w:rsidRPr="005C6411">
              <w:rPr>
                <w:color w:val="000000"/>
                <w:sz w:val="20"/>
                <w:lang w:val="fr-CA"/>
              </w:rPr>
              <w:t>Fonds approuvés</w:t>
            </w:r>
          </w:p>
        </w:tc>
        <w:tc>
          <w:tcPr>
            <w:tcW w:w="0" w:type="auto"/>
            <w:shd w:val="clear" w:color="auto" w:fill="auto"/>
          </w:tcPr>
          <w:p w14:paraId="231B14E6" w14:textId="77777777" w:rsidR="00B666D3" w:rsidRPr="005C6411" w:rsidRDefault="00B666D3" w:rsidP="003D2974">
            <w:pPr>
              <w:keepNext/>
              <w:keepLines/>
              <w:jc w:val="right"/>
              <w:rPr>
                <w:color w:val="000000"/>
                <w:sz w:val="20"/>
                <w:szCs w:val="20"/>
                <w:lang w:val="fr-CA"/>
              </w:rPr>
            </w:pPr>
            <w:r w:rsidRPr="005C6411">
              <w:rPr>
                <w:color w:val="000000"/>
                <w:sz w:val="20"/>
                <w:lang w:val="fr-CA"/>
              </w:rPr>
              <w:t>2 821 937</w:t>
            </w:r>
          </w:p>
        </w:tc>
        <w:tc>
          <w:tcPr>
            <w:tcW w:w="0" w:type="auto"/>
            <w:shd w:val="clear" w:color="auto" w:fill="auto"/>
            <w:vAlign w:val="center"/>
          </w:tcPr>
          <w:p w14:paraId="60FD759F" w14:textId="77777777" w:rsidR="00B666D3" w:rsidRPr="005C6411" w:rsidRDefault="00B666D3" w:rsidP="003D2974">
            <w:pPr>
              <w:keepNext/>
              <w:keepLines/>
              <w:jc w:val="right"/>
              <w:rPr>
                <w:color w:val="000000"/>
                <w:sz w:val="20"/>
                <w:szCs w:val="20"/>
                <w:lang w:val="fr-CA"/>
              </w:rPr>
            </w:pPr>
            <w:r w:rsidRPr="005C6411">
              <w:rPr>
                <w:color w:val="000000"/>
                <w:sz w:val="20"/>
                <w:lang w:val="fr-CA"/>
              </w:rPr>
              <w:t>3 777 190</w:t>
            </w:r>
          </w:p>
        </w:tc>
        <w:tc>
          <w:tcPr>
            <w:tcW w:w="0" w:type="auto"/>
          </w:tcPr>
          <w:p w14:paraId="76964C32" w14:textId="77777777" w:rsidR="00B666D3" w:rsidRPr="005C6411" w:rsidRDefault="00B666D3" w:rsidP="003D2974">
            <w:pPr>
              <w:keepNext/>
              <w:keepLines/>
              <w:jc w:val="right"/>
              <w:rPr>
                <w:color w:val="000000"/>
                <w:sz w:val="20"/>
                <w:szCs w:val="20"/>
                <w:lang w:val="fr-CA"/>
              </w:rPr>
            </w:pPr>
            <w:r w:rsidRPr="005C6411">
              <w:rPr>
                <w:color w:val="000000"/>
                <w:sz w:val="20"/>
                <w:lang w:val="fr-CA"/>
              </w:rPr>
              <w:t>12 946 782</w:t>
            </w:r>
          </w:p>
        </w:tc>
        <w:tc>
          <w:tcPr>
            <w:tcW w:w="0" w:type="auto"/>
            <w:shd w:val="clear" w:color="auto" w:fill="auto"/>
            <w:vAlign w:val="center"/>
          </w:tcPr>
          <w:p w14:paraId="7EF60888" w14:textId="77777777" w:rsidR="00B666D3" w:rsidRPr="005C6411" w:rsidRDefault="00B666D3" w:rsidP="003D2974">
            <w:pPr>
              <w:keepNext/>
              <w:keepLines/>
              <w:jc w:val="right"/>
              <w:rPr>
                <w:color w:val="000000"/>
                <w:sz w:val="20"/>
                <w:szCs w:val="20"/>
                <w:lang w:val="fr-CA"/>
              </w:rPr>
            </w:pPr>
            <w:r w:rsidRPr="005C6411">
              <w:rPr>
                <w:color w:val="000000"/>
                <w:sz w:val="20"/>
                <w:lang w:val="fr-CA"/>
              </w:rPr>
              <w:t>19 545 909</w:t>
            </w:r>
          </w:p>
        </w:tc>
      </w:tr>
      <w:tr w:rsidR="00B666D3" w:rsidRPr="005C6411" w14:paraId="198572BD" w14:textId="77777777" w:rsidTr="003D2974">
        <w:tc>
          <w:tcPr>
            <w:tcW w:w="0" w:type="auto"/>
            <w:vMerge w:val="restart"/>
            <w:shd w:val="clear" w:color="auto" w:fill="auto"/>
            <w:hideMark/>
          </w:tcPr>
          <w:p w14:paraId="333514A6" w14:textId="0376ED12" w:rsidR="00B666D3" w:rsidRPr="005C6411" w:rsidRDefault="00B666D3" w:rsidP="003D2974">
            <w:pPr>
              <w:widowControl w:val="0"/>
              <w:jc w:val="left"/>
              <w:rPr>
                <w:color w:val="000000"/>
                <w:sz w:val="20"/>
                <w:szCs w:val="20"/>
                <w:lang w:val="fr-CA"/>
              </w:rPr>
            </w:pPr>
            <w:r w:rsidRPr="005C6411">
              <w:rPr>
                <w:color w:val="000000"/>
                <w:sz w:val="20"/>
                <w:lang w:val="fr-CA"/>
              </w:rPr>
              <w:t xml:space="preserve">Décaissements du PNUD vers le </w:t>
            </w:r>
            <w:r w:rsidR="00563368">
              <w:rPr>
                <w:color w:val="000000"/>
                <w:sz w:val="20"/>
                <w:lang w:val="fr-CA"/>
              </w:rPr>
              <w:t>BCEE</w:t>
            </w:r>
          </w:p>
        </w:tc>
        <w:tc>
          <w:tcPr>
            <w:tcW w:w="0" w:type="auto"/>
            <w:shd w:val="clear" w:color="auto" w:fill="auto"/>
            <w:noWrap/>
            <w:hideMark/>
          </w:tcPr>
          <w:p w14:paraId="1665E8F1" w14:textId="77777777" w:rsidR="00B666D3" w:rsidRPr="005C6411" w:rsidRDefault="00B666D3" w:rsidP="003D2974">
            <w:pPr>
              <w:widowControl w:val="0"/>
              <w:jc w:val="left"/>
              <w:rPr>
                <w:color w:val="000000"/>
                <w:sz w:val="20"/>
                <w:szCs w:val="20"/>
                <w:lang w:val="fr-CA"/>
              </w:rPr>
            </w:pPr>
            <w:r w:rsidRPr="005C6411">
              <w:rPr>
                <w:color w:val="000000"/>
                <w:sz w:val="20"/>
                <w:lang w:val="fr-CA"/>
              </w:rPr>
              <w:t>Montant ($US)</w:t>
            </w:r>
          </w:p>
        </w:tc>
        <w:tc>
          <w:tcPr>
            <w:tcW w:w="0" w:type="auto"/>
            <w:shd w:val="clear" w:color="auto" w:fill="auto"/>
            <w:vAlign w:val="center"/>
          </w:tcPr>
          <w:p w14:paraId="5EA627B6" w14:textId="77777777" w:rsidR="00B666D3" w:rsidRPr="005C6411" w:rsidRDefault="00B666D3" w:rsidP="003D2974">
            <w:pPr>
              <w:keepNext/>
              <w:keepLines/>
              <w:jc w:val="right"/>
              <w:rPr>
                <w:color w:val="000000"/>
                <w:sz w:val="20"/>
                <w:szCs w:val="20"/>
                <w:lang w:val="fr-CA"/>
              </w:rPr>
            </w:pPr>
            <w:r w:rsidRPr="005C6411">
              <w:rPr>
                <w:color w:val="000000"/>
                <w:sz w:val="20"/>
                <w:lang w:val="fr-CA"/>
              </w:rPr>
              <w:t>2 796 937</w:t>
            </w:r>
          </w:p>
        </w:tc>
        <w:tc>
          <w:tcPr>
            <w:tcW w:w="0" w:type="auto"/>
            <w:shd w:val="clear" w:color="auto" w:fill="auto"/>
            <w:vAlign w:val="center"/>
          </w:tcPr>
          <w:p w14:paraId="274E59DE" w14:textId="77777777" w:rsidR="00B666D3" w:rsidRPr="005C6411" w:rsidRDefault="00B666D3" w:rsidP="003D2974">
            <w:pPr>
              <w:keepNext/>
              <w:keepLines/>
              <w:jc w:val="right"/>
              <w:rPr>
                <w:color w:val="000000"/>
                <w:sz w:val="20"/>
                <w:szCs w:val="20"/>
                <w:lang w:val="fr-CA"/>
              </w:rPr>
            </w:pPr>
            <w:r w:rsidRPr="005C6411">
              <w:rPr>
                <w:color w:val="000000"/>
                <w:sz w:val="20"/>
                <w:lang w:val="fr-CA"/>
              </w:rPr>
              <w:t>3 741 089</w:t>
            </w:r>
          </w:p>
        </w:tc>
        <w:tc>
          <w:tcPr>
            <w:tcW w:w="0" w:type="auto"/>
          </w:tcPr>
          <w:p w14:paraId="03DA70F2" w14:textId="77777777" w:rsidR="00B666D3" w:rsidRPr="005C6411" w:rsidRDefault="00B666D3" w:rsidP="003D2974">
            <w:pPr>
              <w:keepNext/>
              <w:keepLines/>
              <w:jc w:val="right"/>
              <w:rPr>
                <w:color w:val="000000"/>
                <w:sz w:val="20"/>
                <w:szCs w:val="20"/>
                <w:lang w:val="fr-CA"/>
              </w:rPr>
            </w:pPr>
            <w:r w:rsidRPr="005C6411">
              <w:rPr>
                <w:color w:val="000000"/>
                <w:sz w:val="20"/>
                <w:lang w:val="fr-CA"/>
              </w:rPr>
              <w:t>10 357 426</w:t>
            </w:r>
          </w:p>
        </w:tc>
        <w:tc>
          <w:tcPr>
            <w:tcW w:w="0" w:type="auto"/>
            <w:shd w:val="clear" w:color="auto" w:fill="auto"/>
            <w:vAlign w:val="center"/>
          </w:tcPr>
          <w:p w14:paraId="6E2B987A" w14:textId="77777777" w:rsidR="00B666D3" w:rsidRPr="005C6411" w:rsidRDefault="00B666D3" w:rsidP="003D2974">
            <w:pPr>
              <w:keepNext/>
              <w:keepLines/>
              <w:jc w:val="right"/>
              <w:rPr>
                <w:color w:val="000000"/>
                <w:sz w:val="20"/>
                <w:szCs w:val="20"/>
                <w:lang w:val="fr-CA"/>
              </w:rPr>
            </w:pPr>
            <w:r w:rsidRPr="005C6411">
              <w:rPr>
                <w:color w:val="000000"/>
                <w:sz w:val="20"/>
                <w:lang w:val="fr-CA"/>
              </w:rPr>
              <w:t>16 895 452</w:t>
            </w:r>
          </w:p>
        </w:tc>
      </w:tr>
      <w:tr w:rsidR="00B666D3" w:rsidRPr="005C6411" w14:paraId="655D88B3" w14:textId="77777777" w:rsidTr="003D2974">
        <w:tc>
          <w:tcPr>
            <w:tcW w:w="0" w:type="auto"/>
            <w:vMerge/>
            <w:hideMark/>
          </w:tcPr>
          <w:p w14:paraId="2F8F7E39" w14:textId="77777777" w:rsidR="00B666D3" w:rsidRPr="005C6411" w:rsidRDefault="00B666D3" w:rsidP="003D2974">
            <w:pPr>
              <w:keepNext/>
              <w:keepLines/>
              <w:jc w:val="left"/>
              <w:rPr>
                <w:color w:val="000000"/>
                <w:sz w:val="20"/>
                <w:szCs w:val="20"/>
                <w:lang w:val="fr-CA" w:eastAsia="en-CA"/>
              </w:rPr>
            </w:pPr>
          </w:p>
        </w:tc>
        <w:tc>
          <w:tcPr>
            <w:tcW w:w="0" w:type="auto"/>
            <w:shd w:val="clear" w:color="auto" w:fill="auto"/>
            <w:noWrap/>
            <w:vAlign w:val="center"/>
            <w:hideMark/>
          </w:tcPr>
          <w:p w14:paraId="2EEA2813" w14:textId="77777777" w:rsidR="00B666D3" w:rsidRPr="005C6411" w:rsidRDefault="00B666D3" w:rsidP="003D2974">
            <w:pPr>
              <w:keepNext/>
              <w:keepLines/>
              <w:jc w:val="left"/>
              <w:rPr>
                <w:color w:val="000000"/>
                <w:sz w:val="20"/>
                <w:szCs w:val="20"/>
                <w:lang w:val="fr-CA"/>
              </w:rPr>
            </w:pPr>
            <w:r w:rsidRPr="005C6411">
              <w:rPr>
                <w:color w:val="000000"/>
                <w:sz w:val="20"/>
                <w:lang w:val="fr-CA"/>
              </w:rPr>
              <w:t>Ratio (%)</w:t>
            </w:r>
          </w:p>
        </w:tc>
        <w:tc>
          <w:tcPr>
            <w:tcW w:w="0" w:type="auto"/>
            <w:shd w:val="clear" w:color="auto" w:fill="auto"/>
            <w:vAlign w:val="center"/>
          </w:tcPr>
          <w:p w14:paraId="681032CC" w14:textId="77777777" w:rsidR="00B666D3" w:rsidRPr="005C6411" w:rsidRDefault="00B666D3" w:rsidP="003D2974">
            <w:pPr>
              <w:keepNext/>
              <w:keepLines/>
              <w:jc w:val="right"/>
              <w:rPr>
                <w:color w:val="000000"/>
                <w:sz w:val="20"/>
                <w:szCs w:val="20"/>
                <w:lang w:val="fr-CA"/>
              </w:rPr>
            </w:pPr>
            <w:r w:rsidRPr="005C6411">
              <w:rPr>
                <w:color w:val="000000"/>
                <w:sz w:val="20"/>
                <w:lang w:val="fr-CA"/>
              </w:rPr>
              <w:t>99</w:t>
            </w:r>
          </w:p>
        </w:tc>
        <w:tc>
          <w:tcPr>
            <w:tcW w:w="0" w:type="auto"/>
            <w:shd w:val="clear" w:color="auto" w:fill="auto"/>
            <w:vAlign w:val="center"/>
          </w:tcPr>
          <w:p w14:paraId="5079AA67" w14:textId="77777777" w:rsidR="00B666D3" w:rsidRPr="005C6411" w:rsidRDefault="00B666D3" w:rsidP="003D2974">
            <w:pPr>
              <w:keepNext/>
              <w:keepLines/>
              <w:jc w:val="right"/>
              <w:rPr>
                <w:color w:val="000000"/>
                <w:sz w:val="20"/>
                <w:szCs w:val="20"/>
                <w:lang w:val="fr-CA"/>
              </w:rPr>
            </w:pPr>
            <w:r w:rsidRPr="005C6411">
              <w:rPr>
                <w:color w:val="000000"/>
                <w:sz w:val="20"/>
                <w:lang w:val="fr-CA"/>
              </w:rPr>
              <w:t>99</w:t>
            </w:r>
          </w:p>
        </w:tc>
        <w:tc>
          <w:tcPr>
            <w:tcW w:w="0" w:type="auto"/>
          </w:tcPr>
          <w:p w14:paraId="668B19A4" w14:textId="77777777" w:rsidR="00B666D3" w:rsidRPr="005C6411" w:rsidRDefault="00B666D3" w:rsidP="003D2974">
            <w:pPr>
              <w:keepNext/>
              <w:keepLines/>
              <w:jc w:val="right"/>
              <w:rPr>
                <w:color w:val="000000"/>
                <w:sz w:val="20"/>
                <w:szCs w:val="20"/>
                <w:lang w:val="fr-CA"/>
              </w:rPr>
            </w:pPr>
            <w:r w:rsidRPr="005C6411">
              <w:rPr>
                <w:color w:val="000000"/>
                <w:sz w:val="20"/>
                <w:lang w:val="fr-CA"/>
              </w:rPr>
              <w:t>80</w:t>
            </w:r>
          </w:p>
        </w:tc>
        <w:tc>
          <w:tcPr>
            <w:tcW w:w="0" w:type="auto"/>
            <w:shd w:val="clear" w:color="auto" w:fill="auto"/>
            <w:vAlign w:val="center"/>
          </w:tcPr>
          <w:p w14:paraId="01639BD2" w14:textId="77777777" w:rsidR="00B666D3" w:rsidRPr="005C6411" w:rsidRDefault="00B666D3" w:rsidP="003D2974">
            <w:pPr>
              <w:keepNext/>
              <w:keepLines/>
              <w:jc w:val="right"/>
              <w:rPr>
                <w:color w:val="000000"/>
                <w:sz w:val="20"/>
                <w:szCs w:val="20"/>
                <w:lang w:val="fr-CA"/>
              </w:rPr>
            </w:pPr>
            <w:r w:rsidRPr="005C6411">
              <w:rPr>
                <w:color w:val="000000"/>
                <w:sz w:val="20"/>
                <w:lang w:val="fr-CA"/>
              </w:rPr>
              <w:t>86</w:t>
            </w:r>
          </w:p>
        </w:tc>
      </w:tr>
      <w:tr w:rsidR="00B666D3" w:rsidRPr="005C6411" w14:paraId="1B4BAC12" w14:textId="77777777" w:rsidTr="003D2974">
        <w:tc>
          <w:tcPr>
            <w:tcW w:w="0" w:type="auto"/>
            <w:vMerge w:val="restart"/>
            <w:shd w:val="clear" w:color="auto" w:fill="auto"/>
            <w:hideMark/>
          </w:tcPr>
          <w:p w14:paraId="50522AD2" w14:textId="0F485A76" w:rsidR="00B666D3" w:rsidRPr="005C6411" w:rsidRDefault="00B666D3" w:rsidP="003D2974">
            <w:pPr>
              <w:jc w:val="left"/>
              <w:rPr>
                <w:color w:val="000000"/>
                <w:sz w:val="20"/>
                <w:szCs w:val="20"/>
                <w:lang w:val="fr-CA"/>
              </w:rPr>
            </w:pPr>
            <w:r w:rsidRPr="005C6411">
              <w:rPr>
                <w:color w:val="000000"/>
                <w:sz w:val="20"/>
                <w:lang w:val="fr-CA"/>
              </w:rPr>
              <w:t xml:space="preserve">Décaissements du </w:t>
            </w:r>
            <w:r w:rsidR="00563368">
              <w:rPr>
                <w:color w:val="000000"/>
                <w:sz w:val="20"/>
                <w:lang w:val="fr-CA"/>
              </w:rPr>
              <w:t>BCEE</w:t>
            </w:r>
            <w:r w:rsidRPr="005C6411">
              <w:rPr>
                <w:color w:val="000000"/>
                <w:sz w:val="20"/>
                <w:lang w:val="fr-CA"/>
              </w:rPr>
              <w:t xml:space="preserve"> vers les bénéficiaires</w:t>
            </w:r>
          </w:p>
        </w:tc>
        <w:tc>
          <w:tcPr>
            <w:tcW w:w="0" w:type="auto"/>
            <w:shd w:val="clear" w:color="auto" w:fill="auto"/>
            <w:noWrap/>
            <w:hideMark/>
          </w:tcPr>
          <w:p w14:paraId="7B419FE3"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tcPr>
          <w:p w14:paraId="1F9FD35C" w14:textId="77777777" w:rsidR="00B666D3" w:rsidRPr="005C6411" w:rsidRDefault="00B666D3" w:rsidP="003D2974">
            <w:pPr>
              <w:jc w:val="right"/>
              <w:rPr>
                <w:color w:val="000000"/>
                <w:sz w:val="20"/>
                <w:szCs w:val="20"/>
                <w:lang w:val="fr-CA"/>
              </w:rPr>
            </w:pPr>
            <w:r w:rsidRPr="005C6411">
              <w:rPr>
                <w:color w:val="000000"/>
                <w:sz w:val="20"/>
                <w:lang w:val="fr-CA"/>
              </w:rPr>
              <w:t>2 796 937</w:t>
            </w:r>
          </w:p>
        </w:tc>
        <w:tc>
          <w:tcPr>
            <w:tcW w:w="0" w:type="auto"/>
            <w:shd w:val="clear" w:color="auto" w:fill="auto"/>
            <w:vAlign w:val="center"/>
          </w:tcPr>
          <w:p w14:paraId="517C28B1" w14:textId="77777777" w:rsidR="00B666D3" w:rsidRPr="005C6411" w:rsidRDefault="00B666D3" w:rsidP="003D2974">
            <w:pPr>
              <w:jc w:val="right"/>
              <w:rPr>
                <w:color w:val="000000"/>
                <w:sz w:val="20"/>
                <w:szCs w:val="20"/>
                <w:lang w:val="fr-CA"/>
              </w:rPr>
            </w:pPr>
            <w:r w:rsidRPr="005C6411">
              <w:rPr>
                <w:color w:val="000000"/>
                <w:sz w:val="20"/>
                <w:lang w:val="fr-CA"/>
              </w:rPr>
              <w:t>*3 742 190</w:t>
            </w:r>
          </w:p>
        </w:tc>
        <w:tc>
          <w:tcPr>
            <w:tcW w:w="0" w:type="auto"/>
          </w:tcPr>
          <w:p w14:paraId="2331F7F4" w14:textId="77777777" w:rsidR="00B666D3" w:rsidRPr="005C6411" w:rsidRDefault="00B666D3" w:rsidP="003D2974">
            <w:pPr>
              <w:jc w:val="right"/>
              <w:rPr>
                <w:color w:val="000000"/>
                <w:sz w:val="20"/>
                <w:szCs w:val="20"/>
                <w:lang w:val="fr-CA"/>
              </w:rPr>
            </w:pPr>
            <w:r w:rsidRPr="005C6411">
              <w:rPr>
                <w:color w:val="000000"/>
                <w:sz w:val="20"/>
                <w:lang w:val="fr-CA"/>
              </w:rPr>
              <w:t>6 604 184</w:t>
            </w:r>
          </w:p>
        </w:tc>
        <w:tc>
          <w:tcPr>
            <w:tcW w:w="0" w:type="auto"/>
            <w:shd w:val="clear" w:color="auto" w:fill="auto"/>
            <w:vAlign w:val="center"/>
          </w:tcPr>
          <w:p w14:paraId="4F020376" w14:textId="77777777" w:rsidR="00B666D3" w:rsidRPr="005C6411" w:rsidRDefault="00B666D3" w:rsidP="003D2974">
            <w:pPr>
              <w:jc w:val="right"/>
              <w:rPr>
                <w:color w:val="000000"/>
                <w:sz w:val="20"/>
                <w:szCs w:val="20"/>
                <w:lang w:val="fr-CA"/>
              </w:rPr>
            </w:pPr>
            <w:r w:rsidRPr="005C6411">
              <w:rPr>
                <w:color w:val="000000"/>
                <w:sz w:val="20"/>
                <w:lang w:val="fr-CA"/>
              </w:rPr>
              <w:t>13 143 311</w:t>
            </w:r>
          </w:p>
        </w:tc>
      </w:tr>
      <w:tr w:rsidR="00B666D3" w:rsidRPr="005C6411" w14:paraId="26079691" w14:textId="77777777" w:rsidTr="003D2974">
        <w:tc>
          <w:tcPr>
            <w:tcW w:w="0" w:type="auto"/>
            <w:vMerge/>
            <w:hideMark/>
          </w:tcPr>
          <w:p w14:paraId="4114FF16"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5D8AD2F2"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tcPr>
          <w:p w14:paraId="31CB7398" w14:textId="77777777" w:rsidR="00B666D3" w:rsidRPr="005C6411" w:rsidRDefault="00B666D3" w:rsidP="003D2974">
            <w:pPr>
              <w:jc w:val="right"/>
              <w:rPr>
                <w:color w:val="000000"/>
                <w:sz w:val="20"/>
                <w:szCs w:val="20"/>
                <w:lang w:val="fr-CA"/>
              </w:rPr>
            </w:pPr>
            <w:r w:rsidRPr="005C6411">
              <w:rPr>
                <w:color w:val="000000"/>
                <w:sz w:val="20"/>
                <w:lang w:val="fr-CA"/>
              </w:rPr>
              <w:t>99</w:t>
            </w:r>
          </w:p>
        </w:tc>
        <w:tc>
          <w:tcPr>
            <w:tcW w:w="0" w:type="auto"/>
            <w:shd w:val="clear" w:color="auto" w:fill="auto"/>
            <w:vAlign w:val="center"/>
          </w:tcPr>
          <w:p w14:paraId="651E545A" w14:textId="77777777" w:rsidR="00B666D3" w:rsidRPr="005C6411" w:rsidRDefault="00B666D3" w:rsidP="003D2974">
            <w:pPr>
              <w:jc w:val="right"/>
              <w:rPr>
                <w:color w:val="000000"/>
                <w:sz w:val="20"/>
                <w:szCs w:val="20"/>
                <w:lang w:val="fr-CA"/>
              </w:rPr>
            </w:pPr>
            <w:r w:rsidRPr="005C6411">
              <w:rPr>
                <w:color w:val="000000"/>
                <w:sz w:val="20"/>
                <w:lang w:val="fr-CA"/>
              </w:rPr>
              <w:t>99</w:t>
            </w:r>
          </w:p>
        </w:tc>
        <w:tc>
          <w:tcPr>
            <w:tcW w:w="0" w:type="auto"/>
          </w:tcPr>
          <w:p w14:paraId="5796DB22" w14:textId="77777777" w:rsidR="00B666D3" w:rsidRPr="005C6411" w:rsidRDefault="00B666D3" w:rsidP="003D2974">
            <w:pPr>
              <w:jc w:val="right"/>
              <w:rPr>
                <w:color w:val="000000"/>
                <w:sz w:val="20"/>
                <w:szCs w:val="20"/>
                <w:lang w:val="fr-CA"/>
              </w:rPr>
            </w:pPr>
            <w:r w:rsidRPr="005C6411">
              <w:rPr>
                <w:color w:val="000000"/>
                <w:sz w:val="20"/>
                <w:lang w:val="fr-CA"/>
              </w:rPr>
              <w:t>51</w:t>
            </w:r>
          </w:p>
        </w:tc>
        <w:tc>
          <w:tcPr>
            <w:tcW w:w="0" w:type="auto"/>
            <w:shd w:val="clear" w:color="auto" w:fill="auto"/>
            <w:vAlign w:val="center"/>
          </w:tcPr>
          <w:p w14:paraId="51618A68" w14:textId="77777777" w:rsidR="00B666D3" w:rsidRPr="005C6411" w:rsidRDefault="00B666D3" w:rsidP="003D2974">
            <w:pPr>
              <w:jc w:val="right"/>
              <w:rPr>
                <w:color w:val="000000"/>
                <w:sz w:val="20"/>
                <w:szCs w:val="20"/>
                <w:lang w:val="fr-CA"/>
              </w:rPr>
            </w:pPr>
            <w:r w:rsidRPr="005C6411">
              <w:rPr>
                <w:color w:val="000000"/>
                <w:sz w:val="20"/>
                <w:lang w:val="fr-CA"/>
              </w:rPr>
              <w:t>67</w:t>
            </w:r>
          </w:p>
        </w:tc>
      </w:tr>
      <w:tr w:rsidR="00B666D3" w:rsidRPr="005C6411" w14:paraId="7710927F" w14:textId="77777777" w:rsidTr="003D2974">
        <w:tc>
          <w:tcPr>
            <w:tcW w:w="0" w:type="auto"/>
            <w:gridSpan w:val="6"/>
            <w:shd w:val="clear" w:color="auto" w:fill="auto"/>
            <w:hideMark/>
          </w:tcPr>
          <w:p w14:paraId="0C2809E7" w14:textId="77777777" w:rsidR="00B666D3" w:rsidRPr="005C6411" w:rsidRDefault="00B666D3" w:rsidP="003D2974">
            <w:pPr>
              <w:jc w:val="left"/>
              <w:rPr>
                <w:b/>
                <w:bCs/>
                <w:color w:val="000000"/>
                <w:sz w:val="20"/>
                <w:szCs w:val="20"/>
                <w:lang w:val="fr-CA"/>
              </w:rPr>
            </w:pPr>
          </w:p>
        </w:tc>
      </w:tr>
      <w:tr w:rsidR="00B666D3" w:rsidRPr="005C6411" w14:paraId="72276ED0" w14:textId="77777777" w:rsidTr="003D2974">
        <w:tc>
          <w:tcPr>
            <w:tcW w:w="0" w:type="auto"/>
            <w:gridSpan w:val="2"/>
            <w:shd w:val="clear" w:color="auto" w:fill="auto"/>
            <w:hideMark/>
          </w:tcPr>
          <w:p w14:paraId="51D0F916" w14:textId="77777777" w:rsidR="00B666D3" w:rsidRPr="005C6411" w:rsidRDefault="00B666D3" w:rsidP="003D2974">
            <w:pPr>
              <w:jc w:val="left"/>
              <w:rPr>
                <w:color w:val="000000"/>
                <w:sz w:val="20"/>
                <w:szCs w:val="20"/>
                <w:lang w:val="fr-CA"/>
              </w:rPr>
            </w:pPr>
            <w:r w:rsidRPr="005C6411">
              <w:rPr>
                <w:color w:val="000000"/>
                <w:sz w:val="20"/>
                <w:lang w:val="fr-CA"/>
              </w:rPr>
              <w:lastRenderedPageBreak/>
              <w:t>Fonds approuvés</w:t>
            </w:r>
          </w:p>
        </w:tc>
        <w:tc>
          <w:tcPr>
            <w:tcW w:w="0" w:type="auto"/>
            <w:shd w:val="clear" w:color="auto" w:fill="auto"/>
          </w:tcPr>
          <w:p w14:paraId="58F0B102" w14:textId="77777777" w:rsidR="00B666D3" w:rsidRPr="005C6411" w:rsidRDefault="00B666D3" w:rsidP="003D2974">
            <w:pPr>
              <w:jc w:val="right"/>
              <w:rPr>
                <w:color w:val="000000"/>
                <w:sz w:val="20"/>
                <w:szCs w:val="20"/>
                <w:lang w:val="fr-CA"/>
              </w:rPr>
            </w:pPr>
            <w:r w:rsidRPr="005C6411">
              <w:rPr>
                <w:color w:val="000000"/>
                <w:sz w:val="20"/>
                <w:lang w:val="fr-CA"/>
              </w:rPr>
              <w:t>3 679 132</w:t>
            </w:r>
          </w:p>
        </w:tc>
        <w:tc>
          <w:tcPr>
            <w:tcW w:w="0" w:type="auto"/>
            <w:shd w:val="clear" w:color="auto" w:fill="auto"/>
            <w:vAlign w:val="center"/>
          </w:tcPr>
          <w:p w14:paraId="24C388C6" w14:textId="77777777" w:rsidR="00B666D3" w:rsidRPr="005C6411" w:rsidRDefault="00B666D3" w:rsidP="003D2974">
            <w:pPr>
              <w:jc w:val="right"/>
              <w:rPr>
                <w:color w:val="000000"/>
                <w:sz w:val="20"/>
                <w:szCs w:val="20"/>
                <w:lang w:val="fr-CA"/>
              </w:rPr>
            </w:pPr>
            <w:r w:rsidRPr="005C6411">
              <w:rPr>
                <w:color w:val="000000"/>
                <w:sz w:val="20"/>
                <w:lang w:val="fr-CA"/>
              </w:rPr>
              <w:t>2 650 000</w:t>
            </w:r>
          </w:p>
        </w:tc>
        <w:tc>
          <w:tcPr>
            <w:tcW w:w="0" w:type="auto"/>
          </w:tcPr>
          <w:p w14:paraId="7C62CEBF" w14:textId="77777777" w:rsidR="00B666D3" w:rsidRPr="005C6411" w:rsidRDefault="00B666D3" w:rsidP="003D2974">
            <w:pPr>
              <w:jc w:val="right"/>
              <w:rPr>
                <w:color w:val="000000"/>
                <w:sz w:val="20"/>
                <w:szCs w:val="20"/>
                <w:lang w:val="fr-CA"/>
              </w:rPr>
            </w:pPr>
            <w:r w:rsidRPr="005C6411">
              <w:rPr>
                <w:color w:val="000000"/>
                <w:sz w:val="20"/>
                <w:lang w:val="fr-CA"/>
              </w:rPr>
              <w:t>1 000 000</w:t>
            </w:r>
          </w:p>
        </w:tc>
        <w:tc>
          <w:tcPr>
            <w:tcW w:w="0" w:type="auto"/>
            <w:shd w:val="clear" w:color="auto" w:fill="auto"/>
            <w:vAlign w:val="center"/>
          </w:tcPr>
          <w:p w14:paraId="75A265C7" w14:textId="77777777" w:rsidR="00B666D3" w:rsidRPr="005C6411" w:rsidRDefault="00B666D3" w:rsidP="003D2974">
            <w:pPr>
              <w:jc w:val="right"/>
              <w:rPr>
                <w:color w:val="000000"/>
                <w:sz w:val="20"/>
                <w:szCs w:val="20"/>
                <w:lang w:val="fr-CA"/>
              </w:rPr>
            </w:pPr>
            <w:r w:rsidRPr="005C6411">
              <w:rPr>
                <w:color w:val="000000"/>
                <w:sz w:val="20"/>
                <w:lang w:val="fr-CA"/>
              </w:rPr>
              <w:t>7 329 132</w:t>
            </w:r>
          </w:p>
        </w:tc>
      </w:tr>
      <w:tr w:rsidR="00B666D3" w:rsidRPr="005C6411" w14:paraId="5C77937A" w14:textId="77777777" w:rsidTr="003D2974">
        <w:tc>
          <w:tcPr>
            <w:tcW w:w="0" w:type="auto"/>
            <w:vMerge w:val="restart"/>
            <w:shd w:val="clear" w:color="auto" w:fill="auto"/>
            <w:hideMark/>
          </w:tcPr>
          <w:p w14:paraId="6DD31493" w14:textId="0864546F" w:rsidR="00B666D3" w:rsidRPr="005C6411" w:rsidRDefault="00B666D3" w:rsidP="003D2974">
            <w:pPr>
              <w:jc w:val="left"/>
              <w:rPr>
                <w:color w:val="000000"/>
                <w:sz w:val="20"/>
                <w:szCs w:val="20"/>
                <w:lang w:val="fr-CA"/>
              </w:rPr>
            </w:pPr>
            <w:r w:rsidRPr="005C6411">
              <w:rPr>
                <w:color w:val="000000"/>
                <w:sz w:val="20"/>
                <w:lang w:val="fr-CA"/>
              </w:rPr>
              <w:t xml:space="preserve">Décaissement des agences d’exécution vers le </w:t>
            </w:r>
            <w:r w:rsidR="00563368">
              <w:rPr>
                <w:color w:val="000000"/>
                <w:sz w:val="20"/>
                <w:lang w:val="fr-CA"/>
              </w:rPr>
              <w:t>BCEE</w:t>
            </w:r>
            <w:r w:rsidRPr="005C6411">
              <w:rPr>
                <w:color w:val="000000"/>
                <w:sz w:val="20"/>
                <w:lang w:val="fr-CA"/>
              </w:rPr>
              <w:t>**</w:t>
            </w:r>
          </w:p>
        </w:tc>
        <w:tc>
          <w:tcPr>
            <w:tcW w:w="0" w:type="auto"/>
            <w:shd w:val="clear" w:color="auto" w:fill="auto"/>
            <w:noWrap/>
            <w:vAlign w:val="center"/>
            <w:hideMark/>
          </w:tcPr>
          <w:p w14:paraId="55C944B6"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tcPr>
          <w:p w14:paraId="255DD6F5" w14:textId="77777777" w:rsidR="00B666D3" w:rsidRPr="005C6411" w:rsidRDefault="00B666D3" w:rsidP="003D2974">
            <w:pPr>
              <w:jc w:val="right"/>
              <w:rPr>
                <w:color w:val="000000"/>
                <w:sz w:val="20"/>
                <w:szCs w:val="20"/>
                <w:lang w:val="fr-CA"/>
              </w:rPr>
            </w:pPr>
            <w:r w:rsidRPr="005C6411">
              <w:rPr>
                <w:color w:val="000000"/>
                <w:sz w:val="20"/>
                <w:lang w:val="fr-CA"/>
              </w:rPr>
              <w:t>3 619 276</w:t>
            </w:r>
          </w:p>
        </w:tc>
        <w:tc>
          <w:tcPr>
            <w:tcW w:w="0" w:type="auto"/>
            <w:shd w:val="clear" w:color="auto" w:fill="auto"/>
            <w:vAlign w:val="center"/>
          </w:tcPr>
          <w:p w14:paraId="1C0C2A81" w14:textId="77777777" w:rsidR="00B666D3" w:rsidRPr="005C6411" w:rsidRDefault="00B666D3" w:rsidP="003D2974">
            <w:pPr>
              <w:jc w:val="right"/>
              <w:rPr>
                <w:color w:val="000000"/>
                <w:sz w:val="20"/>
                <w:szCs w:val="20"/>
                <w:lang w:val="fr-CA"/>
              </w:rPr>
            </w:pPr>
            <w:r w:rsidRPr="005C6411">
              <w:rPr>
                <w:color w:val="000000"/>
                <w:sz w:val="20"/>
                <w:lang w:val="fr-CA"/>
              </w:rPr>
              <w:t>2 640 000</w:t>
            </w:r>
          </w:p>
        </w:tc>
        <w:tc>
          <w:tcPr>
            <w:tcW w:w="0" w:type="auto"/>
            <w:vAlign w:val="center"/>
          </w:tcPr>
          <w:p w14:paraId="19C764DE" w14:textId="77777777" w:rsidR="00B666D3" w:rsidRPr="005C6411" w:rsidRDefault="00B666D3" w:rsidP="003D2974">
            <w:pPr>
              <w:jc w:val="right"/>
              <w:rPr>
                <w:color w:val="000000"/>
                <w:sz w:val="20"/>
                <w:szCs w:val="20"/>
                <w:lang w:val="fr-CA"/>
              </w:rPr>
            </w:pPr>
            <w:r w:rsidRPr="005C6411">
              <w:rPr>
                <w:color w:val="000000"/>
                <w:sz w:val="20"/>
                <w:lang w:val="fr-CA"/>
              </w:rPr>
              <w:t>925 000</w:t>
            </w:r>
          </w:p>
        </w:tc>
        <w:tc>
          <w:tcPr>
            <w:tcW w:w="0" w:type="auto"/>
            <w:shd w:val="clear" w:color="auto" w:fill="auto"/>
            <w:vAlign w:val="center"/>
          </w:tcPr>
          <w:p w14:paraId="11754F80" w14:textId="77777777" w:rsidR="00B666D3" w:rsidRPr="005C6411" w:rsidRDefault="00B666D3" w:rsidP="003D2974">
            <w:pPr>
              <w:jc w:val="right"/>
              <w:rPr>
                <w:lang w:val="fr-CA"/>
              </w:rPr>
            </w:pPr>
            <w:r w:rsidRPr="005C6411">
              <w:rPr>
                <w:sz w:val="20"/>
                <w:lang w:val="fr-CA"/>
              </w:rPr>
              <w:t>7 184 276</w:t>
            </w:r>
          </w:p>
        </w:tc>
      </w:tr>
      <w:tr w:rsidR="00B666D3" w:rsidRPr="005C6411" w14:paraId="071FE0D3" w14:textId="77777777" w:rsidTr="003D2974">
        <w:tc>
          <w:tcPr>
            <w:tcW w:w="0" w:type="auto"/>
            <w:vMerge/>
            <w:hideMark/>
          </w:tcPr>
          <w:p w14:paraId="72618F13"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23BAD15A"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tcPr>
          <w:p w14:paraId="50FE3080" w14:textId="77777777" w:rsidR="00B666D3" w:rsidRPr="005C6411" w:rsidRDefault="00B666D3" w:rsidP="003D2974">
            <w:pPr>
              <w:jc w:val="right"/>
              <w:rPr>
                <w:color w:val="000000"/>
                <w:sz w:val="20"/>
                <w:szCs w:val="20"/>
                <w:lang w:val="fr-CA"/>
              </w:rPr>
            </w:pPr>
            <w:r w:rsidRPr="005C6411">
              <w:rPr>
                <w:color w:val="000000"/>
                <w:sz w:val="20"/>
                <w:lang w:val="fr-CA"/>
              </w:rPr>
              <w:t>98</w:t>
            </w:r>
          </w:p>
        </w:tc>
        <w:tc>
          <w:tcPr>
            <w:tcW w:w="0" w:type="auto"/>
            <w:shd w:val="clear" w:color="auto" w:fill="auto"/>
            <w:vAlign w:val="center"/>
          </w:tcPr>
          <w:p w14:paraId="4297914A" w14:textId="77777777" w:rsidR="00B666D3" w:rsidRPr="005C6411" w:rsidRDefault="00B666D3" w:rsidP="003D2974">
            <w:pPr>
              <w:jc w:val="right"/>
              <w:rPr>
                <w:color w:val="000000"/>
                <w:sz w:val="20"/>
                <w:szCs w:val="20"/>
                <w:lang w:val="fr-CA"/>
              </w:rPr>
            </w:pPr>
            <w:r w:rsidRPr="005C6411">
              <w:rPr>
                <w:color w:val="000000"/>
                <w:sz w:val="20"/>
                <w:lang w:val="fr-CA"/>
              </w:rPr>
              <w:t>99,6</w:t>
            </w:r>
          </w:p>
        </w:tc>
        <w:tc>
          <w:tcPr>
            <w:tcW w:w="0" w:type="auto"/>
            <w:vAlign w:val="center"/>
          </w:tcPr>
          <w:p w14:paraId="4BADA836" w14:textId="77777777" w:rsidR="00B666D3" w:rsidRPr="005C6411" w:rsidRDefault="00B666D3" w:rsidP="003D2974">
            <w:pPr>
              <w:jc w:val="right"/>
              <w:rPr>
                <w:color w:val="000000"/>
                <w:sz w:val="20"/>
                <w:szCs w:val="20"/>
                <w:lang w:val="fr-CA"/>
              </w:rPr>
            </w:pPr>
            <w:r w:rsidRPr="005C6411">
              <w:rPr>
                <w:color w:val="000000"/>
                <w:sz w:val="20"/>
                <w:lang w:val="fr-CA"/>
              </w:rPr>
              <w:t>93</w:t>
            </w:r>
          </w:p>
        </w:tc>
        <w:tc>
          <w:tcPr>
            <w:tcW w:w="0" w:type="auto"/>
            <w:shd w:val="clear" w:color="auto" w:fill="auto"/>
            <w:vAlign w:val="center"/>
          </w:tcPr>
          <w:p w14:paraId="601B01C6" w14:textId="77777777" w:rsidR="00B666D3" w:rsidRPr="005C6411" w:rsidRDefault="00B666D3" w:rsidP="003D2974">
            <w:pPr>
              <w:jc w:val="right"/>
              <w:rPr>
                <w:color w:val="000000"/>
                <w:sz w:val="20"/>
                <w:szCs w:val="20"/>
                <w:lang w:val="fr-CA"/>
              </w:rPr>
            </w:pPr>
            <w:r w:rsidRPr="005C6411">
              <w:rPr>
                <w:color w:val="000000"/>
                <w:sz w:val="20"/>
                <w:lang w:val="fr-CA"/>
              </w:rPr>
              <w:t>98</w:t>
            </w:r>
          </w:p>
        </w:tc>
      </w:tr>
      <w:tr w:rsidR="00B666D3" w:rsidRPr="005C6411" w14:paraId="1D11D9F0" w14:textId="77777777" w:rsidTr="003D2974">
        <w:tc>
          <w:tcPr>
            <w:tcW w:w="0" w:type="auto"/>
            <w:vMerge w:val="restart"/>
            <w:shd w:val="clear" w:color="auto" w:fill="auto"/>
            <w:hideMark/>
          </w:tcPr>
          <w:p w14:paraId="6D00B499" w14:textId="225B54BE" w:rsidR="00B666D3" w:rsidRPr="005C6411" w:rsidRDefault="00B666D3" w:rsidP="003D2974">
            <w:pPr>
              <w:jc w:val="left"/>
              <w:rPr>
                <w:color w:val="000000"/>
                <w:sz w:val="20"/>
                <w:szCs w:val="20"/>
                <w:lang w:val="fr-CA"/>
              </w:rPr>
            </w:pPr>
            <w:r w:rsidRPr="005C6411">
              <w:rPr>
                <w:color w:val="000000"/>
                <w:sz w:val="20"/>
                <w:lang w:val="fr-CA"/>
              </w:rPr>
              <w:t xml:space="preserve">Décaissements du </w:t>
            </w:r>
            <w:r w:rsidR="00563368">
              <w:rPr>
                <w:color w:val="000000"/>
                <w:sz w:val="20"/>
                <w:lang w:val="fr-CA"/>
              </w:rPr>
              <w:t>BCEE</w:t>
            </w:r>
            <w:r w:rsidRPr="005C6411">
              <w:rPr>
                <w:color w:val="000000"/>
                <w:sz w:val="20"/>
                <w:lang w:val="fr-CA"/>
              </w:rPr>
              <w:t xml:space="preserve"> vers les bénéficiaires</w:t>
            </w:r>
          </w:p>
        </w:tc>
        <w:tc>
          <w:tcPr>
            <w:tcW w:w="0" w:type="auto"/>
            <w:shd w:val="clear" w:color="auto" w:fill="auto"/>
            <w:noWrap/>
            <w:hideMark/>
          </w:tcPr>
          <w:p w14:paraId="4F1D4964"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tcPr>
          <w:p w14:paraId="31956C41" w14:textId="77777777" w:rsidR="00B666D3" w:rsidRPr="005C6411" w:rsidRDefault="00B666D3" w:rsidP="003D2974">
            <w:pPr>
              <w:jc w:val="right"/>
              <w:rPr>
                <w:color w:val="000000"/>
                <w:sz w:val="20"/>
                <w:szCs w:val="20"/>
                <w:lang w:val="fr-CA"/>
              </w:rPr>
            </w:pPr>
            <w:r w:rsidRPr="005C6411">
              <w:rPr>
                <w:color w:val="000000"/>
                <w:sz w:val="20"/>
                <w:lang w:val="fr-CA"/>
              </w:rPr>
              <w:t>2 356 558</w:t>
            </w:r>
          </w:p>
        </w:tc>
        <w:tc>
          <w:tcPr>
            <w:tcW w:w="0" w:type="auto"/>
            <w:shd w:val="clear" w:color="auto" w:fill="auto"/>
            <w:vAlign w:val="center"/>
          </w:tcPr>
          <w:p w14:paraId="4C66B4CE" w14:textId="77777777" w:rsidR="00B666D3" w:rsidRPr="005C6411" w:rsidRDefault="00B666D3" w:rsidP="003D2974">
            <w:pPr>
              <w:jc w:val="right"/>
              <w:rPr>
                <w:color w:val="000000"/>
                <w:sz w:val="20"/>
                <w:szCs w:val="20"/>
                <w:lang w:val="fr-CA"/>
              </w:rPr>
            </w:pPr>
            <w:r w:rsidRPr="005C6411">
              <w:rPr>
                <w:color w:val="000000"/>
                <w:sz w:val="20"/>
                <w:lang w:val="fr-CA"/>
              </w:rPr>
              <w:t>1 312 702</w:t>
            </w:r>
          </w:p>
        </w:tc>
        <w:tc>
          <w:tcPr>
            <w:tcW w:w="0" w:type="auto"/>
          </w:tcPr>
          <w:p w14:paraId="1B332FB6" w14:textId="77777777" w:rsidR="00B666D3" w:rsidRPr="005C6411" w:rsidRDefault="00B666D3" w:rsidP="003D2974">
            <w:pPr>
              <w:jc w:val="right"/>
              <w:rPr>
                <w:color w:val="000000"/>
                <w:sz w:val="20"/>
                <w:szCs w:val="20"/>
                <w:lang w:val="fr-CA"/>
              </w:rPr>
            </w:pPr>
            <w:r w:rsidRPr="005C6411">
              <w:rPr>
                <w:color w:val="000000"/>
                <w:sz w:val="20"/>
                <w:lang w:val="fr-CA"/>
              </w:rPr>
              <w:t>360 335</w:t>
            </w:r>
          </w:p>
        </w:tc>
        <w:tc>
          <w:tcPr>
            <w:tcW w:w="0" w:type="auto"/>
            <w:shd w:val="clear" w:color="auto" w:fill="auto"/>
            <w:vAlign w:val="center"/>
          </w:tcPr>
          <w:p w14:paraId="15BA09AC" w14:textId="77777777" w:rsidR="00B666D3" w:rsidRPr="005C6411" w:rsidRDefault="00B666D3" w:rsidP="003D2974">
            <w:pPr>
              <w:jc w:val="right"/>
              <w:rPr>
                <w:color w:val="000000"/>
                <w:sz w:val="20"/>
                <w:szCs w:val="20"/>
                <w:lang w:val="fr-CA"/>
              </w:rPr>
            </w:pPr>
            <w:r w:rsidRPr="005C6411">
              <w:rPr>
                <w:color w:val="000000"/>
                <w:sz w:val="20"/>
                <w:lang w:val="fr-CA"/>
              </w:rPr>
              <w:t>4 029 595</w:t>
            </w:r>
          </w:p>
        </w:tc>
      </w:tr>
      <w:tr w:rsidR="00B666D3" w:rsidRPr="005C6411" w14:paraId="255DEDE8" w14:textId="77777777" w:rsidTr="003D2974">
        <w:tc>
          <w:tcPr>
            <w:tcW w:w="0" w:type="auto"/>
            <w:vMerge/>
            <w:hideMark/>
          </w:tcPr>
          <w:p w14:paraId="50E2867B"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1D4E02AA"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tcPr>
          <w:p w14:paraId="54C8EF66" w14:textId="77777777" w:rsidR="00B666D3" w:rsidRPr="005C6411" w:rsidRDefault="00B666D3" w:rsidP="003D2974">
            <w:pPr>
              <w:jc w:val="right"/>
              <w:rPr>
                <w:color w:val="000000"/>
                <w:sz w:val="20"/>
                <w:szCs w:val="20"/>
                <w:lang w:val="fr-CA"/>
              </w:rPr>
            </w:pPr>
            <w:r w:rsidRPr="005C6411">
              <w:rPr>
                <w:color w:val="000000"/>
                <w:sz w:val="20"/>
                <w:lang w:val="fr-CA"/>
              </w:rPr>
              <w:t>64</w:t>
            </w:r>
          </w:p>
        </w:tc>
        <w:tc>
          <w:tcPr>
            <w:tcW w:w="0" w:type="auto"/>
            <w:shd w:val="clear" w:color="auto" w:fill="auto"/>
            <w:vAlign w:val="center"/>
          </w:tcPr>
          <w:p w14:paraId="3B950C5F" w14:textId="77777777" w:rsidR="00B666D3" w:rsidRPr="005C6411" w:rsidRDefault="00B666D3" w:rsidP="003D2974">
            <w:pPr>
              <w:jc w:val="right"/>
              <w:rPr>
                <w:color w:val="000000"/>
                <w:sz w:val="20"/>
                <w:szCs w:val="20"/>
                <w:lang w:val="fr-CA"/>
              </w:rPr>
            </w:pPr>
            <w:r w:rsidRPr="005C6411">
              <w:rPr>
                <w:color w:val="000000"/>
                <w:sz w:val="20"/>
                <w:lang w:val="fr-CA"/>
              </w:rPr>
              <w:t>50</w:t>
            </w:r>
          </w:p>
        </w:tc>
        <w:tc>
          <w:tcPr>
            <w:tcW w:w="0" w:type="auto"/>
          </w:tcPr>
          <w:p w14:paraId="60087D10" w14:textId="77777777" w:rsidR="00B666D3" w:rsidRPr="005C6411" w:rsidRDefault="00B666D3" w:rsidP="003D2974">
            <w:pPr>
              <w:jc w:val="right"/>
              <w:rPr>
                <w:color w:val="000000"/>
                <w:sz w:val="20"/>
                <w:szCs w:val="20"/>
                <w:lang w:val="fr-CA"/>
              </w:rPr>
            </w:pPr>
            <w:r w:rsidRPr="005C6411">
              <w:rPr>
                <w:color w:val="000000"/>
                <w:sz w:val="20"/>
                <w:lang w:val="fr-CA"/>
              </w:rPr>
              <w:t>36</w:t>
            </w:r>
          </w:p>
        </w:tc>
        <w:tc>
          <w:tcPr>
            <w:tcW w:w="0" w:type="auto"/>
            <w:shd w:val="clear" w:color="auto" w:fill="auto"/>
            <w:vAlign w:val="center"/>
          </w:tcPr>
          <w:p w14:paraId="40B2C5E0" w14:textId="77777777" w:rsidR="00B666D3" w:rsidRPr="005C6411" w:rsidRDefault="00B666D3" w:rsidP="003D2974">
            <w:pPr>
              <w:jc w:val="right"/>
              <w:rPr>
                <w:color w:val="000000"/>
                <w:sz w:val="20"/>
                <w:szCs w:val="20"/>
                <w:lang w:val="fr-CA"/>
              </w:rPr>
            </w:pPr>
            <w:r w:rsidRPr="005C6411">
              <w:rPr>
                <w:color w:val="000000"/>
                <w:sz w:val="20"/>
                <w:lang w:val="fr-CA"/>
              </w:rPr>
              <w:t>55</w:t>
            </w:r>
          </w:p>
        </w:tc>
      </w:tr>
      <w:tr w:rsidR="00B666D3" w:rsidRPr="00E45BFC" w14:paraId="09542DF2" w14:textId="77777777" w:rsidTr="003D2974">
        <w:tc>
          <w:tcPr>
            <w:tcW w:w="0" w:type="auto"/>
            <w:gridSpan w:val="6"/>
            <w:shd w:val="clear" w:color="auto" w:fill="auto"/>
            <w:noWrap/>
            <w:hideMark/>
          </w:tcPr>
          <w:p w14:paraId="1F7C945B" w14:textId="77777777" w:rsidR="00B666D3" w:rsidRPr="005C6411" w:rsidRDefault="00B666D3" w:rsidP="003D2974">
            <w:pPr>
              <w:jc w:val="left"/>
              <w:rPr>
                <w:b/>
                <w:bCs/>
                <w:color w:val="000000"/>
                <w:sz w:val="20"/>
                <w:szCs w:val="20"/>
                <w:lang w:val="fr-CA"/>
              </w:rPr>
            </w:pPr>
            <w:r w:rsidRPr="005C6411">
              <w:rPr>
                <w:b/>
                <w:color w:val="000000"/>
                <w:sz w:val="20"/>
                <w:lang w:val="fr-CA"/>
              </w:rPr>
              <w:t>Total de tous les secteurs</w:t>
            </w:r>
          </w:p>
        </w:tc>
      </w:tr>
      <w:tr w:rsidR="00B666D3" w:rsidRPr="005C6411" w14:paraId="65C457A0" w14:textId="77777777" w:rsidTr="003D2974">
        <w:tc>
          <w:tcPr>
            <w:tcW w:w="0" w:type="auto"/>
            <w:gridSpan w:val="2"/>
            <w:shd w:val="clear" w:color="auto" w:fill="auto"/>
            <w:hideMark/>
          </w:tcPr>
          <w:p w14:paraId="7D7349F1" w14:textId="77777777" w:rsidR="00B666D3" w:rsidRPr="005C6411" w:rsidRDefault="00B666D3" w:rsidP="003D2974">
            <w:pPr>
              <w:jc w:val="left"/>
              <w:rPr>
                <w:color w:val="000000"/>
                <w:sz w:val="20"/>
                <w:szCs w:val="20"/>
                <w:lang w:val="fr-CA"/>
              </w:rPr>
            </w:pPr>
            <w:r w:rsidRPr="005C6411">
              <w:rPr>
                <w:color w:val="000000"/>
                <w:sz w:val="20"/>
                <w:lang w:val="fr-CA"/>
              </w:rPr>
              <w:t>Fonds approuvés par le Comité exécutif</w:t>
            </w:r>
          </w:p>
        </w:tc>
        <w:tc>
          <w:tcPr>
            <w:tcW w:w="0" w:type="auto"/>
            <w:shd w:val="clear" w:color="auto" w:fill="auto"/>
            <w:hideMark/>
          </w:tcPr>
          <w:p w14:paraId="4AE8A91F" w14:textId="77777777" w:rsidR="00B666D3" w:rsidRPr="005C6411" w:rsidRDefault="00B666D3" w:rsidP="003D2974">
            <w:pPr>
              <w:jc w:val="right"/>
              <w:rPr>
                <w:color w:val="000000"/>
                <w:w w:val="97"/>
                <w:sz w:val="20"/>
                <w:szCs w:val="20"/>
                <w:lang w:val="fr-CA"/>
              </w:rPr>
            </w:pPr>
            <w:r w:rsidRPr="005C6411">
              <w:rPr>
                <w:color w:val="000000"/>
                <w:sz w:val="20"/>
                <w:lang w:val="fr-CA"/>
              </w:rPr>
              <w:t>49 992 700</w:t>
            </w:r>
          </w:p>
        </w:tc>
        <w:tc>
          <w:tcPr>
            <w:tcW w:w="0" w:type="auto"/>
            <w:shd w:val="clear" w:color="auto" w:fill="auto"/>
            <w:hideMark/>
          </w:tcPr>
          <w:p w14:paraId="5AACECCB" w14:textId="77777777" w:rsidR="00B666D3" w:rsidRPr="005C6411" w:rsidRDefault="00B666D3" w:rsidP="003D2974">
            <w:pPr>
              <w:jc w:val="right"/>
              <w:rPr>
                <w:color w:val="000000"/>
                <w:sz w:val="20"/>
                <w:szCs w:val="20"/>
                <w:lang w:val="fr-CA"/>
              </w:rPr>
            </w:pPr>
            <w:r w:rsidRPr="005C6411">
              <w:rPr>
                <w:color w:val="000000"/>
                <w:sz w:val="20"/>
                <w:lang w:val="fr-CA"/>
              </w:rPr>
              <w:t>53 494 202</w:t>
            </w:r>
          </w:p>
        </w:tc>
        <w:tc>
          <w:tcPr>
            <w:tcW w:w="0" w:type="auto"/>
          </w:tcPr>
          <w:p w14:paraId="3704FC1E" w14:textId="77777777" w:rsidR="00B666D3" w:rsidRPr="005C6411" w:rsidRDefault="00B666D3" w:rsidP="003D2974">
            <w:pPr>
              <w:jc w:val="right"/>
              <w:rPr>
                <w:color w:val="000000"/>
                <w:sz w:val="20"/>
                <w:szCs w:val="20"/>
                <w:lang w:val="fr-CA"/>
              </w:rPr>
            </w:pPr>
            <w:r w:rsidRPr="005C6411">
              <w:rPr>
                <w:color w:val="000000"/>
                <w:sz w:val="20"/>
                <w:lang w:val="fr-CA"/>
              </w:rPr>
              <w:t>25 932 988</w:t>
            </w:r>
          </w:p>
        </w:tc>
        <w:tc>
          <w:tcPr>
            <w:tcW w:w="0" w:type="auto"/>
            <w:shd w:val="clear" w:color="auto" w:fill="auto"/>
            <w:hideMark/>
          </w:tcPr>
          <w:p w14:paraId="5548D29B" w14:textId="77777777" w:rsidR="00B666D3" w:rsidRPr="005C6411" w:rsidRDefault="00B666D3" w:rsidP="003D2974">
            <w:pPr>
              <w:jc w:val="right"/>
              <w:rPr>
                <w:color w:val="000000"/>
                <w:sz w:val="20"/>
                <w:szCs w:val="20"/>
                <w:lang w:val="fr-CA"/>
              </w:rPr>
            </w:pPr>
            <w:r w:rsidRPr="005C6411">
              <w:rPr>
                <w:color w:val="000000"/>
                <w:sz w:val="20"/>
                <w:lang w:val="fr-CA"/>
              </w:rPr>
              <w:t>129 419 890</w:t>
            </w:r>
          </w:p>
        </w:tc>
      </w:tr>
      <w:tr w:rsidR="00B666D3" w:rsidRPr="005C6411" w14:paraId="72C5DC36" w14:textId="77777777" w:rsidTr="003D2974">
        <w:tc>
          <w:tcPr>
            <w:tcW w:w="0" w:type="auto"/>
            <w:vMerge w:val="restart"/>
            <w:shd w:val="clear" w:color="auto" w:fill="auto"/>
            <w:vAlign w:val="center"/>
            <w:hideMark/>
          </w:tcPr>
          <w:p w14:paraId="386294BB" w14:textId="2DAB52BE" w:rsidR="00B666D3" w:rsidRPr="005C6411" w:rsidRDefault="00B666D3" w:rsidP="003D2974">
            <w:pPr>
              <w:jc w:val="left"/>
              <w:rPr>
                <w:color w:val="000000"/>
                <w:sz w:val="20"/>
                <w:szCs w:val="20"/>
                <w:lang w:val="fr-CA"/>
              </w:rPr>
            </w:pPr>
            <w:r w:rsidRPr="005C6411">
              <w:rPr>
                <w:color w:val="000000"/>
                <w:sz w:val="20"/>
                <w:lang w:val="fr-CA"/>
              </w:rPr>
              <w:t xml:space="preserve">Décaissement vers le </w:t>
            </w:r>
            <w:r w:rsidR="00563368">
              <w:rPr>
                <w:color w:val="000000"/>
                <w:sz w:val="20"/>
                <w:lang w:val="fr-CA"/>
              </w:rPr>
              <w:t>BCEE</w:t>
            </w:r>
          </w:p>
        </w:tc>
        <w:tc>
          <w:tcPr>
            <w:tcW w:w="0" w:type="auto"/>
            <w:shd w:val="clear" w:color="auto" w:fill="auto"/>
            <w:noWrap/>
            <w:hideMark/>
          </w:tcPr>
          <w:p w14:paraId="38F08A39"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hideMark/>
          </w:tcPr>
          <w:p w14:paraId="7EF380B3" w14:textId="77777777" w:rsidR="00B666D3" w:rsidRPr="005C6411" w:rsidRDefault="00B666D3" w:rsidP="003D2974">
            <w:pPr>
              <w:jc w:val="right"/>
              <w:rPr>
                <w:color w:val="000000"/>
                <w:w w:val="97"/>
                <w:sz w:val="20"/>
                <w:szCs w:val="20"/>
                <w:lang w:val="fr-CA"/>
              </w:rPr>
            </w:pPr>
            <w:r w:rsidRPr="005C6411">
              <w:rPr>
                <w:color w:val="000000"/>
                <w:sz w:val="20"/>
                <w:lang w:val="fr-CA"/>
              </w:rPr>
              <w:t>38 716 190</w:t>
            </w:r>
          </w:p>
        </w:tc>
        <w:tc>
          <w:tcPr>
            <w:tcW w:w="0" w:type="auto"/>
            <w:shd w:val="clear" w:color="auto" w:fill="auto"/>
            <w:vAlign w:val="center"/>
            <w:hideMark/>
          </w:tcPr>
          <w:p w14:paraId="5E9D449E" w14:textId="77777777" w:rsidR="00B666D3" w:rsidRPr="005C6411" w:rsidRDefault="00B666D3" w:rsidP="003D2974">
            <w:pPr>
              <w:jc w:val="right"/>
              <w:rPr>
                <w:color w:val="000000"/>
                <w:sz w:val="20"/>
                <w:szCs w:val="20"/>
                <w:lang w:val="fr-CA"/>
              </w:rPr>
            </w:pPr>
            <w:r w:rsidRPr="005C6411">
              <w:rPr>
                <w:color w:val="000000"/>
                <w:sz w:val="20"/>
                <w:lang w:val="fr-CA"/>
              </w:rPr>
              <w:t>41 154 595</w:t>
            </w:r>
          </w:p>
        </w:tc>
        <w:tc>
          <w:tcPr>
            <w:tcW w:w="0" w:type="auto"/>
          </w:tcPr>
          <w:p w14:paraId="525E4953" w14:textId="77777777" w:rsidR="00B666D3" w:rsidRPr="005C6411" w:rsidRDefault="00B666D3" w:rsidP="003D2974">
            <w:pPr>
              <w:jc w:val="right"/>
              <w:rPr>
                <w:color w:val="000000"/>
                <w:sz w:val="20"/>
                <w:szCs w:val="20"/>
                <w:lang w:val="fr-CA"/>
              </w:rPr>
            </w:pPr>
            <w:r w:rsidRPr="005C6411">
              <w:rPr>
                <w:color w:val="000000"/>
                <w:sz w:val="20"/>
                <w:lang w:val="fr-CA"/>
              </w:rPr>
              <w:t>22 171 005</w:t>
            </w:r>
          </w:p>
        </w:tc>
        <w:tc>
          <w:tcPr>
            <w:tcW w:w="0" w:type="auto"/>
            <w:shd w:val="clear" w:color="auto" w:fill="auto"/>
            <w:vAlign w:val="center"/>
            <w:hideMark/>
          </w:tcPr>
          <w:p w14:paraId="062FCC86" w14:textId="77777777" w:rsidR="00B666D3" w:rsidRPr="005C6411" w:rsidRDefault="00B666D3" w:rsidP="003D2974">
            <w:pPr>
              <w:jc w:val="right"/>
              <w:rPr>
                <w:color w:val="000000"/>
                <w:sz w:val="20"/>
                <w:szCs w:val="20"/>
                <w:lang w:val="fr-CA"/>
              </w:rPr>
            </w:pPr>
            <w:r w:rsidRPr="005C6411">
              <w:rPr>
                <w:color w:val="000000"/>
                <w:sz w:val="20"/>
                <w:lang w:val="fr-CA"/>
              </w:rPr>
              <w:t>102 041 790</w:t>
            </w:r>
          </w:p>
        </w:tc>
      </w:tr>
      <w:tr w:rsidR="00B666D3" w:rsidRPr="005C6411" w14:paraId="3D16A2D7" w14:textId="77777777" w:rsidTr="003D2974">
        <w:tc>
          <w:tcPr>
            <w:tcW w:w="0" w:type="auto"/>
            <w:vMerge/>
            <w:hideMark/>
          </w:tcPr>
          <w:p w14:paraId="2B9DF1EA"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65565FDE"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hideMark/>
          </w:tcPr>
          <w:p w14:paraId="3DA8BAE3" w14:textId="77777777" w:rsidR="00B666D3" w:rsidRPr="005C6411" w:rsidRDefault="00B666D3" w:rsidP="003D2974">
            <w:pPr>
              <w:jc w:val="right"/>
              <w:rPr>
                <w:color w:val="000000"/>
                <w:sz w:val="20"/>
                <w:szCs w:val="20"/>
                <w:lang w:val="fr-CA"/>
              </w:rPr>
            </w:pPr>
            <w:r w:rsidRPr="005C6411">
              <w:rPr>
                <w:color w:val="000000"/>
                <w:sz w:val="20"/>
                <w:lang w:val="fr-CA"/>
              </w:rPr>
              <w:t>77</w:t>
            </w:r>
          </w:p>
        </w:tc>
        <w:tc>
          <w:tcPr>
            <w:tcW w:w="0" w:type="auto"/>
            <w:shd w:val="clear" w:color="auto" w:fill="auto"/>
            <w:vAlign w:val="center"/>
            <w:hideMark/>
          </w:tcPr>
          <w:p w14:paraId="0D167E3E" w14:textId="77777777" w:rsidR="00B666D3" w:rsidRPr="005C6411" w:rsidRDefault="00B666D3" w:rsidP="003D2974">
            <w:pPr>
              <w:jc w:val="right"/>
              <w:rPr>
                <w:color w:val="000000"/>
                <w:sz w:val="20"/>
                <w:szCs w:val="20"/>
                <w:lang w:val="fr-CA"/>
              </w:rPr>
            </w:pPr>
            <w:r w:rsidRPr="005C6411">
              <w:rPr>
                <w:color w:val="000000"/>
                <w:sz w:val="20"/>
                <w:lang w:val="fr-CA"/>
              </w:rPr>
              <w:t>77</w:t>
            </w:r>
          </w:p>
        </w:tc>
        <w:tc>
          <w:tcPr>
            <w:tcW w:w="0" w:type="auto"/>
          </w:tcPr>
          <w:p w14:paraId="32F5D9F4" w14:textId="77777777" w:rsidR="00B666D3" w:rsidRPr="005C6411" w:rsidRDefault="00B666D3" w:rsidP="003D2974">
            <w:pPr>
              <w:jc w:val="right"/>
              <w:rPr>
                <w:color w:val="000000"/>
                <w:sz w:val="20"/>
                <w:szCs w:val="20"/>
                <w:lang w:val="fr-CA"/>
              </w:rPr>
            </w:pPr>
            <w:r w:rsidRPr="005C6411">
              <w:rPr>
                <w:color w:val="000000"/>
                <w:sz w:val="20"/>
                <w:lang w:val="fr-CA"/>
              </w:rPr>
              <w:t>86</w:t>
            </w:r>
          </w:p>
        </w:tc>
        <w:tc>
          <w:tcPr>
            <w:tcW w:w="0" w:type="auto"/>
            <w:shd w:val="clear" w:color="auto" w:fill="auto"/>
            <w:vAlign w:val="center"/>
            <w:hideMark/>
          </w:tcPr>
          <w:p w14:paraId="1CB73FC8" w14:textId="77777777" w:rsidR="00B666D3" w:rsidRPr="005C6411" w:rsidRDefault="00B666D3" w:rsidP="003D2974">
            <w:pPr>
              <w:jc w:val="right"/>
              <w:rPr>
                <w:color w:val="000000"/>
                <w:sz w:val="20"/>
                <w:szCs w:val="20"/>
                <w:lang w:val="fr-CA"/>
              </w:rPr>
            </w:pPr>
            <w:r w:rsidRPr="005C6411">
              <w:rPr>
                <w:color w:val="000000"/>
                <w:sz w:val="20"/>
                <w:lang w:val="fr-CA"/>
              </w:rPr>
              <w:t>79</w:t>
            </w:r>
          </w:p>
        </w:tc>
      </w:tr>
      <w:tr w:rsidR="00B666D3" w:rsidRPr="005C6411" w14:paraId="73100FF8" w14:textId="77777777" w:rsidTr="003D2974">
        <w:tc>
          <w:tcPr>
            <w:tcW w:w="0" w:type="auto"/>
            <w:vMerge w:val="restart"/>
            <w:shd w:val="clear" w:color="auto" w:fill="auto"/>
            <w:hideMark/>
          </w:tcPr>
          <w:p w14:paraId="2871DB03" w14:textId="20337E6B" w:rsidR="00B666D3" w:rsidRPr="005C6411" w:rsidRDefault="00B666D3" w:rsidP="003D2974">
            <w:pPr>
              <w:jc w:val="left"/>
              <w:rPr>
                <w:color w:val="000000"/>
                <w:sz w:val="20"/>
                <w:szCs w:val="20"/>
                <w:lang w:val="fr-CA"/>
              </w:rPr>
            </w:pPr>
            <w:r w:rsidRPr="005C6411">
              <w:rPr>
                <w:color w:val="000000"/>
                <w:sz w:val="20"/>
                <w:lang w:val="fr-CA"/>
              </w:rPr>
              <w:t xml:space="preserve">Décaissements du </w:t>
            </w:r>
            <w:r w:rsidR="00563368">
              <w:rPr>
                <w:color w:val="000000"/>
                <w:sz w:val="20"/>
                <w:lang w:val="fr-CA"/>
              </w:rPr>
              <w:t>BCEE</w:t>
            </w:r>
            <w:r w:rsidRPr="005C6411">
              <w:rPr>
                <w:color w:val="000000"/>
                <w:sz w:val="20"/>
                <w:lang w:val="fr-CA"/>
              </w:rPr>
              <w:t xml:space="preserve"> vers les bénéficiaires</w:t>
            </w:r>
          </w:p>
        </w:tc>
        <w:tc>
          <w:tcPr>
            <w:tcW w:w="0" w:type="auto"/>
            <w:shd w:val="clear" w:color="auto" w:fill="auto"/>
            <w:noWrap/>
            <w:hideMark/>
          </w:tcPr>
          <w:p w14:paraId="32EBD1D1" w14:textId="77777777" w:rsidR="00B666D3" w:rsidRPr="005C6411" w:rsidRDefault="00B666D3" w:rsidP="003D2974">
            <w:pPr>
              <w:jc w:val="left"/>
              <w:rPr>
                <w:color w:val="000000"/>
                <w:sz w:val="20"/>
                <w:szCs w:val="20"/>
                <w:lang w:val="fr-CA"/>
              </w:rPr>
            </w:pPr>
            <w:r w:rsidRPr="005C6411">
              <w:rPr>
                <w:color w:val="000000"/>
                <w:sz w:val="20"/>
                <w:lang w:val="fr-CA"/>
              </w:rPr>
              <w:t>Montant ($US)</w:t>
            </w:r>
          </w:p>
        </w:tc>
        <w:tc>
          <w:tcPr>
            <w:tcW w:w="0" w:type="auto"/>
            <w:shd w:val="clear" w:color="auto" w:fill="auto"/>
            <w:vAlign w:val="center"/>
            <w:hideMark/>
          </w:tcPr>
          <w:p w14:paraId="1BDCFC98" w14:textId="77777777" w:rsidR="00B666D3" w:rsidRPr="005C6411" w:rsidRDefault="00B666D3" w:rsidP="003D2974">
            <w:pPr>
              <w:jc w:val="right"/>
              <w:rPr>
                <w:color w:val="000000"/>
                <w:w w:val="97"/>
                <w:sz w:val="20"/>
                <w:szCs w:val="20"/>
                <w:lang w:val="fr-CA"/>
              </w:rPr>
            </w:pPr>
            <w:r w:rsidRPr="005C6411">
              <w:rPr>
                <w:color w:val="000000"/>
                <w:sz w:val="20"/>
                <w:lang w:val="fr-CA"/>
              </w:rPr>
              <w:t>33 949 168</w:t>
            </w:r>
          </w:p>
        </w:tc>
        <w:tc>
          <w:tcPr>
            <w:tcW w:w="0" w:type="auto"/>
            <w:shd w:val="clear" w:color="auto" w:fill="auto"/>
            <w:vAlign w:val="center"/>
            <w:hideMark/>
          </w:tcPr>
          <w:p w14:paraId="07D31981" w14:textId="77777777" w:rsidR="00B666D3" w:rsidRPr="005C6411" w:rsidRDefault="00B666D3" w:rsidP="003D2974">
            <w:pPr>
              <w:jc w:val="right"/>
              <w:rPr>
                <w:color w:val="000000"/>
                <w:sz w:val="20"/>
                <w:szCs w:val="20"/>
                <w:lang w:val="fr-CA"/>
              </w:rPr>
            </w:pPr>
            <w:r w:rsidRPr="005C6411">
              <w:rPr>
                <w:color w:val="000000"/>
                <w:sz w:val="20"/>
                <w:lang w:val="fr-CA"/>
              </w:rPr>
              <w:t>31 061 586</w:t>
            </w:r>
          </w:p>
        </w:tc>
        <w:tc>
          <w:tcPr>
            <w:tcW w:w="0" w:type="auto"/>
          </w:tcPr>
          <w:p w14:paraId="48862BE0" w14:textId="77777777" w:rsidR="00B666D3" w:rsidRPr="005C6411" w:rsidRDefault="00B666D3" w:rsidP="003D2974">
            <w:pPr>
              <w:jc w:val="right"/>
              <w:rPr>
                <w:color w:val="000000"/>
                <w:sz w:val="20"/>
                <w:szCs w:val="20"/>
                <w:lang w:val="fr-CA"/>
              </w:rPr>
            </w:pPr>
            <w:r w:rsidRPr="005C6411">
              <w:rPr>
                <w:color w:val="000000"/>
                <w:sz w:val="20"/>
                <w:lang w:val="fr-CA"/>
              </w:rPr>
              <w:t>17 345 131</w:t>
            </w:r>
          </w:p>
        </w:tc>
        <w:tc>
          <w:tcPr>
            <w:tcW w:w="0" w:type="auto"/>
            <w:shd w:val="clear" w:color="auto" w:fill="auto"/>
            <w:vAlign w:val="center"/>
            <w:hideMark/>
          </w:tcPr>
          <w:p w14:paraId="5E4E0B30" w14:textId="77777777" w:rsidR="00B666D3" w:rsidRPr="005C6411" w:rsidRDefault="00B666D3" w:rsidP="003D2974">
            <w:pPr>
              <w:jc w:val="right"/>
              <w:rPr>
                <w:color w:val="000000"/>
                <w:sz w:val="20"/>
                <w:szCs w:val="20"/>
                <w:lang w:val="fr-CA"/>
              </w:rPr>
            </w:pPr>
            <w:r w:rsidRPr="005C6411">
              <w:rPr>
                <w:color w:val="000000"/>
                <w:sz w:val="20"/>
                <w:lang w:val="fr-CA"/>
              </w:rPr>
              <w:t>82 355 885</w:t>
            </w:r>
          </w:p>
        </w:tc>
      </w:tr>
      <w:tr w:rsidR="00B666D3" w:rsidRPr="005C6411" w14:paraId="1960CA34" w14:textId="77777777" w:rsidTr="003D2974">
        <w:tc>
          <w:tcPr>
            <w:tcW w:w="0" w:type="auto"/>
            <w:vMerge/>
            <w:hideMark/>
          </w:tcPr>
          <w:p w14:paraId="4A418DA3" w14:textId="77777777" w:rsidR="00B666D3" w:rsidRPr="005C6411" w:rsidRDefault="00B666D3" w:rsidP="003D2974">
            <w:pPr>
              <w:jc w:val="left"/>
              <w:rPr>
                <w:color w:val="000000"/>
                <w:sz w:val="20"/>
                <w:szCs w:val="20"/>
                <w:lang w:val="fr-CA" w:eastAsia="en-CA"/>
              </w:rPr>
            </w:pPr>
          </w:p>
        </w:tc>
        <w:tc>
          <w:tcPr>
            <w:tcW w:w="0" w:type="auto"/>
            <w:shd w:val="clear" w:color="auto" w:fill="auto"/>
            <w:noWrap/>
            <w:vAlign w:val="center"/>
            <w:hideMark/>
          </w:tcPr>
          <w:p w14:paraId="4FE37976" w14:textId="77777777" w:rsidR="00B666D3" w:rsidRPr="005C6411" w:rsidRDefault="00B666D3" w:rsidP="003D2974">
            <w:pPr>
              <w:jc w:val="left"/>
              <w:rPr>
                <w:color w:val="000000"/>
                <w:sz w:val="20"/>
                <w:szCs w:val="20"/>
                <w:lang w:val="fr-CA"/>
              </w:rPr>
            </w:pPr>
            <w:r w:rsidRPr="005C6411">
              <w:rPr>
                <w:color w:val="000000"/>
                <w:sz w:val="20"/>
                <w:lang w:val="fr-CA"/>
              </w:rPr>
              <w:t>Ratio (%)</w:t>
            </w:r>
          </w:p>
        </w:tc>
        <w:tc>
          <w:tcPr>
            <w:tcW w:w="0" w:type="auto"/>
            <w:shd w:val="clear" w:color="auto" w:fill="auto"/>
            <w:vAlign w:val="center"/>
            <w:hideMark/>
          </w:tcPr>
          <w:p w14:paraId="64B77623" w14:textId="77777777" w:rsidR="00B666D3" w:rsidRPr="005C6411" w:rsidRDefault="00B666D3" w:rsidP="003D2974">
            <w:pPr>
              <w:jc w:val="right"/>
              <w:rPr>
                <w:color w:val="000000"/>
                <w:sz w:val="20"/>
                <w:szCs w:val="20"/>
                <w:lang w:val="fr-CA"/>
              </w:rPr>
            </w:pPr>
            <w:r w:rsidRPr="005C6411">
              <w:rPr>
                <w:color w:val="000000"/>
                <w:sz w:val="20"/>
                <w:lang w:val="fr-CA"/>
              </w:rPr>
              <w:t>68</w:t>
            </w:r>
          </w:p>
        </w:tc>
        <w:tc>
          <w:tcPr>
            <w:tcW w:w="0" w:type="auto"/>
            <w:shd w:val="clear" w:color="auto" w:fill="auto"/>
            <w:vAlign w:val="center"/>
            <w:hideMark/>
          </w:tcPr>
          <w:p w14:paraId="6D3C077C" w14:textId="77777777" w:rsidR="00B666D3" w:rsidRPr="005C6411" w:rsidRDefault="00B666D3" w:rsidP="003D2974">
            <w:pPr>
              <w:jc w:val="right"/>
              <w:rPr>
                <w:color w:val="000000"/>
                <w:sz w:val="18"/>
                <w:szCs w:val="18"/>
                <w:lang w:val="fr-CA"/>
              </w:rPr>
            </w:pPr>
            <w:r w:rsidRPr="005C6411">
              <w:rPr>
                <w:color w:val="000000"/>
                <w:sz w:val="20"/>
                <w:lang w:val="fr-CA"/>
              </w:rPr>
              <w:t>58</w:t>
            </w:r>
          </w:p>
        </w:tc>
        <w:tc>
          <w:tcPr>
            <w:tcW w:w="0" w:type="auto"/>
          </w:tcPr>
          <w:p w14:paraId="32F81A08" w14:textId="77777777" w:rsidR="00B666D3" w:rsidRPr="005C6411" w:rsidRDefault="00B666D3" w:rsidP="003D2974">
            <w:pPr>
              <w:jc w:val="right"/>
              <w:rPr>
                <w:color w:val="000000"/>
                <w:sz w:val="18"/>
                <w:szCs w:val="18"/>
                <w:lang w:val="fr-CA"/>
              </w:rPr>
            </w:pPr>
            <w:r w:rsidRPr="005C6411">
              <w:rPr>
                <w:color w:val="000000"/>
                <w:sz w:val="20"/>
                <w:lang w:val="fr-CA"/>
              </w:rPr>
              <w:t>67</w:t>
            </w:r>
          </w:p>
        </w:tc>
        <w:tc>
          <w:tcPr>
            <w:tcW w:w="0" w:type="auto"/>
            <w:shd w:val="clear" w:color="auto" w:fill="auto"/>
            <w:vAlign w:val="center"/>
            <w:hideMark/>
          </w:tcPr>
          <w:p w14:paraId="730B73A7" w14:textId="77777777" w:rsidR="00B666D3" w:rsidRPr="005C6411" w:rsidRDefault="00B666D3" w:rsidP="003D2974">
            <w:pPr>
              <w:jc w:val="right"/>
              <w:rPr>
                <w:color w:val="000000"/>
                <w:sz w:val="20"/>
                <w:szCs w:val="20"/>
                <w:lang w:val="fr-CA"/>
              </w:rPr>
            </w:pPr>
            <w:r w:rsidRPr="005C6411">
              <w:rPr>
                <w:color w:val="000000"/>
                <w:sz w:val="20"/>
                <w:lang w:val="fr-CA"/>
              </w:rPr>
              <w:t>64</w:t>
            </w:r>
          </w:p>
        </w:tc>
      </w:tr>
    </w:tbl>
    <w:p w14:paraId="3139DC2C" w14:textId="13B0E5F7" w:rsidR="00B666D3" w:rsidRPr="005C6411" w:rsidRDefault="00B666D3" w:rsidP="00B666D3">
      <w:pPr>
        <w:rPr>
          <w:sz w:val="18"/>
          <w:szCs w:val="18"/>
          <w:lang w:val="fr-CA"/>
        </w:rPr>
      </w:pPr>
      <w:r w:rsidRPr="005C6411">
        <w:rPr>
          <w:sz w:val="18"/>
          <w:lang w:val="fr-CA"/>
        </w:rPr>
        <w:t>* Le décaissement total pour la deuxième tranche est de 3 741 089 $US, plus 1 101 $US (intérêts courus jusqu’en décembre 2016 et compensés par le transfert pour la deuxième tranche, conformément à la décision 80/17(b)), soit un total de 3 742 190 $US.</w:t>
      </w:r>
    </w:p>
    <w:p w14:paraId="13C04F11" w14:textId="77777777" w:rsidR="00B666D3" w:rsidRPr="005C6411" w:rsidRDefault="00B666D3" w:rsidP="00B666D3">
      <w:pPr>
        <w:spacing w:after="240"/>
        <w:jc w:val="left"/>
        <w:rPr>
          <w:sz w:val="18"/>
          <w:szCs w:val="18"/>
          <w:lang w:val="fr-CA"/>
        </w:rPr>
      </w:pPr>
      <w:r w:rsidRPr="005C6411">
        <w:rPr>
          <w:sz w:val="18"/>
          <w:lang w:val="fr-CA"/>
        </w:rPr>
        <w:t>** Référence pour le décaissement dans le secteur de l’entretien.</w:t>
      </w:r>
    </w:p>
    <w:p w14:paraId="53A5F2CD" w14:textId="084A263A" w:rsidR="00B666D3" w:rsidRPr="005C6411" w:rsidRDefault="00B666D3" w:rsidP="00B666D3">
      <w:pPr>
        <w:pStyle w:val="Heading1"/>
        <w:widowControl w:val="0"/>
        <w:rPr>
          <w:lang w:val="fr-CA"/>
        </w:rPr>
      </w:pPr>
      <w:r w:rsidRPr="005C6411">
        <w:rPr>
          <w:lang w:val="fr-CA"/>
        </w:rPr>
        <w:t>Au moment de la présentation des demandes de tranches (douze semaines avant la 88</w:t>
      </w:r>
      <w:r w:rsidRPr="005C6411">
        <w:rPr>
          <w:vertAlign w:val="superscript"/>
          <w:lang w:val="fr-CA"/>
        </w:rPr>
        <w:t>e </w:t>
      </w:r>
      <w:r w:rsidRPr="005C6411">
        <w:rPr>
          <w:lang w:val="fr-CA"/>
        </w:rPr>
        <w:t xml:space="preserve">réunion), le taux de décaissement du financement du </w:t>
      </w:r>
      <w:r w:rsidR="00563368">
        <w:rPr>
          <w:lang w:val="fr-CA"/>
        </w:rPr>
        <w:t>BCEE</w:t>
      </w:r>
      <w:r w:rsidRPr="005C6411">
        <w:rPr>
          <w:lang w:val="fr-CA"/>
        </w:rPr>
        <w:t xml:space="preserve"> aux bénéficiaires était supérieur à 20 pour cent dans les</w:t>
      </w:r>
      <w:r w:rsidR="007F3E7A">
        <w:rPr>
          <w:lang w:val="fr-CA"/>
        </w:rPr>
        <w:t xml:space="preserve"> secteurs des mousses extrudées</w:t>
      </w:r>
      <w:r w:rsidRPr="005C6411">
        <w:rPr>
          <w:lang w:val="fr-CA"/>
        </w:rPr>
        <w:t xml:space="preserve">, des mousses </w:t>
      </w:r>
      <w:r w:rsidR="007F3E7A">
        <w:rPr>
          <w:lang w:val="fr-CA"/>
        </w:rPr>
        <w:t>de polyuréthanne</w:t>
      </w:r>
      <w:r w:rsidRPr="005C6411">
        <w:rPr>
          <w:lang w:val="fr-CA"/>
        </w:rPr>
        <w:t>, de la RIC, des climatiseurs résidentiels, des solvants et de l’entretien des systèmes de réfrigération.</w:t>
      </w:r>
    </w:p>
    <w:p w14:paraId="20608215" w14:textId="77777777" w:rsidR="00B666D3" w:rsidRPr="005C6411" w:rsidRDefault="00B666D3" w:rsidP="00B666D3">
      <w:pPr>
        <w:keepNext/>
        <w:rPr>
          <w:u w:val="single"/>
          <w:lang w:val="fr-CA"/>
        </w:rPr>
      </w:pPr>
      <w:r w:rsidRPr="005C6411">
        <w:rPr>
          <w:u w:val="single"/>
          <w:lang w:val="fr-CA"/>
        </w:rPr>
        <w:t>Mise en œuvre pendant la pandémie de COVID-19</w:t>
      </w:r>
    </w:p>
    <w:p w14:paraId="316B30C7" w14:textId="77777777" w:rsidR="00B666D3" w:rsidRPr="005C6411" w:rsidRDefault="00B666D3" w:rsidP="00B666D3">
      <w:pPr>
        <w:keepNext/>
        <w:rPr>
          <w:u w:val="single"/>
          <w:lang w:val="fr-CA"/>
        </w:rPr>
      </w:pPr>
    </w:p>
    <w:p w14:paraId="783B1144" w14:textId="5F86EDE0" w:rsidR="00B666D3" w:rsidRPr="005C6411" w:rsidRDefault="00B666D3" w:rsidP="00B666D3">
      <w:pPr>
        <w:pStyle w:val="Heading1"/>
        <w:keepNext/>
        <w:rPr>
          <w:lang w:val="fr-CA"/>
        </w:rPr>
      </w:pPr>
      <w:r w:rsidRPr="005C6411">
        <w:rPr>
          <w:lang w:val="fr-CA"/>
        </w:rPr>
        <w:t xml:space="preserve">La pandémie de COVID-19 a affecté la mise en œuvre de la phase II du PGEH de différentes manières, obligeant le </w:t>
      </w:r>
      <w:r w:rsidR="00786A68">
        <w:rPr>
          <w:lang w:val="fr-CA"/>
        </w:rPr>
        <w:t>gouvernement</w:t>
      </w:r>
      <w:r w:rsidRPr="005C6411">
        <w:rPr>
          <w:lang w:val="fr-CA"/>
        </w:rPr>
        <w:t xml:space="preserve"> de la Chine et les agences bilatérales et d’exécution à prendre un certain nombre de mesures pour poursuivre la mise en œuvre des plans sectoriels. Comme les entreprises incluses dans le PGEH sont situées dans des provinces et des villes qui ont été touchées de diverses manières et ont nécessité des ajustements différents, des précisions concernant la réponse à la pandémie sont fournies dans chaque plan sectoriel.</w:t>
      </w:r>
    </w:p>
    <w:p w14:paraId="0D1248C7" w14:textId="31A4E591" w:rsidR="00B666D3" w:rsidRPr="005C6411" w:rsidRDefault="00B666D3" w:rsidP="00B666D3">
      <w:pPr>
        <w:pStyle w:val="Heading1"/>
        <w:keepNext/>
        <w:numPr>
          <w:ilvl w:val="0"/>
          <w:numId w:val="0"/>
        </w:numPr>
        <w:rPr>
          <w:lang w:val="fr-CA"/>
        </w:rPr>
      </w:pPr>
      <w:r w:rsidRPr="005C6411">
        <w:rPr>
          <w:u w:val="single"/>
          <w:lang w:val="fr-CA"/>
        </w:rPr>
        <w:t xml:space="preserve">Rapport financier pour les dépenses </w:t>
      </w:r>
      <w:r w:rsidR="005C6411">
        <w:rPr>
          <w:u w:val="single"/>
          <w:lang w:val="fr-CA"/>
        </w:rPr>
        <w:t>du Bureau</w:t>
      </w:r>
      <w:r w:rsidRPr="005C6411">
        <w:rPr>
          <w:u w:val="single"/>
          <w:lang w:val="fr-CA"/>
        </w:rPr>
        <w:t xml:space="preserve"> de mise en œuvre et de suivi du projet dans le cadre du PGEH et du </w:t>
      </w:r>
      <w:r w:rsidR="005C6411">
        <w:rPr>
          <w:u w:val="single"/>
          <w:lang w:val="fr-CA"/>
        </w:rPr>
        <w:t>PGEPH</w:t>
      </w:r>
    </w:p>
    <w:p w14:paraId="117EC380" w14:textId="24941F32" w:rsidR="00B666D3" w:rsidRPr="005C6411" w:rsidRDefault="00B666D3" w:rsidP="00B666D3">
      <w:pPr>
        <w:pStyle w:val="Heading1"/>
        <w:widowControl w:val="0"/>
        <w:rPr>
          <w:lang w:val="fr-CA"/>
        </w:rPr>
      </w:pPr>
      <w:r w:rsidRPr="005C6411">
        <w:rPr>
          <w:lang w:val="fr-CA"/>
        </w:rPr>
        <w:t xml:space="preserve">Conformément à la décision 81/46(a), le PNUD a présenté les dépenses </w:t>
      </w:r>
      <w:r w:rsidR="005C6411">
        <w:rPr>
          <w:lang w:val="fr-CA"/>
        </w:rPr>
        <w:t>du Bureau</w:t>
      </w:r>
      <w:r w:rsidR="005C6411" w:rsidRPr="005C6411">
        <w:rPr>
          <w:lang w:val="fr-CA"/>
        </w:rPr>
        <w:t xml:space="preserve"> de mise en œuvre et de suivi de projet </w:t>
      </w:r>
      <w:r w:rsidRPr="005C6411">
        <w:rPr>
          <w:lang w:val="fr-CA"/>
        </w:rPr>
        <w:t>pour la phase I et la phase II du PGEH en décembre 2020,</w:t>
      </w:r>
      <w:r w:rsidRPr="005C6411">
        <w:rPr>
          <w:rStyle w:val="FootnoteReference"/>
          <w:lang w:val="fr-CA"/>
        </w:rPr>
        <w:footnoteReference w:id="10"/>
      </w:r>
      <w:r w:rsidRPr="005C6411">
        <w:rPr>
          <w:lang w:val="fr-CA"/>
        </w:rPr>
        <w:t xml:space="preserve"> telles que présentées à l’</w:t>
      </w:r>
      <w:r w:rsidR="00CB489D">
        <w:rPr>
          <w:lang w:val="fr-CA"/>
        </w:rPr>
        <w:t>annexe</w:t>
      </w:r>
      <w:r w:rsidRPr="005C6411">
        <w:rPr>
          <w:lang w:val="fr-CA"/>
        </w:rPr>
        <w:t xml:space="preserve"> II du présent document. </w:t>
      </w:r>
    </w:p>
    <w:p w14:paraId="471ECABC" w14:textId="77777777" w:rsidR="00B666D3" w:rsidRPr="005C6411" w:rsidRDefault="00B666D3" w:rsidP="00B666D3">
      <w:pPr>
        <w:pStyle w:val="Heading1"/>
        <w:widowControl w:val="0"/>
        <w:numPr>
          <w:ilvl w:val="0"/>
          <w:numId w:val="0"/>
        </w:numPr>
        <w:rPr>
          <w:u w:val="single"/>
          <w:lang w:val="fr-CA"/>
        </w:rPr>
      </w:pPr>
      <w:r w:rsidRPr="005C6411">
        <w:rPr>
          <w:u w:val="single"/>
          <w:lang w:val="fr-CA"/>
        </w:rPr>
        <w:t>Décaissement des fonds et intérêts cumulés dans le cadre des phases I et II</w:t>
      </w:r>
    </w:p>
    <w:p w14:paraId="035461D9" w14:textId="2D74E241" w:rsidR="00B666D3" w:rsidRPr="005C6411" w:rsidRDefault="00B666D3" w:rsidP="00B666D3">
      <w:pPr>
        <w:pStyle w:val="Heading1"/>
        <w:widowControl w:val="0"/>
        <w:rPr>
          <w:lang w:val="fr-CA"/>
        </w:rPr>
      </w:pPr>
      <w:r w:rsidRPr="005C6411">
        <w:rPr>
          <w:lang w:val="fr-CA"/>
        </w:rPr>
        <w:t xml:space="preserve">Conformément à la décision 69/24, les informations concernant les intérêts cumulés jusqu’à la fin de 2020 ont été fournies par un rapport de vérification portant sur le décaissement correspondant aux phases I et II des plans sectoriels au titre du PGEH pour 2020 présentés par le PNUD le 8 septembre 2021, comme indiqué dans le </w:t>
      </w:r>
      <w:r w:rsidR="00AF05AB" w:rsidRPr="005C6411">
        <w:rPr>
          <w:lang w:val="fr-CA"/>
        </w:rPr>
        <w:t>tableau</w:t>
      </w:r>
      <w:r w:rsidRPr="005C6411">
        <w:rPr>
          <w:lang w:val="fr-CA"/>
        </w:rPr>
        <w:t xml:space="preserve"> 8. Le rapport de vérification indique également que « l’état financier de la subvention du projet et du décaissement du PGEH (phases I et II) est conforme aux règles du Protocole de Montréal sur les SAO et à la Norme comptable de l’institution chinoise. L’état de la subvention et des dépenses du projet a été présenté de manière juste et équitable dans tous ses aspects matériels du 1er janvier au 31 décembre 2020 par le </w:t>
      </w:r>
      <w:r w:rsidR="00563368">
        <w:rPr>
          <w:lang w:val="fr-CA"/>
        </w:rPr>
        <w:t>BCEE</w:t>
      </w:r>
      <w:r w:rsidRPr="005C6411">
        <w:rPr>
          <w:lang w:val="fr-CA"/>
        </w:rPr>
        <w:t> ».</w:t>
      </w:r>
    </w:p>
    <w:p w14:paraId="573A6340" w14:textId="77777777" w:rsidR="00B666D3" w:rsidRPr="005C6411" w:rsidRDefault="00B666D3" w:rsidP="0054393C">
      <w:pPr>
        <w:keepNext/>
        <w:keepLines/>
        <w:widowControl w:val="0"/>
        <w:rPr>
          <w:b/>
          <w:lang w:val="fr-CA"/>
        </w:rPr>
      </w:pPr>
      <w:r w:rsidRPr="005C6411">
        <w:rPr>
          <w:b/>
          <w:lang w:val="fr-CA"/>
        </w:rPr>
        <w:lastRenderedPageBreak/>
        <w:t>Tableau 8. Informations fournies sur les intérêts cumulés ($US)</w:t>
      </w:r>
    </w:p>
    <w:tbl>
      <w:tblPr>
        <w:tblW w:w="93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595"/>
        <w:gridCol w:w="1920"/>
        <w:gridCol w:w="1920"/>
        <w:gridCol w:w="1920"/>
      </w:tblGrid>
      <w:tr w:rsidR="00B666D3" w:rsidRPr="005C6411" w14:paraId="11D82ED6" w14:textId="77777777" w:rsidTr="003D2974">
        <w:tc>
          <w:tcPr>
            <w:tcW w:w="3595" w:type="dxa"/>
            <w:shd w:val="clear" w:color="auto" w:fill="auto"/>
            <w:noWrap/>
            <w:vAlign w:val="center"/>
          </w:tcPr>
          <w:p w14:paraId="75FE688A" w14:textId="77777777" w:rsidR="00B666D3" w:rsidRPr="005C6411" w:rsidRDefault="00B666D3" w:rsidP="0054393C">
            <w:pPr>
              <w:keepNext/>
              <w:keepLines/>
              <w:widowControl w:val="0"/>
              <w:rPr>
                <w:color w:val="000000"/>
                <w:sz w:val="21"/>
                <w:szCs w:val="21"/>
                <w:lang w:val="fr-CA"/>
              </w:rPr>
            </w:pPr>
            <w:r w:rsidRPr="005C6411">
              <w:rPr>
                <w:b/>
                <w:color w:val="000000"/>
                <w:sz w:val="21"/>
                <w:lang w:val="fr-CA"/>
              </w:rPr>
              <w:t>Plan sectoriel</w:t>
            </w:r>
          </w:p>
        </w:tc>
        <w:tc>
          <w:tcPr>
            <w:tcW w:w="1920" w:type="dxa"/>
            <w:shd w:val="clear" w:color="000000" w:fill="FFFFFF"/>
            <w:noWrap/>
            <w:vAlign w:val="center"/>
          </w:tcPr>
          <w:p w14:paraId="3BFD6241" w14:textId="77777777" w:rsidR="00B666D3" w:rsidRPr="005C6411" w:rsidRDefault="00B666D3" w:rsidP="0054393C">
            <w:pPr>
              <w:keepNext/>
              <w:keepLines/>
              <w:widowControl w:val="0"/>
              <w:jc w:val="center"/>
              <w:rPr>
                <w:color w:val="000000"/>
                <w:sz w:val="21"/>
                <w:szCs w:val="21"/>
                <w:lang w:val="fr-CA"/>
              </w:rPr>
            </w:pPr>
            <w:r w:rsidRPr="005C6411">
              <w:rPr>
                <w:b/>
                <w:color w:val="000000"/>
                <w:sz w:val="21"/>
                <w:lang w:val="fr-CA"/>
              </w:rPr>
              <w:t>Phase I</w:t>
            </w:r>
          </w:p>
        </w:tc>
        <w:tc>
          <w:tcPr>
            <w:tcW w:w="1920" w:type="dxa"/>
            <w:shd w:val="clear" w:color="000000" w:fill="FFFFFF"/>
            <w:noWrap/>
            <w:vAlign w:val="center"/>
          </w:tcPr>
          <w:p w14:paraId="02AF35A7" w14:textId="77777777" w:rsidR="00B666D3" w:rsidRPr="005C6411" w:rsidRDefault="00B666D3" w:rsidP="0054393C">
            <w:pPr>
              <w:keepNext/>
              <w:keepLines/>
              <w:widowControl w:val="0"/>
              <w:jc w:val="center"/>
              <w:rPr>
                <w:color w:val="000000"/>
                <w:sz w:val="21"/>
                <w:szCs w:val="21"/>
                <w:lang w:val="fr-CA"/>
              </w:rPr>
            </w:pPr>
            <w:r w:rsidRPr="005C6411">
              <w:rPr>
                <w:b/>
                <w:color w:val="000000"/>
                <w:sz w:val="21"/>
                <w:lang w:val="fr-CA"/>
              </w:rPr>
              <w:t>Phase II</w:t>
            </w:r>
          </w:p>
        </w:tc>
        <w:tc>
          <w:tcPr>
            <w:tcW w:w="1920" w:type="dxa"/>
            <w:shd w:val="clear" w:color="000000" w:fill="FFFFFF"/>
            <w:noWrap/>
            <w:vAlign w:val="center"/>
          </w:tcPr>
          <w:p w14:paraId="16A9F993" w14:textId="77777777" w:rsidR="00B666D3" w:rsidRPr="005C6411" w:rsidRDefault="00B666D3" w:rsidP="0054393C">
            <w:pPr>
              <w:keepNext/>
              <w:keepLines/>
              <w:widowControl w:val="0"/>
              <w:jc w:val="center"/>
              <w:rPr>
                <w:color w:val="000000"/>
                <w:sz w:val="21"/>
                <w:szCs w:val="21"/>
                <w:lang w:val="fr-CA"/>
              </w:rPr>
            </w:pPr>
            <w:r w:rsidRPr="005C6411">
              <w:rPr>
                <w:b/>
                <w:color w:val="000000"/>
                <w:sz w:val="21"/>
                <w:lang w:val="fr-CA"/>
              </w:rPr>
              <w:t>Total</w:t>
            </w:r>
          </w:p>
        </w:tc>
      </w:tr>
      <w:tr w:rsidR="00B666D3" w:rsidRPr="005C6411" w14:paraId="4EE221E5" w14:textId="77777777" w:rsidTr="003D2974">
        <w:tc>
          <w:tcPr>
            <w:tcW w:w="3595" w:type="dxa"/>
            <w:shd w:val="clear" w:color="auto" w:fill="auto"/>
            <w:noWrap/>
            <w:vAlign w:val="center"/>
            <w:hideMark/>
          </w:tcPr>
          <w:p w14:paraId="2D89753A" w14:textId="0E604C23" w:rsidR="00B666D3" w:rsidRPr="005C6411" w:rsidRDefault="00B666D3" w:rsidP="0054393C">
            <w:pPr>
              <w:keepNext/>
              <w:keepLines/>
              <w:widowControl w:val="0"/>
              <w:jc w:val="left"/>
              <w:rPr>
                <w:color w:val="000000"/>
                <w:sz w:val="21"/>
                <w:szCs w:val="21"/>
                <w:lang w:val="fr-CA"/>
              </w:rPr>
            </w:pPr>
            <w:r w:rsidRPr="005C6411">
              <w:rPr>
                <w:color w:val="000000"/>
                <w:sz w:val="21"/>
                <w:lang w:val="fr-CA"/>
              </w:rPr>
              <w:t xml:space="preserve">Mousses </w:t>
            </w:r>
            <w:r w:rsidR="007F3E7A">
              <w:rPr>
                <w:color w:val="000000"/>
                <w:sz w:val="21"/>
                <w:lang w:val="fr-CA"/>
              </w:rPr>
              <w:t>de polystyrène extrudé</w:t>
            </w:r>
            <w:r w:rsidRPr="005C6411">
              <w:rPr>
                <w:color w:val="000000"/>
                <w:sz w:val="21"/>
                <w:lang w:val="fr-CA"/>
              </w:rPr>
              <w:t xml:space="preserve"> (ONUDI/Allemagne)</w:t>
            </w:r>
          </w:p>
        </w:tc>
        <w:tc>
          <w:tcPr>
            <w:tcW w:w="1920" w:type="dxa"/>
            <w:shd w:val="clear" w:color="000000" w:fill="FFFFFF"/>
            <w:noWrap/>
            <w:tcMar>
              <w:left w:w="115" w:type="dxa"/>
              <w:right w:w="288" w:type="dxa"/>
            </w:tcMar>
            <w:vAlign w:val="center"/>
            <w:hideMark/>
          </w:tcPr>
          <w:p w14:paraId="0D62EF5D" w14:textId="77777777" w:rsidR="00B666D3" w:rsidRPr="005C6411" w:rsidRDefault="00B666D3" w:rsidP="0054393C">
            <w:pPr>
              <w:keepNext/>
              <w:keepLines/>
              <w:widowControl w:val="0"/>
              <w:jc w:val="right"/>
              <w:rPr>
                <w:color w:val="000000"/>
                <w:sz w:val="21"/>
                <w:szCs w:val="21"/>
                <w:lang w:val="fr-CA"/>
              </w:rPr>
            </w:pPr>
            <w:r w:rsidRPr="005C6411">
              <w:rPr>
                <w:color w:val="000000"/>
                <w:sz w:val="21"/>
                <w:lang w:val="fr-CA"/>
              </w:rPr>
              <w:t>-</w:t>
            </w:r>
          </w:p>
        </w:tc>
        <w:tc>
          <w:tcPr>
            <w:tcW w:w="1920" w:type="dxa"/>
            <w:shd w:val="clear" w:color="000000" w:fill="FFFFFF"/>
            <w:noWrap/>
            <w:tcMar>
              <w:left w:w="115" w:type="dxa"/>
              <w:right w:w="288" w:type="dxa"/>
            </w:tcMar>
            <w:vAlign w:val="center"/>
            <w:hideMark/>
          </w:tcPr>
          <w:p w14:paraId="27858C97" w14:textId="77777777" w:rsidR="00B666D3" w:rsidRPr="005C6411" w:rsidRDefault="00B666D3" w:rsidP="0054393C">
            <w:pPr>
              <w:keepNext/>
              <w:keepLines/>
              <w:widowControl w:val="0"/>
              <w:jc w:val="right"/>
              <w:rPr>
                <w:color w:val="000000"/>
                <w:sz w:val="21"/>
                <w:szCs w:val="21"/>
                <w:lang w:val="fr-CA"/>
              </w:rPr>
            </w:pPr>
            <w:r w:rsidRPr="005C6411">
              <w:rPr>
                <w:color w:val="000000"/>
                <w:sz w:val="21"/>
                <w:lang w:val="fr-CA"/>
              </w:rPr>
              <w:t>-</w:t>
            </w:r>
          </w:p>
        </w:tc>
        <w:tc>
          <w:tcPr>
            <w:tcW w:w="1920" w:type="dxa"/>
            <w:shd w:val="clear" w:color="000000" w:fill="FFFFFF"/>
            <w:noWrap/>
            <w:tcMar>
              <w:left w:w="115" w:type="dxa"/>
              <w:right w:w="288" w:type="dxa"/>
            </w:tcMar>
            <w:vAlign w:val="center"/>
            <w:hideMark/>
          </w:tcPr>
          <w:p w14:paraId="496F5379" w14:textId="77777777" w:rsidR="00B666D3" w:rsidRPr="005C6411" w:rsidRDefault="00B666D3" w:rsidP="0054393C">
            <w:pPr>
              <w:keepNext/>
              <w:keepLines/>
              <w:widowControl w:val="0"/>
              <w:jc w:val="right"/>
              <w:rPr>
                <w:color w:val="000000"/>
                <w:sz w:val="21"/>
                <w:szCs w:val="21"/>
                <w:lang w:val="fr-CA"/>
              </w:rPr>
            </w:pPr>
            <w:r w:rsidRPr="005C6411">
              <w:rPr>
                <w:color w:val="000000"/>
                <w:sz w:val="21"/>
                <w:lang w:val="fr-CA"/>
              </w:rPr>
              <w:t>-</w:t>
            </w:r>
          </w:p>
        </w:tc>
      </w:tr>
      <w:tr w:rsidR="00B666D3" w:rsidRPr="005C6411" w14:paraId="0420D8FE" w14:textId="77777777" w:rsidTr="003D2974">
        <w:tc>
          <w:tcPr>
            <w:tcW w:w="3595" w:type="dxa"/>
            <w:shd w:val="clear" w:color="auto" w:fill="auto"/>
            <w:noWrap/>
            <w:vAlign w:val="center"/>
            <w:hideMark/>
          </w:tcPr>
          <w:p w14:paraId="543B3F55" w14:textId="534882D0" w:rsidR="00B666D3" w:rsidRPr="005C6411" w:rsidRDefault="00B666D3" w:rsidP="0054393C">
            <w:pPr>
              <w:keepNext/>
              <w:keepLines/>
              <w:widowControl w:val="0"/>
              <w:jc w:val="left"/>
              <w:rPr>
                <w:color w:val="000000"/>
                <w:sz w:val="21"/>
                <w:szCs w:val="21"/>
                <w:lang w:val="fr-CA"/>
              </w:rPr>
            </w:pPr>
            <w:r w:rsidRPr="005C6411">
              <w:rPr>
                <w:color w:val="000000"/>
                <w:sz w:val="21"/>
                <w:lang w:val="fr-CA"/>
              </w:rPr>
              <w:t xml:space="preserve">Mousses </w:t>
            </w:r>
            <w:r w:rsidR="00D5433B">
              <w:rPr>
                <w:color w:val="000000"/>
                <w:sz w:val="21"/>
                <w:lang w:val="fr-CA"/>
              </w:rPr>
              <w:t>de polyuréthanne</w:t>
            </w:r>
            <w:r w:rsidRPr="005C6411">
              <w:rPr>
                <w:color w:val="000000"/>
                <w:sz w:val="21"/>
                <w:lang w:val="fr-CA"/>
              </w:rPr>
              <w:t xml:space="preserve"> (Banque mondiale)</w:t>
            </w:r>
          </w:p>
        </w:tc>
        <w:tc>
          <w:tcPr>
            <w:tcW w:w="1920" w:type="dxa"/>
            <w:shd w:val="clear" w:color="000000" w:fill="FFFFFF"/>
            <w:noWrap/>
            <w:tcMar>
              <w:left w:w="115" w:type="dxa"/>
              <w:right w:w="288" w:type="dxa"/>
            </w:tcMar>
            <w:vAlign w:val="center"/>
            <w:hideMark/>
          </w:tcPr>
          <w:p w14:paraId="7FF9845B" w14:textId="77777777" w:rsidR="00B666D3" w:rsidRPr="005C6411" w:rsidRDefault="00B666D3" w:rsidP="0054393C">
            <w:pPr>
              <w:keepNext/>
              <w:keepLines/>
              <w:widowControl w:val="0"/>
              <w:jc w:val="right"/>
              <w:rPr>
                <w:color w:val="000000"/>
                <w:sz w:val="21"/>
                <w:szCs w:val="21"/>
                <w:lang w:val="fr-CA"/>
              </w:rPr>
            </w:pPr>
            <w:r w:rsidRPr="005C6411">
              <w:rPr>
                <w:color w:val="000000"/>
                <w:sz w:val="21"/>
                <w:lang w:val="fr-CA"/>
              </w:rPr>
              <w:t>-</w:t>
            </w:r>
          </w:p>
        </w:tc>
        <w:tc>
          <w:tcPr>
            <w:tcW w:w="1920" w:type="dxa"/>
            <w:shd w:val="clear" w:color="000000" w:fill="FFFFFF"/>
            <w:noWrap/>
            <w:tcMar>
              <w:left w:w="115" w:type="dxa"/>
              <w:right w:w="288" w:type="dxa"/>
            </w:tcMar>
            <w:vAlign w:val="center"/>
            <w:hideMark/>
          </w:tcPr>
          <w:p w14:paraId="22578727" w14:textId="77777777" w:rsidR="00B666D3" w:rsidRPr="005C6411" w:rsidRDefault="00B666D3" w:rsidP="0054393C">
            <w:pPr>
              <w:keepNext/>
              <w:keepLines/>
              <w:widowControl w:val="0"/>
              <w:jc w:val="right"/>
              <w:rPr>
                <w:color w:val="000000"/>
                <w:sz w:val="21"/>
                <w:szCs w:val="21"/>
                <w:lang w:val="fr-CA"/>
              </w:rPr>
            </w:pPr>
            <w:r w:rsidRPr="005C6411">
              <w:rPr>
                <w:color w:val="000000"/>
                <w:sz w:val="21"/>
                <w:lang w:val="fr-CA"/>
              </w:rPr>
              <w:t>989</w:t>
            </w:r>
          </w:p>
        </w:tc>
        <w:tc>
          <w:tcPr>
            <w:tcW w:w="1920" w:type="dxa"/>
            <w:shd w:val="clear" w:color="000000" w:fill="FFFFFF"/>
            <w:noWrap/>
            <w:tcMar>
              <w:left w:w="115" w:type="dxa"/>
              <w:right w:w="288" w:type="dxa"/>
            </w:tcMar>
            <w:vAlign w:val="center"/>
            <w:hideMark/>
          </w:tcPr>
          <w:p w14:paraId="12E8B2D2" w14:textId="77777777" w:rsidR="00B666D3" w:rsidRPr="005C6411" w:rsidRDefault="00B666D3" w:rsidP="0054393C">
            <w:pPr>
              <w:keepNext/>
              <w:keepLines/>
              <w:widowControl w:val="0"/>
              <w:jc w:val="right"/>
              <w:rPr>
                <w:color w:val="000000"/>
                <w:sz w:val="21"/>
                <w:szCs w:val="21"/>
                <w:lang w:val="fr-CA"/>
              </w:rPr>
            </w:pPr>
            <w:r w:rsidRPr="005C6411">
              <w:rPr>
                <w:color w:val="000000"/>
                <w:sz w:val="21"/>
                <w:lang w:val="fr-CA"/>
              </w:rPr>
              <w:t>989</w:t>
            </w:r>
          </w:p>
        </w:tc>
      </w:tr>
      <w:tr w:rsidR="00B666D3" w:rsidRPr="005C6411" w14:paraId="05230871" w14:textId="77777777" w:rsidTr="003D2974">
        <w:tc>
          <w:tcPr>
            <w:tcW w:w="3595" w:type="dxa"/>
            <w:shd w:val="clear" w:color="auto" w:fill="auto"/>
            <w:noWrap/>
            <w:vAlign w:val="center"/>
            <w:hideMark/>
          </w:tcPr>
          <w:p w14:paraId="7B312C50" w14:textId="77777777" w:rsidR="00B666D3" w:rsidRPr="005C6411" w:rsidRDefault="00B666D3" w:rsidP="003D2974">
            <w:pPr>
              <w:rPr>
                <w:color w:val="000000"/>
                <w:sz w:val="21"/>
                <w:szCs w:val="21"/>
                <w:lang w:val="fr-CA"/>
              </w:rPr>
            </w:pPr>
            <w:r w:rsidRPr="005C6411">
              <w:rPr>
                <w:color w:val="000000"/>
                <w:sz w:val="21"/>
                <w:lang w:val="fr-CA"/>
              </w:rPr>
              <w:t>RIC (PNUD)</w:t>
            </w:r>
          </w:p>
        </w:tc>
        <w:tc>
          <w:tcPr>
            <w:tcW w:w="1920" w:type="dxa"/>
            <w:shd w:val="clear" w:color="000000" w:fill="FFFFFF"/>
            <w:noWrap/>
            <w:tcMar>
              <w:left w:w="115" w:type="dxa"/>
              <w:right w:w="288" w:type="dxa"/>
            </w:tcMar>
            <w:vAlign w:val="center"/>
            <w:hideMark/>
          </w:tcPr>
          <w:p w14:paraId="287DE111" w14:textId="77777777" w:rsidR="00B666D3" w:rsidRPr="005C6411" w:rsidRDefault="00B666D3" w:rsidP="003D2974">
            <w:pPr>
              <w:jc w:val="right"/>
              <w:rPr>
                <w:color w:val="000000"/>
                <w:sz w:val="21"/>
                <w:szCs w:val="21"/>
                <w:lang w:val="fr-CA"/>
              </w:rPr>
            </w:pPr>
            <w:r w:rsidRPr="005C6411">
              <w:rPr>
                <w:color w:val="000000"/>
                <w:sz w:val="21"/>
                <w:lang w:val="fr-CA"/>
              </w:rPr>
              <w:t>29 110</w:t>
            </w:r>
          </w:p>
        </w:tc>
        <w:tc>
          <w:tcPr>
            <w:tcW w:w="1920" w:type="dxa"/>
            <w:shd w:val="clear" w:color="000000" w:fill="FFFFFF"/>
            <w:noWrap/>
            <w:tcMar>
              <w:left w:w="115" w:type="dxa"/>
              <w:right w:w="288" w:type="dxa"/>
            </w:tcMar>
            <w:vAlign w:val="center"/>
            <w:hideMark/>
          </w:tcPr>
          <w:p w14:paraId="00300127" w14:textId="77777777" w:rsidR="00B666D3" w:rsidRPr="005C6411" w:rsidRDefault="00B666D3" w:rsidP="003D2974">
            <w:pPr>
              <w:jc w:val="right"/>
              <w:rPr>
                <w:color w:val="000000"/>
                <w:sz w:val="21"/>
                <w:szCs w:val="21"/>
                <w:lang w:val="fr-CA"/>
              </w:rPr>
            </w:pPr>
            <w:r w:rsidRPr="005C6411">
              <w:rPr>
                <w:color w:val="000000"/>
                <w:sz w:val="21"/>
                <w:lang w:val="fr-CA"/>
              </w:rPr>
              <w:t>43 449</w:t>
            </w:r>
          </w:p>
        </w:tc>
        <w:tc>
          <w:tcPr>
            <w:tcW w:w="1920" w:type="dxa"/>
            <w:shd w:val="clear" w:color="000000" w:fill="FFFFFF"/>
            <w:noWrap/>
            <w:tcMar>
              <w:left w:w="115" w:type="dxa"/>
              <w:right w:w="288" w:type="dxa"/>
            </w:tcMar>
            <w:vAlign w:val="center"/>
            <w:hideMark/>
          </w:tcPr>
          <w:p w14:paraId="4CA8DC94" w14:textId="77777777" w:rsidR="00B666D3" w:rsidRPr="005C6411" w:rsidRDefault="00B666D3" w:rsidP="003D2974">
            <w:pPr>
              <w:jc w:val="right"/>
              <w:rPr>
                <w:color w:val="000000"/>
                <w:sz w:val="21"/>
                <w:szCs w:val="21"/>
                <w:lang w:val="fr-CA"/>
              </w:rPr>
            </w:pPr>
            <w:r w:rsidRPr="005C6411">
              <w:rPr>
                <w:color w:val="000000"/>
                <w:sz w:val="21"/>
                <w:lang w:val="fr-CA"/>
              </w:rPr>
              <w:t>72 559</w:t>
            </w:r>
          </w:p>
        </w:tc>
      </w:tr>
      <w:tr w:rsidR="00B666D3" w:rsidRPr="005C6411" w14:paraId="4FA57E56" w14:textId="77777777" w:rsidTr="003D2974">
        <w:tc>
          <w:tcPr>
            <w:tcW w:w="3595" w:type="dxa"/>
            <w:shd w:val="clear" w:color="auto" w:fill="auto"/>
            <w:vAlign w:val="center"/>
            <w:hideMark/>
          </w:tcPr>
          <w:p w14:paraId="2C077D6A" w14:textId="77777777" w:rsidR="00B666D3" w:rsidRPr="005C6411" w:rsidRDefault="00B666D3" w:rsidP="003D2974">
            <w:pPr>
              <w:rPr>
                <w:color w:val="000000"/>
                <w:sz w:val="21"/>
                <w:szCs w:val="21"/>
                <w:lang w:val="fr-CA"/>
              </w:rPr>
            </w:pPr>
            <w:r w:rsidRPr="005C6411">
              <w:rPr>
                <w:color w:val="000000"/>
                <w:sz w:val="21"/>
                <w:lang w:val="fr-CA"/>
              </w:rPr>
              <w:t>Climatiseurs résidentiels (ONUDI) </w:t>
            </w:r>
          </w:p>
        </w:tc>
        <w:tc>
          <w:tcPr>
            <w:tcW w:w="1920" w:type="dxa"/>
            <w:shd w:val="clear" w:color="000000" w:fill="FFFFFF"/>
            <w:tcMar>
              <w:left w:w="115" w:type="dxa"/>
              <w:right w:w="288" w:type="dxa"/>
            </w:tcMar>
            <w:vAlign w:val="center"/>
            <w:hideMark/>
          </w:tcPr>
          <w:p w14:paraId="36632559" w14:textId="77777777" w:rsidR="00B666D3" w:rsidRPr="005C6411" w:rsidRDefault="00B666D3" w:rsidP="003D2974">
            <w:pPr>
              <w:jc w:val="right"/>
              <w:rPr>
                <w:color w:val="000000"/>
                <w:sz w:val="21"/>
                <w:szCs w:val="21"/>
                <w:lang w:val="fr-CA"/>
              </w:rPr>
            </w:pPr>
            <w:r w:rsidRPr="005C6411">
              <w:rPr>
                <w:color w:val="000000"/>
                <w:sz w:val="21"/>
                <w:lang w:val="fr-CA"/>
              </w:rPr>
              <w:t>6 986</w:t>
            </w:r>
          </w:p>
        </w:tc>
        <w:tc>
          <w:tcPr>
            <w:tcW w:w="1920" w:type="dxa"/>
            <w:shd w:val="clear" w:color="000000" w:fill="FFFFFF"/>
            <w:tcMar>
              <w:left w:w="115" w:type="dxa"/>
              <w:right w:w="288" w:type="dxa"/>
            </w:tcMar>
            <w:vAlign w:val="center"/>
            <w:hideMark/>
          </w:tcPr>
          <w:p w14:paraId="149C9902" w14:textId="77777777" w:rsidR="00B666D3" w:rsidRPr="005C6411" w:rsidRDefault="00B666D3" w:rsidP="003D2974">
            <w:pPr>
              <w:jc w:val="right"/>
              <w:rPr>
                <w:color w:val="000000"/>
                <w:sz w:val="21"/>
                <w:szCs w:val="21"/>
                <w:lang w:val="fr-CA"/>
              </w:rPr>
            </w:pPr>
            <w:r w:rsidRPr="005C6411">
              <w:rPr>
                <w:color w:val="000000"/>
                <w:sz w:val="21"/>
                <w:lang w:val="fr-CA"/>
              </w:rPr>
              <w:t>10 709</w:t>
            </w:r>
          </w:p>
        </w:tc>
        <w:tc>
          <w:tcPr>
            <w:tcW w:w="1920" w:type="dxa"/>
            <w:shd w:val="clear" w:color="000000" w:fill="FFFFFF"/>
            <w:noWrap/>
            <w:tcMar>
              <w:left w:w="115" w:type="dxa"/>
              <w:right w:w="288" w:type="dxa"/>
            </w:tcMar>
            <w:vAlign w:val="center"/>
            <w:hideMark/>
          </w:tcPr>
          <w:p w14:paraId="56A694C0" w14:textId="77777777" w:rsidR="00B666D3" w:rsidRPr="005C6411" w:rsidRDefault="00B666D3" w:rsidP="003D2974">
            <w:pPr>
              <w:jc w:val="right"/>
              <w:rPr>
                <w:color w:val="000000"/>
                <w:sz w:val="21"/>
                <w:szCs w:val="21"/>
                <w:lang w:val="fr-CA"/>
              </w:rPr>
            </w:pPr>
            <w:r w:rsidRPr="005C6411">
              <w:rPr>
                <w:color w:val="000000"/>
                <w:sz w:val="21"/>
                <w:lang w:val="fr-CA"/>
              </w:rPr>
              <w:t>17 695</w:t>
            </w:r>
          </w:p>
        </w:tc>
      </w:tr>
      <w:tr w:rsidR="00B666D3" w:rsidRPr="005C6411" w14:paraId="0CD97067" w14:textId="77777777" w:rsidTr="003D2974">
        <w:tc>
          <w:tcPr>
            <w:tcW w:w="3595" w:type="dxa"/>
            <w:shd w:val="clear" w:color="auto" w:fill="auto"/>
            <w:vAlign w:val="center"/>
            <w:hideMark/>
          </w:tcPr>
          <w:p w14:paraId="1AEC9B5C" w14:textId="77777777" w:rsidR="00B666D3" w:rsidRPr="005C6411" w:rsidRDefault="00B666D3" w:rsidP="003D2974">
            <w:pPr>
              <w:rPr>
                <w:color w:val="000000"/>
                <w:sz w:val="21"/>
                <w:szCs w:val="21"/>
                <w:lang w:val="fr-CA"/>
              </w:rPr>
            </w:pPr>
            <w:r w:rsidRPr="005C6411">
              <w:rPr>
                <w:color w:val="000000"/>
                <w:sz w:val="21"/>
                <w:lang w:val="fr-CA"/>
              </w:rPr>
              <w:t>Solvants (PNUD) </w:t>
            </w:r>
          </w:p>
        </w:tc>
        <w:tc>
          <w:tcPr>
            <w:tcW w:w="1920" w:type="dxa"/>
            <w:shd w:val="clear" w:color="000000" w:fill="FFFFFF"/>
            <w:tcMar>
              <w:left w:w="115" w:type="dxa"/>
              <w:right w:w="288" w:type="dxa"/>
            </w:tcMar>
            <w:vAlign w:val="center"/>
            <w:hideMark/>
          </w:tcPr>
          <w:p w14:paraId="0210E467" w14:textId="77777777" w:rsidR="00B666D3" w:rsidRPr="005C6411" w:rsidRDefault="00B666D3" w:rsidP="003D2974">
            <w:pPr>
              <w:jc w:val="right"/>
              <w:rPr>
                <w:color w:val="000000"/>
                <w:sz w:val="21"/>
                <w:szCs w:val="21"/>
                <w:lang w:val="fr-CA"/>
              </w:rPr>
            </w:pPr>
            <w:r w:rsidRPr="005C6411">
              <w:rPr>
                <w:color w:val="000000"/>
                <w:sz w:val="21"/>
                <w:lang w:val="fr-CA"/>
              </w:rPr>
              <w:t>-</w:t>
            </w:r>
          </w:p>
        </w:tc>
        <w:tc>
          <w:tcPr>
            <w:tcW w:w="1920" w:type="dxa"/>
            <w:shd w:val="clear" w:color="000000" w:fill="FFFFFF"/>
            <w:tcMar>
              <w:left w:w="115" w:type="dxa"/>
              <w:right w:w="288" w:type="dxa"/>
            </w:tcMar>
            <w:vAlign w:val="center"/>
            <w:hideMark/>
          </w:tcPr>
          <w:p w14:paraId="5D16FDEF" w14:textId="77777777" w:rsidR="00B666D3" w:rsidRPr="005C6411" w:rsidRDefault="00B666D3" w:rsidP="003D2974">
            <w:pPr>
              <w:jc w:val="right"/>
              <w:rPr>
                <w:color w:val="000000"/>
                <w:sz w:val="21"/>
                <w:szCs w:val="21"/>
                <w:lang w:val="fr-CA"/>
              </w:rPr>
            </w:pPr>
            <w:r w:rsidRPr="005C6411">
              <w:rPr>
                <w:color w:val="000000"/>
                <w:sz w:val="21"/>
                <w:lang w:val="fr-CA"/>
              </w:rPr>
              <w:t>1 133</w:t>
            </w:r>
          </w:p>
        </w:tc>
        <w:tc>
          <w:tcPr>
            <w:tcW w:w="1920" w:type="dxa"/>
            <w:shd w:val="clear" w:color="000000" w:fill="FFFFFF"/>
            <w:noWrap/>
            <w:tcMar>
              <w:left w:w="115" w:type="dxa"/>
              <w:right w:w="288" w:type="dxa"/>
            </w:tcMar>
            <w:vAlign w:val="center"/>
            <w:hideMark/>
          </w:tcPr>
          <w:p w14:paraId="5618B4B5" w14:textId="77777777" w:rsidR="00B666D3" w:rsidRPr="005C6411" w:rsidRDefault="00B666D3" w:rsidP="003D2974">
            <w:pPr>
              <w:jc w:val="right"/>
              <w:rPr>
                <w:color w:val="000000"/>
                <w:sz w:val="21"/>
                <w:szCs w:val="21"/>
                <w:lang w:val="fr-CA"/>
              </w:rPr>
            </w:pPr>
            <w:r w:rsidRPr="005C6411">
              <w:rPr>
                <w:color w:val="000000"/>
                <w:sz w:val="21"/>
                <w:lang w:val="fr-CA"/>
              </w:rPr>
              <w:t>1 133</w:t>
            </w:r>
          </w:p>
        </w:tc>
      </w:tr>
      <w:tr w:rsidR="00B666D3" w:rsidRPr="005C6411" w14:paraId="14E6D43E" w14:textId="77777777" w:rsidTr="003D2974">
        <w:tc>
          <w:tcPr>
            <w:tcW w:w="3595" w:type="dxa"/>
            <w:shd w:val="clear" w:color="auto" w:fill="auto"/>
            <w:vAlign w:val="center"/>
            <w:hideMark/>
          </w:tcPr>
          <w:p w14:paraId="0CB9E16F" w14:textId="77777777" w:rsidR="00B666D3" w:rsidRPr="005C6411" w:rsidRDefault="00B666D3" w:rsidP="003D2974">
            <w:pPr>
              <w:rPr>
                <w:color w:val="000000"/>
                <w:sz w:val="21"/>
                <w:szCs w:val="21"/>
                <w:lang w:val="fr-CA"/>
              </w:rPr>
            </w:pPr>
            <w:r w:rsidRPr="005C6411">
              <w:rPr>
                <w:color w:val="000000"/>
                <w:sz w:val="21"/>
                <w:lang w:val="fr-CA"/>
              </w:rPr>
              <w:t>Entretien (PNUE/Japon) </w:t>
            </w:r>
          </w:p>
        </w:tc>
        <w:tc>
          <w:tcPr>
            <w:tcW w:w="1920" w:type="dxa"/>
            <w:shd w:val="clear" w:color="000000" w:fill="FFFFFF"/>
            <w:tcMar>
              <w:left w:w="115" w:type="dxa"/>
              <w:right w:w="288" w:type="dxa"/>
            </w:tcMar>
            <w:vAlign w:val="center"/>
            <w:hideMark/>
          </w:tcPr>
          <w:p w14:paraId="520A13C6" w14:textId="77777777" w:rsidR="00B666D3" w:rsidRPr="005C6411" w:rsidRDefault="00B666D3" w:rsidP="003D2974">
            <w:pPr>
              <w:jc w:val="right"/>
              <w:rPr>
                <w:color w:val="000000"/>
                <w:sz w:val="21"/>
                <w:szCs w:val="21"/>
                <w:lang w:val="fr-CA"/>
              </w:rPr>
            </w:pPr>
            <w:r w:rsidRPr="005C6411">
              <w:rPr>
                <w:color w:val="000000"/>
                <w:sz w:val="21"/>
                <w:lang w:val="fr-CA"/>
              </w:rPr>
              <w:t>-</w:t>
            </w:r>
          </w:p>
        </w:tc>
        <w:tc>
          <w:tcPr>
            <w:tcW w:w="1920" w:type="dxa"/>
            <w:shd w:val="clear" w:color="000000" w:fill="FFFFFF"/>
            <w:tcMar>
              <w:left w:w="115" w:type="dxa"/>
              <w:right w:w="288" w:type="dxa"/>
            </w:tcMar>
            <w:vAlign w:val="center"/>
            <w:hideMark/>
          </w:tcPr>
          <w:p w14:paraId="67A57276" w14:textId="77777777" w:rsidR="00B666D3" w:rsidRPr="005C6411" w:rsidRDefault="00B666D3" w:rsidP="003D2974">
            <w:pPr>
              <w:jc w:val="right"/>
              <w:rPr>
                <w:color w:val="000000"/>
                <w:sz w:val="21"/>
                <w:szCs w:val="21"/>
                <w:lang w:val="fr-CA"/>
              </w:rPr>
            </w:pPr>
            <w:r w:rsidRPr="005C6411">
              <w:rPr>
                <w:color w:val="000000"/>
                <w:sz w:val="21"/>
                <w:lang w:val="fr-CA"/>
              </w:rPr>
              <w:t>7 107</w:t>
            </w:r>
          </w:p>
        </w:tc>
        <w:tc>
          <w:tcPr>
            <w:tcW w:w="1920" w:type="dxa"/>
            <w:shd w:val="clear" w:color="000000" w:fill="FFFFFF"/>
            <w:noWrap/>
            <w:tcMar>
              <w:left w:w="115" w:type="dxa"/>
              <w:right w:w="288" w:type="dxa"/>
            </w:tcMar>
            <w:vAlign w:val="center"/>
            <w:hideMark/>
          </w:tcPr>
          <w:p w14:paraId="51250969" w14:textId="77777777" w:rsidR="00B666D3" w:rsidRPr="005C6411" w:rsidRDefault="00B666D3" w:rsidP="003D2974">
            <w:pPr>
              <w:jc w:val="right"/>
              <w:rPr>
                <w:color w:val="000000"/>
                <w:sz w:val="21"/>
                <w:szCs w:val="21"/>
                <w:lang w:val="fr-CA"/>
              </w:rPr>
            </w:pPr>
            <w:r w:rsidRPr="005C6411">
              <w:rPr>
                <w:color w:val="000000"/>
                <w:sz w:val="21"/>
                <w:lang w:val="fr-CA"/>
              </w:rPr>
              <w:t>7 107</w:t>
            </w:r>
          </w:p>
        </w:tc>
      </w:tr>
      <w:tr w:rsidR="00B666D3" w:rsidRPr="005C6411" w14:paraId="0D80A49E" w14:textId="77777777" w:rsidTr="003D2974">
        <w:tc>
          <w:tcPr>
            <w:tcW w:w="3595" w:type="dxa"/>
            <w:shd w:val="clear" w:color="auto" w:fill="auto"/>
            <w:noWrap/>
            <w:vAlign w:val="center"/>
            <w:hideMark/>
          </w:tcPr>
          <w:p w14:paraId="766912DB" w14:textId="77777777" w:rsidR="00B666D3" w:rsidRPr="005C6411" w:rsidRDefault="00B666D3" w:rsidP="003D2974">
            <w:pPr>
              <w:rPr>
                <w:b/>
                <w:bCs/>
                <w:color w:val="000000"/>
                <w:sz w:val="21"/>
                <w:szCs w:val="21"/>
                <w:lang w:val="fr-CA"/>
              </w:rPr>
            </w:pPr>
            <w:r w:rsidRPr="005C6411">
              <w:rPr>
                <w:b/>
                <w:color w:val="000000"/>
                <w:sz w:val="21"/>
                <w:lang w:val="fr-CA"/>
              </w:rPr>
              <w:t>Total de tous les secteurs</w:t>
            </w:r>
          </w:p>
        </w:tc>
        <w:tc>
          <w:tcPr>
            <w:tcW w:w="1920" w:type="dxa"/>
            <w:shd w:val="clear" w:color="auto" w:fill="auto"/>
            <w:noWrap/>
            <w:tcMar>
              <w:left w:w="115" w:type="dxa"/>
              <w:right w:w="288" w:type="dxa"/>
            </w:tcMar>
            <w:vAlign w:val="center"/>
            <w:hideMark/>
          </w:tcPr>
          <w:p w14:paraId="38054E93" w14:textId="77777777" w:rsidR="00B666D3" w:rsidRPr="005C6411" w:rsidRDefault="00B666D3" w:rsidP="003D2974">
            <w:pPr>
              <w:jc w:val="right"/>
              <w:rPr>
                <w:b/>
                <w:bCs/>
                <w:color w:val="000000"/>
                <w:sz w:val="21"/>
                <w:szCs w:val="21"/>
                <w:lang w:val="fr-CA"/>
              </w:rPr>
            </w:pPr>
            <w:r w:rsidRPr="005C6411">
              <w:rPr>
                <w:b/>
                <w:color w:val="000000"/>
                <w:sz w:val="21"/>
                <w:lang w:val="fr-CA"/>
              </w:rPr>
              <w:t>36 095</w:t>
            </w:r>
          </w:p>
        </w:tc>
        <w:tc>
          <w:tcPr>
            <w:tcW w:w="1920" w:type="dxa"/>
            <w:shd w:val="clear" w:color="auto" w:fill="auto"/>
            <w:noWrap/>
            <w:tcMar>
              <w:left w:w="115" w:type="dxa"/>
              <w:right w:w="288" w:type="dxa"/>
            </w:tcMar>
            <w:vAlign w:val="center"/>
            <w:hideMark/>
          </w:tcPr>
          <w:p w14:paraId="3EA43059" w14:textId="77777777" w:rsidR="00B666D3" w:rsidRPr="005C6411" w:rsidRDefault="00B666D3" w:rsidP="003D2974">
            <w:pPr>
              <w:jc w:val="right"/>
              <w:rPr>
                <w:b/>
                <w:bCs/>
                <w:color w:val="000000"/>
                <w:sz w:val="21"/>
                <w:szCs w:val="21"/>
                <w:lang w:val="fr-CA"/>
              </w:rPr>
            </w:pPr>
            <w:r w:rsidRPr="005C6411">
              <w:rPr>
                <w:b/>
                <w:color w:val="000000"/>
                <w:sz w:val="21"/>
                <w:lang w:val="fr-CA"/>
              </w:rPr>
              <w:t>63 387</w:t>
            </w:r>
          </w:p>
        </w:tc>
        <w:tc>
          <w:tcPr>
            <w:tcW w:w="1920" w:type="dxa"/>
            <w:shd w:val="clear" w:color="auto" w:fill="auto"/>
            <w:noWrap/>
            <w:tcMar>
              <w:left w:w="115" w:type="dxa"/>
              <w:right w:w="288" w:type="dxa"/>
            </w:tcMar>
            <w:vAlign w:val="center"/>
            <w:hideMark/>
          </w:tcPr>
          <w:p w14:paraId="3BDFA318" w14:textId="77777777" w:rsidR="00B666D3" w:rsidRPr="005C6411" w:rsidRDefault="00B666D3" w:rsidP="003D2974">
            <w:pPr>
              <w:jc w:val="right"/>
              <w:rPr>
                <w:b/>
                <w:bCs/>
                <w:color w:val="000000"/>
                <w:sz w:val="21"/>
                <w:szCs w:val="21"/>
                <w:lang w:val="fr-CA"/>
              </w:rPr>
            </w:pPr>
            <w:r w:rsidRPr="005C6411">
              <w:rPr>
                <w:b/>
                <w:color w:val="000000"/>
                <w:sz w:val="21"/>
                <w:lang w:val="fr-CA"/>
              </w:rPr>
              <w:t>99 482</w:t>
            </w:r>
          </w:p>
        </w:tc>
      </w:tr>
    </w:tbl>
    <w:p w14:paraId="1B37ED29" w14:textId="77777777" w:rsidR="00B666D3" w:rsidRPr="005C6411" w:rsidRDefault="00B666D3" w:rsidP="00B666D3">
      <w:pPr>
        <w:rPr>
          <w:highlight w:val="red"/>
          <w:lang w:val="fr-CA"/>
        </w:rPr>
      </w:pPr>
    </w:p>
    <w:p w14:paraId="4B91F45E" w14:textId="77777777" w:rsidR="00B666D3" w:rsidRPr="005C6411" w:rsidRDefault="00B666D3" w:rsidP="00B666D3">
      <w:pPr>
        <w:pStyle w:val="Heading1"/>
        <w:numPr>
          <w:ilvl w:val="0"/>
          <w:numId w:val="0"/>
        </w:numPr>
        <w:shd w:val="clear" w:color="auto" w:fill="FFFFFF" w:themeFill="background1"/>
        <w:rPr>
          <w:u w:val="single"/>
          <w:lang w:val="fr-CA"/>
        </w:rPr>
      </w:pPr>
      <w:r w:rsidRPr="005C6411">
        <w:rPr>
          <w:u w:val="single"/>
          <w:lang w:val="fr-CA"/>
        </w:rPr>
        <w:t>Rapports périodiques de tranche et demandes de financement</w:t>
      </w:r>
    </w:p>
    <w:p w14:paraId="39589603" w14:textId="48396A58" w:rsidR="00B666D3" w:rsidRPr="005C6411" w:rsidRDefault="00B666D3" w:rsidP="00B666D3">
      <w:pPr>
        <w:pStyle w:val="Heading1"/>
        <w:rPr>
          <w:lang w:val="fr-CA"/>
        </w:rPr>
      </w:pPr>
      <w:r w:rsidRPr="005C6411">
        <w:rPr>
          <w:lang w:val="fr-CA"/>
        </w:rPr>
        <w:t xml:space="preserve">Les rapports périodiques autonomes détaillés sur la mise en œuvre des plans des mousses </w:t>
      </w:r>
      <w:r w:rsidR="007F3E7A">
        <w:rPr>
          <w:lang w:val="fr-CA"/>
        </w:rPr>
        <w:t>de polystyrène extrudé</w:t>
      </w:r>
      <w:r w:rsidRPr="005C6411">
        <w:rPr>
          <w:lang w:val="fr-CA"/>
        </w:rPr>
        <w:t xml:space="preserve">, des mousses </w:t>
      </w:r>
      <w:r w:rsidR="007F3E7A">
        <w:rPr>
          <w:lang w:val="fr-CA"/>
        </w:rPr>
        <w:t>d</w:t>
      </w:r>
      <w:r w:rsidR="001A1DF8">
        <w:rPr>
          <w:lang w:val="fr-CA"/>
        </w:rPr>
        <w:t>e polyu</w:t>
      </w:r>
      <w:r w:rsidR="007F3E7A">
        <w:rPr>
          <w:lang w:val="fr-CA"/>
        </w:rPr>
        <w:t>réthanne</w:t>
      </w:r>
      <w:r w:rsidRPr="005C6411">
        <w:rPr>
          <w:lang w:val="fr-CA"/>
        </w:rPr>
        <w:t xml:space="preserve">, de la RIC, des climatiseurs résidentiels (RAC), des solvants et de l’entretien des systèmes de réfrigération ainsi que les demandes de financement des troisième et quatrième tranches sont joints à la Note par le Secrétariat. Chaque rapport fournit un rapport périodique sur la mise en œuvre de la tranche en cours, le niveau de décaissement des fonds, un plan de mise en œuvre de la tranche suivante, des observations par le Secrétariat du Fonds et la recommandation. </w:t>
      </w:r>
    </w:p>
    <w:p w14:paraId="167FBF18" w14:textId="53E493CD" w:rsidR="00B666D3" w:rsidRPr="005C6411" w:rsidRDefault="00B666D3" w:rsidP="00B666D3">
      <w:pPr>
        <w:pStyle w:val="Heading1"/>
        <w:widowControl w:val="0"/>
        <w:rPr>
          <w:lang w:val="fr-CA"/>
        </w:rPr>
      </w:pPr>
      <w:r w:rsidRPr="005C6411">
        <w:rPr>
          <w:lang w:val="fr-CA"/>
        </w:rPr>
        <w:t xml:space="preserve">Le Secrétariat prend note du fait que le </w:t>
      </w:r>
      <w:r w:rsidR="00786A68">
        <w:rPr>
          <w:lang w:val="fr-CA"/>
        </w:rPr>
        <w:t>gouvernement</w:t>
      </w:r>
      <w:r w:rsidRPr="005C6411">
        <w:rPr>
          <w:lang w:val="fr-CA"/>
        </w:rPr>
        <w:t xml:space="preserve"> de la Chine a respecté</w:t>
      </w:r>
      <w:r w:rsidRPr="005C6411">
        <w:rPr>
          <w:rStyle w:val="FootnoteReference"/>
          <w:lang w:val="fr-CA"/>
        </w:rPr>
        <w:footnoteReference w:id="11"/>
      </w:r>
      <w:r w:rsidRPr="005C6411">
        <w:rPr>
          <w:lang w:val="fr-CA"/>
        </w:rPr>
        <w:t xml:space="preserve"> les objectifs de consommation de HCFC fixés pour chaque secteur, que des progrès et des décaissements de fonds substantiels ont été réalisés dans tous les secteurs, et que tous les problèmes techniques et de coûts ont été résolus. </w:t>
      </w:r>
    </w:p>
    <w:p w14:paraId="3DD2B291" w14:textId="77777777" w:rsidR="00B666D3" w:rsidRPr="005C6411" w:rsidRDefault="00B666D3" w:rsidP="00B666D3">
      <w:pPr>
        <w:widowControl w:val="0"/>
        <w:tabs>
          <w:tab w:val="left" w:pos="8280"/>
        </w:tabs>
        <w:rPr>
          <w:b/>
          <w:lang w:val="fr-CA"/>
        </w:rPr>
      </w:pPr>
      <w:r w:rsidRPr="005C6411">
        <w:rPr>
          <w:b/>
          <w:lang w:val="fr-CA"/>
        </w:rPr>
        <w:t>Recommandation du Secrétariat</w:t>
      </w:r>
    </w:p>
    <w:p w14:paraId="57193D04" w14:textId="77777777" w:rsidR="00B666D3" w:rsidRPr="005C6411" w:rsidRDefault="00B666D3" w:rsidP="00B666D3">
      <w:pPr>
        <w:widowControl w:val="0"/>
        <w:tabs>
          <w:tab w:val="left" w:pos="8280"/>
        </w:tabs>
        <w:rPr>
          <w:lang w:val="fr-CA"/>
        </w:rPr>
      </w:pPr>
    </w:p>
    <w:p w14:paraId="7E46A235" w14:textId="3EFBB3B3" w:rsidR="00B666D3" w:rsidRPr="005C6411" w:rsidRDefault="00B666D3" w:rsidP="00B666D3">
      <w:pPr>
        <w:pStyle w:val="Heading1"/>
        <w:widowControl w:val="0"/>
        <w:rPr>
          <w:lang w:val="fr-CA"/>
        </w:rPr>
      </w:pPr>
      <w:r w:rsidRPr="005C6411">
        <w:rPr>
          <w:lang w:val="fr-CA"/>
        </w:rPr>
        <w:t xml:space="preserve">Le Comité exécutif souhaitera peut-être demander au Trésorier, en ce qui concerne les intérêts courus par le </w:t>
      </w:r>
      <w:r w:rsidR="00786A68">
        <w:rPr>
          <w:lang w:val="fr-CA"/>
        </w:rPr>
        <w:t>gouvernement</w:t>
      </w:r>
      <w:r w:rsidRPr="005C6411">
        <w:rPr>
          <w:lang w:val="fr-CA"/>
        </w:rPr>
        <w:t xml:space="preserve"> de la Chine jusqu’au 31 décembre 2020 sur les fonds précédemment transférés pour la mise en œuvre des plans sectoriels des phases I et II du plan de gestion de l’élimination des HCFC (PGEH), conformément aux décisions 69/24 et 77/49(b)(iii) :</w:t>
      </w:r>
    </w:p>
    <w:p w14:paraId="76C9D0B3" w14:textId="22115133" w:rsidR="00B666D3" w:rsidRPr="005C6411" w:rsidRDefault="00B666D3" w:rsidP="00B666D3">
      <w:pPr>
        <w:pStyle w:val="Heading2"/>
        <w:numPr>
          <w:ilvl w:val="1"/>
          <w:numId w:val="1"/>
        </w:numPr>
        <w:rPr>
          <w:lang w:val="fr-CA"/>
        </w:rPr>
      </w:pPr>
      <w:r w:rsidRPr="005C6411">
        <w:rPr>
          <w:lang w:val="fr-CA"/>
        </w:rPr>
        <w:t xml:space="preserve">De compenser les futurs transferts à la Banque mondiale de 989 $US correspondant aux intérêts courus sur les fonds précédemment transférés aux fins de la mise en œuvre du plan du secteur des mousses en </w:t>
      </w:r>
      <w:r w:rsidR="00F64976">
        <w:rPr>
          <w:lang w:val="fr-CA"/>
        </w:rPr>
        <w:t>polyuréthanne</w:t>
      </w:r>
      <w:r w:rsidRPr="005C6411">
        <w:rPr>
          <w:lang w:val="fr-CA"/>
        </w:rPr>
        <w:t xml:space="preserve"> au titre de la phase II du PGEH ;</w:t>
      </w:r>
    </w:p>
    <w:p w14:paraId="37585033" w14:textId="77777777" w:rsidR="00B666D3" w:rsidRPr="005C6411" w:rsidRDefault="00B666D3" w:rsidP="00B666D3">
      <w:pPr>
        <w:pStyle w:val="Heading2"/>
        <w:numPr>
          <w:ilvl w:val="1"/>
          <w:numId w:val="1"/>
        </w:numPr>
        <w:rPr>
          <w:lang w:val="fr-CA"/>
        </w:rPr>
      </w:pPr>
      <w:r w:rsidRPr="005C6411">
        <w:rPr>
          <w:lang w:val="fr-CA"/>
        </w:rPr>
        <w:t>De compenser les futurs transferts au PNUD de 72</w:t>
      </w:r>
      <w:r w:rsidRPr="005C6411">
        <w:rPr>
          <w:color w:val="000000"/>
          <w:lang w:val="fr-CA"/>
        </w:rPr>
        <w:t> 559 $</w:t>
      </w:r>
      <w:r w:rsidRPr="005C6411">
        <w:rPr>
          <w:lang w:val="fr-CA"/>
        </w:rPr>
        <w:t>US correspondant aux intérêts courus sur les fonds précédemment transférés pour la mise en œuvre du plan du secteur de la réfrigération industrielle et commerciale au titre des phases I et II du PGEH ;</w:t>
      </w:r>
    </w:p>
    <w:p w14:paraId="52098107" w14:textId="2E95D49E" w:rsidR="00B666D3" w:rsidRPr="005C6411" w:rsidRDefault="00B666D3" w:rsidP="00B666D3">
      <w:pPr>
        <w:pStyle w:val="Heading2"/>
        <w:numPr>
          <w:ilvl w:val="1"/>
          <w:numId w:val="1"/>
        </w:numPr>
        <w:rPr>
          <w:lang w:val="fr-CA"/>
        </w:rPr>
      </w:pPr>
      <w:r w:rsidRPr="005C6411">
        <w:rPr>
          <w:lang w:val="fr-CA"/>
        </w:rPr>
        <w:t>De compenser les futurs transferts à l’ONUDI de 17</w:t>
      </w:r>
      <w:r w:rsidRPr="005C6411">
        <w:rPr>
          <w:color w:val="000000"/>
          <w:lang w:val="fr-CA"/>
        </w:rPr>
        <w:t> 695 $</w:t>
      </w:r>
      <w:r w:rsidRPr="005C6411">
        <w:rPr>
          <w:lang w:val="fr-CA"/>
        </w:rPr>
        <w:t xml:space="preserve">US correspondant aux intérêts courus sur les fonds précédemment transférés aux fins de la mise en œuvre du plan du secteur des climatiseurs résidentiels au titre des phases I et II du PGEH ; </w:t>
      </w:r>
    </w:p>
    <w:p w14:paraId="51A7D4D7" w14:textId="77777777" w:rsidR="00B666D3" w:rsidRPr="005C6411" w:rsidRDefault="00B666D3" w:rsidP="00B666D3">
      <w:pPr>
        <w:pStyle w:val="Heading2"/>
        <w:numPr>
          <w:ilvl w:val="1"/>
          <w:numId w:val="1"/>
        </w:numPr>
        <w:rPr>
          <w:lang w:val="fr-CA"/>
        </w:rPr>
      </w:pPr>
      <w:r w:rsidRPr="005C6411">
        <w:rPr>
          <w:lang w:val="fr-CA"/>
        </w:rPr>
        <w:t xml:space="preserve">De compenser les futurs transferts au PNUD par un montant de </w:t>
      </w:r>
      <w:r w:rsidRPr="005C6411">
        <w:rPr>
          <w:color w:val="000000"/>
          <w:lang w:val="fr-CA"/>
        </w:rPr>
        <w:t>1 133 $</w:t>
      </w:r>
      <w:r w:rsidRPr="005C6411">
        <w:rPr>
          <w:lang w:val="fr-CA"/>
        </w:rPr>
        <w:t xml:space="preserve">US correspondant aux intérêts courus sur les fonds précédemment transférés pour la mise en œuvre du plan du secteur des solvants au titre de la phase II du PGEH ; et </w:t>
      </w:r>
    </w:p>
    <w:p w14:paraId="21539BC3" w14:textId="4C0D620D" w:rsidR="00B666D3" w:rsidRPr="001A1DF8" w:rsidRDefault="00B666D3" w:rsidP="0054393C">
      <w:pPr>
        <w:pStyle w:val="Heading2"/>
        <w:keepNext/>
        <w:keepLines/>
        <w:numPr>
          <w:ilvl w:val="1"/>
          <w:numId w:val="1"/>
        </w:numPr>
        <w:rPr>
          <w:lang w:val="fr-CA"/>
        </w:rPr>
      </w:pPr>
      <w:r w:rsidRPr="005C6411">
        <w:rPr>
          <w:lang w:val="fr-CA"/>
        </w:rPr>
        <w:lastRenderedPageBreak/>
        <w:t>De compenser les futurs transferts au PNUE de 7 107 $US correspondant aux intérêts courus sur les fonds précédemment transférés pour la mise en œuvre du plan du secteur de l’entretien des systèmes de réfrigération et du programme national habilitant au titre de la phase II du PGEH.</w:t>
      </w:r>
    </w:p>
    <w:p w14:paraId="1F8B44AF" w14:textId="77777777" w:rsidR="00B666D3" w:rsidRDefault="00B666D3" w:rsidP="00B666D3">
      <w:pPr>
        <w:jc w:val="left"/>
        <w:rPr>
          <w:lang w:val="fr-CA"/>
        </w:rPr>
      </w:pPr>
      <w:r w:rsidRPr="005C6411">
        <w:rPr>
          <w:lang w:val="fr-CA"/>
        </w:rPr>
        <w:br w:type="page"/>
      </w:r>
    </w:p>
    <w:p w14:paraId="63C1C018" w14:textId="77777777" w:rsidR="00493210" w:rsidRPr="00493210" w:rsidRDefault="00493210" w:rsidP="00493210">
      <w:pPr>
        <w:pBdr>
          <w:top w:val="single" w:sz="4" w:space="1" w:color="E9FFFF"/>
          <w:left w:val="single" w:sz="4" w:space="4" w:color="E9FFFF"/>
          <w:bottom w:val="single" w:sz="4" w:space="1" w:color="E9FFFF"/>
          <w:right w:val="single" w:sz="4" w:space="4" w:color="E9FFFF"/>
        </w:pBdr>
        <w:shd w:val="clear" w:color="auto" w:fill="FFFFFF" w:themeFill="background1"/>
        <w:spacing w:after="80"/>
        <w:jc w:val="center"/>
        <w:rPr>
          <w:b/>
          <w:lang w:val="fr-CA"/>
        </w:rPr>
      </w:pPr>
      <w:r w:rsidRPr="00590BF3">
        <w:rPr>
          <w:b/>
          <w:lang w:val="fr-FR"/>
        </w:rPr>
        <w:lastRenderedPageBreak/>
        <w:t>FICHE D’ÉVALUATION DE PROJET - PROJETS PLURIANNUELS</w:t>
      </w:r>
    </w:p>
    <w:p w14:paraId="1AF3484B" w14:textId="77777777" w:rsidR="00493210" w:rsidRPr="00F86F6A" w:rsidRDefault="00493210" w:rsidP="00493210">
      <w:pPr>
        <w:pBdr>
          <w:top w:val="single" w:sz="4" w:space="1" w:color="E9FFFF"/>
          <w:left w:val="single" w:sz="4" w:space="4" w:color="E9FFFF"/>
          <w:bottom w:val="single" w:sz="4" w:space="1" w:color="E9FFFF"/>
          <w:right w:val="single" w:sz="4" w:space="4" w:color="E9FFFF"/>
        </w:pBdr>
        <w:shd w:val="clear" w:color="auto" w:fill="FFFFFF" w:themeFill="background1"/>
        <w:spacing w:after="80"/>
        <w:jc w:val="center"/>
      </w:pPr>
      <w:r w:rsidRPr="00F86F6A">
        <w:rPr>
          <w:b/>
          <w:lang w:val="fr-FR"/>
        </w:rPr>
        <w:t>Chine</w:t>
      </w:r>
    </w:p>
    <w:p w14:paraId="02291282" w14:textId="77777777" w:rsidR="00493210" w:rsidRPr="005C0895" w:rsidRDefault="00493210" w:rsidP="00493210">
      <w:pPr>
        <w:pBdr>
          <w:top w:val="single" w:sz="4" w:space="1" w:color="E9FFFF"/>
          <w:left w:val="single" w:sz="4" w:space="4" w:color="E9FFFF"/>
          <w:bottom w:val="single" w:sz="4" w:space="1" w:color="E9FFFF"/>
          <w:right w:val="single" w:sz="4" w:space="4" w:color="E9FFFF"/>
        </w:pBdr>
        <w:shd w:val="clear" w:color="auto" w:fill="FFFFFF" w:themeFill="background1"/>
        <w:tabs>
          <w:tab w:val="left" w:pos="7290"/>
        </w:tabs>
        <w:jc w:val="cente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Look w:val="04A0" w:firstRow="1" w:lastRow="0" w:firstColumn="1" w:lastColumn="0" w:noHBand="0" w:noVBand="1"/>
      </w:tblPr>
      <w:tblGrid>
        <w:gridCol w:w="4248"/>
        <w:gridCol w:w="2693"/>
        <w:gridCol w:w="1418"/>
        <w:gridCol w:w="1641"/>
      </w:tblGrid>
      <w:tr w:rsidR="00493210" w:rsidRPr="00332249" w14:paraId="05DD695E" w14:textId="77777777" w:rsidTr="00493210">
        <w:trPr>
          <w:trHeight w:val="240"/>
        </w:trPr>
        <w:tc>
          <w:tcPr>
            <w:tcW w:w="4248" w:type="dxa"/>
            <w:shd w:val="clear" w:color="auto" w:fill="auto"/>
          </w:tcPr>
          <w:p w14:paraId="7CB7AD9C" w14:textId="77777777" w:rsidR="00493210" w:rsidRPr="00F86F6A" w:rsidRDefault="00493210" w:rsidP="00493210">
            <w:pPr>
              <w:shd w:val="clear" w:color="auto" w:fill="FFFFFF" w:themeFill="background1"/>
              <w:tabs>
                <w:tab w:val="left" w:pos="7290"/>
              </w:tabs>
              <w:jc w:val="left"/>
              <w:rPr>
                <w:b/>
                <w:sz w:val="20"/>
                <w:szCs w:val="18"/>
              </w:rPr>
            </w:pPr>
            <w:r w:rsidRPr="00F86F6A">
              <w:rPr>
                <w:b/>
                <w:sz w:val="20"/>
                <w:szCs w:val="18"/>
                <w:lang w:val="fr-FR"/>
              </w:rPr>
              <w:t>(I) TITRE DU PROJET</w:t>
            </w:r>
          </w:p>
        </w:tc>
        <w:tc>
          <w:tcPr>
            <w:tcW w:w="2693" w:type="dxa"/>
            <w:shd w:val="clear" w:color="auto" w:fill="auto"/>
          </w:tcPr>
          <w:p w14:paraId="2D8C3635" w14:textId="77777777" w:rsidR="00493210" w:rsidRPr="00F86F6A" w:rsidRDefault="00493210" w:rsidP="00493210">
            <w:pPr>
              <w:shd w:val="clear" w:color="auto" w:fill="FFFFFF" w:themeFill="background1"/>
              <w:tabs>
                <w:tab w:val="left" w:pos="7290"/>
              </w:tabs>
              <w:jc w:val="center"/>
              <w:rPr>
                <w:b/>
                <w:sz w:val="20"/>
                <w:szCs w:val="18"/>
              </w:rPr>
            </w:pPr>
            <w:r w:rsidRPr="00F86F6A">
              <w:rPr>
                <w:b/>
                <w:sz w:val="20"/>
                <w:szCs w:val="18"/>
                <w:lang w:val="fr-FR"/>
              </w:rPr>
              <w:t>AGENCE</w:t>
            </w:r>
          </w:p>
        </w:tc>
        <w:tc>
          <w:tcPr>
            <w:tcW w:w="1418" w:type="dxa"/>
            <w:shd w:val="clear" w:color="auto" w:fill="auto"/>
          </w:tcPr>
          <w:p w14:paraId="77085575" w14:textId="77777777" w:rsidR="00493210" w:rsidRPr="00F86F6A" w:rsidRDefault="00493210" w:rsidP="00493210">
            <w:pPr>
              <w:shd w:val="clear" w:color="auto" w:fill="FFFFFF" w:themeFill="background1"/>
              <w:tabs>
                <w:tab w:val="left" w:pos="7290"/>
              </w:tabs>
              <w:jc w:val="center"/>
              <w:rPr>
                <w:b/>
                <w:sz w:val="20"/>
                <w:szCs w:val="18"/>
              </w:rPr>
            </w:pPr>
            <w:r w:rsidRPr="00F86F6A">
              <w:rPr>
                <w:b/>
                <w:sz w:val="20"/>
                <w:szCs w:val="18"/>
                <w:lang w:val="fr-FR"/>
              </w:rPr>
              <w:t>RÉUNION D</w:t>
            </w:r>
            <w:r>
              <w:rPr>
                <w:b/>
                <w:sz w:val="20"/>
                <w:szCs w:val="18"/>
                <w:lang w:val="fr-FR"/>
              </w:rPr>
              <w:t>’</w:t>
            </w:r>
            <w:r w:rsidRPr="00F86F6A">
              <w:rPr>
                <w:b/>
                <w:sz w:val="20"/>
                <w:szCs w:val="18"/>
                <w:lang w:val="fr-FR"/>
              </w:rPr>
              <w:t>APPROBATION</w:t>
            </w:r>
          </w:p>
        </w:tc>
        <w:tc>
          <w:tcPr>
            <w:tcW w:w="1641" w:type="dxa"/>
            <w:shd w:val="clear" w:color="auto" w:fill="auto"/>
          </w:tcPr>
          <w:p w14:paraId="15C37147" w14:textId="77777777" w:rsidR="00493210" w:rsidRPr="00F86F6A" w:rsidRDefault="00493210" w:rsidP="00493210">
            <w:pPr>
              <w:shd w:val="clear" w:color="auto" w:fill="FFFFFF" w:themeFill="background1"/>
              <w:tabs>
                <w:tab w:val="left" w:pos="7290"/>
              </w:tabs>
              <w:jc w:val="center"/>
              <w:rPr>
                <w:b/>
                <w:sz w:val="20"/>
                <w:szCs w:val="18"/>
              </w:rPr>
            </w:pPr>
            <w:r w:rsidRPr="00F86F6A">
              <w:rPr>
                <w:b/>
                <w:sz w:val="20"/>
                <w:szCs w:val="18"/>
                <w:lang w:val="fr-FR"/>
              </w:rPr>
              <w:t>MESURE DE RÉGLEMENTATION</w:t>
            </w:r>
          </w:p>
        </w:tc>
      </w:tr>
      <w:tr w:rsidR="00493210" w:rsidRPr="00332249" w14:paraId="48043A85" w14:textId="77777777" w:rsidTr="00493210">
        <w:trPr>
          <w:trHeight w:val="240"/>
        </w:trPr>
        <w:tc>
          <w:tcPr>
            <w:tcW w:w="4248" w:type="dxa"/>
            <w:shd w:val="clear" w:color="auto" w:fill="auto"/>
            <w:vAlign w:val="center"/>
          </w:tcPr>
          <w:p w14:paraId="1A1FF3F2" w14:textId="4A8B039E" w:rsidR="00493210" w:rsidRPr="00493210" w:rsidRDefault="00493210" w:rsidP="00F64976">
            <w:pPr>
              <w:shd w:val="clear" w:color="auto" w:fill="FFFFFF" w:themeFill="background1"/>
              <w:tabs>
                <w:tab w:val="left" w:pos="7290"/>
              </w:tabs>
              <w:jc w:val="left"/>
              <w:rPr>
                <w:sz w:val="20"/>
                <w:szCs w:val="18"/>
                <w:lang w:val="fr-CA"/>
              </w:rPr>
            </w:pPr>
            <w:r w:rsidRPr="00F86F6A">
              <w:rPr>
                <w:sz w:val="20"/>
                <w:szCs w:val="18"/>
                <w:lang w:val="fr-FR"/>
              </w:rPr>
              <w:t>Plan d</w:t>
            </w:r>
            <w:r>
              <w:rPr>
                <w:sz w:val="20"/>
                <w:szCs w:val="18"/>
                <w:lang w:val="fr-FR"/>
              </w:rPr>
              <w:t>’</w:t>
            </w:r>
            <w:r w:rsidRPr="00F86F6A">
              <w:rPr>
                <w:sz w:val="20"/>
                <w:szCs w:val="18"/>
                <w:lang w:val="fr-FR"/>
              </w:rPr>
              <w:t xml:space="preserve">élimination des HCFC (phase II) secteur des mousses </w:t>
            </w:r>
            <w:r w:rsidR="00F64976">
              <w:rPr>
                <w:sz w:val="20"/>
                <w:szCs w:val="18"/>
                <w:lang w:val="fr-FR"/>
              </w:rPr>
              <w:t>de polystyrène extrudé</w:t>
            </w:r>
          </w:p>
        </w:tc>
        <w:tc>
          <w:tcPr>
            <w:tcW w:w="2693" w:type="dxa"/>
            <w:shd w:val="clear" w:color="auto" w:fill="auto"/>
            <w:vAlign w:val="center"/>
          </w:tcPr>
          <w:p w14:paraId="56DE589D" w14:textId="77777777" w:rsidR="00493210" w:rsidRPr="00493210" w:rsidRDefault="00493210" w:rsidP="00493210">
            <w:pPr>
              <w:shd w:val="clear" w:color="auto" w:fill="FFFFFF" w:themeFill="background1"/>
              <w:tabs>
                <w:tab w:val="left" w:pos="7290"/>
              </w:tabs>
              <w:jc w:val="left"/>
              <w:rPr>
                <w:sz w:val="20"/>
                <w:szCs w:val="18"/>
                <w:lang w:val="fr-CA"/>
              </w:rPr>
            </w:pPr>
            <w:r w:rsidRPr="00F86F6A">
              <w:rPr>
                <w:sz w:val="20"/>
                <w:szCs w:val="18"/>
                <w:lang w:val="fr-FR"/>
              </w:rPr>
              <w:t>Allemagne et ONUDI (agence principale)</w:t>
            </w:r>
          </w:p>
        </w:tc>
        <w:tc>
          <w:tcPr>
            <w:tcW w:w="1418" w:type="dxa"/>
            <w:shd w:val="clear" w:color="auto" w:fill="auto"/>
            <w:vAlign w:val="center"/>
          </w:tcPr>
          <w:p w14:paraId="2AFA66BD"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77</w:t>
            </w:r>
            <w:r w:rsidRPr="00F86F6A">
              <w:rPr>
                <w:sz w:val="20"/>
                <w:szCs w:val="18"/>
                <w:vertAlign w:val="superscript"/>
                <w:lang w:val="fr-FR"/>
              </w:rPr>
              <w:t>e</w:t>
            </w:r>
            <w:r w:rsidRPr="00F86F6A">
              <w:rPr>
                <w:sz w:val="20"/>
                <w:szCs w:val="18"/>
                <w:lang w:val="fr-FR"/>
              </w:rPr>
              <w:t xml:space="preserve"> </w:t>
            </w:r>
          </w:p>
        </w:tc>
        <w:tc>
          <w:tcPr>
            <w:tcW w:w="1641" w:type="dxa"/>
            <w:shd w:val="clear" w:color="auto" w:fill="auto"/>
            <w:vAlign w:val="center"/>
          </w:tcPr>
          <w:p w14:paraId="6344231F"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100 % en 2026</w:t>
            </w:r>
          </w:p>
        </w:tc>
      </w:tr>
    </w:tbl>
    <w:p w14:paraId="6545ED7C" w14:textId="77777777" w:rsidR="00493210" w:rsidRPr="00332249" w:rsidRDefault="00493210" w:rsidP="00493210">
      <w:pPr>
        <w:shd w:val="clear" w:color="auto" w:fill="FFFFFF" w:themeFill="background1"/>
        <w:tabs>
          <w:tab w:val="left" w:pos="7290"/>
        </w:tabs>
        <w:jc w:val="left"/>
        <w:rPr>
          <w:sz w:val="20"/>
          <w:szCs w:val="18"/>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4957"/>
        <w:gridCol w:w="2551"/>
        <w:gridCol w:w="2492"/>
      </w:tblGrid>
      <w:tr w:rsidR="00493210" w:rsidRPr="00332249" w14:paraId="303A8E8E" w14:textId="77777777" w:rsidTr="00493210">
        <w:trPr>
          <w:trHeight w:val="240"/>
        </w:trPr>
        <w:tc>
          <w:tcPr>
            <w:tcW w:w="4957" w:type="dxa"/>
            <w:shd w:val="clear" w:color="auto" w:fill="auto"/>
          </w:tcPr>
          <w:p w14:paraId="46B4A0D6" w14:textId="77777777" w:rsidR="00493210" w:rsidRPr="00493210" w:rsidRDefault="00493210" w:rsidP="00493210">
            <w:pPr>
              <w:shd w:val="clear" w:color="auto" w:fill="FFFFFF" w:themeFill="background1"/>
              <w:tabs>
                <w:tab w:val="left" w:pos="7290"/>
              </w:tabs>
              <w:rPr>
                <w:b/>
                <w:sz w:val="20"/>
                <w:szCs w:val="18"/>
                <w:lang w:val="fr-CA"/>
              </w:rPr>
            </w:pPr>
            <w:r w:rsidRPr="00F86F6A">
              <w:rPr>
                <w:b/>
                <w:sz w:val="20"/>
                <w:szCs w:val="18"/>
                <w:lang w:val="fr-FR"/>
              </w:rPr>
              <w:t>(II) DERNIÈRES DONNÉES CONFORMÉMENT À L</w:t>
            </w:r>
            <w:r>
              <w:rPr>
                <w:b/>
                <w:sz w:val="20"/>
                <w:szCs w:val="18"/>
                <w:lang w:val="fr-FR"/>
              </w:rPr>
              <w:t>’</w:t>
            </w:r>
            <w:r w:rsidRPr="00F86F6A">
              <w:rPr>
                <w:b/>
                <w:sz w:val="20"/>
                <w:szCs w:val="18"/>
                <w:lang w:val="fr-FR"/>
              </w:rPr>
              <w:t>ARTICLE 7 (Annexe C Groupe l)</w:t>
            </w:r>
          </w:p>
        </w:tc>
        <w:tc>
          <w:tcPr>
            <w:tcW w:w="2551" w:type="dxa"/>
            <w:shd w:val="clear" w:color="auto" w:fill="auto"/>
          </w:tcPr>
          <w:p w14:paraId="1A8B1613" w14:textId="77777777" w:rsidR="00493210" w:rsidRPr="00332249" w:rsidRDefault="00493210" w:rsidP="00493210">
            <w:pPr>
              <w:shd w:val="clear" w:color="auto" w:fill="FFFFFF" w:themeFill="background1"/>
              <w:tabs>
                <w:tab w:val="left" w:pos="7290"/>
              </w:tabs>
              <w:jc w:val="center"/>
              <w:rPr>
                <w:sz w:val="20"/>
                <w:szCs w:val="18"/>
              </w:rPr>
            </w:pPr>
            <w:r w:rsidRPr="00F86F6A">
              <w:rPr>
                <w:sz w:val="20"/>
                <w:szCs w:val="18"/>
                <w:lang w:val="fr-FR"/>
              </w:rPr>
              <w:t>Année :</w:t>
            </w:r>
            <w:r w:rsidRPr="00F86F6A">
              <w:rPr>
                <w:sz w:val="20"/>
                <w:szCs w:val="18"/>
              </w:rPr>
              <w:t xml:space="preserve"> </w:t>
            </w:r>
            <w:r w:rsidRPr="00332249">
              <w:rPr>
                <w:sz w:val="20"/>
                <w:szCs w:val="18"/>
              </w:rPr>
              <w:t>2020</w:t>
            </w:r>
          </w:p>
        </w:tc>
        <w:tc>
          <w:tcPr>
            <w:tcW w:w="2492" w:type="dxa"/>
            <w:shd w:val="clear" w:color="auto" w:fill="auto"/>
          </w:tcPr>
          <w:p w14:paraId="64DA92B1" w14:textId="77777777" w:rsidR="00493210" w:rsidRPr="00F86F6A" w:rsidRDefault="00493210" w:rsidP="00493210">
            <w:pPr>
              <w:shd w:val="clear" w:color="auto" w:fill="FFFFFF" w:themeFill="background1"/>
              <w:tabs>
                <w:tab w:val="left" w:pos="7290"/>
              </w:tabs>
              <w:jc w:val="right"/>
              <w:rPr>
                <w:sz w:val="20"/>
                <w:szCs w:val="18"/>
              </w:rPr>
            </w:pPr>
            <w:r w:rsidRPr="00F86F6A">
              <w:rPr>
                <w:sz w:val="20"/>
                <w:szCs w:val="18"/>
                <w:lang w:val="fr-FR"/>
              </w:rPr>
              <w:t>10</w:t>
            </w:r>
            <w:r>
              <w:rPr>
                <w:sz w:val="20"/>
                <w:szCs w:val="18"/>
                <w:lang w:val="fr-FR"/>
              </w:rPr>
              <w:t> </w:t>
            </w:r>
            <w:r w:rsidRPr="00F86F6A">
              <w:rPr>
                <w:sz w:val="20"/>
                <w:szCs w:val="18"/>
                <w:lang w:val="fr-FR"/>
              </w:rPr>
              <w:t>682</w:t>
            </w:r>
            <w:r>
              <w:rPr>
                <w:sz w:val="20"/>
                <w:szCs w:val="18"/>
                <w:lang w:val="fr-FR"/>
              </w:rPr>
              <w:t>,</w:t>
            </w:r>
            <w:r w:rsidRPr="00F86F6A">
              <w:rPr>
                <w:sz w:val="20"/>
                <w:szCs w:val="18"/>
                <w:lang w:val="fr-FR"/>
              </w:rPr>
              <w:t>65 (tonnes PAO)</w:t>
            </w:r>
          </w:p>
        </w:tc>
      </w:tr>
    </w:tbl>
    <w:p w14:paraId="517BB9E6" w14:textId="77777777" w:rsidR="00493210" w:rsidRPr="00332249" w:rsidRDefault="00493210" w:rsidP="00493210">
      <w:pPr>
        <w:shd w:val="clear" w:color="auto" w:fill="FFFFFF" w:themeFill="background1"/>
        <w:tabs>
          <w:tab w:val="left" w:pos="7290"/>
        </w:tabs>
        <w:rPr>
          <w:sz w:val="20"/>
          <w:szCs w:val="18"/>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1423"/>
        <w:gridCol w:w="1423"/>
        <w:gridCol w:w="1424"/>
        <w:gridCol w:w="1537"/>
        <w:gridCol w:w="1418"/>
        <w:gridCol w:w="1332"/>
        <w:gridCol w:w="16"/>
        <w:gridCol w:w="1427"/>
      </w:tblGrid>
      <w:tr w:rsidR="00493210" w:rsidRPr="00332249" w14:paraId="4C924F6B" w14:textId="77777777" w:rsidTr="00493210">
        <w:trPr>
          <w:trHeight w:val="240"/>
        </w:trPr>
        <w:tc>
          <w:tcPr>
            <w:tcW w:w="8557" w:type="dxa"/>
            <w:gridSpan w:val="6"/>
            <w:shd w:val="clear" w:color="auto" w:fill="FFFFFF" w:themeFill="background1"/>
          </w:tcPr>
          <w:p w14:paraId="12977E01" w14:textId="77777777" w:rsidR="00493210" w:rsidRPr="00493210" w:rsidRDefault="00493210" w:rsidP="00493210">
            <w:pPr>
              <w:shd w:val="clear" w:color="auto" w:fill="FFFFFF" w:themeFill="background1"/>
              <w:tabs>
                <w:tab w:val="left" w:pos="7290"/>
              </w:tabs>
              <w:rPr>
                <w:b/>
                <w:sz w:val="20"/>
                <w:szCs w:val="18"/>
                <w:lang w:val="fr-CA"/>
              </w:rPr>
            </w:pPr>
            <w:r w:rsidRPr="00F86F6A">
              <w:rPr>
                <w:b/>
                <w:sz w:val="20"/>
                <w:szCs w:val="18"/>
                <w:lang w:val="fr-FR"/>
              </w:rPr>
              <w:t>(III) DERNIÈRES DONNÉES SECTORIELLES DU PROGRAMME DE PAYS (tonnes PAO)</w:t>
            </w:r>
          </w:p>
        </w:tc>
        <w:tc>
          <w:tcPr>
            <w:tcW w:w="1443" w:type="dxa"/>
            <w:gridSpan w:val="2"/>
            <w:shd w:val="clear" w:color="auto" w:fill="FFFFFF" w:themeFill="background1"/>
          </w:tcPr>
          <w:p w14:paraId="58C9B0D9" w14:textId="77777777" w:rsidR="00493210" w:rsidRPr="00332249" w:rsidRDefault="00493210" w:rsidP="00493210">
            <w:pPr>
              <w:shd w:val="clear" w:color="auto" w:fill="FFFFFF" w:themeFill="background1"/>
              <w:tabs>
                <w:tab w:val="left" w:pos="7290"/>
              </w:tabs>
              <w:jc w:val="right"/>
              <w:rPr>
                <w:b/>
                <w:sz w:val="20"/>
                <w:szCs w:val="18"/>
              </w:rPr>
            </w:pPr>
            <w:r w:rsidRPr="00F86F6A">
              <w:rPr>
                <w:b/>
                <w:sz w:val="20"/>
                <w:szCs w:val="18"/>
                <w:lang w:val="fr-FR"/>
              </w:rPr>
              <w:t>Année :</w:t>
            </w:r>
            <w:r w:rsidRPr="00F86F6A">
              <w:rPr>
                <w:b/>
                <w:sz w:val="20"/>
                <w:szCs w:val="18"/>
              </w:rPr>
              <w:t xml:space="preserve"> </w:t>
            </w:r>
            <w:r w:rsidRPr="00332249">
              <w:rPr>
                <w:b/>
                <w:sz w:val="20"/>
                <w:szCs w:val="18"/>
              </w:rPr>
              <w:t>2020</w:t>
            </w:r>
          </w:p>
        </w:tc>
      </w:tr>
      <w:tr w:rsidR="00493210" w:rsidRPr="00332249" w14:paraId="18D476C0" w14:textId="77777777" w:rsidTr="00493210">
        <w:trPr>
          <w:trHeight w:val="240"/>
        </w:trPr>
        <w:tc>
          <w:tcPr>
            <w:tcW w:w="1423" w:type="dxa"/>
            <w:shd w:val="clear" w:color="auto" w:fill="auto"/>
            <w:vAlign w:val="center"/>
          </w:tcPr>
          <w:p w14:paraId="23FDACDD"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Substance chimique</w:t>
            </w:r>
          </w:p>
        </w:tc>
        <w:tc>
          <w:tcPr>
            <w:tcW w:w="1423" w:type="dxa"/>
            <w:shd w:val="clear" w:color="auto" w:fill="auto"/>
            <w:vAlign w:val="center"/>
          </w:tcPr>
          <w:p w14:paraId="55DD70D4"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Aérosols</w:t>
            </w:r>
          </w:p>
        </w:tc>
        <w:tc>
          <w:tcPr>
            <w:tcW w:w="1424" w:type="dxa"/>
            <w:shd w:val="clear" w:color="auto" w:fill="auto"/>
            <w:vAlign w:val="center"/>
          </w:tcPr>
          <w:p w14:paraId="2B3E46FD"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Mousses</w:t>
            </w:r>
          </w:p>
        </w:tc>
        <w:tc>
          <w:tcPr>
            <w:tcW w:w="2955" w:type="dxa"/>
            <w:gridSpan w:val="2"/>
            <w:shd w:val="clear" w:color="auto" w:fill="auto"/>
            <w:vAlign w:val="center"/>
          </w:tcPr>
          <w:p w14:paraId="0F3626D0"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Réfrigération</w:t>
            </w:r>
          </w:p>
        </w:tc>
        <w:tc>
          <w:tcPr>
            <w:tcW w:w="1332" w:type="dxa"/>
            <w:shd w:val="clear" w:color="auto" w:fill="auto"/>
            <w:vAlign w:val="center"/>
          </w:tcPr>
          <w:p w14:paraId="2B7BB74E"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Solvant</w:t>
            </w:r>
          </w:p>
        </w:tc>
        <w:tc>
          <w:tcPr>
            <w:tcW w:w="1443" w:type="dxa"/>
            <w:gridSpan w:val="2"/>
            <w:shd w:val="clear" w:color="auto" w:fill="auto"/>
            <w:vAlign w:val="center"/>
          </w:tcPr>
          <w:p w14:paraId="4433F896"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Consommation totale par secteur</w:t>
            </w:r>
          </w:p>
        </w:tc>
      </w:tr>
      <w:tr w:rsidR="00493210" w:rsidRPr="00332249" w14:paraId="5FDEFFB1" w14:textId="77777777" w:rsidTr="00493210">
        <w:trPr>
          <w:trHeight w:val="305"/>
        </w:trPr>
        <w:tc>
          <w:tcPr>
            <w:tcW w:w="4270" w:type="dxa"/>
            <w:gridSpan w:val="3"/>
            <w:shd w:val="clear" w:color="auto" w:fill="auto"/>
          </w:tcPr>
          <w:p w14:paraId="29DC5893" w14:textId="77777777" w:rsidR="00493210" w:rsidRPr="00332249" w:rsidRDefault="00493210" w:rsidP="00493210">
            <w:pPr>
              <w:shd w:val="clear" w:color="auto" w:fill="FFFFFF" w:themeFill="background1"/>
              <w:tabs>
                <w:tab w:val="left" w:pos="7290"/>
              </w:tabs>
              <w:rPr>
                <w:sz w:val="20"/>
                <w:szCs w:val="18"/>
              </w:rPr>
            </w:pPr>
          </w:p>
        </w:tc>
        <w:tc>
          <w:tcPr>
            <w:tcW w:w="1537" w:type="dxa"/>
            <w:shd w:val="clear" w:color="auto" w:fill="auto"/>
            <w:vAlign w:val="center"/>
          </w:tcPr>
          <w:p w14:paraId="053EDB6B"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Fabrication</w:t>
            </w:r>
          </w:p>
        </w:tc>
        <w:tc>
          <w:tcPr>
            <w:tcW w:w="1418" w:type="dxa"/>
            <w:shd w:val="clear" w:color="auto" w:fill="auto"/>
            <w:vAlign w:val="center"/>
          </w:tcPr>
          <w:p w14:paraId="57744D72" w14:textId="77777777" w:rsidR="00493210" w:rsidRPr="00F86F6A" w:rsidRDefault="00493210" w:rsidP="00493210">
            <w:pPr>
              <w:shd w:val="clear" w:color="auto" w:fill="FFFFFF" w:themeFill="background1"/>
              <w:tabs>
                <w:tab w:val="left" w:pos="7290"/>
              </w:tabs>
              <w:jc w:val="center"/>
              <w:rPr>
                <w:sz w:val="20"/>
                <w:szCs w:val="18"/>
              </w:rPr>
            </w:pPr>
            <w:r w:rsidRPr="00F86F6A">
              <w:rPr>
                <w:sz w:val="20"/>
                <w:szCs w:val="18"/>
                <w:lang w:val="fr-FR"/>
              </w:rPr>
              <w:t>Entretien</w:t>
            </w:r>
          </w:p>
        </w:tc>
        <w:tc>
          <w:tcPr>
            <w:tcW w:w="2775" w:type="dxa"/>
            <w:gridSpan w:val="3"/>
            <w:shd w:val="clear" w:color="auto" w:fill="auto"/>
          </w:tcPr>
          <w:p w14:paraId="23CBE363" w14:textId="77777777" w:rsidR="00493210" w:rsidRPr="00332249" w:rsidRDefault="00493210" w:rsidP="00493210">
            <w:pPr>
              <w:shd w:val="clear" w:color="auto" w:fill="FFFFFF" w:themeFill="background1"/>
              <w:tabs>
                <w:tab w:val="left" w:pos="7290"/>
              </w:tabs>
              <w:rPr>
                <w:sz w:val="20"/>
                <w:szCs w:val="18"/>
              </w:rPr>
            </w:pPr>
          </w:p>
        </w:tc>
      </w:tr>
      <w:tr w:rsidR="00493210" w:rsidRPr="00332249" w14:paraId="54DF6874" w14:textId="77777777" w:rsidTr="00493210">
        <w:trPr>
          <w:trHeight w:val="240"/>
        </w:trPr>
        <w:tc>
          <w:tcPr>
            <w:tcW w:w="1423" w:type="dxa"/>
            <w:shd w:val="clear" w:color="auto" w:fill="auto"/>
          </w:tcPr>
          <w:p w14:paraId="09040205" w14:textId="77777777" w:rsidR="00493210" w:rsidRPr="00F86F6A" w:rsidRDefault="00493210" w:rsidP="00493210">
            <w:pPr>
              <w:shd w:val="clear" w:color="auto" w:fill="FFFFFF" w:themeFill="background1"/>
              <w:tabs>
                <w:tab w:val="left" w:pos="7290"/>
              </w:tabs>
              <w:rPr>
                <w:sz w:val="20"/>
                <w:szCs w:val="18"/>
              </w:rPr>
            </w:pPr>
            <w:r w:rsidRPr="00F86F6A">
              <w:rPr>
                <w:sz w:val="20"/>
                <w:szCs w:val="18"/>
                <w:lang w:val="fr-FR"/>
              </w:rPr>
              <w:t>HCFC-22</w:t>
            </w:r>
          </w:p>
        </w:tc>
        <w:tc>
          <w:tcPr>
            <w:tcW w:w="1423" w:type="dxa"/>
            <w:shd w:val="clear" w:color="auto" w:fill="auto"/>
          </w:tcPr>
          <w:p w14:paraId="79CE2FB0" w14:textId="77777777" w:rsidR="00493210" w:rsidRPr="00332249" w:rsidRDefault="00493210" w:rsidP="00493210">
            <w:pPr>
              <w:shd w:val="clear" w:color="auto" w:fill="FFFFFF" w:themeFill="background1"/>
              <w:tabs>
                <w:tab w:val="left" w:pos="7290"/>
              </w:tabs>
              <w:jc w:val="right"/>
              <w:rPr>
                <w:sz w:val="20"/>
                <w:szCs w:val="18"/>
              </w:rPr>
            </w:pPr>
          </w:p>
        </w:tc>
        <w:tc>
          <w:tcPr>
            <w:tcW w:w="1424" w:type="dxa"/>
            <w:shd w:val="clear" w:color="auto" w:fill="auto"/>
          </w:tcPr>
          <w:p w14:paraId="760863C7"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1</w:t>
            </w:r>
            <w:r>
              <w:rPr>
                <w:sz w:val="20"/>
                <w:szCs w:val="18"/>
              </w:rPr>
              <w:t> </w:t>
            </w:r>
            <w:r w:rsidRPr="00332249">
              <w:rPr>
                <w:sz w:val="20"/>
                <w:szCs w:val="18"/>
              </w:rPr>
              <w:t>265</w:t>
            </w:r>
            <w:r>
              <w:rPr>
                <w:sz w:val="20"/>
                <w:szCs w:val="18"/>
              </w:rPr>
              <w:t>,</w:t>
            </w:r>
            <w:r w:rsidRPr="00332249">
              <w:rPr>
                <w:sz w:val="20"/>
                <w:szCs w:val="18"/>
              </w:rPr>
              <w:t>00</w:t>
            </w:r>
          </w:p>
        </w:tc>
        <w:tc>
          <w:tcPr>
            <w:tcW w:w="1537" w:type="dxa"/>
            <w:shd w:val="clear" w:color="auto" w:fill="auto"/>
          </w:tcPr>
          <w:p w14:paraId="3AE8B86A"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3</w:t>
            </w:r>
            <w:r>
              <w:rPr>
                <w:sz w:val="20"/>
                <w:szCs w:val="18"/>
              </w:rPr>
              <w:t> </w:t>
            </w:r>
            <w:r w:rsidRPr="00332249">
              <w:rPr>
                <w:sz w:val="20"/>
                <w:szCs w:val="18"/>
              </w:rPr>
              <w:t>135</w:t>
            </w:r>
            <w:r>
              <w:rPr>
                <w:sz w:val="20"/>
                <w:szCs w:val="18"/>
              </w:rPr>
              <w:t>,</w:t>
            </w:r>
            <w:r w:rsidRPr="00332249">
              <w:rPr>
                <w:sz w:val="20"/>
                <w:szCs w:val="18"/>
              </w:rPr>
              <w:t>00</w:t>
            </w:r>
          </w:p>
        </w:tc>
        <w:tc>
          <w:tcPr>
            <w:tcW w:w="1418" w:type="dxa"/>
            <w:shd w:val="clear" w:color="auto" w:fill="auto"/>
          </w:tcPr>
          <w:p w14:paraId="0CF77C60"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2</w:t>
            </w:r>
            <w:r>
              <w:rPr>
                <w:sz w:val="20"/>
                <w:szCs w:val="18"/>
              </w:rPr>
              <w:t> </w:t>
            </w:r>
            <w:r w:rsidRPr="00332249">
              <w:rPr>
                <w:sz w:val="20"/>
                <w:szCs w:val="18"/>
              </w:rPr>
              <w:t>939</w:t>
            </w:r>
            <w:r>
              <w:rPr>
                <w:sz w:val="20"/>
                <w:szCs w:val="18"/>
              </w:rPr>
              <w:t>,</w:t>
            </w:r>
            <w:r w:rsidRPr="00332249">
              <w:rPr>
                <w:sz w:val="20"/>
                <w:szCs w:val="18"/>
              </w:rPr>
              <w:t>77</w:t>
            </w:r>
          </w:p>
        </w:tc>
        <w:tc>
          <w:tcPr>
            <w:tcW w:w="1348" w:type="dxa"/>
            <w:gridSpan w:val="2"/>
            <w:shd w:val="clear" w:color="auto" w:fill="auto"/>
          </w:tcPr>
          <w:p w14:paraId="0D6B1564" w14:textId="77777777" w:rsidR="00493210" w:rsidRPr="00332249" w:rsidRDefault="00493210" w:rsidP="00493210">
            <w:pPr>
              <w:shd w:val="clear" w:color="auto" w:fill="FFFFFF" w:themeFill="background1"/>
              <w:tabs>
                <w:tab w:val="left" w:pos="7290"/>
              </w:tabs>
              <w:jc w:val="right"/>
              <w:rPr>
                <w:sz w:val="20"/>
                <w:szCs w:val="18"/>
              </w:rPr>
            </w:pPr>
          </w:p>
        </w:tc>
        <w:tc>
          <w:tcPr>
            <w:tcW w:w="1427" w:type="dxa"/>
            <w:shd w:val="clear" w:color="auto" w:fill="auto"/>
          </w:tcPr>
          <w:p w14:paraId="60205EBD"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7</w:t>
            </w:r>
            <w:r>
              <w:rPr>
                <w:sz w:val="20"/>
                <w:szCs w:val="18"/>
              </w:rPr>
              <w:t> </w:t>
            </w:r>
            <w:r w:rsidRPr="00332249">
              <w:rPr>
                <w:sz w:val="20"/>
                <w:szCs w:val="18"/>
              </w:rPr>
              <w:t>339</w:t>
            </w:r>
            <w:r>
              <w:rPr>
                <w:sz w:val="20"/>
                <w:szCs w:val="18"/>
              </w:rPr>
              <w:t>,</w:t>
            </w:r>
            <w:r w:rsidRPr="00332249">
              <w:rPr>
                <w:sz w:val="20"/>
                <w:szCs w:val="18"/>
              </w:rPr>
              <w:t>77</w:t>
            </w:r>
          </w:p>
        </w:tc>
      </w:tr>
      <w:tr w:rsidR="00493210" w:rsidRPr="00332249" w14:paraId="3B331394" w14:textId="77777777" w:rsidTr="00493210">
        <w:trPr>
          <w:trHeight w:val="240"/>
        </w:trPr>
        <w:tc>
          <w:tcPr>
            <w:tcW w:w="1423" w:type="dxa"/>
            <w:shd w:val="clear" w:color="auto" w:fill="auto"/>
          </w:tcPr>
          <w:p w14:paraId="19B70448" w14:textId="77777777" w:rsidR="00493210" w:rsidRPr="00F86F6A" w:rsidRDefault="00493210" w:rsidP="00493210">
            <w:pPr>
              <w:shd w:val="clear" w:color="auto" w:fill="FFFFFF" w:themeFill="background1"/>
              <w:tabs>
                <w:tab w:val="left" w:pos="7290"/>
              </w:tabs>
              <w:rPr>
                <w:sz w:val="20"/>
                <w:szCs w:val="18"/>
              </w:rPr>
            </w:pPr>
            <w:r w:rsidRPr="00F86F6A">
              <w:rPr>
                <w:sz w:val="20"/>
                <w:szCs w:val="18"/>
                <w:lang w:val="fr-FR"/>
              </w:rPr>
              <w:t>HCFC-123</w:t>
            </w:r>
          </w:p>
        </w:tc>
        <w:tc>
          <w:tcPr>
            <w:tcW w:w="1423" w:type="dxa"/>
            <w:shd w:val="clear" w:color="auto" w:fill="auto"/>
          </w:tcPr>
          <w:p w14:paraId="1D2C0557" w14:textId="77777777" w:rsidR="00493210" w:rsidRPr="00332249" w:rsidRDefault="00493210" w:rsidP="00493210">
            <w:pPr>
              <w:shd w:val="clear" w:color="auto" w:fill="FFFFFF" w:themeFill="background1"/>
              <w:tabs>
                <w:tab w:val="left" w:pos="7290"/>
              </w:tabs>
              <w:jc w:val="right"/>
              <w:rPr>
                <w:sz w:val="20"/>
                <w:szCs w:val="18"/>
              </w:rPr>
            </w:pPr>
          </w:p>
        </w:tc>
        <w:tc>
          <w:tcPr>
            <w:tcW w:w="1424" w:type="dxa"/>
            <w:shd w:val="clear" w:color="auto" w:fill="auto"/>
          </w:tcPr>
          <w:p w14:paraId="3CD5A383" w14:textId="77777777" w:rsidR="00493210" w:rsidRPr="00332249" w:rsidRDefault="00493210" w:rsidP="00493210">
            <w:pPr>
              <w:shd w:val="clear" w:color="auto" w:fill="FFFFFF" w:themeFill="background1"/>
              <w:tabs>
                <w:tab w:val="left" w:pos="7290"/>
              </w:tabs>
              <w:jc w:val="right"/>
              <w:rPr>
                <w:sz w:val="20"/>
                <w:szCs w:val="18"/>
              </w:rPr>
            </w:pPr>
          </w:p>
        </w:tc>
        <w:tc>
          <w:tcPr>
            <w:tcW w:w="1537" w:type="dxa"/>
            <w:shd w:val="clear" w:color="auto" w:fill="auto"/>
          </w:tcPr>
          <w:p w14:paraId="6AEEA850"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10</w:t>
            </w:r>
            <w:r>
              <w:rPr>
                <w:sz w:val="20"/>
                <w:szCs w:val="18"/>
              </w:rPr>
              <w:t>,</w:t>
            </w:r>
            <w:r w:rsidRPr="00332249">
              <w:rPr>
                <w:sz w:val="20"/>
                <w:szCs w:val="18"/>
              </w:rPr>
              <w:t>20</w:t>
            </w:r>
          </w:p>
        </w:tc>
        <w:tc>
          <w:tcPr>
            <w:tcW w:w="1418" w:type="dxa"/>
            <w:shd w:val="clear" w:color="auto" w:fill="auto"/>
          </w:tcPr>
          <w:p w14:paraId="60BBE917"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7</w:t>
            </w:r>
            <w:r>
              <w:rPr>
                <w:sz w:val="20"/>
                <w:szCs w:val="18"/>
              </w:rPr>
              <w:t>,</w:t>
            </w:r>
            <w:r w:rsidRPr="00332249">
              <w:rPr>
                <w:sz w:val="20"/>
                <w:szCs w:val="18"/>
              </w:rPr>
              <w:t>16</w:t>
            </w:r>
          </w:p>
        </w:tc>
        <w:tc>
          <w:tcPr>
            <w:tcW w:w="1348" w:type="dxa"/>
            <w:gridSpan w:val="2"/>
            <w:shd w:val="clear" w:color="auto" w:fill="auto"/>
          </w:tcPr>
          <w:p w14:paraId="23EA0414" w14:textId="77777777" w:rsidR="00493210" w:rsidRPr="00332249" w:rsidRDefault="00493210" w:rsidP="00493210">
            <w:pPr>
              <w:shd w:val="clear" w:color="auto" w:fill="FFFFFF" w:themeFill="background1"/>
              <w:tabs>
                <w:tab w:val="left" w:pos="7290"/>
              </w:tabs>
              <w:jc w:val="right"/>
              <w:rPr>
                <w:sz w:val="20"/>
                <w:szCs w:val="18"/>
              </w:rPr>
            </w:pPr>
          </w:p>
        </w:tc>
        <w:tc>
          <w:tcPr>
            <w:tcW w:w="1427" w:type="dxa"/>
            <w:shd w:val="clear" w:color="auto" w:fill="auto"/>
          </w:tcPr>
          <w:p w14:paraId="63AB3C3E"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17</w:t>
            </w:r>
            <w:r>
              <w:rPr>
                <w:sz w:val="20"/>
                <w:szCs w:val="18"/>
              </w:rPr>
              <w:t>,</w:t>
            </w:r>
            <w:r w:rsidRPr="00332249">
              <w:rPr>
                <w:sz w:val="20"/>
                <w:szCs w:val="18"/>
              </w:rPr>
              <w:t>36</w:t>
            </w:r>
          </w:p>
        </w:tc>
      </w:tr>
      <w:tr w:rsidR="00493210" w:rsidRPr="00332249" w14:paraId="31C82BC4" w14:textId="77777777" w:rsidTr="00493210">
        <w:trPr>
          <w:trHeight w:val="240"/>
        </w:trPr>
        <w:tc>
          <w:tcPr>
            <w:tcW w:w="1423" w:type="dxa"/>
            <w:shd w:val="clear" w:color="auto" w:fill="auto"/>
          </w:tcPr>
          <w:p w14:paraId="3182F4AD" w14:textId="77777777" w:rsidR="00493210" w:rsidRPr="00F86F6A" w:rsidRDefault="00493210" w:rsidP="00493210">
            <w:pPr>
              <w:shd w:val="clear" w:color="auto" w:fill="FFFFFF" w:themeFill="background1"/>
              <w:tabs>
                <w:tab w:val="left" w:pos="7290"/>
              </w:tabs>
              <w:rPr>
                <w:sz w:val="20"/>
                <w:szCs w:val="18"/>
              </w:rPr>
            </w:pPr>
            <w:r w:rsidRPr="00F86F6A">
              <w:rPr>
                <w:sz w:val="20"/>
                <w:szCs w:val="18"/>
                <w:lang w:val="fr-FR"/>
              </w:rPr>
              <w:t>HCFC-124</w:t>
            </w:r>
          </w:p>
        </w:tc>
        <w:tc>
          <w:tcPr>
            <w:tcW w:w="1423" w:type="dxa"/>
            <w:shd w:val="clear" w:color="auto" w:fill="auto"/>
          </w:tcPr>
          <w:p w14:paraId="07F15782" w14:textId="77777777" w:rsidR="00493210" w:rsidRPr="00332249" w:rsidRDefault="00493210" w:rsidP="00493210">
            <w:pPr>
              <w:shd w:val="clear" w:color="auto" w:fill="FFFFFF" w:themeFill="background1"/>
              <w:tabs>
                <w:tab w:val="left" w:pos="7290"/>
              </w:tabs>
              <w:jc w:val="right"/>
              <w:rPr>
                <w:sz w:val="20"/>
                <w:szCs w:val="18"/>
              </w:rPr>
            </w:pPr>
          </w:p>
        </w:tc>
        <w:tc>
          <w:tcPr>
            <w:tcW w:w="1424" w:type="dxa"/>
            <w:shd w:val="clear" w:color="auto" w:fill="auto"/>
          </w:tcPr>
          <w:p w14:paraId="50B6D4B7" w14:textId="77777777" w:rsidR="00493210" w:rsidRPr="00332249" w:rsidRDefault="00493210" w:rsidP="00493210">
            <w:pPr>
              <w:shd w:val="clear" w:color="auto" w:fill="FFFFFF" w:themeFill="background1"/>
              <w:tabs>
                <w:tab w:val="left" w:pos="7290"/>
              </w:tabs>
              <w:jc w:val="right"/>
              <w:rPr>
                <w:sz w:val="20"/>
                <w:szCs w:val="18"/>
              </w:rPr>
            </w:pPr>
          </w:p>
        </w:tc>
        <w:tc>
          <w:tcPr>
            <w:tcW w:w="1537" w:type="dxa"/>
            <w:shd w:val="clear" w:color="auto" w:fill="auto"/>
          </w:tcPr>
          <w:p w14:paraId="110B5D0E" w14:textId="77777777" w:rsidR="00493210" w:rsidRPr="00332249" w:rsidRDefault="00493210" w:rsidP="00493210">
            <w:pPr>
              <w:shd w:val="clear" w:color="auto" w:fill="FFFFFF" w:themeFill="background1"/>
              <w:tabs>
                <w:tab w:val="left" w:pos="7290"/>
              </w:tabs>
              <w:jc w:val="right"/>
              <w:rPr>
                <w:sz w:val="20"/>
                <w:szCs w:val="18"/>
              </w:rPr>
            </w:pPr>
          </w:p>
        </w:tc>
        <w:tc>
          <w:tcPr>
            <w:tcW w:w="1418" w:type="dxa"/>
            <w:shd w:val="clear" w:color="auto" w:fill="auto"/>
          </w:tcPr>
          <w:p w14:paraId="7BFD9D20"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-0</w:t>
            </w:r>
            <w:r>
              <w:rPr>
                <w:sz w:val="20"/>
                <w:szCs w:val="18"/>
              </w:rPr>
              <w:t>,</w:t>
            </w:r>
            <w:r w:rsidRPr="00332249">
              <w:rPr>
                <w:sz w:val="20"/>
                <w:szCs w:val="18"/>
              </w:rPr>
              <w:t>51</w:t>
            </w:r>
          </w:p>
        </w:tc>
        <w:tc>
          <w:tcPr>
            <w:tcW w:w="1348" w:type="dxa"/>
            <w:gridSpan w:val="2"/>
            <w:shd w:val="clear" w:color="auto" w:fill="auto"/>
          </w:tcPr>
          <w:p w14:paraId="4B81D9EC" w14:textId="77777777" w:rsidR="00493210" w:rsidRPr="00332249" w:rsidRDefault="00493210" w:rsidP="00493210">
            <w:pPr>
              <w:shd w:val="clear" w:color="auto" w:fill="FFFFFF" w:themeFill="background1"/>
              <w:tabs>
                <w:tab w:val="left" w:pos="7290"/>
              </w:tabs>
              <w:jc w:val="right"/>
              <w:rPr>
                <w:sz w:val="20"/>
                <w:szCs w:val="18"/>
              </w:rPr>
            </w:pPr>
          </w:p>
        </w:tc>
        <w:tc>
          <w:tcPr>
            <w:tcW w:w="1427" w:type="dxa"/>
            <w:shd w:val="clear" w:color="auto" w:fill="auto"/>
          </w:tcPr>
          <w:p w14:paraId="4F9211F8"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-0</w:t>
            </w:r>
            <w:r>
              <w:rPr>
                <w:sz w:val="20"/>
                <w:szCs w:val="18"/>
              </w:rPr>
              <w:t>,</w:t>
            </w:r>
            <w:r w:rsidRPr="00332249">
              <w:rPr>
                <w:sz w:val="20"/>
                <w:szCs w:val="18"/>
              </w:rPr>
              <w:t>51</w:t>
            </w:r>
          </w:p>
        </w:tc>
      </w:tr>
      <w:tr w:rsidR="00493210" w:rsidRPr="00332249" w14:paraId="094842B0" w14:textId="77777777" w:rsidTr="00493210">
        <w:trPr>
          <w:trHeight w:val="240"/>
        </w:trPr>
        <w:tc>
          <w:tcPr>
            <w:tcW w:w="1423" w:type="dxa"/>
            <w:shd w:val="clear" w:color="auto" w:fill="auto"/>
          </w:tcPr>
          <w:p w14:paraId="6743BB6B" w14:textId="77777777" w:rsidR="00493210" w:rsidRPr="00F86F6A" w:rsidRDefault="00493210" w:rsidP="00493210">
            <w:pPr>
              <w:shd w:val="clear" w:color="auto" w:fill="FFFFFF" w:themeFill="background1"/>
              <w:tabs>
                <w:tab w:val="left" w:pos="7290"/>
              </w:tabs>
              <w:rPr>
                <w:sz w:val="20"/>
                <w:szCs w:val="18"/>
              </w:rPr>
            </w:pPr>
            <w:r w:rsidRPr="00F86F6A">
              <w:rPr>
                <w:sz w:val="20"/>
                <w:szCs w:val="18"/>
                <w:lang w:val="fr-FR"/>
              </w:rPr>
              <w:t>HCFC-141b</w:t>
            </w:r>
          </w:p>
        </w:tc>
        <w:tc>
          <w:tcPr>
            <w:tcW w:w="1423" w:type="dxa"/>
            <w:shd w:val="clear" w:color="auto" w:fill="auto"/>
          </w:tcPr>
          <w:p w14:paraId="2C79E112" w14:textId="77777777" w:rsidR="00493210" w:rsidRPr="00332249" w:rsidRDefault="00493210" w:rsidP="00493210">
            <w:pPr>
              <w:shd w:val="clear" w:color="auto" w:fill="FFFFFF" w:themeFill="background1"/>
              <w:tabs>
                <w:tab w:val="left" w:pos="7290"/>
              </w:tabs>
              <w:jc w:val="right"/>
              <w:rPr>
                <w:sz w:val="20"/>
                <w:szCs w:val="18"/>
              </w:rPr>
            </w:pPr>
          </w:p>
        </w:tc>
        <w:tc>
          <w:tcPr>
            <w:tcW w:w="1424" w:type="dxa"/>
            <w:shd w:val="clear" w:color="auto" w:fill="auto"/>
          </w:tcPr>
          <w:p w14:paraId="5ABC4A47"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2</w:t>
            </w:r>
            <w:r>
              <w:rPr>
                <w:sz w:val="20"/>
                <w:szCs w:val="18"/>
              </w:rPr>
              <w:t> </w:t>
            </w:r>
            <w:r w:rsidRPr="00332249">
              <w:rPr>
                <w:sz w:val="20"/>
                <w:szCs w:val="18"/>
              </w:rPr>
              <w:t>879</w:t>
            </w:r>
            <w:r>
              <w:rPr>
                <w:sz w:val="20"/>
                <w:szCs w:val="18"/>
              </w:rPr>
              <w:t>,</w:t>
            </w:r>
            <w:r w:rsidRPr="00332249">
              <w:rPr>
                <w:sz w:val="20"/>
                <w:szCs w:val="18"/>
              </w:rPr>
              <w:t>41</w:t>
            </w:r>
          </w:p>
        </w:tc>
        <w:tc>
          <w:tcPr>
            <w:tcW w:w="1537" w:type="dxa"/>
            <w:shd w:val="clear" w:color="auto" w:fill="auto"/>
          </w:tcPr>
          <w:p w14:paraId="047A5E5D" w14:textId="77777777" w:rsidR="00493210" w:rsidRPr="00332249" w:rsidRDefault="00493210" w:rsidP="00493210">
            <w:pPr>
              <w:shd w:val="clear" w:color="auto" w:fill="FFFFFF" w:themeFill="background1"/>
              <w:tabs>
                <w:tab w:val="left" w:pos="7290"/>
              </w:tabs>
              <w:jc w:val="right"/>
              <w:rPr>
                <w:sz w:val="20"/>
                <w:szCs w:val="18"/>
              </w:rPr>
            </w:pPr>
          </w:p>
        </w:tc>
        <w:tc>
          <w:tcPr>
            <w:tcW w:w="1418" w:type="dxa"/>
            <w:shd w:val="clear" w:color="auto" w:fill="auto"/>
          </w:tcPr>
          <w:p w14:paraId="6582BDB8"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0</w:t>
            </w:r>
            <w:r>
              <w:rPr>
                <w:sz w:val="20"/>
                <w:szCs w:val="18"/>
              </w:rPr>
              <w:t>,</w:t>
            </w:r>
            <w:r w:rsidRPr="00332249">
              <w:rPr>
                <w:sz w:val="20"/>
                <w:szCs w:val="18"/>
              </w:rPr>
              <w:t>00</w:t>
            </w:r>
          </w:p>
        </w:tc>
        <w:tc>
          <w:tcPr>
            <w:tcW w:w="1348" w:type="dxa"/>
            <w:gridSpan w:val="2"/>
            <w:shd w:val="clear" w:color="auto" w:fill="auto"/>
          </w:tcPr>
          <w:p w14:paraId="63B534ED"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308</w:t>
            </w:r>
            <w:r>
              <w:rPr>
                <w:sz w:val="20"/>
                <w:szCs w:val="18"/>
              </w:rPr>
              <w:t>,</w:t>
            </w:r>
            <w:r w:rsidRPr="00332249">
              <w:rPr>
                <w:sz w:val="20"/>
                <w:szCs w:val="18"/>
              </w:rPr>
              <w:t>00</w:t>
            </w:r>
          </w:p>
        </w:tc>
        <w:tc>
          <w:tcPr>
            <w:tcW w:w="1427" w:type="dxa"/>
            <w:shd w:val="clear" w:color="auto" w:fill="auto"/>
          </w:tcPr>
          <w:p w14:paraId="39BC5651"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3</w:t>
            </w:r>
            <w:r>
              <w:rPr>
                <w:sz w:val="20"/>
                <w:szCs w:val="18"/>
              </w:rPr>
              <w:t> </w:t>
            </w:r>
            <w:r w:rsidRPr="00332249">
              <w:rPr>
                <w:sz w:val="20"/>
                <w:szCs w:val="18"/>
              </w:rPr>
              <w:t>187</w:t>
            </w:r>
            <w:r>
              <w:rPr>
                <w:sz w:val="20"/>
                <w:szCs w:val="18"/>
              </w:rPr>
              <w:t>,</w:t>
            </w:r>
            <w:r w:rsidRPr="00332249">
              <w:rPr>
                <w:sz w:val="20"/>
                <w:szCs w:val="18"/>
              </w:rPr>
              <w:t>41</w:t>
            </w:r>
          </w:p>
        </w:tc>
      </w:tr>
      <w:tr w:rsidR="00493210" w:rsidRPr="00332249" w14:paraId="790A482C" w14:textId="77777777" w:rsidTr="00493210">
        <w:trPr>
          <w:trHeight w:val="240"/>
        </w:trPr>
        <w:tc>
          <w:tcPr>
            <w:tcW w:w="1423" w:type="dxa"/>
            <w:shd w:val="clear" w:color="auto" w:fill="auto"/>
          </w:tcPr>
          <w:p w14:paraId="34330493" w14:textId="77777777" w:rsidR="00493210" w:rsidRPr="00F86F6A" w:rsidRDefault="00493210" w:rsidP="00493210">
            <w:pPr>
              <w:shd w:val="clear" w:color="auto" w:fill="FFFFFF" w:themeFill="background1"/>
              <w:tabs>
                <w:tab w:val="left" w:pos="7290"/>
              </w:tabs>
              <w:rPr>
                <w:sz w:val="20"/>
                <w:szCs w:val="18"/>
              </w:rPr>
            </w:pPr>
            <w:r w:rsidRPr="00F86F6A">
              <w:rPr>
                <w:sz w:val="20"/>
                <w:szCs w:val="18"/>
                <w:lang w:val="fr-FR"/>
              </w:rPr>
              <w:t>HCFC-142b</w:t>
            </w:r>
          </w:p>
        </w:tc>
        <w:tc>
          <w:tcPr>
            <w:tcW w:w="1423" w:type="dxa"/>
            <w:shd w:val="clear" w:color="auto" w:fill="auto"/>
          </w:tcPr>
          <w:p w14:paraId="24433C71" w14:textId="77777777" w:rsidR="00493210" w:rsidRPr="00332249" w:rsidRDefault="00493210" w:rsidP="00493210">
            <w:pPr>
              <w:shd w:val="clear" w:color="auto" w:fill="FFFFFF" w:themeFill="background1"/>
              <w:tabs>
                <w:tab w:val="left" w:pos="7290"/>
              </w:tabs>
              <w:jc w:val="right"/>
              <w:rPr>
                <w:sz w:val="20"/>
                <w:szCs w:val="18"/>
              </w:rPr>
            </w:pPr>
          </w:p>
        </w:tc>
        <w:tc>
          <w:tcPr>
            <w:tcW w:w="1424" w:type="dxa"/>
            <w:shd w:val="clear" w:color="auto" w:fill="auto"/>
          </w:tcPr>
          <w:p w14:paraId="42728801"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97</w:t>
            </w:r>
            <w:r>
              <w:rPr>
                <w:sz w:val="20"/>
                <w:szCs w:val="18"/>
              </w:rPr>
              <w:t>,</w:t>
            </w:r>
            <w:r w:rsidRPr="00332249">
              <w:rPr>
                <w:sz w:val="20"/>
                <w:szCs w:val="18"/>
              </w:rPr>
              <w:t>50</w:t>
            </w:r>
          </w:p>
        </w:tc>
        <w:tc>
          <w:tcPr>
            <w:tcW w:w="1537" w:type="dxa"/>
            <w:shd w:val="clear" w:color="auto" w:fill="auto"/>
          </w:tcPr>
          <w:p w14:paraId="3ED856BF"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4</w:t>
            </w:r>
            <w:r>
              <w:rPr>
                <w:sz w:val="20"/>
                <w:szCs w:val="18"/>
              </w:rPr>
              <w:t>,</w:t>
            </w:r>
            <w:r w:rsidRPr="00332249">
              <w:rPr>
                <w:sz w:val="20"/>
                <w:szCs w:val="18"/>
              </w:rPr>
              <w:t>23</w:t>
            </w:r>
          </w:p>
        </w:tc>
        <w:tc>
          <w:tcPr>
            <w:tcW w:w="1418" w:type="dxa"/>
            <w:shd w:val="clear" w:color="auto" w:fill="auto"/>
          </w:tcPr>
          <w:p w14:paraId="0C84A2B3"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37</w:t>
            </w:r>
            <w:r>
              <w:rPr>
                <w:sz w:val="20"/>
                <w:szCs w:val="18"/>
              </w:rPr>
              <w:t>,</w:t>
            </w:r>
            <w:r w:rsidRPr="00332249">
              <w:rPr>
                <w:sz w:val="20"/>
                <w:szCs w:val="18"/>
              </w:rPr>
              <w:t>98</w:t>
            </w:r>
          </w:p>
        </w:tc>
        <w:tc>
          <w:tcPr>
            <w:tcW w:w="1348" w:type="dxa"/>
            <w:gridSpan w:val="2"/>
            <w:shd w:val="clear" w:color="auto" w:fill="auto"/>
          </w:tcPr>
          <w:p w14:paraId="5762612D" w14:textId="77777777" w:rsidR="00493210" w:rsidRPr="00332249" w:rsidRDefault="00493210" w:rsidP="00493210">
            <w:pPr>
              <w:shd w:val="clear" w:color="auto" w:fill="FFFFFF" w:themeFill="background1"/>
              <w:tabs>
                <w:tab w:val="left" w:pos="7290"/>
              </w:tabs>
              <w:jc w:val="right"/>
              <w:rPr>
                <w:sz w:val="20"/>
                <w:szCs w:val="18"/>
              </w:rPr>
            </w:pPr>
          </w:p>
        </w:tc>
        <w:tc>
          <w:tcPr>
            <w:tcW w:w="1427" w:type="dxa"/>
            <w:shd w:val="clear" w:color="auto" w:fill="auto"/>
          </w:tcPr>
          <w:p w14:paraId="7436E55E"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139</w:t>
            </w:r>
            <w:r>
              <w:rPr>
                <w:sz w:val="20"/>
                <w:szCs w:val="18"/>
              </w:rPr>
              <w:t>,</w:t>
            </w:r>
            <w:r w:rsidRPr="00332249">
              <w:rPr>
                <w:sz w:val="20"/>
                <w:szCs w:val="18"/>
              </w:rPr>
              <w:t>71</w:t>
            </w:r>
          </w:p>
        </w:tc>
      </w:tr>
    </w:tbl>
    <w:p w14:paraId="1A7FB819" w14:textId="77777777" w:rsidR="00493210" w:rsidRPr="00332249" w:rsidRDefault="00493210" w:rsidP="00493210">
      <w:pPr>
        <w:shd w:val="clear" w:color="auto" w:fill="FFFFFF" w:themeFill="background1"/>
        <w:tabs>
          <w:tab w:val="left" w:pos="7290"/>
        </w:tabs>
        <w:rPr>
          <w:sz w:val="20"/>
          <w:szCs w:val="18"/>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2391"/>
        <w:gridCol w:w="1715"/>
        <w:gridCol w:w="4394"/>
        <w:gridCol w:w="1500"/>
      </w:tblGrid>
      <w:tr w:rsidR="00493210" w:rsidRPr="00E45BFC" w14:paraId="4324163E" w14:textId="77777777" w:rsidTr="00493210">
        <w:trPr>
          <w:trHeight w:val="240"/>
        </w:trPr>
        <w:tc>
          <w:tcPr>
            <w:tcW w:w="0" w:type="auto"/>
            <w:gridSpan w:val="4"/>
            <w:shd w:val="clear" w:color="auto" w:fill="auto"/>
          </w:tcPr>
          <w:p w14:paraId="30C65127" w14:textId="77777777" w:rsidR="00493210" w:rsidRPr="00493210" w:rsidRDefault="00493210" w:rsidP="00493210">
            <w:pPr>
              <w:shd w:val="clear" w:color="auto" w:fill="FFFFFF" w:themeFill="background1"/>
              <w:tabs>
                <w:tab w:val="left" w:pos="7290"/>
              </w:tabs>
              <w:rPr>
                <w:b/>
                <w:sz w:val="20"/>
                <w:szCs w:val="18"/>
                <w:lang w:val="fr-CA"/>
              </w:rPr>
            </w:pPr>
            <w:r w:rsidRPr="00F86F6A">
              <w:rPr>
                <w:b/>
                <w:sz w:val="20"/>
                <w:szCs w:val="18"/>
                <w:lang w:val="fr-FR"/>
              </w:rPr>
              <w:t>(IV) DONNÉES SUR LA CONSOMMATION (tonnes PAO)</w:t>
            </w:r>
          </w:p>
        </w:tc>
      </w:tr>
      <w:tr w:rsidR="00493210" w:rsidRPr="00332249" w14:paraId="0B346DAE" w14:textId="77777777" w:rsidTr="00493210">
        <w:trPr>
          <w:trHeight w:val="240"/>
        </w:trPr>
        <w:tc>
          <w:tcPr>
            <w:tcW w:w="0" w:type="auto"/>
            <w:shd w:val="clear" w:color="auto" w:fill="auto"/>
          </w:tcPr>
          <w:p w14:paraId="5A761087" w14:textId="77777777" w:rsidR="00493210" w:rsidRPr="00F86F6A" w:rsidRDefault="00493210" w:rsidP="00493210">
            <w:pPr>
              <w:shd w:val="clear" w:color="auto" w:fill="FFFFFF" w:themeFill="background1"/>
              <w:tabs>
                <w:tab w:val="left" w:pos="7290"/>
              </w:tabs>
              <w:rPr>
                <w:sz w:val="20"/>
                <w:szCs w:val="18"/>
              </w:rPr>
            </w:pPr>
            <w:r w:rsidRPr="00F86F6A">
              <w:rPr>
                <w:sz w:val="20"/>
                <w:szCs w:val="18"/>
                <w:lang w:val="fr-FR"/>
              </w:rPr>
              <w:t>Valeur de référence 2009-2010 :</w:t>
            </w:r>
          </w:p>
        </w:tc>
        <w:tc>
          <w:tcPr>
            <w:tcW w:w="1715" w:type="dxa"/>
            <w:shd w:val="clear" w:color="auto" w:fill="auto"/>
          </w:tcPr>
          <w:p w14:paraId="7E64FA3C"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19</w:t>
            </w:r>
            <w:r>
              <w:rPr>
                <w:sz w:val="20"/>
                <w:szCs w:val="18"/>
              </w:rPr>
              <w:t> </w:t>
            </w:r>
            <w:r w:rsidRPr="00332249">
              <w:rPr>
                <w:sz w:val="20"/>
                <w:szCs w:val="18"/>
              </w:rPr>
              <w:t>269</w:t>
            </w:r>
            <w:r>
              <w:rPr>
                <w:sz w:val="20"/>
                <w:szCs w:val="18"/>
              </w:rPr>
              <w:t>,</w:t>
            </w:r>
            <w:r w:rsidRPr="00332249">
              <w:rPr>
                <w:sz w:val="20"/>
                <w:szCs w:val="18"/>
              </w:rPr>
              <w:t>00</w:t>
            </w:r>
          </w:p>
        </w:tc>
        <w:tc>
          <w:tcPr>
            <w:tcW w:w="4394" w:type="dxa"/>
            <w:shd w:val="clear" w:color="auto" w:fill="auto"/>
          </w:tcPr>
          <w:p w14:paraId="02E0BEEB" w14:textId="77777777" w:rsidR="00493210" w:rsidRPr="00493210" w:rsidRDefault="00493210" w:rsidP="00493210">
            <w:pPr>
              <w:shd w:val="clear" w:color="auto" w:fill="FFFFFF" w:themeFill="background1"/>
              <w:tabs>
                <w:tab w:val="left" w:pos="7290"/>
              </w:tabs>
              <w:rPr>
                <w:sz w:val="20"/>
                <w:szCs w:val="18"/>
                <w:lang w:val="fr-CA"/>
              </w:rPr>
            </w:pPr>
            <w:r w:rsidRPr="00F86F6A">
              <w:rPr>
                <w:sz w:val="20"/>
                <w:szCs w:val="18"/>
                <w:lang w:val="fr-FR"/>
              </w:rPr>
              <w:t>Point de départ des réductions globales durables :</w:t>
            </w:r>
          </w:p>
        </w:tc>
        <w:tc>
          <w:tcPr>
            <w:tcW w:w="1500" w:type="dxa"/>
            <w:shd w:val="clear" w:color="auto" w:fill="auto"/>
          </w:tcPr>
          <w:p w14:paraId="0308FF3D"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18</w:t>
            </w:r>
            <w:r>
              <w:rPr>
                <w:sz w:val="20"/>
                <w:szCs w:val="18"/>
              </w:rPr>
              <w:t> </w:t>
            </w:r>
            <w:r w:rsidRPr="00332249">
              <w:rPr>
                <w:sz w:val="20"/>
                <w:szCs w:val="18"/>
              </w:rPr>
              <w:t>865</w:t>
            </w:r>
            <w:r>
              <w:rPr>
                <w:sz w:val="20"/>
                <w:szCs w:val="18"/>
              </w:rPr>
              <w:t>,</w:t>
            </w:r>
            <w:r w:rsidRPr="00332249">
              <w:rPr>
                <w:sz w:val="20"/>
                <w:szCs w:val="18"/>
              </w:rPr>
              <w:t>44</w:t>
            </w:r>
          </w:p>
        </w:tc>
      </w:tr>
      <w:tr w:rsidR="00493210" w:rsidRPr="00E45BFC" w14:paraId="0D0CE915" w14:textId="77777777" w:rsidTr="00493210">
        <w:trPr>
          <w:trHeight w:val="240"/>
        </w:trPr>
        <w:tc>
          <w:tcPr>
            <w:tcW w:w="0" w:type="auto"/>
            <w:gridSpan w:val="4"/>
            <w:shd w:val="clear" w:color="auto" w:fill="auto"/>
          </w:tcPr>
          <w:p w14:paraId="75605E41" w14:textId="77777777" w:rsidR="00493210" w:rsidRPr="00493210" w:rsidRDefault="00493210" w:rsidP="00493210">
            <w:pPr>
              <w:shd w:val="clear" w:color="auto" w:fill="FFFFFF" w:themeFill="background1"/>
              <w:tabs>
                <w:tab w:val="left" w:pos="7290"/>
              </w:tabs>
              <w:rPr>
                <w:b/>
                <w:sz w:val="20"/>
                <w:szCs w:val="18"/>
                <w:lang w:val="fr-CA"/>
              </w:rPr>
            </w:pPr>
            <w:r w:rsidRPr="00F86F6A">
              <w:rPr>
                <w:b/>
                <w:sz w:val="20"/>
                <w:szCs w:val="18"/>
                <w:lang w:val="fr-FR"/>
              </w:rPr>
              <w:t>CONSOMMATION ÉLIGIBLE AU FINANCEMENT (tonnes PAO)</w:t>
            </w:r>
          </w:p>
        </w:tc>
      </w:tr>
      <w:tr w:rsidR="00493210" w:rsidRPr="00332249" w14:paraId="3C4FAE91" w14:textId="77777777" w:rsidTr="00493210">
        <w:trPr>
          <w:trHeight w:val="240"/>
        </w:trPr>
        <w:tc>
          <w:tcPr>
            <w:tcW w:w="0" w:type="auto"/>
            <w:shd w:val="clear" w:color="auto" w:fill="auto"/>
          </w:tcPr>
          <w:p w14:paraId="435689A5" w14:textId="77777777" w:rsidR="00493210" w:rsidRPr="00F86F6A" w:rsidRDefault="00493210" w:rsidP="00493210">
            <w:pPr>
              <w:shd w:val="clear" w:color="auto" w:fill="FFFFFF" w:themeFill="background1"/>
              <w:tabs>
                <w:tab w:val="left" w:pos="7290"/>
              </w:tabs>
              <w:rPr>
                <w:sz w:val="20"/>
                <w:szCs w:val="18"/>
              </w:rPr>
            </w:pPr>
            <w:r w:rsidRPr="00F86F6A">
              <w:rPr>
                <w:sz w:val="20"/>
                <w:szCs w:val="18"/>
                <w:lang w:val="fr-FR"/>
              </w:rPr>
              <w:t>Déjà approuvée :</w:t>
            </w:r>
          </w:p>
        </w:tc>
        <w:tc>
          <w:tcPr>
            <w:tcW w:w="1715" w:type="dxa"/>
            <w:shd w:val="clear" w:color="auto" w:fill="auto"/>
          </w:tcPr>
          <w:p w14:paraId="69EB4F90"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12</w:t>
            </w:r>
            <w:r>
              <w:rPr>
                <w:sz w:val="20"/>
                <w:szCs w:val="18"/>
              </w:rPr>
              <w:t> </w:t>
            </w:r>
            <w:r w:rsidRPr="00332249">
              <w:rPr>
                <w:sz w:val="20"/>
                <w:szCs w:val="18"/>
              </w:rPr>
              <w:t>161</w:t>
            </w:r>
            <w:r>
              <w:rPr>
                <w:sz w:val="20"/>
                <w:szCs w:val="18"/>
              </w:rPr>
              <w:t>,</w:t>
            </w:r>
            <w:r w:rsidRPr="00332249">
              <w:rPr>
                <w:sz w:val="20"/>
                <w:szCs w:val="18"/>
              </w:rPr>
              <w:t>02</w:t>
            </w:r>
          </w:p>
        </w:tc>
        <w:tc>
          <w:tcPr>
            <w:tcW w:w="4394" w:type="dxa"/>
            <w:shd w:val="clear" w:color="auto" w:fill="auto"/>
          </w:tcPr>
          <w:p w14:paraId="0358323D" w14:textId="77777777" w:rsidR="00493210" w:rsidRPr="00F86F6A" w:rsidRDefault="00493210" w:rsidP="00493210">
            <w:pPr>
              <w:shd w:val="clear" w:color="auto" w:fill="FFFFFF" w:themeFill="background1"/>
              <w:tabs>
                <w:tab w:val="left" w:pos="7290"/>
              </w:tabs>
              <w:rPr>
                <w:sz w:val="20"/>
                <w:szCs w:val="18"/>
              </w:rPr>
            </w:pPr>
            <w:r w:rsidRPr="00F86F6A">
              <w:rPr>
                <w:sz w:val="20"/>
                <w:szCs w:val="18"/>
                <w:lang w:val="fr-FR"/>
              </w:rPr>
              <w:t>Restante :</w:t>
            </w:r>
          </w:p>
        </w:tc>
        <w:tc>
          <w:tcPr>
            <w:tcW w:w="1500" w:type="dxa"/>
            <w:shd w:val="clear" w:color="auto" w:fill="auto"/>
          </w:tcPr>
          <w:p w14:paraId="698C095A" w14:textId="77777777" w:rsidR="00493210" w:rsidRPr="00332249" w:rsidRDefault="00493210" w:rsidP="00493210">
            <w:pPr>
              <w:shd w:val="clear" w:color="auto" w:fill="FFFFFF" w:themeFill="background1"/>
              <w:tabs>
                <w:tab w:val="left" w:pos="7290"/>
              </w:tabs>
              <w:jc w:val="right"/>
              <w:rPr>
                <w:sz w:val="20"/>
                <w:szCs w:val="18"/>
              </w:rPr>
            </w:pPr>
            <w:r w:rsidRPr="00332249">
              <w:rPr>
                <w:sz w:val="20"/>
                <w:szCs w:val="18"/>
              </w:rPr>
              <w:t>6</w:t>
            </w:r>
            <w:r>
              <w:rPr>
                <w:sz w:val="20"/>
                <w:szCs w:val="18"/>
              </w:rPr>
              <w:t> </w:t>
            </w:r>
            <w:r w:rsidRPr="00332249">
              <w:rPr>
                <w:sz w:val="20"/>
                <w:szCs w:val="18"/>
              </w:rPr>
              <w:t>704</w:t>
            </w:r>
            <w:r>
              <w:rPr>
                <w:sz w:val="20"/>
                <w:szCs w:val="18"/>
              </w:rPr>
              <w:t>,</w:t>
            </w:r>
            <w:r w:rsidRPr="00332249">
              <w:rPr>
                <w:sz w:val="20"/>
                <w:szCs w:val="18"/>
              </w:rPr>
              <w:t>42</w:t>
            </w:r>
          </w:p>
        </w:tc>
      </w:tr>
    </w:tbl>
    <w:p w14:paraId="57E8C797" w14:textId="77777777" w:rsidR="00493210" w:rsidRPr="00332249" w:rsidRDefault="00493210" w:rsidP="00493210">
      <w:pPr>
        <w:shd w:val="clear" w:color="auto" w:fill="FFFFFF" w:themeFill="background1"/>
        <w:tabs>
          <w:tab w:val="left" w:pos="7290"/>
        </w:tabs>
        <w:rPr>
          <w:sz w:val="20"/>
          <w:szCs w:val="18"/>
        </w:rPr>
      </w:pPr>
    </w:p>
    <w:tbl>
      <w:tblPr>
        <w:tblStyle w:val="TableGrid20"/>
        <w:tblW w:w="10001"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CellMar>
          <w:top w:w="28" w:type="dxa"/>
          <w:bottom w:w="28" w:type="dxa"/>
        </w:tblCellMar>
        <w:tblLook w:val="04A0" w:firstRow="1" w:lastRow="0" w:firstColumn="1" w:lastColumn="0" w:noHBand="0" w:noVBand="1"/>
      </w:tblPr>
      <w:tblGrid>
        <w:gridCol w:w="1271"/>
        <w:gridCol w:w="2835"/>
        <w:gridCol w:w="1473"/>
        <w:gridCol w:w="1474"/>
        <w:gridCol w:w="1474"/>
        <w:gridCol w:w="1474"/>
      </w:tblGrid>
      <w:tr w:rsidR="00493210" w:rsidRPr="00332249" w14:paraId="0C84C931" w14:textId="77777777" w:rsidTr="00493210">
        <w:trPr>
          <w:trHeight w:val="158"/>
        </w:trPr>
        <w:tc>
          <w:tcPr>
            <w:tcW w:w="4106" w:type="dxa"/>
            <w:gridSpan w:val="2"/>
            <w:shd w:val="clear" w:color="auto" w:fill="auto"/>
          </w:tcPr>
          <w:p w14:paraId="183DE0AC" w14:textId="77777777" w:rsidR="00493210" w:rsidRPr="00F86F6A" w:rsidRDefault="00493210" w:rsidP="00493210">
            <w:pPr>
              <w:tabs>
                <w:tab w:val="left" w:pos="7290"/>
              </w:tabs>
              <w:rPr>
                <w:b/>
                <w:sz w:val="20"/>
                <w:szCs w:val="18"/>
              </w:rPr>
            </w:pPr>
            <w:r w:rsidRPr="00F86F6A">
              <w:rPr>
                <w:b/>
                <w:sz w:val="20"/>
                <w:szCs w:val="18"/>
                <w:lang w:val="fr-FR"/>
              </w:rPr>
              <w:t>(V) PLAN D</w:t>
            </w:r>
            <w:r>
              <w:rPr>
                <w:b/>
                <w:sz w:val="20"/>
                <w:szCs w:val="18"/>
                <w:lang w:val="fr-FR"/>
              </w:rPr>
              <w:t>’</w:t>
            </w:r>
            <w:r w:rsidRPr="00F86F6A">
              <w:rPr>
                <w:b/>
                <w:sz w:val="20"/>
                <w:szCs w:val="18"/>
                <w:lang w:val="fr-FR"/>
              </w:rPr>
              <w:t>ACTIVITÉS</w:t>
            </w:r>
          </w:p>
        </w:tc>
        <w:tc>
          <w:tcPr>
            <w:tcW w:w="1473" w:type="dxa"/>
            <w:shd w:val="clear" w:color="auto" w:fill="auto"/>
          </w:tcPr>
          <w:p w14:paraId="18E0E0C8" w14:textId="77777777" w:rsidR="00493210" w:rsidRPr="00332249" w:rsidRDefault="00493210" w:rsidP="00493210">
            <w:pPr>
              <w:tabs>
                <w:tab w:val="left" w:pos="7290"/>
              </w:tabs>
              <w:jc w:val="center"/>
              <w:rPr>
                <w:b/>
                <w:sz w:val="20"/>
                <w:szCs w:val="18"/>
              </w:rPr>
            </w:pPr>
            <w:r w:rsidRPr="00332249">
              <w:rPr>
                <w:b/>
                <w:sz w:val="20"/>
                <w:szCs w:val="18"/>
              </w:rPr>
              <w:t>2021</w:t>
            </w:r>
          </w:p>
        </w:tc>
        <w:tc>
          <w:tcPr>
            <w:tcW w:w="1474" w:type="dxa"/>
          </w:tcPr>
          <w:p w14:paraId="061C1846" w14:textId="77777777" w:rsidR="00493210" w:rsidRPr="00332249" w:rsidRDefault="00493210" w:rsidP="00493210">
            <w:pPr>
              <w:tabs>
                <w:tab w:val="left" w:pos="7290"/>
              </w:tabs>
              <w:jc w:val="center"/>
              <w:rPr>
                <w:b/>
                <w:sz w:val="20"/>
                <w:szCs w:val="18"/>
              </w:rPr>
            </w:pPr>
            <w:r w:rsidRPr="00332249">
              <w:rPr>
                <w:b/>
                <w:sz w:val="20"/>
                <w:szCs w:val="18"/>
              </w:rPr>
              <w:t>2022</w:t>
            </w:r>
          </w:p>
        </w:tc>
        <w:tc>
          <w:tcPr>
            <w:tcW w:w="1474" w:type="dxa"/>
          </w:tcPr>
          <w:p w14:paraId="7EDBF112" w14:textId="77777777" w:rsidR="00493210" w:rsidRPr="00332249" w:rsidRDefault="00493210" w:rsidP="00493210">
            <w:pPr>
              <w:tabs>
                <w:tab w:val="left" w:pos="7290"/>
              </w:tabs>
              <w:jc w:val="center"/>
              <w:rPr>
                <w:b/>
                <w:sz w:val="20"/>
                <w:szCs w:val="18"/>
              </w:rPr>
            </w:pPr>
            <w:r w:rsidRPr="00332249">
              <w:rPr>
                <w:b/>
                <w:sz w:val="20"/>
                <w:szCs w:val="18"/>
              </w:rPr>
              <w:t>2023</w:t>
            </w:r>
          </w:p>
        </w:tc>
        <w:tc>
          <w:tcPr>
            <w:tcW w:w="1474" w:type="dxa"/>
          </w:tcPr>
          <w:p w14:paraId="56BC2FDB" w14:textId="77777777" w:rsidR="00493210" w:rsidRPr="00F86F6A" w:rsidRDefault="00493210" w:rsidP="00493210">
            <w:pPr>
              <w:tabs>
                <w:tab w:val="left" w:pos="7290"/>
              </w:tabs>
              <w:jc w:val="center"/>
              <w:rPr>
                <w:b/>
                <w:sz w:val="20"/>
                <w:szCs w:val="18"/>
              </w:rPr>
            </w:pPr>
            <w:r w:rsidRPr="00F86F6A">
              <w:rPr>
                <w:b/>
                <w:sz w:val="20"/>
                <w:szCs w:val="18"/>
                <w:lang w:val="fr-FR"/>
              </w:rPr>
              <w:t>Total</w:t>
            </w:r>
          </w:p>
        </w:tc>
      </w:tr>
      <w:tr w:rsidR="00493210" w:rsidRPr="00332249" w14:paraId="19668AC7" w14:textId="77777777" w:rsidTr="00493210">
        <w:trPr>
          <w:trHeight w:val="152"/>
        </w:trPr>
        <w:tc>
          <w:tcPr>
            <w:tcW w:w="1271" w:type="dxa"/>
            <w:vMerge w:val="restart"/>
            <w:shd w:val="clear" w:color="auto" w:fill="auto"/>
            <w:vAlign w:val="center"/>
          </w:tcPr>
          <w:p w14:paraId="5D270E1A" w14:textId="77777777" w:rsidR="00493210" w:rsidRPr="00F86F6A" w:rsidRDefault="00493210" w:rsidP="00493210">
            <w:pPr>
              <w:tabs>
                <w:tab w:val="left" w:pos="7290"/>
              </w:tabs>
              <w:jc w:val="left"/>
              <w:rPr>
                <w:sz w:val="20"/>
                <w:szCs w:val="18"/>
              </w:rPr>
            </w:pPr>
            <w:r w:rsidRPr="00F86F6A">
              <w:rPr>
                <w:sz w:val="20"/>
                <w:szCs w:val="18"/>
                <w:lang w:val="fr-FR"/>
              </w:rPr>
              <w:t>ONUDI</w:t>
            </w:r>
          </w:p>
        </w:tc>
        <w:tc>
          <w:tcPr>
            <w:tcW w:w="2835" w:type="dxa"/>
            <w:shd w:val="clear" w:color="auto" w:fill="auto"/>
          </w:tcPr>
          <w:p w14:paraId="3E54E937" w14:textId="4BB279F3" w:rsidR="00493210" w:rsidRPr="00493210" w:rsidRDefault="00F64976" w:rsidP="00493210">
            <w:pPr>
              <w:tabs>
                <w:tab w:val="left" w:pos="7290"/>
              </w:tabs>
              <w:rPr>
                <w:sz w:val="20"/>
                <w:szCs w:val="18"/>
                <w:lang w:val="fr-CA"/>
              </w:rPr>
            </w:pPr>
            <w:r>
              <w:rPr>
                <w:sz w:val="20"/>
                <w:szCs w:val="18"/>
                <w:lang w:val="fr-FR"/>
              </w:rPr>
              <w:t>É</w:t>
            </w:r>
            <w:r w:rsidR="00493210" w:rsidRPr="00F86F6A">
              <w:rPr>
                <w:sz w:val="20"/>
                <w:szCs w:val="18"/>
                <w:lang w:val="fr-FR"/>
              </w:rPr>
              <w:t>limination des SAO (tonnes PAO)</w:t>
            </w:r>
          </w:p>
        </w:tc>
        <w:tc>
          <w:tcPr>
            <w:tcW w:w="1473" w:type="dxa"/>
            <w:shd w:val="clear" w:color="auto" w:fill="auto"/>
            <w:vAlign w:val="center"/>
          </w:tcPr>
          <w:p w14:paraId="5A83C0CA" w14:textId="77777777" w:rsidR="00493210" w:rsidRPr="00332249" w:rsidRDefault="00493210" w:rsidP="00493210">
            <w:pPr>
              <w:tabs>
                <w:tab w:val="left" w:pos="7290"/>
              </w:tabs>
              <w:jc w:val="right"/>
              <w:rPr>
                <w:sz w:val="20"/>
                <w:szCs w:val="18"/>
              </w:rPr>
            </w:pPr>
            <w:r w:rsidRPr="00332249">
              <w:rPr>
                <w:sz w:val="20"/>
                <w:szCs w:val="18"/>
              </w:rPr>
              <w:t>223</w:t>
            </w:r>
            <w:r>
              <w:rPr>
                <w:sz w:val="20"/>
                <w:szCs w:val="18"/>
              </w:rPr>
              <w:t>,</w:t>
            </w:r>
            <w:r w:rsidRPr="00332249">
              <w:rPr>
                <w:sz w:val="20"/>
                <w:szCs w:val="18"/>
              </w:rPr>
              <w:t>82</w:t>
            </w:r>
          </w:p>
        </w:tc>
        <w:tc>
          <w:tcPr>
            <w:tcW w:w="1474" w:type="dxa"/>
          </w:tcPr>
          <w:p w14:paraId="0B87EF1C" w14:textId="77777777" w:rsidR="00493210" w:rsidRPr="00332249" w:rsidRDefault="00493210" w:rsidP="00493210">
            <w:pPr>
              <w:tabs>
                <w:tab w:val="left" w:pos="7290"/>
              </w:tabs>
              <w:jc w:val="right"/>
              <w:rPr>
                <w:sz w:val="20"/>
                <w:szCs w:val="18"/>
              </w:rPr>
            </w:pPr>
            <w:r w:rsidRPr="00332249">
              <w:rPr>
                <w:sz w:val="20"/>
                <w:szCs w:val="18"/>
              </w:rPr>
              <w:t>101</w:t>
            </w:r>
            <w:r>
              <w:rPr>
                <w:sz w:val="20"/>
                <w:szCs w:val="18"/>
              </w:rPr>
              <w:t>,</w:t>
            </w:r>
            <w:r w:rsidRPr="00332249">
              <w:rPr>
                <w:sz w:val="20"/>
                <w:szCs w:val="18"/>
              </w:rPr>
              <w:t>74</w:t>
            </w:r>
          </w:p>
        </w:tc>
        <w:tc>
          <w:tcPr>
            <w:tcW w:w="1474" w:type="dxa"/>
          </w:tcPr>
          <w:p w14:paraId="78ECC3F5" w14:textId="77777777" w:rsidR="00493210" w:rsidRPr="00332249" w:rsidRDefault="00493210" w:rsidP="00493210">
            <w:pPr>
              <w:tabs>
                <w:tab w:val="left" w:pos="7290"/>
              </w:tabs>
              <w:jc w:val="right"/>
              <w:rPr>
                <w:sz w:val="20"/>
                <w:szCs w:val="18"/>
              </w:rPr>
            </w:pPr>
            <w:r w:rsidRPr="00332249">
              <w:rPr>
                <w:sz w:val="20"/>
                <w:szCs w:val="18"/>
              </w:rPr>
              <w:t>152</w:t>
            </w:r>
            <w:r>
              <w:rPr>
                <w:sz w:val="20"/>
                <w:szCs w:val="18"/>
              </w:rPr>
              <w:t>,</w:t>
            </w:r>
            <w:r w:rsidRPr="00332249">
              <w:rPr>
                <w:sz w:val="20"/>
                <w:szCs w:val="18"/>
              </w:rPr>
              <w:t>60</w:t>
            </w:r>
          </w:p>
        </w:tc>
        <w:tc>
          <w:tcPr>
            <w:tcW w:w="1474" w:type="dxa"/>
            <w:shd w:val="clear" w:color="auto" w:fill="auto"/>
            <w:vAlign w:val="center"/>
          </w:tcPr>
          <w:p w14:paraId="2E269673" w14:textId="77777777" w:rsidR="00493210" w:rsidRPr="00332249" w:rsidRDefault="00493210" w:rsidP="00493210">
            <w:pPr>
              <w:tabs>
                <w:tab w:val="left" w:pos="7290"/>
              </w:tabs>
              <w:jc w:val="right"/>
              <w:rPr>
                <w:sz w:val="20"/>
                <w:szCs w:val="18"/>
              </w:rPr>
            </w:pPr>
            <w:r w:rsidRPr="00332249">
              <w:rPr>
                <w:sz w:val="20"/>
                <w:szCs w:val="18"/>
              </w:rPr>
              <w:t>478</w:t>
            </w:r>
            <w:r>
              <w:rPr>
                <w:sz w:val="20"/>
                <w:szCs w:val="18"/>
              </w:rPr>
              <w:t>,</w:t>
            </w:r>
            <w:r w:rsidRPr="00332249">
              <w:rPr>
                <w:sz w:val="20"/>
                <w:szCs w:val="18"/>
              </w:rPr>
              <w:t>16</w:t>
            </w:r>
          </w:p>
        </w:tc>
      </w:tr>
      <w:tr w:rsidR="00493210" w:rsidRPr="00332249" w14:paraId="1AAE5671" w14:textId="77777777" w:rsidTr="00493210">
        <w:trPr>
          <w:trHeight w:val="143"/>
        </w:trPr>
        <w:tc>
          <w:tcPr>
            <w:tcW w:w="1271" w:type="dxa"/>
            <w:vMerge/>
            <w:shd w:val="clear" w:color="auto" w:fill="auto"/>
            <w:vAlign w:val="center"/>
          </w:tcPr>
          <w:p w14:paraId="0DE6B556" w14:textId="77777777" w:rsidR="00493210" w:rsidRPr="00332249" w:rsidRDefault="00493210" w:rsidP="00493210">
            <w:pPr>
              <w:tabs>
                <w:tab w:val="left" w:pos="7290"/>
              </w:tabs>
              <w:jc w:val="left"/>
              <w:rPr>
                <w:sz w:val="20"/>
                <w:szCs w:val="18"/>
              </w:rPr>
            </w:pPr>
          </w:p>
        </w:tc>
        <w:tc>
          <w:tcPr>
            <w:tcW w:w="2835" w:type="dxa"/>
            <w:shd w:val="clear" w:color="auto" w:fill="auto"/>
          </w:tcPr>
          <w:p w14:paraId="66C74AD4" w14:textId="77777777" w:rsidR="00493210" w:rsidRPr="00F86F6A" w:rsidRDefault="00493210" w:rsidP="00493210">
            <w:pPr>
              <w:tabs>
                <w:tab w:val="left" w:pos="7290"/>
              </w:tabs>
              <w:rPr>
                <w:sz w:val="20"/>
                <w:szCs w:val="18"/>
              </w:rPr>
            </w:pPr>
            <w:r w:rsidRPr="00F86F6A">
              <w:rPr>
                <w:sz w:val="20"/>
                <w:szCs w:val="18"/>
                <w:lang w:val="fr-FR"/>
              </w:rPr>
              <w:t>Financement ($US)</w:t>
            </w:r>
          </w:p>
        </w:tc>
        <w:tc>
          <w:tcPr>
            <w:tcW w:w="1473" w:type="dxa"/>
            <w:shd w:val="clear" w:color="auto" w:fill="auto"/>
            <w:vAlign w:val="center"/>
          </w:tcPr>
          <w:p w14:paraId="068E95C3" w14:textId="77777777" w:rsidR="00493210" w:rsidRPr="00332249" w:rsidRDefault="00493210" w:rsidP="00493210">
            <w:pPr>
              <w:tabs>
                <w:tab w:val="left" w:pos="7290"/>
              </w:tabs>
              <w:jc w:val="right"/>
              <w:rPr>
                <w:sz w:val="20"/>
                <w:szCs w:val="18"/>
              </w:rPr>
            </w:pPr>
            <w:r w:rsidRPr="00332249">
              <w:rPr>
                <w:sz w:val="20"/>
                <w:szCs w:val="18"/>
              </w:rPr>
              <w:t>4</w:t>
            </w:r>
            <w:r>
              <w:rPr>
                <w:sz w:val="20"/>
                <w:szCs w:val="18"/>
              </w:rPr>
              <w:t> </w:t>
            </w:r>
            <w:r w:rsidRPr="00332249">
              <w:rPr>
                <w:sz w:val="20"/>
                <w:szCs w:val="18"/>
              </w:rPr>
              <w:t>708</w:t>
            </w:r>
            <w:r>
              <w:rPr>
                <w:sz w:val="20"/>
                <w:szCs w:val="18"/>
              </w:rPr>
              <w:t> </w:t>
            </w:r>
            <w:r w:rsidRPr="00332249">
              <w:rPr>
                <w:sz w:val="20"/>
                <w:szCs w:val="18"/>
              </w:rPr>
              <w:t>000</w:t>
            </w:r>
          </w:p>
        </w:tc>
        <w:tc>
          <w:tcPr>
            <w:tcW w:w="1474" w:type="dxa"/>
          </w:tcPr>
          <w:p w14:paraId="27141F26" w14:textId="77777777" w:rsidR="00493210" w:rsidRPr="00332249" w:rsidRDefault="00493210" w:rsidP="00493210">
            <w:pPr>
              <w:tabs>
                <w:tab w:val="left" w:pos="7290"/>
              </w:tabs>
              <w:jc w:val="right"/>
              <w:rPr>
                <w:sz w:val="20"/>
                <w:szCs w:val="18"/>
              </w:rPr>
            </w:pPr>
            <w:r w:rsidRPr="00332249">
              <w:rPr>
                <w:sz w:val="20"/>
                <w:szCs w:val="18"/>
              </w:rPr>
              <w:t>2</w:t>
            </w:r>
            <w:r>
              <w:rPr>
                <w:sz w:val="20"/>
                <w:szCs w:val="18"/>
              </w:rPr>
              <w:t> </w:t>
            </w:r>
            <w:r w:rsidRPr="00332249">
              <w:rPr>
                <w:sz w:val="20"/>
                <w:szCs w:val="18"/>
              </w:rPr>
              <w:t>140</w:t>
            </w:r>
            <w:r>
              <w:rPr>
                <w:sz w:val="20"/>
                <w:szCs w:val="18"/>
              </w:rPr>
              <w:t> </w:t>
            </w:r>
            <w:r w:rsidRPr="00332249">
              <w:rPr>
                <w:sz w:val="20"/>
                <w:szCs w:val="18"/>
              </w:rPr>
              <w:t>000</w:t>
            </w:r>
          </w:p>
        </w:tc>
        <w:tc>
          <w:tcPr>
            <w:tcW w:w="1474" w:type="dxa"/>
          </w:tcPr>
          <w:p w14:paraId="49FBCF51" w14:textId="77777777" w:rsidR="00493210" w:rsidRPr="00332249" w:rsidRDefault="00493210" w:rsidP="00493210">
            <w:pPr>
              <w:tabs>
                <w:tab w:val="left" w:pos="7290"/>
              </w:tabs>
              <w:jc w:val="right"/>
              <w:rPr>
                <w:sz w:val="20"/>
                <w:szCs w:val="18"/>
              </w:rPr>
            </w:pPr>
            <w:r w:rsidRPr="00332249">
              <w:rPr>
                <w:sz w:val="20"/>
                <w:szCs w:val="18"/>
              </w:rPr>
              <w:t>3</w:t>
            </w:r>
            <w:r>
              <w:rPr>
                <w:sz w:val="20"/>
                <w:szCs w:val="18"/>
              </w:rPr>
              <w:t> </w:t>
            </w:r>
            <w:r w:rsidRPr="00332249">
              <w:rPr>
                <w:sz w:val="20"/>
                <w:szCs w:val="18"/>
              </w:rPr>
              <w:t>210</w:t>
            </w:r>
            <w:r>
              <w:rPr>
                <w:sz w:val="20"/>
                <w:szCs w:val="18"/>
              </w:rPr>
              <w:t> </w:t>
            </w:r>
            <w:r w:rsidRPr="00332249">
              <w:rPr>
                <w:sz w:val="20"/>
                <w:szCs w:val="18"/>
              </w:rPr>
              <w:t>000</w:t>
            </w:r>
          </w:p>
        </w:tc>
        <w:tc>
          <w:tcPr>
            <w:tcW w:w="1474" w:type="dxa"/>
            <w:shd w:val="clear" w:color="auto" w:fill="auto"/>
            <w:vAlign w:val="center"/>
          </w:tcPr>
          <w:p w14:paraId="5C4D4073" w14:textId="77777777" w:rsidR="00493210" w:rsidRPr="00332249" w:rsidRDefault="00493210" w:rsidP="00493210">
            <w:pPr>
              <w:tabs>
                <w:tab w:val="left" w:pos="7290"/>
              </w:tabs>
              <w:jc w:val="right"/>
              <w:rPr>
                <w:sz w:val="20"/>
                <w:szCs w:val="18"/>
              </w:rPr>
            </w:pPr>
            <w:r w:rsidRPr="00332249">
              <w:rPr>
                <w:sz w:val="20"/>
                <w:szCs w:val="18"/>
              </w:rPr>
              <w:t>10</w:t>
            </w:r>
            <w:r>
              <w:rPr>
                <w:sz w:val="20"/>
                <w:szCs w:val="18"/>
              </w:rPr>
              <w:t> </w:t>
            </w:r>
            <w:r w:rsidRPr="00332249">
              <w:rPr>
                <w:sz w:val="20"/>
                <w:szCs w:val="18"/>
              </w:rPr>
              <w:t>058</w:t>
            </w:r>
            <w:r>
              <w:rPr>
                <w:sz w:val="20"/>
                <w:szCs w:val="18"/>
              </w:rPr>
              <w:t> </w:t>
            </w:r>
            <w:r w:rsidRPr="00332249">
              <w:rPr>
                <w:sz w:val="20"/>
                <w:szCs w:val="18"/>
              </w:rPr>
              <w:t>000</w:t>
            </w:r>
          </w:p>
        </w:tc>
      </w:tr>
      <w:tr w:rsidR="00493210" w:rsidRPr="00332249" w14:paraId="2D556386" w14:textId="77777777" w:rsidTr="00493210">
        <w:trPr>
          <w:trHeight w:val="157"/>
        </w:trPr>
        <w:tc>
          <w:tcPr>
            <w:tcW w:w="1271" w:type="dxa"/>
            <w:vMerge w:val="restart"/>
            <w:shd w:val="clear" w:color="auto" w:fill="auto"/>
            <w:vAlign w:val="center"/>
          </w:tcPr>
          <w:p w14:paraId="2D36FEA6" w14:textId="77777777" w:rsidR="00493210" w:rsidRPr="00F86F6A" w:rsidRDefault="00493210" w:rsidP="00493210">
            <w:pPr>
              <w:tabs>
                <w:tab w:val="left" w:pos="7290"/>
              </w:tabs>
              <w:jc w:val="left"/>
              <w:rPr>
                <w:sz w:val="20"/>
                <w:szCs w:val="18"/>
              </w:rPr>
            </w:pPr>
            <w:r w:rsidRPr="00F86F6A">
              <w:rPr>
                <w:sz w:val="20"/>
                <w:szCs w:val="18"/>
                <w:lang w:val="fr-FR"/>
              </w:rPr>
              <w:t>Allemagne</w:t>
            </w:r>
          </w:p>
        </w:tc>
        <w:tc>
          <w:tcPr>
            <w:tcW w:w="2835" w:type="dxa"/>
            <w:shd w:val="clear" w:color="auto" w:fill="auto"/>
          </w:tcPr>
          <w:p w14:paraId="31D3F8BA" w14:textId="449F0FEB" w:rsidR="00493210" w:rsidRPr="00493210" w:rsidRDefault="00F64976" w:rsidP="00493210">
            <w:pPr>
              <w:tabs>
                <w:tab w:val="left" w:pos="7290"/>
              </w:tabs>
              <w:rPr>
                <w:sz w:val="20"/>
                <w:szCs w:val="18"/>
                <w:lang w:val="fr-CA"/>
              </w:rPr>
            </w:pPr>
            <w:r>
              <w:rPr>
                <w:sz w:val="20"/>
                <w:szCs w:val="18"/>
                <w:lang w:val="fr-FR"/>
              </w:rPr>
              <w:t>É</w:t>
            </w:r>
            <w:r w:rsidR="00493210" w:rsidRPr="00F86F6A">
              <w:rPr>
                <w:sz w:val="20"/>
                <w:szCs w:val="18"/>
                <w:lang w:val="fr-FR"/>
              </w:rPr>
              <w:t>limination des SAO (tonnes PAO)</w:t>
            </w:r>
          </w:p>
        </w:tc>
        <w:tc>
          <w:tcPr>
            <w:tcW w:w="1473" w:type="dxa"/>
            <w:shd w:val="clear" w:color="auto" w:fill="auto"/>
            <w:vAlign w:val="center"/>
          </w:tcPr>
          <w:p w14:paraId="2BF9C9EB" w14:textId="77777777" w:rsidR="00493210" w:rsidRPr="00332249" w:rsidRDefault="00493210" w:rsidP="00493210">
            <w:pPr>
              <w:tabs>
                <w:tab w:val="left" w:pos="7290"/>
              </w:tabs>
              <w:jc w:val="right"/>
              <w:rPr>
                <w:sz w:val="20"/>
                <w:szCs w:val="18"/>
              </w:rPr>
            </w:pPr>
            <w:r w:rsidRPr="00332249">
              <w:rPr>
                <w:sz w:val="20"/>
                <w:szCs w:val="18"/>
              </w:rPr>
              <w:t>30</w:t>
            </w:r>
            <w:r>
              <w:rPr>
                <w:sz w:val="20"/>
                <w:szCs w:val="18"/>
              </w:rPr>
              <w:t>,</w:t>
            </w:r>
            <w:r w:rsidRPr="00332249">
              <w:rPr>
                <w:sz w:val="20"/>
                <w:szCs w:val="18"/>
              </w:rPr>
              <w:t>52</w:t>
            </w:r>
          </w:p>
        </w:tc>
        <w:tc>
          <w:tcPr>
            <w:tcW w:w="1474" w:type="dxa"/>
          </w:tcPr>
          <w:p w14:paraId="28C407C0" w14:textId="77777777" w:rsidR="00493210" w:rsidRPr="00332249" w:rsidRDefault="00493210" w:rsidP="00493210">
            <w:pPr>
              <w:tabs>
                <w:tab w:val="left" w:pos="7290"/>
              </w:tabs>
              <w:jc w:val="right"/>
              <w:rPr>
                <w:sz w:val="20"/>
                <w:szCs w:val="18"/>
              </w:rPr>
            </w:pPr>
            <w:r w:rsidRPr="00332249">
              <w:rPr>
                <w:sz w:val="20"/>
                <w:szCs w:val="18"/>
              </w:rPr>
              <w:t>0</w:t>
            </w:r>
            <w:r>
              <w:rPr>
                <w:sz w:val="20"/>
                <w:szCs w:val="18"/>
              </w:rPr>
              <w:t>,</w:t>
            </w:r>
            <w:r w:rsidRPr="00332249">
              <w:rPr>
                <w:sz w:val="20"/>
                <w:szCs w:val="18"/>
              </w:rPr>
              <w:t>0</w:t>
            </w:r>
          </w:p>
        </w:tc>
        <w:tc>
          <w:tcPr>
            <w:tcW w:w="1474" w:type="dxa"/>
          </w:tcPr>
          <w:p w14:paraId="036A2041" w14:textId="77777777" w:rsidR="00493210" w:rsidRPr="00332249" w:rsidRDefault="00493210" w:rsidP="00493210">
            <w:pPr>
              <w:tabs>
                <w:tab w:val="left" w:pos="7290"/>
              </w:tabs>
              <w:jc w:val="right"/>
              <w:rPr>
                <w:sz w:val="20"/>
                <w:szCs w:val="18"/>
              </w:rPr>
            </w:pPr>
            <w:r w:rsidRPr="00332249">
              <w:rPr>
                <w:sz w:val="20"/>
                <w:szCs w:val="18"/>
              </w:rPr>
              <w:t>0</w:t>
            </w:r>
            <w:r>
              <w:rPr>
                <w:sz w:val="20"/>
                <w:szCs w:val="18"/>
              </w:rPr>
              <w:t>,</w:t>
            </w:r>
            <w:r w:rsidRPr="00332249">
              <w:rPr>
                <w:sz w:val="20"/>
                <w:szCs w:val="18"/>
              </w:rPr>
              <w:t>0</w:t>
            </w:r>
          </w:p>
        </w:tc>
        <w:tc>
          <w:tcPr>
            <w:tcW w:w="1474" w:type="dxa"/>
            <w:shd w:val="clear" w:color="auto" w:fill="auto"/>
            <w:vAlign w:val="center"/>
          </w:tcPr>
          <w:p w14:paraId="19640661" w14:textId="77777777" w:rsidR="00493210" w:rsidRPr="00332249" w:rsidRDefault="00493210" w:rsidP="00493210">
            <w:pPr>
              <w:tabs>
                <w:tab w:val="left" w:pos="7290"/>
              </w:tabs>
              <w:jc w:val="right"/>
              <w:rPr>
                <w:sz w:val="20"/>
                <w:szCs w:val="18"/>
              </w:rPr>
            </w:pPr>
            <w:r w:rsidRPr="00332249">
              <w:rPr>
                <w:sz w:val="20"/>
                <w:szCs w:val="18"/>
              </w:rPr>
              <w:t>30</w:t>
            </w:r>
            <w:r>
              <w:rPr>
                <w:sz w:val="20"/>
                <w:szCs w:val="18"/>
              </w:rPr>
              <w:t>,</w:t>
            </w:r>
            <w:r w:rsidRPr="00332249">
              <w:rPr>
                <w:sz w:val="20"/>
                <w:szCs w:val="18"/>
              </w:rPr>
              <w:t>52</w:t>
            </w:r>
          </w:p>
        </w:tc>
      </w:tr>
      <w:tr w:rsidR="00493210" w:rsidRPr="00332249" w14:paraId="727F8ECC" w14:textId="77777777" w:rsidTr="00493210">
        <w:trPr>
          <w:trHeight w:val="135"/>
        </w:trPr>
        <w:tc>
          <w:tcPr>
            <w:tcW w:w="1271" w:type="dxa"/>
            <w:vMerge/>
            <w:shd w:val="clear" w:color="auto" w:fill="auto"/>
          </w:tcPr>
          <w:p w14:paraId="3FD7CC91" w14:textId="77777777" w:rsidR="00493210" w:rsidRPr="00332249" w:rsidRDefault="00493210" w:rsidP="00493210">
            <w:pPr>
              <w:tabs>
                <w:tab w:val="left" w:pos="7290"/>
              </w:tabs>
              <w:rPr>
                <w:sz w:val="20"/>
                <w:szCs w:val="18"/>
              </w:rPr>
            </w:pPr>
          </w:p>
        </w:tc>
        <w:tc>
          <w:tcPr>
            <w:tcW w:w="2835" w:type="dxa"/>
            <w:shd w:val="clear" w:color="auto" w:fill="auto"/>
          </w:tcPr>
          <w:p w14:paraId="54CFBC0E" w14:textId="77777777" w:rsidR="00493210" w:rsidRPr="00F86F6A" w:rsidRDefault="00493210" w:rsidP="00493210">
            <w:pPr>
              <w:tabs>
                <w:tab w:val="left" w:pos="7290"/>
              </w:tabs>
              <w:rPr>
                <w:sz w:val="20"/>
                <w:szCs w:val="18"/>
              </w:rPr>
            </w:pPr>
            <w:r w:rsidRPr="00F86F6A">
              <w:rPr>
                <w:sz w:val="20"/>
                <w:szCs w:val="18"/>
                <w:lang w:val="fr-FR"/>
              </w:rPr>
              <w:t>Financement ($US)</w:t>
            </w:r>
          </w:p>
        </w:tc>
        <w:tc>
          <w:tcPr>
            <w:tcW w:w="1473" w:type="dxa"/>
            <w:shd w:val="clear" w:color="auto" w:fill="auto"/>
            <w:vAlign w:val="center"/>
          </w:tcPr>
          <w:p w14:paraId="406E35B6" w14:textId="77777777" w:rsidR="00493210" w:rsidRPr="00332249" w:rsidRDefault="00493210" w:rsidP="00493210">
            <w:pPr>
              <w:tabs>
                <w:tab w:val="left" w:pos="7290"/>
              </w:tabs>
              <w:jc w:val="right"/>
              <w:rPr>
                <w:sz w:val="20"/>
                <w:szCs w:val="18"/>
              </w:rPr>
            </w:pPr>
            <w:r w:rsidRPr="00332249">
              <w:rPr>
                <w:sz w:val="20"/>
                <w:szCs w:val="18"/>
              </w:rPr>
              <w:t>673</w:t>
            </w:r>
            <w:r>
              <w:rPr>
                <w:sz w:val="20"/>
                <w:szCs w:val="18"/>
              </w:rPr>
              <w:t> </w:t>
            </w:r>
            <w:r w:rsidRPr="00332249">
              <w:rPr>
                <w:sz w:val="20"/>
                <w:szCs w:val="18"/>
              </w:rPr>
              <w:t>535</w:t>
            </w:r>
          </w:p>
        </w:tc>
        <w:tc>
          <w:tcPr>
            <w:tcW w:w="1474" w:type="dxa"/>
          </w:tcPr>
          <w:p w14:paraId="5F0F4BAD" w14:textId="77777777" w:rsidR="00493210" w:rsidRPr="00332249" w:rsidRDefault="00493210" w:rsidP="00493210">
            <w:pPr>
              <w:tabs>
                <w:tab w:val="left" w:pos="7290"/>
              </w:tabs>
              <w:jc w:val="right"/>
              <w:rPr>
                <w:sz w:val="20"/>
                <w:szCs w:val="18"/>
              </w:rPr>
            </w:pPr>
            <w:r w:rsidRPr="00332249">
              <w:rPr>
                <w:sz w:val="20"/>
                <w:szCs w:val="18"/>
              </w:rPr>
              <w:t>0</w:t>
            </w:r>
          </w:p>
        </w:tc>
        <w:tc>
          <w:tcPr>
            <w:tcW w:w="1474" w:type="dxa"/>
          </w:tcPr>
          <w:p w14:paraId="68D70D67" w14:textId="77777777" w:rsidR="00493210" w:rsidRPr="00332249" w:rsidRDefault="00493210" w:rsidP="00493210">
            <w:pPr>
              <w:tabs>
                <w:tab w:val="left" w:pos="7290"/>
              </w:tabs>
              <w:jc w:val="right"/>
              <w:rPr>
                <w:sz w:val="20"/>
                <w:szCs w:val="18"/>
              </w:rPr>
            </w:pPr>
            <w:r w:rsidRPr="00332249">
              <w:rPr>
                <w:sz w:val="20"/>
                <w:szCs w:val="18"/>
              </w:rPr>
              <w:t>0</w:t>
            </w:r>
          </w:p>
        </w:tc>
        <w:tc>
          <w:tcPr>
            <w:tcW w:w="1474" w:type="dxa"/>
            <w:shd w:val="clear" w:color="auto" w:fill="auto"/>
            <w:vAlign w:val="center"/>
          </w:tcPr>
          <w:p w14:paraId="1D2A154B" w14:textId="77777777" w:rsidR="00493210" w:rsidRPr="00332249" w:rsidRDefault="00493210" w:rsidP="00493210">
            <w:pPr>
              <w:tabs>
                <w:tab w:val="left" w:pos="7290"/>
              </w:tabs>
              <w:jc w:val="right"/>
              <w:rPr>
                <w:sz w:val="20"/>
                <w:szCs w:val="18"/>
              </w:rPr>
            </w:pPr>
            <w:r w:rsidRPr="00332249">
              <w:rPr>
                <w:sz w:val="20"/>
                <w:szCs w:val="18"/>
              </w:rPr>
              <w:t>673</w:t>
            </w:r>
            <w:r>
              <w:rPr>
                <w:sz w:val="20"/>
                <w:szCs w:val="18"/>
              </w:rPr>
              <w:t> </w:t>
            </w:r>
            <w:r w:rsidRPr="00332249">
              <w:rPr>
                <w:sz w:val="20"/>
                <w:szCs w:val="18"/>
              </w:rPr>
              <w:t>535</w:t>
            </w:r>
          </w:p>
        </w:tc>
      </w:tr>
    </w:tbl>
    <w:p w14:paraId="22961CED" w14:textId="77777777" w:rsidR="00493210" w:rsidRPr="005C0895" w:rsidRDefault="00493210" w:rsidP="00493210">
      <w:pPr>
        <w:shd w:val="clear" w:color="auto" w:fill="FFFFFF" w:themeFill="background1"/>
        <w:tabs>
          <w:tab w:val="left" w:pos="7290"/>
        </w:tabs>
        <w:rPr>
          <w:sz w:val="18"/>
          <w:szCs w:val="18"/>
        </w:rPr>
      </w:pPr>
    </w:p>
    <w:p w14:paraId="73E06A77" w14:textId="77777777" w:rsidR="00493210" w:rsidRDefault="00493210" w:rsidP="00493210">
      <w:pPr>
        <w:jc w:val="left"/>
        <w:rPr>
          <w:sz w:val="18"/>
          <w:szCs w:val="18"/>
        </w:rPr>
        <w:sectPr w:rsidR="00493210" w:rsidSect="00493210">
          <w:headerReference w:type="even" r:id="rId10"/>
          <w:headerReference w:type="default" r:id="rId11"/>
          <w:footerReference w:type="even" r:id="rId12"/>
          <w:footerReference w:type="default" r:id="rId13"/>
          <w:headerReference w:type="first" r:id="rId14"/>
          <w:footerReference w:type="first" r:id="rId15"/>
          <w:pgSz w:w="12240" w:h="15840" w:code="1"/>
          <w:pgMar w:top="720" w:right="1440" w:bottom="864" w:left="1440" w:header="720" w:footer="475" w:gutter="0"/>
          <w:cols w:space="720"/>
          <w:titlePg/>
          <w:docGrid w:linePitch="299"/>
        </w:sectPr>
      </w:pPr>
      <w:r>
        <w:rPr>
          <w:sz w:val="18"/>
          <w:szCs w:val="18"/>
        </w:rPr>
        <w:br w:type="page"/>
      </w:r>
    </w:p>
    <w:tbl>
      <w:tblPr>
        <w:tblStyle w:val="TableGrid20"/>
        <w:tblW w:w="0" w:type="auto"/>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CellMar>
          <w:top w:w="58" w:type="dxa"/>
          <w:left w:w="57" w:type="dxa"/>
          <w:bottom w:w="58" w:type="dxa"/>
          <w:right w:w="115" w:type="dxa"/>
        </w:tblCellMar>
        <w:tblLook w:val="04A0" w:firstRow="1" w:lastRow="0" w:firstColumn="1" w:lastColumn="0" w:noHBand="0" w:noVBand="1"/>
      </w:tblPr>
      <w:tblGrid>
        <w:gridCol w:w="1052"/>
        <w:gridCol w:w="1134"/>
        <w:gridCol w:w="928"/>
        <w:gridCol w:w="992"/>
        <w:gridCol w:w="992"/>
        <w:gridCol w:w="851"/>
        <w:gridCol w:w="1276"/>
        <w:gridCol w:w="992"/>
        <w:gridCol w:w="992"/>
        <w:gridCol w:w="992"/>
        <w:gridCol w:w="993"/>
        <w:gridCol w:w="992"/>
        <w:gridCol w:w="992"/>
        <w:gridCol w:w="1068"/>
      </w:tblGrid>
      <w:tr w:rsidR="00493210" w:rsidRPr="006A442E" w14:paraId="43030A7C" w14:textId="77777777" w:rsidTr="00493210">
        <w:trPr>
          <w:trHeight w:val="186"/>
        </w:trPr>
        <w:tc>
          <w:tcPr>
            <w:tcW w:w="3114" w:type="dxa"/>
            <w:gridSpan w:val="3"/>
            <w:shd w:val="clear" w:color="auto" w:fill="auto"/>
            <w:tcMar>
              <w:top w:w="28" w:type="dxa"/>
              <w:bottom w:w="28" w:type="dxa"/>
            </w:tcMar>
          </w:tcPr>
          <w:p w14:paraId="0361442E" w14:textId="77777777" w:rsidR="00493210" w:rsidRPr="00F86F6A" w:rsidRDefault="00493210" w:rsidP="00493210">
            <w:pPr>
              <w:tabs>
                <w:tab w:val="left" w:pos="7290"/>
              </w:tabs>
              <w:rPr>
                <w:b/>
                <w:sz w:val="20"/>
                <w:szCs w:val="18"/>
              </w:rPr>
            </w:pPr>
            <w:r w:rsidRPr="00F86F6A">
              <w:rPr>
                <w:b/>
                <w:sz w:val="20"/>
                <w:szCs w:val="18"/>
                <w:lang w:val="fr-FR"/>
              </w:rPr>
              <w:lastRenderedPageBreak/>
              <w:t>(VI) DONNÉES DU PROJET</w:t>
            </w:r>
          </w:p>
        </w:tc>
        <w:tc>
          <w:tcPr>
            <w:tcW w:w="992" w:type="dxa"/>
            <w:shd w:val="clear" w:color="auto" w:fill="auto"/>
            <w:tcMar>
              <w:top w:w="28" w:type="dxa"/>
              <w:bottom w:w="28" w:type="dxa"/>
            </w:tcMar>
            <w:vAlign w:val="center"/>
          </w:tcPr>
          <w:p w14:paraId="45815062" w14:textId="77777777" w:rsidR="00493210" w:rsidRPr="00332249" w:rsidRDefault="00493210" w:rsidP="00493210">
            <w:pPr>
              <w:tabs>
                <w:tab w:val="left" w:pos="7290"/>
              </w:tabs>
              <w:jc w:val="center"/>
              <w:rPr>
                <w:b/>
                <w:bCs/>
                <w:sz w:val="20"/>
                <w:szCs w:val="18"/>
              </w:rPr>
            </w:pPr>
            <w:r w:rsidRPr="00332249">
              <w:rPr>
                <w:b/>
                <w:bCs/>
                <w:sz w:val="20"/>
                <w:szCs w:val="18"/>
              </w:rPr>
              <w:t>2016</w:t>
            </w:r>
          </w:p>
        </w:tc>
        <w:tc>
          <w:tcPr>
            <w:tcW w:w="992" w:type="dxa"/>
            <w:shd w:val="clear" w:color="auto" w:fill="auto"/>
            <w:tcMar>
              <w:top w:w="28" w:type="dxa"/>
              <w:bottom w:w="28" w:type="dxa"/>
            </w:tcMar>
            <w:vAlign w:val="center"/>
          </w:tcPr>
          <w:p w14:paraId="0CF597DF" w14:textId="77777777" w:rsidR="00493210" w:rsidRPr="00332249" w:rsidRDefault="00493210" w:rsidP="00493210">
            <w:pPr>
              <w:tabs>
                <w:tab w:val="left" w:pos="7290"/>
              </w:tabs>
              <w:jc w:val="center"/>
              <w:rPr>
                <w:b/>
                <w:bCs/>
                <w:sz w:val="20"/>
                <w:szCs w:val="18"/>
              </w:rPr>
            </w:pPr>
            <w:r w:rsidRPr="00332249">
              <w:rPr>
                <w:b/>
                <w:bCs/>
                <w:sz w:val="20"/>
                <w:szCs w:val="18"/>
              </w:rPr>
              <w:t>2017</w:t>
            </w:r>
          </w:p>
        </w:tc>
        <w:tc>
          <w:tcPr>
            <w:tcW w:w="851" w:type="dxa"/>
            <w:shd w:val="clear" w:color="auto" w:fill="auto"/>
            <w:tcMar>
              <w:top w:w="28" w:type="dxa"/>
              <w:bottom w:w="28" w:type="dxa"/>
            </w:tcMar>
            <w:vAlign w:val="center"/>
          </w:tcPr>
          <w:p w14:paraId="44CFF870" w14:textId="77777777" w:rsidR="00493210" w:rsidRPr="00332249" w:rsidRDefault="00493210" w:rsidP="00493210">
            <w:pPr>
              <w:tabs>
                <w:tab w:val="left" w:pos="7290"/>
              </w:tabs>
              <w:jc w:val="center"/>
              <w:rPr>
                <w:b/>
                <w:bCs/>
                <w:sz w:val="20"/>
                <w:szCs w:val="18"/>
              </w:rPr>
            </w:pPr>
            <w:r w:rsidRPr="00332249">
              <w:rPr>
                <w:b/>
                <w:bCs/>
                <w:sz w:val="20"/>
                <w:szCs w:val="18"/>
              </w:rPr>
              <w:t>2018</w:t>
            </w:r>
            <w:r>
              <w:rPr>
                <w:b/>
                <w:bCs/>
                <w:sz w:val="20"/>
                <w:szCs w:val="18"/>
              </w:rPr>
              <w:t xml:space="preserve"> 2019</w:t>
            </w:r>
          </w:p>
        </w:tc>
        <w:tc>
          <w:tcPr>
            <w:tcW w:w="1276" w:type="dxa"/>
            <w:shd w:val="clear" w:color="auto" w:fill="auto"/>
            <w:tcMar>
              <w:top w:w="28" w:type="dxa"/>
              <w:bottom w:w="28" w:type="dxa"/>
            </w:tcMar>
            <w:vAlign w:val="center"/>
          </w:tcPr>
          <w:p w14:paraId="797AC3E4" w14:textId="77777777" w:rsidR="00493210" w:rsidRPr="00332249" w:rsidRDefault="00493210" w:rsidP="00493210">
            <w:pPr>
              <w:tabs>
                <w:tab w:val="left" w:pos="7290"/>
              </w:tabs>
              <w:jc w:val="center"/>
              <w:rPr>
                <w:b/>
                <w:bCs/>
                <w:sz w:val="20"/>
                <w:szCs w:val="18"/>
              </w:rPr>
            </w:pPr>
            <w:r w:rsidRPr="00332249">
              <w:rPr>
                <w:b/>
                <w:bCs/>
                <w:sz w:val="20"/>
                <w:szCs w:val="18"/>
              </w:rPr>
              <w:t>*</w:t>
            </w:r>
            <w:r w:rsidRPr="00632FC0">
              <w:rPr>
                <w:b/>
                <w:bCs/>
                <w:sz w:val="12"/>
                <w:szCs w:val="18"/>
                <w:vertAlign w:val="superscript"/>
              </w:rPr>
              <w:t xml:space="preserve"> </w:t>
            </w:r>
            <w:r w:rsidRPr="00332249">
              <w:rPr>
                <w:b/>
                <w:bCs/>
                <w:sz w:val="20"/>
                <w:szCs w:val="18"/>
              </w:rPr>
              <w:t>2020</w:t>
            </w:r>
          </w:p>
        </w:tc>
        <w:tc>
          <w:tcPr>
            <w:tcW w:w="992" w:type="dxa"/>
            <w:shd w:val="clear" w:color="auto" w:fill="auto"/>
            <w:tcMar>
              <w:top w:w="28" w:type="dxa"/>
              <w:bottom w:w="28" w:type="dxa"/>
            </w:tcMar>
            <w:vAlign w:val="center"/>
          </w:tcPr>
          <w:p w14:paraId="75B9EE8C" w14:textId="77777777" w:rsidR="00493210" w:rsidRPr="00332249" w:rsidRDefault="00493210" w:rsidP="00493210">
            <w:pPr>
              <w:tabs>
                <w:tab w:val="left" w:pos="7290"/>
              </w:tabs>
              <w:jc w:val="center"/>
              <w:rPr>
                <w:b/>
                <w:bCs/>
                <w:sz w:val="20"/>
                <w:szCs w:val="18"/>
              </w:rPr>
            </w:pPr>
            <w:r w:rsidRPr="00332249">
              <w:rPr>
                <w:b/>
                <w:bCs/>
                <w:sz w:val="20"/>
                <w:szCs w:val="18"/>
              </w:rPr>
              <w:t>2021</w:t>
            </w:r>
          </w:p>
        </w:tc>
        <w:tc>
          <w:tcPr>
            <w:tcW w:w="992" w:type="dxa"/>
            <w:tcMar>
              <w:top w:w="28" w:type="dxa"/>
              <w:bottom w:w="28" w:type="dxa"/>
            </w:tcMar>
            <w:vAlign w:val="center"/>
          </w:tcPr>
          <w:p w14:paraId="79016046" w14:textId="77777777" w:rsidR="00493210" w:rsidRPr="00332249" w:rsidRDefault="00493210" w:rsidP="00493210">
            <w:pPr>
              <w:tabs>
                <w:tab w:val="left" w:pos="7290"/>
              </w:tabs>
              <w:jc w:val="center"/>
              <w:rPr>
                <w:b/>
                <w:sz w:val="20"/>
                <w:szCs w:val="18"/>
              </w:rPr>
            </w:pPr>
            <w:r w:rsidRPr="00332249">
              <w:rPr>
                <w:b/>
                <w:sz w:val="20"/>
                <w:szCs w:val="18"/>
              </w:rPr>
              <w:t>2022</w:t>
            </w:r>
          </w:p>
        </w:tc>
        <w:tc>
          <w:tcPr>
            <w:tcW w:w="992" w:type="dxa"/>
            <w:tcMar>
              <w:top w:w="28" w:type="dxa"/>
              <w:bottom w:w="28" w:type="dxa"/>
            </w:tcMar>
            <w:vAlign w:val="center"/>
          </w:tcPr>
          <w:p w14:paraId="44D76187" w14:textId="77777777" w:rsidR="00493210" w:rsidRPr="00332249" w:rsidRDefault="00493210" w:rsidP="00493210">
            <w:pPr>
              <w:tabs>
                <w:tab w:val="left" w:pos="7290"/>
              </w:tabs>
              <w:jc w:val="center"/>
              <w:rPr>
                <w:b/>
                <w:sz w:val="20"/>
                <w:szCs w:val="18"/>
              </w:rPr>
            </w:pPr>
            <w:r w:rsidRPr="00332249">
              <w:rPr>
                <w:b/>
                <w:sz w:val="20"/>
                <w:szCs w:val="18"/>
              </w:rPr>
              <w:t>2023</w:t>
            </w:r>
          </w:p>
        </w:tc>
        <w:tc>
          <w:tcPr>
            <w:tcW w:w="993" w:type="dxa"/>
            <w:tcMar>
              <w:top w:w="28" w:type="dxa"/>
              <w:bottom w:w="28" w:type="dxa"/>
            </w:tcMar>
            <w:vAlign w:val="center"/>
          </w:tcPr>
          <w:p w14:paraId="15C55AE0" w14:textId="77777777" w:rsidR="00493210" w:rsidRPr="00332249" w:rsidRDefault="00493210" w:rsidP="00493210">
            <w:pPr>
              <w:tabs>
                <w:tab w:val="left" w:pos="7290"/>
              </w:tabs>
              <w:jc w:val="center"/>
              <w:rPr>
                <w:b/>
                <w:sz w:val="20"/>
                <w:szCs w:val="18"/>
              </w:rPr>
            </w:pPr>
            <w:r w:rsidRPr="00332249">
              <w:rPr>
                <w:b/>
                <w:sz w:val="20"/>
                <w:szCs w:val="18"/>
              </w:rPr>
              <w:t>2024</w:t>
            </w:r>
          </w:p>
        </w:tc>
        <w:tc>
          <w:tcPr>
            <w:tcW w:w="992" w:type="dxa"/>
            <w:tcMar>
              <w:top w:w="28" w:type="dxa"/>
              <w:bottom w:w="28" w:type="dxa"/>
            </w:tcMar>
            <w:vAlign w:val="center"/>
          </w:tcPr>
          <w:p w14:paraId="4F3C0D41" w14:textId="77777777" w:rsidR="00493210" w:rsidRPr="00332249" w:rsidRDefault="00493210" w:rsidP="00493210">
            <w:pPr>
              <w:tabs>
                <w:tab w:val="left" w:pos="7290"/>
              </w:tabs>
              <w:jc w:val="center"/>
              <w:rPr>
                <w:b/>
                <w:sz w:val="20"/>
                <w:szCs w:val="18"/>
              </w:rPr>
            </w:pPr>
            <w:r w:rsidRPr="00332249">
              <w:rPr>
                <w:b/>
                <w:sz w:val="20"/>
                <w:szCs w:val="18"/>
              </w:rPr>
              <w:t>2025</w:t>
            </w:r>
          </w:p>
        </w:tc>
        <w:tc>
          <w:tcPr>
            <w:tcW w:w="992" w:type="dxa"/>
            <w:tcMar>
              <w:top w:w="28" w:type="dxa"/>
              <w:bottom w:w="28" w:type="dxa"/>
            </w:tcMar>
            <w:vAlign w:val="center"/>
          </w:tcPr>
          <w:p w14:paraId="4DD55433" w14:textId="77777777" w:rsidR="00493210" w:rsidRPr="00332249" w:rsidRDefault="00493210" w:rsidP="00493210">
            <w:pPr>
              <w:tabs>
                <w:tab w:val="left" w:pos="7290"/>
              </w:tabs>
              <w:jc w:val="center"/>
              <w:rPr>
                <w:b/>
                <w:sz w:val="20"/>
                <w:szCs w:val="18"/>
              </w:rPr>
            </w:pPr>
            <w:r w:rsidRPr="00332249">
              <w:rPr>
                <w:b/>
                <w:sz w:val="20"/>
                <w:szCs w:val="18"/>
              </w:rPr>
              <w:t>2026</w:t>
            </w:r>
          </w:p>
        </w:tc>
        <w:tc>
          <w:tcPr>
            <w:tcW w:w="1068" w:type="dxa"/>
            <w:shd w:val="clear" w:color="auto" w:fill="auto"/>
            <w:tcMar>
              <w:top w:w="28" w:type="dxa"/>
              <w:bottom w:w="28" w:type="dxa"/>
            </w:tcMar>
            <w:vAlign w:val="center"/>
          </w:tcPr>
          <w:p w14:paraId="0C0BFD5A" w14:textId="77777777" w:rsidR="00493210" w:rsidRPr="00F86F6A" w:rsidRDefault="00493210" w:rsidP="00493210">
            <w:pPr>
              <w:tabs>
                <w:tab w:val="left" w:pos="7290"/>
              </w:tabs>
              <w:jc w:val="center"/>
              <w:rPr>
                <w:b/>
                <w:sz w:val="20"/>
                <w:szCs w:val="18"/>
              </w:rPr>
            </w:pPr>
            <w:r w:rsidRPr="00F86F6A">
              <w:rPr>
                <w:b/>
                <w:sz w:val="20"/>
                <w:szCs w:val="18"/>
                <w:lang w:val="fr-FR"/>
              </w:rPr>
              <w:t>Total</w:t>
            </w:r>
          </w:p>
        </w:tc>
      </w:tr>
      <w:tr w:rsidR="00493210" w:rsidRPr="006A442E" w14:paraId="2EC06337" w14:textId="77777777" w:rsidTr="00493210">
        <w:trPr>
          <w:trHeight w:val="86"/>
        </w:trPr>
        <w:tc>
          <w:tcPr>
            <w:tcW w:w="3114" w:type="dxa"/>
            <w:gridSpan w:val="3"/>
            <w:shd w:val="clear" w:color="auto" w:fill="auto"/>
            <w:tcMar>
              <w:top w:w="28" w:type="dxa"/>
              <w:bottom w:w="28" w:type="dxa"/>
            </w:tcMar>
          </w:tcPr>
          <w:p w14:paraId="66B61801" w14:textId="77777777" w:rsidR="00493210" w:rsidRPr="00493210" w:rsidRDefault="00493210" w:rsidP="00493210">
            <w:pPr>
              <w:tabs>
                <w:tab w:val="left" w:pos="7290"/>
              </w:tabs>
              <w:jc w:val="left"/>
              <w:rPr>
                <w:sz w:val="20"/>
                <w:szCs w:val="18"/>
                <w:lang w:val="fr-CA"/>
              </w:rPr>
            </w:pPr>
            <w:r w:rsidRPr="00F86F6A">
              <w:rPr>
                <w:sz w:val="20"/>
                <w:szCs w:val="18"/>
                <w:lang w:val="fr-FR"/>
              </w:rPr>
              <w:t>Limites de consommation du Protocole de Montréal (tonnes PAO)</w:t>
            </w:r>
          </w:p>
        </w:tc>
        <w:tc>
          <w:tcPr>
            <w:tcW w:w="992" w:type="dxa"/>
            <w:shd w:val="clear" w:color="auto" w:fill="auto"/>
            <w:tcMar>
              <w:top w:w="28" w:type="dxa"/>
              <w:left w:w="57" w:type="dxa"/>
              <w:bottom w:w="28" w:type="dxa"/>
              <w:right w:w="57" w:type="dxa"/>
            </w:tcMar>
          </w:tcPr>
          <w:p w14:paraId="72C3B9D9" w14:textId="77777777" w:rsidR="00493210" w:rsidRPr="00332249" w:rsidRDefault="00493210" w:rsidP="00493210">
            <w:pPr>
              <w:tabs>
                <w:tab w:val="left" w:pos="7290"/>
              </w:tabs>
              <w:jc w:val="right"/>
              <w:rPr>
                <w:sz w:val="20"/>
                <w:szCs w:val="18"/>
              </w:rPr>
            </w:pPr>
            <w:r w:rsidRPr="00332249">
              <w:rPr>
                <w:sz w:val="20"/>
                <w:szCs w:val="18"/>
              </w:rPr>
              <w:t>17</w:t>
            </w:r>
            <w:r>
              <w:rPr>
                <w:sz w:val="20"/>
                <w:szCs w:val="18"/>
              </w:rPr>
              <w:t> </w:t>
            </w:r>
            <w:r w:rsidRPr="00332249">
              <w:rPr>
                <w:sz w:val="20"/>
                <w:szCs w:val="18"/>
              </w:rPr>
              <w:t>342</w:t>
            </w:r>
            <w:r>
              <w:rPr>
                <w:sz w:val="20"/>
                <w:szCs w:val="18"/>
              </w:rPr>
              <w:t>,</w:t>
            </w:r>
            <w:r w:rsidRPr="00332249">
              <w:rPr>
                <w:sz w:val="20"/>
                <w:szCs w:val="18"/>
              </w:rPr>
              <w:t>1</w:t>
            </w:r>
          </w:p>
        </w:tc>
        <w:tc>
          <w:tcPr>
            <w:tcW w:w="992" w:type="dxa"/>
            <w:shd w:val="clear" w:color="auto" w:fill="auto"/>
            <w:tcMar>
              <w:top w:w="28" w:type="dxa"/>
              <w:left w:w="57" w:type="dxa"/>
              <w:bottom w:w="28" w:type="dxa"/>
              <w:right w:w="57" w:type="dxa"/>
            </w:tcMar>
          </w:tcPr>
          <w:p w14:paraId="59BDB1B7" w14:textId="77777777" w:rsidR="00493210" w:rsidRPr="00332249" w:rsidRDefault="00493210" w:rsidP="00493210">
            <w:pPr>
              <w:tabs>
                <w:tab w:val="left" w:pos="7290"/>
              </w:tabs>
              <w:jc w:val="right"/>
              <w:rPr>
                <w:sz w:val="20"/>
                <w:szCs w:val="18"/>
              </w:rPr>
            </w:pPr>
            <w:r w:rsidRPr="00332249">
              <w:rPr>
                <w:sz w:val="20"/>
                <w:szCs w:val="18"/>
              </w:rPr>
              <w:t>17</w:t>
            </w:r>
            <w:r>
              <w:rPr>
                <w:sz w:val="20"/>
                <w:szCs w:val="18"/>
              </w:rPr>
              <w:t> </w:t>
            </w:r>
            <w:r w:rsidRPr="00332249">
              <w:rPr>
                <w:sz w:val="20"/>
                <w:szCs w:val="18"/>
              </w:rPr>
              <w:t>342</w:t>
            </w:r>
            <w:r>
              <w:rPr>
                <w:sz w:val="20"/>
                <w:szCs w:val="18"/>
              </w:rPr>
              <w:t>,</w:t>
            </w:r>
            <w:r w:rsidRPr="00332249">
              <w:rPr>
                <w:sz w:val="20"/>
                <w:szCs w:val="18"/>
              </w:rPr>
              <w:t>1</w:t>
            </w:r>
          </w:p>
        </w:tc>
        <w:tc>
          <w:tcPr>
            <w:tcW w:w="851" w:type="dxa"/>
            <w:shd w:val="clear" w:color="auto" w:fill="auto"/>
            <w:tcMar>
              <w:top w:w="28" w:type="dxa"/>
              <w:left w:w="57" w:type="dxa"/>
              <w:bottom w:w="28" w:type="dxa"/>
              <w:right w:w="57" w:type="dxa"/>
            </w:tcMar>
          </w:tcPr>
          <w:p w14:paraId="5D57AB4C" w14:textId="77777777" w:rsidR="00493210" w:rsidRPr="00332249" w:rsidRDefault="00493210" w:rsidP="00493210">
            <w:pPr>
              <w:tabs>
                <w:tab w:val="left" w:pos="7290"/>
              </w:tabs>
              <w:jc w:val="right"/>
              <w:rPr>
                <w:sz w:val="20"/>
                <w:szCs w:val="18"/>
              </w:rPr>
            </w:pPr>
            <w:r w:rsidRPr="00332249">
              <w:rPr>
                <w:sz w:val="20"/>
                <w:szCs w:val="18"/>
              </w:rPr>
              <w:t>17</w:t>
            </w:r>
            <w:r>
              <w:rPr>
                <w:sz w:val="20"/>
                <w:szCs w:val="18"/>
              </w:rPr>
              <w:t> </w:t>
            </w:r>
            <w:r w:rsidRPr="00332249">
              <w:rPr>
                <w:sz w:val="20"/>
                <w:szCs w:val="18"/>
              </w:rPr>
              <w:t>342</w:t>
            </w:r>
            <w:r>
              <w:rPr>
                <w:sz w:val="20"/>
                <w:szCs w:val="18"/>
              </w:rPr>
              <w:t>,</w:t>
            </w:r>
            <w:r w:rsidRPr="00332249">
              <w:rPr>
                <w:sz w:val="20"/>
                <w:szCs w:val="18"/>
              </w:rPr>
              <w:t>1</w:t>
            </w:r>
          </w:p>
        </w:tc>
        <w:tc>
          <w:tcPr>
            <w:tcW w:w="1276" w:type="dxa"/>
            <w:shd w:val="clear" w:color="auto" w:fill="auto"/>
            <w:tcMar>
              <w:top w:w="28" w:type="dxa"/>
              <w:left w:w="57" w:type="dxa"/>
              <w:bottom w:w="28" w:type="dxa"/>
              <w:right w:w="57" w:type="dxa"/>
            </w:tcMar>
          </w:tcPr>
          <w:p w14:paraId="07535915" w14:textId="77777777" w:rsidR="00493210" w:rsidRPr="00332249" w:rsidRDefault="00493210" w:rsidP="00493210">
            <w:pPr>
              <w:tabs>
                <w:tab w:val="left" w:pos="7290"/>
              </w:tabs>
              <w:jc w:val="right"/>
              <w:rPr>
                <w:sz w:val="20"/>
                <w:szCs w:val="18"/>
              </w:rPr>
            </w:pPr>
            <w:r w:rsidRPr="00332249">
              <w:rPr>
                <w:sz w:val="20"/>
                <w:szCs w:val="18"/>
              </w:rPr>
              <w:t>12</w:t>
            </w:r>
            <w:r>
              <w:rPr>
                <w:sz w:val="20"/>
                <w:szCs w:val="18"/>
              </w:rPr>
              <w:t> </w:t>
            </w:r>
            <w:r w:rsidRPr="00332249">
              <w:rPr>
                <w:sz w:val="20"/>
                <w:szCs w:val="18"/>
              </w:rPr>
              <w:t>524</w:t>
            </w:r>
            <w:r>
              <w:rPr>
                <w:sz w:val="20"/>
                <w:szCs w:val="18"/>
              </w:rPr>
              <w:t>,</w:t>
            </w:r>
            <w:r w:rsidRPr="00332249">
              <w:rPr>
                <w:sz w:val="20"/>
                <w:szCs w:val="18"/>
              </w:rPr>
              <w:t>9</w:t>
            </w:r>
          </w:p>
        </w:tc>
        <w:tc>
          <w:tcPr>
            <w:tcW w:w="992" w:type="dxa"/>
            <w:shd w:val="clear" w:color="auto" w:fill="auto"/>
            <w:tcMar>
              <w:top w:w="28" w:type="dxa"/>
              <w:left w:w="57" w:type="dxa"/>
              <w:bottom w:w="28" w:type="dxa"/>
              <w:right w:w="57" w:type="dxa"/>
            </w:tcMar>
          </w:tcPr>
          <w:p w14:paraId="238D1F45" w14:textId="77777777" w:rsidR="00493210" w:rsidRPr="00332249" w:rsidRDefault="00493210" w:rsidP="00493210">
            <w:pPr>
              <w:tabs>
                <w:tab w:val="left" w:pos="7290"/>
              </w:tabs>
              <w:jc w:val="right"/>
              <w:rPr>
                <w:sz w:val="20"/>
                <w:szCs w:val="18"/>
              </w:rPr>
            </w:pPr>
            <w:r w:rsidRPr="00332249">
              <w:rPr>
                <w:sz w:val="20"/>
                <w:szCs w:val="18"/>
              </w:rPr>
              <w:t>12</w:t>
            </w:r>
            <w:r>
              <w:rPr>
                <w:sz w:val="20"/>
                <w:szCs w:val="18"/>
              </w:rPr>
              <w:t> </w:t>
            </w:r>
            <w:r w:rsidRPr="00332249">
              <w:rPr>
                <w:sz w:val="20"/>
                <w:szCs w:val="18"/>
              </w:rPr>
              <w:t>524</w:t>
            </w:r>
            <w:r>
              <w:rPr>
                <w:sz w:val="20"/>
                <w:szCs w:val="18"/>
              </w:rPr>
              <w:t>,</w:t>
            </w:r>
            <w:r w:rsidRPr="00332249">
              <w:rPr>
                <w:sz w:val="20"/>
                <w:szCs w:val="18"/>
              </w:rPr>
              <w:t>9</w:t>
            </w:r>
          </w:p>
        </w:tc>
        <w:tc>
          <w:tcPr>
            <w:tcW w:w="992" w:type="dxa"/>
            <w:tcMar>
              <w:top w:w="28" w:type="dxa"/>
              <w:left w:w="57" w:type="dxa"/>
              <w:bottom w:w="28" w:type="dxa"/>
              <w:right w:w="57" w:type="dxa"/>
            </w:tcMar>
          </w:tcPr>
          <w:p w14:paraId="77F56D15" w14:textId="77777777" w:rsidR="00493210" w:rsidRPr="00332249" w:rsidRDefault="00493210" w:rsidP="00493210">
            <w:pPr>
              <w:tabs>
                <w:tab w:val="left" w:pos="7290"/>
              </w:tabs>
              <w:jc w:val="right"/>
              <w:rPr>
                <w:sz w:val="20"/>
                <w:szCs w:val="18"/>
              </w:rPr>
            </w:pPr>
            <w:r w:rsidRPr="00332249">
              <w:rPr>
                <w:sz w:val="20"/>
                <w:szCs w:val="18"/>
              </w:rPr>
              <w:t>12</w:t>
            </w:r>
            <w:r>
              <w:rPr>
                <w:sz w:val="20"/>
                <w:szCs w:val="18"/>
              </w:rPr>
              <w:t> </w:t>
            </w:r>
            <w:r w:rsidRPr="00332249">
              <w:rPr>
                <w:sz w:val="20"/>
                <w:szCs w:val="18"/>
              </w:rPr>
              <w:t>524</w:t>
            </w:r>
            <w:r>
              <w:rPr>
                <w:sz w:val="20"/>
                <w:szCs w:val="18"/>
              </w:rPr>
              <w:t>,</w:t>
            </w:r>
            <w:r w:rsidRPr="00332249">
              <w:rPr>
                <w:sz w:val="20"/>
                <w:szCs w:val="18"/>
              </w:rPr>
              <w:t>9</w:t>
            </w:r>
          </w:p>
        </w:tc>
        <w:tc>
          <w:tcPr>
            <w:tcW w:w="992" w:type="dxa"/>
            <w:tcMar>
              <w:top w:w="28" w:type="dxa"/>
              <w:left w:w="57" w:type="dxa"/>
              <w:bottom w:w="28" w:type="dxa"/>
              <w:right w:w="57" w:type="dxa"/>
            </w:tcMar>
          </w:tcPr>
          <w:p w14:paraId="1D66C8B9" w14:textId="77777777" w:rsidR="00493210" w:rsidRPr="00332249" w:rsidRDefault="00493210" w:rsidP="00493210">
            <w:pPr>
              <w:tabs>
                <w:tab w:val="left" w:pos="7290"/>
              </w:tabs>
              <w:jc w:val="right"/>
              <w:rPr>
                <w:sz w:val="20"/>
                <w:szCs w:val="18"/>
              </w:rPr>
            </w:pPr>
            <w:r w:rsidRPr="00332249">
              <w:rPr>
                <w:sz w:val="20"/>
                <w:szCs w:val="18"/>
              </w:rPr>
              <w:t>12</w:t>
            </w:r>
            <w:r>
              <w:rPr>
                <w:sz w:val="20"/>
                <w:szCs w:val="18"/>
              </w:rPr>
              <w:t> </w:t>
            </w:r>
            <w:r w:rsidRPr="00332249">
              <w:rPr>
                <w:sz w:val="20"/>
                <w:szCs w:val="18"/>
              </w:rPr>
              <w:t>524</w:t>
            </w:r>
            <w:r>
              <w:rPr>
                <w:sz w:val="20"/>
                <w:szCs w:val="18"/>
              </w:rPr>
              <w:t>,</w:t>
            </w:r>
            <w:r w:rsidRPr="00332249">
              <w:rPr>
                <w:sz w:val="20"/>
                <w:szCs w:val="18"/>
              </w:rPr>
              <w:t>9</w:t>
            </w:r>
          </w:p>
        </w:tc>
        <w:tc>
          <w:tcPr>
            <w:tcW w:w="993" w:type="dxa"/>
            <w:tcMar>
              <w:top w:w="28" w:type="dxa"/>
              <w:left w:w="57" w:type="dxa"/>
              <w:bottom w:w="28" w:type="dxa"/>
              <w:right w:w="57" w:type="dxa"/>
            </w:tcMar>
          </w:tcPr>
          <w:p w14:paraId="0B2F320F" w14:textId="77777777" w:rsidR="00493210" w:rsidRPr="00332249" w:rsidRDefault="00493210" w:rsidP="00493210">
            <w:pPr>
              <w:tabs>
                <w:tab w:val="left" w:pos="7290"/>
              </w:tabs>
              <w:jc w:val="right"/>
              <w:rPr>
                <w:sz w:val="20"/>
                <w:szCs w:val="18"/>
              </w:rPr>
            </w:pPr>
            <w:r w:rsidRPr="00332249">
              <w:rPr>
                <w:sz w:val="20"/>
                <w:szCs w:val="18"/>
              </w:rPr>
              <w:t>12</w:t>
            </w:r>
            <w:r>
              <w:rPr>
                <w:sz w:val="20"/>
                <w:szCs w:val="18"/>
              </w:rPr>
              <w:t> </w:t>
            </w:r>
            <w:r w:rsidRPr="00332249">
              <w:rPr>
                <w:sz w:val="20"/>
                <w:szCs w:val="18"/>
              </w:rPr>
              <w:t>524</w:t>
            </w:r>
            <w:r>
              <w:rPr>
                <w:sz w:val="20"/>
                <w:szCs w:val="18"/>
              </w:rPr>
              <w:t>,</w:t>
            </w:r>
            <w:r w:rsidRPr="00332249">
              <w:rPr>
                <w:sz w:val="20"/>
                <w:szCs w:val="18"/>
              </w:rPr>
              <w:t>9</w:t>
            </w:r>
          </w:p>
        </w:tc>
        <w:tc>
          <w:tcPr>
            <w:tcW w:w="992" w:type="dxa"/>
            <w:tcMar>
              <w:top w:w="28" w:type="dxa"/>
              <w:left w:w="57" w:type="dxa"/>
              <w:bottom w:w="28" w:type="dxa"/>
              <w:right w:w="57" w:type="dxa"/>
            </w:tcMar>
          </w:tcPr>
          <w:p w14:paraId="2CA01C8D" w14:textId="77777777" w:rsidR="00493210" w:rsidRPr="00332249" w:rsidRDefault="00493210" w:rsidP="00493210">
            <w:pPr>
              <w:tabs>
                <w:tab w:val="left" w:pos="7290"/>
              </w:tabs>
              <w:jc w:val="right"/>
              <w:rPr>
                <w:sz w:val="20"/>
                <w:szCs w:val="18"/>
              </w:rPr>
            </w:pPr>
            <w:r w:rsidRPr="00332249">
              <w:rPr>
                <w:sz w:val="20"/>
                <w:szCs w:val="18"/>
              </w:rPr>
              <w:t>6</w:t>
            </w:r>
            <w:r>
              <w:rPr>
                <w:sz w:val="20"/>
                <w:szCs w:val="18"/>
              </w:rPr>
              <w:t> </w:t>
            </w:r>
            <w:r w:rsidRPr="00332249">
              <w:rPr>
                <w:sz w:val="20"/>
                <w:szCs w:val="18"/>
              </w:rPr>
              <w:t>262</w:t>
            </w:r>
            <w:r>
              <w:rPr>
                <w:sz w:val="20"/>
                <w:szCs w:val="18"/>
              </w:rPr>
              <w:t>,</w:t>
            </w:r>
            <w:r w:rsidRPr="00332249">
              <w:rPr>
                <w:sz w:val="20"/>
                <w:szCs w:val="18"/>
              </w:rPr>
              <w:t>4</w:t>
            </w:r>
          </w:p>
        </w:tc>
        <w:tc>
          <w:tcPr>
            <w:tcW w:w="992" w:type="dxa"/>
            <w:tcMar>
              <w:top w:w="28" w:type="dxa"/>
              <w:left w:w="57" w:type="dxa"/>
              <w:bottom w:w="28" w:type="dxa"/>
              <w:right w:w="57" w:type="dxa"/>
            </w:tcMar>
          </w:tcPr>
          <w:p w14:paraId="1574226B" w14:textId="77777777" w:rsidR="00493210" w:rsidRPr="00332249" w:rsidRDefault="00493210" w:rsidP="00493210">
            <w:pPr>
              <w:tabs>
                <w:tab w:val="left" w:pos="7290"/>
              </w:tabs>
              <w:jc w:val="right"/>
              <w:rPr>
                <w:sz w:val="20"/>
                <w:szCs w:val="18"/>
              </w:rPr>
            </w:pPr>
            <w:r w:rsidRPr="00332249">
              <w:rPr>
                <w:sz w:val="20"/>
                <w:szCs w:val="18"/>
              </w:rPr>
              <w:t>6</w:t>
            </w:r>
            <w:r>
              <w:rPr>
                <w:sz w:val="20"/>
                <w:szCs w:val="18"/>
              </w:rPr>
              <w:t> </w:t>
            </w:r>
            <w:r w:rsidRPr="00332249">
              <w:rPr>
                <w:sz w:val="20"/>
                <w:szCs w:val="18"/>
              </w:rPr>
              <w:t>262</w:t>
            </w:r>
            <w:r>
              <w:rPr>
                <w:sz w:val="20"/>
                <w:szCs w:val="18"/>
              </w:rPr>
              <w:t>,</w:t>
            </w:r>
            <w:r w:rsidRPr="00332249">
              <w:rPr>
                <w:sz w:val="20"/>
                <w:szCs w:val="18"/>
              </w:rPr>
              <w:t>4</w:t>
            </w:r>
          </w:p>
        </w:tc>
        <w:tc>
          <w:tcPr>
            <w:tcW w:w="1068" w:type="dxa"/>
            <w:shd w:val="clear" w:color="auto" w:fill="auto"/>
            <w:tcMar>
              <w:top w:w="28" w:type="dxa"/>
              <w:left w:w="57" w:type="dxa"/>
              <w:bottom w:w="28" w:type="dxa"/>
              <w:right w:w="57" w:type="dxa"/>
            </w:tcMar>
          </w:tcPr>
          <w:p w14:paraId="23592A81" w14:textId="77777777" w:rsidR="00493210" w:rsidRPr="00F86F6A" w:rsidRDefault="00493210" w:rsidP="00493210">
            <w:pPr>
              <w:tabs>
                <w:tab w:val="left" w:pos="7290"/>
              </w:tabs>
              <w:jc w:val="right"/>
              <w:rPr>
                <w:sz w:val="20"/>
                <w:szCs w:val="18"/>
              </w:rPr>
            </w:pPr>
            <w:r w:rsidRPr="00F86F6A">
              <w:rPr>
                <w:sz w:val="20"/>
                <w:szCs w:val="18"/>
                <w:lang w:val="fr-FR"/>
              </w:rPr>
              <w:t>s.o.</w:t>
            </w:r>
          </w:p>
        </w:tc>
      </w:tr>
      <w:tr w:rsidR="00493210" w:rsidRPr="006A442E" w14:paraId="4F12D913" w14:textId="77777777" w:rsidTr="00493210">
        <w:trPr>
          <w:trHeight w:val="34"/>
        </w:trPr>
        <w:tc>
          <w:tcPr>
            <w:tcW w:w="3114" w:type="dxa"/>
            <w:gridSpan w:val="3"/>
            <w:shd w:val="clear" w:color="auto" w:fill="auto"/>
            <w:tcMar>
              <w:top w:w="28" w:type="dxa"/>
              <w:bottom w:w="28" w:type="dxa"/>
              <w:right w:w="28" w:type="dxa"/>
            </w:tcMar>
          </w:tcPr>
          <w:p w14:paraId="25AB1258" w14:textId="77777777" w:rsidR="00493210" w:rsidRPr="00493210" w:rsidRDefault="00493210" w:rsidP="00493210">
            <w:pPr>
              <w:tabs>
                <w:tab w:val="left" w:pos="7290"/>
              </w:tabs>
              <w:jc w:val="left"/>
              <w:rPr>
                <w:sz w:val="20"/>
                <w:szCs w:val="18"/>
                <w:lang w:val="fr-CA"/>
              </w:rPr>
            </w:pPr>
            <w:r w:rsidRPr="00F86F6A">
              <w:rPr>
                <w:sz w:val="20"/>
                <w:szCs w:val="18"/>
                <w:lang w:val="fr-FR"/>
              </w:rPr>
              <w:t>Consommation maximale autorisée (tonnes PAO)</w:t>
            </w:r>
          </w:p>
        </w:tc>
        <w:tc>
          <w:tcPr>
            <w:tcW w:w="992" w:type="dxa"/>
            <w:shd w:val="clear" w:color="auto" w:fill="auto"/>
            <w:tcMar>
              <w:top w:w="28" w:type="dxa"/>
              <w:left w:w="57" w:type="dxa"/>
              <w:bottom w:w="28" w:type="dxa"/>
              <w:right w:w="57" w:type="dxa"/>
            </w:tcMar>
          </w:tcPr>
          <w:p w14:paraId="2EEB79E2" w14:textId="77777777" w:rsidR="00493210" w:rsidRPr="00332249" w:rsidRDefault="00493210" w:rsidP="00493210">
            <w:pPr>
              <w:tabs>
                <w:tab w:val="left" w:pos="7290"/>
              </w:tabs>
              <w:jc w:val="right"/>
              <w:rPr>
                <w:sz w:val="20"/>
                <w:szCs w:val="18"/>
              </w:rPr>
            </w:pPr>
            <w:r w:rsidRPr="00332249">
              <w:rPr>
                <w:color w:val="000000"/>
                <w:sz w:val="20"/>
                <w:szCs w:val="18"/>
              </w:rPr>
              <w:t>2</w:t>
            </w:r>
            <w:r>
              <w:rPr>
                <w:color w:val="000000"/>
                <w:sz w:val="20"/>
                <w:szCs w:val="18"/>
              </w:rPr>
              <w:t> </w:t>
            </w:r>
            <w:r w:rsidRPr="00332249">
              <w:rPr>
                <w:color w:val="000000"/>
                <w:sz w:val="20"/>
                <w:szCs w:val="18"/>
              </w:rPr>
              <w:t>286</w:t>
            </w:r>
            <w:r>
              <w:rPr>
                <w:color w:val="000000"/>
                <w:sz w:val="20"/>
                <w:szCs w:val="18"/>
              </w:rPr>
              <w:t>,</w:t>
            </w:r>
            <w:r w:rsidRPr="00332249">
              <w:rPr>
                <w:color w:val="000000"/>
                <w:sz w:val="20"/>
                <w:szCs w:val="18"/>
              </w:rPr>
              <w:t>0</w:t>
            </w:r>
          </w:p>
        </w:tc>
        <w:tc>
          <w:tcPr>
            <w:tcW w:w="992" w:type="dxa"/>
            <w:shd w:val="clear" w:color="auto" w:fill="auto"/>
            <w:tcMar>
              <w:top w:w="28" w:type="dxa"/>
              <w:left w:w="57" w:type="dxa"/>
              <w:bottom w:w="28" w:type="dxa"/>
              <w:right w:w="57" w:type="dxa"/>
            </w:tcMar>
          </w:tcPr>
          <w:p w14:paraId="1AAFAA9F" w14:textId="77777777" w:rsidR="00493210" w:rsidRPr="00332249" w:rsidRDefault="00493210" w:rsidP="00493210">
            <w:pPr>
              <w:tabs>
                <w:tab w:val="left" w:pos="7290"/>
              </w:tabs>
              <w:jc w:val="right"/>
              <w:rPr>
                <w:sz w:val="20"/>
                <w:szCs w:val="18"/>
              </w:rPr>
            </w:pPr>
            <w:r w:rsidRPr="00332249">
              <w:rPr>
                <w:color w:val="000000"/>
                <w:sz w:val="20"/>
                <w:szCs w:val="18"/>
              </w:rPr>
              <w:t>2</w:t>
            </w:r>
            <w:r>
              <w:rPr>
                <w:color w:val="000000"/>
                <w:sz w:val="20"/>
                <w:szCs w:val="18"/>
              </w:rPr>
              <w:t> </w:t>
            </w:r>
            <w:r w:rsidRPr="00332249">
              <w:rPr>
                <w:color w:val="000000"/>
                <w:sz w:val="20"/>
                <w:szCs w:val="18"/>
              </w:rPr>
              <w:t>286</w:t>
            </w:r>
            <w:r>
              <w:rPr>
                <w:color w:val="000000"/>
                <w:sz w:val="20"/>
                <w:szCs w:val="18"/>
              </w:rPr>
              <w:t>,</w:t>
            </w:r>
            <w:r w:rsidRPr="00332249">
              <w:rPr>
                <w:color w:val="000000"/>
                <w:sz w:val="20"/>
                <w:szCs w:val="18"/>
              </w:rPr>
              <w:t>0</w:t>
            </w:r>
          </w:p>
        </w:tc>
        <w:tc>
          <w:tcPr>
            <w:tcW w:w="851" w:type="dxa"/>
            <w:shd w:val="clear" w:color="auto" w:fill="auto"/>
            <w:tcMar>
              <w:top w:w="28" w:type="dxa"/>
              <w:left w:w="57" w:type="dxa"/>
              <w:bottom w:w="28" w:type="dxa"/>
              <w:right w:w="57" w:type="dxa"/>
            </w:tcMar>
          </w:tcPr>
          <w:p w14:paraId="60314F3B" w14:textId="77777777" w:rsidR="00493210" w:rsidRPr="00332249" w:rsidRDefault="00493210" w:rsidP="00493210">
            <w:pPr>
              <w:tabs>
                <w:tab w:val="left" w:pos="7290"/>
              </w:tabs>
              <w:jc w:val="right"/>
              <w:rPr>
                <w:sz w:val="20"/>
                <w:szCs w:val="18"/>
              </w:rPr>
            </w:pPr>
            <w:r w:rsidRPr="00332249">
              <w:rPr>
                <w:color w:val="000000"/>
                <w:sz w:val="20"/>
                <w:szCs w:val="18"/>
              </w:rPr>
              <w:t>2</w:t>
            </w:r>
            <w:r>
              <w:rPr>
                <w:color w:val="000000"/>
                <w:sz w:val="20"/>
                <w:szCs w:val="18"/>
              </w:rPr>
              <w:t> </w:t>
            </w:r>
            <w:r w:rsidRPr="00332249">
              <w:rPr>
                <w:color w:val="000000"/>
                <w:sz w:val="20"/>
                <w:szCs w:val="18"/>
              </w:rPr>
              <w:t>032</w:t>
            </w:r>
            <w:r>
              <w:rPr>
                <w:color w:val="000000"/>
                <w:sz w:val="20"/>
                <w:szCs w:val="18"/>
              </w:rPr>
              <w:t>,</w:t>
            </w:r>
            <w:r w:rsidRPr="00332249">
              <w:rPr>
                <w:color w:val="000000"/>
                <w:sz w:val="20"/>
                <w:szCs w:val="18"/>
              </w:rPr>
              <w:t>0</w:t>
            </w:r>
          </w:p>
        </w:tc>
        <w:tc>
          <w:tcPr>
            <w:tcW w:w="1276" w:type="dxa"/>
            <w:shd w:val="clear" w:color="auto" w:fill="auto"/>
            <w:tcMar>
              <w:top w:w="28" w:type="dxa"/>
              <w:left w:w="57" w:type="dxa"/>
              <w:bottom w:w="28" w:type="dxa"/>
              <w:right w:w="57" w:type="dxa"/>
            </w:tcMar>
          </w:tcPr>
          <w:p w14:paraId="5EB9707C" w14:textId="77777777" w:rsidR="00493210" w:rsidRPr="00332249" w:rsidRDefault="00493210" w:rsidP="00493210">
            <w:pPr>
              <w:tabs>
                <w:tab w:val="left" w:pos="7290"/>
              </w:tabs>
              <w:jc w:val="right"/>
              <w:rPr>
                <w:sz w:val="20"/>
                <w:szCs w:val="18"/>
              </w:rPr>
            </w:pPr>
            <w:r w:rsidRPr="00332249">
              <w:rPr>
                <w:color w:val="000000"/>
                <w:sz w:val="20"/>
                <w:szCs w:val="18"/>
              </w:rPr>
              <w:t>1</w:t>
            </w:r>
            <w:r>
              <w:rPr>
                <w:color w:val="000000"/>
                <w:sz w:val="20"/>
                <w:szCs w:val="18"/>
              </w:rPr>
              <w:t> </w:t>
            </w:r>
            <w:r w:rsidRPr="00332249">
              <w:rPr>
                <w:color w:val="000000"/>
                <w:sz w:val="20"/>
                <w:szCs w:val="18"/>
              </w:rPr>
              <w:t>397</w:t>
            </w:r>
            <w:r>
              <w:rPr>
                <w:color w:val="000000"/>
                <w:sz w:val="20"/>
                <w:szCs w:val="18"/>
              </w:rPr>
              <w:t>,</w:t>
            </w:r>
            <w:r w:rsidRPr="00332249">
              <w:rPr>
                <w:color w:val="000000"/>
                <w:sz w:val="20"/>
                <w:szCs w:val="18"/>
              </w:rPr>
              <w:t>0</w:t>
            </w:r>
          </w:p>
        </w:tc>
        <w:tc>
          <w:tcPr>
            <w:tcW w:w="992" w:type="dxa"/>
            <w:shd w:val="clear" w:color="auto" w:fill="auto"/>
            <w:tcMar>
              <w:top w:w="28" w:type="dxa"/>
              <w:left w:w="57" w:type="dxa"/>
              <w:bottom w:w="28" w:type="dxa"/>
              <w:right w:w="57" w:type="dxa"/>
            </w:tcMar>
          </w:tcPr>
          <w:p w14:paraId="0B1D2E06" w14:textId="77777777" w:rsidR="00493210" w:rsidRPr="00332249" w:rsidRDefault="00493210" w:rsidP="00493210">
            <w:pPr>
              <w:tabs>
                <w:tab w:val="left" w:pos="7290"/>
              </w:tabs>
              <w:jc w:val="right"/>
              <w:rPr>
                <w:sz w:val="20"/>
                <w:szCs w:val="18"/>
              </w:rPr>
            </w:pPr>
            <w:r w:rsidRPr="00332249">
              <w:rPr>
                <w:color w:val="000000"/>
                <w:sz w:val="20"/>
                <w:szCs w:val="18"/>
              </w:rPr>
              <w:t>1</w:t>
            </w:r>
            <w:r>
              <w:rPr>
                <w:color w:val="000000"/>
                <w:sz w:val="20"/>
                <w:szCs w:val="18"/>
              </w:rPr>
              <w:t> </w:t>
            </w:r>
            <w:r w:rsidRPr="00332249">
              <w:rPr>
                <w:color w:val="000000"/>
                <w:sz w:val="20"/>
                <w:szCs w:val="18"/>
              </w:rPr>
              <w:t>397</w:t>
            </w:r>
            <w:r>
              <w:rPr>
                <w:color w:val="000000"/>
                <w:sz w:val="20"/>
                <w:szCs w:val="18"/>
              </w:rPr>
              <w:t>,</w:t>
            </w:r>
            <w:r w:rsidRPr="00332249">
              <w:rPr>
                <w:color w:val="000000"/>
                <w:sz w:val="20"/>
                <w:szCs w:val="18"/>
              </w:rPr>
              <w:t>0</w:t>
            </w:r>
          </w:p>
        </w:tc>
        <w:tc>
          <w:tcPr>
            <w:tcW w:w="992" w:type="dxa"/>
            <w:shd w:val="clear" w:color="auto" w:fill="auto"/>
            <w:tcMar>
              <w:top w:w="28" w:type="dxa"/>
              <w:left w:w="57" w:type="dxa"/>
              <w:bottom w:w="28" w:type="dxa"/>
              <w:right w:w="57" w:type="dxa"/>
            </w:tcMar>
          </w:tcPr>
          <w:p w14:paraId="797B6202" w14:textId="77777777" w:rsidR="00493210" w:rsidRPr="00332249" w:rsidRDefault="00493210" w:rsidP="00493210">
            <w:pPr>
              <w:tabs>
                <w:tab w:val="left" w:pos="7290"/>
              </w:tabs>
              <w:jc w:val="right"/>
              <w:rPr>
                <w:sz w:val="20"/>
                <w:szCs w:val="18"/>
              </w:rPr>
            </w:pPr>
            <w:r w:rsidRPr="00332249">
              <w:rPr>
                <w:color w:val="000000"/>
                <w:sz w:val="20"/>
                <w:szCs w:val="18"/>
              </w:rPr>
              <w:t>1</w:t>
            </w:r>
            <w:r>
              <w:rPr>
                <w:color w:val="000000"/>
                <w:sz w:val="20"/>
                <w:szCs w:val="18"/>
              </w:rPr>
              <w:t> </w:t>
            </w:r>
            <w:r w:rsidRPr="00332249">
              <w:rPr>
                <w:color w:val="000000"/>
                <w:sz w:val="20"/>
                <w:szCs w:val="18"/>
              </w:rPr>
              <w:t>397</w:t>
            </w:r>
            <w:r>
              <w:rPr>
                <w:color w:val="000000"/>
                <w:sz w:val="20"/>
                <w:szCs w:val="18"/>
              </w:rPr>
              <w:t>,</w:t>
            </w:r>
            <w:r w:rsidRPr="00332249">
              <w:rPr>
                <w:color w:val="000000"/>
                <w:sz w:val="20"/>
                <w:szCs w:val="18"/>
              </w:rPr>
              <w:t>0</w:t>
            </w:r>
          </w:p>
        </w:tc>
        <w:tc>
          <w:tcPr>
            <w:tcW w:w="992" w:type="dxa"/>
            <w:shd w:val="clear" w:color="auto" w:fill="auto"/>
            <w:tcMar>
              <w:top w:w="28" w:type="dxa"/>
              <w:left w:w="57" w:type="dxa"/>
              <w:bottom w:w="28" w:type="dxa"/>
              <w:right w:w="57" w:type="dxa"/>
            </w:tcMar>
          </w:tcPr>
          <w:p w14:paraId="0D6BF206" w14:textId="77777777" w:rsidR="00493210" w:rsidRPr="00332249" w:rsidRDefault="00493210" w:rsidP="00493210">
            <w:pPr>
              <w:tabs>
                <w:tab w:val="left" w:pos="7290"/>
              </w:tabs>
              <w:jc w:val="right"/>
              <w:rPr>
                <w:sz w:val="20"/>
                <w:szCs w:val="18"/>
              </w:rPr>
            </w:pPr>
            <w:r w:rsidRPr="00332249">
              <w:rPr>
                <w:color w:val="000000"/>
                <w:sz w:val="20"/>
                <w:szCs w:val="18"/>
              </w:rPr>
              <w:t>762</w:t>
            </w:r>
            <w:r>
              <w:rPr>
                <w:color w:val="000000"/>
                <w:sz w:val="20"/>
                <w:szCs w:val="18"/>
              </w:rPr>
              <w:t>,</w:t>
            </w:r>
            <w:r w:rsidRPr="00332249">
              <w:rPr>
                <w:color w:val="000000"/>
                <w:sz w:val="20"/>
                <w:szCs w:val="18"/>
              </w:rPr>
              <w:t>0</w:t>
            </w:r>
          </w:p>
        </w:tc>
        <w:tc>
          <w:tcPr>
            <w:tcW w:w="993" w:type="dxa"/>
            <w:shd w:val="clear" w:color="auto" w:fill="auto"/>
            <w:tcMar>
              <w:top w:w="28" w:type="dxa"/>
              <w:left w:w="57" w:type="dxa"/>
              <w:bottom w:w="28" w:type="dxa"/>
              <w:right w:w="57" w:type="dxa"/>
            </w:tcMar>
          </w:tcPr>
          <w:p w14:paraId="01307712" w14:textId="77777777" w:rsidR="00493210" w:rsidRPr="00332249" w:rsidRDefault="00493210" w:rsidP="00493210">
            <w:pPr>
              <w:tabs>
                <w:tab w:val="left" w:pos="7290"/>
              </w:tabs>
              <w:jc w:val="right"/>
              <w:rPr>
                <w:sz w:val="20"/>
                <w:szCs w:val="18"/>
              </w:rPr>
            </w:pPr>
            <w:r w:rsidRPr="00332249">
              <w:rPr>
                <w:color w:val="000000"/>
                <w:sz w:val="20"/>
                <w:szCs w:val="18"/>
              </w:rPr>
              <w:t>762</w:t>
            </w:r>
            <w:r>
              <w:rPr>
                <w:color w:val="000000"/>
                <w:sz w:val="20"/>
                <w:szCs w:val="18"/>
              </w:rPr>
              <w:t>,</w:t>
            </w:r>
            <w:r w:rsidRPr="00332249">
              <w:rPr>
                <w:color w:val="000000"/>
                <w:sz w:val="20"/>
                <w:szCs w:val="18"/>
              </w:rPr>
              <w:t>0</w:t>
            </w:r>
          </w:p>
        </w:tc>
        <w:tc>
          <w:tcPr>
            <w:tcW w:w="992" w:type="dxa"/>
            <w:shd w:val="clear" w:color="auto" w:fill="auto"/>
            <w:tcMar>
              <w:top w:w="28" w:type="dxa"/>
              <w:left w:w="57" w:type="dxa"/>
              <w:bottom w:w="28" w:type="dxa"/>
              <w:right w:w="57" w:type="dxa"/>
            </w:tcMar>
          </w:tcPr>
          <w:p w14:paraId="3B54AB6E" w14:textId="77777777" w:rsidR="00493210" w:rsidRPr="00332249" w:rsidRDefault="00493210" w:rsidP="00493210">
            <w:pPr>
              <w:tabs>
                <w:tab w:val="left" w:pos="7290"/>
              </w:tabs>
              <w:jc w:val="right"/>
              <w:rPr>
                <w:sz w:val="20"/>
                <w:szCs w:val="18"/>
              </w:rPr>
            </w:pPr>
            <w:r w:rsidRPr="00332249">
              <w:rPr>
                <w:color w:val="000000"/>
                <w:sz w:val="20"/>
                <w:szCs w:val="18"/>
              </w:rPr>
              <w:t>165</w:t>
            </w:r>
            <w:r>
              <w:rPr>
                <w:color w:val="000000"/>
                <w:sz w:val="20"/>
                <w:szCs w:val="18"/>
              </w:rPr>
              <w:t>,</w:t>
            </w:r>
            <w:r w:rsidRPr="00332249">
              <w:rPr>
                <w:color w:val="000000"/>
                <w:sz w:val="20"/>
                <w:szCs w:val="18"/>
              </w:rPr>
              <w:t>0</w:t>
            </w:r>
          </w:p>
        </w:tc>
        <w:tc>
          <w:tcPr>
            <w:tcW w:w="992" w:type="dxa"/>
            <w:shd w:val="clear" w:color="auto" w:fill="auto"/>
            <w:tcMar>
              <w:top w:w="28" w:type="dxa"/>
              <w:left w:w="57" w:type="dxa"/>
              <w:bottom w:w="28" w:type="dxa"/>
              <w:right w:w="57" w:type="dxa"/>
            </w:tcMar>
          </w:tcPr>
          <w:p w14:paraId="3A417627" w14:textId="77777777" w:rsidR="00493210" w:rsidRPr="00332249" w:rsidRDefault="00493210" w:rsidP="00493210">
            <w:pPr>
              <w:tabs>
                <w:tab w:val="left" w:pos="7290"/>
              </w:tabs>
              <w:jc w:val="right"/>
              <w:rPr>
                <w:sz w:val="20"/>
                <w:szCs w:val="18"/>
              </w:rPr>
            </w:pPr>
            <w:r w:rsidRPr="00332249">
              <w:rPr>
                <w:color w:val="000000"/>
                <w:sz w:val="20"/>
                <w:szCs w:val="18"/>
              </w:rPr>
              <w:t>0</w:t>
            </w:r>
            <w:r>
              <w:rPr>
                <w:color w:val="000000"/>
                <w:sz w:val="20"/>
                <w:szCs w:val="18"/>
              </w:rPr>
              <w:t>,</w:t>
            </w:r>
            <w:r w:rsidRPr="00332249">
              <w:rPr>
                <w:color w:val="000000"/>
                <w:sz w:val="20"/>
                <w:szCs w:val="18"/>
              </w:rPr>
              <w:t>0</w:t>
            </w:r>
          </w:p>
        </w:tc>
        <w:tc>
          <w:tcPr>
            <w:tcW w:w="1068" w:type="dxa"/>
            <w:shd w:val="clear" w:color="auto" w:fill="auto"/>
            <w:tcMar>
              <w:top w:w="28" w:type="dxa"/>
              <w:left w:w="57" w:type="dxa"/>
              <w:bottom w:w="28" w:type="dxa"/>
              <w:right w:w="57" w:type="dxa"/>
            </w:tcMar>
          </w:tcPr>
          <w:p w14:paraId="7C5E7747" w14:textId="77777777" w:rsidR="00493210" w:rsidRPr="00F86F6A" w:rsidRDefault="00493210" w:rsidP="00493210">
            <w:pPr>
              <w:tabs>
                <w:tab w:val="left" w:pos="7290"/>
              </w:tabs>
              <w:jc w:val="right"/>
              <w:rPr>
                <w:color w:val="000000"/>
                <w:sz w:val="20"/>
                <w:szCs w:val="18"/>
              </w:rPr>
            </w:pPr>
            <w:r w:rsidRPr="00F86F6A">
              <w:rPr>
                <w:color w:val="000000"/>
                <w:sz w:val="20"/>
                <w:szCs w:val="18"/>
                <w:lang w:val="fr-FR"/>
              </w:rPr>
              <w:t>s.o.</w:t>
            </w:r>
          </w:p>
        </w:tc>
      </w:tr>
      <w:tr w:rsidR="00493210" w:rsidRPr="006A442E" w14:paraId="3695FE04" w14:textId="77777777" w:rsidTr="00493210">
        <w:trPr>
          <w:trHeight w:val="196"/>
        </w:trPr>
        <w:tc>
          <w:tcPr>
            <w:tcW w:w="1052" w:type="dxa"/>
            <w:vMerge w:val="restart"/>
            <w:shd w:val="clear" w:color="auto" w:fill="auto"/>
            <w:tcMar>
              <w:top w:w="28" w:type="dxa"/>
              <w:bottom w:w="28" w:type="dxa"/>
            </w:tcMar>
          </w:tcPr>
          <w:p w14:paraId="211E9887" w14:textId="77777777" w:rsidR="00493210" w:rsidRPr="00F86F6A" w:rsidRDefault="00493210" w:rsidP="00493210">
            <w:pPr>
              <w:tabs>
                <w:tab w:val="left" w:pos="7290"/>
              </w:tabs>
              <w:jc w:val="left"/>
              <w:rPr>
                <w:sz w:val="20"/>
                <w:szCs w:val="18"/>
              </w:rPr>
            </w:pPr>
            <w:r w:rsidRPr="00F86F6A">
              <w:rPr>
                <w:sz w:val="20"/>
                <w:szCs w:val="18"/>
                <w:lang w:val="fr-FR"/>
              </w:rPr>
              <w:t>Finance</w:t>
            </w:r>
            <w:r>
              <w:rPr>
                <w:sz w:val="20"/>
                <w:szCs w:val="18"/>
                <w:lang w:val="fr-FR"/>
              </w:rPr>
              <w:t>-</w:t>
            </w:r>
            <w:r w:rsidRPr="00F86F6A">
              <w:rPr>
                <w:sz w:val="20"/>
                <w:szCs w:val="18"/>
                <w:lang w:val="fr-FR"/>
              </w:rPr>
              <w:t>ment convenu ($US)</w:t>
            </w:r>
            <w:r>
              <w:rPr>
                <w:sz w:val="20"/>
                <w:szCs w:val="18"/>
                <w:lang w:val="fr-FR"/>
              </w:rPr>
              <w:t>**</w:t>
            </w:r>
          </w:p>
        </w:tc>
        <w:tc>
          <w:tcPr>
            <w:tcW w:w="1134" w:type="dxa"/>
            <w:vMerge w:val="restart"/>
            <w:shd w:val="clear" w:color="auto" w:fill="auto"/>
            <w:tcMar>
              <w:top w:w="28" w:type="dxa"/>
              <w:bottom w:w="28" w:type="dxa"/>
            </w:tcMar>
          </w:tcPr>
          <w:p w14:paraId="2DCE38BA" w14:textId="77777777" w:rsidR="00493210" w:rsidRPr="00F86F6A" w:rsidRDefault="00493210" w:rsidP="00493210">
            <w:pPr>
              <w:tabs>
                <w:tab w:val="left" w:pos="7290"/>
              </w:tabs>
              <w:jc w:val="left"/>
              <w:rPr>
                <w:sz w:val="20"/>
                <w:szCs w:val="18"/>
              </w:rPr>
            </w:pPr>
            <w:r w:rsidRPr="00F86F6A">
              <w:rPr>
                <w:sz w:val="20"/>
                <w:szCs w:val="18"/>
                <w:lang w:val="fr-FR"/>
              </w:rPr>
              <w:t>ONUDI</w:t>
            </w:r>
          </w:p>
        </w:tc>
        <w:tc>
          <w:tcPr>
            <w:tcW w:w="928" w:type="dxa"/>
            <w:shd w:val="clear" w:color="auto" w:fill="auto"/>
            <w:tcMar>
              <w:top w:w="28" w:type="dxa"/>
              <w:bottom w:w="28" w:type="dxa"/>
            </w:tcMar>
          </w:tcPr>
          <w:p w14:paraId="5B630E90" w14:textId="77777777" w:rsidR="00493210" w:rsidRPr="00F86F6A" w:rsidRDefault="00493210" w:rsidP="00493210">
            <w:pPr>
              <w:tabs>
                <w:tab w:val="left" w:pos="7290"/>
              </w:tabs>
              <w:jc w:val="left"/>
              <w:rPr>
                <w:sz w:val="20"/>
                <w:szCs w:val="18"/>
              </w:rPr>
            </w:pPr>
            <w:r w:rsidRPr="00F86F6A">
              <w:rPr>
                <w:sz w:val="20"/>
                <w:szCs w:val="18"/>
                <w:lang w:val="fr-FR"/>
              </w:rPr>
              <w:t>Coûts du projet</w:t>
            </w:r>
          </w:p>
        </w:tc>
        <w:tc>
          <w:tcPr>
            <w:tcW w:w="992" w:type="dxa"/>
            <w:shd w:val="clear" w:color="auto" w:fill="auto"/>
            <w:tcMar>
              <w:top w:w="28" w:type="dxa"/>
              <w:left w:w="57" w:type="dxa"/>
              <w:bottom w:w="28" w:type="dxa"/>
              <w:right w:w="57" w:type="dxa"/>
            </w:tcMar>
          </w:tcPr>
          <w:p w14:paraId="02327FBC" w14:textId="77777777" w:rsidR="00493210" w:rsidRPr="00332249" w:rsidRDefault="00493210" w:rsidP="00493210">
            <w:pPr>
              <w:tabs>
                <w:tab w:val="left" w:pos="7290"/>
              </w:tabs>
              <w:jc w:val="right"/>
              <w:rPr>
                <w:sz w:val="20"/>
                <w:szCs w:val="18"/>
              </w:rPr>
            </w:pPr>
            <w:r w:rsidRPr="00332249">
              <w:rPr>
                <w:color w:val="000000"/>
                <w:sz w:val="20"/>
                <w:szCs w:val="18"/>
              </w:rPr>
              <w:t>7</w:t>
            </w:r>
            <w:r>
              <w:rPr>
                <w:color w:val="000000"/>
                <w:sz w:val="20"/>
                <w:szCs w:val="18"/>
              </w:rPr>
              <w:t> </w:t>
            </w:r>
            <w:r w:rsidRPr="00332249">
              <w:rPr>
                <w:color w:val="000000"/>
                <w:sz w:val="20"/>
                <w:szCs w:val="18"/>
              </w:rPr>
              <w:t>514</w:t>
            </w:r>
            <w:r>
              <w:rPr>
                <w:color w:val="000000"/>
                <w:sz w:val="20"/>
                <w:szCs w:val="18"/>
              </w:rPr>
              <w:t> </w:t>
            </w:r>
            <w:r w:rsidRPr="00332249">
              <w:rPr>
                <w:color w:val="000000"/>
                <w:sz w:val="20"/>
                <w:szCs w:val="18"/>
              </w:rPr>
              <w:t>867</w:t>
            </w:r>
          </w:p>
        </w:tc>
        <w:tc>
          <w:tcPr>
            <w:tcW w:w="992" w:type="dxa"/>
            <w:shd w:val="clear" w:color="auto" w:fill="auto"/>
            <w:tcMar>
              <w:top w:w="28" w:type="dxa"/>
              <w:left w:w="57" w:type="dxa"/>
              <w:bottom w:w="28" w:type="dxa"/>
              <w:right w:w="57" w:type="dxa"/>
            </w:tcMar>
          </w:tcPr>
          <w:p w14:paraId="665B0578" w14:textId="77777777" w:rsidR="00493210" w:rsidRPr="00332249" w:rsidRDefault="00493210" w:rsidP="00493210">
            <w:pPr>
              <w:tabs>
                <w:tab w:val="left" w:pos="7290"/>
              </w:tabs>
              <w:jc w:val="right"/>
              <w:rPr>
                <w:sz w:val="20"/>
                <w:szCs w:val="18"/>
              </w:rPr>
            </w:pPr>
            <w:r w:rsidRPr="00332249">
              <w:rPr>
                <w:color w:val="000000"/>
                <w:sz w:val="20"/>
                <w:szCs w:val="18"/>
              </w:rPr>
              <w:t>8</w:t>
            </w:r>
            <w:r>
              <w:rPr>
                <w:color w:val="000000"/>
                <w:sz w:val="20"/>
                <w:szCs w:val="18"/>
              </w:rPr>
              <w:t> </w:t>
            </w:r>
            <w:r w:rsidRPr="00332249">
              <w:rPr>
                <w:color w:val="000000"/>
                <w:sz w:val="20"/>
                <w:szCs w:val="18"/>
              </w:rPr>
              <w:t>732</w:t>
            </w:r>
            <w:r>
              <w:rPr>
                <w:color w:val="000000"/>
                <w:sz w:val="20"/>
                <w:szCs w:val="18"/>
              </w:rPr>
              <w:t> </w:t>
            </w:r>
            <w:r w:rsidRPr="00332249">
              <w:rPr>
                <w:color w:val="000000"/>
                <w:sz w:val="20"/>
                <w:szCs w:val="18"/>
              </w:rPr>
              <w:t>614</w:t>
            </w:r>
          </w:p>
        </w:tc>
        <w:tc>
          <w:tcPr>
            <w:tcW w:w="851" w:type="dxa"/>
            <w:shd w:val="clear" w:color="auto" w:fill="auto"/>
            <w:tcMar>
              <w:top w:w="28" w:type="dxa"/>
              <w:left w:w="57" w:type="dxa"/>
              <w:bottom w:w="28" w:type="dxa"/>
              <w:right w:w="57" w:type="dxa"/>
            </w:tcMar>
          </w:tcPr>
          <w:p w14:paraId="4CEDB2F3" w14:textId="77777777" w:rsidR="00493210" w:rsidRPr="00332249" w:rsidRDefault="00493210" w:rsidP="00493210">
            <w:pPr>
              <w:tabs>
                <w:tab w:val="left" w:pos="7290"/>
              </w:tabs>
              <w:jc w:val="right"/>
              <w:rPr>
                <w:sz w:val="20"/>
                <w:szCs w:val="18"/>
              </w:rPr>
            </w:pPr>
            <w:r w:rsidRPr="00332249">
              <w:rPr>
                <w:sz w:val="20"/>
                <w:szCs w:val="18"/>
              </w:rPr>
              <w:t>0</w:t>
            </w:r>
          </w:p>
        </w:tc>
        <w:tc>
          <w:tcPr>
            <w:tcW w:w="1276" w:type="dxa"/>
            <w:shd w:val="clear" w:color="auto" w:fill="auto"/>
            <w:tcMar>
              <w:top w:w="28" w:type="dxa"/>
              <w:left w:w="57" w:type="dxa"/>
              <w:bottom w:w="28" w:type="dxa"/>
              <w:right w:w="57" w:type="dxa"/>
            </w:tcMar>
          </w:tcPr>
          <w:p w14:paraId="55F6E367" w14:textId="77777777" w:rsidR="00493210" w:rsidRPr="00332249" w:rsidRDefault="00493210" w:rsidP="00493210">
            <w:pPr>
              <w:tabs>
                <w:tab w:val="left" w:pos="7290"/>
              </w:tabs>
              <w:jc w:val="right"/>
              <w:rPr>
                <w:sz w:val="20"/>
                <w:szCs w:val="18"/>
              </w:rPr>
            </w:pPr>
            <w:r w:rsidRPr="00332249">
              <w:rPr>
                <w:color w:val="000000"/>
                <w:sz w:val="20"/>
                <w:szCs w:val="18"/>
              </w:rPr>
              <w:t>9</w:t>
            </w:r>
            <w:r>
              <w:rPr>
                <w:color w:val="000000"/>
                <w:sz w:val="20"/>
                <w:szCs w:val="18"/>
              </w:rPr>
              <w:t> </w:t>
            </w:r>
            <w:r w:rsidRPr="00332249">
              <w:rPr>
                <w:color w:val="000000"/>
                <w:sz w:val="20"/>
                <w:szCs w:val="18"/>
              </w:rPr>
              <w:t>890</w:t>
            </w:r>
            <w:r>
              <w:rPr>
                <w:color w:val="000000"/>
                <w:sz w:val="20"/>
                <w:szCs w:val="18"/>
              </w:rPr>
              <w:t> </w:t>
            </w:r>
            <w:r w:rsidRPr="00332249">
              <w:rPr>
                <w:color w:val="000000"/>
                <w:sz w:val="20"/>
                <w:szCs w:val="18"/>
              </w:rPr>
              <w:t>431</w:t>
            </w:r>
          </w:p>
        </w:tc>
        <w:tc>
          <w:tcPr>
            <w:tcW w:w="992" w:type="dxa"/>
            <w:shd w:val="clear" w:color="auto" w:fill="auto"/>
            <w:tcMar>
              <w:top w:w="28" w:type="dxa"/>
              <w:left w:w="57" w:type="dxa"/>
              <w:bottom w:w="28" w:type="dxa"/>
              <w:right w:w="57" w:type="dxa"/>
            </w:tcMar>
          </w:tcPr>
          <w:p w14:paraId="7B7EB910" w14:textId="77777777" w:rsidR="00493210" w:rsidRPr="00332249" w:rsidRDefault="00493210" w:rsidP="00493210">
            <w:pPr>
              <w:tabs>
                <w:tab w:val="left" w:pos="7290"/>
              </w:tabs>
              <w:jc w:val="right"/>
              <w:rPr>
                <w:sz w:val="20"/>
                <w:szCs w:val="18"/>
              </w:rPr>
            </w:pPr>
            <w:r w:rsidRPr="00332249">
              <w:rPr>
                <w:sz w:val="20"/>
                <w:szCs w:val="18"/>
              </w:rPr>
              <w:t>4</w:t>
            </w:r>
            <w:r>
              <w:rPr>
                <w:sz w:val="20"/>
                <w:szCs w:val="18"/>
              </w:rPr>
              <w:t> </w:t>
            </w:r>
            <w:r w:rsidRPr="00332249">
              <w:rPr>
                <w:sz w:val="20"/>
                <w:szCs w:val="18"/>
              </w:rPr>
              <w:t>400</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478E8210" w14:textId="77777777" w:rsidR="00493210" w:rsidRPr="00332249" w:rsidRDefault="00493210" w:rsidP="00493210">
            <w:pPr>
              <w:tabs>
                <w:tab w:val="left" w:pos="7290"/>
              </w:tabs>
              <w:jc w:val="right"/>
              <w:rPr>
                <w:sz w:val="20"/>
                <w:szCs w:val="18"/>
              </w:rPr>
            </w:pPr>
            <w:r w:rsidRPr="00332249">
              <w:rPr>
                <w:sz w:val="20"/>
                <w:szCs w:val="18"/>
              </w:rPr>
              <w:t>2</w:t>
            </w:r>
            <w:r>
              <w:rPr>
                <w:sz w:val="20"/>
                <w:szCs w:val="18"/>
              </w:rPr>
              <w:t> </w:t>
            </w:r>
            <w:r w:rsidRPr="00332249">
              <w:rPr>
                <w:sz w:val="20"/>
                <w:szCs w:val="18"/>
              </w:rPr>
              <w:t>000</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41208557" w14:textId="77777777" w:rsidR="00493210" w:rsidRPr="00332249" w:rsidRDefault="00493210" w:rsidP="00493210">
            <w:pPr>
              <w:tabs>
                <w:tab w:val="left" w:pos="7290"/>
              </w:tabs>
              <w:jc w:val="right"/>
              <w:rPr>
                <w:sz w:val="20"/>
                <w:szCs w:val="18"/>
              </w:rPr>
            </w:pPr>
            <w:r w:rsidRPr="00332249">
              <w:rPr>
                <w:sz w:val="20"/>
                <w:szCs w:val="18"/>
              </w:rPr>
              <w:t>3</w:t>
            </w:r>
            <w:r>
              <w:rPr>
                <w:sz w:val="20"/>
                <w:szCs w:val="18"/>
              </w:rPr>
              <w:t> </w:t>
            </w:r>
            <w:r w:rsidRPr="00332249">
              <w:rPr>
                <w:sz w:val="20"/>
                <w:szCs w:val="18"/>
              </w:rPr>
              <w:t>000</w:t>
            </w:r>
            <w:r>
              <w:rPr>
                <w:sz w:val="20"/>
                <w:szCs w:val="18"/>
              </w:rPr>
              <w:t> </w:t>
            </w:r>
            <w:r w:rsidRPr="00332249">
              <w:rPr>
                <w:sz w:val="20"/>
                <w:szCs w:val="18"/>
              </w:rPr>
              <w:t>000</w:t>
            </w:r>
          </w:p>
        </w:tc>
        <w:tc>
          <w:tcPr>
            <w:tcW w:w="993" w:type="dxa"/>
            <w:shd w:val="clear" w:color="auto" w:fill="auto"/>
            <w:tcMar>
              <w:top w:w="28" w:type="dxa"/>
              <w:left w:w="57" w:type="dxa"/>
              <w:bottom w:w="28" w:type="dxa"/>
              <w:right w:w="57" w:type="dxa"/>
            </w:tcMar>
          </w:tcPr>
          <w:p w14:paraId="17A8392B" w14:textId="77777777" w:rsidR="00493210" w:rsidRPr="00332249" w:rsidRDefault="00493210" w:rsidP="00493210">
            <w:pPr>
              <w:tabs>
                <w:tab w:val="left" w:pos="7290"/>
              </w:tabs>
              <w:jc w:val="right"/>
              <w:rPr>
                <w:sz w:val="20"/>
                <w:szCs w:val="18"/>
              </w:rPr>
            </w:pPr>
            <w:r w:rsidRPr="00332249">
              <w:rPr>
                <w:sz w:val="20"/>
                <w:szCs w:val="18"/>
              </w:rPr>
              <w:t>1</w:t>
            </w:r>
            <w:r>
              <w:rPr>
                <w:sz w:val="20"/>
                <w:szCs w:val="18"/>
              </w:rPr>
              <w:t> </w:t>
            </w:r>
            <w:r w:rsidRPr="00332249">
              <w:rPr>
                <w:sz w:val="20"/>
                <w:szCs w:val="18"/>
              </w:rPr>
              <w:t>000</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2BA5E2F1" w14:textId="77777777" w:rsidR="00493210" w:rsidRPr="00332249" w:rsidRDefault="00493210" w:rsidP="00493210">
            <w:pPr>
              <w:tabs>
                <w:tab w:val="left" w:pos="7290"/>
              </w:tabs>
              <w:jc w:val="right"/>
              <w:rPr>
                <w:sz w:val="20"/>
                <w:szCs w:val="18"/>
              </w:rPr>
            </w:pPr>
            <w:r w:rsidRPr="00332249">
              <w:rPr>
                <w:sz w:val="20"/>
                <w:szCs w:val="18"/>
              </w:rPr>
              <w:t>4</w:t>
            </w:r>
            <w:r>
              <w:rPr>
                <w:sz w:val="20"/>
                <w:szCs w:val="18"/>
              </w:rPr>
              <w:t> </w:t>
            </w:r>
            <w:r w:rsidRPr="00332249">
              <w:rPr>
                <w:sz w:val="20"/>
                <w:szCs w:val="18"/>
              </w:rPr>
              <w:t>000</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15FFF37F" w14:textId="77777777" w:rsidR="00493210" w:rsidRPr="00332249" w:rsidRDefault="00493210" w:rsidP="00493210">
            <w:pPr>
              <w:tabs>
                <w:tab w:val="left" w:pos="7290"/>
              </w:tabs>
              <w:jc w:val="right"/>
              <w:rPr>
                <w:sz w:val="20"/>
                <w:szCs w:val="18"/>
              </w:rPr>
            </w:pPr>
            <w:r w:rsidRPr="00332249">
              <w:rPr>
                <w:sz w:val="20"/>
                <w:szCs w:val="18"/>
              </w:rPr>
              <w:t>3</w:t>
            </w:r>
            <w:r>
              <w:rPr>
                <w:sz w:val="20"/>
                <w:szCs w:val="18"/>
              </w:rPr>
              <w:t> </w:t>
            </w:r>
            <w:r w:rsidRPr="00332249">
              <w:rPr>
                <w:sz w:val="20"/>
                <w:szCs w:val="18"/>
              </w:rPr>
              <w:t>534</w:t>
            </w:r>
            <w:r>
              <w:rPr>
                <w:sz w:val="20"/>
                <w:szCs w:val="18"/>
              </w:rPr>
              <w:t> </w:t>
            </w:r>
            <w:r w:rsidRPr="00332249">
              <w:rPr>
                <w:sz w:val="20"/>
                <w:szCs w:val="18"/>
              </w:rPr>
              <w:t>654</w:t>
            </w:r>
          </w:p>
        </w:tc>
        <w:tc>
          <w:tcPr>
            <w:tcW w:w="1068" w:type="dxa"/>
            <w:shd w:val="clear" w:color="auto" w:fill="auto"/>
            <w:tcMar>
              <w:top w:w="28" w:type="dxa"/>
              <w:left w:w="57" w:type="dxa"/>
              <w:bottom w:w="28" w:type="dxa"/>
              <w:right w:w="57" w:type="dxa"/>
            </w:tcMar>
          </w:tcPr>
          <w:p w14:paraId="172D0E9B" w14:textId="77777777" w:rsidR="00493210" w:rsidRPr="00332249" w:rsidRDefault="00493210" w:rsidP="00493210">
            <w:pPr>
              <w:tabs>
                <w:tab w:val="left" w:pos="7290"/>
              </w:tabs>
              <w:jc w:val="right"/>
              <w:rPr>
                <w:sz w:val="20"/>
                <w:szCs w:val="18"/>
              </w:rPr>
            </w:pPr>
            <w:r w:rsidRPr="00332249">
              <w:rPr>
                <w:sz w:val="20"/>
                <w:szCs w:val="18"/>
              </w:rPr>
              <w:t>44</w:t>
            </w:r>
            <w:r>
              <w:rPr>
                <w:sz w:val="20"/>
                <w:szCs w:val="18"/>
              </w:rPr>
              <w:t> </w:t>
            </w:r>
            <w:r w:rsidRPr="00332249">
              <w:rPr>
                <w:sz w:val="20"/>
                <w:szCs w:val="18"/>
              </w:rPr>
              <w:t>072</w:t>
            </w:r>
            <w:r>
              <w:rPr>
                <w:sz w:val="20"/>
                <w:szCs w:val="18"/>
              </w:rPr>
              <w:t> </w:t>
            </w:r>
            <w:r w:rsidRPr="00332249">
              <w:rPr>
                <w:sz w:val="20"/>
                <w:szCs w:val="18"/>
              </w:rPr>
              <w:t>566</w:t>
            </w:r>
          </w:p>
        </w:tc>
      </w:tr>
      <w:tr w:rsidR="00493210" w:rsidRPr="006A442E" w14:paraId="319BBB97" w14:textId="77777777" w:rsidTr="00493210">
        <w:trPr>
          <w:trHeight w:val="20"/>
        </w:trPr>
        <w:tc>
          <w:tcPr>
            <w:tcW w:w="1052" w:type="dxa"/>
            <w:vMerge/>
            <w:shd w:val="clear" w:color="auto" w:fill="auto"/>
            <w:tcMar>
              <w:top w:w="28" w:type="dxa"/>
              <w:bottom w:w="28" w:type="dxa"/>
            </w:tcMar>
          </w:tcPr>
          <w:p w14:paraId="333EB1A7" w14:textId="77777777" w:rsidR="00493210" w:rsidRPr="00332249" w:rsidRDefault="00493210" w:rsidP="00493210">
            <w:pPr>
              <w:tabs>
                <w:tab w:val="left" w:pos="7290"/>
              </w:tabs>
              <w:jc w:val="left"/>
              <w:rPr>
                <w:sz w:val="20"/>
                <w:szCs w:val="18"/>
              </w:rPr>
            </w:pPr>
          </w:p>
        </w:tc>
        <w:tc>
          <w:tcPr>
            <w:tcW w:w="1134" w:type="dxa"/>
            <w:vMerge/>
            <w:shd w:val="clear" w:color="auto" w:fill="auto"/>
            <w:tcMar>
              <w:top w:w="28" w:type="dxa"/>
              <w:bottom w:w="28" w:type="dxa"/>
            </w:tcMar>
          </w:tcPr>
          <w:p w14:paraId="0732111D" w14:textId="77777777" w:rsidR="00493210" w:rsidRPr="00332249" w:rsidRDefault="00493210" w:rsidP="00493210">
            <w:pPr>
              <w:tabs>
                <w:tab w:val="left" w:pos="7290"/>
              </w:tabs>
              <w:jc w:val="left"/>
              <w:rPr>
                <w:sz w:val="20"/>
                <w:szCs w:val="18"/>
              </w:rPr>
            </w:pPr>
          </w:p>
        </w:tc>
        <w:tc>
          <w:tcPr>
            <w:tcW w:w="928" w:type="dxa"/>
            <w:shd w:val="clear" w:color="auto" w:fill="auto"/>
            <w:tcMar>
              <w:top w:w="28" w:type="dxa"/>
              <w:bottom w:w="28" w:type="dxa"/>
            </w:tcMar>
          </w:tcPr>
          <w:p w14:paraId="26C736EA" w14:textId="77777777" w:rsidR="00493210" w:rsidRPr="00F86F6A" w:rsidRDefault="00493210" w:rsidP="00493210">
            <w:pPr>
              <w:tabs>
                <w:tab w:val="left" w:pos="7290"/>
              </w:tabs>
              <w:jc w:val="left"/>
              <w:rPr>
                <w:sz w:val="20"/>
                <w:szCs w:val="18"/>
              </w:rPr>
            </w:pPr>
            <w:r w:rsidRPr="00F86F6A">
              <w:rPr>
                <w:sz w:val="20"/>
                <w:szCs w:val="18"/>
                <w:lang w:val="fr-FR"/>
              </w:rPr>
              <w:t>Coûts d</w:t>
            </w:r>
            <w:r>
              <w:rPr>
                <w:sz w:val="20"/>
                <w:szCs w:val="18"/>
                <w:lang w:val="fr-FR"/>
              </w:rPr>
              <w:t>’</w:t>
            </w:r>
            <w:r w:rsidRPr="00F86F6A">
              <w:rPr>
                <w:sz w:val="20"/>
                <w:szCs w:val="18"/>
                <w:lang w:val="fr-FR"/>
              </w:rPr>
              <w:t>appui</w:t>
            </w:r>
          </w:p>
        </w:tc>
        <w:tc>
          <w:tcPr>
            <w:tcW w:w="992" w:type="dxa"/>
            <w:shd w:val="clear" w:color="auto" w:fill="auto"/>
            <w:tcMar>
              <w:top w:w="28" w:type="dxa"/>
              <w:left w:w="57" w:type="dxa"/>
              <w:bottom w:w="28" w:type="dxa"/>
              <w:right w:w="57" w:type="dxa"/>
            </w:tcMar>
          </w:tcPr>
          <w:p w14:paraId="43927D62" w14:textId="77777777" w:rsidR="00493210" w:rsidRPr="00332249" w:rsidRDefault="00493210" w:rsidP="00493210">
            <w:pPr>
              <w:tabs>
                <w:tab w:val="left" w:pos="7290"/>
              </w:tabs>
              <w:jc w:val="right"/>
              <w:rPr>
                <w:sz w:val="20"/>
                <w:szCs w:val="18"/>
              </w:rPr>
            </w:pPr>
            <w:r w:rsidRPr="00332249">
              <w:rPr>
                <w:color w:val="000000"/>
                <w:sz w:val="20"/>
                <w:szCs w:val="18"/>
              </w:rPr>
              <w:t>526</w:t>
            </w:r>
            <w:r>
              <w:rPr>
                <w:color w:val="000000"/>
                <w:sz w:val="20"/>
                <w:szCs w:val="18"/>
              </w:rPr>
              <w:t> </w:t>
            </w:r>
            <w:r w:rsidRPr="00332249">
              <w:rPr>
                <w:color w:val="000000"/>
                <w:sz w:val="20"/>
                <w:szCs w:val="18"/>
              </w:rPr>
              <w:t>041</w:t>
            </w:r>
          </w:p>
        </w:tc>
        <w:tc>
          <w:tcPr>
            <w:tcW w:w="992" w:type="dxa"/>
            <w:shd w:val="clear" w:color="auto" w:fill="auto"/>
            <w:tcMar>
              <w:top w:w="28" w:type="dxa"/>
              <w:left w:w="57" w:type="dxa"/>
              <w:bottom w:w="28" w:type="dxa"/>
              <w:right w:w="57" w:type="dxa"/>
            </w:tcMar>
          </w:tcPr>
          <w:p w14:paraId="65E0F24A" w14:textId="77777777" w:rsidR="00493210" w:rsidRPr="00332249" w:rsidRDefault="00493210" w:rsidP="00493210">
            <w:pPr>
              <w:tabs>
                <w:tab w:val="left" w:pos="7290"/>
              </w:tabs>
              <w:jc w:val="right"/>
              <w:rPr>
                <w:sz w:val="20"/>
                <w:szCs w:val="18"/>
              </w:rPr>
            </w:pPr>
            <w:r w:rsidRPr="00332249">
              <w:rPr>
                <w:color w:val="000000"/>
                <w:sz w:val="20"/>
                <w:szCs w:val="18"/>
              </w:rPr>
              <w:t>567</w:t>
            </w:r>
            <w:r>
              <w:rPr>
                <w:color w:val="000000"/>
                <w:sz w:val="20"/>
                <w:szCs w:val="18"/>
              </w:rPr>
              <w:t> </w:t>
            </w:r>
            <w:r w:rsidRPr="00332249">
              <w:rPr>
                <w:color w:val="000000"/>
                <w:sz w:val="20"/>
                <w:szCs w:val="18"/>
              </w:rPr>
              <w:t>620</w:t>
            </w:r>
          </w:p>
        </w:tc>
        <w:tc>
          <w:tcPr>
            <w:tcW w:w="851" w:type="dxa"/>
            <w:shd w:val="clear" w:color="auto" w:fill="auto"/>
            <w:tcMar>
              <w:top w:w="28" w:type="dxa"/>
              <w:left w:w="57" w:type="dxa"/>
              <w:bottom w:w="28" w:type="dxa"/>
              <w:right w:w="57" w:type="dxa"/>
            </w:tcMar>
          </w:tcPr>
          <w:p w14:paraId="01BBEAFC" w14:textId="77777777" w:rsidR="00493210" w:rsidRPr="00332249" w:rsidRDefault="00493210" w:rsidP="00493210">
            <w:pPr>
              <w:tabs>
                <w:tab w:val="left" w:pos="7290"/>
              </w:tabs>
              <w:jc w:val="right"/>
              <w:rPr>
                <w:sz w:val="20"/>
                <w:szCs w:val="18"/>
              </w:rPr>
            </w:pPr>
            <w:r w:rsidRPr="00332249">
              <w:rPr>
                <w:sz w:val="20"/>
                <w:szCs w:val="18"/>
              </w:rPr>
              <w:t>0</w:t>
            </w:r>
          </w:p>
        </w:tc>
        <w:tc>
          <w:tcPr>
            <w:tcW w:w="1276" w:type="dxa"/>
            <w:shd w:val="clear" w:color="auto" w:fill="auto"/>
            <w:tcMar>
              <w:top w:w="28" w:type="dxa"/>
              <w:left w:w="57" w:type="dxa"/>
              <w:bottom w:w="28" w:type="dxa"/>
              <w:right w:w="57" w:type="dxa"/>
            </w:tcMar>
          </w:tcPr>
          <w:p w14:paraId="213280D1" w14:textId="77777777" w:rsidR="00493210" w:rsidRPr="00332249" w:rsidRDefault="00493210" w:rsidP="00493210">
            <w:pPr>
              <w:tabs>
                <w:tab w:val="left" w:pos="7290"/>
              </w:tabs>
              <w:jc w:val="right"/>
              <w:rPr>
                <w:sz w:val="20"/>
                <w:szCs w:val="18"/>
              </w:rPr>
            </w:pPr>
            <w:r w:rsidRPr="00332249">
              <w:rPr>
                <w:color w:val="000000"/>
                <w:sz w:val="20"/>
                <w:szCs w:val="18"/>
              </w:rPr>
              <w:t>692</w:t>
            </w:r>
            <w:r>
              <w:rPr>
                <w:color w:val="000000"/>
                <w:sz w:val="20"/>
                <w:szCs w:val="18"/>
              </w:rPr>
              <w:t> </w:t>
            </w:r>
            <w:r w:rsidRPr="00332249">
              <w:rPr>
                <w:color w:val="000000"/>
                <w:sz w:val="20"/>
                <w:szCs w:val="18"/>
              </w:rPr>
              <w:t>330</w:t>
            </w:r>
          </w:p>
        </w:tc>
        <w:tc>
          <w:tcPr>
            <w:tcW w:w="992" w:type="dxa"/>
            <w:shd w:val="clear" w:color="auto" w:fill="auto"/>
            <w:tcMar>
              <w:top w:w="28" w:type="dxa"/>
              <w:left w:w="57" w:type="dxa"/>
              <w:bottom w:w="28" w:type="dxa"/>
              <w:right w:w="57" w:type="dxa"/>
            </w:tcMar>
          </w:tcPr>
          <w:p w14:paraId="29849F68" w14:textId="77777777" w:rsidR="00493210" w:rsidRPr="00332249" w:rsidRDefault="00493210" w:rsidP="00493210">
            <w:pPr>
              <w:tabs>
                <w:tab w:val="left" w:pos="7290"/>
              </w:tabs>
              <w:jc w:val="right"/>
              <w:rPr>
                <w:sz w:val="20"/>
                <w:szCs w:val="18"/>
              </w:rPr>
            </w:pPr>
            <w:r w:rsidRPr="00332249">
              <w:rPr>
                <w:sz w:val="20"/>
                <w:szCs w:val="18"/>
              </w:rPr>
              <w:t>308</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5FE41C37" w14:textId="77777777" w:rsidR="00493210" w:rsidRPr="00332249" w:rsidRDefault="00493210" w:rsidP="00493210">
            <w:pPr>
              <w:tabs>
                <w:tab w:val="left" w:pos="7290"/>
              </w:tabs>
              <w:jc w:val="right"/>
              <w:rPr>
                <w:sz w:val="20"/>
                <w:szCs w:val="18"/>
              </w:rPr>
            </w:pPr>
            <w:r w:rsidRPr="00332249">
              <w:rPr>
                <w:sz w:val="20"/>
                <w:szCs w:val="18"/>
              </w:rPr>
              <w:t>140</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4D1B561A" w14:textId="77777777" w:rsidR="00493210" w:rsidRPr="00332249" w:rsidRDefault="00493210" w:rsidP="00493210">
            <w:pPr>
              <w:tabs>
                <w:tab w:val="left" w:pos="7290"/>
              </w:tabs>
              <w:jc w:val="right"/>
              <w:rPr>
                <w:sz w:val="20"/>
                <w:szCs w:val="18"/>
              </w:rPr>
            </w:pPr>
            <w:r w:rsidRPr="00332249">
              <w:rPr>
                <w:sz w:val="20"/>
                <w:szCs w:val="18"/>
              </w:rPr>
              <w:t>210</w:t>
            </w:r>
            <w:r>
              <w:rPr>
                <w:sz w:val="20"/>
                <w:szCs w:val="18"/>
              </w:rPr>
              <w:t> </w:t>
            </w:r>
            <w:r w:rsidRPr="00332249">
              <w:rPr>
                <w:sz w:val="20"/>
                <w:szCs w:val="18"/>
              </w:rPr>
              <w:t>000</w:t>
            </w:r>
          </w:p>
        </w:tc>
        <w:tc>
          <w:tcPr>
            <w:tcW w:w="993" w:type="dxa"/>
            <w:shd w:val="clear" w:color="auto" w:fill="auto"/>
            <w:tcMar>
              <w:top w:w="28" w:type="dxa"/>
              <w:left w:w="57" w:type="dxa"/>
              <w:bottom w:w="28" w:type="dxa"/>
              <w:right w:w="57" w:type="dxa"/>
            </w:tcMar>
          </w:tcPr>
          <w:p w14:paraId="2CC30168" w14:textId="77777777" w:rsidR="00493210" w:rsidRPr="00332249" w:rsidRDefault="00493210" w:rsidP="00493210">
            <w:pPr>
              <w:tabs>
                <w:tab w:val="left" w:pos="7290"/>
              </w:tabs>
              <w:jc w:val="right"/>
              <w:rPr>
                <w:sz w:val="20"/>
                <w:szCs w:val="18"/>
              </w:rPr>
            </w:pPr>
            <w:r w:rsidRPr="00332249">
              <w:rPr>
                <w:sz w:val="20"/>
                <w:szCs w:val="18"/>
              </w:rPr>
              <w:t>70</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5019C414" w14:textId="77777777" w:rsidR="00493210" w:rsidRPr="00332249" w:rsidRDefault="00493210" w:rsidP="00493210">
            <w:pPr>
              <w:tabs>
                <w:tab w:val="left" w:pos="7290"/>
              </w:tabs>
              <w:jc w:val="right"/>
              <w:rPr>
                <w:sz w:val="20"/>
                <w:szCs w:val="18"/>
              </w:rPr>
            </w:pPr>
            <w:r w:rsidRPr="00332249">
              <w:rPr>
                <w:sz w:val="20"/>
                <w:szCs w:val="18"/>
              </w:rPr>
              <w:t>280</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0784102E" w14:textId="77777777" w:rsidR="00493210" w:rsidRPr="00332249" w:rsidRDefault="00493210" w:rsidP="00493210">
            <w:pPr>
              <w:tabs>
                <w:tab w:val="left" w:pos="7290"/>
              </w:tabs>
              <w:jc w:val="right"/>
              <w:rPr>
                <w:sz w:val="20"/>
                <w:szCs w:val="18"/>
              </w:rPr>
            </w:pPr>
            <w:r w:rsidRPr="00332249">
              <w:rPr>
                <w:sz w:val="20"/>
                <w:szCs w:val="18"/>
              </w:rPr>
              <w:t>247</w:t>
            </w:r>
            <w:r>
              <w:rPr>
                <w:sz w:val="20"/>
                <w:szCs w:val="18"/>
              </w:rPr>
              <w:t> </w:t>
            </w:r>
            <w:r w:rsidRPr="00332249">
              <w:rPr>
                <w:sz w:val="20"/>
                <w:szCs w:val="18"/>
              </w:rPr>
              <w:t>426</w:t>
            </w:r>
          </w:p>
        </w:tc>
        <w:tc>
          <w:tcPr>
            <w:tcW w:w="1068" w:type="dxa"/>
            <w:shd w:val="clear" w:color="auto" w:fill="auto"/>
            <w:tcMar>
              <w:top w:w="28" w:type="dxa"/>
              <w:left w:w="57" w:type="dxa"/>
              <w:bottom w:w="28" w:type="dxa"/>
              <w:right w:w="57" w:type="dxa"/>
            </w:tcMar>
          </w:tcPr>
          <w:p w14:paraId="706D712D" w14:textId="77777777" w:rsidR="00493210" w:rsidRPr="00332249" w:rsidRDefault="00493210" w:rsidP="00493210">
            <w:pPr>
              <w:tabs>
                <w:tab w:val="left" w:pos="7290"/>
              </w:tabs>
              <w:jc w:val="right"/>
              <w:rPr>
                <w:sz w:val="20"/>
                <w:szCs w:val="18"/>
              </w:rPr>
            </w:pPr>
            <w:r w:rsidRPr="00332249">
              <w:rPr>
                <w:sz w:val="20"/>
                <w:szCs w:val="18"/>
              </w:rPr>
              <w:t>3</w:t>
            </w:r>
            <w:r>
              <w:rPr>
                <w:sz w:val="20"/>
                <w:szCs w:val="18"/>
              </w:rPr>
              <w:t> </w:t>
            </w:r>
            <w:r w:rsidRPr="00332249">
              <w:rPr>
                <w:sz w:val="20"/>
                <w:szCs w:val="18"/>
              </w:rPr>
              <w:t>085</w:t>
            </w:r>
            <w:r>
              <w:rPr>
                <w:sz w:val="20"/>
                <w:szCs w:val="18"/>
              </w:rPr>
              <w:t> </w:t>
            </w:r>
            <w:r w:rsidRPr="00332249">
              <w:rPr>
                <w:sz w:val="20"/>
                <w:szCs w:val="18"/>
              </w:rPr>
              <w:t>080</w:t>
            </w:r>
          </w:p>
        </w:tc>
      </w:tr>
      <w:tr w:rsidR="00493210" w:rsidRPr="006A442E" w14:paraId="6610A2B5" w14:textId="77777777" w:rsidTr="00493210">
        <w:trPr>
          <w:trHeight w:val="196"/>
        </w:trPr>
        <w:tc>
          <w:tcPr>
            <w:tcW w:w="1052" w:type="dxa"/>
            <w:vMerge/>
            <w:shd w:val="clear" w:color="auto" w:fill="auto"/>
            <w:tcMar>
              <w:top w:w="28" w:type="dxa"/>
              <w:bottom w:w="28" w:type="dxa"/>
            </w:tcMar>
          </w:tcPr>
          <w:p w14:paraId="3E786D97" w14:textId="77777777" w:rsidR="00493210" w:rsidRPr="00332249" w:rsidRDefault="00493210" w:rsidP="00493210">
            <w:pPr>
              <w:tabs>
                <w:tab w:val="left" w:pos="7290"/>
              </w:tabs>
              <w:jc w:val="left"/>
              <w:rPr>
                <w:sz w:val="20"/>
                <w:szCs w:val="18"/>
              </w:rPr>
            </w:pPr>
          </w:p>
        </w:tc>
        <w:tc>
          <w:tcPr>
            <w:tcW w:w="1134" w:type="dxa"/>
            <w:vMerge w:val="restart"/>
            <w:shd w:val="clear" w:color="auto" w:fill="auto"/>
            <w:tcMar>
              <w:top w:w="28" w:type="dxa"/>
              <w:bottom w:w="28" w:type="dxa"/>
            </w:tcMar>
          </w:tcPr>
          <w:p w14:paraId="2D111C9D" w14:textId="77777777" w:rsidR="00493210" w:rsidRPr="00F86F6A" w:rsidRDefault="00493210" w:rsidP="00493210">
            <w:pPr>
              <w:tabs>
                <w:tab w:val="left" w:pos="7290"/>
              </w:tabs>
              <w:jc w:val="left"/>
              <w:rPr>
                <w:sz w:val="20"/>
                <w:szCs w:val="18"/>
              </w:rPr>
            </w:pPr>
            <w:r w:rsidRPr="00F86F6A">
              <w:rPr>
                <w:sz w:val="20"/>
                <w:szCs w:val="18"/>
                <w:lang w:val="fr-FR"/>
              </w:rPr>
              <w:t>Allemagne</w:t>
            </w:r>
          </w:p>
        </w:tc>
        <w:tc>
          <w:tcPr>
            <w:tcW w:w="928" w:type="dxa"/>
            <w:shd w:val="clear" w:color="auto" w:fill="auto"/>
            <w:tcMar>
              <w:top w:w="28" w:type="dxa"/>
              <w:bottom w:w="28" w:type="dxa"/>
            </w:tcMar>
          </w:tcPr>
          <w:p w14:paraId="048375F3" w14:textId="77777777" w:rsidR="00493210" w:rsidRPr="00F86F6A" w:rsidRDefault="00493210" w:rsidP="00493210">
            <w:pPr>
              <w:tabs>
                <w:tab w:val="left" w:pos="7290"/>
              </w:tabs>
              <w:jc w:val="left"/>
              <w:rPr>
                <w:sz w:val="20"/>
                <w:szCs w:val="18"/>
              </w:rPr>
            </w:pPr>
            <w:r w:rsidRPr="00F86F6A">
              <w:rPr>
                <w:sz w:val="20"/>
                <w:szCs w:val="18"/>
                <w:lang w:val="fr-FR"/>
              </w:rPr>
              <w:t>Coûts du projet</w:t>
            </w:r>
          </w:p>
        </w:tc>
        <w:tc>
          <w:tcPr>
            <w:tcW w:w="992" w:type="dxa"/>
            <w:shd w:val="clear" w:color="auto" w:fill="auto"/>
            <w:tcMar>
              <w:top w:w="28" w:type="dxa"/>
              <w:left w:w="57" w:type="dxa"/>
              <w:bottom w:w="28" w:type="dxa"/>
              <w:right w:w="57" w:type="dxa"/>
            </w:tcMar>
          </w:tcPr>
          <w:p w14:paraId="4250A69F" w14:textId="77777777" w:rsidR="00493210" w:rsidRPr="00332249" w:rsidRDefault="00493210" w:rsidP="00493210">
            <w:pPr>
              <w:tabs>
                <w:tab w:val="left" w:pos="7290"/>
              </w:tabs>
              <w:jc w:val="right"/>
              <w:rPr>
                <w:sz w:val="20"/>
                <w:szCs w:val="18"/>
              </w:rPr>
            </w:pPr>
            <w:r w:rsidRPr="00332249">
              <w:rPr>
                <w:color w:val="000000"/>
                <w:sz w:val="20"/>
                <w:szCs w:val="18"/>
              </w:rPr>
              <w:t>-</w:t>
            </w:r>
          </w:p>
        </w:tc>
        <w:tc>
          <w:tcPr>
            <w:tcW w:w="992" w:type="dxa"/>
            <w:shd w:val="clear" w:color="auto" w:fill="auto"/>
            <w:tcMar>
              <w:top w:w="28" w:type="dxa"/>
              <w:left w:w="57" w:type="dxa"/>
              <w:bottom w:w="28" w:type="dxa"/>
              <w:right w:w="57" w:type="dxa"/>
            </w:tcMar>
          </w:tcPr>
          <w:p w14:paraId="2B14F635" w14:textId="77777777" w:rsidR="00493210" w:rsidRPr="00332249" w:rsidRDefault="00493210" w:rsidP="00493210">
            <w:pPr>
              <w:tabs>
                <w:tab w:val="left" w:pos="7290"/>
              </w:tabs>
              <w:jc w:val="right"/>
              <w:rPr>
                <w:sz w:val="20"/>
                <w:szCs w:val="18"/>
              </w:rPr>
            </w:pPr>
            <w:r w:rsidRPr="00332249">
              <w:rPr>
                <w:color w:val="000000"/>
                <w:sz w:val="20"/>
                <w:szCs w:val="18"/>
              </w:rPr>
              <w:t>267</w:t>
            </w:r>
            <w:r>
              <w:rPr>
                <w:color w:val="000000"/>
                <w:sz w:val="20"/>
                <w:szCs w:val="18"/>
              </w:rPr>
              <w:t> </w:t>
            </w:r>
            <w:r w:rsidRPr="00332249">
              <w:rPr>
                <w:color w:val="000000"/>
                <w:sz w:val="20"/>
                <w:szCs w:val="18"/>
              </w:rPr>
              <w:t>386</w:t>
            </w:r>
          </w:p>
        </w:tc>
        <w:tc>
          <w:tcPr>
            <w:tcW w:w="851" w:type="dxa"/>
            <w:shd w:val="clear" w:color="auto" w:fill="auto"/>
            <w:tcMar>
              <w:top w:w="28" w:type="dxa"/>
              <w:left w:w="57" w:type="dxa"/>
              <w:bottom w:w="28" w:type="dxa"/>
              <w:right w:w="57" w:type="dxa"/>
            </w:tcMar>
          </w:tcPr>
          <w:p w14:paraId="5E361DED" w14:textId="77777777" w:rsidR="00493210" w:rsidRPr="00332249" w:rsidRDefault="00493210" w:rsidP="00493210">
            <w:pPr>
              <w:tabs>
                <w:tab w:val="left" w:pos="7290"/>
              </w:tabs>
              <w:jc w:val="right"/>
              <w:rPr>
                <w:sz w:val="20"/>
                <w:szCs w:val="18"/>
              </w:rPr>
            </w:pPr>
            <w:r w:rsidRPr="00332249">
              <w:rPr>
                <w:sz w:val="20"/>
                <w:szCs w:val="18"/>
              </w:rPr>
              <w:t>0</w:t>
            </w:r>
          </w:p>
        </w:tc>
        <w:tc>
          <w:tcPr>
            <w:tcW w:w="1276" w:type="dxa"/>
            <w:shd w:val="clear" w:color="auto" w:fill="auto"/>
            <w:tcMar>
              <w:top w:w="28" w:type="dxa"/>
              <w:left w:w="57" w:type="dxa"/>
              <w:bottom w:w="28" w:type="dxa"/>
              <w:right w:w="57" w:type="dxa"/>
            </w:tcMar>
          </w:tcPr>
          <w:p w14:paraId="5D2702A9"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3C9DE702" w14:textId="77777777" w:rsidR="00493210" w:rsidRPr="00332249" w:rsidRDefault="00493210" w:rsidP="00493210">
            <w:pPr>
              <w:tabs>
                <w:tab w:val="left" w:pos="7290"/>
              </w:tabs>
              <w:jc w:val="right"/>
              <w:rPr>
                <w:sz w:val="20"/>
                <w:szCs w:val="18"/>
              </w:rPr>
            </w:pPr>
            <w:r w:rsidRPr="00332249">
              <w:rPr>
                <w:sz w:val="20"/>
                <w:szCs w:val="18"/>
              </w:rPr>
              <w:t>600</w:t>
            </w:r>
            <w:r>
              <w:rPr>
                <w:sz w:val="20"/>
                <w:szCs w:val="18"/>
              </w:rPr>
              <w:t> </w:t>
            </w:r>
            <w:r w:rsidRPr="00332249">
              <w:rPr>
                <w:sz w:val="20"/>
                <w:szCs w:val="18"/>
              </w:rPr>
              <w:t>000</w:t>
            </w:r>
          </w:p>
        </w:tc>
        <w:tc>
          <w:tcPr>
            <w:tcW w:w="992" w:type="dxa"/>
            <w:shd w:val="clear" w:color="auto" w:fill="auto"/>
            <w:tcMar>
              <w:top w:w="28" w:type="dxa"/>
              <w:left w:w="57" w:type="dxa"/>
              <w:bottom w:w="28" w:type="dxa"/>
              <w:right w:w="57" w:type="dxa"/>
            </w:tcMar>
          </w:tcPr>
          <w:p w14:paraId="10B41ADC"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6877294F" w14:textId="77777777" w:rsidR="00493210" w:rsidRPr="00332249" w:rsidRDefault="00493210" w:rsidP="00493210">
            <w:pPr>
              <w:tabs>
                <w:tab w:val="left" w:pos="7290"/>
              </w:tabs>
              <w:jc w:val="right"/>
              <w:rPr>
                <w:sz w:val="20"/>
                <w:szCs w:val="18"/>
              </w:rPr>
            </w:pPr>
            <w:r w:rsidRPr="00332249">
              <w:rPr>
                <w:sz w:val="20"/>
                <w:szCs w:val="18"/>
              </w:rPr>
              <w:t>0</w:t>
            </w:r>
          </w:p>
        </w:tc>
        <w:tc>
          <w:tcPr>
            <w:tcW w:w="993" w:type="dxa"/>
            <w:shd w:val="clear" w:color="auto" w:fill="auto"/>
            <w:tcMar>
              <w:top w:w="28" w:type="dxa"/>
              <w:left w:w="57" w:type="dxa"/>
              <w:bottom w:w="28" w:type="dxa"/>
              <w:right w:w="57" w:type="dxa"/>
            </w:tcMar>
          </w:tcPr>
          <w:p w14:paraId="3E78AF2A"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36E4B493"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7EF04ED4" w14:textId="77777777" w:rsidR="00493210" w:rsidRPr="00332249" w:rsidRDefault="00493210" w:rsidP="00493210">
            <w:pPr>
              <w:tabs>
                <w:tab w:val="left" w:pos="7290"/>
              </w:tabs>
              <w:jc w:val="right"/>
              <w:rPr>
                <w:sz w:val="20"/>
                <w:szCs w:val="18"/>
              </w:rPr>
            </w:pPr>
            <w:r w:rsidRPr="00332249">
              <w:rPr>
                <w:sz w:val="20"/>
                <w:szCs w:val="18"/>
              </w:rPr>
              <w:t>0</w:t>
            </w:r>
          </w:p>
        </w:tc>
        <w:tc>
          <w:tcPr>
            <w:tcW w:w="1068" w:type="dxa"/>
            <w:shd w:val="clear" w:color="auto" w:fill="auto"/>
            <w:tcMar>
              <w:top w:w="28" w:type="dxa"/>
              <w:left w:w="57" w:type="dxa"/>
              <w:bottom w:w="28" w:type="dxa"/>
              <w:right w:w="57" w:type="dxa"/>
            </w:tcMar>
          </w:tcPr>
          <w:p w14:paraId="640D1CA4" w14:textId="77777777" w:rsidR="00493210" w:rsidRPr="00332249" w:rsidRDefault="00493210" w:rsidP="00493210">
            <w:pPr>
              <w:tabs>
                <w:tab w:val="left" w:pos="7290"/>
              </w:tabs>
              <w:jc w:val="right"/>
              <w:rPr>
                <w:sz w:val="20"/>
                <w:szCs w:val="18"/>
              </w:rPr>
            </w:pPr>
            <w:r w:rsidRPr="00332249">
              <w:rPr>
                <w:sz w:val="20"/>
                <w:szCs w:val="18"/>
              </w:rPr>
              <w:t>867</w:t>
            </w:r>
            <w:r>
              <w:rPr>
                <w:sz w:val="20"/>
                <w:szCs w:val="18"/>
              </w:rPr>
              <w:t> </w:t>
            </w:r>
            <w:r w:rsidRPr="00332249">
              <w:rPr>
                <w:sz w:val="20"/>
                <w:szCs w:val="18"/>
              </w:rPr>
              <w:t>386</w:t>
            </w:r>
          </w:p>
        </w:tc>
      </w:tr>
      <w:tr w:rsidR="00493210" w:rsidRPr="006A442E" w14:paraId="3150200E" w14:textId="77777777" w:rsidTr="00493210">
        <w:trPr>
          <w:trHeight w:val="20"/>
        </w:trPr>
        <w:tc>
          <w:tcPr>
            <w:tcW w:w="1052" w:type="dxa"/>
            <w:vMerge/>
            <w:shd w:val="clear" w:color="auto" w:fill="auto"/>
            <w:tcMar>
              <w:top w:w="28" w:type="dxa"/>
              <w:bottom w:w="28" w:type="dxa"/>
            </w:tcMar>
          </w:tcPr>
          <w:p w14:paraId="273EDF82" w14:textId="77777777" w:rsidR="00493210" w:rsidRPr="00332249" w:rsidRDefault="00493210" w:rsidP="00493210">
            <w:pPr>
              <w:tabs>
                <w:tab w:val="left" w:pos="7290"/>
              </w:tabs>
              <w:jc w:val="left"/>
              <w:rPr>
                <w:sz w:val="20"/>
                <w:szCs w:val="18"/>
              </w:rPr>
            </w:pPr>
          </w:p>
        </w:tc>
        <w:tc>
          <w:tcPr>
            <w:tcW w:w="1134" w:type="dxa"/>
            <w:vMerge/>
            <w:shd w:val="clear" w:color="auto" w:fill="auto"/>
            <w:tcMar>
              <w:top w:w="28" w:type="dxa"/>
              <w:bottom w:w="28" w:type="dxa"/>
            </w:tcMar>
          </w:tcPr>
          <w:p w14:paraId="32114B54" w14:textId="77777777" w:rsidR="00493210" w:rsidRPr="00332249" w:rsidRDefault="00493210" w:rsidP="00493210">
            <w:pPr>
              <w:tabs>
                <w:tab w:val="left" w:pos="7290"/>
              </w:tabs>
              <w:jc w:val="left"/>
              <w:rPr>
                <w:sz w:val="20"/>
                <w:szCs w:val="18"/>
              </w:rPr>
            </w:pPr>
          </w:p>
        </w:tc>
        <w:tc>
          <w:tcPr>
            <w:tcW w:w="928" w:type="dxa"/>
            <w:shd w:val="clear" w:color="auto" w:fill="auto"/>
            <w:tcMar>
              <w:top w:w="28" w:type="dxa"/>
              <w:bottom w:w="28" w:type="dxa"/>
            </w:tcMar>
          </w:tcPr>
          <w:p w14:paraId="5C83ABD5" w14:textId="77777777" w:rsidR="00493210" w:rsidRPr="00F86F6A" w:rsidRDefault="00493210" w:rsidP="00493210">
            <w:pPr>
              <w:tabs>
                <w:tab w:val="left" w:pos="7290"/>
              </w:tabs>
              <w:jc w:val="left"/>
              <w:rPr>
                <w:sz w:val="20"/>
                <w:szCs w:val="18"/>
              </w:rPr>
            </w:pPr>
            <w:r w:rsidRPr="00F86F6A">
              <w:rPr>
                <w:sz w:val="20"/>
                <w:szCs w:val="18"/>
                <w:lang w:val="fr-FR"/>
              </w:rPr>
              <w:t>Coûts d</w:t>
            </w:r>
            <w:r>
              <w:rPr>
                <w:sz w:val="20"/>
                <w:szCs w:val="18"/>
                <w:lang w:val="fr-FR"/>
              </w:rPr>
              <w:t>’</w:t>
            </w:r>
            <w:r w:rsidRPr="00F86F6A">
              <w:rPr>
                <w:sz w:val="20"/>
                <w:szCs w:val="18"/>
                <w:lang w:val="fr-FR"/>
              </w:rPr>
              <w:t>appui</w:t>
            </w:r>
          </w:p>
        </w:tc>
        <w:tc>
          <w:tcPr>
            <w:tcW w:w="992" w:type="dxa"/>
            <w:shd w:val="clear" w:color="auto" w:fill="auto"/>
            <w:tcMar>
              <w:top w:w="28" w:type="dxa"/>
              <w:left w:w="57" w:type="dxa"/>
              <w:bottom w:w="28" w:type="dxa"/>
              <w:right w:w="57" w:type="dxa"/>
            </w:tcMar>
          </w:tcPr>
          <w:p w14:paraId="4263EDCF" w14:textId="77777777" w:rsidR="00493210" w:rsidRPr="00332249" w:rsidRDefault="00493210" w:rsidP="00493210">
            <w:pPr>
              <w:tabs>
                <w:tab w:val="left" w:pos="7290"/>
              </w:tabs>
              <w:jc w:val="right"/>
              <w:rPr>
                <w:sz w:val="20"/>
                <w:szCs w:val="18"/>
              </w:rPr>
            </w:pPr>
            <w:r w:rsidRPr="00332249">
              <w:rPr>
                <w:color w:val="000000"/>
                <w:sz w:val="20"/>
                <w:szCs w:val="18"/>
              </w:rPr>
              <w:t>-</w:t>
            </w:r>
          </w:p>
        </w:tc>
        <w:tc>
          <w:tcPr>
            <w:tcW w:w="992" w:type="dxa"/>
            <w:shd w:val="clear" w:color="auto" w:fill="auto"/>
            <w:tcMar>
              <w:top w:w="28" w:type="dxa"/>
              <w:left w:w="57" w:type="dxa"/>
              <w:bottom w:w="28" w:type="dxa"/>
              <w:right w:w="57" w:type="dxa"/>
            </w:tcMar>
          </w:tcPr>
          <w:p w14:paraId="0EA6F977" w14:textId="77777777" w:rsidR="00493210" w:rsidRPr="00332249" w:rsidRDefault="00493210" w:rsidP="00493210">
            <w:pPr>
              <w:tabs>
                <w:tab w:val="left" w:pos="7290"/>
              </w:tabs>
              <w:jc w:val="right"/>
              <w:rPr>
                <w:sz w:val="20"/>
                <w:szCs w:val="18"/>
              </w:rPr>
            </w:pPr>
            <w:r w:rsidRPr="00332249">
              <w:rPr>
                <w:color w:val="000000"/>
                <w:sz w:val="20"/>
                <w:szCs w:val="18"/>
              </w:rPr>
              <w:t>31</w:t>
            </w:r>
            <w:r>
              <w:rPr>
                <w:color w:val="000000"/>
                <w:sz w:val="20"/>
                <w:szCs w:val="18"/>
              </w:rPr>
              <w:t> </w:t>
            </w:r>
            <w:r w:rsidRPr="00332249">
              <w:rPr>
                <w:color w:val="000000"/>
                <w:sz w:val="20"/>
                <w:szCs w:val="18"/>
              </w:rPr>
              <w:t>877</w:t>
            </w:r>
          </w:p>
        </w:tc>
        <w:tc>
          <w:tcPr>
            <w:tcW w:w="851" w:type="dxa"/>
            <w:shd w:val="clear" w:color="auto" w:fill="auto"/>
            <w:tcMar>
              <w:top w:w="28" w:type="dxa"/>
              <w:left w:w="57" w:type="dxa"/>
              <w:bottom w:w="28" w:type="dxa"/>
              <w:right w:w="57" w:type="dxa"/>
            </w:tcMar>
          </w:tcPr>
          <w:p w14:paraId="36BD06D9" w14:textId="77777777" w:rsidR="00493210" w:rsidRPr="00332249" w:rsidRDefault="00493210" w:rsidP="00493210">
            <w:pPr>
              <w:tabs>
                <w:tab w:val="left" w:pos="7290"/>
              </w:tabs>
              <w:jc w:val="right"/>
              <w:rPr>
                <w:sz w:val="20"/>
                <w:szCs w:val="18"/>
              </w:rPr>
            </w:pPr>
            <w:r w:rsidRPr="00332249">
              <w:rPr>
                <w:sz w:val="20"/>
                <w:szCs w:val="18"/>
              </w:rPr>
              <w:t>0</w:t>
            </w:r>
          </w:p>
        </w:tc>
        <w:tc>
          <w:tcPr>
            <w:tcW w:w="1276" w:type="dxa"/>
            <w:shd w:val="clear" w:color="auto" w:fill="auto"/>
            <w:tcMar>
              <w:top w:w="28" w:type="dxa"/>
              <w:left w:w="57" w:type="dxa"/>
              <w:bottom w:w="28" w:type="dxa"/>
              <w:right w:w="57" w:type="dxa"/>
            </w:tcMar>
          </w:tcPr>
          <w:p w14:paraId="0CBC8AA7"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381FD7A6" w14:textId="77777777" w:rsidR="00493210" w:rsidRPr="00332249" w:rsidRDefault="00493210" w:rsidP="00493210">
            <w:pPr>
              <w:tabs>
                <w:tab w:val="left" w:pos="7290"/>
              </w:tabs>
              <w:jc w:val="right"/>
              <w:rPr>
                <w:sz w:val="20"/>
                <w:szCs w:val="18"/>
              </w:rPr>
            </w:pPr>
            <w:r w:rsidRPr="00332249">
              <w:rPr>
                <w:sz w:val="20"/>
                <w:szCs w:val="18"/>
              </w:rPr>
              <w:t>73</w:t>
            </w:r>
            <w:r>
              <w:rPr>
                <w:sz w:val="20"/>
                <w:szCs w:val="18"/>
              </w:rPr>
              <w:t> </w:t>
            </w:r>
            <w:r w:rsidRPr="00332249">
              <w:rPr>
                <w:sz w:val="20"/>
                <w:szCs w:val="18"/>
              </w:rPr>
              <w:t>535</w:t>
            </w:r>
          </w:p>
        </w:tc>
        <w:tc>
          <w:tcPr>
            <w:tcW w:w="992" w:type="dxa"/>
            <w:shd w:val="clear" w:color="auto" w:fill="auto"/>
            <w:tcMar>
              <w:top w:w="28" w:type="dxa"/>
              <w:left w:w="57" w:type="dxa"/>
              <w:bottom w:w="28" w:type="dxa"/>
              <w:right w:w="57" w:type="dxa"/>
            </w:tcMar>
          </w:tcPr>
          <w:p w14:paraId="38A0D0E0"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0C79E57D" w14:textId="77777777" w:rsidR="00493210" w:rsidRPr="00332249" w:rsidRDefault="00493210" w:rsidP="00493210">
            <w:pPr>
              <w:tabs>
                <w:tab w:val="left" w:pos="7290"/>
              </w:tabs>
              <w:jc w:val="right"/>
              <w:rPr>
                <w:sz w:val="20"/>
                <w:szCs w:val="18"/>
              </w:rPr>
            </w:pPr>
            <w:r w:rsidRPr="00332249">
              <w:rPr>
                <w:sz w:val="20"/>
                <w:szCs w:val="18"/>
              </w:rPr>
              <w:t>0</w:t>
            </w:r>
          </w:p>
        </w:tc>
        <w:tc>
          <w:tcPr>
            <w:tcW w:w="993" w:type="dxa"/>
            <w:shd w:val="clear" w:color="auto" w:fill="auto"/>
            <w:tcMar>
              <w:top w:w="28" w:type="dxa"/>
              <w:left w:w="57" w:type="dxa"/>
              <w:bottom w:w="28" w:type="dxa"/>
              <w:right w:w="57" w:type="dxa"/>
            </w:tcMar>
          </w:tcPr>
          <w:p w14:paraId="3B65A428"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455771C4"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46B440DF" w14:textId="77777777" w:rsidR="00493210" w:rsidRPr="00332249" w:rsidRDefault="00493210" w:rsidP="00493210">
            <w:pPr>
              <w:tabs>
                <w:tab w:val="left" w:pos="7290"/>
              </w:tabs>
              <w:jc w:val="right"/>
              <w:rPr>
                <w:sz w:val="20"/>
                <w:szCs w:val="18"/>
              </w:rPr>
            </w:pPr>
            <w:r w:rsidRPr="00332249">
              <w:rPr>
                <w:sz w:val="20"/>
                <w:szCs w:val="18"/>
              </w:rPr>
              <w:t>0</w:t>
            </w:r>
          </w:p>
        </w:tc>
        <w:tc>
          <w:tcPr>
            <w:tcW w:w="1068" w:type="dxa"/>
            <w:shd w:val="clear" w:color="auto" w:fill="auto"/>
            <w:tcMar>
              <w:top w:w="28" w:type="dxa"/>
              <w:left w:w="57" w:type="dxa"/>
              <w:bottom w:w="28" w:type="dxa"/>
              <w:right w:w="57" w:type="dxa"/>
            </w:tcMar>
          </w:tcPr>
          <w:p w14:paraId="0C298E98" w14:textId="77777777" w:rsidR="00493210" w:rsidRPr="00332249" w:rsidRDefault="00493210" w:rsidP="00493210">
            <w:pPr>
              <w:tabs>
                <w:tab w:val="left" w:pos="7290"/>
              </w:tabs>
              <w:jc w:val="right"/>
              <w:rPr>
                <w:sz w:val="20"/>
                <w:szCs w:val="18"/>
              </w:rPr>
            </w:pPr>
            <w:r w:rsidRPr="00332249">
              <w:rPr>
                <w:sz w:val="20"/>
                <w:szCs w:val="18"/>
              </w:rPr>
              <w:t>105</w:t>
            </w:r>
            <w:r>
              <w:rPr>
                <w:sz w:val="20"/>
                <w:szCs w:val="18"/>
              </w:rPr>
              <w:t> </w:t>
            </w:r>
            <w:r w:rsidRPr="00332249">
              <w:rPr>
                <w:sz w:val="20"/>
                <w:szCs w:val="18"/>
              </w:rPr>
              <w:t>412</w:t>
            </w:r>
          </w:p>
        </w:tc>
      </w:tr>
      <w:tr w:rsidR="00493210" w:rsidRPr="006A442E" w14:paraId="63EEF05B" w14:textId="77777777" w:rsidTr="00493210">
        <w:trPr>
          <w:trHeight w:val="184"/>
        </w:trPr>
        <w:tc>
          <w:tcPr>
            <w:tcW w:w="2186" w:type="dxa"/>
            <w:gridSpan w:val="2"/>
            <w:vMerge w:val="restart"/>
            <w:shd w:val="clear" w:color="auto" w:fill="auto"/>
            <w:tcMar>
              <w:top w:w="28" w:type="dxa"/>
              <w:bottom w:w="28" w:type="dxa"/>
            </w:tcMar>
          </w:tcPr>
          <w:p w14:paraId="69EA93D2" w14:textId="77777777" w:rsidR="00493210" w:rsidRPr="00493210" w:rsidRDefault="00493210" w:rsidP="00493210">
            <w:pPr>
              <w:tabs>
                <w:tab w:val="left" w:pos="7290"/>
              </w:tabs>
              <w:jc w:val="left"/>
              <w:rPr>
                <w:sz w:val="20"/>
                <w:szCs w:val="18"/>
                <w:lang w:val="fr-CA"/>
              </w:rPr>
            </w:pPr>
            <w:r w:rsidRPr="00F86F6A">
              <w:rPr>
                <w:sz w:val="20"/>
                <w:szCs w:val="18"/>
                <w:lang w:val="fr-FR"/>
              </w:rPr>
              <w:t>Financements approuvés par l</w:t>
            </w:r>
            <w:r>
              <w:rPr>
                <w:sz w:val="20"/>
                <w:szCs w:val="18"/>
                <w:lang w:val="fr-FR"/>
              </w:rPr>
              <w:t>’</w:t>
            </w:r>
            <w:r w:rsidRPr="00F86F6A">
              <w:rPr>
                <w:sz w:val="20"/>
                <w:szCs w:val="18"/>
                <w:lang w:val="fr-FR"/>
              </w:rPr>
              <w:t>ExCom ($US)</w:t>
            </w:r>
          </w:p>
        </w:tc>
        <w:tc>
          <w:tcPr>
            <w:tcW w:w="928" w:type="dxa"/>
            <w:shd w:val="clear" w:color="auto" w:fill="auto"/>
            <w:tcMar>
              <w:top w:w="28" w:type="dxa"/>
              <w:bottom w:w="28" w:type="dxa"/>
            </w:tcMar>
          </w:tcPr>
          <w:p w14:paraId="6735DE37" w14:textId="77777777" w:rsidR="00493210" w:rsidRPr="00F86F6A" w:rsidRDefault="00493210" w:rsidP="00493210">
            <w:pPr>
              <w:tabs>
                <w:tab w:val="left" w:pos="7290"/>
              </w:tabs>
              <w:jc w:val="left"/>
              <w:rPr>
                <w:sz w:val="20"/>
                <w:szCs w:val="18"/>
              </w:rPr>
            </w:pPr>
            <w:r w:rsidRPr="00F86F6A">
              <w:rPr>
                <w:sz w:val="20"/>
                <w:szCs w:val="18"/>
                <w:lang w:val="fr-FR"/>
              </w:rPr>
              <w:t>Coûts du projet</w:t>
            </w:r>
          </w:p>
        </w:tc>
        <w:tc>
          <w:tcPr>
            <w:tcW w:w="992" w:type="dxa"/>
            <w:shd w:val="clear" w:color="auto" w:fill="auto"/>
            <w:tcMar>
              <w:top w:w="28" w:type="dxa"/>
              <w:left w:w="57" w:type="dxa"/>
              <w:bottom w:w="28" w:type="dxa"/>
              <w:right w:w="57" w:type="dxa"/>
            </w:tcMar>
          </w:tcPr>
          <w:p w14:paraId="189AD8A6" w14:textId="77777777" w:rsidR="00493210" w:rsidRPr="00332249" w:rsidRDefault="00493210" w:rsidP="00493210">
            <w:pPr>
              <w:tabs>
                <w:tab w:val="left" w:pos="7290"/>
              </w:tabs>
              <w:jc w:val="right"/>
              <w:rPr>
                <w:sz w:val="20"/>
                <w:szCs w:val="18"/>
              </w:rPr>
            </w:pPr>
            <w:r w:rsidRPr="00332249">
              <w:rPr>
                <w:color w:val="000000"/>
                <w:sz w:val="20"/>
                <w:szCs w:val="18"/>
              </w:rPr>
              <w:t>7</w:t>
            </w:r>
            <w:r>
              <w:rPr>
                <w:color w:val="000000"/>
                <w:sz w:val="20"/>
                <w:szCs w:val="18"/>
              </w:rPr>
              <w:t> </w:t>
            </w:r>
            <w:r w:rsidRPr="00332249">
              <w:rPr>
                <w:color w:val="000000"/>
                <w:sz w:val="20"/>
                <w:szCs w:val="18"/>
              </w:rPr>
              <w:t>514</w:t>
            </w:r>
            <w:r>
              <w:rPr>
                <w:color w:val="000000"/>
                <w:sz w:val="20"/>
                <w:szCs w:val="18"/>
              </w:rPr>
              <w:t> </w:t>
            </w:r>
            <w:r w:rsidRPr="00332249">
              <w:rPr>
                <w:color w:val="000000"/>
                <w:sz w:val="20"/>
                <w:szCs w:val="18"/>
              </w:rPr>
              <w:t>867</w:t>
            </w:r>
          </w:p>
        </w:tc>
        <w:tc>
          <w:tcPr>
            <w:tcW w:w="992" w:type="dxa"/>
            <w:shd w:val="clear" w:color="auto" w:fill="auto"/>
            <w:tcMar>
              <w:top w:w="28" w:type="dxa"/>
              <w:left w:w="57" w:type="dxa"/>
              <w:bottom w:w="28" w:type="dxa"/>
              <w:right w:w="57" w:type="dxa"/>
            </w:tcMar>
          </w:tcPr>
          <w:p w14:paraId="077604AB" w14:textId="77777777" w:rsidR="00493210" w:rsidRPr="00332249" w:rsidRDefault="00493210" w:rsidP="00493210">
            <w:pPr>
              <w:tabs>
                <w:tab w:val="left" w:pos="7290"/>
              </w:tabs>
              <w:jc w:val="right"/>
              <w:rPr>
                <w:sz w:val="20"/>
                <w:szCs w:val="18"/>
              </w:rPr>
            </w:pPr>
            <w:r w:rsidRPr="00332249">
              <w:rPr>
                <w:sz w:val="20"/>
                <w:szCs w:val="18"/>
              </w:rPr>
              <w:t>9</w:t>
            </w:r>
            <w:r>
              <w:rPr>
                <w:sz w:val="20"/>
                <w:szCs w:val="18"/>
              </w:rPr>
              <w:t> </w:t>
            </w:r>
            <w:r w:rsidRPr="00332249">
              <w:rPr>
                <w:sz w:val="20"/>
                <w:szCs w:val="18"/>
              </w:rPr>
              <w:t>000</w:t>
            </w:r>
            <w:r>
              <w:rPr>
                <w:sz w:val="20"/>
                <w:szCs w:val="18"/>
              </w:rPr>
              <w:t> </w:t>
            </w:r>
            <w:r w:rsidRPr="00332249">
              <w:rPr>
                <w:sz w:val="20"/>
                <w:szCs w:val="18"/>
              </w:rPr>
              <w:t>000</w:t>
            </w:r>
          </w:p>
        </w:tc>
        <w:tc>
          <w:tcPr>
            <w:tcW w:w="851" w:type="dxa"/>
            <w:shd w:val="clear" w:color="auto" w:fill="auto"/>
            <w:tcMar>
              <w:top w:w="28" w:type="dxa"/>
              <w:left w:w="57" w:type="dxa"/>
              <w:bottom w:w="28" w:type="dxa"/>
              <w:right w:w="57" w:type="dxa"/>
            </w:tcMar>
          </w:tcPr>
          <w:p w14:paraId="559DB59D" w14:textId="77777777" w:rsidR="00493210" w:rsidRPr="00332249" w:rsidRDefault="00493210" w:rsidP="00493210">
            <w:pPr>
              <w:tabs>
                <w:tab w:val="left" w:pos="7290"/>
              </w:tabs>
              <w:jc w:val="right"/>
              <w:rPr>
                <w:sz w:val="20"/>
                <w:szCs w:val="18"/>
              </w:rPr>
            </w:pPr>
            <w:r w:rsidRPr="00332249">
              <w:rPr>
                <w:sz w:val="20"/>
                <w:szCs w:val="18"/>
              </w:rPr>
              <w:t>0</w:t>
            </w:r>
          </w:p>
        </w:tc>
        <w:tc>
          <w:tcPr>
            <w:tcW w:w="1276" w:type="dxa"/>
            <w:shd w:val="clear" w:color="auto" w:fill="auto"/>
            <w:tcMar>
              <w:top w:w="28" w:type="dxa"/>
              <w:left w:w="57" w:type="dxa"/>
              <w:bottom w:w="28" w:type="dxa"/>
              <w:right w:w="57" w:type="dxa"/>
            </w:tcMar>
          </w:tcPr>
          <w:p w14:paraId="1E4D294B" w14:textId="77777777" w:rsidR="00493210" w:rsidRPr="00332249" w:rsidRDefault="00493210" w:rsidP="00493210">
            <w:pPr>
              <w:tabs>
                <w:tab w:val="left" w:pos="7290"/>
              </w:tabs>
              <w:jc w:val="right"/>
              <w:rPr>
                <w:sz w:val="20"/>
                <w:szCs w:val="18"/>
              </w:rPr>
            </w:pPr>
            <w:r w:rsidRPr="00332249">
              <w:rPr>
                <w:color w:val="000000"/>
                <w:sz w:val="20"/>
                <w:szCs w:val="18"/>
              </w:rPr>
              <w:t>9</w:t>
            </w:r>
            <w:r>
              <w:rPr>
                <w:color w:val="000000"/>
                <w:sz w:val="20"/>
                <w:szCs w:val="18"/>
              </w:rPr>
              <w:t> </w:t>
            </w:r>
            <w:r w:rsidRPr="00332249">
              <w:rPr>
                <w:color w:val="000000"/>
                <w:sz w:val="20"/>
                <w:szCs w:val="18"/>
              </w:rPr>
              <w:t>890</w:t>
            </w:r>
            <w:r>
              <w:rPr>
                <w:color w:val="000000"/>
                <w:sz w:val="20"/>
                <w:szCs w:val="18"/>
              </w:rPr>
              <w:t> </w:t>
            </w:r>
            <w:r w:rsidRPr="00332249">
              <w:rPr>
                <w:color w:val="000000"/>
                <w:sz w:val="20"/>
                <w:szCs w:val="18"/>
              </w:rPr>
              <w:t>431</w:t>
            </w:r>
          </w:p>
        </w:tc>
        <w:tc>
          <w:tcPr>
            <w:tcW w:w="992" w:type="dxa"/>
            <w:shd w:val="clear" w:color="auto" w:fill="auto"/>
            <w:tcMar>
              <w:top w:w="28" w:type="dxa"/>
              <w:left w:w="57" w:type="dxa"/>
              <w:bottom w:w="28" w:type="dxa"/>
              <w:right w:w="57" w:type="dxa"/>
            </w:tcMar>
          </w:tcPr>
          <w:p w14:paraId="1135F33F" w14:textId="77777777" w:rsidR="00493210" w:rsidRPr="00332249" w:rsidRDefault="00493210" w:rsidP="00493210">
            <w:pPr>
              <w:tabs>
                <w:tab w:val="left" w:pos="7290"/>
              </w:tabs>
              <w:jc w:val="right"/>
              <w:rPr>
                <w:sz w:val="20"/>
                <w:szCs w:val="18"/>
              </w:rPr>
            </w:pPr>
            <w:r>
              <w:rPr>
                <w:sz w:val="20"/>
                <w:szCs w:val="18"/>
              </w:rPr>
              <w:t>0</w:t>
            </w:r>
          </w:p>
        </w:tc>
        <w:tc>
          <w:tcPr>
            <w:tcW w:w="992" w:type="dxa"/>
            <w:shd w:val="clear" w:color="auto" w:fill="auto"/>
            <w:tcMar>
              <w:top w:w="28" w:type="dxa"/>
              <w:left w:w="57" w:type="dxa"/>
              <w:bottom w:w="28" w:type="dxa"/>
              <w:right w:w="57" w:type="dxa"/>
            </w:tcMar>
          </w:tcPr>
          <w:p w14:paraId="5DC178EC"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6248E90C" w14:textId="77777777" w:rsidR="00493210" w:rsidRPr="00332249" w:rsidRDefault="00493210" w:rsidP="00493210">
            <w:pPr>
              <w:tabs>
                <w:tab w:val="left" w:pos="7290"/>
              </w:tabs>
              <w:jc w:val="right"/>
              <w:rPr>
                <w:sz w:val="20"/>
                <w:szCs w:val="18"/>
              </w:rPr>
            </w:pPr>
            <w:r w:rsidRPr="00332249">
              <w:rPr>
                <w:sz w:val="20"/>
                <w:szCs w:val="18"/>
              </w:rPr>
              <w:t>0</w:t>
            </w:r>
          </w:p>
        </w:tc>
        <w:tc>
          <w:tcPr>
            <w:tcW w:w="993" w:type="dxa"/>
            <w:shd w:val="clear" w:color="auto" w:fill="auto"/>
            <w:tcMar>
              <w:top w:w="28" w:type="dxa"/>
              <w:left w:w="57" w:type="dxa"/>
              <w:bottom w:w="28" w:type="dxa"/>
              <w:right w:w="57" w:type="dxa"/>
            </w:tcMar>
          </w:tcPr>
          <w:p w14:paraId="2221601B"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7570B11D"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7F47A669" w14:textId="77777777" w:rsidR="00493210" w:rsidRPr="00332249" w:rsidRDefault="00493210" w:rsidP="00493210">
            <w:pPr>
              <w:tabs>
                <w:tab w:val="left" w:pos="7290"/>
              </w:tabs>
              <w:jc w:val="right"/>
              <w:rPr>
                <w:sz w:val="20"/>
                <w:szCs w:val="18"/>
              </w:rPr>
            </w:pPr>
            <w:r w:rsidRPr="00332249">
              <w:rPr>
                <w:sz w:val="20"/>
                <w:szCs w:val="18"/>
              </w:rPr>
              <w:t>0</w:t>
            </w:r>
          </w:p>
        </w:tc>
        <w:tc>
          <w:tcPr>
            <w:tcW w:w="1068" w:type="dxa"/>
            <w:shd w:val="clear" w:color="auto" w:fill="auto"/>
            <w:tcMar>
              <w:top w:w="28" w:type="dxa"/>
              <w:left w:w="57" w:type="dxa"/>
              <w:bottom w:w="28" w:type="dxa"/>
              <w:right w:w="57" w:type="dxa"/>
            </w:tcMar>
          </w:tcPr>
          <w:p w14:paraId="7AC7F42A" w14:textId="77777777" w:rsidR="00493210" w:rsidRPr="00332249" w:rsidRDefault="00493210" w:rsidP="00493210">
            <w:pPr>
              <w:tabs>
                <w:tab w:val="left" w:pos="7290"/>
              </w:tabs>
              <w:jc w:val="right"/>
              <w:rPr>
                <w:sz w:val="20"/>
                <w:szCs w:val="18"/>
              </w:rPr>
            </w:pPr>
            <w:r w:rsidRPr="00332249">
              <w:rPr>
                <w:sz w:val="20"/>
                <w:szCs w:val="18"/>
              </w:rPr>
              <w:t>26</w:t>
            </w:r>
            <w:r>
              <w:rPr>
                <w:sz w:val="20"/>
                <w:szCs w:val="18"/>
              </w:rPr>
              <w:t> </w:t>
            </w:r>
            <w:r w:rsidRPr="00332249">
              <w:rPr>
                <w:sz w:val="20"/>
                <w:szCs w:val="18"/>
              </w:rPr>
              <w:t>405</w:t>
            </w:r>
            <w:r>
              <w:rPr>
                <w:sz w:val="20"/>
                <w:szCs w:val="18"/>
              </w:rPr>
              <w:t> </w:t>
            </w:r>
            <w:r w:rsidRPr="00332249">
              <w:rPr>
                <w:sz w:val="20"/>
                <w:szCs w:val="18"/>
              </w:rPr>
              <w:t>298</w:t>
            </w:r>
          </w:p>
        </w:tc>
      </w:tr>
      <w:tr w:rsidR="00493210" w:rsidRPr="006A442E" w14:paraId="5E5C10F3" w14:textId="77777777" w:rsidTr="00493210">
        <w:trPr>
          <w:trHeight w:val="20"/>
        </w:trPr>
        <w:tc>
          <w:tcPr>
            <w:tcW w:w="2186" w:type="dxa"/>
            <w:gridSpan w:val="2"/>
            <w:vMerge/>
            <w:shd w:val="clear" w:color="auto" w:fill="auto"/>
            <w:tcMar>
              <w:top w:w="28" w:type="dxa"/>
              <w:bottom w:w="28" w:type="dxa"/>
            </w:tcMar>
          </w:tcPr>
          <w:p w14:paraId="6087D20F" w14:textId="77777777" w:rsidR="00493210" w:rsidRPr="00332249" w:rsidRDefault="00493210" w:rsidP="00493210">
            <w:pPr>
              <w:tabs>
                <w:tab w:val="left" w:pos="7290"/>
              </w:tabs>
              <w:jc w:val="left"/>
              <w:rPr>
                <w:sz w:val="20"/>
                <w:szCs w:val="18"/>
              </w:rPr>
            </w:pPr>
          </w:p>
        </w:tc>
        <w:tc>
          <w:tcPr>
            <w:tcW w:w="928" w:type="dxa"/>
            <w:shd w:val="clear" w:color="auto" w:fill="auto"/>
            <w:tcMar>
              <w:top w:w="28" w:type="dxa"/>
              <w:bottom w:w="28" w:type="dxa"/>
            </w:tcMar>
          </w:tcPr>
          <w:p w14:paraId="55928514" w14:textId="77777777" w:rsidR="00493210" w:rsidRPr="00F86F6A" w:rsidRDefault="00493210" w:rsidP="00493210">
            <w:pPr>
              <w:tabs>
                <w:tab w:val="left" w:pos="7290"/>
              </w:tabs>
              <w:jc w:val="left"/>
              <w:rPr>
                <w:sz w:val="20"/>
                <w:szCs w:val="18"/>
              </w:rPr>
            </w:pPr>
            <w:r w:rsidRPr="00F86F6A">
              <w:rPr>
                <w:sz w:val="20"/>
                <w:szCs w:val="18"/>
                <w:lang w:val="fr-FR"/>
              </w:rPr>
              <w:t>Coûts d</w:t>
            </w:r>
            <w:r>
              <w:rPr>
                <w:sz w:val="20"/>
                <w:szCs w:val="18"/>
                <w:lang w:val="fr-FR"/>
              </w:rPr>
              <w:t>’</w:t>
            </w:r>
            <w:r w:rsidRPr="00F86F6A">
              <w:rPr>
                <w:sz w:val="20"/>
                <w:szCs w:val="18"/>
                <w:lang w:val="fr-FR"/>
              </w:rPr>
              <w:t>appui</w:t>
            </w:r>
          </w:p>
        </w:tc>
        <w:tc>
          <w:tcPr>
            <w:tcW w:w="992" w:type="dxa"/>
            <w:shd w:val="clear" w:color="auto" w:fill="auto"/>
            <w:tcMar>
              <w:top w:w="28" w:type="dxa"/>
              <w:left w:w="57" w:type="dxa"/>
              <w:bottom w:w="28" w:type="dxa"/>
              <w:right w:w="57" w:type="dxa"/>
            </w:tcMar>
          </w:tcPr>
          <w:p w14:paraId="7108453A" w14:textId="77777777" w:rsidR="00493210" w:rsidRPr="00332249" w:rsidRDefault="00493210" w:rsidP="00493210">
            <w:pPr>
              <w:tabs>
                <w:tab w:val="left" w:pos="7290"/>
              </w:tabs>
              <w:jc w:val="right"/>
              <w:rPr>
                <w:sz w:val="20"/>
                <w:szCs w:val="18"/>
              </w:rPr>
            </w:pPr>
            <w:r w:rsidRPr="00332249">
              <w:rPr>
                <w:color w:val="000000"/>
                <w:sz w:val="20"/>
                <w:szCs w:val="18"/>
              </w:rPr>
              <w:t>526</w:t>
            </w:r>
            <w:r>
              <w:rPr>
                <w:color w:val="000000"/>
                <w:sz w:val="20"/>
                <w:szCs w:val="18"/>
              </w:rPr>
              <w:t> </w:t>
            </w:r>
            <w:r w:rsidRPr="00332249">
              <w:rPr>
                <w:color w:val="000000"/>
                <w:sz w:val="20"/>
                <w:szCs w:val="18"/>
              </w:rPr>
              <w:t>041</w:t>
            </w:r>
          </w:p>
        </w:tc>
        <w:tc>
          <w:tcPr>
            <w:tcW w:w="992" w:type="dxa"/>
            <w:shd w:val="clear" w:color="auto" w:fill="auto"/>
            <w:tcMar>
              <w:top w:w="28" w:type="dxa"/>
              <w:left w:w="57" w:type="dxa"/>
              <w:bottom w:w="28" w:type="dxa"/>
              <w:right w:w="57" w:type="dxa"/>
            </w:tcMar>
          </w:tcPr>
          <w:p w14:paraId="6554B0AA" w14:textId="77777777" w:rsidR="00493210" w:rsidRPr="00332249" w:rsidRDefault="00493210" w:rsidP="00493210">
            <w:pPr>
              <w:tabs>
                <w:tab w:val="left" w:pos="7290"/>
              </w:tabs>
              <w:jc w:val="right"/>
              <w:rPr>
                <w:sz w:val="20"/>
                <w:szCs w:val="18"/>
              </w:rPr>
            </w:pPr>
            <w:r w:rsidRPr="00332249">
              <w:rPr>
                <w:sz w:val="20"/>
                <w:szCs w:val="18"/>
              </w:rPr>
              <w:t>599</w:t>
            </w:r>
            <w:r>
              <w:rPr>
                <w:sz w:val="20"/>
                <w:szCs w:val="18"/>
              </w:rPr>
              <w:t> </w:t>
            </w:r>
            <w:r w:rsidRPr="00332249">
              <w:rPr>
                <w:sz w:val="20"/>
                <w:szCs w:val="18"/>
              </w:rPr>
              <w:t>497</w:t>
            </w:r>
          </w:p>
        </w:tc>
        <w:tc>
          <w:tcPr>
            <w:tcW w:w="851" w:type="dxa"/>
            <w:shd w:val="clear" w:color="auto" w:fill="auto"/>
            <w:tcMar>
              <w:top w:w="28" w:type="dxa"/>
              <w:left w:w="57" w:type="dxa"/>
              <w:bottom w:w="28" w:type="dxa"/>
              <w:right w:w="57" w:type="dxa"/>
            </w:tcMar>
          </w:tcPr>
          <w:p w14:paraId="7D0A477D" w14:textId="77777777" w:rsidR="00493210" w:rsidRPr="00332249" w:rsidRDefault="00493210" w:rsidP="00493210">
            <w:pPr>
              <w:tabs>
                <w:tab w:val="left" w:pos="7290"/>
              </w:tabs>
              <w:jc w:val="right"/>
              <w:rPr>
                <w:sz w:val="20"/>
                <w:szCs w:val="18"/>
              </w:rPr>
            </w:pPr>
            <w:r w:rsidRPr="00332249">
              <w:rPr>
                <w:sz w:val="20"/>
                <w:szCs w:val="18"/>
              </w:rPr>
              <w:t>0</w:t>
            </w:r>
          </w:p>
        </w:tc>
        <w:tc>
          <w:tcPr>
            <w:tcW w:w="1276" w:type="dxa"/>
            <w:shd w:val="clear" w:color="auto" w:fill="auto"/>
            <w:tcMar>
              <w:top w:w="28" w:type="dxa"/>
              <w:left w:w="57" w:type="dxa"/>
              <w:bottom w:w="28" w:type="dxa"/>
              <w:right w:w="57" w:type="dxa"/>
            </w:tcMar>
          </w:tcPr>
          <w:p w14:paraId="0E658F88" w14:textId="77777777" w:rsidR="00493210" w:rsidRPr="00332249" w:rsidRDefault="00493210" w:rsidP="00493210">
            <w:pPr>
              <w:tabs>
                <w:tab w:val="left" w:pos="7290"/>
              </w:tabs>
              <w:jc w:val="right"/>
              <w:rPr>
                <w:sz w:val="20"/>
                <w:szCs w:val="18"/>
              </w:rPr>
            </w:pPr>
            <w:r w:rsidRPr="00332249">
              <w:rPr>
                <w:color w:val="000000"/>
                <w:sz w:val="20"/>
                <w:szCs w:val="18"/>
              </w:rPr>
              <w:t>692</w:t>
            </w:r>
            <w:r>
              <w:rPr>
                <w:color w:val="000000"/>
                <w:sz w:val="20"/>
                <w:szCs w:val="18"/>
              </w:rPr>
              <w:t> </w:t>
            </w:r>
            <w:r w:rsidRPr="00332249">
              <w:rPr>
                <w:color w:val="000000"/>
                <w:sz w:val="20"/>
                <w:szCs w:val="18"/>
              </w:rPr>
              <w:t>330</w:t>
            </w:r>
          </w:p>
        </w:tc>
        <w:tc>
          <w:tcPr>
            <w:tcW w:w="992" w:type="dxa"/>
            <w:shd w:val="clear" w:color="auto" w:fill="auto"/>
            <w:tcMar>
              <w:top w:w="28" w:type="dxa"/>
              <w:left w:w="57" w:type="dxa"/>
              <w:bottom w:w="28" w:type="dxa"/>
              <w:right w:w="57" w:type="dxa"/>
            </w:tcMar>
          </w:tcPr>
          <w:p w14:paraId="69401777" w14:textId="77777777" w:rsidR="00493210" w:rsidRPr="00332249" w:rsidRDefault="00493210" w:rsidP="00493210">
            <w:pPr>
              <w:tabs>
                <w:tab w:val="left" w:pos="7290"/>
              </w:tabs>
              <w:jc w:val="right"/>
              <w:rPr>
                <w:sz w:val="20"/>
                <w:szCs w:val="18"/>
              </w:rPr>
            </w:pPr>
            <w:r>
              <w:rPr>
                <w:sz w:val="20"/>
                <w:szCs w:val="18"/>
              </w:rPr>
              <w:t>0</w:t>
            </w:r>
          </w:p>
        </w:tc>
        <w:tc>
          <w:tcPr>
            <w:tcW w:w="992" w:type="dxa"/>
            <w:shd w:val="clear" w:color="auto" w:fill="auto"/>
            <w:tcMar>
              <w:top w:w="28" w:type="dxa"/>
              <w:left w:w="57" w:type="dxa"/>
              <w:bottom w:w="28" w:type="dxa"/>
              <w:right w:w="57" w:type="dxa"/>
            </w:tcMar>
          </w:tcPr>
          <w:p w14:paraId="5AD11FDF"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23C0A094" w14:textId="77777777" w:rsidR="00493210" w:rsidRPr="00332249" w:rsidRDefault="00493210" w:rsidP="00493210">
            <w:pPr>
              <w:tabs>
                <w:tab w:val="left" w:pos="7290"/>
              </w:tabs>
              <w:jc w:val="right"/>
              <w:rPr>
                <w:sz w:val="20"/>
                <w:szCs w:val="18"/>
              </w:rPr>
            </w:pPr>
            <w:r w:rsidRPr="00332249">
              <w:rPr>
                <w:sz w:val="20"/>
                <w:szCs w:val="18"/>
              </w:rPr>
              <w:t>0</w:t>
            </w:r>
          </w:p>
        </w:tc>
        <w:tc>
          <w:tcPr>
            <w:tcW w:w="993" w:type="dxa"/>
            <w:shd w:val="clear" w:color="auto" w:fill="auto"/>
            <w:tcMar>
              <w:top w:w="28" w:type="dxa"/>
              <w:left w:w="57" w:type="dxa"/>
              <w:bottom w:w="28" w:type="dxa"/>
              <w:right w:w="57" w:type="dxa"/>
            </w:tcMar>
          </w:tcPr>
          <w:p w14:paraId="2FDD1D31"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50B5A8F5" w14:textId="77777777" w:rsidR="00493210" w:rsidRPr="00332249" w:rsidRDefault="00493210" w:rsidP="00493210">
            <w:pPr>
              <w:tabs>
                <w:tab w:val="left" w:pos="7290"/>
              </w:tabs>
              <w:jc w:val="right"/>
              <w:rPr>
                <w:sz w:val="20"/>
                <w:szCs w:val="18"/>
              </w:rPr>
            </w:pPr>
            <w:r w:rsidRPr="00332249">
              <w:rPr>
                <w:sz w:val="20"/>
                <w:szCs w:val="18"/>
              </w:rPr>
              <w:t>0</w:t>
            </w:r>
          </w:p>
        </w:tc>
        <w:tc>
          <w:tcPr>
            <w:tcW w:w="992" w:type="dxa"/>
            <w:shd w:val="clear" w:color="auto" w:fill="auto"/>
            <w:tcMar>
              <w:top w:w="28" w:type="dxa"/>
              <w:left w:w="57" w:type="dxa"/>
              <w:bottom w:w="28" w:type="dxa"/>
              <w:right w:w="57" w:type="dxa"/>
            </w:tcMar>
          </w:tcPr>
          <w:p w14:paraId="641F95C5" w14:textId="77777777" w:rsidR="00493210" w:rsidRPr="00332249" w:rsidRDefault="00493210" w:rsidP="00493210">
            <w:pPr>
              <w:tabs>
                <w:tab w:val="left" w:pos="7290"/>
              </w:tabs>
              <w:jc w:val="right"/>
              <w:rPr>
                <w:sz w:val="20"/>
                <w:szCs w:val="18"/>
              </w:rPr>
            </w:pPr>
            <w:r w:rsidRPr="00332249">
              <w:rPr>
                <w:sz w:val="20"/>
                <w:szCs w:val="18"/>
              </w:rPr>
              <w:t>0</w:t>
            </w:r>
          </w:p>
        </w:tc>
        <w:tc>
          <w:tcPr>
            <w:tcW w:w="1068" w:type="dxa"/>
            <w:shd w:val="clear" w:color="auto" w:fill="auto"/>
            <w:tcMar>
              <w:top w:w="28" w:type="dxa"/>
              <w:left w:w="57" w:type="dxa"/>
              <w:bottom w:w="28" w:type="dxa"/>
              <w:right w:w="57" w:type="dxa"/>
            </w:tcMar>
          </w:tcPr>
          <w:p w14:paraId="2AC18D72" w14:textId="77777777" w:rsidR="00493210" w:rsidRPr="00332249" w:rsidRDefault="00493210" w:rsidP="00493210">
            <w:pPr>
              <w:tabs>
                <w:tab w:val="left" w:pos="7290"/>
              </w:tabs>
              <w:jc w:val="right"/>
              <w:rPr>
                <w:sz w:val="20"/>
                <w:szCs w:val="18"/>
              </w:rPr>
            </w:pPr>
            <w:r w:rsidRPr="00332249">
              <w:rPr>
                <w:sz w:val="20"/>
                <w:szCs w:val="18"/>
              </w:rPr>
              <w:t>1</w:t>
            </w:r>
            <w:r>
              <w:rPr>
                <w:sz w:val="20"/>
                <w:szCs w:val="18"/>
              </w:rPr>
              <w:t> </w:t>
            </w:r>
            <w:r w:rsidRPr="00332249">
              <w:rPr>
                <w:sz w:val="20"/>
                <w:szCs w:val="18"/>
              </w:rPr>
              <w:t>817</w:t>
            </w:r>
            <w:r>
              <w:rPr>
                <w:sz w:val="20"/>
                <w:szCs w:val="18"/>
              </w:rPr>
              <w:t> </w:t>
            </w:r>
            <w:r w:rsidRPr="00332249">
              <w:rPr>
                <w:sz w:val="20"/>
                <w:szCs w:val="18"/>
              </w:rPr>
              <w:t>868</w:t>
            </w:r>
          </w:p>
        </w:tc>
      </w:tr>
      <w:tr w:rsidR="00493210" w:rsidRPr="006A442E" w14:paraId="334C709E" w14:textId="77777777" w:rsidTr="00493210">
        <w:trPr>
          <w:trHeight w:val="397"/>
        </w:trPr>
        <w:tc>
          <w:tcPr>
            <w:tcW w:w="2186" w:type="dxa"/>
            <w:gridSpan w:val="2"/>
            <w:vMerge w:val="restart"/>
            <w:shd w:val="clear" w:color="auto" w:fill="auto"/>
            <w:tcMar>
              <w:top w:w="28" w:type="dxa"/>
              <w:bottom w:w="28" w:type="dxa"/>
            </w:tcMar>
          </w:tcPr>
          <w:p w14:paraId="0D031F82" w14:textId="77777777" w:rsidR="00493210" w:rsidRPr="00493210" w:rsidRDefault="00493210" w:rsidP="00493210">
            <w:pPr>
              <w:tabs>
                <w:tab w:val="left" w:pos="7290"/>
              </w:tabs>
              <w:jc w:val="left"/>
              <w:rPr>
                <w:sz w:val="20"/>
                <w:szCs w:val="18"/>
                <w:lang w:val="fr-CA"/>
              </w:rPr>
            </w:pPr>
            <w:r w:rsidRPr="00F86F6A">
              <w:rPr>
                <w:sz w:val="20"/>
                <w:szCs w:val="18"/>
                <w:lang w:val="fr-FR"/>
              </w:rPr>
              <w:t>Total du financement demandé soumis pour approbation à la présente réunion (US $)</w:t>
            </w:r>
          </w:p>
        </w:tc>
        <w:tc>
          <w:tcPr>
            <w:tcW w:w="928" w:type="dxa"/>
            <w:shd w:val="clear" w:color="auto" w:fill="auto"/>
            <w:tcMar>
              <w:top w:w="28" w:type="dxa"/>
              <w:bottom w:w="28" w:type="dxa"/>
            </w:tcMar>
          </w:tcPr>
          <w:p w14:paraId="4BDC80EA" w14:textId="77777777" w:rsidR="00493210" w:rsidRPr="00F86F6A" w:rsidRDefault="00493210" w:rsidP="00493210">
            <w:pPr>
              <w:tabs>
                <w:tab w:val="left" w:pos="7290"/>
              </w:tabs>
              <w:jc w:val="left"/>
              <w:rPr>
                <w:sz w:val="20"/>
                <w:szCs w:val="18"/>
              </w:rPr>
            </w:pPr>
            <w:r w:rsidRPr="00F86F6A">
              <w:rPr>
                <w:sz w:val="20"/>
                <w:szCs w:val="18"/>
                <w:lang w:val="fr-FR"/>
              </w:rPr>
              <w:t>Coûts du projet</w:t>
            </w:r>
          </w:p>
        </w:tc>
        <w:tc>
          <w:tcPr>
            <w:tcW w:w="992" w:type="dxa"/>
            <w:shd w:val="clear" w:color="auto" w:fill="auto"/>
            <w:tcMar>
              <w:top w:w="28" w:type="dxa"/>
              <w:left w:w="57" w:type="dxa"/>
              <w:bottom w:w="28" w:type="dxa"/>
              <w:right w:w="57" w:type="dxa"/>
            </w:tcMar>
          </w:tcPr>
          <w:p w14:paraId="654A5DCF" w14:textId="77777777" w:rsidR="00493210" w:rsidRPr="00332249" w:rsidRDefault="00493210" w:rsidP="00493210">
            <w:pPr>
              <w:tabs>
                <w:tab w:val="left" w:pos="7290"/>
              </w:tabs>
              <w:jc w:val="right"/>
              <w:rPr>
                <w:sz w:val="20"/>
                <w:szCs w:val="18"/>
              </w:rPr>
            </w:pPr>
          </w:p>
        </w:tc>
        <w:tc>
          <w:tcPr>
            <w:tcW w:w="992" w:type="dxa"/>
            <w:shd w:val="clear" w:color="auto" w:fill="auto"/>
            <w:tcMar>
              <w:top w:w="28" w:type="dxa"/>
              <w:left w:w="57" w:type="dxa"/>
              <w:bottom w:w="28" w:type="dxa"/>
              <w:right w:w="57" w:type="dxa"/>
            </w:tcMar>
          </w:tcPr>
          <w:p w14:paraId="70FDAF01" w14:textId="77777777" w:rsidR="00493210" w:rsidRPr="00332249" w:rsidRDefault="00493210" w:rsidP="00493210">
            <w:pPr>
              <w:tabs>
                <w:tab w:val="left" w:pos="7290"/>
              </w:tabs>
              <w:jc w:val="right"/>
              <w:rPr>
                <w:sz w:val="20"/>
                <w:szCs w:val="18"/>
              </w:rPr>
            </w:pPr>
          </w:p>
        </w:tc>
        <w:tc>
          <w:tcPr>
            <w:tcW w:w="851" w:type="dxa"/>
            <w:shd w:val="clear" w:color="auto" w:fill="auto"/>
            <w:tcMar>
              <w:top w:w="28" w:type="dxa"/>
              <w:left w:w="57" w:type="dxa"/>
              <w:bottom w:w="28" w:type="dxa"/>
              <w:right w:w="57" w:type="dxa"/>
            </w:tcMar>
          </w:tcPr>
          <w:p w14:paraId="4F2FAD47" w14:textId="77777777" w:rsidR="00493210" w:rsidRPr="00332249" w:rsidRDefault="00493210" w:rsidP="00493210">
            <w:pPr>
              <w:tabs>
                <w:tab w:val="left" w:pos="7290"/>
              </w:tabs>
              <w:jc w:val="right"/>
              <w:rPr>
                <w:sz w:val="20"/>
                <w:szCs w:val="18"/>
              </w:rPr>
            </w:pPr>
          </w:p>
        </w:tc>
        <w:tc>
          <w:tcPr>
            <w:tcW w:w="1276" w:type="dxa"/>
            <w:shd w:val="clear" w:color="auto" w:fill="auto"/>
            <w:tcMar>
              <w:top w:w="28" w:type="dxa"/>
              <w:left w:w="57" w:type="dxa"/>
              <w:bottom w:w="28" w:type="dxa"/>
              <w:right w:w="57" w:type="dxa"/>
            </w:tcMar>
          </w:tcPr>
          <w:p w14:paraId="731756A1" w14:textId="77777777" w:rsidR="00493210" w:rsidRPr="00332249" w:rsidRDefault="00493210" w:rsidP="00493210">
            <w:pPr>
              <w:tabs>
                <w:tab w:val="left" w:pos="7290"/>
              </w:tabs>
              <w:jc w:val="right"/>
              <w:rPr>
                <w:sz w:val="20"/>
                <w:szCs w:val="18"/>
              </w:rPr>
            </w:pPr>
          </w:p>
        </w:tc>
        <w:tc>
          <w:tcPr>
            <w:tcW w:w="992" w:type="dxa"/>
            <w:shd w:val="clear" w:color="auto" w:fill="auto"/>
            <w:tcMar>
              <w:top w:w="28" w:type="dxa"/>
              <w:left w:w="57" w:type="dxa"/>
              <w:bottom w:w="28" w:type="dxa"/>
              <w:right w:w="57" w:type="dxa"/>
            </w:tcMar>
          </w:tcPr>
          <w:p w14:paraId="61635686" w14:textId="77777777" w:rsidR="00493210" w:rsidRPr="00332249" w:rsidRDefault="00493210" w:rsidP="00493210">
            <w:pPr>
              <w:tabs>
                <w:tab w:val="left" w:pos="7290"/>
              </w:tabs>
              <w:jc w:val="right"/>
              <w:rPr>
                <w:sz w:val="20"/>
                <w:szCs w:val="18"/>
              </w:rPr>
            </w:pPr>
            <w:r w:rsidRPr="00332249">
              <w:rPr>
                <w:sz w:val="20"/>
                <w:szCs w:val="18"/>
              </w:rPr>
              <w:t>5</w:t>
            </w:r>
            <w:r>
              <w:rPr>
                <w:sz w:val="20"/>
                <w:szCs w:val="18"/>
              </w:rPr>
              <w:t> </w:t>
            </w:r>
            <w:r w:rsidRPr="00332249">
              <w:rPr>
                <w:sz w:val="20"/>
                <w:szCs w:val="18"/>
              </w:rPr>
              <w:t>000</w:t>
            </w:r>
            <w:r>
              <w:rPr>
                <w:sz w:val="20"/>
                <w:szCs w:val="18"/>
              </w:rPr>
              <w:t> </w:t>
            </w:r>
            <w:r w:rsidRPr="00332249">
              <w:rPr>
                <w:sz w:val="20"/>
                <w:szCs w:val="18"/>
              </w:rPr>
              <w:t>000</w:t>
            </w:r>
          </w:p>
        </w:tc>
        <w:tc>
          <w:tcPr>
            <w:tcW w:w="992" w:type="dxa"/>
            <w:tcMar>
              <w:top w:w="28" w:type="dxa"/>
              <w:left w:w="57" w:type="dxa"/>
              <w:bottom w:w="28" w:type="dxa"/>
              <w:right w:w="57" w:type="dxa"/>
            </w:tcMar>
          </w:tcPr>
          <w:p w14:paraId="3AFB2C38" w14:textId="77777777" w:rsidR="00493210" w:rsidRPr="00332249" w:rsidRDefault="00493210" w:rsidP="00493210">
            <w:pPr>
              <w:tabs>
                <w:tab w:val="left" w:pos="7290"/>
              </w:tabs>
              <w:jc w:val="right"/>
              <w:rPr>
                <w:sz w:val="20"/>
                <w:szCs w:val="18"/>
              </w:rPr>
            </w:pPr>
          </w:p>
        </w:tc>
        <w:tc>
          <w:tcPr>
            <w:tcW w:w="992" w:type="dxa"/>
            <w:tcMar>
              <w:top w:w="28" w:type="dxa"/>
              <w:left w:w="57" w:type="dxa"/>
              <w:bottom w:w="28" w:type="dxa"/>
              <w:right w:w="57" w:type="dxa"/>
            </w:tcMar>
          </w:tcPr>
          <w:p w14:paraId="50DC3C81" w14:textId="77777777" w:rsidR="00493210" w:rsidRPr="00332249" w:rsidRDefault="00493210" w:rsidP="00493210">
            <w:pPr>
              <w:tabs>
                <w:tab w:val="left" w:pos="7290"/>
              </w:tabs>
              <w:jc w:val="right"/>
              <w:rPr>
                <w:sz w:val="20"/>
                <w:szCs w:val="18"/>
              </w:rPr>
            </w:pPr>
          </w:p>
        </w:tc>
        <w:tc>
          <w:tcPr>
            <w:tcW w:w="993" w:type="dxa"/>
            <w:tcMar>
              <w:top w:w="28" w:type="dxa"/>
              <w:left w:w="57" w:type="dxa"/>
              <w:bottom w:w="28" w:type="dxa"/>
              <w:right w:w="57" w:type="dxa"/>
            </w:tcMar>
          </w:tcPr>
          <w:p w14:paraId="2C0A0ABD" w14:textId="77777777" w:rsidR="00493210" w:rsidRPr="00332249" w:rsidRDefault="00493210" w:rsidP="00493210">
            <w:pPr>
              <w:tabs>
                <w:tab w:val="left" w:pos="7290"/>
              </w:tabs>
              <w:jc w:val="right"/>
              <w:rPr>
                <w:sz w:val="20"/>
                <w:szCs w:val="18"/>
              </w:rPr>
            </w:pPr>
          </w:p>
        </w:tc>
        <w:tc>
          <w:tcPr>
            <w:tcW w:w="992" w:type="dxa"/>
            <w:tcMar>
              <w:top w:w="28" w:type="dxa"/>
              <w:left w:w="57" w:type="dxa"/>
              <w:bottom w:w="28" w:type="dxa"/>
              <w:right w:w="57" w:type="dxa"/>
            </w:tcMar>
          </w:tcPr>
          <w:p w14:paraId="184AC164" w14:textId="77777777" w:rsidR="00493210" w:rsidRPr="00332249" w:rsidRDefault="00493210" w:rsidP="00493210">
            <w:pPr>
              <w:tabs>
                <w:tab w:val="left" w:pos="7290"/>
              </w:tabs>
              <w:jc w:val="right"/>
              <w:rPr>
                <w:sz w:val="20"/>
                <w:szCs w:val="18"/>
              </w:rPr>
            </w:pPr>
          </w:p>
        </w:tc>
        <w:tc>
          <w:tcPr>
            <w:tcW w:w="992" w:type="dxa"/>
            <w:tcMar>
              <w:top w:w="28" w:type="dxa"/>
              <w:left w:w="57" w:type="dxa"/>
              <w:bottom w:w="28" w:type="dxa"/>
              <w:right w:w="57" w:type="dxa"/>
            </w:tcMar>
          </w:tcPr>
          <w:p w14:paraId="06E9CCCF" w14:textId="77777777" w:rsidR="00493210" w:rsidRPr="00332249" w:rsidRDefault="00493210" w:rsidP="00493210">
            <w:pPr>
              <w:tabs>
                <w:tab w:val="left" w:pos="7290"/>
              </w:tabs>
              <w:jc w:val="right"/>
              <w:rPr>
                <w:sz w:val="20"/>
                <w:szCs w:val="18"/>
              </w:rPr>
            </w:pPr>
          </w:p>
        </w:tc>
        <w:tc>
          <w:tcPr>
            <w:tcW w:w="1068" w:type="dxa"/>
            <w:shd w:val="clear" w:color="auto" w:fill="auto"/>
            <w:tcMar>
              <w:top w:w="28" w:type="dxa"/>
              <w:left w:w="57" w:type="dxa"/>
              <w:bottom w:w="28" w:type="dxa"/>
              <w:right w:w="57" w:type="dxa"/>
            </w:tcMar>
          </w:tcPr>
          <w:p w14:paraId="5262CC82" w14:textId="77777777" w:rsidR="00493210" w:rsidRPr="00332249" w:rsidRDefault="00493210" w:rsidP="00493210">
            <w:pPr>
              <w:tabs>
                <w:tab w:val="left" w:pos="7290"/>
              </w:tabs>
              <w:jc w:val="right"/>
              <w:rPr>
                <w:sz w:val="20"/>
                <w:szCs w:val="18"/>
              </w:rPr>
            </w:pPr>
            <w:r w:rsidRPr="00332249">
              <w:rPr>
                <w:sz w:val="20"/>
                <w:szCs w:val="18"/>
              </w:rPr>
              <w:t>5</w:t>
            </w:r>
            <w:r>
              <w:rPr>
                <w:sz w:val="20"/>
                <w:szCs w:val="18"/>
              </w:rPr>
              <w:t> </w:t>
            </w:r>
            <w:r w:rsidRPr="00332249">
              <w:rPr>
                <w:sz w:val="20"/>
                <w:szCs w:val="18"/>
              </w:rPr>
              <w:t>000</w:t>
            </w:r>
            <w:r>
              <w:rPr>
                <w:sz w:val="20"/>
                <w:szCs w:val="18"/>
              </w:rPr>
              <w:t> </w:t>
            </w:r>
            <w:r w:rsidRPr="00332249">
              <w:rPr>
                <w:sz w:val="20"/>
                <w:szCs w:val="18"/>
              </w:rPr>
              <w:t>000</w:t>
            </w:r>
          </w:p>
        </w:tc>
      </w:tr>
      <w:tr w:rsidR="00493210" w:rsidRPr="006A442E" w14:paraId="34D06965" w14:textId="77777777" w:rsidTr="00493210">
        <w:trPr>
          <w:trHeight w:val="43"/>
        </w:trPr>
        <w:tc>
          <w:tcPr>
            <w:tcW w:w="2186" w:type="dxa"/>
            <w:gridSpan w:val="2"/>
            <w:vMerge/>
            <w:tcBorders>
              <w:bottom w:val="single" w:sz="4" w:space="0" w:color="auto"/>
            </w:tcBorders>
            <w:shd w:val="clear" w:color="auto" w:fill="auto"/>
            <w:tcMar>
              <w:top w:w="28" w:type="dxa"/>
              <w:bottom w:w="28" w:type="dxa"/>
            </w:tcMar>
          </w:tcPr>
          <w:p w14:paraId="16892BA0" w14:textId="77777777" w:rsidR="00493210" w:rsidRPr="00332249" w:rsidRDefault="00493210" w:rsidP="00493210">
            <w:pPr>
              <w:tabs>
                <w:tab w:val="left" w:pos="7290"/>
              </w:tabs>
              <w:jc w:val="left"/>
              <w:rPr>
                <w:sz w:val="20"/>
                <w:szCs w:val="16"/>
              </w:rPr>
            </w:pPr>
          </w:p>
        </w:tc>
        <w:tc>
          <w:tcPr>
            <w:tcW w:w="928" w:type="dxa"/>
            <w:tcBorders>
              <w:bottom w:val="single" w:sz="4" w:space="0" w:color="auto"/>
            </w:tcBorders>
            <w:shd w:val="clear" w:color="auto" w:fill="auto"/>
            <w:tcMar>
              <w:top w:w="28" w:type="dxa"/>
              <w:bottom w:w="28" w:type="dxa"/>
            </w:tcMar>
          </w:tcPr>
          <w:p w14:paraId="275B64E1" w14:textId="77777777" w:rsidR="00493210" w:rsidRPr="00F86F6A" w:rsidRDefault="00493210" w:rsidP="00493210">
            <w:pPr>
              <w:tabs>
                <w:tab w:val="left" w:pos="7290"/>
              </w:tabs>
              <w:jc w:val="left"/>
              <w:rPr>
                <w:sz w:val="20"/>
                <w:szCs w:val="18"/>
              </w:rPr>
            </w:pPr>
            <w:r w:rsidRPr="00F86F6A">
              <w:rPr>
                <w:sz w:val="20"/>
                <w:szCs w:val="18"/>
                <w:lang w:val="fr-FR"/>
              </w:rPr>
              <w:t>Coûts d</w:t>
            </w:r>
            <w:r>
              <w:rPr>
                <w:sz w:val="20"/>
                <w:szCs w:val="18"/>
                <w:lang w:val="fr-FR"/>
              </w:rPr>
              <w:t>’</w:t>
            </w:r>
            <w:r w:rsidRPr="00F86F6A">
              <w:rPr>
                <w:sz w:val="20"/>
                <w:szCs w:val="18"/>
                <w:lang w:val="fr-FR"/>
              </w:rPr>
              <w:t>appui</w:t>
            </w:r>
          </w:p>
        </w:tc>
        <w:tc>
          <w:tcPr>
            <w:tcW w:w="992" w:type="dxa"/>
            <w:tcBorders>
              <w:bottom w:val="single" w:sz="4" w:space="0" w:color="auto"/>
            </w:tcBorders>
            <w:shd w:val="clear" w:color="auto" w:fill="auto"/>
            <w:tcMar>
              <w:top w:w="28" w:type="dxa"/>
              <w:left w:w="57" w:type="dxa"/>
              <w:bottom w:w="28" w:type="dxa"/>
              <w:right w:w="57" w:type="dxa"/>
            </w:tcMar>
          </w:tcPr>
          <w:p w14:paraId="7839D7B6" w14:textId="77777777" w:rsidR="00493210" w:rsidRPr="00332249" w:rsidRDefault="00493210" w:rsidP="00493210">
            <w:pPr>
              <w:tabs>
                <w:tab w:val="left" w:pos="7290"/>
              </w:tabs>
              <w:jc w:val="right"/>
              <w:rPr>
                <w:sz w:val="20"/>
                <w:szCs w:val="16"/>
              </w:rPr>
            </w:pPr>
          </w:p>
        </w:tc>
        <w:tc>
          <w:tcPr>
            <w:tcW w:w="992" w:type="dxa"/>
            <w:tcBorders>
              <w:bottom w:val="single" w:sz="4" w:space="0" w:color="auto"/>
            </w:tcBorders>
            <w:shd w:val="clear" w:color="auto" w:fill="auto"/>
            <w:tcMar>
              <w:top w:w="28" w:type="dxa"/>
              <w:left w:w="57" w:type="dxa"/>
              <w:bottom w:w="28" w:type="dxa"/>
              <w:right w:w="57" w:type="dxa"/>
            </w:tcMar>
          </w:tcPr>
          <w:p w14:paraId="5E15685C" w14:textId="77777777" w:rsidR="00493210" w:rsidRPr="00332249" w:rsidRDefault="00493210" w:rsidP="00493210">
            <w:pPr>
              <w:tabs>
                <w:tab w:val="left" w:pos="7290"/>
              </w:tabs>
              <w:jc w:val="right"/>
              <w:rPr>
                <w:sz w:val="20"/>
                <w:szCs w:val="16"/>
              </w:rPr>
            </w:pPr>
          </w:p>
        </w:tc>
        <w:tc>
          <w:tcPr>
            <w:tcW w:w="851" w:type="dxa"/>
            <w:tcBorders>
              <w:bottom w:val="single" w:sz="4" w:space="0" w:color="auto"/>
            </w:tcBorders>
            <w:shd w:val="clear" w:color="auto" w:fill="auto"/>
            <w:tcMar>
              <w:top w:w="28" w:type="dxa"/>
              <w:left w:w="57" w:type="dxa"/>
              <w:bottom w:w="28" w:type="dxa"/>
              <w:right w:w="57" w:type="dxa"/>
            </w:tcMar>
          </w:tcPr>
          <w:p w14:paraId="76518C60" w14:textId="77777777" w:rsidR="00493210" w:rsidRPr="00332249" w:rsidRDefault="00493210" w:rsidP="00493210">
            <w:pPr>
              <w:tabs>
                <w:tab w:val="left" w:pos="7290"/>
              </w:tabs>
              <w:jc w:val="right"/>
              <w:rPr>
                <w:sz w:val="20"/>
                <w:szCs w:val="16"/>
              </w:rPr>
            </w:pPr>
          </w:p>
        </w:tc>
        <w:tc>
          <w:tcPr>
            <w:tcW w:w="1276" w:type="dxa"/>
            <w:tcBorders>
              <w:bottom w:val="single" w:sz="4" w:space="0" w:color="auto"/>
            </w:tcBorders>
            <w:shd w:val="clear" w:color="auto" w:fill="auto"/>
            <w:tcMar>
              <w:top w:w="28" w:type="dxa"/>
              <w:left w:w="57" w:type="dxa"/>
              <w:bottom w:w="28" w:type="dxa"/>
              <w:right w:w="57" w:type="dxa"/>
            </w:tcMar>
          </w:tcPr>
          <w:p w14:paraId="318341DA" w14:textId="77777777" w:rsidR="00493210" w:rsidRPr="00332249" w:rsidRDefault="00493210" w:rsidP="00493210">
            <w:pPr>
              <w:tabs>
                <w:tab w:val="left" w:pos="7290"/>
              </w:tabs>
              <w:jc w:val="right"/>
              <w:rPr>
                <w:sz w:val="20"/>
                <w:szCs w:val="16"/>
              </w:rPr>
            </w:pPr>
          </w:p>
        </w:tc>
        <w:tc>
          <w:tcPr>
            <w:tcW w:w="992" w:type="dxa"/>
            <w:tcBorders>
              <w:bottom w:val="single" w:sz="4" w:space="0" w:color="auto"/>
            </w:tcBorders>
            <w:shd w:val="clear" w:color="auto" w:fill="auto"/>
            <w:tcMar>
              <w:top w:w="28" w:type="dxa"/>
              <w:left w:w="57" w:type="dxa"/>
              <w:bottom w:w="28" w:type="dxa"/>
              <w:right w:w="57" w:type="dxa"/>
            </w:tcMar>
          </w:tcPr>
          <w:p w14:paraId="13820F28" w14:textId="77777777" w:rsidR="00493210" w:rsidRPr="00332249" w:rsidRDefault="00493210" w:rsidP="00493210">
            <w:pPr>
              <w:tabs>
                <w:tab w:val="left" w:pos="7290"/>
              </w:tabs>
              <w:jc w:val="right"/>
              <w:rPr>
                <w:sz w:val="20"/>
                <w:szCs w:val="16"/>
              </w:rPr>
            </w:pPr>
            <w:r w:rsidRPr="00332249">
              <w:rPr>
                <w:sz w:val="20"/>
                <w:szCs w:val="16"/>
              </w:rPr>
              <w:t>381</w:t>
            </w:r>
            <w:r>
              <w:rPr>
                <w:sz w:val="20"/>
                <w:szCs w:val="16"/>
              </w:rPr>
              <w:t> </w:t>
            </w:r>
            <w:r w:rsidRPr="00332249">
              <w:rPr>
                <w:sz w:val="20"/>
                <w:szCs w:val="16"/>
              </w:rPr>
              <w:t>535</w:t>
            </w:r>
          </w:p>
        </w:tc>
        <w:tc>
          <w:tcPr>
            <w:tcW w:w="992" w:type="dxa"/>
            <w:tcBorders>
              <w:bottom w:val="single" w:sz="4" w:space="0" w:color="auto"/>
            </w:tcBorders>
            <w:tcMar>
              <w:top w:w="28" w:type="dxa"/>
              <w:left w:w="57" w:type="dxa"/>
              <w:bottom w:w="28" w:type="dxa"/>
              <w:right w:w="57" w:type="dxa"/>
            </w:tcMar>
          </w:tcPr>
          <w:p w14:paraId="7F8C2587" w14:textId="77777777" w:rsidR="00493210" w:rsidRPr="00332249" w:rsidRDefault="00493210" w:rsidP="00493210">
            <w:pPr>
              <w:tabs>
                <w:tab w:val="left" w:pos="7290"/>
              </w:tabs>
              <w:jc w:val="right"/>
              <w:rPr>
                <w:sz w:val="20"/>
                <w:szCs w:val="16"/>
              </w:rPr>
            </w:pPr>
          </w:p>
        </w:tc>
        <w:tc>
          <w:tcPr>
            <w:tcW w:w="992" w:type="dxa"/>
            <w:tcBorders>
              <w:bottom w:val="single" w:sz="4" w:space="0" w:color="auto"/>
            </w:tcBorders>
            <w:tcMar>
              <w:top w:w="28" w:type="dxa"/>
              <w:left w:w="57" w:type="dxa"/>
              <w:bottom w:w="28" w:type="dxa"/>
              <w:right w:w="57" w:type="dxa"/>
            </w:tcMar>
          </w:tcPr>
          <w:p w14:paraId="3E88AE7E" w14:textId="77777777" w:rsidR="00493210" w:rsidRPr="00332249" w:rsidRDefault="00493210" w:rsidP="00493210">
            <w:pPr>
              <w:tabs>
                <w:tab w:val="left" w:pos="7290"/>
              </w:tabs>
              <w:jc w:val="right"/>
              <w:rPr>
                <w:sz w:val="20"/>
                <w:szCs w:val="16"/>
              </w:rPr>
            </w:pPr>
          </w:p>
        </w:tc>
        <w:tc>
          <w:tcPr>
            <w:tcW w:w="993" w:type="dxa"/>
            <w:tcBorders>
              <w:bottom w:val="single" w:sz="4" w:space="0" w:color="auto"/>
            </w:tcBorders>
            <w:tcMar>
              <w:top w:w="28" w:type="dxa"/>
              <w:left w:w="57" w:type="dxa"/>
              <w:bottom w:w="28" w:type="dxa"/>
              <w:right w:w="57" w:type="dxa"/>
            </w:tcMar>
          </w:tcPr>
          <w:p w14:paraId="1C9AFAC2" w14:textId="77777777" w:rsidR="00493210" w:rsidRPr="00332249" w:rsidRDefault="00493210" w:rsidP="00493210">
            <w:pPr>
              <w:tabs>
                <w:tab w:val="left" w:pos="7290"/>
              </w:tabs>
              <w:jc w:val="right"/>
              <w:rPr>
                <w:sz w:val="20"/>
                <w:szCs w:val="16"/>
              </w:rPr>
            </w:pPr>
          </w:p>
        </w:tc>
        <w:tc>
          <w:tcPr>
            <w:tcW w:w="992" w:type="dxa"/>
            <w:tcBorders>
              <w:bottom w:val="single" w:sz="4" w:space="0" w:color="auto"/>
            </w:tcBorders>
            <w:tcMar>
              <w:top w:w="28" w:type="dxa"/>
              <w:left w:w="57" w:type="dxa"/>
              <w:bottom w:w="28" w:type="dxa"/>
              <w:right w:w="57" w:type="dxa"/>
            </w:tcMar>
          </w:tcPr>
          <w:p w14:paraId="009295EF" w14:textId="77777777" w:rsidR="00493210" w:rsidRPr="00332249" w:rsidRDefault="00493210" w:rsidP="00493210">
            <w:pPr>
              <w:tabs>
                <w:tab w:val="left" w:pos="7290"/>
              </w:tabs>
              <w:jc w:val="right"/>
              <w:rPr>
                <w:sz w:val="20"/>
                <w:szCs w:val="16"/>
              </w:rPr>
            </w:pPr>
          </w:p>
        </w:tc>
        <w:tc>
          <w:tcPr>
            <w:tcW w:w="992" w:type="dxa"/>
            <w:tcBorders>
              <w:bottom w:val="single" w:sz="4" w:space="0" w:color="auto"/>
            </w:tcBorders>
            <w:tcMar>
              <w:top w:w="28" w:type="dxa"/>
              <w:left w:w="57" w:type="dxa"/>
              <w:bottom w:w="28" w:type="dxa"/>
              <w:right w:w="57" w:type="dxa"/>
            </w:tcMar>
          </w:tcPr>
          <w:p w14:paraId="128EA0CF" w14:textId="77777777" w:rsidR="00493210" w:rsidRPr="00332249" w:rsidRDefault="00493210" w:rsidP="00493210">
            <w:pPr>
              <w:tabs>
                <w:tab w:val="left" w:pos="7290"/>
              </w:tabs>
              <w:jc w:val="right"/>
              <w:rPr>
                <w:sz w:val="20"/>
                <w:szCs w:val="16"/>
              </w:rPr>
            </w:pPr>
          </w:p>
        </w:tc>
        <w:tc>
          <w:tcPr>
            <w:tcW w:w="1068" w:type="dxa"/>
            <w:tcBorders>
              <w:bottom w:val="single" w:sz="4" w:space="0" w:color="auto"/>
            </w:tcBorders>
            <w:shd w:val="clear" w:color="auto" w:fill="auto"/>
            <w:tcMar>
              <w:top w:w="28" w:type="dxa"/>
              <w:left w:w="57" w:type="dxa"/>
              <w:bottom w:w="28" w:type="dxa"/>
              <w:right w:w="57" w:type="dxa"/>
            </w:tcMar>
          </w:tcPr>
          <w:p w14:paraId="04BBD469" w14:textId="77777777" w:rsidR="00493210" w:rsidRPr="00332249" w:rsidRDefault="00493210" w:rsidP="00493210">
            <w:pPr>
              <w:tabs>
                <w:tab w:val="left" w:pos="7290"/>
              </w:tabs>
              <w:jc w:val="right"/>
              <w:rPr>
                <w:sz w:val="20"/>
                <w:szCs w:val="16"/>
              </w:rPr>
            </w:pPr>
            <w:r w:rsidRPr="00332249">
              <w:rPr>
                <w:sz w:val="20"/>
                <w:szCs w:val="16"/>
              </w:rPr>
              <w:t>381</w:t>
            </w:r>
            <w:r>
              <w:rPr>
                <w:sz w:val="20"/>
                <w:szCs w:val="16"/>
              </w:rPr>
              <w:t> </w:t>
            </w:r>
            <w:r w:rsidRPr="00332249">
              <w:rPr>
                <w:sz w:val="20"/>
                <w:szCs w:val="16"/>
              </w:rPr>
              <w:t>535</w:t>
            </w:r>
          </w:p>
        </w:tc>
      </w:tr>
    </w:tbl>
    <w:p w14:paraId="3A680E16" w14:textId="77777777" w:rsidR="00493210" w:rsidRPr="00493210" w:rsidRDefault="00493210" w:rsidP="00493210">
      <w:pPr>
        <w:tabs>
          <w:tab w:val="left" w:pos="7290"/>
        </w:tabs>
        <w:spacing w:before="60"/>
        <w:jc w:val="left"/>
        <w:rPr>
          <w:sz w:val="18"/>
          <w:szCs w:val="18"/>
          <w:lang w:val="fr-CA"/>
        </w:rPr>
      </w:pPr>
      <w:r w:rsidRPr="00F86F6A">
        <w:rPr>
          <w:sz w:val="18"/>
          <w:szCs w:val="18"/>
          <w:lang w:val="fr-FR"/>
        </w:rPr>
        <w:t>* La troisième tranche (2018) a été soumise aux 82</w:t>
      </w:r>
      <w:r w:rsidRPr="00F86F6A">
        <w:rPr>
          <w:sz w:val="18"/>
          <w:szCs w:val="18"/>
          <w:vertAlign w:val="superscript"/>
          <w:lang w:val="fr-FR"/>
        </w:rPr>
        <w:t>e</w:t>
      </w:r>
      <w:r w:rsidRPr="00F86F6A">
        <w:rPr>
          <w:sz w:val="18"/>
          <w:szCs w:val="18"/>
          <w:lang w:val="fr-FR"/>
        </w:rPr>
        <w:t>, 83</w:t>
      </w:r>
      <w:r w:rsidRPr="00F86F6A">
        <w:rPr>
          <w:sz w:val="18"/>
          <w:szCs w:val="18"/>
          <w:vertAlign w:val="superscript"/>
          <w:lang w:val="fr-FR"/>
        </w:rPr>
        <w:t>e</w:t>
      </w:r>
      <w:r>
        <w:rPr>
          <w:sz w:val="18"/>
          <w:szCs w:val="18"/>
          <w:lang w:val="fr-FR"/>
        </w:rPr>
        <w:t> </w:t>
      </w:r>
      <w:r w:rsidRPr="00F86F6A">
        <w:rPr>
          <w:sz w:val="18"/>
          <w:szCs w:val="18"/>
          <w:lang w:val="fr-FR"/>
        </w:rPr>
        <w:t>et 84</w:t>
      </w:r>
      <w:r w:rsidRPr="00F86F6A">
        <w:rPr>
          <w:sz w:val="18"/>
          <w:szCs w:val="18"/>
          <w:vertAlign w:val="superscript"/>
          <w:lang w:val="fr-FR"/>
        </w:rPr>
        <w:t>e</w:t>
      </w:r>
      <w:r>
        <w:rPr>
          <w:sz w:val="18"/>
          <w:szCs w:val="18"/>
          <w:lang w:val="fr-FR"/>
        </w:rPr>
        <w:t> </w:t>
      </w:r>
      <w:r w:rsidRPr="00F86F6A">
        <w:rPr>
          <w:sz w:val="18"/>
          <w:szCs w:val="18"/>
          <w:lang w:val="fr-FR"/>
        </w:rPr>
        <w:t>réunions et reportée aux fins d</w:t>
      </w:r>
      <w:r>
        <w:rPr>
          <w:sz w:val="18"/>
          <w:szCs w:val="18"/>
          <w:lang w:val="fr-FR"/>
        </w:rPr>
        <w:t>’</w:t>
      </w:r>
      <w:r w:rsidRPr="00F86F6A">
        <w:rPr>
          <w:sz w:val="18"/>
          <w:szCs w:val="18"/>
          <w:lang w:val="fr-FR"/>
        </w:rPr>
        <w:t>examen à la 85e réunion (décisions 82/71(b), 83/55 et 84/69(a))</w:t>
      </w:r>
      <w:r>
        <w:rPr>
          <w:sz w:val="18"/>
          <w:szCs w:val="18"/>
          <w:lang w:val="fr-FR"/>
        </w:rPr>
        <w:t>,</w:t>
      </w:r>
    </w:p>
    <w:p w14:paraId="44F141A3" w14:textId="25175C85" w:rsidR="00493210" w:rsidRPr="00493210" w:rsidRDefault="00493210" w:rsidP="00493210">
      <w:pPr>
        <w:tabs>
          <w:tab w:val="left" w:pos="7290"/>
        </w:tabs>
        <w:rPr>
          <w:sz w:val="18"/>
          <w:szCs w:val="18"/>
          <w:lang w:val="fr-CA"/>
        </w:rPr>
      </w:pPr>
      <w:r w:rsidRPr="00F86F6A">
        <w:rPr>
          <w:sz w:val="18"/>
          <w:szCs w:val="18"/>
          <w:lang w:val="fr-FR"/>
        </w:rPr>
        <w:t xml:space="preserve">** La valeur ajustée totale de la phase II du PGEH pour le </w:t>
      </w:r>
      <w:r>
        <w:rPr>
          <w:sz w:val="18"/>
          <w:szCs w:val="18"/>
          <w:lang w:val="fr-FR"/>
        </w:rPr>
        <w:t>plan sectoriel</w:t>
      </w:r>
      <w:r w:rsidRPr="00F86F6A">
        <w:rPr>
          <w:sz w:val="18"/>
          <w:szCs w:val="18"/>
          <w:lang w:val="fr-FR"/>
        </w:rPr>
        <w:t xml:space="preserve"> des mousses </w:t>
      </w:r>
      <w:r w:rsidR="00F64976">
        <w:rPr>
          <w:sz w:val="18"/>
          <w:szCs w:val="18"/>
          <w:lang w:val="fr-FR"/>
        </w:rPr>
        <w:t>de polystyrène extrudé</w:t>
      </w:r>
      <w:r w:rsidRPr="00F86F6A">
        <w:rPr>
          <w:sz w:val="18"/>
          <w:szCs w:val="18"/>
          <w:lang w:val="fr-FR"/>
        </w:rPr>
        <w:t xml:space="preserve"> et le niveau de financement des tranches entre 2020 et 2026 ont été approuvés à la 86</w:t>
      </w:r>
      <w:r w:rsidRPr="00F86F6A">
        <w:rPr>
          <w:sz w:val="18"/>
          <w:szCs w:val="18"/>
          <w:vertAlign w:val="superscript"/>
          <w:lang w:val="fr-FR"/>
        </w:rPr>
        <w:t>e</w:t>
      </w:r>
      <w:r>
        <w:rPr>
          <w:sz w:val="18"/>
          <w:szCs w:val="18"/>
          <w:lang w:val="fr-FR"/>
        </w:rPr>
        <w:t> </w:t>
      </w:r>
      <w:r w:rsidRPr="00F86F6A">
        <w:rPr>
          <w:sz w:val="18"/>
          <w:szCs w:val="18"/>
          <w:lang w:val="fr-FR"/>
        </w:rPr>
        <w:t>réunion (décision 86/34).</w:t>
      </w:r>
    </w:p>
    <w:p w14:paraId="766FF210" w14:textId="77777777" w:rsidR="00493210" w:rsidRPr="00493210" w:rsidRDefault="00493210" w:rsidP="00493210">
      <w:pPr>
        <w:tabs>
          <w:tab w:val="left" w:pos="7290"/>
        </w:tabs>
        <w:rPr>
          <w:sz w:val="18"/>
          <w:szCs w:val="18"/>
          <w:lang w:val="fr-CA"/>
        </w:rPr>
      </w:pPr>
    </w:p>
    <w:tbl>
      <w:tblPr>
        <w:tblStyle w:val="TableGrid20"/>
        <w:tblW w:w="14215"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Look w:val="04A0" w:firstRow="1" w:lastRow="0" w:firstColumn="1" w:lastColumn="0" w:noHBand="0" w:noVBand="1"/>
      </w:tblPr>
      <w:tblGrid>
        <w:gridCol w:w="3000"/>
        <w:gridCol w:w="11215"/>
      </w:tblGrid>
      <w:tr w:rsidR="00493210" w:rsidRPr="007A5509" w14:paraId="18D315AA" w14:textId="77777777" w:rsidTr="00493210">
        <w:trPr>
          <w:trHeight w:val="240"/>
        </w:trPr>
        <w:tc>
          <w:tcPr>
            <w:tcW w:w="3000" w:type="dxa"/>
            <w:shd w:val="clear" w:color="auto" w:fill="auto"/>
          </w:tcPr>
          <w:p w14:paraId="3FA64693" w14:textId="77777777" w:rsidR="00493210" w:rsidRPr="00F86F6A" w:rsidRDefault="00493210" w:rsidP="00F64976">
            <w:pPr>
              <w:tabs>
                <w:tab w:val="left" w:pos="7290"/>
              </w:tabs>
              <w:jc w:val="left"/>
              <w:rPr>
                <w:b/>
                <w:sz w:val="20"/>
                <w:szCs w:val="18"/>
              </w:rPr>
            </w:pPr>
            <w:r w:rsidRPr="00F86F6A">
              <w:rPr>
                <w:b/>
                <w:sz w:val="20"/>
                <w:szCs w:val="18"/>
                <w:lang w:val="fr-FR"/>
              </w:rPr>
              <w:t>Recommandation du Secrétariat :</w:t>
            </w:r>
          </w:p>
        </w:tc>
        <w:tc>
          <w:tcPr>
            <w:tcW w:w="11215" w:type="dxa"/>
            <w:shd w:val="clear" w:color="auto" w:fill="auto"/>
          </w:tcPr>
          <w:p w14:paraId="68EE4B7E" w14:textId="77777777" w:rsidR="00493210" w:rsidRPr="00F86F6A" w:rsidRDefault="00493210" w:rsidP="00493210">
            <w:pPr>
              <w:tabs>
                <w:tab w:val="left" w:pos="7290"/>
              </w:tabs>
              <w:jc w:val="center"/>
              <w:rPr>
                <w:sz w:val="20"/>
                <w:szCs w:val="18"/>
              </w:rPr>
            </w:pPr>
            <w:r w:rsidRPr="00F86F6A">
              <w:rPr>
                <w:sz w:val="20"/>
                <w:szCs w:val="18"/>
                <w:lang w:val="fr-FR"/>
              </w:rPr>
              <w:t>Pour examen individuel</w:t>
            </w:r>
          </w:p>
        </w:tc>
      </w:tr>
    </w:tbl>
    <w:p w14:paraId="74F2DC04" w14:textId="77777777" w:rsidR="00493210" w:rsidRPr="007A5509" w:rsidRDefault="00493210" w:rsidP="00493210">
      <w:pPr>
        <w:tabs>
          <w:tab w:val="left" w:pos="7290"/>
        </w:tabs>
        <w:rPr>
          <w:sz w:val="18"/>
          <w:szCs w:val="18"/>
        </w:rPr>
      </w:pPr>
    </w:p>
    <w:p w14:paraId="23EF8DAD" w14:textId="77777777" w:rsidR="00493210" w:rsidRPr="007A5509" w:rsidRDefault="00493210" w:rsidP="00493210">
      <w:pPr>
        <w:tabs>
          <w:tab w:val="left" w:pos="7290"/>
        </w:tabs>
        <w:rPr>
          <w:sz w:val="18"/>
          <w:szCs w:val="18"/>
        </w:rPr>
      </w:pPr>
    </w:p>
    <w:p w14:paraId="381AE204" w14:textId="77777777" w:rsidR="00493210" w:rsidRPr="007A5509" w:rsidRDefault="00493210" w:rsidP="00493210">
      <w:pPr>
        <w:tabs>
          <w:tab w:val="left" w:pos="7290"/>
        </w:tabs>
        <w:rPr>
          <w:sz w:val="18"/>
          <w:szCs w:val="18"/>
        </w:rPr>
        <w:sectPr w:rsidR="00493210" w:rsidRPr="007A5509" w:rsidSect="00493210">
          <w:headerReference w:type="even" r:id="rId16"/>
          <w:headerReference w:type="default" r:id="rId17"/>
          <w:footerReference w:type="even" r:id="rId18"/>
          <w:footerReference w:type="default" r:id="rId19"/>
          <w:headerReference w:type="first" r:id="rId20"/>
          <w:footerReference w:type="first" r:id="rId21"/>
          <w:pgSz w:w="15840" w:h="12240" w:orient="landscape" w:code="1"/>
          <w:pgMar w:top="1440" w:right="720" w:bottom="1440" w:left="864" w:header="720" w:footer="475" w:gutter="0"/>
          <w:cols w:space="720"/>
          <w:docGrid w:linePitch="299"/>
        </w:sectPr>
      </w:pPr>
    </w:p>
    <w:p w14:paraId="7A5D87D2" w14:textId="77777777" w:rsidR="00493210" w:rsidRPr="00F86F6A" w:rsidRDefault="00493210" w:rsidP="00493210">
      <w:pPr>
        <w:widowControl w:val="0"/>
        <w:jc w:val="center"/>
        <w:rPr>
          <w:b/>
        </w:rPr>
      </w:pPr>
      <w:r w:rsidRPr="00F86F6A">
        <w:rPr>
          <w:b/>
          <w:lang w:val="fr-FR"/>
        </w:rPr>
        <w:lastRenderedPageBreak/>
        <w:t>DESCRIPTION DU PROJET</w:t>
      </w:r>
    </w:p>
    <w:p w14:paraId="7130715B" w14:textId="77777777" w:rsidR="00493210" w:rsidRPr="006A442E" w:rsidRDefault="00493210" w:rsidP="00493210">
      <w:pPr>
        <w:widowControl w:val="0"/>
      </w:pPr>
    </w:p>
    <w:p w14:paraId="6A79A9D1" w14:textId="27A46F59" w:rsidR="00493210" w:rsidRPr="00493210" w:rsidRDefault="00493210" w:rsidP="00493210">
      <w:pPr>
        <w:pStyle w:val="Heading1"/>
        <w:widowControl w:val="0"/>
        <w:rPr>
          <w:lang w:val="fr-CA"/>
        </w:rPr>
      </w:pPr>
      <w:r w:rsidRPr="00F86F6A">
        <w:rPr>
          <w:lang w:val="fr-FR"/>
        </w:rPr>
        <w:t>Au</w:t>
      </w:r>
      <w:r>
        <w:rPr>
          <w:lang w:val="fr-FR"/>
        </w:rPr>
        <w:t> </w:t>
      </w:r>
      <w:r w:rsidRPr="00F86F6A">
        <w:rPr>
          <w:lang w:val="fr-FR"/>
        </w:rPr>
        <w:t>nom du gouvernement de la Chine, l</w:t>
      </w:r>
      <w:r>
        <w:rPr>
          <w:lang w:val="fr-FR"/>
        </w:rPr>
        <w:t>’</w:t>
      </w:r>
      <w:r w:rsidRPr="00F86F6A">
        <w:rPr>
          <w:lang w:val="fr-FR"/>
        </w:rPr>
        <w:t>ONUDI, en qualité d</w:t>
      </w:r>
      <w:r>
        <w:rPr>
          <w:lang w:val="fr-FR"/>
        </w:rPr>
        <w:t>’</w:t>
      </w:r>
      <w:r w:rsidRPr="00F86F6A">
        <w:rPr>
          <w:lang w:val="fr-FR"/>
        </w:rPr>
        <w:t>agence principale d</w:t>
      </w:r>
      <w:r>
        <w:rPr>
          <w:lang w:val="fr-FR"/>
        </w:rPr>
        <w:t>’</w:t>
      </w:r>
      <w:r w:rsidRPr="00F86F6A">
        <w:rPr>
          <w:lang w:val="fr-FR"/>
        </w:rPr>
        <w:t>exécution, a soumis une demande de financement de la quatrième tranche du plan sectoriel des mousses de polystyrène extrudé de la phase II du plan de gestion de l</w:t>
      </w:r>
      <w:r>
        <w:rPr>
          <w:lang w:val="fr-FR"/>
        </w:rPr>
        <w:t>’</w:t>
      </w:r>
      <w:r w:rsidRPr="00F86F6A">
        <w:rPr>
          <w:lang w:val="fr-FR"/>
        </w:rPr>
        <w:t>élimination des HCFC (PGEH) correspondant à un montant total de 5 381 535 $US, soit 4 400 000 $US plus 308 000 $US de coûts d</w:t>
      </w:r>
      <w:r>
        <w:rPr>
          <w:lang w:val="fr-FR"/>
        </w:rPr>
        <w:t>’</w:t>
      </w:r>
      <w:r w:rsidRPr="00F86F6A">
        <w:rPr>
          <w:lang w:val="fr-FR"/>
        </w:rPr>
        <w:t>appui d</w:t>
      </w:r>
      <w:r>
        <w:rPr>
          <w:lang w:val="fr-FR"/>
        </w:rPr>
        <w:t>’</w:t>
      </w:r>
      <w:r w:rsidRPr="00F86F6A">
        <w:rPr>
          <w:lang w:val="fr-FR"/>
        </w:rPr>
        <w:t>agence pour l</w:t>
      </w:r>
      <w:r>
        <w:rPr>
          <w:lang w:val="fr-FR"/>
        </w:rPr>
        <w:t>’</w:t>
      </w:r>
      <w:r w:rsidRPr="00F86F6A">
        <w:rPr>
          <w:lang w:val="fr-FR"/>
        </w:rPr>
        <w:t>ONUDI et 600 000 $US plus 73 535 $US de coûts d</w:t>
      </w:r>
      <w:r>
        <w:rPr>
          <w:lang w:val="fr-FR"/>
        </w:rPr>
        <w:t>’</w:t>
      </w:r>
      <w:r w:rsidRPr="00F86F6A">
        <w:rPr>
          <w:lang w:val="fr-FR"/>
        </w:rPr>
        <w:t>appui d</w:t>
      </w:r>
      <w:r>
        <w:rPr>
          <w:lang w:val="fr-FR"/>
        </w:rPr>
        <w:t>’</w:t>
      </w:r>
      <w:r w:rsidRPr="00F86F6A">
        <w:rPr>
          <w:lang w:val="fr-FR"/>
        </w:rPr>
        <w:t>agence pour le gouvernement de l</w:t>
      </w:r>
      <w:r>
        <w:rPr>
          <w:lang w:val="fr-FR"/>
        </w:rPr>
        <w:t>’</w:t>
      </w:r>
      <w:r w:rsidRPr="00F86F6A">
        <w:rPr>
          <w:lang w:val="fr-FR"/>
        </w:rPr>
        <w:t>Allemagne</w:t>
      </w:r>
      <w:r w:rsidRPr="00F86F6A">
        <w:rPr>
          <w:vertAlign w:val="superscript"/>
        </w:rPr>
        <w:footnoteReference w:id="12"/>
      </w:r>
      <w:r>
        <w:rPr>
          <w:lang w:val="fr-FR"/>
        </w:rPr>
        <w:t>.</w:t>
      </w:r>
      <w:r w:rsidRPr="00493210">
        <w:rPr>
          <w:lang w:val="fr-CA"/>
        </w:rPr>
        <w:t xml:space="preserve"> </w:t>
      </w:r>
      <w:r w:rsidRPr="00F86F6A">
        <w:rPr>
          <w:lang w:val="fr-FR"/>
        </w:rPr>
        <w:t xml:space="preserve">Cette demande </w:t>
      </w:r>
      <w:r>
        <w:rPr>
          <w:lang w:val="fr-FR"/>
        </w:rPr>
        <w:t xml:space="preserve">comprend </w:t>
      </w:r>
      <w:r w:rsidRPr="00F86F6A">
        <w:rPr>
          <w:lang w:val="fr-FR"/>
        </w:rPr>
        <w:t xml:space="preserve">un rapport périodique sur la mise en œuvre de la troisième tranche du plan sectoriel des mousses </w:t>
      </w:r>
      <w:r w:rsidR="00F64976">
        <w:rPr>
          <w:lang w:val="fr-FR"/>
        </w:rPr>
        <w:t>de polystyrène extrudé</w:t>
      </w:r>
      <w:r w:rsidRPr="00F86F6A">
        <w:rPr>
          <w:lang w:val="fr-FR"/>
        </w:rPr>
        <w:t xml:space="preserve">, </w:t>
      </w:r>
      <w:r>
        <w:rPr>
          <w:lang w:val="fr-FR"/>
        </w:rPr>
        <w:t>le</w:t>
      </w:r>
      <w:r w:rsidRPr="00F86F6A">
        <w:rPr>
          <w:lang w:val="fr-FR"/>
        </w:rPr>
        <w:t xml:space="preserve"> plan de mise en œuvre de la tranche pour 2022 et des rapports de vérification conformément au paragraphe 5 (c) de l</w:t>
      </w:r>
      <w:r>
        <w:rPr>
          <w:lang w:val="fr-FR"/>
        </w:rPr>
        <w:t>’</w:t>
      </w:r>
      <w:r w:rsidRPr="00F86F6A">
        <w:rPr>
          <w:lang w:val="fr-FR"/>
        </w:rPr>
        <w:t>accord conclu entre le gouvernement de la Chine et le Comité exécutif.</w:t>
      </w:r>
    </w:p>
    <w:p w14:paraId="58749735" w14:textId="20B0668A" w:rsidR="00493210" w:rsidRPr="00493210" w:rsidRDefault="00493210" w:rsidP="00493210">
      <w:pPr>
        <w:rPr>
          <w:u w:val="single"/>
          <w:lang w:val="fr-CA"/>
        </w:rPr>
      </w:pPr>
      <w:r w:rsidRPr="00F86F6A">
        <w:rPr>
          <w:u w:val="single"/>
          <w:lang w:val="fr-FR"/>
        </w:rPr>
        <w:t>A</w:t>
      </w:r>
      <w:r>
        <w:rPr>
          <w:u w:val="single"/>
          <w:lang w:val="fr-FR"/>
        </w:rPr>
        <w:t>daptation de</w:t>
      </w:r>
      <w:r w:rsidRPr="00F86F6A">
        <w:rPr>
          <w:u w:val="single"/>
          <w:lang w:val="fr-FR"/>
        </w:rPr>
        <w:t xml:space="preserve"> la phase II du </w:t>
      </w:r>
      <w:r>
        <w:rPr>
          <w:u w:val="single"/>
          <w:lang w:val="fr-FR"/>
        </w:rPr>
        <w:t>plan sectoriel</w:t>
      </w:r>
      <w:r w:rsidRPr="00F86F6A">
        <w:rPr>
          <w:u w:val="single"/>
          <w:lang w:val="fr-FR"/>
        </w:rPr>
        <w:t xml:space="preserve"> des mousses </w:t>
      </w:r>
      <w:r w:rsidR="00F64976">
        <w:rPr>
          <w:u w:val="single"/>
          <w:lang w:val="fr-FR"/>
        </w:rPr>
        <w:t>de polystyrène extrudé</w:t>
      </w:r>
    </w:p>
    <w:p w14:paraId="0BD9B5C2" w14:textId="77777777" w:rsidR="00493210" w:rsidRPr="00493210" w:rsidRDefault="00493210" w:rsidP="00493210">
      <w:pPr>
        <w:rPr>
          <w:lang w:val="fr-CA"/>
        </w:rPr>
      </w:pPr>
      <w:r w:rsidRPr="00493210">
        <w:rPr>
          <w:lang w:val="fr-CA"/>
        </w:rPr>
        <w:t xml:space="preserve"> </w:t>
      </w:r>
    </w:p>
    <w:p w14:paraId="3A1E7D5D" w14:textId="261D0914" w:rsidR="00493210" w:rsidRPr="00493210" w:rsidRDefault="00493210" w:rsidP="00493210">
      <w:pPr>
        <w:numPr>
          <w:ilvl w:val="0"/>
          <w:numId w:val="1"/>
        </w:numPr>
        <w:spacing w:after="240"/>
        <w:outlineLvl w:val="0"/>
        <w:rPr>
          <w:lang w:val="fr-CA"/>
        </w:rPr>
      </w:pPr>
      <w:r w:rsidRPr="00F86F6A">
        <w:rPr>
          <w:lang w:val="fr-FR"/>
        </w:rPr>
        <w:t>À la 84</w:t>
      </w:r>
      <w:r w:rsidRPr="00F86F6A">
        <w:rPr>
          <w:vertAlign w:val="superscript"/>
          <w:lang w:val="fr-FR"/>
        </w:rPr>
        <w:t>e</w:t>
      </w:r>
      <w:r w:rsidRPr="00F86F6A">
        <w:rPr>
          <w:lang w:val="fr-FR"/>
        </w:rPr>
        <w:t xml:space="preserve"> réunion, le Comité exécutif a adapté la phase II du PGEH pour la Chine et a demandé aux agences bilatérales et d</w:t>
      </w:r>
      <w:r>
        <w:rPr>
          <w:lang w:val="fr-FR"/>
        </w:rPr>
        <w:t>’</w:t>
      </w:r>
      <w:r w:rsidRPr="00F86F6A">
        <w:rPr>
          <w:lang w:val="fr-FR"/>
        </w:rPr>
        <w:t>exécution, entre autres, de soumettre des plans d</w:t>
      </w:r>
      <w:r>
        <w:rPr>
          <w:lang w:val="fr-FR"/>
        </w:rPr>
        <w:t>’</w:t>
      </w:r>
      <w:r w:rsidRPr="00F86F6A">
        <w:rPr>
          <w:lang w:val="fr-FR"/>
        </w:rPr>
        <w:t>action révisés pour chaque plan sectoriel (décision 84/69). À la 85</w:t>
      </w:r>
      <w:r w:rsidRPr="00F86F6A">
        <w:rPr>
          <w:vertAlign w:val="superscript"/>
          <w:lang w:val="fr-FR"/>
        </w:rPr>
        <w:t>e</w:t>
      </w:r>
      <w:r w:rsidRPr="00F86F6A">
        <w:rPr>
          <w:lang w:val="fr-FR"/>
        </w:rPr>
        <w:t xml:space="preserve"> réunion, le Comité exécutif a approuvé la troisième tranche du </w:t>
      </w:r>
      <w:r>
        <w:rPr>
          <w:lang w:val="fr-FR"/>
        </w:rPr>
        <w:t>plan sectoriel</w:t>
      </w:r>
      <w:r w:rsidRPr="00F86F6A">
        <w:rPr>
          <w:lang w:val="fr-FR"/>
        </w:rPr>
        <w:t xml:space="preserve"> des mousses </w:t>
      </w:r>
      <w:r w:rsidR="00F64976">
        <w:rPr>
          <w:lang w:val="fr-FR"/>
        </w:rPr>
        <w:t>de polystyrène extrudé</w:t>
      </w:r>
      <w:r w:rsidRPr="00F86F6A">
        <w:rPr>
          <w:lang w:val="fr-FR"/>
        </w:rPr>
        <w:t xml:space="preserve"> représentant un montant de 9 890 431 $US, plus les coûts d</w:t>
      </w:r>
      <w:r>
        <w:rPr>
          <w:lang w:val="fr-FR"/>
        </w:rPr>
        <w:t>’</w:t>
      </w:r>
      <w:r w:rsidRPr="00F86F6A">
        <w:rPr>
          <w:lang w:val="fr-FR"/>
        </w:rPr>
        <w:t>appui d</w:t>
      </w:r>
      <w:r>
        <w:rPr>
          <w:lang w:val="fr-FR"/>
        </w:rPr>
        <w:t>’</w:t>
      </w:r>
      <w:r w:rsidRPr="00F86F6A">
        <w:rPr>
          <w:lang w:val="fr-FR"/>
        </w:rPr>
        <w:t>agence (décision 85/30). Lors de la 86</w:t>
      </w:r>
      <w:r w:rsidRPr="00F86F6A">
        <w:rPr>
          <w:vertAlign w:val="superscript"/>
          <w:lang w:val="fr-FR"/>
        </w:rPr>
        <w:t>e</w:t>
      </w:r>
      <w:r w:rsidRPr="00F86F6A">
        <w:rPr>
          <w:lang w:val="fr-FR"/>
        </w:rPr>
        <w:t xml:space="preserve"> réunion, le Comité exécutif a approuvé le plan d</w:t>
      </w:r>
      <w:r>
        <w:rPr>
          <w:lang w:val="fr-FR"/>
        </w:rPr>
        <w:t>’</w:t>
      </w:r>
      <w:r w:rsidRPr="00F86F6A">
        <w:rPr>
          <w:lang w:val="fr-FR"/>
        </w:rPr>
        <w:t xml:space="preserve">action révisé pour le secteur des mousses </w:t>
      </w:r>
      <w:r w:rsidR="00F64976">
        <w:rPr>
          <w:lang w:val="fr-FR"/>
        </w:rPr>
        <w:t>de polystyrène extrudé</w:t>
      </w:r>
      <w:r w:rsidRPr="00F86F6A">
        <w:rPr>
          <w:lang w:val="fr-FR"/>
        </w:rPr>
        <w:t xml:space="preserve"> pour un montant total de 18 534 654 $US, plus les coûts d</w:t>
      </w:r>
      <w:r>
        <w:rPr>
          <w:lang w:val="fr-FR"/>
        </w:rPr>
        <w:t>’</w:t>
      </w:r>
      <w:r w:rsidRPr="00F86F6A">
        <w:rPr>
          <w:lang w:val="fr-FR"/>
        </w:rPr>
        <w:t>appui d</w:t>
      </w:r>
      <w:r>
        <w:rPr>
          <w:lang w:val="fr-FR"/>
        </w:rPr>
        <w:t>’</w:t>
      </w:r>
      <w:r w:rsidRPr="00F86F6A">
        <w:rPr>
          <w:lang w:val="fr-FR"/>
        </w:rPr>
        <w:t xml:space="preserve">agence, pour la période 2021-2026 ; le financement total ajusté approuvé en principe pour la phase II du </w:t>
      </w:r>
      <w:r>
        <w:rPr>
          <w:lang w:val="fr-FR"/>
        </w:rPr>
        <w:t>plan sectoriel</w:t>
      </w:r>
      <w:r w:rsidRPr="00F86F6A">
        <w:rPr>
          <w:lang w:val="fr-FR"/>
        </w:rPr>
        <w:t xml:space="preserve"> des mousses </w:t>
      </w:r>
      <w:r w:rsidR="00F64976">
        <w:rPr>
          <w:lang w:val="fr-FR"/>
        </w:rPr>
        <w:t>de polystyrène extrudé</w:t>
      </w:r>
      <w:r w:rsidRPr="00F86F6A">
        <w:rPr>
          <w:lang w:val="fr-FR"/>
        </w:rPr>
        <w:t xml:space="preserve"> est de 44 939 952 $US, plus les coûts d</w:t>
      </w:r>
      <w:r>
        <w:rPr>
          <w:lang w:val="fr-FR"/>
        </w:rPr>
        <w:t>’</w:t>
      </w:r>
      <w:r w:rsidRPr="00F86F6A">
        <w:rPr>
          <w:lang w:val="fr-FR"/>
        </w:rPr>
        <w:t>appui d</w:t>
      </w:r>
      <w:r>
        <w:rPr>
          <w:lang w:val="fr-FR"/>
        </w:rPr>
        <w:t>’</w:t>
      </w:r>
      <w:r w:rsidRPr="00F86F6A">
        <w:rPr>
          <w:lang w:val="fr-FR"/>
        </w:rPr>
        <w:t>agence (décision 86/34).</w:t>
      </w:r>
      <w:r w:rsidRPr="00493210">
        <w:rPr>
          <w:lang w:val="fr-CA"/>
        </w:rPr>
        <w:t xml:space="preserve"> </w:t>
      </w:r>
    </w:p>
    <w:p w14:paraId="3EBC20DE" w14:textId="5D5A24E7" w:rsidR="00493210" w:rsidRPr="00493210" w:rsidRDefault="00493210" w:rsidP="00493210">
      <w:pPr>
        <w:numPr>
          <w:ilvl w:val="0"/>
          <w:numId w:val="1"/>
        </w:numPr>
        <w:spacing w:after="240"/>
        <w:outlineLvl w:val="0"/>
        <w:rPr>
          <w:lang w:val="fr-CA"/>
        </w:rPr>
      </w:pPr>
      <w:r w:rsidRPr="00F86F6A">
        <w:rPr>
          <w:lang w:val="fr-FR"/>
        </w:rPr>
        <w:t xml:space="preserve">La phase II du plan sectoriel des mousses </w:t>
      </w:r>
      <w:r w:rsidR="00F64976">
        <w:rPr>
          <w:lang w:val="fr-FR"/>
        </w:rPr>
        <w:t>de polystyrène extrudé</w:t>
      </w:r>
      <w:r w:rsidRPr="00F86F6A">
        <w:rPr>
          <w:lang w:val="fr-FR"/>
        </w:rPr>
        <w:t xml:space="preserve"> comprend quatre groupes d</w:t>
      </w:r>
      <w:r>
        <w:rPr>
          <w:lang w:val="fr-FR"/>
        </w:rPr>
        <w:t>’</w:t>
      </w:r>
      <w:r w:rsidRPr="00F86F6A">
        <w:rPr>
          <w:lang w:val="fr-FR"/>
        </w:rPr>
        <w:t>activités : les interventions politiques et réglementaires pour assurer l</w:t>
      </w:r>
      <w:r>
        <w:rPr>
          <w:lang w:val="fr-FR"/>
        </w:rPr>
        <w:t>’</w:t>
      </w:r>
      <w:r w:rsidRPr="00F86F6A">
        <w:rPr>
          <w:lang w:val="fr-FR"/>
        </w:rPr>
        <w:t xml:space="preserve">élimination rapide et durable des HCFC ; </w:t>
      </w:r>
      <w:r>
        <w:rPr>
          <w:lang w:val="fr-FR"/>
        </w:rPr>
        <w:t>le</w:t>
      </w:r>
      <w:r w:rsidRPr="00F86F6A">
        <w:rPr>
          <w:lang w:val="fr-FR"/>
        </w:rPr>
        <w:t xml:space="preserve"> volet investissement pour aider les entreprises à se reconvertir ; l</w:t>
      </w:r>
      <w:r>
        <w:rPr>
          <w:lang w:val="fr-FR"/>
        </w:rPr>
        <w:t>’</w:t>
      </w:r>
      <w:r w:rsidRPr="00F86F6A">
        <w:rPr>
          <w:lang w:val="fr-FR"/>
        </w:rPr>
        <w:t>assistance technique (AT) pour renforcer la capacité technique de l</w:t>
      </w:r>
      <w:r>
        <w:rPr>
          <w:lang w:val="fr-FR"/>
        </w:rPr>
        <w:t>’</w:t>
      </w:r>
      <w:r w:rsidRPr="00F86F6A">
        <w:rPr>
          <w:lang w:val="fr-FR"/>
        </w:rPr>
        <w:t>industrie et promouvoir l</w:t>
      </w:r>
      <w:r>
        <w:rPr>
          <w:lang w:val="fr-FR"/>
        </w:rPr>
        <w:t>’</w:t>
      </w:r>
      <w:r w:rsidRPr="00F86F6A">
        <w:rPr>
          <w:lang w:val="fr-FR"/>
        </w:rPr>
        <w:t xml:space="preserve">adoption </w:t>
      </w:r>
      <w:r>
        <w:rPr>
          <w:lang w:val="fr-FR"/>
        </w:rPr>
        <w:t xml:space="preserve">de </w:t>
      </w:r>
      <w:r w:rsidRPr="00F86F6A">
        <w:rPr>
          <w:lang w:val="fr-FR"/>
        </w:rPr>
        <w:t xml:space="preserve">solutions de remplacement à faible potentiel de réchauffement de la planète (PRP) ; et </w:t>
      </w:r>
      <w:r>
        <w:rPr>
          <w:lang w:val="fr-FR"/>
        </w:rPr>
        <w:t xml:space="preserve">la </w:t>
      </w:r>
      <w:r w:rsidRPr="00F86F6A">
        <w:rPr>
          <w:lang w:val="fr-FR"/>
        </w:rPr>
        <w:t>gestion de projet.</w:t>
      </w:r>
      <w:r w:rsidRPr="00493210">
        <w:rPr>
          <w:lang w:val="fr-CA"/>
        </w:rPr>
        <w:t xml:space="preserve"> </w:t>
      </w:r>
      <w:r w:rsidRPr="00767629">
        <w:rPr>
          <w:lang w:val="fr-FR"/>
        </w:rPr>
        <w:t>Le plan initial était d</w:t>
      </w:r>
      <w:r>
        <w:rPr>
          <w:lang w:val="fr-FR"/>
        </w:rPr>
        <w:t>’</w:t>
      </w:r>
      <w:r w:rsidRPr="00767629">
        <w:rPr>
          <w:lang w:val="fr-FR"/>
        </w:rPr>
        <w:t xml:space="preserve">aider 124 entreprises à éliminer 1 265 tonnes PAO de HCFC, tandis que la consommation de HCFC restante de 1 021 tonnes PAO serait éliminée par des entreprises non assistées ; le plan révisé approuvé en 2020 vise à aider directement </w:t>
      </w:r>
      <w:r>
        <w:rPr>
          <w:lang w:val="fr-FR"/>
        </w:rPr>
        <w:t>en vue d’</w:t>
      </w:r>
      <w:r w:rsidRPr="00767629">
        <w:rPr>
          <w:lang w:val="fr-FR"/>
        </w:rPr>
        <w:t>éliminer 466,32 tonnes PAO</w:t>
      </w:r>
      <w:r>
        <w:rPr>
          <w:lang w:val="fr-FR"/>
        </w:rPr>
        <w:t xml:space="preserve"> </w:t>
      </w:r>
      <w:r w:rsidRPr="00767629">
        <w:rPr>
          <w:lang w:val="fr-FR"/>
        </w:rPr>
        <w:t xml:space="preserve">un total de 21 entreprises (10 liées aux projets en cours </w:t>
      </w:r>
      <w:r>
        <w:rPr>
          <w:lang w:val="fr-FR"/>
        </w:rPr>
        <w:t xml:space="preserve">issus </w:t>
      </w:r>
      <w:r w:rsidRPr="00767629">
        <w:rPr>
          <w:lang w:val="fr-FR"/>
        </w:rPr>
        <w:t>des tranches précédentes et 11 proposées dans le plan d</w:t>
      </w:r>
      <w:r>
        <w:rPr>
          <w:lang w:val="fr-FR"/>
        </w:rPr>
        <w:t>’</w:t>
      </w:r>
      <w:r w:rsidRPr="00767629">
        <w:rPr>
          <w:lang w:val="fr-FR"/>
        </w:rPr>
        <w:t>action révisé), tandis que la consommation restante de 930,68 tonnes PAO (sur la base de l</w:t>
      </w:r>
      <w:r>
        <w:rPr>
          <w:lang w:val="fr-FR"/>
        </w:rPr>
        <w:t>’</w:t>
      </w:r>
      <w:r w:rsidRPr="00767629">
        <w:rPr>
          <w:lang w:val="fr-FR"/>
        </w:rPr>
        <w:t>objectif 2020 de 1 397 tonnes PAO) sera progressivement éliminée par les entreprises non assistées.</w:t>
      </w:r>
    </w:p>
    <w:p w14:paraId="5245B472" w14:textId="77777777" w:rsidR="00493210" w:rsidRPr="00493210" w:rsidRDefault="00493210" w:rsidP="00493210">
      <w:pPr>
        <w:spacing w:after="240"/>
        <w:outlineLvl w:val="0"/>
        <w:rPr>
          <w:u w:val="single"/>
          <w:lang w:val="fr-CA"/>
        </w:rPr>
      </w:pPr>
      <w:r w:rsidRPr="00767629">
        <w:rPr>
          <w:u w:val="single"/>
          <w:lang w:val="fr-FR"/>
        </w:rPr>
        <w:t>Rapport périodique sur la mise en œuvre de la troisième tranche de la phase II</w:t>
      </w:r>
    </w:p>
    <w:p w14:paraId="57286469" w14:textId="77777777" w:rsidR="00493210" w:rsidRPr="00767629" w:rsidRDefault="00493210" w:rsidP="00493210">
      <w:pPr>
        <w:spacing w:after="240"/>
        <w:outlineLvl w:val="0"/>
        <w:rPr>
          <w:i/>
        </w:rPr>
      </w:pPr>
      <w:r w:rsidRPr="00767629">
        <w:rPr>
          <w:i/>
          <w:lang w:val="fr-FR"/>
        </w:rPr>
        <w:t>Activités d</w:t>
      </w:r>
      <w:r>
        <w:rPr>
          <w:i/>
          <w:lang w:val="fr-FR"/>
        </w:rPr>
        <w:t>’</w:t>
      </w:r>
      <w:r w:rsidRPr="00767629">
        <w:rPr>
          <w:i/>
          <w:lang w:val="fr-FR"/>
        </w:rPr>
        <w:t>investissement</w:t>
      </w:r>
    </w:p>
    <w:p w14:paraId="43A0F8AB" w14:textId="05EE3423" w:rsidR="00493210" w:rsidRPr="00493210" w:rsidRDefault="00493210" w:rsidP="00493210">
      <w:pPr>
        <w:numPr>
          <w:ilvl w:val="0"/>
          <w:numId w:val="1"/>
        </w:numPr>
        <w:spacing w:after="240"/>
        <w:outlineLvl w:val="0"/>
        <w:rPr>
          <w:lang w:val="fr-CA"/>
        </w:rPr>
      </w:pPr>
      <w:r w:rsidRPr="00603EE4">
        <w:rPr>
          <w:lang w:val="fr-FR"/>
        </w:rPr>
        <w:t>Le contrat passé entre le Centre de coopération environnementale étrangère (</w:t>
      </w:r>
      <w:r w:rsidR="00287DD8">
        <w:rPr>
          <w:lang w:val="fr-FR"/>
        </w:rPr>
        <w:t>BCEE</w:t>
      </w:r>
      <w:r w:rsidRPr="00603EE4">
        <w:rPr>
          <w:lang w:val="fr-FR"/>
        </w:rPr>
        <w:t>) et l’ONUDI</w:t>
      </w:r>
      <w:r w:rsidRPr="00767629">
        <w:rPr>
          <w:lang w:val="fr-FR"/>
        </w:rPr>
        <w:t xml:space="preserve"> pour la mise en œuvre de la phase II du plan sectoriel des mousses </w:t>
      </w:r>
      <w:r w:rsidR="00F64976">
        <w:rPr>
          <w:lang w:val="fr-FR"/>
        </w:rPr>
        <w:t>de polystyrène extrudé</w:t>
      </w:r>
      <w:r w:rsidRPr="00767629">
        <w:rPr>
          <w:lang w:val="fr-FR"/>
        </w:rPr>
        <w:t xml:space="preserve"> a été signé en septembre 2017. Dix entreprises ont été sélectionnées et ont déjà achevé leur reconversion au CO</w:t>
      </w:r>
      <w:r w:rsidRPr="00767629">
        <w:rPr>
          <w:vertAlign w:val="subscript"/>
          <w:lang w:val="fr-FR"/>
        </w:rPr>
        <w:t>2</w:t>
      </w:r>
      <w:r w:rsidRPr="00767629">
        <w:rPr>
          <w:lang w:val="fr-FR"/>
        </w:rPr>
        <w:t xml:space="preserve"> assorti d</w:t>
      </w:r>
      <w:r>
        <w:rPr>
          <w:lang w:val="fr-FR"/>
        </w:rPr>
        <w:t>’</w:t>
      </w:r>
      <w:r w:rsidRPr="00767629">
        <w:rPr>
          <w:lang w:val="fr-FR"/>
        </w:rPr>
        <w:t>autres co-agents de gonflage</w:t>
      </w:r>
      <w:r w:rsidRPr="00767629">
        <w:rPr>
          <w:vertAlign w:val="superscript"/>
          <w:lang w:val="fr-FR"/>
        </w:rPr>
        <w:footnoteReference w:id="13"/>
      </w:r>
      <w:r w:rsidRPr="00767629">
        <w:rPr>
          <w:lang w:val="fr-FR"/>
        </w:rPr>
        <w:t xml:space="preserve"> à faible PRP</w:t>
      </w:r>
      <w:r w:rsidRPr="00767629">
        <w:rPr>
          <w:rStyle w:val="jlqj4b"/>
          <w:lang w:val="fr-FR"/>
        </w:rPr>
        <w:t>, éliminant ainsi 4 296 tm (247,06 tonnes PAO) de HCFC, comme indiqué au tableau 1</w:t>
      </w:r>
      <w:r w:rsidRPr="00767629">
        <w:rPr>
          <w:lang w:val="fr-FR"/>
        </w:rPr>
        <w:t>.</w:t>
      </w:r>
    </w:p>
    <w:p w14:paraId="17A34650" w14:textId="77777777" w:rsidR="00590BF3" w:rsidRDefault="00590BF3" w:rsidP="00493210">
      <w:pPr>
        <w:rPr>
          <w:b/>
          <w:lang w:val="fr-FR"/>
        </w:rPr>
      </w:pPr>
    </w:p>
    <w:p w14:paraId="6DCD2548" w14:textId="77777777" w:rsidR="00590BF3" w:rsidRDefault="00590BF3" w:rsidP="00493210">
      <w:pPr>
        <w:rPr>
          <w:b/>
          <w:lang w:val="fr-FR"/>
        </w:rPr>
      </w:pPr>
    </w:p>
    <w:p w14:paraId="721C1A2A" w14:textId="77777777" w:rsidR="00590BF3" w:rsidRDefault="00590BF3" w:rsidP="00493210">
      <w:pPr>
        <w:rPr>
          <w:b/>
          <w:lang w:val="fr-FR"/>
        </w:rPr>
      </w:pPr>
    </w:p>
    <w:p w14:paraId="1170A0E0" w14:textId="5A92C807" w:rsidR="00493210" w:rsidRPr="00493210" w:rsidRDefault="00493210" w:rsidP="00493210">
      <w:pPr>
        <w:rPr>
          <w:b/>
          <w:lang w:val="fr-CA"/>
        </w:rPr>
      </w:pPr>
      <w:r w:rsidRPr="00767629">
        <w:rPr>
          <w:b/>
          <w:lang w:val="fr-FR"/>
        </w:rPr>
        <w:lastRenderedPageBreak/>
        <w:t>Tableau 1. État d</w:t>
      </w:r>
      <w:r>
        <w:rPr>
          <w:b/>
          <w:lang w:val="fr-FR"/>
        </w:rPr>
        <w:t>’</w:t>
      </w:r>
      <w:r w:rsidRPr="00767629">
        <w:rPr>
          <w:b/>
          <w:lang w:val="fr-FR"/>
        </w:rPr>
        <w:t xml:space="preserve">avancement des entreprises de mousses </w:t>
      </w:r>
      <w:r w:rsidR="00F64976">
        <w:rPr>
          <w:b/>
          <w:lang w:val="fr-FR"/>
        </w:rPr>
        <w:t>de polystyrène extrudé</w:t>
      </w:r>
      <w:r w:rsidRPr="00767629">
        <w:rPr>
          <w:b/>
          <w:lang w:val="fr-FR"/>
        </w:rPr>
        <w:t xml:space="preserve"> sélectionnées dans le cadre des trois premières tranches</w:t>
      </w:r>
    </w:p>
    <w:tbl>
      <w:tblPr>
        <w:tblStyle w:val="TableGrid10"/>
        <w:tblW w:w="5000" w:type="pct"/>
        <w:tblLook w:val="04A0" w:firstRow="1" w:lastRow="0" w:firstColumn="1" w:lastColumn="0" w:noHBand="0" w:noVBand="1"/>
      </w:tblPr>
      <w:tblGrid>
        <w:gridCol w:w="3862"/>
        <w:gridCol w:w="1338"/>
        <w:gridCol w:w="1320"/>
        <w:gridCol w:w="1236"/>
        <w:gridCol w:w="1594"/>
      </w:tblGrid>
      <w:tr w:rsidR="00493210" w:rsidRPr="006A442E" w14:paraId="2075C021" w14:textId="77777777" w:rsidTr="00493210">
        <w:tc>
          <w:tcPr>
            <w:tcW w:w="2086" w:type="pct"/>
            <w:vMerge w:val="restart"/>
            <w:vAlign w:val="center"/>
          </w:tcPr>
          <w:p w14:paraId="28D8624E" w14:textId="77777777" w:rsidR="00493210" w:rsidRPr="00493210" w:rsidRDefault="00493210" w:rsidP="00493210">
            <w:pPr>
              <w:jc w:val="center"/>
              <w:rPr>
                <w:b/>
                <w:sz w:val="20"/>
                <w:lang w:val="fr-CA"/>
              </w:rPr>
            </w:pPr>
            <w:r w:rsidRPr="00767629">
              <w:rPr>
                <w:b/>
                <w:sz w:val="20"/>
                <w:lang w:val="fr-FR"/>
              </w:rPr>
              <w:t>Statut de la mise en œuvre</w:t>
            </w:r>
          </w:p>
        </w:tc>
        <w:tc>
          <w:tcPr>
            <w:tcW w:w="632" w:type="pct"/>
            <w:vMerge w:val="restart"/>
            <w:vAlign w:val="center"/>
          </w:tcPr>
          <w:p w14:paraId="10401544" w14:textId="77777777" w:rsidR="00493210" w:rsidRPr="00767629" w:rsidRDefault="00493210" w:rsidP="00493210">
            <w:pPr>
              <w:jc w:val="center"/>
              <w:rPr>
                <w:b/>
                <w:sz w:val="20"/>
              </w:rPr>
            </w:pPr>
            <w:r w:rsidRPr="00767629">
              <w:rPr>
                <w:b/>
                <w:sz w:val="20"/>
                <w:lang w:val="fr-FR"/>
              </w:rPr>
              <w:t>Nombre d</w:t>
            </w:r>
            <w:r>
              <w:rPr>
                <w:b/>
                <w:sz w:val="20"/>
                <w:lang w:val="fr-FR"/>
              </w:rPr>
              <w:t>’</w:t>
            </w:r>
            <w:r w:rsidRPr="00767629">
              <w:rPr>
                <w:b/>
                <w:sz w:val="20"/>
                <w:lang w:val="fr-FR"/>
              </w:rPr>
              <w:t>entreprises</w:t>
            </w:r>
          </w:p>
        </w:tc>
        <w:tc>
          <w:tcPr>
            <w:tcW w:w="1409" w:type="pct"/>
            <w:gridSpan w:val="2"/>
            <w:tcMar>
              <w:left w:w="0" w:type="dxa"/>
              <w:right w:w="0" w:type="dxa"/>
            </w:tcMar>
            <w:vAlign w:val="center"/>
          </w:tcPr>
          <w:p w14:paraId="057C9DC2" w14:textId="77777777" w:rsidR="00493210" w:rsidRPr="00767629" w:rsidRDefault="00493210" w:rsidP="00493210">
            <w:pPr>
              <w:jc w:val="center"/>
              <w:rPr>
                <w:b/>
                <w:sz w:val="20"/>
              </w:rPr>
            </w:pPr>
            <w:r w:rsidRPr="00767629">
              <w:rPr>
                <w:b/>
                <w:sz w:val="20"/>
                <w:lang w:val="fr-FR"/>
              </w:rPr>
              <w:t xml:space="preserve">Consommation de HCFC en 2016* </w:t>
            </w:r>
          </w:p>
        </w:tc>
        <w:tc>
          <w:tcPr>
            <w:tcW w:w="873" w:type="pct"/>
          </w:tcPr>
          <w:p w14:paraId="18BCDCF7" w14:textId="77777777" w:rsidR="00493210" w:rsidRPr="00767629" w:rsidRDefault="00493210" w:rsidP="00493210">
            <w:pPr>
              <w:jc w:val="center"/>
              <w:rPr>
                <w:b/>
                <w:sz w:val="20"/>
              </w:rPr>
            </w:pPr>
            <w:r w:rsidRPr="00767629">
              <w:rPr>
                <w:b/>
                <w:sz w:val="20"/>
                <w:lang w:val="fr-FR"/>
              </w:rPr>
              <w:t>Montants des</w:t>
            </w:r>
            <w:r>
              <w:rPr>
                <w:b/>
                <w:sz w:val="20"/>
                <w:lang w:val="fr-FR"/>
              </w:rPr>
              <w:t> </w:t>
            </w:r>
            <w:r w:rsidRPr="00767629">
              <w:rPr>
                <w:b/>
                <w:sz w:val="20"/>
                <w:lang w:val="fr-FR"/>
              </w:rPr>
              <w:t>contrats ($US)</w:t>
            </w:r>
          </w:p>
        </w:tc>
      </w:tr>
      <w:tr w:rsidR="00493210" w:rsidRPr="006A442E" w14:paraId="07BDC40C" w14:textId="77777777" w:rsidTr="00493210">
        <w:tc>
          <w:tcPr>
            <w:tcW w:w="2086" w:type="pct"/>
            <w:vMerge/>
            <w:vAlign w:val="center"/>
          </w:tcPr>
          <w:p w14:paraId="60588801" w14:textId="77777777" w:rsidR="00493210" w:rsidRPr="000B6BB6" w:rsidRDefault="00493210" w:rsidP="00493210">
            <w:pPr>
              <w:jc w:val="center"/>
              <w:rPr>
                <w:b/>
                <w:sz w:val="20"/>
              </w:rPr>
            </w:pPr>
          </w:p>
        </w:tc>
        <w:tc>
          <w:tcPr>
            <w:tcW w:w="632" w:type="pct"/>
            <w:vMerge/>
            <w:vAlign w:val="center"/>
          </w:tcPr>
          <w:p w14:paraId="3F667C49" w14:textId="77777777" w:rsidR="00493210" w:rsidRPr="000B6BB6" w:rsidRDefault="00493210" w:rsidP="00493210">
            <w:pPr>
              <w:jc w:val="center"/>
              <w:rPr>
                <w:b/>
                <w:sz w:val="20"/>
              </w:rPr>
            </w:pPr>
          </w:p>
        </w:tc>
        <w:tc>
          <w:tcPr>
            <w:tcW w:w="727" w:type="pct"/>
            <w:tcMar>
              <w:left w:w="0" w:type="dxa"/>
              <w:right w:w="0" w:type="dxa"/>
            </w:tcMar>
            <w:vAlign w:val="center"/>
          </w:tcPr>
          <w:p w14:paraId="59BAC1E7" w14:textId="77777777" w:rsidR="00493210" w:rsidRPr="00767629" w:rsidRDefault="00493210" w:rsidP="00493210">
            <w:pPr>
              <w:jc w:val="center"/>
              <w:rPr>
                <w:b/>
                <w:sz w:val="20"/>
              </w:rPr>
            </w:pPr>
            <w:r w:rsidRPr="00767629">
              <w:rPr>
                <w:b/>
                <w:sz w:val="20"/>
                <w:lang w:val="fr-FR"/>
              </w:rPr>
              <w:t>tm</w:t>
            </w:r>
          </w:p>
        </w:tc>
        <w:tc>
          <w:tcPr>
            <w:tcW w:w="682" w:type="pct"/>
            <w:tcBorders>
              <w:bottom w:val="single" w:sz="4" w:space="0" w:color="auto"/>
            </w:tcBorders>
            <w:tcMar>
              <w:left w:w="0" w:type="dxa"/>
              <w:right w:w="0" w:type="dxa"/>
            </w:tcMar>
            <w:vAlign w:val="center"/>
          </w:tcPr>
          <w:p w14:paraId="6CAD9C66" w14:textId="77777777" w:rsidR="00493210" w:rsidRPr="00767629" w:rsidRDefault="00493210" w:rsidP="00493210">
            <w:pPr>
              <w:jc w:val="center"/>
              <w:rPr>
                <w:b/>
                <w:sz w:val="20"/>
              </w:rPr>
            </w:pPr>
            <w:r w:rsidRPr="00767629">
              <w:rPr>
                <w:b/>
                <w:sz w:val="20"/>
                <w:lang w:val="fr-FR"/>
              </w:rPr>
              <w:t>Tonnes PAO**</w:t>
            </w:r>
          </w:p>
        </w:tc>
        <w:tc>
          <w:tcPr>
            <w:tcW w:w="873" w:type="pct"/>
            <w:tcBorders>
              <w:bottom w:val="single" w:sz="4" w:space="0" w:color="auto"/>
            </w:tcBorders>
          </w:tcPr>
          <w:p w14:paraId="5B55DAF5" w14:textId="77777777" w:rsidR="00493210" w:rsidRPr="000B6BB6" w:rsidRDefault="00493210" w:rsidP="00493210">
            <w:pPr>
              <w:jc w:val="center"/>
              <w:rPr>
                <w:b/>
                <w:sz w:val="20"/>
              </w:rPr>
            </w:pPr>
          </w:p>
        </w:tc>
      </w:tr>
      <w:tr w:rsidR="00493210" w:rsidRPr="006A442E" w14:paraId="272E91D0" w14:textId="77777777" w:rsidTr="00493210">
        <w:tc>
          <w:tcPr>
            <w:tcW w:w="2086" w:type="pct"/>
            <w:tcBorders>
              <w:bottom w:val="single" w:sz="4" w:space="0" w:color="auto"/>
            </w:tcBorders>
          </w:tcPr>
          <w:p w14:paraId="1616A813" w14:textId="77777777" w:rsidR="00493210" w:rsidRPr="00493210" w:rsidRDefault="00493210" w:rsidP="00493210">
            <w:pPr>
              <w:rPr>
                <w:sz w:val="20"/>
                <w:lang w:val="fr-CA"/>
              </w:rPr>
            </w:pPr>
            <w:r w:rsidRPr="00767629">
              <w:rPr>
                <w:sz w:val="20"/>
                <w:lang w:val="fr-FR"/>
              </w:rPr>
              <w:t>Projet terminé (acceptation de projet adoptée)</w:t>
            </w:r>
          </w:p>
        </w:tc>
        <w:tc>
          <w:tcPr>
            <w:tcW w:w="632" w:type="pct"/>
            <w:tcBorders>
              <w:bottom w:val="single" w:sz="4" w:space="0" w:color="auto"/>
            </w:tcBorders>
          </w:tcPr>
          <w:p w14:paraId="7E3A9EB7" w14:textId="77777777" w:rsidR="00493210" w:rsidRPr="000B6BB6" w:rsidRDefault="00493210" w:rsidP="00493210">
            <w:pPr>
              <w:jc w:val="center"/>
              <w:rPr>
                <w:sz w:val="20"/>
              </w:rPr>
            </w:pPr>
            <w:r w:rsidRPr="000B6BB6">
              <w:rPr>
                <w:sz w:val="20"/>
              </w:rPr>
              <w:t>10</w:t>
            </w:r>
          </w:p>
        </w:tc>
        <w:tc>
          <w:tcPr>
            <w:tcW w:w="727" w:type="pct"/>
            <w:tcBorders>
              <w:bottom w:val="single" w:sz="4" w:space="0" w:color="auto"/>
            </w:tcBorders>
          </w:tcPr>
          <w:p w14:paraId="29E7CD11" w14:textId="77777777" w:rsidR="00493210" w:rsidRPr="000B6BB6" w:rsidRDefault="00493210" w:rsidP="00493210">
            <w:pPr>
              <w:jc w:val="right"/>
              <w:rPr>
                <w:sz w:val="20"/>
              </w:rPr>
            </w:pPr>
            <w:r w:rsidRPr="000B6BB6">
              <w:rPr>
                <w:sz w:val="20"/>
              </w:rPr>
              <w:t>4</w:t>
            </w:r>
            <w:r>
              <w:rPr>
                <w:sz w:val="20"/>
              </w:rPr>
              <w:t> </w:t>
            </w:r>
            <w:r w:rsidRPr="000B6BB6">
              <w:rPr>
                <w:sz w:val="20"/>
              </w:rPr>
              <w:t>296</w:t>
            </w:r>
            <w:r>
              <w:rPr>
                <w:sz w:val="20"/>
              </w:rPr>
              <w:t>,</w:t>
            </w:r>
            <w:r w:rsidRPr="000B6BB6">
              <w:rPr>
                <w:sz w:val="20"/>
              </w:rPr>
              <w:t>80</w:t>
            </w:r>
          </w:p>
        </w:tc>
        <w:tc>
          <w:tcPr>
            <w:tcW w:w="682" w:type="pct"/>
            <w:tcBorders>
              <w:top w:val="single" w:sz="4" w:space="0" w:color="auto"/>
              <w:left w:val="nil"/>
              <w:bottom w:val="single" w:sz="4" w:space="0" w:color="auto"/>
              <w:right w:val="single" w:sz="4" w:space="0" w:color="auto"/>
            </w:tcBorders>
            <w:shd w:val="clear" w:color="auto" w:fill="auto"/>
          </w:tcPr>
          <w:p w14:paraId="3CB2BEF2" w14:textId="77777777" w:rsidR="00493210" w:rsidRPr="000B6BB6" w:rsidRDefault="00493210" w:rsidP="00493210">
            <w:pPr>
              <w:jc w:val="right"/>
              <w:rPr>
                <w:sz w:val="20"/>
              </w:rPr>
            </w:pPr>
            <w:r w:rsidRPr="000B6BB6">
              <w:rPr>
                <w:color w:val="000000"/>
                <w:sz w:val="20"/>
              </w:rPr>
              <w:t>247</w:t>
            </w:r>
            <w:r>
              <w:rPr>
                <w:color w:val="000000"/>
                <w:sz w:val="20"/>
              </w:rPr>
              <w:t>,</w:t>
            </w:r>
            <w:r w:rsidRPr="000B6BB6">
              <w:rPr>
                <w:color w:val="000000"/>
                <w:sz w:val="20"/>
              </w:rPr>
              <w:t>06</w:t>
            </w:r>
          </w:p>
        </w:tc>
        <w:tc>
          <w:tcPr>
            <w:tcW w:w="873" w:type="pct"/>
            <w:tcBorders>
              <w:top w:val="single" w:sz="4" w:space="0" w:color="auto"/>
              <w:left w:val="nil"/>
              <w:bottom w:val="single" w:sz="4" w:space="0" w:color="auto"/>
              <w:right w:val="single" w:sz="4" w:space="0" w:color="auto"/>
            </w:tcBorders>
          </w:tcPr>
          <w:p w14:paraId="3054257A" w14:textId="77777777" w:rsidR="00493210" w:rsidRPr="000B6BB6" w:rsidRDefault="00493210" w:rsidP="00493210">
            <w:pPr>
              <w:jc w:val="right"/>
              <w:rPr>
                <w:color w:val="000000"/>
                <w:sz w:val="20"/>
              </w:rPr>
            </w:pPr>
            <w:r w:rsidRPr="000B6BB6">
              <w:rPr>
                <w:color w:val="000000"/>
                <w:sz w:val="20"/>
              </w:rPr>
              <w:t>24</w:t>
            </w:r>
            <w:r>
              <w:rPr>
                <w:color w:val="000000"/>
                <w:sz w:val="20"/>
              </w:rPr>
              <w:t> </w:t>
            </w:r>
            <w:r w:rsidRPr="000B6BB6">
              <w:rPr>
                <w:color w:val="000000"/>
                <w:sz w:val="20"/>
              </w:rPr>
              <w:t>263</w:t>
            </w:r>
            <w:r>
              <w:rPr>
                <w:color w:val="000000"/>
                <w:sz w:val="20"/>
              </w:rPr>
              <w:t> </w:t>
            </w:r>
            <w:r w:rsidRPr="000B6BB6">
              <w:rPr>
                <w:color w:val="000000"/>
                <w:sz w:val="20"/>
              </w:rPr>
              <w:t>130</w:t>
            </w:r>
          </w:p>
        </w:tc>
      </w:tr>
    </w:tbl>
    <w:p w14:paraId="409C9FE5" w14:textId="77777777" w:rsidR="00493210" w:rsidRPr="00493210" w:rsidRDefault="00493210" w:rsidP="00493210">
      <w:pPr>
        <w:rPr>
          <w:sz w:val="18"/>
          <w:szCs w:val="18"/>
          <w:lang w:val="fr-CA"/>
        </w:rPr>
      </w:pPr>
      <w:r w:rsidRPr="00767629">
        <w:rPr>
          <w:sz w:val="18"/>
          <w:szCs w:val="18"/>
          <w:lang w:val="fr-FR"/>
        </w:rPr>
        <w:t>* 2016 est l</w:t>
      </w:r>
      <w:r>
        <w:rPr>
          <w:sz w:val="18"/>
          <w:szCs w:val="18"/>
          <w:lang w:val="fr-FR"/>
        </w:rPr>
        <w:t>’</w:t>
      </w:r>
      <w:r w:rsidRPr="00767629">
        <w:rPr>
          <w:sz w:val="18"/>
          <w:szCs w:val="18"/>
          <w:lang w:val="fr-FR"/>
        </w:rPr>
        <w:t>année utilisée comme référence pour la consommation de HCFC pour la phase II du PGEH.</w:t>
      </w:r>
    </w:p>
    <w:p w14:paraId="53AEEB08" w14:textId="77777777" w:rsidR="00493210" w:rsidRPr="00493210" w:rsidRDefault="00493210" w:rsidP="00493210">
      <w:pPr>
        <w:rPr>
          <w:sz w:val="18"/>
          <w:szCs w:val="18"/>
          <w:lang w:val="fr-CA"/>
        </w:rPr>
      </w:pPr>
      <w:r w:rsidRPr="00767629">
        <w:rPr>
          <w:sz w:val="18"/>
          <w:szCs w:val="18"/>
          <w:lang w:val="fr-FR"/>
        </w:rPr>
        <w:t xml:space="preserve">** Un mélange de HCFC-22 et HCFC-142b dans un rapport de 75:25 (mesuré en </w:t>
      </w:r>
      <w:r>
        <w:rPr>
          <w:sz w:val="18"/>
          <w:szCs w:val="18"/>
          <w:lang w:val="fr-FR"/>
        </w:rPr>
        <w:t>tm</w:t>
      </w:r>
      <w:r w:rsidRPr="00767629">
        <w:rPr>
          <w:sz w:val="18"/>
          <w:szCs w:val="18"/>
          <w:lang w:val="fr-FR"/>
        </w:rPr>
        <w:t>) est utilisé comme agent de gonflage des mousses.</w:t>
      </w:r>
    </w:p>
    <w:p w14:paraId="787B7FBF" w14:textId="77777777" w:rsidR="00493210" w:rsidRPr="00493210" w:rsidRDefault="00493210" w:rsidP="00493210">
      <w:pPr>
        <w:rPr>
          <w:lang w:val="fr-CA"/>
        </w:rPr>
      </w:pPr>
    </w:p>
    <w:p w14:paraId="34E0CD88" w14:textId="77777777" w:rsidR="00493210" w:rsidRPr="00493210" w:rsidRDefault="00493210" w:rsidP="00493210">
      <w:pPr>
        <w:keepNext/>
        <w:keepLines/>
        <w:rPr>
          <w:i/>
          <w:lang w:val="fr-CA"/>
        </w:rPr>
      </w:pPr>
      <w:r w:rsidRPr="00767629">
        <w:rPr>
          <w:i/>
          <w:lang w:val="fr-FR"/>
        </w:rPr>
        <w:t>Vérification des chaînes de fabrication reconverties</w:t>
      </w:r>
      <w:r w:rsidRPr="00493210">
        <w:rPr>
          <w:i/>
          <w:lang w:val="fr-CA"/>
        </w:rPr>
        <w:t xml:space="preserve"> </w:t>
      </w:r>
    </w:p>
    <w:p w14:paraId="2F3999B9" w14:textId="77777777" w:rsidR="00493210" w:rsidRPr="00493210" w:rsidRDefault="00493210" w:rsidP="00493210">
      <w:pPr>
        <w:keepNext/>
        <w:keepLines/>
        <w:rPr>
          <w:i/>
          <w:lang w:val="fr-CA"/>
        </w:rPr>
      </w:pPr>
    </w:p>
    <w:p w14:paraId="4FCB1457" w14:textId="782E46A0" w:rsidR="00493210" w:rsidRPr="00493210" w:rsidRDefault="00493210" w:rsidP="00493210">
      <w:pPr>
        <w:keepNext/>
        <w:keepLines/>
        <w:numPr>
          <w:ilvl w:val="0"/>
          <w:numId w:val="1"/>
        </w:numPr>
        <w:spacing w:after="240"/>
        <w:outlineLvl w:val="0"/>
        <w:rPr>
          <w:lang w:val="fr-CA"/>
        </w:rPr>
      </w:pPr>
      <w:r w:rsidRPr="00E63484">
        <w:rPr>
          <w:lang w:val="fr-FR"/>
        </w:rPr>
        <w:t>Conformément au paragraphe 5(c) de l</w:t>
      </w:r>
      <w:r>
        <w:rPr>
          <w:lang w:val="fr-FR"/>
        </w:rPr>
        <w:t>’</w:t>
      </w:r>
      <w:r w:rsidRPr="00E63484">
        <w:rPr>
          <w:lang w:val="fr-FR"/>
        </w:rPr>
        <w:t>accord, l</w:t>
      </w:r>
      <w:r>
        <w:rPr>
          <w:lang w:val="fr-FR"/>
        </w:rPr>
        <w:t>’</w:t>
      </w:r>
      <w:r w:rsidRPr="00E63484">
        <w:rPr>
          <w:lang w:val="fr-FR"/>
        </w:rPr>
        <w:t xml:space="preserve">ONUDI a </w:t>
      </w:r>
      <w:r>
        <w:rPr>
          <w:lang w:val="fr-FR"/>
        </w:rPr>
        <w:t>de</w:t>
      </w:r>
      <w:r w:rsidRPr="00E63484">
        <w:rPr>
          <w:lang w:val="fr-FR"/>
        </w:rPr>
        <w:t xml:space="preserve">mandé la vérification de sept chaînes de fabrication dans quatre des entreprises de mousses </w:t>
      </w:r>
      <w:r w:rsidR="00F64976">
        <w:rPr>
          <w:lang w:val="fr-FR"/>
        </w:rPr>
        <w:t>de polystyrène extrudé</w:t>
      </w:r>
      <w:r w:rsidRPr="00E63484">
        <w:rPr>
          <w:lang w:val="fr-FR"/>
        </w:rPr>
        <w:t xml:space="preserve"> qui ont été reconverties au CO</w:t>
      </w:r>
      <w:r w:rsidRPr="00E63484">
        <w:rPr>
          <w:vertAlign w:val="subscript"/>
          <w:lang w:val="fr-FR"/>
        </w:rPr>
        <w:t>2</w:t>
      </w:r>
      <w:r w:rsidRPr="00E63484">
        <w:rPr>
          <w:lang w:val="fr-FR"/>
        </w:rPr>
        <w:t>, reconversion s</w:t>
      </w:r>
      <w:r>
        <w:rPr>
          <w:lang w:val="fr-FR"/>
        </w:rPr>
        <w:t>’</w:t>
      </w:r>
      <w:r w:rsidRPr="00E63484">
        <w:rPr>
          <w:lang w:val="fr-FR"/>
        </w:rPr>
        <w:t>assortissant d</w:t>
      </w:r>
      <w:r>
        <w:rPr>
          <w:lang w:val="fr-FR"/>
        </w:rPr>
        <w:t>’</w:t>
      </w:r>
      <w:r w:rsidRPr="00E63484">
        <w:rPr>
          <w:lang w:val="fr-FR"/>
        </w:rPr>
        <w:t>une élimination de 1 649 tm (93,40 tonnes PAO) de HCFC.</w:t>
      </w:r>
      <w:r w:rsidRPr="00493210">
        <w:rPr>
          <w:lang w:val="fr-CA"/>
        </w:rPr>
        <w:t xml:space="preserve"> </w:t>
      </w:r>
      <w:r w:rsidRPr="00E63484">
        <w:rPr>
          <w:lang w:val="fr-FR"/>
        </w:rPr>
        <w:t>Cette quantité représente 38 pour cent du total de HCFC éliminé jusqu</w:t>
      </w:r>
      <w:r>
        <w:rPr>
          <w:lang w:val="fr-FR"/>
        </w:rPr>
        <w:t>’</w:t>
      </w:r>
      <w:r w:rsidRPr="00E63484">
        <w:rPr>
          <w:lang w:val="fr-FR"/>
        </w:rPr>
        <w:t>à présent dans le cadre de la phase II.</w:t>
      </w:r>
      <w:r w:rsidRPr="00493210">
        <w:rPr>
          <w:lang w:val="fr-CA"/>
        </w:rPr>
        <w:t xml:space="preserve"> </w:t>
      </w:r>
      <w:r w:rsidRPr="00E63484">
        <w:rPr>
          <w:lang w:val="fr-FR"/>
        </w:rPr>
        <w:t>Les rapports de vérification ont confirmé, entre autres, que les entreprises ont définitivement cessé d</w:t>
      </w:r>
      <w:r>
        <w:rPr>
          <w:lang w:val="fr-FR"/>
        </w:rPr>
        <w:t>’</w:t>
      </w:r>
      <w:r w:rsidRPr="00E63484">
        <w:rPr>
          <w:lang w:val="fr-FR"/>
        </w:rPr>
        <w:t xml:space="preserve">utiliser des HCFC pour la mousse </w:t>
      </w:r>
      <w:r w:rsidR="00F64976">
        <w:rPr>
          <w:lang w:val="fr-FR"/>
        </w:rPr>
        <w:t>de polystyrène extrudé</w:t>
      </w:r>
      <w:r w:rsidRPr="00E63484">
        <w:rPr>
          <w:lang w:val="fr-FR"/>
        </w:rPr>
        <w:t xml:space="preserve"> et ont commencé </w:t>
      </w:r>
      <w:r>
        <w:rPr>
          <w:lang w:val="fr-FR"/>
        </w:rPr>
        <w:t xml:space="preserve">pour la fabrication à utiliser </w:t>
      </w:r>
      <w:r w:rsidRPr="00E63484">
        <w:rPr>
          <w:lang w:val="fr-FR"/>
        </w:rPr>
        <w:t>la technologie à base de CO</w:t>
      </w:r>
      <w:r w:rsidRPr="00E63484">
        <w:rPr>
          <w:vertAlign w:val="subscript"/>
          <w:lang w:val="fr-FR"/>
        </w:rPr>
        <w:t>2</w:t>
      </w:r>
      <w:r w:rsidRPr="00E63484">
        <w:rPr>
          <w:lang w:val="fr-FR"/>
        </w:rPr>
        <w:t xml:space="preserve"> conformément aux normes nationales pertinentes s</w:t>
      </w:r>
      <w:r>
        <w:rPr>
          <w:lang w:val="fr-FR"/>
        </w:rPr>
        <w:t>’</w:t>
      </w:r>
      <w:r w:rsidRPr="00E63484">
        <w:rPr>
          <w:lang w:val="fr-FR"/>
        </w:rPr>
        <w:t>appliquant aux produits.</w:t>
      </w:r>
      <w:r w:rsidRPr="00493210">
        <w:rPr>
          <w:lang w:val="fr-CA"/>
        </w:rPr>
        <w:t xml:space="preserve"> </w:t>
      </w:r>
      <w:r w:rsidRPr="00E63484">
        <w:rPr>
          <w:lang w:val="fr-FR"/>
        </w:rPr>
        <w:t>Les vérifications ont également confirmé que l</w:t>
      </w:r>
      <w:r>
        <w:rPr>
          <w:lang w:val="fr-FR"/>
        </w:rPr>
        <w:t>’</w:t>
      </w:r>
      <w:r w:rsidRPr="00E63484">
        <w:rPr>
          <w:lang w:val="fr-FR"/>
        </w:rPr>
        <w:t>affectation des fonds était transparente et conforme aux</w:t>
      </w:r>
      <w:r>
        <w:rPr>
          <w:lang w:val="fr-FR"/>
        </w:rPr>
        <w:t> </w:t>
      </w:r>
      <w:r w:rsidRPr="00E63484">
        <w:rPr>
          <w:lang w:val="fr-FR"/>
        </w:rPr>
        <w:t>seuils de rentabilité ; qu</w:t>
      </w:r>
      <w:r>
        <w:rPr>
          <w:lang w:val="fr-FR"/>
        </w:rPr>
        <w:t>’</w:t>
      </w:r>
      <w:r w:rsidRPr="00E63484">
        <w:rPr>
          <w:lang w:val="fr-FR"/>
        </w:rPr>
        <w:t>il n</w:t>
      </w:r>
      <w:r>
        <w:rPr>
          <w:lang w:val="fr-FR"/>
        </w:rPr>
        <w:t>’</w:t>
      </w:r>
      <w:r w:rsidRPr="00E63484">
        <w:rPr>
          <w:lang w:val="fr-FR"/>
        </w:rPr>
        <w:t>y a pas eu de mise à niveau des capacités dans les reconversions ; et que les équipements de base remplacés ont été détruits.</w:t>
      </w:r>
      <w:r w:rsidRPr="00493210">
        <w:rPr>
          <w:lang w:val="fr-CA"/>
        </w:rPr>
        <w:t xml:space="preserve"> </w:t>
      </w:r>
      <w:r w:rsidRPr="00302FCE">
        <w:rPr>
          <w:lang w:val="fr-FR"/>
        </w:rPr>
        <w:t>Les surcoûts d</w:t>
      </w:r>
      <w:r>
        <w:rPr>
          <w:lang w:val="fr-FR"/>
        </w:rPr>
        <w:t>’</w:t>
      </w:r>
      <w:r w:rsidRPr="00302FCE">
        <w:rPr>
          <w:lang w:val="fr-FR"/>
        </w:rPr>
        <w:t>exploitation (IOC) pour les fabricants ont augmenté car la nouvelle technologie à base de CO</w:t>
      </w:r>
      <w:r w:rsidRPr="00302FCE">
        <w:rPr>
          <w:vertAlign w:val="subscript"/>
          <w:lang w:val="fr-FR"/>
        </w:rPr>
        <w:t>2</w:t>
      </w:r>
      <w:r w:rsidRPr="00302FCE">
        <w:rPr>
          <w:lang w:val="fr-FR"/>
        </w:rPr>
        <w:t xml:space="preserve"> ne pouvait fonctionner qu</w:t>
      </w:r>
      <w:r>
        <w:rPr>
          <w:lang w:val="fr-FR"/>
        </w:rPr>
        <w:t>’</w:t>
      </w:r>
      <w:r w:rsidRPr="00302FCE">
        <w:rPr>
          <w:lang w:val="fr-FR"/>
        </w:rPr>
        <w:t xml:space="preserve">avec des matières premières vierges, et le cofinancement substantiel par les entreprises </w:t>
      </w:r>
      <w:r>
        <w:rPr>
          <w:lang w:val="fr-FR"/>
        </w:rPr>
        <w:t>d</w:t>
      </w:r>
      <w:r w:rsidRPr="00302FCE">
        <w:rPr>
          <w:lang w:val="fr-FR"/>
        </w:rPr>
        <w:t>es coûts d</w:t>
      </w:r>
      <w:r>
        <w:rPr>
          <w:lang w:val="fr-FR"/>
        </w:rPr>
        <w:t>’</w:t>
      </w:r>
      <w:r w:rsidRPr="00302FCE">
        <w:rPr>
          <w:lang w:val="fr-FR"/>
        </w:rPr>
        <w:t xml:space="preserve">investissement et </w:t>
      </w:r>
      <w:r>
        <w:rPr>
          <w:lang w:val="fr-FR"/>
        </w:rPr>
        <w:t>d</w:t>
      </w:r>
      <w:r w:rsidRPr="00302FCE">
        <w:rPr>
          <w:lang w:val="fr-FR"/>
        </w:rPr>
        <w:t>es coûts d</w:t>
      </w:r>
      <w:r>
        <w:rPr>
          <w:lang w:val="fr-FR"/>
        </w:rPr>
        <w:t>’</w:t>
      </w:r>
      <w:r w:rsidRPr="00302FCE">
        <w:rPr>
          <w:lang w:val="fr-FR"/>
        </w:rPr>
        <w:t>exploitation conforte la durabilité du projet.</w:t>
      </w:r>
    </w:p>
    <w:p w14:paraId="3CD8280B" w14:textId="77777777" w:rsidR="00493210" w:rsidRPr="00302FCE" w:rsidRDefault="00493210" w:rsidP="00493210">
      <w:pPr>
        <w:spacing w:after="240"/>
        <w:outlineLvl w:val="0"/>
        <w:rPr>
          <w:i/>
        </w:rPr>
      </w:pPr>
      <w:r w:rsidRPr="00302FCE">
        <w:rPr>
          <w:i/>
          <w:lang w:val="fr-FR"/>
        </w:rPr>
        <w:t>Activités d</w:t>
      </w:r>
      <w:r>
        <w:rPr>
          <w:i/>
          <w:lang w:val="fr-FR"/>
        </w:rPr>
        <w:t>’</w:t>
      </w:r>
      <w:r w:rsidRPr="00302FCE">
        <w:rPr>
          <w:i/>
          <w:lang w:val="fr-FR"/>
        </w:rPr>
        <w:t>assistance technique</w:t>
      </w:r>
    </w:p>
    <w:p w14:paraId="4B85110D" w14:textId="6C8DD4D9" w:rsidR="00493210" w:rsidRPr="00493210" w:rsidRDefault="00493210" w:rsidP="00493210">
      <w:pPr>
        <w:numPr>
          <w:ilvl w:val="0"/>
          <w:numId w:val="1"/>
        </w:numPr>
        <w:spacing w:after="240"/>
        <w:outlineLvl w:val="0"/>
        <w:rPr>
          <w:lang w:val="fr-CA"/>
        </w:rPr>
      </w:pPr>
      <w:r w:rsidRPr="00302FCE">
        <w:rPr>
          <w:lang w:val="fr-FR"/>
        </w:rPr>
        <w:t>Les activités d</w:t>
      </w:r>
      <w:r>
        <w:rPr>
          <w:lang w:val="fr-FR"/>
        </w:rPr>
        <w:t>’</w:t>
      </w:r>
      <w:r w:rsidRPr="00302FCE">
        <w:rPr>
          <w:lang w:val="fr-FR"/>
        </w:rPr>
        <w:t>assistance technique mises en œuvre de 2020 à 2021 comprennent le soutien technique fourni par l</w:t>
      </w:r>
      <w:r>
        <w:rPr>
          <w:lang w:val="fr-FR"/>
        </w:rPr>
        <w:t>’</w:t>
      </w:r>
      <w:r w:rsidRPr="00302FCE">
        <w:rPr>
          <w:lang w:val="fr-FR"/>
        </w:rPr>
        <w:t>agence d</w:t>
      </w:r>
      <w:r>
        <w:rPr>
          <w:lang w:val="fr-FR"/>
        </w:rPr>
        <w:t>’</w:t>
      </w:r>
      <w:r w:rsidRPr="00302FCE">
        <w:rPr>
          <w:lang w:val="fr-FR"/>
        </w:rPr>
        <w:t xml:space="preserve">appui à la mise en œuvre (ISA) au </w:t>
      </w:r>
      <w:r w:rsidR="00287DD8">
        <w:rPr>
          <w:lang w:val="fr-FR"/>
        </w:rPr>
        <w:t>BCEE</w:t>
      </w:r>
      <w:r w:rsidRPr="00302FCE">
        <w:rPr>
          <w:lang w:val="fr-FR"/>
        </w:rPr>
        <w:t xml:space="preserve"> et aux entreprises pour les opérations quotidiennes, les vérifications sur place des bases de référence et les processus d</w:t>
      </w:r>
      <w:r>
        <w:rPr>
          <w:lang w:val="fr-FR"/>
        </w:rPr>
        <w:t>’</w:t>
      </w:r>
      <w:r w:rsidRPr="00302FCE">
        <w:rPr>
          <w:lang w:val="fr-FR"/>
        </w:rPr>
        <w:t>acceptation du projet ; l</w:t>
      </w:r>
      <w:r>
        <w:rPr>
          <w:lang w:val="fr-FR"/>
        </w:rPr>
        <w:t>’</w:t>
      </w:r>
      <w:r w:rsidRPr="00302FCE">
        <w:rPr>
          <w:lang w:val="fr-FR"/>
        </w:rPr>
        <w:t>appui d</w:t>
      </w:r>
      <w:r>
        <w:rPr>
          <w:lang w:val="fr-FR"/>
        </w:rPr>
        <w:t>’</w:t>
      </w:r>
      <w:r w:rsidRPr="00302FCE">
        <w:rPr>
          <w:lang w:val="fr-FR"/>
        </w:rPr>
        <w:t>un cabinet comptable pour examiner les documents financiers soumis par les bénéficiaires et effectuer des vérifications de performance sur place avec l</w:t>
      </w:r>
      <w:r>
        <w:rPr>
          <w:lang w:val="fr-FR"/>
        </w:rPr>
        <w:t>’</w:t>
      </w:r>
      <w:r w:rsidRPr="00302FCE">
        <w:rPr>
          <w:lang w:val="fr-FR"/>
        </w:rPr>
        <w:t xml:space="preserve">ISA ; et deux ateliers de formation sur la mise en œuvre de mesures de sécurité dans la production de mousse </w:t>
      </w:r>
      <w:r w:rsidR="00F64976">
        <w:rPr>
          <w:lang w:val="fr-FR"/>
        </w:rPr>
        <w:t>de polystyrène extrudé</w:t>
      </w:r>
      <w:r w:rsidRPr="00302FCE">
        <w:rPr>
          <w:lang w:val="fr-FR"/>
        </w:rPr>
        <w:t xml:space="preserve"> avec une technologie basée sur le CO</w:t>
      </w:r>
      <w:r w:rsidRPr="00302FCE">
        <w:rPr>
          <w:vertAlign w:val="subscript"/>
          <w:lang w:val="fr-FR"/>
        </w:rPr>
        <w:t>2</w:t>
      </w:r>
      <w:r w:rsidRPr="00302FCE">
        <w:rPr>
          <w:lang w:val="fr-FR"/>
        </w:rPr>
        <w:t>, y compris une formation sur site dans huit entreprises.</w:t>
      </w:r>
    </w:p>
    <w:p w14:paraId="4AEBFE82" w14:textId="77777777" w:rsidR="00493210" w:rsidRPr="00493210" w:rsidRDefault="00493210" w:rsidP="00493210">
      <w:pPr>
        <w:rPr>
          <w:i/>
          <w:lang w:val="fr-CA"/>
        </w:rPr>
      </w:pPr>
      <w:r w:rsidRPr="00302FCE">
        <w:rPr>
          <w:i/>
          <w:lang w:val="fr-FR"/>
        </w:rPr>
        <w:t>Mise en œuvre de la politique de gendérisation</w:t>
      </w:r>
    </w:p>
    <w:p w14:paraId="5A8F9273" w14:textId="77777777" w:rsidR="00493210" w:rsidRPr="00493210" w:rsidRDefault="00493210" w:rsidP="00493210">
      <w:pPr>
        <w:rPr>
          <w:lang w:val="fr-CA"/>
        </w:rPr>
      </w:pPr>
    </w:p>
    <w:p w14:paraId="50F21BB8" w14:textId="7A875138" w:rsidR="00493210" w:rsidRPr="00493210" w:rsidRDefault="00493210" w:rsidP="00493210">
      <w:pPr>
        <w:numPr>
          <w:ilvl w:val="0"/>
          <w:numId w:val="1"/>
        </w:numPr>
        <w:spacing w:after="240"/>
        <w:outlineLvl w:val="0"/>
        <w:rPr>
          <w:lang w:val="fr-CA"/>
        </w:rPr>
      </w:pPr>
      <w:r w:rsidRPr="00302FCE">
        <w:rPr>
          <w:lang w:val="fr-FR"/>
        </w:rPr>
        <w:t>Conformément à la politique opérationnelle du Fonds multilatéral sur l</w:t>
      </w:r>
      <w:r>
        <w:rPr>
          <w:lang w:val="fr-FR"/>
        </w:rPr>
        <w:t>’</w:t>
      </w:r>
      <w:r w:rsidRPr="00302FCE">
        <w:rPr>
          <w:lang w:val="fr-FR"/>
        </w:rPr>
        <w:t xml:space="preserve">intégration </w:t>
      </w:r>
      <w:r>
        <w:rPr>
          <w:lang w:val="fr-FR"/>
        </w:rPr>
        <w:t xml:space="preserve">de l’égalité </w:t>
      </w:r>
      <w:r w:rsidRPr="00302FCE">
        <w:rPr>
          <w:lang w:val="fr-FR"/>
        </w:rPr>
        <w:t xml:space="preserve">des sexes (décision 84/92), la mise en œuvre de la phase II du </w:t>
      </w:r>
      <w:r>
        <w:rPr>
          <w:lang w:val="fr-FR"/>
        </w:rPr>
        <w:t>plan sectoriel</w:t>
      </w:r>
      <w:r w:rsidRPr="00302FCE">
        <w:rPr>
          <w:lang w:val="fr-FR"/>
        </w:rPr>
        <w:t xml:space="preserve"> des mousses </w:t>
      </w:r>
      <w:r w:rsidR="00F64976">
        <w:rPr>
          <w:lang w:val="fr-FR"/>
        </w:rPr>
        <w:t>de polystyrène extrudé</w:t>
      </w:r>
      <w:r w:rsidRPr="00302FCE">
        <w:rPr>
          <w:lang w:val="fr-FR"/>
        </w:rPr>
        <w:t xml:space="preserve"> continuera de prendre en compte les activités d</w:t>
      </w:r>
      <w:r>
        <w:rPr>
          <w:lang w:val="fr-FR"/>
        </w:rPr>
        <w:t>’</w:t>
      </w:r>
      <w:r w:rsidRPr="00302FCE">
        <w:rPr>
          <w:lang w:val="fr-FR"/>
        </w:rPr>
        <w:t>intégration de l</w:t>
      </w:r>
      <w:r>
        <w:rPr>
          <w:lang w:val="fr-FR"/>
        </w:rPr>
        <w:t>’</w:t>
      </w:r>
      <w:r w:rsidRPr="00302FCE">
        <w:rPr>
          <w:lang w:val="fr-FR"/>
        </w:rPr>
        <w:t>égalité hommes-femmes, telles que l</w:t>
      </w:r>
      <w:r>
        <w:rPr>
          <w:lang w:val="fr-FR"/>
        </w:rPr>
        <w:t>’</w:t>
      </w:r>
      <w:r w:rsidRPr="00302FCE">
        <w:rPr>
          <w:lang w:val="fr-FR"/>
        </w:rPr>
        <w:t>engagement des femmes dans la planification, l</w:t>
      </w:r>
      <w:r>
        <w:rPr>
          <w:lang w:val="fr-FR"/>
        </w:rPr>
        <w:t>’élaboration des politiques</w:t>
      </w:r>
      <w:r w:rsidRPr="00302FCE">
        <w:rPr>
          <w:lang w:val="fr-FR"/>
        </w:rPr>
        <w:t xml:space="preserve"> et les prises de décision, le brainstorming et les consultations, ainsi que dans le suivi et l</w:t>
      </w:r>
      <w:r>
        <w:rPr>
          <w:lang w:val="fr-FR"/>
        </w:rPr>
        <w:t>’</w:t>
      </w:r>
      <w:r w:rsidRPr="00302FCE">
        <w:rPr>
          <w:lang w:val="fr-FR"/>
        </w:rPr>
        <w:t>évaluation.</w:t>
      </w:r>
      <w:r w:rsidRPr="00493210">
        <w:rPr>
          <w:lang w:val="fr-CA"/>
        </w:rPr>
        <w:t xml:space="preserve"> </w:t>
      </w:r>
      <w:r w:rsidRPr="00302FCE">
        <w:rPr>
          <w:lang w:val="fr-FR"/>
        </w:rPr>
        <w:t>Les femmes ont été invitées à participer à des événements et activités organisés dans le cadre de la phase II, tels que des réunions, des sessions de formation, des ateliers, des activités de renforcement des capacités et de sensibilisation.</w:t>
      </w:r>
      <w:r w:rsidRPr="00493210">
        <w:rPr>
          <w:lang w:val="fr-CA"/>
        </w:rPr>
        <w:t xml:space="preserve"> </w:t>
      </w:r>
      <w:r w:rsidRPr="00302FCE">
        <w:rPr>
          <w:lang w:val="fr-FR"/>
        </w:rPr>
        <w:t>Les supports de sensibilisation et d</w:t>
      </w:r>
      <w:r>
        <w:rPr>
          <w:lang w:val="fr-FR"/>
        </w:rPr>
        <w:t>’</w:t>
      </w:r>
      <w:r w:rsidRPr="00302FCE">
        <w:rPr>
          <w:lang w:val="fr-FR"/>
        </w:rPr>
        <w:t>information à élaborer mettront en évidence les questions d</w:t>
      </w:r>
      <w:r>
        <w:rPr>
          <w:lang w:val="fr-FR"/>
        </w:rPr>
        <w:t>’</w:t>
      </w:r>
      <w:r w:rsidRPr="00302FCE">
        <w:rPr>
          <w:lang w:val="fr-FR"/>
        </w:rPr>
        <w:t>égalité hommes</w:t>
      </w:r>
      <w:r w:rsidR="005312BB">
        <w:rPr>
          <w:lang w:val="fr-FR"/>
        </w:rPr>
        <w:noBreakHyphen/>
      </w:r>
      <w:r w:rsidRPr="00302FCE">
        <w:rPr>
          <w:lang w:val="fr-FR"/>
        </w:rPr>
        <w:t>femmes et le cas échéant promouvront l</w:t>
      </w:r>
      <w:r>
        <w:rPr>
          <w:lang w:val="fr-FR"/>
        </w:rPr>
        <w:t>’</w:t>
      </w:r>
      <w:r w:rsidRPr="00302FCE">
        <w:rPr>
          <w:lang w:val="fr-FR"/>
        </w:rPr>
        <w:t>équité entre les sexes.</w:t>
      </w:r>
      <w:r w:rsidRPr="00493210">
        <w:rPr>
          <w:lang w:val="fr-CA"/>
        </w:rPr>
        <w:t xml:space="preserve"> </w:t>
      </w:r>
      <w:r w:rsidRPr="00302FCE">
        <w:rPr>
          <w:lang w:val="fr-FR"/>
        </w:rPr>
        <w:t>Les problématiques hommes</w:t>
      </w:r>
      <w:r w:rsidR="005312BB">
        <w:rPr>
          <w:lang w:val="fr-FR"/>
        </w:rPr>
        <w:noBreakHyphen/>
      </w:r>
      <w:r w:rsidRPr="00302FCE">
        <w:rPr>
          <w:lang w:val="fr-FR"/>
        </w:rPr>
        <w:t>femmes devront également être intégrées dans les ateliers thématiques destinés à partager les expériences et les leçons apprises sur l</w:t>
      </w:r>
      <w:r>
        <w:rPr>
          <w:lang w:val="fr-FR"/>
        </w:rPr>
        <w:t>’</w:t>
      </w:r>
      <w:r w:rsidRPr="00302FCE">
        <w:rPr>
          <w:lang w:val="fr-FR"/>
        </w:rPr>
        <w:t>intégration de l</w:t>
      </w:r>
      <w:r>
        <w:rPr>
          <w:lang w:val="fr-FR"/>
        </w:rPr>
        <w:t>’</w:t>
      </w:r>
      <w:r w:rsidRPr="00302FCE">
        <w:rPr>
          <w:lang w:val="fr-FR"/>
        </w:rPr>
        <w:t>égalité des sexes.</w:t>
      </w:r>
    </w:p>
    <w:p w14:paraId="3B24A363" w14:textId="77777777" w:rsidR="00590BF3" w:rsidRDefault="00590BF3" w:rsidP="00493210">
      <w:pPr>
        <w:spacing w:after="240"/>
        <w:outlineLvl w:val="0"/>
        <w:rPr>
          <w:u w:val="single"/>
          <w:lang w:val="fr-FR"/>
        </w:rPr>
      </w:pPr>
    </w:p>
    <w:p w14:paraId="731E48CB" w14:textId="77777777" w:rsidR="00493210" w:rsidRPr="00590BF3" w:rsidRDefault="00493210" w:rsidP="00493210">
      <w:pPr>
        <w:spacing w:after="240"/>
        <w:outlineLvl w:val="0"/>
        <w:rPr>
          <w:u w:val="single"/>
          <w:lang w:val="fr-CA"/>
        </w:rPr>
      </w:pPr>
      <w:r w:rsidRPr="00302FCE">
        <w:rPr>
          <w:u w:val="single"/>
          <w:lang w:val="fr-FR"/>
        </w:rPr>
        <w:lastRenderedPageBreak/>
        <w:t>Niveau de décaissement du financement</w:t>
      </w:r>
    </w:p>
    <w:p w14:paraId="6BDB839D" w14:textId="51EE220E" w:rsidR="00493210" w:rsidRPr="00287DD8" w:rsidRDefault="00493210" w:rsidP="00493210">
      <w:pPr>
        <w:widowControl w:val="0"/>
        <w:numPr>
          <w:ilvl w:val="0"/>
          <w:numId w:val="1"/>
        </w:numPr>
        <w:spacing w:after="240"/>
        <w:outlineLvl w:val="0"/>
        <w:rPr>
          <w:lang w:val="fr-CA"/>
        </w:rPr>
      </w:pPr>
      <w:r w:rsidRPr="00302FCE">
        <w:rPr>
          <w:lang w:val="fr-FR"/>
        </w:rPr>
        <w:t>En août 2021, sur les 26 405 298 $ US approuvés jusqu</w:t>
      </w:r>
      <w:r>
        <w:rPr>
          <w:lang w:val="fr-FR"/>
        </w:rPr>
        <w:t>’</w:t>
      </w:r>
      <w:r w:rsidRPr="00302FCE">
        <w:rPr>
          <w:lang w:val="fr-FR"/>
        </w:rPr>
        <w:t>à présent, 24 110 185 $ US (91,31</w:t>
      </w:r>
      <w:r w:rsidR="005312BB">
        <w:rPr>
          <w:lang w:val="fr-FR"/>
        </w:rPr>
        <w:t> </w:t>
      </w:r>
      <w:r w:rsidRPr="00302FCE">
        <w:rPr>
          <w:lang w:val="fr-FR"/>
        </w:rPr>
        <w:t>pour</w:t>
      </w:r>
      <w:r w:rsidR="005312BB">
        <w:rPr>
          <w:lang w:val="fr-FR"/>
        </w:rPr>
        <w:t> </w:t>
      </w:r>
      <w:r w:rsidRPr="00302FCE">
        <w:rPr>
          <w:lang w:val="fr-FR"/>
        </w:rPr>
        <w:t xml:space="preserve">cent) avaient été versés par le </w:t>
      </w:r>
      <w:r w:rsidR="00287DD8">
        <w:rPr>
          <w:lang w:val="fr-FR"/>
        </w:rPr>
        <w:t>BCEE</w:t>
      </w:r>
      <w:r w:rsidRPr="00302FCE">
        <w:rPr>
          <w:lang w:val="fr-FR"/>
        </w:rPr>
        <w:t xml:space="preserve"> aux entreprises bénéficiaires.</w:t>
      </w:r>
      <w:r w:rsidRPr="00493210">
        <w:rPr>
          <w:lang w:val="fr-CA"/>
        </w:rPr>
        <w:t xml:space="preserve"> </w:t>
      </w:r>
      <w:r w:rsidRPr="00302FCE">
        <w:rPr>
          <w:lang w:val="fr-FR"/>
        </w:rPr>
        <w:t>Le tableau 2 présente la situation d</w:t>
      </w:r>
      <w:r>
        <w:rPr>
          <w:lang w:val="fr-FR"/>
        </w:rPr>
        <w:t>’</w:t>
      </w:r>
      <w:r w:rsidRPr="00302FCE">
        <w:rPr>
          <w:lang w:val="fr-FR"/>
        </w:rPr>
        <w:t>ensemble des décaissements.</w:t>
      </w:r>
      <w:r w:rsidRPr="00287DD8">
        <w:rPr>
          <w:lang w:val="fr-CA"/>
        </w:rPr>
        <w:t xml:space="preserve"> </w:t>
      </w:r>
    </w:p>
    <w:p w14:paraId="5F54FF37" w14:textId="3728898A" w:rsidR="00493210" w:rsidRPr="00493210" w:rsidRDefault="00493210" w:rsidP="00493210">
      <w:pPr>
        <w:keepNext/>
        <w:keepLines/>
        <w:rPr>
          <w:b/>
          <w:lang w:val="fr-CA"/>
        </w:rPr>
      </w:pPr>
      <w:r w:rsidRPr="00302FCE">
        <w:rPr>
          <w:b/>
          <w:lang w:val="fr-FR"/>
        </w:rPr>
        <w:t xml:space="preserve">Tableau 2. État des décaissements pour le plan sectoriel des mousses </w:t>
      </w:r>
      <w:r w:rsidR="00F64976">
        <w:rPr>
          <w:b/>
          <w:lang w:val="fr-FR"/>
        </w:rPr>
        <w:t>de polystyrène extrudé</w:t>
      </w:r>
      <w:r w:rsidRPr="00302FCE">
        <w:rPr>
          <w:b/>
          <w:lang w:val="fr-FR"/>
        </w:rPr>
        <w:t xml:space="preserve"> (en date d</w:t>
      </w:r>
      <w:r>
        <w:rPr>
          <w:b/>
          <w:lang w:val="fr-FR"/>
        </w:rPr>
        <w:t>’</w:t>
      </w:r>
      <w:r w:rsidRPr="00302FCE">
        <w:rPr>
          <w:b/>
          <w:lang w:val="fr-FR"/>
        </w:rPr>
        <w:t>août 2021)</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15"/>
        <w:gridCol w:w="1799"/>
        <w:gridCol w:w="1260"/>
        <w:gridCol w:w="1260"/>
        <w:gridCol w:w="1229"/>
        <w:gridCol w:w="1287"/>
      </w:tblGrid>
      <w:tr w:rsidR="00493210" w:rsidRPr="006A442E" w14:paraId="2083790F" w14:textId="77777777" w:rsidTr="00493210">
        <w:tc>
          <w:tcPr>
            <w:tcW w:w="2307" w:type="pct"/>
            <w:gridSpan w:val="2"/>
            <w:shd w:val="clear" w:color="auto" w:fill="auto"/>
            <w:noWrap/>
            <w:vAlign w:val="center"/>
            <w:hideMark/>
          </w:tcPr>
          <w:p w14:paraId="5ACFD172" w14:textId="77777777" w:rsidR="00493210" w:rsidRPr="00302FCE" w:rsidRDefault="00493210" w:rsidP="00493210">
            <w:pPr>
              <w:keepNext/>
              <w:keepLines/>
              <w:jc w:val="center"/>
              <w:rPr>
                <w:b/>
                <w:bCs/>
                <w:color w:val="000000"/>
                <w:sz w:val="20"/>
                <w:szCs w:val="20"/>
                <w:lang w:eastAsia="en-CA"/>
              </w:rPr>
            </w:pPr>
            <w:r w:rsidRPr="00302FCE">
              <w:rPr>
                <w:b/>
                <w:bCs/>
                <w:color w:val="000000"/>
                <w:sz w:val="20"/>
                <w:szCs w:val="20"/>
                <w:lang w:val="fr-FR" w:eastAsia="en-CA"/>
              </w:rPr>
              <w:t>Description</w:t>
            </w:r>
          </w:p>
        </w:tc>
        <w:tc>
          <w:tcPr>
            <w:tcW w:w="674" w:type="pct"/>
            <w:shd w:val="clear" w:color="auto" w:fill="auto"/>
            <w:noWrap/>
            <w:vAlign w:val="center"/>
            <w:hideMark/>
          </w:tcPr>
          <w:p w14:paraId="71A2F4E7" w14:textId="77777777" w:rsidR="00493210" w:rsidRPr="00302FCE" w:rsidRDefault="00493210" w:rsidP="00493210">
            <w:pPr>
              <w:keepNext/>
              <w:keepLines/>
              <w:jc w:val="center"/>
              <w:rPr>
                <w:b/>
                <w:bCs/>
                <w:color w:val="000000"/>
                <w:sz w:val="20"/>
                <w:szCs w:val="20"/>
                <w:lang w:eastAsia="en-CA"/>
              </w:rPr>
            </w:pPr>
            <w:r w:rsidRPr="00302FCE">
              <w:rPr>
                <w:b/>
                <w:bCs/>
                <w:color w:val="000000"/>
                <w:sz w:val="20"/>
                <w:szCs w:val="20"/>
                <w:lang w:val="fr-FR" w:eastAsia="en-CA"/>
              </w:rPr>
              <w:t>Tranche 1</w:t>
            </w:r>
          </w:p>
        </w:tc>
        <w:tc>
          <w:tcPr>
            <w:tcW w:w="674" w:type="pct"/>
            <w:shd w:val="clear" w:color="auto" w:fill="auto"/>
            <w:noWrap/>
            <w:vAlign w:val="center"/>
            <w:hideMark/>
          </w:tcPr>
          <w:p w14:paraId="139A30BD" w14:textId="77777777" w:rsidR="00493210" w:rsidRPr="00302FCE" w:rsidRDefault="00493210" w:rsidP="00493210">
            <w:pPr>
              <w:keepNext/>
              <w:keepLines/>
              <w:jc w:val="center"/>
              <w:rPr>
                <w:b/>
                <w:bCs/>
                <w:color w:val="000000"/>
                <w:sz w:val="20"/>
                <w:szCs w:val="20"/>
                <w:lang w:eastAsia="en-CA"/>
              </w:rPr>
            </w:pPr>
            <w:r w:rsidRPr="00302FCE">
              <w:rPr>
                <w:b/>
                <w:bCs/>
                <w:color w:val="000000"/>
                <w:sz w:val="20"/>
                <w:szCs w:val="20"/>
                <w:lang w:val="fr-FR" w:eastAsia="en-CA"/>
              </w:rPr>
              <w:t>Tranche 2</w:t>
            </w:r>
          </w:p>
        </w:tc>
        <w:tc>
          <w:tcPr>
            <w:tcW w:w="657" w:type="pct"/>
          </w:tcPr>
          <w:p w14:paraId="1D4C8F04" w14:textId="77777777" w:rsidR="00493210" w:rsidRPr="00302FCE" w:rsidRDefault="00493210" w:rsidP="00493210">
            <w:pPr>
              <w:keepNext/>
              <w:keepLines/>
              <w:jc w:val="center"/>
              <w:rPr>
                <w:b/>
                <w:bCs/>
                <w:color w:val="000000"/>
                <w:sz w:val="20"/>
                <w:szCs w:val="20"/>
                <w:lang w:eastAsia="en-CA"/>
              </w:rPr>
            </w:pPr>
            <w:r w:rsidRPr="00302FCE">
              <w:rPr>
                <w:b/>
                <w:bCs/>
                <w:color w:val="000000"/>
                <w:sz w:val="20"/>
                <w:szCs w:val="20"/>
                <w:lang w:val="fr-FR" w:eastAsia="en-CA"/>
              </w:rPr>
              <w:t>Tranche 3</w:t>
            </w:r>
          </w:p>
        </w:tc>
        <w:tc>
          <w:tcPr>
            <w:tcW w:w="688" w:type="pct"/>
            <w:shd w:val="clear" w:color="auto" w:fill="auto"/>
            <w:noWrap/>
            <w:vAlign w:val="center"/>
            <w:hideMark/>
          </w:tcPr>
          <w:p w14:paraId="1D174374" w14:textId="77777777" w:rsidR="00493210" w:rsidRPr="00302FCE" w:rsidRDefault="00493210" w:rsidP="00493210">
            <w:pPr>
              <w:keepNext/>
              <w:keepLines/>
              <w:jc w:val="center"/>
              <w:rPr>
                <w:b/>
                <w:bCs/>
                <w:color w:val="000000"/>
                <w:sz w:val="20"/>
                <w:szCs w:val="20"/>
                <w:lang w:eastAsia="en-CA"/>
              </w:rPr>
            </w:pPr>
            <w:r w:rsidRPr="00302FCE">
              <w:rPr>
                <w:b/>
                <w:bCs/>
                <w:color w:val="000000"/>
                <w:sz w:val="20"/>
                <w:szCs w:val="20"/>
                <w:lang w:val="fr-FR" w:eastAsia="en-CA"/>
              </w:rPr>
              <w:t>Total</w:t>
            </w:r>
          </w:p>
        </w:tc>
      </w:tr>
      <w:tr w:rsidR="00493210" w:rsidRPr="006A442E" w14:paraId="6307D0F8" w14:textId="77777777" w:rsidTr="00493210">
        <w:tc>
          <w:tcPr>
            <w:tcW w:w="1345" w:type="pct"/>
            <w:vMerge w:val="restart"/>
            <w:shd w:val="clear" w:color="auto" w:fill="auto"/>
            <w:vAlign w:val="center"/>
            <w:hideMark/>
          </w:tcPr>
          <w:p w14:paraId="6EC7E59A" w14:textId="77777777" w:rsidR="00493210" w:rsidRPr="00302FCE" w:rsidRDefault="00493210" w:rsidP="00493210">
            <w:pPr>
              <w:keepNext/>
              <w:keepLines/>
              <w:jc w:val="left"/>
              <w:rPr>
                <w:color w:val="000000"/>
                <w:sz w:val="20"/>
                <w:szCs w:val="20"/>
                <w:lang w:eastAsia="en-CA"/>
              </w:rPr>
            </w:pPr>
            <w:r w:rsidRPr="00302FCE">
              <w:rPr>
                <w:color w:val="000000"/>
                <w:sz w:val="20"/>
                <w:szCs w:val="20"/>
                <w:lang w:val="fr-FR" w:eastAsia="en-CA"/>
              </w:rPr>
              <w:t>Financements approuvés ($US)</w:t>
            </w:r>
          </w:p>
        </w:tc>
        <w:tc>
          <w:tcPr>
            <w:tcW w:w="962" w:type="pct"/>
            <w:shd w:val="clear" w:color="auto" w:fill="auto"/>
          </w:tcPr>
          <w:p w14:paraId="05C024C8" w14:textId="77777777" w:rsidR="00493210" w:rsidRPr="00302FCE" w:rsidRDefault="00493210" w:rsidP="00493210">
            <w:pPr>
              <w:keepNext/>
              <w:keepLines/>
              <w:jc w:val="left"/>
              <w:rPr>
                <w:color w:val="000000"/>
                <w:sz w:val="20"/>
                <w:szCs w:val="20"/>
                <w:lang w:eastAsia="en-CA"/>
              </w:rPr>
            </w:pPr>
            <w:r w:rsidRPr="00302FCE">
              <w:rPr>
                <w:color w:val="000000"/>
                <w:sz w:val="20"/>
                <w:szCs w:val="20"/>
                <w:lang w:val="fr-FR" w:eastAsia="en-CA"/>
              </w:rPr>
              <w:t>ONUDI</w:t>
            </w:r>
          </w:p>
        </w:tc>
        <w:tc>
          <w:tcPr>
            <w:tcW w:w="674" w:type="pct"/>
            <w:shd w:val="clear" w:color="auto" w:fill="auto"/>
            <w:hideMark/>
          </w:tcPr>
          <w:p w14:paraId="374FCC6C"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7</w:t>
            </w:r>
            <w:r>
              <w:rPr>
                <w:color w:val="000000"/>
                <w:sz w:val="20"/>
                <w:szCs w:val="20"/>
                <w:lang w:eastAsia="en-CA"/>
              </w:rPr>
              <w:t> </w:t>
            </w:r>
            <w:r w:rsidRPr="006A442E">
              <w:rPr>
                <w:color w:val="000000"/>
                <w:sz w:val="20"/>
                <w:szCs w:val="20"/>
                <w:lang w:eastAsia="en-CA"/>
              </w:rPr>
              <w:t>514</w:t>
            </w:r>
            <w:r>
              <w:rPr>
                <w:color w:val="000000"/>
                <w:sz w:val="20"/>
                <w:szCs w:val="20"/>
                <w:lang w:eastAsia="en-CA"/>
              </w:rPr>
              <w:t> </w:t>
            </w:r>
            <w:r w:rsidRPr="006A442E">
              <w:rPr>
                <w:color w:val="000000"/>
                <w:sz w:val="20"/>
                <w:szCs w:val="20"/>
                <w:lang w:eastAsia="en-CA"/>
              </w:rPr>
              <w:t>867</w:t>
            </w:r>
          </w:p>
        </w:tc>
        <w:tc>
          <w:tcPr>
            <w:tcW w:w="674" w:type="pct"/>
            <w:shd w:val="clear" w:color="auto" w:fill="auto"/>
            <w:hideMark/>
          </w:tcPr>
          <w:p w14:paraId="0B6214D1"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8</w:t>
            </w:r>
            <w:r>
              <w:rPr>
                <w:color w:val="000000"/>
                <w:sz w:val="20"/>
                <w:szCs w:val="20"/>
                <w:lang w:eastAsia="en-CA"/>
              </w:rPr>
              <w:t> </w:t>
            </w:r>
            <w:r w:rsidRPr="006A442E">
              <w:rPr>
                <w:color w:val="000000"/>
                <w:sz w:val="20"/>
                <w:szCs w:val="20"/>
                <w:lang w:eastAsia="en-CA"/>
              </w:rPr>
              <w:t>732</w:t>
            </w:r>
            <w:r>
              <w:rPr>
                <w:color w:val="000000"/>
                <w:sz w:val="20"/>
                <w:szCs w:val="20"/>
                <w:lang w:eastAsia="en-CA"/>
              </w:rPr>
              <w:t> </w:t>
            </w:r>
            <w:r w:rsidRPr="006A442E">
              <w:rPr>
                <w:color w:val="000000"/>
                <w:sz w:val="20"/>
                <w:szCs w:val="20"/>
                <w:lang w:eastAsia="en-CA"/>
              </w:rPr>
              <w:t>614</w:t>
            </w:r>
          </w:p>
        </w:tc>
        <w:tc>
          <w:tcPr>
            <w:tcW w:w="657" w:type="pct"/>
          </w:tcPr>
          <w:p w14:paraId="4CC557A3"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9</w:t>
            </w:r>
            <w:r>
              <w:rPr>
                <w:color w:val="000000"/>
                <w:sz w:val="20"/>
                <w:szCs w:val="20"/>
                <w:lang w:eastAsia="en-CA"/>
              </w:rPr>
              <w:t> </w:t>
            </w:r>
            <w:r w:rsidRPr="006A442E">
              <w:rPr>
                <w:color w:val="000000"/>
                <w:sz w:val="20"/>
                <w:szCs w:val="20"/>
                <w:lang w:eastAsia="en-CA"/>
              </w:rPr>
              <w:t>890</w:t>
            </w:r>
            <w:r>
              <w:rPr>
                <w:color w:val="000000"/>
                <w:sz w:val="20"/>
                <w:szCs w:val="20"/>
                <w:lang w:eastAsia="en-CA"/>
              </w:rPr>
              <w:t> </w:t>
            </w:r>
            <w:r w:rsidRPr="006A442E">
              <w:rPr>
                <w:color w:val="000000"/>
                <w:sz w:val="20"/>
                <w:szCs w:val="20"/>
                <w:lang w:eastAsia="en-CA"/>
              </w:rPr>
              <w:t>431</w:t>
            </w:r>
          </w:p>
        </w:tc>
        <w:tc>
          <w:tcPr>
            <w:tcW w:w="688" w:type="pct"/>
            <w:shd w:val="clear" w:color="auto" w:fill="auto"/>
            <w:hideMark/>
          </w:tcPr>
          <w:p w14:paraId="49BFED85"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26</w:t>
            </w:r>
            <w:r>
              <w:rPr>
                <w:color w:val="000000"/>
                <w:sz w:val="20"/>
                <w:szCs w:val="20"/>
                <w:lang w:eastAsia="en-CA"/>
              </w:rPr>
              <w:t> </w:t>
            </w:r>
            <w:r w:rsidRPr="006A442E">
              <w:rPr>
                <w:color w:val="000000"/>
                <w:sz w:val="20"/>
                <w:szCs w:val="20"/>
                <w:lang w:eastAsia="en-CA"/>
              </w:rPr>
              <w:t>137</w:t>
            </w:r>
            <w:r>
              <w:rPr>
                <w:color w:val="000000"/>
                <w:sz w:val="20"/>
                <w:szCs w:val="20"/>
                <w:lang w:eastAsia="en-CA"/>
              </w:rPr>
              <w:t> </w:t>
            </w:r>
            <w:r w:rsidRPr="006A442E">
              <w:rPr>
                <w:color w:val="000000"/>
                <w:sz w:val="20"/>
                <w:szCs w:val="20"/>
                <w:lang w:eastAsia="en-CA"/>
              </w:rPr>
              <w:t>912</w:t>
            </w:r>
          </w:p>
        </w:tc>
      </w:tr>
      <w:tr w:rsidR="00493210" w:rsidRPr="006A442E" w14:paraId="0ED71660" w14:textId="77777777" w:rsidTr="00493210">
        <w:tc>
          <w:tcPr>
            <w:tcW w:w="1345" w:type="pct"/>
            <w:vMerge/>
            <w:shd w:val="clear" w:color="auto" w:fill="auto"/>
            <w:vAlign w:val="center"/>
          </w:tcPr>
          <w:p w14:paraId="3DE8A923" w14:textId="77777777" w:rsidR="00493210" w:rsidRPr="006A442E" w:rsidRDefault="00493210" w:rsidP="00493210">
            <w:pPr>
              <w:keepNext/>
              <w:keepLines/>
              <w:jc w:val="left"/>
              <w:rPr>
                <w:color w:val="000000"/>
                <w:sz w:val="20"/>
                <w:szCs w:val="20"/>
                <w:lang w:eastAsia="en-CA"/>
              </w:rPr>
            </w:pPr>
          </w:p>
        </w:tc>
        <w:tc>
          <w:tcPr>
            <w:tcW w:w="962" w:type="pct"/>
            <w:shd w:val="clear" w:color="auto" w:fill="auto"/>
          </w:tcPr>
          <w:p w14:paraId="21AD84E6" w14:textId="77777777" w:rsidR="00493210" w:rsidRPr="00302FCE" w:rsidRDefault="00493210" w:rsidP="00493210">
            <w:pPr>
              <w:keepNext/>
              <w:keepLines/>
              <w:jc w:val="left"/>
              <w:rPr>
                <w:color w:val="000000"/>
                <w:sz w:val="20"/>
                <w:szCs w:val="20"/>
                <w:lang w:eastAsia="en-CA"/>
              </w:rPr>
            </w:pPr>
            <w:r w:rsidRPr="00302FCE">
              <w:rPr>
                <w:color w:val="000000"/>
                <w:sz w:val="20"/>
                <w:szCs w:val="20"/>
                <w:lang w:val="fr-FR" w:eastAsia="en-CA"/>
              </w:rPr>
              <w:t>Allemagne</w:t>
            </w:r>
          </w:p>
        </w:tc>
        <w:tc>
          <w:tcPr>
            <w:tcW w:w="674" w:type="pct"/>
            <w:shd w:val="clear" w:color="auto" w:fill="auto"/>
          </w:tcPr>
          <w:p w14:paraId="18D03596"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0</w:t>
            </w:r>
          </w:p>
        </w:tc>
        <w:tc>
          <w:tcPr>
            <w:tcW w:w="674" w:type="pct"/>
            <w:shd w:val="clear" w:color="auto" w:fill="auto"/>
          </w:tcPr>
          <w:p w14:paraId="06A480A8"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267</w:t>
            </w:r>
            <w:r>
              <w:rPr>
                <w:color w:val="000000"/>
                <w:sz w:val="20"/>
                <w:szCs w:val="20"/>
                <w:lang w:eastAsia="en-CA"/>
              </w:rPr>
              <w:t> </w:t>
            </w:r>
            <w:r w:rsidRPr="006A442E">
              <w:rPr>
                <w:color w:val="000000"/>
                <w:sz w:val="20"/>
                <w:szCs w:val="20"/>
                <w:lang w:eastAsia="en-CA"/>
              </w:rPr>
              <w:t>386</w:t>
            </w:r>
          </w:p>
        </w:tc>
        <w:tc>
          <w:tcPr>
            <w:tcW w:w="657" w:type="pct"/>
          </w:tcPr>
          <w:p w14:paraId="6FE8533E"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0</w:t>
            </w:r>
          </w:p>
        </w:tc>
        <w:tc>
          <w:tcPr>
            <w:tcW w:w="688" w:type="pct"/>
            <w:shd w:val="clear" w:color="auto" w:fill="auto"/>
          </w:tcPr>
          <w:p w14:paraId="3ECE63CA"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267</w:t>
            </w:r>
            <w:r>
              <w:rPr>
                <w:color w:val="000000"/>
                <w:sz w:val="20"/>
                <w:szCs w:val="20"/>
                <w:lang w:eastAsia="en-CA"/>
              </w:rPr>
              <w:t> </w:t>
            </w:r>
            <w:r w:rsidRPr="006A442E">
              <w:rPr>
                <w:color w:val="000000"/>
                <w:sz w:val="20"/>
                <w:szCs w:val="20"/>
                <w:lang w:eastAsia="en-CA"/>
              </w:rPr>
              <w:t>386</w:t>
            </w:r>
          </w:p>
        </w:tc>
      </w:tr>
      <w:tr w:rsidR="00493210" w:rsidRPr="006A442E" w14:paraId="4BB0C84C" w14:textId="77777777" w:rsidTr="00493210">
        <w:tc>
          <w:tcPr>
            <w:tcW w:w="1345" w:type="pct"/>
            <w:vMerge/>
            <w:shd w:val="clear" w:color="auto" w:fill="auto"/>
            <w:vAlign w:val="center"/>
          </w:tcPr>
          <w:p w14:paraId="6C821A1E" w14:textId="77777777" w:rsidR="00493210" w:rsidRPr="006A442E" w:rsidRDefault="00493210" w:rsidP="00493210">
            <w:pPr>
              <w:keepNext/>
              <w:keepLines/>
              <w:jc w:val="left"/>
              <w:rPr>
                <w:color w:val="000000"/>
                <w:sz w:val="20"/>
                <w:szCs w:val="20"/>
                <w:lang w:eastAsia="en-CA"/>
              </w:rPr>
            </w:pPr>
          </w:p>
        </w:tc>
        <w:tc>
          <w:tcPr>
            <w:tcW w:w="962" w:type="pct"/>
            <w:shd w:val="clear" w:color="auto" w:fill="auto"/>
          </w:tcPr>
          <w:p w14:paraId="5630E868" w14:textId="77777777" w:rsidR="00493210" w:rsidRPr="006A442E" w:rsidRDefault="00493210" w:rsidP="00493210">
            <w:pPr>
              <w:keepNext/>
              <w:keepLines/>
              <w:jc w:val="left"/>
              <w:rPr>
                <w:b/>
                <w:color w:val="000000"/>
                <w:sz w:val="20"/>
                <w:szCs w:val="20"/>
                <w:lang w:eastAsia="en-CA"/>
              </w:rPr>
            </w:pPr>
            <w:r w:rsidRPr="00302FCE">
              <w:rPr>
                <w:b/>
                <w:color w:val="000000"/>
                <w:sz w:val="20"/>
                <w:szCs w:val="20"/>
                <w:lang w:val="fr-FR" w:eastAsia="en-CA"/>
              </w:rPr>
              <w:t>Total</w:t>
            </w:r>
            <w:r w:rsidRPr="00302FCE">
              <w:rPr>
                <w:b/>
                <w:color w:val="000000"/>
                <w:sz w:val="20"/>
                <w:szCs w:val="20"/>
                <w:lang w:eastAsia="en-CA"/>
              </w:rPr>
              <w:t xml:space="preserve"> </w:t>
            </w:r>
          </w:p>
        </w:tc>
        <w:tc>
          <w:tcPr>
            <w:tcW w:w="674" w:type="pct"/>
            <w:shd w:val="clear" w:color="auto" w:fill="auto"/>
          </w:tcPr>
          <w:p w14:paraId="2D50D332" w14:textId="77777777" w:rsidR="00493210" w:rsidRPr="006A442E" w:rsidRDefault="00493210" w:rsidP="00493210">
            <w:pPr>
              <w:keepNext/>
              <w:keepLines/>
              <w:jc w:val="right"/>
              <w:rPr>
                <w:b/>
                <w:color w:val="000000"/>
                <w:sz w:val="20"/>
                <w:szCs w:val="20"/>
                <w:lang w:eastAsia="en-CA"/>
              </w:rPr>
            </w:pPr>
            <w:r w:rsidRPr="006A442E">
              <w:rPr>
                <w:b/>
                <w:color w:val="000000"/>
                <w:sz w:val="20"/>
                <w:szCs w:val="20"/>
                <w:lang w:eastAsia="en-CA"/>
              </w:rPr>
              <w:t>7</w:t>
            </w:r>
            <w:r>
              <w:rPr>
                <w:b/>
                <w:color w:val="000000"/>
                <w:sz w:val="20"/>
                <w:szCs w:val="20"/>
                <w:lang w:eastAsia="en-CA"/>
              </w:rPr>
              <w:t> </w:t>
            </w:r>
            <w:r w:rsidRPr="006A442E">
              <w:rPr>
                <w:b/>
                <w:color w:val="000000"/>
                <w:sz w:val="20"/>
                <w:szCs w:val="20"/>
                <w:lang w:eastAsia="en-CA"/>
              </w:rPr>
              <w:t>514</w:t>
            </w:r>
            <w:r>
              <w:rPr>
                <w:b/>
                <w:color w:val="000000"/>
                <w:sz w:val="20"/>
                <w:szCs w:val="20"/>
                <w:lang w:eastAsia="en-CA"/>
              </w:rPr>
              <w:t> </w:t>
            </w:r>
            <w:r w:rsidRPr="006A442E">
              <w:rPr>
                <w:b/>
                <w:color w:val="000000"/>
                <w:sz w:val="20"/>
                <w:szCs w:val="20"/>
                <w:lang w:eastAsia="en-CA"/>
              </w:rPr>
              <w:t>867</w:t>
            </w:r>
          </w:p>
        </w:tc>
        <w:tc>
          <w:tcPr>
            <w:tcW w:w="674" w:type="pct"/>
            <w:shd w:val="clear" w:color="auto" w:fill="auto"/>
          </w:tcPr>
          <w:p w14:paraId="10C2F0D8" w14:textId="77777777" w:rsidR="00493210" w:rsidRPr="006A442E" w:rsidRDefault="00493210" w:rsidP="00493210">
            <w:pPr>
              <w:keepNext/>
              <w:keepLines/>
              <w:jc w:val="right"/>
              <w:rPr>
                <w:b/>
                <w:color w:val="000000"/>
                <w:sz w:val="20"/>
                <w:szCs w:val="20"/>
                <w:lang w:eastAsia="en-CA"/>
              </w:rPr>
            </w:pPr>
            <w:r w:rsidRPr="006A442E">
              <w:rPr>
                <w:b/>
                <w:color w:val="000000"/>
                <w:sz w:val="20"/>
                <w:szCs w:val="20"/>
                <w:lang w:eastAsia="en-CA"/>
              </w:rPr>
              <w:t>9</w:t>
            </w:r>
            <w:r>
              <w:rPr>
                <w:b/>
                <w:color w:val="000000"/>
                <w:sz w:val="20"/>
                <w:szCs w:val="20"/>
                <w:lang w:eastAsia="en-CA"/>
              </w:rPr>
              <w:t> </w:t>
            </w:r>
            <w:r w:rsidRPr="006A442E">
              <w:rPr>
                <w:b/>
                <w:color w:val="000000"/>
                <w:sz w:val="20"/>
                <w:szCs w:val="20"/>
                <w:lang w:eastAsia="en-CA"/>
              </w:rPr>
              <w:t>000</w:t>
            </w:r>
            <w:r>
              <w:rPr>
                <w:b/>
                <w:color w:val="000000"/>
                <w:sz w:val="20"/>
                <w:szCs w:val="20"/>
                <w:lang w:eastAsia="en-CA"/>
              </w:rPr>
              <w:t> </w:t>
            </w:r>
            <w:r w:rsidRPr="006A442E">
              <w:rPr>
                <w:b/>
                <w:color w:val="000000"/>
                <w:sz w:val="20"/>
                <w:szCs w:val="20"/>
                <w:lang w:eastAsia="en-CA"/>
              </w:rPr>
              <w:t>000</w:t>
            </w:r>
          </w:p>
        </w:tc>
        <w:tc>
          <w:tcPr>
            <w:tcW w:w="657" w:type="pct"/>
          </w:tcPr>
          <w:p w14:paraId="219E537B" w14:textId="77777777" w:rsidR="00493210" w:rsidRPr="006A442E" w:rsidRDefault="00493210" w:rsidP="00493210">
            <w:pPr>
              <w:keepNext/>
              <w:keepLines/>
              <w:jc w:val="right"/>
              <w:rPr>
                <w:b/>
                <w:color w:val="000000"/>
                <w:sz w:val="20"/>
                <w:szCs w:val="20"/>
                <w:lang w:eastAsia="en-CA"/>
              </w:rPr>
            </w:pPr>
            <w:r w:rsidRPr="006A442E">
              <w:rPr>
                <w:b/>
                <w:color w:val="000000"/>
                <w:sz w:val="20"/>
                <w:szCs w:val="20"/>
                <w:lang w:eastAsia="en-CA"/>
              </w:rPr>
              <w:t>9</w:t>
            </w:r>
            <w:r>
              <w:rPr>
                <w:b/>
                <w:color w:val="000000"/>
                <w:sz w:val="20"/>
                <w:szCs w:val="20"/>
                <w:lang w:eastAsia="en-CA"/>
              </w:rPr>
              <w:t> </w:t>
            </w:r>
            <w:r w:rsidRPr="006A442E">
              <w:rPr>
                <w:b/>
                <w:color w:val="000000"/>
                <w:sz w:val="20"/>
                <w:szCs w:val="20"/>
                <w:lang w:eastAsia="en-CA"/>
              </w:rPr>
              <w:t>890</w:t>
            </w:r>
            <w:r>
              <w:rPr>
                <w:b/>
                <w:color w:val="000000"/>
                <w:sz w:val="20"/>
                <w:szCs w:val="20"/>
                <w:lang w:eastAsia="en-CA"/>
              </w:rPr>
              <w:t> </w:t>
            </w:r>
            <w:r w:rsidRPr="006A442E">
              <w:rPr>
                <w:b/>
                <w:color w:val="000000"/>
                <w:sz w:val="20"/>
                <w:szCs w:val="20"/>
                <w:lang w:eastAsia="en-CA"/>
              </w:rPr>
              <w:t>431</w:t>
            </w:r>
          </w:p>
        </w:tc>
        <w:tc>
          <w:tcPr>
            <w:tcW w:w="688" w:type="pct"/>
            <w:shd w:val="clear" w:color="auto" w:fill="auto"/>
          </w:tcPr>
          <w:p w14:paraId="51F55453" w14:textId="77777777" w:rsidR="00493210" w:rsidRPr="006A442E" w:rsidRDefault="00493210" w:rsidP="00493210">
            <w:pPr>
              <w:keepNext/>
              <w:keepLines/>
              <w:jc w:val="right"/>
              <w:rPr>
                <w:b/>
                <w:color w:val="000000"/>
                <w:sz w:val="20"/>
                <w:szCs w:val="20"/>
                <w:lang w:eastAsia="en-CA"/>
              </w:rPr>
            </w:pPr>
            <w:r w:rsidRPr="006A442E">
              <w:rPr>
                <w:b/>
                <w:color w:val="000000"/>
                <w:sz w:val="20"/>
                <w:szCs w:val="20"/>
                <w:lang w:eastAsia="en-CA"/>
              </w:rPr>
              <w:t>26</w:t>
            </w:r>
            <w:r>
              <w:rPr>
                <w:b/>
                <w:color w:val="000000"/>
                <w:sz w:val="20"/>
                <w:szCs w:val="20"/>
                <w:lang w:eastAsia="en-CA"/>
              </w:rPr>
              <w:t> </w:t>
            </w:r>
            <w:r w:rsidRPr="006A442E">
              <w:rPr>
                <w:b/>
                <w:color w:val="000000"/>
                <w:sz w:val="20"/>
                <w:szCs w:val="20"/>
                <w:lang w:eastAsia="en-CA"/>
              </w:rPr>
              <w:t>405</w:t>
            </w:r>
            <w:r>
              <w:rPr>
                <w:b/>
                <w:color w:val="000000"/>
                <w:sz w:val="20"/>
                <w:szCs w:val="20"/>
                <w:lang w:eastAsia="en-CA"/>
              </w:rPr>
              <w:t> </w:t>
            </w:r>
            <w:r w:rsidRPr="006A442E">
              <w:rPr>
                <w:b/>
                <w:color w:val="000000"/>
                <w:sz w:val="20"/>
                <w:szCs w:val="20"/>
                <w:lang w:eastAsia="en-CA"/>
              </w:rPr>
              <w:t>298</w:t>
            </w:r>
          </w:p>
        </w:tc>
      </w:tr>
      <w:tr w:rsidR="00493210" w:rsidRPr="006A442E" w14:paraId="035B1F17" w14:textId="77777777" w:rsidTr="00493210">
        <w:tc>
          <w:tcPr>
            <w:tcW w:w="1345" w:type="pct"/>
            <w:vMerge w:val="restart"/>
            <w:shd w:val="clear" w:color="auto" w:fill="auto"/>
            <w:vAlign w:val="center"/>
            <w:hideMark/>
          </w:tcPr>
          <w:p w14:paraId="5800E4C6" w14:textId="737248C9" w:rsidR="00493210" w:rsidRPr="00493210" w:rsidRDefault="00493210" w:rsidP="00493210">
            <w:pPr>
              <w:keepNext/>
              <w:keepLines/>
              <w:jc w:val="left"/>
              <w:rPr>
                <w:color w:val="000000"/>
                <w:sz w:val="20"/>
                <w:szCs w:val="20"/>
                <w:lang w:val="fr-CA" w:eastAsia="en-CA"/>
              </w:rPr>
            </w:pPr>
            <w:r w:rsidRPr="00302FCE">
              <w:rPr>
                <w:color w:val="000000"/>
                <w:sz w:val="20"/>
                <w:szCs w:val="20"/>
                <w:lang w:val="fr-FR" w:eastAsia="en-CA"/>
              </w:rPr>
              <w:t>Versements effectués par les activités des agences d</w:t>
            </w:r>
            <w:r>
              <w:rPr>
                <w:color w:val="000000"/>
                <w:sz w:val="20"/>
                <w:szCs w:val="20"/>
                <w:lang w:val="fr-FR" w:eastAsia="en-CA"/>
              </w:rPr>
              <w:t>’</w:t>
            </w:r>
            <w:r w:rsidRPr="00302FCE">
              <w:rPr>
                <w:color w:val="000000"/>
                <w:sz w:val="20"/>
                <w:szCs w:val="20"/>
                <w:lang w:val="fr-FR" w:eastAsia="en-CA"/>
              </w:rPr>
              <w:t xml:space="preserve">exécution au </w:t>
            </w:r>
            <w:r w:rsidR="00287DD8">
              <w:rPr>
                <w:color w:val="000000"/>
                <w:sz w:val="20"/>
                <w:szCs w:val="20"/>
                <w:lang w:val="fr-FR" w:eastAsia="en-CA"/>
              </w:rPr>
              <w:t>BCEE</w:t>
            </w:r>
            <w:r w:rsidRPr="00302FCE">
              <w:rPr>
                <w:color w:val="000000"/>
                <w:sz w:val="20"/>
                <w:szCs w:val="20"/>
                <w:lang w:val="fr-FR" w:eastAsia="en-CA"/>
              </w:rPr>
              <w:t xml:space="preserve"> ($US)</w:t>
            </w:r>
          </w:p>
        </w:tc>
        <w:tc>
          <w:tcPr>
            <w:tcW w:w="962" w:type="pct"/>
            <w:shd w:val="clear" w:color="auto" w:fill="auto"/>
            <w:noWrap/>
          </w:tcPr>
          <w:p w14:paraId="35555F9D" w14:textId="77777777" w:rsidR="00493210" w:rsidRPr="00302FCE" w:rsidRDefault="00493210" w:rsidP="00493210">
            <w:pPr>
              <w:keepNext/>
              <w:keepLines/>
              <w:jc w:val="left"/>
              <w:rPr>
                <w:color w:val="000000"/>
                <w:sz w:val="20"/>
                <w:szCs w:val="20"/>
                <w:lang w:eastAsia="en-CA"/>
              </w:rPr>
            </w:pPr>
            <w:r w:rsidRPr="00302FCE">
              <w:rPr>
                <w:color w:val="000000"/>
                <w:sz w:val="20"/>
                <w:szCs w:val="20"/>
                <w:lang w:val="fr-FR" w:eastAsia="en-CA"/>
              </w:rPr>
              <w:t>ONUDI</w:t>
            </w:r>
          </w:p>
        </w:tc>
        <w:tc>
          <w:tcPr>
            <w:tcW w:w="674" w:type="pct"/>
            <w:shd w:val="clear" w:color="auto" w:fill="auto"/>
          </w:tcPr>
          <w:p w14:paraId="2741E227"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7</w:t>
            </w:r>
            <w:r>
              <w:rPr>
                <w:color w:val="000000"/>
                <w:sz w:val="20"/>
                <w:szCs w:val="20"/>
                <w:lang w:eastAsia="en-CA"/>
              </w:rPr>
              <w:t> </w:t>
            </w:r>
            <w:r w:rsidRPr="006A442E">
              <w:rPr>
                <w:color w:val="000000"/>
                <w:sz w:val="20"/>
                <w:szCs w:val="20"/>
                <w:lang w:eastAsia="en-CA"/>
              </w:rPr>
              <w:t>514</w:t>
            </w:r>
            <w:r>
              <w:rPr>
                <w:color w:val="000000"/>
                <w:sz w:val="20"/>
                <w:szCs w:val="20"/>
                <w:lang w:eastAsia="en-CA"/>
              </w:rPr>
              <w:t> </w:t>
            </w:r>
            <w:r w:rsidRPr="006A442E">
              <w:rPr>
                <w:color w:val="000000"/>
                <w:sz w:val="20"/>
                <w:szCs w:val="20"/>
                <w:lang w:eastAsia="en-CA"/>
              </w:rPr>
              <w:t>867</w:t>
            </w:r>
          </w:p>
        </w:tc>
        <w:tc>
          <w:tcPr>
            <w:tcW w:w="674" w:type="pct"/>
            <w:shd w:val="clear" w:color="auto" w:fill="auto"/>
          </w:tcPr>
          <w:p w14:paraId="258DBD06"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8</w:t>
            </w:r>
            <w:r>
              <w:rPr>
                <w:color w:val="000000"/>
                <w:sz w:val="20"/>
                <w:szCs w:val="20"/>
                <w:lang w:eastAsia="en-CA"/>
              </w:rPr>
              <w:t> </w:t>
            </w:r>
            <w:r w:rsidRPr="006A442E">
              <w:rPr>
                <w:color w:val="000000"/>
                <w:sz w:val="20"/>
                <w:szCs w:val="20"/>
                <w:lang w:eastAsia="en-CA"/>
              </w:rPr>
              <w:t>732</w:t>
            </w:r>
            <w:r>
              <w:rPr>
                <w:color w:val="000000"/>
                <w:sz w:val="20"/>
                <w:szCs w:val="20"/>
                <w:lang w:eastAsia="en-CA"/>
              </w:rPr>
              <w:t> </w:t>
            </w:r>
            <w:r w:rsidRPr="006A442E">
              <w:rPr>
                <w:color w:val="000000"/>
                <w:sz w:val="20"/>
                <w:szCs w:val="20"/>
                <w:lang w:eastAsia="en-CA"/>
              </w:rPr>
              <w:t>614</w:t>
            </w:r>
          </w:p>
        </w:tc>
        <w:tc>
          <w:tcPr>
            <w:tcW w:w="657" w:type="pct"/>
          </w:tcPr>
          <w:p w14:paraId="49995443"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9</w:t>
            </w:r>
            <w:r>
              <w:rPr>
                <w:color w:val="000000"/>
                <w:sz w:val="20"/>
                <w:szCs w:val="20"/>
                <w:lang w:eastAsia="en-CA"/>
              </w:rPr>
              <w:t> </w:t>
            </w:r>
            <w:r w:rsidRPr="006A442E">
              <w:rPr>
                <w:color w:val="000000"/>
                <w:sz w:val="20"/>
                <w:szCs w:val="20"/>
                <w:lang w:eastAsia="en-CA"/>
              </w:rPr>
              <w:t>890</w:t>
            </w:r>
            <w:r>
              <w:rPr>
                <w:color w:val="000000"/>
                <w:sz w:val="20"/>
                <w:szCs w:val="20"/>
                <w:lang w:eastAsia="en-CA"/>
              </w:rPr>
              <w:t> </w:t>
            </w:r>
            <w:r w:rsidRPr="006A442E">
              <w:rPr>
                <w:color w:val="000000"/>
                <w:sz w:val="20"/>
                <w:szCs w:val="20"/>
                <w:lang w:eastAsia="en-CA"/>
              </w:rPr>
              <w:t>431</w:t>
            </w:r>
          </w:p>
        </w:tc>
        <w:tc>
          <w:tcPr>
            <w:tcW w:w="688" w:type="pct"/>
            <w:shd w:val="clear" w:color="auto" w:fill="auto"/>
          </w:tcPr>
          <w:p w14:paraId="1A427A50"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26</w:t>
            </w:r>
            <w:r>
              <w:rPr>
                <w:color w:val="000000"/>
                <w:sz w:val="20"/>
                <w:szCs w:val="20"/>
                <w:lang w:eastAsia="en-CA"/>
              </w:rPr>
              <w:t> </w:t>
            </w:r>
            <w:r w:rsidRPr="006A442E">
              <w:rPr>
                <w:color w:val="000000"/>
                <w:sz w:val="20"/>
                <w:szCs w:val="20"/>
                <w:lang w:eastAsia="en-CA"/>
              </w:rPr>
              <w:t>137</w:t>
            </w:r>
            <w:r>
              <w:rPr>
                <w:color w:val="000000"/>
                <w:sz w:val="20"/>
                <w:szCs w:val="20"/>
                <w:lang w:eastAsia="en-CA"/>
              </w:rPr>
              <w:t> </w:t>
            </w:r>
            <w:r w:rsidRPr="006A442E">
              <w:rPr>
                <w:color w:val="000000"/>
                <w:sz w:val="20"/>
                <w:szCs w:val="20"/>
                <w:lang w:eastAsia="en-CA"/>
              </w:rPr>
              <w:t>912</w:t>
            </w:r>
          </w:p>
        </w:tc>
      </w:tr>
      <w:tr w:rsidR="00493210" w:rsidRPr="006A442E" w14:paraId="4B84546E" w14:textId="77777777" w:rsidTr="00493210">
        <w:tc>
          <w:tcPr>
            <w:tcW w:w="1345" w:type="pct"/>
            <w:vMerge/>
            <w:shd w:val="clear" w:color="auto" w:fill="auto"/>
            <w:vAlign w:val="center"/>
          </w:tcPr>
          <w:p w14:paraId="59C46888" w14:textId="77777777" w:rsidR="00493210" w:rsidRPr="006A442E" w:rsidRDefault="00493210" w:rsidP="00493210">
            <w:pPr>
              <w:jc w:val="left"/>
              <w:rPr>
                <w:color w:val="000000"/>
                <w:sz w:val="20"/>
                <w:szCs w:val="20"/>
                <w:lang w:eastAsia="en-CA"/>
              </w:rPr>
            </w:pPr>
          </w:p>
        </w:tc>
        <w:tc>
          <w:tcPr>
            <w:tcW w:w="962" w:type="pct"/>
            <w:shd w:val="clear" w:color="auto" w:fill="auto"/>
            <w:noWrap/>
          </w:tcPr>
          <w:p w14:paraId="5EEB0591" w14:textId="77777777" w:rsidR="00493210" w:rsidRPr="00302FCE" w:rsidRDefault="00493210" w:rsidP="00493210">
            <w:pPr>
              <w:jc w:val="left"/>
              <w:rPr>
                <w:color w:val="000000"/>
                <w:sz w:val="20"/>
                <w:szCs w:val="20"/>
                <w:lang w:eastAsia="en-CA"/>
              </w:rPr>
            </w:pPr>
            <w:r w:rsidRPr="00302FCE">
              <w:rPr>
                <w:color w:val="000000"/>
                <w:sz w:val="20"/>
                <w:szCs w:val="20"/>
                <w:lang w:val="fr-FR" w:eastAsia="en-CA"/>
              </w:rPr>
              <w:t>Allemagne*</w:t>
            </w:r>
          </w:p>
        </w:tc>
        <w:tc>
          <w:tcPr>
            <w:tcW w:w="674" w:type="pct"/>
            <w:shd w:val="clear" w:color="auto" w:fill="auto"/>
          </w:tcPr>
          <w:p w14:paraId="7941758C"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0</w:t>
            </w:r>
          </w:p>
        </w:tc>
        <w:tc>
          <w:tcPr>
            <w:tcW w:w="674" w:type="pct"/>
            <w:shd w:val="clear" w:color="auto" w:fill="auto"/>
          </w:tcPr>
          <w:p w14:paraId="5F476EF3"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267</w:t>
            </w:r>
            <w:r>
              <w:rPr>
                <w:color w:val="000000"/>
                <w:sz w:val="20"/>
                <w:szCs w:val="20"/>
                <w:lang w:eastAsia="en-CA"/>
              </w:rPr>
              <w:t> </w:t>
            </w:r>
            <w:r w:rsidRPr="006A442E">
              <w:rPr>
                <w:color w:val="000000"/>
                <w:sz w:val="20"/>
                <w:szCs w:val="20"/>
                <w:lang w:eastAsia="en-CA"/>
              </w:rPr>
              <w:t>386</w:t>
            </w:r>
          </w:p>
        </w:tc>
        <w:tc>
          <w:tcPr>
            <w:tcW w:w="657" w:type="pct"/>
          </w:tcPr>
          <w:p w14:paraId="52783A1E" w14:textId="77777777" w:rsidR="00493210" w:rsidRPr="006A442E" w:rsidRDefault="00493210" w:rsidP="00493210">
            <w:pPr>
              <w:jc w:val="right"/>
              <w:rPr>
                <w:color w:val="000000"/>
                <w:sz w:val="20"/>
                <w:szCs w:val="20"/>
                <w:lang w:eastAsia="en-CA"/>
              </w:rPr>
            </w:pPr>
            <w:r w:rsidRPr="006A442E">
              <w:rPr>
                <w:color w:val="000000"/>
                <w:sz w:val="20"/>
                <w:szCs w:val="20"/>
                <w:lang w:eastAsia="en-CA"/>
              </w:rPr>
              <w:t>0</w:t>
            </w:r>
          </w:p>
        </w:tc>
        <w:tc>
          <w:tcPr>
            <w:tcW w:w="688" w:type="pct"/>
            <w:shd w:val="clear" w:color="auto" w:fill="auto"/>
          </w:tcPr>
          <w:p w14:paraId="695A6291" w14:textId="77777777" w:rsidR="00493210" w:rsidRPr="006A442E" w:rsidRDefault="00493210" w:rsidP="00493210">
            <w:pPr>
              <w:keepNext/>
              <w:keepLines/>
              <w:jc w:val="right"/>
              <w:rPr>
                <w:color w:val="000000"/>
                <w:sz w:val="20"/>
                <w:szCs w:val="20"/>
                <w:lang w:eastAsia="en-CA"/>
              </w:rPr>
            </w:pPr>
            <w:r w:rsidRPr="006A442E">
              <w:rPr>
                <w:color w:val="000000"/>
                <w:sz w:val="20"/>
                <w:szCs w:val="20"/>
                <w:lang w:eastAsia="en-CA"/>
              </w:rPr>
              <w:t>267</w:t>
            </w:r>
            <w:r>
              <w:rPr>
                <w:color w:val="000000"/>
                <w:sz w:val="20"/>
                <w:szCs w:val="20"/>
                <w:lang w:eastAsia="en-CA"/>
              </w:rPr>
              <w:t> </w:t>
            </w:r>
            <w:r w:rsidRPr="006A442E">
              <w:rPr>
                <w:color w:val="000000"/>
                <w:sz w:val="20"/>
                <w:szCs w:val="20"/>
                <w:lang w:eastAsia="en-CA"/>
              </w:rPr>
              <w:t>386</w:t>
            </w:r>
          </w:p>
        </w:tc>
      </w:tr>
      <w:tr w:rsidR="00493210" w:rsidRPr="006A442E" w14:paraId="1FB73CBC" w14:textId="77777777" w:rsidTr="00493210">
        <w:tc>
          <w:tcPr>
            <w:tcW w:w="1345" w:type="pct"/>
            <w:vMerge/>
            <w:shd w:val="clear" w:color="auto" w:fill="auto"/>
            <w:vAlign w:val="center"/>
          </w:tcPr>
          <w:p w14:paraId="2EA7CE30" w14:textId="77777777" w:rsidR="00493210" w:rsidRPr="006A442E" w:rsidRDefault="00493210" w:rsidP="00493210">
            <w:pPr>
              <w:jc w:val="left"/>
              <w:rPr>
                <w:color w:val="000000"/>
                <w:sz w:val="20"/>
                <w:szCs w:val="20"/>
                <w:lang w:eastAsia="en-CA"/>
              </w:rPr>
            </w:pPr>
          </w:p>
        </w:tc>
        <w:tc>
          <w:tcPr>
            <w:tcW w:w="962" w:type="pct"/>
            <w:shd w:val="clear" w:color="auto" w:fill="auto"/>
            <w:noWrap/>
          </w:tcPr>
          <w:p w14:paraId="769DD330" w14:textId="77777777" w:rsidR="00493210" w:rsidRPr="006A442E" w:rsidRDefault="00493210" w:rsidP="00493210">
            <w:pPr>
              <w:jc w:val="left"/>
              <w:rPr>
                <w:b/>
                <w:color w:val="000000"/>
                <w:sz w:val="20"/>
                <w:szCs w:val="20"/>
                <w:lang w:eastAsia="en-CA"/>
              </w:rPr>
            </w:pPr>
            <w:r w:rsidRPr="00302FCE">
              <w:rPr>
                <w:b/>
                <w:color w:val="000000"/>
                <w:sz w:val="20"/>
                <w:szCs w:val="20"/>
                <w:lang w:val="fr-FR" w:eastAsia="en-CA"/>
              </w:rPr>
              <w:t>Total</w:t>
            </w:r>
            <w:r w:rsidRPr="00302FCE">
              <w:rPr>
                <w:b/>
                <w:color w:val="000000"/>
                <w:sz w:val="20"/>
                <w:szCs w:val="20"/>
                <w:lang w:eastAsia="en-CA"/>
              </w:rPr>
              <w:t xml:space="preserve"> </w:t>
            </w:r>
          </w:p>
        </w:tc>
        <w:tc>
          <w:tcPr>
            <w:tcW w:w="674" w:type="pct"/>
            <w:shd w:val="clear" w:color="auto" w:fill="auto"/>
          </w:tcPr>
          <w:p w14:paraId="1FBBCAC8" w14:textId="77777777" w:rsidR="00493210" w:rsidRPr="006A442E" w:rsidRDefault="00493210" w:rsidP="00493210">
            <w:pPr>
              <w:keepNext/>
              <w:keepLines/>
              <w:jc w:val="right"/>
              <w:rPr>
                <w:b/>
                <w:color w:val="000000"/>
                <w:sz w:val="20"/>
                <w:szCs w:val="20"/>
                <w:lang w:eastAsia="en-CA"/>
              </w:rPr>
            </w:pPr>
            <w:r w:rsidRPr="006A442E">
              <w:rPr>
                <w:b/>
                <w:color w:val="000000"/>
                <w:sz w:val="20"/>
                <w:szCs w:val="20"/>
                <w:lang w:eastAsia="en-CA"/>
              </w:rPr>
              <w:t>7</w:t>
            </w:r>
            <w:r>
              <w:rPr>
                <w:b/>
                <w:color w:val="000000"/>
                <w:sz w:val="20"/>
                <w:szCs w:val="20"/>
                <w:lang w:eastAsia="en-CA"/>
              </w:rPr>
              <w:t> </w:t>
            </w:r>
            <w:r w:rsidRPr="006A442E">
              <w:rPr>
                <w:b/>
                <w:color w:val="000000"/>
                <w:sz w:val="20"/>
                <w:szCs w:val="20"/>
                <w:lang w:eastAsia="en-CA"/>
              </w:rPr>
              <w:t>514</w:t>
            </w:r>
            <w:r>
              <w:rPr>
                <w:b/>
                <w:color w:val="000000"/>
                <w:sz w:val="20"/>
                <w:szCs w:val="20"/>
                <w:lang w:eastAsia="en-CA"/>
              </w:rPr>
              <w:t> </w:t>
            </w:r>
            <w:r w:rsidRPr="006A442E">
              <w:rPr>
                <w:b/>
                <w:color w:val="000000"/>
                <w:sz w:val="20"/>
                <w:szCs w:val="20"/>
                <w:lang w:eastAsia="en-CA"/>
              </w:rPr>
              <w:t>867</w:t>
            </w:r>
          </w:p>
        </w:tc>
        <w:tc>
          <w:tcPr>
            <w:tcW w:w="674" w:type="pct"/>
            <w:shd w:val="clear" w:color="auto" w:fill="auto"/>
          </w:tcPr>
          <w:p w14:paraId="025F1554" w14:textId="77777777" w:rsidR="00493210" w:rsidRPr="006A442E" w:rsidRDefault="00493210" w:rsidP="00493210">
            <w:pPr>
              <w:keepNext/>
              <w:keepLines/>
              <w:jc w:val="right"/>
              <w:rPr>
                <w:b/>
                <w:color w:val="000000"/>
                <w:sz w:val="20"/>
                <w:szCs w:val="20"/>
                <w:lang w:eastAsia="en-CA"/>
              </w:rPr>
            </w:pPr>
            <w:r w:rsidRPr="006A442E">
              <w:rPr>
                <w:b/>
                <w:color w:val="000000"/>
                <w:sz w:val="20"/>
                <w:szCs w:val="20"/>
                <w:lang w:eastAsia="en-CA"/>
              </w:rPr>
              <w:t>9</w:t>
            </w:r>
            <w:r>
              <w:rPr>
                <w:b/>
                <w:color w:val="000000"/>
                <w:sz w:val="20"/>
                <w:szCs w:val="20"/>
                <w:lang w:eastAsia="en-CA"/>
              </w:rPr>
              <w:t> </w:t>
            </w:r>
            <w:r w:rsidRPr="006A442E">
              <w:rPr>
                <w:b/>
                <w:color w:val="000000"/>
                <w:sz w:val="20"/>
                <w:szCs w:val="20"/>
                <w:lang w:eastAsia="en-CA"/>
              </w:rPr>
              <w:t>000</w:t>
            </w:r>
            <w:r>
              <w:rPr>
                <w:b/>
                <w:color w:val="000000"/>
                <w:sz w:val="20"/>
                <w:szCs w:val="20"/>
                <w:lang w:eastAsia="en-CA"/>
              </w:rPr>
              <w:t> </w:t>
            </w:r>
            <w:r w:rsidRPr="006A442E">
              <w:rPr>
                <w:b/>
                <w:color w:val="000000"/>
                <w:sz w:val="20"/>
                <w:szCs w:val="20"/>
                <w:lang w:eastAsia="en-CA"/>
              </w:rPr>
              <w:t>000</w:t>
            </w:r>
          </w:p>
        </w:tc>
        <w:tc>
          <w:tcPr>
            <w:tcW w:w="657" w:type="pct"/>
          </w:tcPr>
          <w:p w14:paraId="14C1F39C" w14:textId="77777777" w:rsidR="00493210" w:rsidRPr="006A442E" w:rsidRDefault="00493210" w:rsidP="00493210">
            <w:pPr>
              <w:jc w:val="right"/>
              <w:rPr>
                <w:b/>
                <w:color w:val="000000"/>
                <w:sz w:val="20"/>
                <w:szCs w:val="20"/>
                <w:lang w:eastAsia="en-CA"/>
              </w:rPr>
            </w:pPr>
            <w:r w:rsidRPr="006A442E">
              <w:rPr>
                <w:b/>
                <w:color w:val="000000"/>
                <w:sz w:val="20"/>
                <w:szCs w:val="20"/>
                <w:lang w:eastAsia="en-CA"/>
              </w:rPr>
              <w:t>9</w:t>
            </w:r>
            <w:r>
              <w:rPr>
                <w:b/>
                <w:color w:val="000000"/>
                <w:sz w:val="20"/>
                <w:szCs w:val="20"/>
                <w:lang w:eastAsia="en-CA"/>
              </w:rPr>
              <w:t> </w:t>
            </w:r>
            <w:r w:rsidRPr="006A442E">
              <w:rPr>
                <w:b/>
                <w:color w:val="000000"/>
                <w:sz w:val="20"/>
                <w:szCs w:val="20"/>
                <w:lang w:eastAsia="en-CA"/>
              </w:rPr>
              <w:t>890</w:t>
            </w:r>
            <w:r>
              <w:rPr>
                <w:b/>
                <w:color w:val="000000"/>
                <w:sz w:val="20"/>
                <w:szCs w:val="20"/>
                <w:lang w:eastAsia="en-CA"/>
              </w:rPr>
              <w:t> </w:t>
            </w:r>
            <w:r w:rsidRPr="006A442E">
              <w:rPr>
                <w:b/>
                <w:color w:val="000000"/>
                <w:sz w:val="20"/>
                <w:szCs w:val="20"/>
                <w:lang w:eastAsia="en-CA"/>
              </w:rPr>
              <w:t>431</w:t>
            </w:r>
          </w:p>
        </w:tc>
        <w:tc>
          <w:tcPr>
            <w:tcW w:w="688" w:type="pct"/>
            <w:shd w:val="clear" w:color="auto" w:fill="auto"/>
          </w:tcPr>
          <w:p w14:paraId="6FAB7513" w14:textId="77777777" w:rsidR="00493210" w:rsidRPr="006A442E" w:rsidRDefault="00493210" w:rsidP="00493210">
            <w:pPr>
              <w:keepNext/>
              <w:keepLines/>
              <w:jc w:val="right"/>
              <w:rPr>
                <w:b/>
                <w:color w:val="000000"/>
                <w:sz w:val="20"/>
                <w:szCs w:val="20"/>
                <w:lang w:eastAsia="en-CA"/>
              </w:rPr>
            </w:pPr>
            <w:r w:rsidRPr="006A442E">
              <w:rPr>
                <w:b/>
                <w:color w:val="000000"/>
                <w:sz w:val="20"/>
                <w:szCs w:val="20"/>
                <w:lang w:eastAsia="en-CA"/>
              </w:rPr>
              <w:t>26</w:t>
            </w:r>
            <w:r>
              <w:rPr>
                <w:b/>
                <w:color w:val="000000"/>
                <w:sz w:val="20"/>
                <w:szCs w:val="20"/>
                <w:lang w:eastAsia="en-CA"/>
              </w:rPr>
              <w:t> </w:t>
            </w:r>
            <w:r w:rsidRPr="006A442E">
              <w:rPr>
                <w:b/>
                <w:color w:val="000000"/>
                <w:sz w:val="20"/>
                <w:szCs w:val="20"/>
                <w:lang w:eastAsia="en-CA"/>
              </w:rPr>
              <w:t>405</w:t>
            </w:r>
            <w:r>
              <w:rPr>
                <w:b/>
                <w:color w:val="000000"/>
                <w:sz w:val="20"/>
                <w:szCs w:val="20"/>
                <w:lang w:eastAsia="en-CA"/>
              </w:rPr>
              <w:t> </w:t>
            </w:r>
            <w:r w:rsidRPr="006A442E">
              <w:rPr>
                <w:b/>
                <w:color w:val="000000"/>
                <w:sz w:val="20"/>
                <w:szCs w:val="20"/>
                <w:lang w:eastAsia="en-CA"/>
              </w:rPr>
              <w:t>298</w:t>
            </w:r>
          </w:p>
        </w:tc>
      </w:tr>
      <w:tr w:rsidR="00493210" w:rsidRPr="006A442E" w14:paraId="77A93B81" w14:textId="77777777" w:rsidTr="00493210">
        <w:tc>
          <w:tcPr>
            <w:tcW w:w="1345" w:type="pct"/>
            <w:vMerge/>
            <w:vAlign w:val="center"/>
            <w:hideMark/>
          </w:tcPr>
          <w:p w14:paraId="53A1C240" w14:textId="77777777" w:rsidR="00493210" w:rsidRPr="006A442E" w:rsidRDefault="00493210" w:rsidP="00493210">
            <w:pPr>
              <w:jc w:val="left"/>
              <w:rPr>
                <w:color w:val="000000"/>
                <w:sz w:val="20"/>
                <w:szCs w:val="20"/>
                <w:lang w:eastAsia="en-CA"/>
              </w:rPr>
            </w:pPr>
          </w:p>
        </w:tc>
        <w:tc>
          <w:tcPr>
            <w:tcW w:w="962" w:type="pct"/>
            <w:shd w:val="clear" w:color="auto" w:fill="auto"/>
            <w:noWrap/>
            <w:hideMark/>
          </w:tcPr>
          <w:p w14:paraId="7FA5F5CD" w14:textId="77777777" w:rsidR="00493210" w:rsidRPr="00302FCE" w:rsidRDefault="00493210" w:rsidP="00493210">
            <w:pPr>
              <w:jc w:val="left"/>
              <w:rPr>
                <w:color w:val="000000"/>
                <w:sz w:val="20"/>
                <w:szCs w:val="20"/>
                <w:lang w:eastAsia="en-CA"/>
              </w:rPr>
            </w:pPr>
            <w:r>
              <w:rPr>
                <w:color w:val="000000"/>
                <w:sz w:val="20"/>
                <w:szCs w:val="20"/>
                <w:lang w:val="fr-FR" w:eastAsia="en-CA"/>
              </w:rPr>
              <w:t>Taux</w:t>
            </w:r>
            <w:r w:rsidRPr="00302FCE">
              <w:rPr>
                <w:color w:val="000000"/>
                <w:sz w:val="20"/>
                <w:szCs w:val="20"/>
                <w:lang w:val="fr-FR" w:eastAsia="en-CA"/>
              </w:rPr>
              <w:t xml:space="preserve"> (%)</w:t>
            </w:r>
          </w:p>
        </w:tc>
        <w:tc>
          <w:tcPr>
            <w:tcW w:w="674" w:type="pct"/>
            <w:shd w:val="clear" w:color="auto" w:fill="auto"/>
            <w:hideMark/>
          </w:tcPr>
          <w:p w14:paraId="1CD3B089" w14:textId="77777777" w:rsidR="00493210" w:rsidRPr="006A442E" w:rsidRDefault="00493210" w:rsidP="00493210">
            <w:pPr>
              <w:jc w:val="right"/>
              <w:rPr>
                <w:color w:val="000000"/>
                <w:sz w:val="20"/>
                <w:szCs w:val="20"/>
                <w:lang w:eastAsia="en-CA"/>
              </w:rPr>
            </w:pPr>
            <w:r w:rsidRPr="006A442E">
              <w:rPr>
                <w:color w:val="000000"/>
                <w:sz w:val="20"/>
                <w:szCs w:val="20"/>
                <w:lang w:eastAsia="en-CA"/>
              </w:rPr>
              <w:t>100</w:t>
            </w:r>
          </w:p>
        </w:tc>
        <w:tc>
          <w:tcPr>
            <w:tcW w:w="674" w:type="pct"/>
            <w:shd w:val="clear" w:color="auto" w:fill="auto"/>
            <w:hideMark/>
          </w:tcPr>
          <w:p w14:paraId="00284360" w14:textId="77777777" w:rsidR="00493210" w:rsidRPr="006A442E" w:rsidRDefault="00493210" w:rsidP="00493210">
            <w:pPr>
              <w:jc w:val="right"/>
              <w:rPr>
                <w:color w:val="000000"/>
                <w:sz w:val="20"/>
                <w:szCs w:val="20"/>
                <w:lang w:eastAsia="en-CA"/>
              </w:rPr>
            </w:pPr>
            <w:r w:rsidRPr="006A442E">
              <w:rPr>
                <w:color w:val="000000"/>
                <w:sz w:val="20"/>
                <w:szCs w:val="20"/>
                <w:lang w:eastAsia="en-CA"/>
              </w:rPr>
              <w:t>100</w:t>
            </w:r>
          </w:p>
        </w:tc>
        <w:tc>
          <w:tcPr>
            <w:tcW w:w="657" w:type="pct"/>
          </w:tcPr>
          <w:p w14:paraId="23AD77EB" w14:textId="77777777" w:rsidR="00493210" w:rsidRPr="006A442E" w:rsidRDefault="00493210" w:rsidP="00493210">
            <w:pPr>
              <w:jc w:val="right"/>
              <w:rPr>
                <w:color w:val="000000"/>
                <w:sz w:val="20"/>
                <w:szCs w:val="20"/>
                <w:lang w:eastAsia="en-CA"/>
              </w:rPr>
            </w:pPr>
            <w:r w:rsidRPr="006A442E">
              <w:rPr>
                <w:color w:val="000000"/>
                <w:sz w:val="20"/>
                <w:szCs w:val="20"/>
                <w:lang w:eastAsia="en-CA"/>
              </w:rPr>
              <w:t>100</w:t>
            </w:r>
          </w:p>
        </w:tc>
        <w:tc>
          <w:tcPr>
            <w:tcW w:w="688" w:type="pct"/>
            <w:shd w:val="clear" w:color="auto" w:fill="auto"/>
            <w:hideMark/>
          </w:tcPr>
          <w:p w14:paraId="50DE3522" w14:textId="77777777" w:rsidR="00493210" w:rsidRPr="006A442E" w:rsidRDefault="00493210" w:rsidP="00493210">
            <w:pPr>
              <w:jc w:val="right"/>
              <w:rPr>
                <w:color w:val="000000"/>
                <w:sz w:val="20"/>
                <w:szCs w:val="20"/>
                <w:lang w:eastAsia="en-CA"/>
              </w:rPr>
            </w:pPr>
            <w:r w:rsidRPr="006A442E">
              <w:rPr>
                <w:color w:val="000000"/>
                <w:sz w:val="20"/>
                <w:szCs w:val="20"/>
                <w:lang w:eastAsia="en-CA"/>
              </w:rPr>
              <w:t xml:space="preserve">100 </w:t>
            </w:r>
          </w:p>
        </w:tc>
      </w:tr>
      <w:tr w:rsidR="00493210" w:rsidRPr="006A442E" w14:paraId="274FBCCC" w14:textId="77777777" w:rsidTr="00493210">
        <w:tc>
          <w:tcPr>
            <w:tcW w:w="1345" w:type="pct"/>
            <w:vMerge w:val="restart"/>
            <w:shd w:val="clear" w:color="auto" w:fill="auto"/>
            <w:vAlign w:val="center"/>
          </w:tcPr>
          <w:p w14:paraId="325CC21E" w14:textId="17C6FAE0" w:rsidR="00493210" w:rsidRPr="00493210" w:rsidRDefault="00493210" w:rsidP="00493210">
            <w:pPr>
              <w:jc w:val="left"/>
              <w:rPr>
                <w:color w:val="000000"/>
                <w:sz w:val="20"/>
                <w:szCs w:val="20"/>
                <w:lang w:val="fr-CA" w:eastAsia="en-CA"/>
              </w:rPr>
            </w:pPr>
            <w:r w:rsidRPr="00302FCE">
              <w:rPr>
                <w:color w:val="000000"/>
                <w:sz w:val="20"/>
                <w:szCs w:val="20"/>
                <w:lang w:val="fr-FR" w:eastAsia="en-CA"/>
              </w:rPr>
              <w:t xml:space="preserve">Versements effectués par le </w:t>
            </w:r>
            <w:r w:rsidR="00287DD8">
              <w:rPr>
                <w:color w:val="000000"/>
                <w:sz w:val="20"/>
                <w:szCs w:val="20"/>
                <w:lang w:val="fr-FR" w:eastAsia="en-CA"/>
              </w:rPr>
              <w:t>BCEE</w:t>
            </w:r>
            <w:r w:rsidRPr="00302FCE">
              <w:rPr>
                <w:color w:val="000000"/>
                <w:sz w:val="20"/>
                <w:szCs w:val="20"/>
                <w:lang w:val="fr-FR" w:eastAsia="en-CA"/>
              </w:rPr>
              <w:t xml:space="preserve"> aux bénéficiaires</w:t>
            </w:r>
            <w:r>
              <w:rPr>
                <w:color w:val="000000"/>
                <w:sz w:val="20"/>
                <w:szCs w:val="20"/>
                <w:lang w:val="fr-FR" w:eastAsia="en-CA"/>
              </w:rPr>
              <w:t xml:space="preserve"> </w:t>
            </w:r>
            <w:r w:rsidRPr="00302FCE">
              <w:rPr>
                <w:color w:val="000000"/>
                <w:sz w:val="20"/>
                <w:szCs w:val="20"/>
                <w:lang w:val="fr-FR" w:eastAsia="en-CA"/>
              </w:rPr>
              <w:t>($US)</w:t>
            </w:r>
          </w:p>
        </w:tc>
        <w:tc>
          <w:tcPr>
            <w:tcW w:w="962" w:type="pct"/>
            <w:shd w:val="clear" w:color="auto" w:fill="auto"/>
            <w:noWrap/>
          </w:tcPr>
          <w:p w14:paraId="2B8FD549" w14:textId="77777777" w:rsidR="00493210" w:rsidRPr="006A442E" w:rsidRDefault="00493210" w:rsidP="00493210">
            <w:pPr>
              <w:jc w:val="left"/>
              <w:rPr>
                <w:b/>
                <w:color w:val="000000"/>
                <w:sz w:val="20"/>
                <w:szCs w:val="20"/>
                <w:lang w:eastAsia="en-CA"/>
              </w:rPr>
            </w:pPr>
            <w:r w:rsidRPr="00302FCE">
              <w:rPr>
                <w:b/>
                <w:color w:val="000000"/>
                <w:sz w:val="20"/>
                <w:szCs w:val="20"/>
                <w:lang w:val="fr-FR" w:eastAsia="en-CA"/>
              </w:rPr>
              <w:t>Total</w:t>
            </w:r>
            <w:r w:rsidRPr="00302FCE">
              <w:rPr>
                <w:b/>
                <w:color w:val="000000"/>
                <w:sz w:val="20"/>
                <w:szCs w:val="20"/>
                <w:lang w:eastAsia="en-CA"/>
              </w:rPr>
              <w:t xml:space="preserve"> </w:t>
            </w:r>
          </w:p>
        </w:tc>
        <w:tc>
          <w:tcPr>
            <w:tcW w:w="674" w:type="pct"/>
            <w:shd w:val="clear" w:color="auto" w:fill="auto"/>
          </w:tcPr>
          <w:p w14:paraId="47F629EF" w14:textId="77777777" w:rsidR="00493210" w:rsidRPr="006A442E" w:rsidRDefault="00493210" w:rsidP="00493210">
            <w:pPr>
              <w:jc w:val="right"/>
              <w:rPr>
                <w:b/>
                <w:color w:val="000000"/>
                <w:sz w:val="20"/>
                <w:szCs w:val="20"/>
                <w:lang w:eastAsia="en-CA"/>
              </w:rPr>
            </w:pPr>
            <w:r w:rsidRPr="006A442E">
              <w:rPr>
                <w:b/>
                <w:color w:val="000000"/>
                <w:sz w:val="20"/>
                <w:szCs w:val="20"/>
                <w:lang w:eastAsia="en-CA"/>
              </w:rPr>
              <w:t>5</w:t>
            </w:r>
            <w:r>
              <w:rPr>
                <w:b/>
                <w:color w:val="000000"/>
                <w:sz w:val="20"/>
                <w:szCs w:val="20"/>
                <w:lang w:eastAsia="en-CA"/>
              </w:rPr>
              <w:t> </w:t>
            </w:r>
            <w:r w:rsidRPr="006A442E">
              <w:rPr>
                <w:b/>
                <w:color w:val="000000"/>
                <w:sz w:val="20"/>
                <w:szCs w:val="20"/>
                <w:lang w:eastAsia="en-CA"/>
              </w:rPr>
              <w:t>660</w:t>
            </w:r>
            <w:r>
              <w:rPr>
                <w:b/>
                <w:color w:val="000000"/>
                <w:sz w:val="20"/>
                <w:szCs w:val="20"/>
                <w:lang w:eastAsia="en-CA"/>
              </w:rPr>
              <w:t> </w:t>
            </w:r>
            <w:r w:rsidRPr="006A442E">
              <w:rPr>
                <w:b/>
                <w:color w:val="000000"/>
                <w:sz w:val="20"/>
                <w:szCs w:val="20"/>
                <w:lang w:eastAsia="en-CA"/>
              </w:rPr>
              <w:t xml:space="preserve">095 </w:t>
            </w:r>
          </w:p>
        </w:tc>
        <w:tc>
          <w:tcPr>
            <w:tcW w:w="674" w:type="pct"/>
            <w:shd w:val="clear" w:color="auto" w:fill="auto"/>
          </w:tcPr>
          <w:p w14:paraId="49B39C8D" w14:textId="77777777" w:rsidR="00493210" w:rsidRPr="006A442E" w:rsidRDefault="00493210" w:rsidP="00493210">
            <w:pPr>
              <w:jc w:val="right"/>
              <w:rPr>
                <w:b/>
                <w:color w:val="000000"/>
                <w:sz w:val="20"/>
                <w:szCs w:val="20"/>
                <w:lang w:eastAsia="en-CA"/>
              </w:rPr>
            </w:pPr>
            <w:r w:rsidRPr="006A442E">
              <w:rPr>
                <w:b/>
                <w:color w:val="000000"/>
                <w:sz w:val="20"/>
                <w:szCs w:val="20"/>
                <w:lang w:eastAsia="en-CA"/>
              </w:rPr>
              <w:t>8</w:t>
            </w:r>
            <w:r>
              <w:rPr>
                <w:b/>
                <w:color w:val="000000"/>
                <w:sz w:val="20"/>
                <w:szCs w:val="20"/>
                <w:lang w:eastAsia="en-CA"/>
              </w:rPr>
              <w:t> </w:t>
            </w:r>
            <w:r w:rsidRPr="006A442E">
              <w:rPr>
                <w:b/>
                <w:color w:val="000000"/>
                <w:sz w:val="20"/>
                <w:szCs w:val="20"/>
                <w:lang w:eastAsia="en-CA"/>
              </w:rPr>
              <w:t>806</w:t>
            </w:r>
            <w:r>
              <w:rPr>
                <w:b/>
                <w:color w:val="000000"/>
                <w:sz w:val="20"/>
                <w:szCs w:val="20"/>
                <w:lang w:eastAsia="en-CA"/>
              </w:rPr>
              <w:t> </w:t>
            </w:r>
            <w:r w:rsidRPr="006A442E">
              <w:rPr>
                <w:b/>
                <w:color w:val="000000"/>
                <w:sz w:val="20"/>
                <w:szCs w:val="20"/>
                <w:lang w:eastAsia="en-CA"/>
              </w:rPr>
              <w:t>530</w:t>
            </w:r>
          </w:p>
        </w:tc>
        <w:tc>
          <w:tcPr>
            <w:tcW w:w="657" w:type="pct"/>
          </w:tcPr>
          <w:p w14:paraId="0A89A830" w14:textId="77777777" w:rsidR="00493210" w:rsidRPr="006A442E" w:rsidRDefault="00493210" w:rsidP="00493210">
            <w:pPr>
              <w:jc w:val="right"/>
              <w:rPr>
                <w:b/>
                <w:color w:val="000000"/>
                <w:sz w:val="20"/>
                <w:szCs w:val="20"/>
                <w:lang w:eastAsia="en-CA"/>
              </w:rPr>
            </w:pPr>
            <w:r w:rsidRPr="006A442E">
              <w:rPr>
                <w:b/>
                <w:color w:val="000000"/>
                <w:sz w:val="20"/>
                <w:szCs w:val="20"/>
                <w:lang w:eastAsia="en-CA"/>
              </w:rPr>
              <w:t>9</w:t>
            </w:r>
            <w:r>
              <w:rPr>
                <w:b/>
                <w:color w:val="000000"/>
                <w:sz w:val="20"/>
                <w:szCs w:val="20"/>
                <w:lang w:eastAsia="en-CA"/>
              </w:rPr>
              <w:t> </w:t>
            </w:r>
            <w:r w:rsidRPr="006A442E">
              <w:rPr>
                <w:b/>
                <w:color w:val="000000"/>
                <w:sz w:val="20"/>
                <w:szCs w:val="20"/>
                <w:lang w:eastAsia="en-CA"/>
              </w:rPr>
              <w:t>643</w:t>
            </w:r>
            <w:r>
              <w:rPr>
                <w:b/>
                <w:color w:val="000000"/>
                <w:sz w:val="20"/>
                <w:szCs w:val="20"/>
                <w:lang w:eastAsia="en-CA"/>
              </w:rPr>
              <w:t> </w:t>
            </w:r>
            <w:r w:rsidRPr="006A442E">
              <w:rPr>
                <w:b/>
                <w:color w:val="000000"/>
                <w:sz w:val="20"/>
                <w:szCs w:val="20"/>
                <w:lang w:eastAsia="en-CA"/>
              </w:rPr>
              <w:t>560</w:t>
            </w:r>
          </w:p>
        </w:tc>
        <w:tc>
          <w:tcPr>
            <w:tcW w:w="688" w:type="pct"/>
            <w:shd w:val="clear" w:color="auto" w:fill="auto"/>
          </w:tcPr>
          <w:p w14:paraId="5E06008B" w14:textId="77777777" w:rsidR="00493210" w:rsidRPr="006A442E" w:rsidRDefault="00493210" w:rsidP="00493210">
            <w:pPr>
              <w:jc w:val="right"/>
              <w:rPr>
                <w:b/>
                <w:color w:val="000000"/>
                <w:sz w:val="20"/>
                <w:szCs w:val="20"/>
                <w:lang w:eastAsia="en-CA"/>
              </w:rPr>
            </w:pPr>
            <w:r w:rsidRPr="006A442E">
              <w:rPr>
                <w:b/>
                <w:color w:val="000000"/>
                <w:sz w:val="20"/>
                <w:szCs w:val="20"/>
                <w:lang w:eastAsia="en-CA"/>
              </w:rPr>
              <w:t>24</w:t>
            </w:r>
            <w:r>
              <w:rPr>
                <w:b/>
                <w:color w:val="000000"/>
                <w:sz w:val="20"/>
                <w:szCs w:val="20"/>
                <w:lang w:eastAsia="en-CA"/>
              </w:rPr>
              <w:t> </w:t>
            </w:r>
            <w:r w:rsidRPr="006A442E">
              <w:rPr>
                <w:b/>
                <w:color w:val="000000"/>
                <w:sz w:val="20"/>
                <w:szCs w:val="20"/>
                <w:lang w:eastAsia="en-CA"/>
              </w:rPr>
              <w:t>110</w:t>
            </w:r>
            <w:r>
              <w:rPr>
                <w:b/>
                <w:color w:val="000000"/>
                <w:sz w:val="20"/>
                <w:szCs w:val="20"/>
                <w:lang w:eastAsia="en-CA"/>
              </w:rPr>
              <w:t> </w:t>
            </w:r>
            <w:r w:rsidRPr="006A442E">
              <w:rPr>
                <w:b/>
                <w:color w:val="000000"/>
                <w:sz w:val="20"/>
                <w:szCs w:val="20"/>
                <w:lang w:eastAsia="en-CA"/>
              </w:rPr>
              <w:t>185</w:t>
            </w:r>
          </w:p>
        </w:tc>
      </w:tr>
      <w:tr w:rsidR="00493210" w:rsidRPr="006A442E" w14:paraId="3217629F" w14:textId="77777777" w:rsidTr="00493210">
        <w:tc>
          <w:tcPr>
            <w:tcW w:w="1345" w:type="pct"/>
            <w:vMerge/>
            <w:shd w:val="clear" w:color="auto" w:fill="auto"/>
            <w:vAlign w:val="center"/>
            <w:hideMark/>
          </w:tcPr>
          <w:p w14:paraId="390AB1F4" w14:textId="77777777" w:rsidR="00493210" w:rsidRPr="006A442E" w:rsidRDefault="00493210" w:rsidP="00493210">
            <w:pPr>
              <w:jc w:val="left"/>
              <w:rPr>
                <w:color w:val="000000"/>
                <w:sz w:val="20"/>
                <w:szCs w:val="20"/>
                <w:lang w:eastAsia="en-CA"/>
              </w:rPr>
            </w:pPr>
          </w:p>
        </w:tc>
        <w:tc>
          <w:tcPr>
            <w:tcW w:w="962" w:type="pct"/>
            <w:shd w:val="clear" w:color="auto" w:fill="auto"/>
            <w:noWrap/>
            <w:hideMark/>
          </w:tcPr>
          <w:p w14:paraId="6A59C14B" w14:textId="77777777" w:rsidR="00493210" w:rsidRPr="00302FCE" w:rsidRDefault="00493210" w:rsidP="00493210">
            <w:pPr>
              <w:jc w:val="left"/>
              <w:rPr>
                <w:color w:val="000000"/>
                <w:sz w:val="20"/>
                <w:szCs w:val="20"/>
                <w:lang w:eastAsia="en-CA"/>
              </w:rPr>
            </w:pPr>
            <w:r w:rsidRPr="00302FCE">
              <w:rPr>
                <w:color w:val="000000"/>
                <w:sz w:val="20"/>
                <w:szCs w:val="20"/>
                <w:lang w:val="fr-FR" w:eastAsia="en-CA"/>
              </w:rPr>
              <w:t>Taux (%)</w:t>
            </w:r>
          </w:p>
        </w:tc>
        <w:tc>
          <w:tcPr>
            <w:tcW w:w="674" w:type="pct"/>
            <w:shd w:val="clear" w:color="auto" w:fill="auto"/>
            <w:hideMark/>
          </w:tcPr>
          <w:p w14:paraId="10594A6B" w14:textId="77777777" w:rsidR="00493210" w:rsidRPr="006A442E" w:rsidRDefault="00493210" w:rsidP="00493210">
            <w:pPr>
              <w:jc w:val="right"/>
              <w:rPr>
                <w:color w:val="000000"/>
                <w:sz w:val="20"/>
                <w:szCs w:val="20"/>
                <w:lang w:eastAsia="en-CA"/>
              </w:rPr>
            </w:pPr>
            <w:r w:rsidRPr="006A442E">
              <w:rPr>
                <w:color w:val="000000"/>
                <w:sz w:val="20"/>
                <w:szCs w:val="20"/>
                <w:lang w:eastAsia="en-CA"/>
              </w:rPr>
              <w:t>75</w:t>
            </w:r>
          </w:p>
        </w:tc>
        <w:tc>
          <w:tcPr>
            <w:tcW w:w="674" w:type="pct"/>
            <w:shd w:val="clear" w:color="auto" w:fill="auto"/>
            <w:hideMark/>
          </w:tcPr>
          <w:p w14:paraId="4C889B20" w14:textId="77777777" w:rsidR="00493210" w:rsidRPr="006A442E" w:rsidRDefault="00493210" w:rsidP="00493210">
            <w:pPr>
              <w:jc w:val="right"/>
              <w:rPr>
                <w:color w:val="000000"/>
                <w:sz w:val="20"/>
                <w:szCs w:val="20"/>
                <w:lang w:eastAsia="en-CA"/>
              </w:rPr>
            </w:pPr>
            <w:r w:rsidRPr="006A442E">
              <w:rPr>
                <w:color w:val="000000"/>
                <w:sz w:val="20"/>
                <w:szCs w:val="20"/>
                <w:lang w:eastAsia="en-CA"/>
              </w:rPr>
              <w:t>98</w:t>
            </w:r>
          </w:p>
        </w:tc>
        <w:tc>
          <w:tcPr>
            <w:tcW w:w="657" w:type="pct"/>
          </w:tcPr>
          <w:p w14:paraId="2FB3F391" w14:textId="77777777" w:rsidR="00493210" w:rsidRPr="006A442E" w:rsidRDefault="00493210" w:rsidP="00493210">
            <w:pPr>
              <w:jc w:val="right"/>
              <w:rPr>
                <w:color w:val="000000"/>
                <w:sz w:val="20"/>
                <w:szCs w:val="20"/>
                <w:lang w:eastAsia="en-CA"/>
              </w:rPr>
            </w:pPr>
            <w:r w:rsidRPr="006A442E">
              <w:rPr>
                <w:color w:val="000000"/>
                <w:sz w:val="20"/>
                <w:szCs w:val="20"/>
                <w:lang w:eastAsia="en-CA"/>
              </w:rPr>
              <w:t>9</w:t>
            </w:r>
            <w:r>
              <w:rPr>
                <w:color w:val="000000"/>
                <w:sz w:val="20"/>
                <w:szCs w:val="20"/>
                <w:lang w:eastAsia="en-CA"/>
              </w:rPr>
              <w:t>8</w:t>
            </w:r>
          </w:p>
        </w:tc>
        <w:tc>
          <w:tcPr>
            <w:tcW w:w="688" w:type="pct"/>
            <w:shd w:val="clear" w:color="auto" w:fill="auto"/>
            <w:hideMark/>
          </w:tcPr>
          <w:p w14:paraId="2593CC75" w14:textId="77777777" w:rsidR="00493210" w:rsidRPr="006A442E" w:rsidRDefault="00493210" w:rsidP="00493210">
            <w:pPr>
              <w:jc w:val="right"/>
              <w:rPr>
                <w:color w:val="000000"/>
                <w:sz w:val="20"/>
                <w:szCs w:val="20"/>
                <w:lang w:eastAsia="en-CA"/>
              </w:rPr>
            </w:pPr>
            <w:r w:rsidRPr="006A442E">
              <w:rPr>
                <w:color w:val="000000"/>
                <w:sz w:val="20"/>
                <w:szCs w:val="20"/>
                <w:lang w:eastAsia="en-CA"/>
              </w:rPr>
              <w:t>91</w:t>
            </w:r>
          </w:p>
        </w:tc>
      </w:tr>
    </w:tbl>
    <w:p w14:paraId="462F377E" w14:textId="77777777" w:rsidR="00493210" w:rsidRPr="00493210" w:rsidRDefault="00493210" w:rsidP="00493210">
      <w:pPr>
        <w:spacing w:before="20"/>
        <w:rPr>
          <w:sz w:val="18"/>
          <w:szCs w:val="19"/>
          <w:lang w:val="fr-CA"/>
        </w:rPr>
      </w:pPr>
      <w:r w:rsidRPr="00302FCE">
        <w:rPr>
          <w:sz w:val="18"/>
          <w:szCs w:val="19"/>
          <w:lang w:val="fr-FR"/>
        </w:rPr>
        <w:t xml:space="preserve">* Conformément aux exigences de mise en œuvre, le financement </w:t>
      </w:r>
      <w:r>
        <w:rPr>
          <w:sz w:val="18"/>
          <w:szCs w:val="19"/>
          <w:lang w:val="fr-FR"/>
        </w:rPr>
        <w:t xml:space="preserve">provenant </w:t>
      </w:r>
      <w:r w:rsidRPr="00302FCE">
        <w:rPr>
          <w:sz w:val="18"/>
          <w:szCs w:val="19"/>
          <w:lang w:val="fr-FR"/>
        </w:rPr>
        <w:t>du gouvernement allemand est directement versé aux bénéficiaires et aux fournisseurs de biens/services.</w:t>
      </w:r>
    </w:p>
    <w:p w14:paraId="1C70AC6D" w14:textId="77777777" w:rsidR="00493210" w:rsidRPr="00493210" w:rsidRDefault="00493210" w:rsidP="00493210">
      <w:pPr>
        <w:rPr>
          <w:sz w:val="20"/>
          <w:szCs w:val="20"/>
          <w:lang w:val="fr-CA"/>
        </w:rPr>
      </w:pPr>
    </w:p>
    <w:p w14:paraId="2993884C" w14:textId="77777777" w:rsidR="00493210" w:rsidRPr="00493210" w:rsidRDefault="00493210" w:rsidP="00493210">
      <w:pPr>
        <w:keepNext/>
        <w:keepLines/>
        <w:rPr>
          <w:u w:val="single"/>
          <w:lang w:val="fr-CA"/>
        </w:rPr>
      </w:pPr>
      <w:r w:rsidRPr="00CA4D2E">
        <w:rPr>
          <w:u w:val="single"/>
          <w:lang w:val="fr-FR"/>
        </w:rPr>
        <w:t>Plan de mise en œuvre de la quatrième tranche de la phase II</w:t>
      </w:r>
    </w:p>
    <w:p w14:paraId="1BE09604" w14:textId="77777777" w:rsidR="00493210" w:rsidRPr="00493210" w:rsidRDefault="00493210" w:rsidP="00493210">
      <w:pPr>
        <w:keepNext/>
        <w:keepLines/>
        <w:rPr>
          <w:lang w:val="fr-CA"/>
        </w:rPr>
      </w:pPr>
    </w:p>
    <w:p w14:paraId="11E7D918" w14:textId="70DDB1FF" w:rsidR="00493210" w:rsidRPr="00493210" w:rsidRDefault="00493210" w:rsidP="00493210">
      <w:pPr>
        <w:numPr>
          <w:ilvl w:val="0"/>
          <w:numId w:val="1"/>
        </w:numPr>
        <w:spacing w:after="120"/>
        <w:outlineLvl w:val="0"/>
        <w:rPr>
          <w:lang w:val="fr-CA"/>
        </w:rPr>
      </w:pPr>
      <w:r w:rsidRPr="00CA4D2E">
        <w:rPr>
          <w:lang w:val="fr-FR"/>
        </w:rPr>
        <w:t xml:space="preserve">Le </w:t>
      </w:r>
      <w:r w:rsidR="00287DD8">
        <w:rPr>
          <w:lang w:val="fr-FR"/>
        </w:rPr>
        <w:t>BCEE</w:t>
      </w:r>
      <w:r w:rsidRPr="00CA4D2E">
        <w:rPr>
          <w:lang w:val="fr-FR"/>
        </w:rPr>
        <w:t xml:space="preserve"> continuera à mettre en application les autorisations de quota pour les entreprises de mousse </w:t>
      </w:r>
      <w:r w:rsidR="00F64976">
        <w:rPr>
          <w:lang w:val="fr-FR"/>
        </w:rPr>
        <w:t>de polystyrène extrudé</w:t>
      </w:r>
      <w:r w:rsidRPr="00CA4D2E">
        <w:rPr>
          <w:lang w:val="fr-FR"/>
        </w:rPr>
        <w:t xml:space="preserve"> consommant plus de 100 tm de HCFC par an et entamera le processus de reconversion des 11 entreprises supplémentaires</w:t>
      </w:r>
      <w:r w:rsidRPr="00CA4D2E">
        <w:rPr>
          <w:vertAlign w:val="superscript"/>
          <w:lang w:val="fr-FR"/>
        </w:rPr>
        <w:footnoteReference w:id="14"/>
      </w:r>
      <w:r w:rsidRPr="00CA4D2E">
        <w:rPr>
          <w:lang w:val="fr-FR"/>
        </w:rPr>
        <w:t xml:space="preserve"> à la technologie à base de CO</w:t>
      </w:r>
      <w:r w:rsidRPr="00CA4D2E">
        <w:rPr>
          <w:vertAlign w:val="subscript"/>
          <w:lang w:val="fr-FR"/>
        </w:rPr>
        <w:t>2</w:t>
      </w:r>
      <w:r w:rsidRPr="00CA4D2E">
        <w:rPr>
          <w:lang w:val="fr-FR"/>
        </w:rPr>
        <w:t>, en examinant leurs plans de mise en œuvre, en signant des sous-contrats de reconversion, en supervisant les reconversions et en fournissant une assistance p</w:t>
      </w:r>
      <w:r>
        <w:rPr>
          <w:lang w:val="fr-FR"/>
        </w:rPr>
        <w:t>o</w:t>
      </w:r>
      <w:r w:rsidRPr="00CA4D2E">
        <w:rPr>
          <w:lang w:val="fr-FR"/>
        </w:rPr>
        <w:t>ur les questions techniques et de sécurité.</w:t>
      </w:r>
    </w:p>
    <w:p w14:paraId="068025B2" w14:textId="79F6FCF2" w:rsidR="00493210" w:rsidRPr="00493210" w:rsidRDefault="00493210" w:rsidP="00493210">
      <w:pPr>
        <w:widowControl w:val="0"/>
        <w:numPr>
          <w:ilvl w:val="0"/>
          <w:numId w:val="1"/>
        </w:numPr>
        <w:spacing w:after="120"/>
        <w:outlineLvl w:val="0"/>
        <w:rPr>
          <w:lang w:val="fr-CA"/>
        </w:rPr>
      </w:pPr>
      <w:r w:rsidRPr="00617AEF">
        <w:rPr>
          <w:lang w:val="fr-FR"/>
        </w:rPr>
        <w:t>Les activités d</w:t>
      </w:r>
      <w:r>
        <w:rPr>
          <w:lang w:val="fr-FR"/>
        </w:rPr>
        <w:t>’</w:t>
      </w:r>
      <w:r w:rsidRPr="00617AEF">
        <w:rPr>
          <w:lang w:val="fr-FR"/>
        </w:rPr>
        <w:t>assistance technique incluront un soutien technique continu de l</w:t>
      </w:r>
      <w:r>
        <w:rPr>
          <w:lang w:val="fr-FR"/>
        </w:rPr>
        <w:t>’</w:t>
      </w:r>
      <w:r w:rsidRPr="00617AEF">
        <w:rPr>
          <w:lang w:val="fr-FR"/>
        </w:rPr>
        <w:t xml:space="preserve">ISA dans le cadre de la reconversion des entreprises ; des activités de sensibilisation du public pour soutenir la reconversion du secteur </w:t>
      </w:r>
      <w:r>
        <w:rPr>
          <w:lang w:val="fr-FR"/>
        </w:rPr>
        <w:t>à</w:t>
      </w:r>
      <w:r w:rsidRPr="00617AEF">
        <w:rPr>
          <w:lang w:val="fr-FR"/>
        </w:rPr>
        <w:t xml:space="preserve"> des solutions de remplacement à faible PRP (conférences, publications, articles, brochures et autres supports destinés aux entreprises de mousse </w:t>
      </w:r>
      <w:r w:rsidR="00F64976">
        <w:rPr>
          <w:lang w:val="fr-FR"/>
        </w:rPr>
        <w:t>de polystyrène extrudé</w:t>
      </w:r>
      <w:r w:rsidRPr="00617AEF">
        <w:rPr>
          <w:lang w:val="fr-FR"/>
        </w:rPr>
        <w:t xml:space="preserve"> et aux parties prenantes) ; deux ateliers supplémentaires pour les entreprises de mousse </w:t>
      </w:r>
      <w:r w:rsidR="00F64976">
        <w:rPr>
          <w:lang w:val="fr-FR"/>
        </w:rPr>
        <w:t>de polystyrène extrudé</w:t>
      </w:r>
      <w:r w:rsidRPr="00617AEF">
        <w:rPr>
          <w:lang w:val="fr-FR"/>
        </w:rPr>
        <w:t>, les fournisseurs d</w:t>
      </w:r>
      <w:r>
        <w:rPr>
          <w:lang w:val="fr-FR"/>
        </w:rPr>
        <w:t>’</w:t>
      </w:r>
      <w:r w:rsidRPr="00617AEF">
        <w:rPr>
          <w:lang w:val="fr-FR"/>
        </w:rPr>
        <w:t>équipements, les experts, les bureaux locaux de l</w:t>
      </w:r>
      <w:r>
        <w:rPr>
          <w:lang w:val="fr-FR"/>
        </w:rPr>
        <w:t>’</w:t>
      </w:r>
      <w:r w:rsidRPr="00617AEF">
        <w:rPr>
          <w:lang w:val="fr-FR"/>
        </w:rPr>
        <w:t>écologie et de l</w:t>
      </w:r>
      <w:r>
        <w:rPr>
          <w:lang w:val="fr-FR"/>
        </w:rPr>
        <w:t>’</w:t>
      </w:r>
      <w:r w:rsidRPr="00617AEF">
        <w:rPr>
          <w:lang w:val="fr-FR"/>
        </w:rPr>
        <w:t>environnement (</w:t>
      </w:r>
      <w:r w:rsidR="00287DD8">
        <w:rPr>
          <w:lang w:val="fr-FR"/>
        </w:rPr>
        <w:t>BEE</w:t>
      </w:r>
      <w:r w:rsidRPr="00617AEF">
        <w:rPr>
          <w:lang w:val="fr-FR"/>
        </w:rPr>
        <w:t>), les agences de lutte contre les incendies, les instituts de recherche et autres agences compétentes pour soutenir la transition du secteur vers des technologies à faible PRP ; révision d</w:t>
      </w:r>
      <w:r>
        <w:rPr>
          <w:lang w:val="fr-FR"/>
        </w:rPr>
        <w:t>’</w:t>
      </w:r>
      <w:r w:rsidRPr="00617AEF">
        <w:rPr>
          <w:lang w:val="fr-FR"/>
        </w:rPr>
        <w:t xml:space="preserve">une norme de produit ("Mousse </w:t>
      </w:r>
      <w:r w:rsidR="00F64976">
        <w:rPr>
          <w:lang w:val="fr-FR"/>
        </w:rPr>
        <w:t>de polystyrène extrudé</w:t>
      </w:r>
      <w:r w:rsidRPr="00617AEF">
        <w:rPr>
          <w:lang w:val="fr-FR"/>
        </w:rPr>
        <w:t xml:space="preserve"> pour l</w:t>
      </w:r>
      <w:r>
        <w:rPr>
          <w:lang w:val="fr-FR"/>
        </w:rPr>
        <w:t>’</w:t>
      </w:r>
      <w:r w:rsidRPr="00617AEF">
        <w:rPr>
          <w:lang w:val="fr-FR"/>
        </w:rPr>
        <w:t>isolation des fondations avant la mise en place du chauffage par le sol") ; optimisation de la technologie à base de CO</w:t>
      </w:r>
      <w:r w:rsidRPr="00617AEF">
        <w:rPr>
          <w:vertAlign w:val="subscript"/>
          <w:lang w:val="fr-FR"/>
        </w:rPr>
        <w:t>2</w:t>
      </w:r>
      <w:r w:rsidRPr="00617AEF">
        <w:rPr>
          <w:lang w:val="fr-FR"/>
        </w:rPr>
        <w:t xml:space="preserve"> grâce à des recherches sur l</w:t>
      </w:r>
      <w:r>
        <w:rPr>
          <w:lang w:val="fr-FR"/>
        </w:rPr>
        <w:t>’</w:t>
      </w:r>
      <w:r w:rsidRPr="00617AEF">
        <w:rPr>
          <w:lang w:val="fr-FR"/>
        </w:rPr>
        <w:t xml:space="preserve">utilisation de la technologie de collage à chaud pour produire une mousse </w:t>
      </w:r>
      <w:r w:rsidR="00F64976">
        <w:rPr>
          <w:lang w:val="fr-FR"/>
        </w:rPr>
        <w:t>de polystyrène extrudé</w:t>
      </w:r>
      <w:r w:rsidRPr="00617AEF">
        <w:rPr>
          <w:lang w:val="fr-FR"/>
        </w:rPr>
        <w:t xml:space="preserve"> d</w:t>
      </w:r>
      <w:r>
        <w:rPr>
          <w:lang w:val="fr-FR"/>
        </w:rPr>
        <w:t>’</w:t>
      </w:r>
      <w:r w:rsidRPr="00617AEF">
        <w:rPr>
          <w:lang w:val="fr-FR"/>
        </w:rPr>
        <w:t>une épaisseur supérieure à 60 mm ; et un voyage d</w:t>
      </w:r>
      <w:r>
        <w:rPr>
          <w:lang w:val="fr-FR"/>
        </w:rPr>
        <w:t>’</w:t>
      </w:r>
      <w:r w:rsidRPr="00617AEF">
        <w:rPr>
          <w:lang w:val="fr-FR"/>
        </w:rPr>
        <w:t>étude pour échanger des informations avec d</w:t>
      </w:r>
      <w:r>
        <w:rPr>
          <w:lang w:val="fr-FR"/>
        </w:rPr>
        <w:t>es pays européens</w:t>
      </w:r>
      <w:r w:rsidRPr="00617AEF">
        <w:rPr>
          <w:lang w:val="fr-FR"/>
        </w:rPr>
        <w:t xml:space="preserve"> sur l</w:t>
      </w:r>
      <w:r>
        <w:rPr>
          <w:lang w:val="fr-FR"/>
        </w:rPr>
        <w:t>es</w:t>
      </w:r>
      <w:r w:rsidRPr="00617AEF">
        <w:rPr>
          <w:lang w:val="fr-FR"/>
        </w:rPr>
        <w:t xml:space="preserve"> politique</w:t>
      </w:r>
      <w:r>
        <w:rPr>
          <w:lang w:val="fr-FR"/>
        </w:rPr>
        <w:t>s</w:t>
      </w:r>
      <w:r w:rsidRPr="00617AEF">
        <w:rPr>
          <w:lang w:val="fr-FR"/>
        </w:rPr>
        <w:t xml:space="preserve"> et les technologies de re</w:t>
      </w:r>
      <w:r>
        <w:rPr>
          <w:lang w:val="fr-FR"/>
        </w:rPr>
        <w:t>m</w:t>
      </w:r>
      <w:r w:rsidRPr="00617AEF">
        <w:rPr>
          <w:lang w:val="fr-FR"/>
        </w:rPr>
        <w:t xml:space="preserve">placement à faible PRP pour la mousse </w:t>
      </w:r>
      <w:r w:rsidR="00F64976">
        <w:rPr>
          <w:lang w:val="fr-FR"/>
        </w:rPr>
        <w:t>de polystyrène extrudé</w:t>
      </w:r>
      <w:r w:rsidRPr="00617AEF">
        <w:rPr>
          <w:lang w:val="fr-FR"/>
        </w:rPr>
        <w:t>, y compris les progrès de la technologie de collage à chaud.</w:t>
      </w:r>
      <w:r w:rsidRPr="00493210">
        <w:rPr>
          <w:lang w:val="fr-CA"/>
        </w:rPr>
        <w:t xml:space="preserve"> </w:t>
      </w:r>
      <w:r w:rsidRPr="00617AEF">
        <w:rPr>
          <w:lang w:val="fr-FR"/>
        </w:rPr>
        <w:t>Le tableau 3 présente le budget des activités à réaliser lors de la mise en œuvre de la quatrième tranche.</w:t>
      </w:r>
      <w:r w:rsidRPr="00493210">
        <w:rPr>
          <w:lang w:val="fr-CA"/>
        </w:rPr>
        <w:t xml:space="preserve"> </w:t>
      </w:r>
    </w:p>
    <w:p w14:paraId="26E25A72" w14:textId="77777777" w:rsidR="00590BF3" w:rsidRDefault="00590BF3">
      <w:pPr>
        <w:jc w:val="left"/>
        <w:rPr>
          <w:b/>
          <w:lang w:val="fr-FR"/>
        </w:rPr>
      </w:pPr>
      <w:r>
        <w:rPr>
          <w:b/>
          <w:lang w:val="fr-FR"/>
        </w:rPr>
        <w:br w:type="page"/>
      </w:r>
    </w:p>
    <w:p w14:paraId="7D32C513" w14:textId="079CD6A0" w:rsidR="00493210" w:rsidRPr="00493210" w:rsidRDefault="00493210" w:rsidP="00493210">
      <w:pPr>
        <w:widowControl w:val="0"/>
        <w:tabs>
          <w:tab w:val="left" w:pos="720"/>
        </w:tabs>
        <w:jc w:val="left"/>
        <w:outlineLvl w:val="0"/>
        <w:rPr>
          <w:b/>
          <w:lang w:val="fr-CA"/>
        </w:rPr>
      </w:pPr>
      <w:r w:rsidRPr="00617AEF">
        <w:rPr>
          <w:b/>
          <w:lang w:val="fr-FR"/>
        </w:rPr>
        <w:lastRenderedPageBreak/>
        <w:t xml:space="preserve">Tableau 3. Budget de la quatrième tranche du </w:t>
      </w:r>
      <w:r>
        <w:rPr>
          <w:b/>
          <w:lang w:val="fr-FR"/>
        </w:rPr>
        <w:t>plan sectoriel</w:t>
      </w:r>
      <w:r w:rsidRPr="00617AEF">
        <w:rPr>
          <w:b/>
          <w:lang w:val="fr-FR"/>
        </w:rPr>
        <w:t xml:space="preserve"> des mousses </w:t>
      </w:r>
      <w:r w:rsidR="00F64976">
        <w:rPr>
          <w:b/>
          <w:lang w:val="fr-FR"/>
        </w:rPr>
        <w:t>de polystyrène extrudé</w:t>
      </w:r>
      <w:r>
        <w:rPr>
          <w:b/>
          <w:lang w:val="fr-FR"/>
        </w:rPr>
        <w:t> </w:t>
      </w:r>
      <w:r w:rsidRPr="00617AEF">
        <w:rPr>
          <w:b/>
          <w:lang w:val="fr-FR"/>
        </w:rPr>
        <w:t>en Chine</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7441"/>
        <w:gridCol w:w="1909"/>
      </w:tblGrid>
      <w:tr w:rsidR="00493210" w:rsidRPr="006A442E" w14:paraId="793FE086" w14:textId="77777777" w:rsidTr="00493210">
        <w:trPr>
          <w:tblHeader/>
        </w:trPr>
        <w:tc>
          <w:tcPr>
            <w:tcW w:w="3979" w:type="pct"/>
            <w:tcBorders>
              <w:top w:val="single" w:sz="4" w:space="0" w:color="000000"/>
              <w:left w:val="single" w:sz="4" w:space="0" w:color="000000"/>
              <w:bottom w:val="single" w:sz="4" w:space="0" w:color="000000"/>
              <w:right w:val="single" w:sz="4" w:space="0" w:color="auto"/>
            </w:tcBorders>
            <w:hideMark/>
          </w:tcPr>
          <w:p w14:paraId="1FBF5893" w14:textId="77777777" w:rsidR="00493210" w:rsidRPr="00617AEF" w:rsidRDefault="00493210" w:rsidP="00493210">
            <w:pPr>
              <w:widowControl w:val="0"/>
              <w:tabs>
                <w:tab w:val="left" w:pos="284"/>
              </w:tabs>
              <w:jc w:val="center"/>
              <w:rPr>
                <w:b/>
                <w:sz w:val="20"/>
                <w:szCs w:val="20"/>
              </w:rPr>
            </w:pPr>
            <w:r w:rsidRPr="00617AEF">
              <w:rPr>
                <w:b/>
                <w:sz w:val="20"/>
                <w:szCs w:val="20"/>
                <w:lang w:val="fr-FR"/>
              </w:rPr>
              <w:t>Activité</w:t>
            </w:r>
          </w:p>
        </w:tc>
        <w:tc>
          <w:tcPr>
            <w:tcW w:w="1021" w:type="pct"/>
            <w:tcBorders>
              <w:top w:val="single" w:sz="4" w:space="0" w:color="000000"/>
              <w:left w:val="single" w:sz="4" w:space="0" w:color="auto"/>
              <w:bottom w:val="single" w:sz="4" w:space="0" w:color="000000"/>
              <w:right w:val="single" w:sz="4" w:space="0" w:color="000000"/>
            </w:tcBorders>
            <w:hideMark/>
          </w:tcPr>
          <w:p w14:paraId="0AB5BDD2" w14:textId="77777777" w:rsidR="00493210" w:rsidRPr="00617AEF" w:rsidRDefault="00493210" w:rsidP="00493210">
            <w:pPr>
              <w:widowControl w:val="0"/>
              <w:tabs>
                <w:tab w:val="left" w:pos="284"/>
              </w:tabs>
              <w:jc w:val="center"/>
              <w:rPr>
                <w:b/>
                <w:sz w:val="20"/>
                <w:szCs w:val="20"/>
                <w:lang w:eastAsia="zh-CN"/>
              </w:rPr>
            </w:pPr>
            <w:r w:rsidRPr="00617AEF">
              <w:rPr>
                <w:b/>
                <w:sz w:val="20"/>
                <w:szCs w:val="20"/>
                <w:lang w:val="fr-FR" w:eastAsia="zh-CN"/>
              </w:rPr>
              <w:t>Budget ($US)</w:t>
            </w:r>
          </w:p>
        </w:tc>
      </w:tr>
      <w:tr w:rsidR="00493210" w:rsidRPr="006A442E" w14:paraId="26019323" w14:textId="77777777" w:rsidTr="00493210">
        <w:trPr>
          <w:tblHeader/>
        </w:trPr>
        <w:tc>
          <w:tcPr>
            <w:tcW w:w="3979" w:type="pct"/>
            <w:tcBorders>
              <w:top w:val="single" w:sz="4" w:space="0" w:color="000000"/>
              <w:left w:val="single" w:sz="4" w:space="0" w:color="000000"/>
              <w:bottom w:val="single" w:sz="4" w:space="0" w:color="000000"/>
              <w:right w:val="single" w:sz="4" w:space="0" w:color="auto"/>
            </w:tcBorders>
            <w:hideMark/>
          </w:tcPr>
          <w:p w14:paraId="22958093" w14:textId="22A2F236" w:rsidR="00493210" w:rsidRPr="00493210" w:rsidRDefault="00493210" w:rsidP="00493210">
            <w:pPr>
              <w:widowControl w:val="0"/>
              <w:tabs>
                <w:tab w:val="left" w:pos="284"/>
              </w:tabs>
              <w:rPr>
                <w:sz w:val="20"/>
                <w:szCs w:val="20"/>
                <w:lang w:val="fr-CA"/>
              </w:rPr>
            </w:pPr>
            <w:r w:rsidRPr="00617AEF">
              <w:rPr>
                <w:sz w:val="20"/>
                <w:szCs w:val="20"/>
                <w:lang w:val="fr-FR"/>
              </w:rPr>
              <w:t xml:space="preserve">Conversion des entreprises de mousse </w:t>
            </w:r>
            <w:r w:rsidR="00F64976">
              <w:rPr>
                <w:sz w:val="20"/>
                <w:szCs w:val="20"/>
                <w:lang w:val="fr-FR"/>
              </w:rPr>
              <w:t>de polystyrène extrudé</w:t>
            </w:r>
            <w:r w:rsidRPr="00617AEF">
              <w:rPr>
                <w:sz w:val="20"/>
                <w:szCs w:val="20"/>
                <w:lang w:val="fr-FR"/>
              </w:rPr>
              <w:t xml:space="preserve"> à la technologie à base de CO</w:t>
            </w:r>
            <w:r w:rsidRPr="00617AEF">
              <w:rPr>
                <w:sz w:val="20"/>
                <w:szCs w:val="20"/>
                <w:vertAlign w:val="subscript"/>
                <w:lang w:val="fr-FR"/>
              </w:rPr>
              <w:t>2</w:t>
            </w:r>
          </w:p>
        </w:tc>
        <w:tc>
          <w:tcPr>
            <w:tcW w:w="1021" w:type="pct"/>
            <w:tcBorders>
              <w:top w:val="single" w:sz="4" w:space="0" w:color="000000"/>
              <w:left w:val="single" w:sz="4" w:space="0" w:color="auto"/>
              <w:bottom w:val="single" w:sz="4" w:space="0" w:color="000000"/>
              <w:right w:val="single" w:sz="4" w:space="0" w:color="000000"/>
            </w:tcBorders>
            <w:tcMar>
              <w:left w:w="115" w:type="dxa"/>
              <w:right w:w="360" w:type="dxa"/>
            </w:tcMar>
            <w:hideMark/>
          </w:tcPr>
          <w:p w14:paraId="5C723FAC" w14:textId="77777777" w:rsidR="00493210" w:rsidRPr="006A442E" w:rsidRDefault="00493210" w:rsidP="00493210">
            <w:pPr>
              <w:widowControl w:val="0"/>
              <w:tabs>
                <w:tab w:val="left" w:pos="284"/>
              </w:tabs>
              <w:jc w:val="right"/>
              <w:rPr>
                <w:sz w:val="20"/>
                <w:szCs w:val="20"/>
                <w:lang w:eastAsia="zh-CN"/>
              </w:rPr>
            </w:pPr>
            <w:r w:rsidRPr="006A442E">
              <w:rPr>
                <w:sz w:val="20"/>
                <w:szCs w:val="20"/>
                <w:lang w:eastAsia="zh-CN"/>
              </w:rPr>
              <w:t>3</w:t>
            </w:r>
            <w:r>
              <w:rPr>
                <w:sz w:val="20"/>
                <w:szCs w:val="20"/>
                <w:lang w:eastAsia="zh-CN"/>
              </w:rPr>
              <w:t> </w:t>
            </w:r>
            <w:r w:rsidRPr="006A442E">
              <w:rPr>
                <w:sz w:val="20"/>
                <w:szCs w:val="20"/>
                <w:lang w:eastAsia="zh-CN"/>
              </w:rPr>
              <w:t>956</w:t>
            </w:r>
            <w:r>
              <w:rPr>
                <w:sz w:val="20"/>
                <w:szCs w:val="20"/>
                <w:lang w:eastAsia="zh-CN"/>
              </w:rPr>
              <w:t> </w:t>
            </w:r>
            <w:r w:rsidRPr="006A442E">
              <w:rPr>
                <w:sz w:val="20"/>
                <w:szCs w:val="20"/>
                <w:lang w:eastAsia="zh-CN"/>
              </w:rPr>
              <w:t>026</w:t>
            </w:r>
          </w:p>
        </w:tc>
      </w:tr>
      <w:tr w:rsidR="00493210" w:rsidRPr="006A442E" w14:paraId="2AE6A21B" w14:textId="77777777" w:rsidTr="00493210">
        <w:trPr>
          <w:tblHeader/>
        </w:trPr>
        <w:tc>
          <w:tcPr>
            <w:tcW w:w="3979" w:type="pct"/>
            <w:tcBorders>
              <w:top w:val="single" w:sz="4" w:space="0" w:color="000000"/>
              <w:left w:val="single" w:sz="4" w:space="0" w:color="000000"/>
              <w:bottom w:val="single" w:sz="4" w:space="0" w:color="000000"/>
              <w:right w:val="single" w:sz="4" w:space="0" w:color="auto"/>
            </w:tcBorders>
          </w:tcPr>
          <w:p w14:paraId="25765D8A" w14:textId="77777777" w:rsidR="00493210" w:rsidRPr="00617AEF" w:rsidRDefault="00493210" w:rsidP="00493210">
            <w:pPr>
              <w:widowControl w:val="0"/>
              <w:tabs>
                <w:tab w:val="left" w:pos="284"/>
              </w:tabs>
              <w:rPr>
                <w:sz w:val="20"/>
                <w:szCs w:val="20"/>
              </w:rPr>
            </w:pPr>
            <w:r w:rsidRPr="00617AEF">
              <w:rPr>
                <w:sz w:val="20"/>
                <w:szCs w:val="20"/>
                <w:lang w:val="fr-FR"/>
              </w:rPr>
              <w:t>ASSISTANCE TECHNIQUE :</w:t>
            </w:r>
          </w:p>
          <w:p w14:paraId="48EF36F9" w14:textId="740ACE59" w:rsidR="00493210" w:rsidRPr="00493210" w:rsidRDefault="00493210" w:rsidP="00493210">
            <w:pPr>
              <w:widowControl w:val="0"/>
              <w:numPr>
                <w:ilvl w:val="0"/>
                <w:numId w:val="24"/>
              </w:numPr>
              <w:tabs>
                <w:tab w:val="left" w:pos="284"/>
              </w:tabs>
              <w:ind w:left="335"/>
              <w:contextualSpacing/>
              <w:rPr>
                <w:sz w:val="20"/>
                <w:szCs w:val="20"/>
                <w:lang w:val="fr-CA"/>
              </w:rPr>
            </w:pPr>
            <w:r w:rsidRPr="00617AEF">
              <w:rPr>
                <w:sz w:val="20"/>
                <w:szCs w:val="20"/>
                <w:lang w:val="fr-FR"/>
              </w:rPr>
              <w:t xml:space="preserve">Soutien </w:t>
            </w:r>
            <w:r w:rsidR="005312BB" w:rsidRPr="00617AEF">
              <w:rPr>
                <w:sz w:val="20"/>
                <w:szCs w:val="20"/>
                <w:lang w:val="fr-FR"/>
              </w:rPr>
              <w:t>technique</w:t>
            </w:r>
            <w:r w:rsidR="005312BB">
              <w:rPr>
                <w:sz w:val="20"/>
                <w:szCs w:val="20"/>
                <w:lang w:val="fr-FR"/>
              </w:rPr>
              <w:t>, supervision</w:t>
            </w:r>
            <w:r w:rsidRPr="00617AEF">
              <w:rPr>
                <w:sz w:val="20"/>
                <w:szCs w:val="20"/>
                <w:lang w:val="fr-FR"/>
              </w:rPr>
              <w:t xml:space="preserve"> et vérification de l</w:t>
            </w:r>
            <w:r>
              <w:rPr>
                <w:sz w:val="20"/>
                <w:szCs w:val="20"/>
                <w:lang w:val="fr-FR"/>
              </w:rPr>
              <w:t>’</w:t>
            </w:r>
            <w:r w:rsidRPr="00617AEF">
              <w:rPr>
                <w:sz w:val="20"/>
                <w:szCs w:val="20"/>
                <w:lang w:val="fr-FR"/>
              </w:rPr>
              <w:t>ISA (ONUDI) (201 974 $US)</w:t>
            </w:r>
          </w:p>
          <w:p w14:paraId="1C1CBF02" w14:textId="77777777" w:rsidR="00493210" w:rsidRPr="00493210" w:rsidRDefault="00493210" w:rsidP="00493210">
            <w:pPr>
              <w:widowControl w:val="0"/>
              <w:numPr>
                <w:ilvl w:val="0"/>
                <w:numId w:val="24"/>
              </w:numPr>
              <w:tabs>
                <w:tab w:val="left" w:pos="284"/>
              </w:tabs>
              <w:ind w:left="335"/>
              <w:contextualSpacing/>
              <w:rPr>
                <w:sz w:val="20"/>
                <w:szCs w:val="20"/>
                <w:lang w:val="fr-CA"/>
              </w:rPr>
            </w:pPr>
            <w:r w:rsidRPr="00617AEF">
              <w:rPr>
                <w:sz w:val="20"/>
                <w:szCs w:val="20"/>
                <w:lang w:val="fr-FR"/>
              </w:rPr>
              <w:t>Ateliers techniques, révision des normes, optimisation de la technologie à base de CO</w:t>
            </w:r>
            <w:r w:rsidRPr="00617AEF">
              <w:rPr>
                <w:sz w:val="20"/>
                <w:szCs w:val="20"/>
                <w:vertAlign w:val="subscript"/>
                <w:lang w:val="fr-FR"/>
              </w:rPr>
              <w:t>2</w:t>
            </w:r>
            <w:r w:rsidRPr="00617AEF">
              <w:rPr>
                <w:sz w:val="20"/>
                <w:szCs w:val="20"/>
                <w:lang w:val="fr-FR"/>
              </w:rPr>
              <w:t>, activités de sensibilisation (Allemagne) (581 338 $US)</w:t>
            </w:r>
            <w:r w:rsidRPr="00493210">
              <w:rPr>
                <w:sz w:val="20"/>
                <w:szCs w:val="20"/>
                <w:lang w:val="fr-CA"/>
              </w:rPr>
              <w:t xml:space="preserve"> </w:t>
            </w:r>
          </w:p>
        </w:tc>
        <w:tc>
          <w:tcPr>
            <w:tcW w:w="1021" w:type="pct"/>
            <w:tcBorders>
              <w:top w:val="single" w:sz="4" w:space="0" w:color="000000"/>
              <w:left w:val="single" w:sz="4" w:space="0" w:color="auto"/>
              <w:bottom w:val="single" w:sz="4" w:space="0" w:color="000000"/>
              <w:right w:val="single" w:sz="4" w:space="0" w:color="000000"/>
            </w:tcBorders>
            <w:tcMar>
              <w:left w:w="115" w:type="dxa"/>
              <w:right w:w="360" w:type="dxa"/>
            </w:tcMar>
          </w:tcPr>
          <w:p w14:paraId="15D86D52" w14:textId="77777777" w:rsidR="00493210" w:rsidRPr="006A442E" w:rsidRDefault="00493210" w:rsidP="00493210">
            <w:pPr>
              <w:widowControl w:val="0"/>
              <w:tabs>
                <w:tab w:val="left" w:pos="284"/>
              </w:tabs>
              <w:jc w:val="right"/>
              <w:rPr>
                <w:sz w:val="20"/>
                <w:szCs w:val="20"/>
                <w:lang w:eastAsia="zh-CN"/>
              </w:rPr>
            </w:pPr>
            <w:r w:rsidRPr="006A442E">
              <w:rPr>
                <w:sz w:val="20"/>
                <w:szCs w:val="20"/>
                <w:lang w:eastAsia="zh-CN"/>
              </w:rPr>
              <w:t>783</w:t>
            </w:r>
            <w:r>
              <w:rPr>
                <w:sz w:val="20"/>
                <w:szCs w:val="20"/>
                <w:lang w:eastAsia="zh-CN"/>
              </w:rPr>
              <w:t> </w:t>
            </w:r>
            <w:r w:rsidRPr="006A442E">
              <w:rPr>
                <w:sz w:val="20"/>
                <w:szCs w:val="20"/>
                <w:lang w:eastAsia="zh-CN"/>
              </w:rPr>
              <w:t>312</w:t>
            </w:r>
          </w:p>
        </w:tc>
      </w:tr>
      <w:tr w:rsidR="00493210" w:rsidRPr="006A442E" w14:paraId="71DDDD7E" w14:textId="77777777" w:rsidTr="00493210">
        <w:trPr>
          <w:tblHeader/>
        </w:trPr>
        <w:tc>
          <w:tcPr>
            <w:tcW w:w="3979" w:type="pct"/>
            <w:tcBorders>
              <w:top w:val="single" w:sz="4" w:space="0" w:color="000000"/>
              <w:left w:val="single" w:sz="4" w:space="0" w:color="000000"/>
              <w:bottom w:val="single" w:sz="4" w:space="0" w:color="000000"/>
              <w:right w:val="single" w:sz="4" w:space="0" w:color="auto"/>
            </w:tcBorders>
            <w:hideMark/>
          </w:tcPr>
          <w:p w14:paraId="6CE5ABF0" w14:textId="77777777" w:rsidR="00493210" w:rsidRPr="00617AEF" w:rsidRDefault="00493210" w:rsidP="00493210">
            <w:pPr>
              <w:widowControl w:val="0"/>
              <w:tabs>
                <w:tab w:val="left" w:pos="284"/>
              </w:tabs>
              <w:jc w:val="left"/>
              <w:rPr>
                <w:sz w:val="20"/>
                <w:szCs w:val="20"/>
                <w:lang w:eastAsia="zh-CN"/>
              </w:rPr>
            </w:pPr>
            <w:r w:rsidRPr="00617AEF">
              <w:rPr>
                <w:sz w:val="20"/>
                <w:szCs w:val="20"/>
                <w:lang w:val="fr-FR" w:eastAsia="zh-CN"/>
              </w:rPr>
              <w:t xml:space="preserve">Suivi de projet, notamment : </w:t>
            </w:r>
          </w:p>
          <w:p w14:paraId="420216FD" w14:textId="77777777" w:rsidR="00493210" w:rsidRPr="00493210" w:rsidRDefault="00493210" w:rsidP="00493210">
            <w:pPr>
              <w:widowControl w:val="0"/>
              <w:numPr>
                <w:ilvl w:val="0"/>
                <w:numId w:val="23"/>
              </w:numPr>
              <w:ind w:left="247" w:hanging="247"/>
              <w:contextualSpacing/>
              <w:jc w:val="left"/>
              <w:rPr>
                <w:sz w:val="20"/>
                <w:szCs w:val="20"/>
                <w:lang w:val="fr-CA" w:eastAsia="zh-CN"/>
              </w:rPr>
            </w:pPr>
            <w:r w:rsidRPr="00617AEF">
              <w:rPr>
                <w:sz w:val="20"/>
                <w:szCs w:val="20"/>
                <w:lang w:val="fr-FR" w:eastAsia="zh-CN"/>
              </w:rPr>
              <w:t>Personnel de projet et de soutien (154 051 $US)</w:t>
            </w:r>
          </w:p>
          <w:p w14:paraId="6538CB0A" w14:textId="77777777" w:rsidR="00493210" w:rsidRPr="00493210" w:rsidRDefault="00493210" w:rsidP="00493210">
            <w:pPr>
              <w:widowControl w:val="0"/>
              <w:numPr>
                <w:ilvl w:val="0"/>
                <w:numId w:val="23"/>
              </w:numPr>
              <w:ind w:left="247" w:hanging="247"/>
              <w:contextualSpacing/>
              <w:jc w:val="left"/>
              <w:rPr>
                <w:sz w:val="20"/>
                <w:szCs w:val="20"/>
                <w:lang w:val="fr-CA" w:eastAsia="zh-CN"/>
              </w:rPr>
            </w:pPr>
            <w:r w:rsidRPr="00617AEF">
              <w:rPr>
                <w:sz w:val="20"/>
                <w:szCs w:val="20"/>
                <w:lang w:val="fr-FR" w:eastAsia="zh-CN"/>
              </w:rPr>
              <w:t>Coûts d</w:t>
            </w:r>
            <w:r>
              <w:rPr>
                <w:sz w:val="20"/>
                <w:szCs w:val="20"/>
                <w:lang w:val="fr-FR" w:eastAsia="zh-CN"/>
              </w:rPr>
              <w:t>’</w:t>
            </w:r>
            <w:r w:rsidRPr="00617AEF">
              <w:rPr>
                <w:sz w:val="20"/>
                <w:szCs w:val="20"/>
                <w:lang w:val="fr-FR" w:eastAsia="zh-CN"/>
              </w:rPr>
              <w:t>exploitation : dépenses d</w:t>
            </w:r>
            <w:r>
              <w:rPr>
                <w:sz w:val="20"/>
                <w:szCs w:val="20"/>
                <w:lang w:val="fr-FR" w:eastAsia="zh-CN"/>
              </w:rPr>
              <w:t>’</w:t>
            </w:r>
            <w:r w:rsidRPr="00617AEF">
              <w:rPr>
                <w:sz w:val="20"/>
                <w:szCs w:val="20"/>
                <w:lang w:val="fr-FR" w:eastAsia="zh-CN"/>
              </w:rPr>
              <w:t>exploitation quotidiennes, déplacements nationaux, réunions, installations et équipements de bureau (97 227 $ US)</w:t>
            </w:r>
          </w:p>
          <w:p w14:paraId="4ED22463" w14:textId="77777777" w:rsidR="00493210" w:rsidRPr="00617AEF" w:rsidRDefault="00493210" w:rsidP="00493210">
            <w:pPr>
              <w:widowControl w:val="0"/>
              <w:numPr>
                <w:ilvl w:val="0"/>
                <w:numId w:val="23"/>
              </w:numPr>
              <w:ind w:left="247" w:hanging="247"/>
              <w:contextualSpacing/>
              <w:jc w:val="left"/>
              <w:rPr>
                <w:sz w:val="20"/>
                <w:szCs w:val="20"/>
                <w:lang w:eastAsia="zh-CN"/>
              </w:rPr>
            </w:pPr>
            <w:r w:rsidRPr="00617AEF">
              <w:rPr>
                <w:sz w:val="20"/>
                <w:szCs w:val="20"/>
                <w:lang w:val="fr-FR" w:eastAsia="zh-CN"/>
              </w:rPr>
              <w:t>Services de consultance (9 384 $US)</w:t>
            </w:r>
            <w:r w:rsidRPr="00617AEF">
              <w:rPr>
                <w:sz w:val="20"/>
                <w:szCs w:val="20"/>
                <w:lang w:eastAsia="zh-CN"/>
              </w:rPr>
              <w:t xml:space="preserve"> </w:t>
            </w:r>
          </w:p>
        </w:tc>
        <w:tc>
          <w:tcPr>
            <w:tcW w:w="1021" w:type="pct"/>
            <w:tcBorders>
              <w:top w:val="single" w:sz="4" w:space="0" w:color="000000"/>
              <w:left w:val="single" w:sz="4" w:space="0" w:color="auto"/>
              <w:bottom w:val="single" w:sz="4" w:space="0" w:color="000000"/>
              <w:right w:val="single" w:sz="4" w:space="0" w:color="auto"/>
            </w:tcBorders>
            <w:tcMar>
              <w:left w:w="115" w:type="dxa"/>
              <w:right w:w="360" w:type="dxa"/>
            </w:tcMar>
            <w:hideMark/>
          </w:tcPr>
          <w:p w14:paraId="6ECAB710" w14:textId="77777777" w:rsidR="00493210" w:rsidRPr="006A442E" w:rsidRDefault="00493210" w:rsidP="00493210">
            <w:pPr>
              <w:widowControl w:val="0"/>
              <w:tabs>
                <w:tab w:val="left" w:pos="284"/>
              </w:tabs>
              <w:jc w:val="right"/>
              <w:rPr>
                <w:sz w:val="20"/>
                <w:szCs w:val="20"/>
                <w:lang w:eastAsia="zh-CN"/>
              </w:rPr>
            </w:pPr>
            <w:r w:rsidRPr="006A442E">
              <w:rPr>
                <w:sz w:val="20"/>
                <w:szCs w:val="20"/>
                <w:lang w:eastAsia="zh-CN"/>
              </w:rPr>
              <w:t>260</w:t>
            </w:r>
            <w:r>
              <w:rPr>
                <w:sz w:val="20"/>
                <w:szCs w:val="20"/>
                <w:lang w:eastAsia="zh-CN"/>
              </w:rPr>
              <w:t> </w:t>
            </w:r>
            <w:r w:rsidRPr="006A442E">
              <w:rPr>
                <w:sz w:val="20"/>
                <w:szCs w:val="20"/>
                <w:lang w:eastAsia="zh-CN"/>
              </w:rPr>
              <w:t>662</w:t>
            </w:r>
          </w:p>
        </w:tc>
      </w:tr>
      <w:tr w:rsidR="00493210" w:rsidRPr="006A442E" w14:paraId="7299E704" w14:textId="77777777" w:rsidTr="00493210">
        <w:trPr>
          <w:tblHeader/>
        </w:trPr>
        <w:tc>
          <w:tcPr>
            <w:tcW w:w="3979" w:type="pct"/>
            <w:tcBorders>
              <w:top w:val="single" w:sz="4" w:space="0" w:color="000000"/>
              <w:left w:val="single" w:sz="4" w:space="0" w:color="000000"/>
              <w:bottom w:val="single" w:sz="4" w:space="0" w:color="000000"/>
              <w:right w:val="single" w:sz="4" w:space="0" w:color="auto"/>
            </w:tcBorders>
            <w:hideMark/>
          </w:tcPr>
          <w:p w14:paraId="67870E34" w14:textId="77777777" w:rsidR="00493210" w:rsidRPr="006A442E" w:rsidRDefault="00493210" w:rsidP="00493210">
            <w:pPr>
              <w:widowControl w:val="0"/>
              <w:tabs>
                <w:tab w:val="left" w:pos="284"/>
              </w:tabs>
              <w:jc w:val="left"/>
              <w:rPr>
                <w:b/>
                <w:sz w:val="20"/>
                <w:szCs w:val="20"/>
                <w:lang w:eastAsia="zh-CN"/>
              </w:rPr>
            </w:pPr>
            <w:r w:rsidRPr="00617AEF">
              <w:rPr>
                <w:b/>
                <w:sz w:val="20"/>
                <w:szCs w:val="20"/>
                <w:lang w:val="fr-FR" w:eastAsia="zh-CN"/>
              </w:rPr>
              <w:t>Total</w:t>
            </w:r>
            <w:r w:rsidRPr="00617AEF">
              <w:rPr>
                <w:b/>
                <w:sz w:val="20"/>
                <w:szCs w:val="20"/>
                <w:lang w:eastAsia="zh-CN"/>
              </w:rPr>
              <w:t xml:space="preserve"> </w:t>
            </w:r>
          </w:p>
        </w:tc>
        <w:tc>
          <w:tcPr>
            <w:tcW w:w="1021" w:type="pct"/>
            <w:tcBorders>
              <w:top w:val="single" w:sz="4" w:space="0" w:color="000000"/>
              <w:left w:val="single" w:sz="4" w:space="0" w:color="auto"/>
              <w:bottom w:val="single" w:sz="4" w:space="0" w:color="000000"/>
              <w:right w:val="single" w:sz="4" w:space="0" w:color="auto"/>
            </w:tcBorders>
            <w:tcMar>
              <w:left w:w="115" w:type="dxa"/>
              <w:right w:w="360" w:type="dxa"/>
            </w:tcMar>
            <w:hideMark/>
          </w:tcPr>
          <w:p w14:paraId="4338BC3A" w14:textId="77777777" w:rsidR="00493210" w:rsidRPr="006A442E" w:rsidRDefault="00493210" w:rsidP="00493210">
            <w:pPr>
              <w:widowControl w:val="0"/>
              <w:tabs>
                <w:tab w:val="left" w:pos="284"/>
              </w:tabs>
              <w:jc w:val="right"/>
              <w:rPr>
                <w:b/>
                <w:sz w:val="20"/>
                <w:szCs w:val="20"/>
                <w:lang w:eastAsia="zh-CN"/>
              </w:rPr>
            </w:pPr>
            <w:r w:rsidRPr="006A442E">
              <w:rPr>
                <w:b/>
                <w:sz w:val="20"/>
                <w:szCs w:val="20"/>
              </w:rPr>
              <w:t>5</w:t>
            </w:r>
            <w:r>
              <w:rPr>
                <w:b/>
                <w:sz w:val="20"/>
                <w:szCs w:val="20"/>
              </w:rPr>
              <w:t> </w:t>
            </w:r>
            <w:r w:rsidRPr="006A442E">
              <w:rPr>
                <w:b/>
                <w:sz w:val="20"/>
                <w:szCs w:val="20"/>
              </w:rPr>
              <w:t>000</w:t>
            </w:r>
            <w:r>
              <w:rPr>
                <w:b/>
                <w:sz w:val="20"/>
                <w:szCs w:val="20"/>
              </w:rPr>
              <w:t> </w:t>
            </w:r>
            <w:r w:rsidRPr="006A442E">
              <w:rPr>
                <w:b/>
                <w:sz w:val="20"/>
                <w:szCs w:val="20"/>
              </w:rPr>
              <w:t>000</w:t>
            </w:r>
          </w:p>
        </w:tc>
      </w:tr>
    </w:tbl>
    <w:p w14:paraId="15407E84" w14:textId="77777777" w:rsidR="00493210" w:rsidRPr="006A442E" w:rsidRDefault="00493210" w:rsidP="00493210"/>
    <w:p w14:paraId="66423D61" w14:textId="54B4823B" w:rsidR="00493210" w:rsidRPr="00237A08" w:rsidRDefault="00493210" w:rsidP="00493210">
      <w:pPr>
        <w:widowControl w:val="0"/>
        <w:spacing w:after="240"/>
        <w:jc w:val="center"/>
        <w:rPr>
          <w:b/>
          <w:lang w:val="fr-CA"/>
        </w:rPr>
      </w:pPr>
      <w:r w:rsidRPr="00617AEF">
        <w:rPr>
          <w:b/>
          <w:lang w:val="fr-FR"/>
        </w:rPr>
        <w:t>OBSERVATIONS ET RECOMMANDATION DU SECRÉTARIAT</w:t>
      </w:r>
    </w:p>
    <w:p w14:paraId="1639B19F" w14:textId="77777777" w:rsidR="00493210" w:rsidRPr="00617AEF" w:rsidRDefault="00493210" w:rsidP="00493210">
      <w:pPr>
        <w:widowControl w:val="0"/>
        <w:spacing w:after="240"/>
        <w:jc w:val="left"/>
        <w:rPr>
          <w:b/>
        </w:rPr>
      </w:pPr>
      <w:r w:rsidRPr="00617AEF">
        <w:rPr>
          <w:b/>
          <w:lang w:val="fr-FR"/>
        </w:rPr>
        <w:t>OBSERVATIONS</w:t>
      </w:r>
    </w:p>
    <w:p w14:paraId="3E5FCC25" w14:textId="77777777" w:rsidR="00493210" w:rsidRPr="00617AEF" w:rsidRDefault="00493210" w:rsidP="00493210">
      <w:pPr>
        <w:widowControl w:val="0"/>
        <w:spacing w:after="240"/>
        <w:jc w:val="left"/>
        <w:rPr>
          <w:u w:val="single"/>
        </w:rPr>
      </w:pPr>
      <w:r w:rsidRPr="00617AEF">
        <w:rPr>
          <w:u w:val="single"/>
          <w:lang w:val="fr-FR"/>
        </w:rPr>
        <w:t>Consommation de HCFC</w:t>
      </w:r>
    </w:p>
    <w:p w14:paraId="7C2787CC" w14:textId="167972F3" w:rsidR="00493210" w:rsidRPr="00493210" w:rsidRDefault="00493210" w:rsidP="00493210">
      <w:pPr>
        <w:numPr>
          <w:ilvl w:val="0"/>
          <w:numId w:val="1"/>
        </w:numPr>
        <w:spacing w:after="120"/>
        <w:outlineLvl w:val="0"/>
        <w:rPr>
          <w:lang w:val="fr-CA"/>
        </w:rPr>
      </w:pPr>
      <w:r w:rsidRPr="00617AEF">
        <w:rPr>
          <w:lang w:val="fr-FR"/>
        </w:rPr>
        <w:t xml:space="preserve">La consommation de HCFC dans le secteur de la fabrication de mousse </w:t>
      </w:r>
      <w:r w:rsidR="00F64976">
        <w:rPr>
          <w:lang w:val="fr-FR"/>
        </w:rPr>
        <w:t>de polystyrène extrudé</w:t>
      </w:r>
      <w:r w:rsidRPr="00617AEF">
        <w:rPr>
          <w:lang w:val="fr-FR"/>
        </w:rPr>
        <w:t xml:space="preserve"> en 2020 était de 24 500 tm (1 362,50 tonnes PAO), ce qui est inférieur à la consommation de 1 397 tonnes PAO autorisée dans l</w:t>
      </w:r>
      <w:r>
        <w:rPr>
          <w:lang w:val="fr-FR"/>
        </w:rPr>
        <w:t>’</w:t>
      </w:r>
      <w:r w:rsidRPr="00617AEF">
        <w:rPr>
          <w:lang w:val="fr-FR"/>
        </w:rPr>
        <w:t>accord conclu entre le gouvernement de la Chine et le Comité exécutif, comme l</w:t>
      </w:r>
      <w:r>
        <w:rPr>
          <w:lang w:val="fr-FR"/>
        </w:rPr>
        <w:t>’</w:t>
      </w:r>
      <w:r w:rsidRPr="00617AEF">
        <w:rPr>
          <w:lang w:val="fr-FR"/>
        </w:rPr>
        <w:t>indique le tableau 4.</w:t>
      </w:r>
    </w:p>
    <w:p w14:paraId="13918D94" w14:textId="26C4BB65" w:rsidR="00493210" w:rsidRPr="00493210" w:rsidRDefault="00493210" w:rsidP="00493210">
      <w:pPr>
        <w:keepNext/>
        <w:jc w:val="left"/>
        <w:rPr>
          <w:b/>
          <w:lang w:val="fr-CA"/>
        </w:rPr>
      </w:pPr>
      <w:r w:rsidRPr="00617AEF">
        <w:rPr>
          <w:b/>
          <w:lang w:val="fr-FR"/>
        </w:rPr>
        <w:t xml:space="preserve">Tableau 4. Consommation de HCFC dans le secteur des mousses </w:t>
      </w:r>
      <w:r w:rsidR="00F64976">
        <w:rPr>
          <w:b/>
          <w:lang w:val="fr-FR"/>
        </w:rPr>
        <w:t>de polystyrène extrudé</w:t>
      </w:r>
    </w:p>
    <w:tbl>
      <w:tblPr>
        <w:tblStyle w:val="TableGrid10"/>
        <w:tblW w:w="5000" w:type="pct"/>
        <w:tblLook w:val="04A0" w:firstRow="1" w:lastRow="0" w:firstColumn="1" w:lastColumn="0" w:noHBand="0" w:noVBand="1"/>
      </w:tblPr>
      <w:tblGrid>
        <w:gridCol w:w="2095"/>
        <w:gridCol w:w="1316"/>
        <w:gridCol w:w="1174"/>
        <w:gridCol w:w="1171"/>
        <w:gridCol w:w="1079"/>
        <w:gridCol w:w="1262"/>
        <w:gridCol w:w="1253"/>
      </w:tblGrid>
      <w:tr w:rsidR="00493210" w:rsidRPr="006A442E" w14:paraId="44A6AB45" w14:textId="77777777" w:rsidTr="00493210">
        <w:trPr>
          <w:trHeight w:val="240"/>
          <w:tblHeader/>
        </w:trPr>
        <w:tc>
          <w:tcPr>
            <w:tcW w:w="1824" w:type="pct"/>
            <w:gridSpan w:val="2"/>
            <w:shd w:val="clear" w:color="auto" w:fill="auto"/>
            <w:tcMar>
              <w:left w:w="57" w:type="dxa"/>
              <w:right w:w="57" w:type="dxa"/>
            </w:tcMar>
          </w:tcPr>
          <w:p w14:paraId="51F132F8" w14:textId="77777777" w:rsidR="00493210" w:rsidRPr="00617AEF" w:rsidRDefault="00493210" w:rsidP="00493210">
            <w:pPr>
              <w:widowControl w:val="0"/>
              <w:jc w:val="center"/>
              <w:rPr>
                <w:sz w:val="20"/>
                <w:szCs w:val="20"/>
              </w:rPr>
            </w:pPr>
            <w:r w:rsidRPr="00617AEF">
              <w:rPr>
                <w:b/>
                <w:sz w:val="20"/>
                <w:szCs w:val="20"/>
                <w:lang w:val="fr-FR"/>
              </w:rPr>
              <w:t>Description</w:t>
            </w:r>
          </w:p>
        </w:tc>
        <w:tc>
          <w:tcPr>
            <w:tcW w:w="628" w:type="pct"/>
            <w:shd w:val="clear" w:color="auto" w:fill="auto"/>
            <w:tcMar>
              <w:left w:w="57" w:type="dxa"/>
              <w:right w:w="57" w:type="dxa"/>
            </w:tcMar>
          </w:tcPr>
          <w:p w14:paraId="2D3D2385" w14:textId="77777777" w:rsidR="00493210" w:rsidRPr="00A25607" w:rsidRDefault="00493210" w:rsidP="00493210">
            <w:pPr>
              <w:widowControl w:val="0"/>
              <w:jc w:val="center"/>
              <w:rPr>
                <w:sz w:val="20"/>
                <w:szCs w:val="20"/>
              </w:rPr>
            </w:pPr>
            <w:r w:rsidRPr="00A25607">
              <w:rPr>
                <w:b/>
                <w:sz w:val="20"/>
                <w:szCs w:val="20"/>
              </w:rPr>
              <w:t>2016</w:t>
            </w:r>
          </w:p>
        </w:tc>
        <w:tc>
          <w:tcPr>
            <w:tcW w:w="626" w:type="pct"/>
            <w:shd w:val="clear" w:color="auto" w:fill="auto"/>
            <w:tcMar>
              <w:left w:w="57" w:type="dxa"/>
              <w:right w:w="57" w:type="dxa"/>
            </w:tcMar>
          </w:tcPr>
          <w:p w14:paraId="1D886D7A" w14:textId="77777777" w:rsidR="00493210" w:rsidRPr="00A25607" w:rsidRDefault="00493210" w:rsidP="00493210">
            <w:pPr>
              <w:widowControl w:val="0"/>
              <w:jc w:val="center"/>
              <w:rPr>
                <w:b/>
                <w:sz w:val="20"/>
                <w:szCs w:val="20"/>
              </w:rPr>
            </w:pPr>
            <w:r w:rsidRPr="00A25607">
              <w:rPr>
                <w:b/>
                <w:sz w:val="20"/>
                <w:szCs w:val="20"/>
              </w:rPr>
              <w:t>2017</w:t>
            </w:r>
          </w:p>
        </w:tc>
        <w:tc>
          <w:tcPr>
            <w:tcW w:w="577" w:type="pct"/>
            <w:shd w:val="clear" w:color="auto" w:fill="auto"/>
            <w:tcMar>
              <w:left w:w="57" w:type="dxa"/>
              <w:right w:w="57" w:type="dxa"/>
            </w:tcMar>
          </w:tcPr>
          <w:p w14:paraId="15DC91BA" w14:textId="77777777" w:rsidR="00493210" w:rsidRPr="00A25607" w:rsidRDefault="00493210" w:rsidP="00493210">
            <w:pPr>
              <w:widowControl w:val="0"/>
              <w:jc w:val="center"/>
              <w:rPr>
                <w:b/>
                <w:sz w:val="20"/>
                <w:szCs w:val="20"/>
              </w:rPr>
            </w:pPr>
            <w:r w:rsidRPr="00A25607">
              <w:rPr>
                <w:b/>
                <w:sz w:val="20"/>
                <w:szCs w:val="20"/>
              </w:rPr>
              <w:t>2018</w:t>
            </w:r>
          </w:p>
        </w:tc>
        <w:tc>
          <w:tcPr>
            <w:tcW w:w="675" w:type="pct"/>
            <w:shd w:val="clear" w:color="auto" w:fill="auto"/>
          </w:tcPr>
          <w:p w14:paraId="49CF4D15" w14:textId="77777777" w:rsidR="00493210" w:rsidRPr="00A25607" w:rsidRDefault="00493210" w:rsidP="00493210">
            <w:pPr>
              <w:widowControl w:val="0"/>
              <w:jc w:val="center"/>
              <w:rPr>
                <w:b/>
                <w:sz w:val="20"/>
                <w:szCs w:val="20"/>
              </w:rPr>
            </w:pPr>
            <w:r w:rsidRPr="00A25607">
              <w:rPr>
                <w:b/>
                <w:sz w:val="20"/>
                <w:szCs w:val="20"/>
              </w:rPr>
              <w:t>2019</w:t>
            </w:r>
          </w:p>
        </w:tc>
        <w:tc>
          <w:tcPr>
            <w:tcW w:w="670" w:type="pct"/>
            <w:shd w:val="clear" w:color="auto" w:fill="auto"/>
          </w:tcPr>
          <w:p w14:paraId="30CD0788" w14:textId="77777777" w:rsidR="00493210" w:rsidRPr="00A25607" w:rsidRDefault="00493210" w:rsidP="00493210">
            <w:pPr>
              <w:widowControl w:val="0"/>
              <w:jc w:val="center"/>
              <w:rPr>
                <w:b/>
                <w:sz w:val="20"/>
                <w:szCs w:val="20"/>
              </w:rPr>
            </w:pPr>
            <w:r w:rsidRPr="00A25607">
              <w:rPr>
                <w:b/>
                <w:sz w:val="20"/>
                <w:szCs w:val="20"/>
              </w:rPr>
              <w:t>2020</w:t>
            </w:r>
          </w:p>
        </w:tc>
      </w:tr>
      <w:tr w:rsidR="00493210" w:rsidRPr="006A442E" w14:paraId="1C7672D4" w14:textId="77777777" w:rsidTr="00493210">
        <w:trPr>
          <w:trHeight w:val="241"/>
        </w:trPr>
        <w:tc>
          <w:tcPr>
            <w:tcW w:w="1120" w:type="pct"/>
            <w:vMerge w:val="restart"/>
            <w:shd w:val="clear" w:color="auto" w:fill="auto"/>
            <w:tcMar>
              <w:left w:w="57" w:type="dxa"/>
              <w:right w:w="57" w:type="dxa"/>
            </w:tcMar>
          </w:tcPr>
          <w:p w14:paraId="49055F1E" w14:textId="77777777" w:rsidR="00493210" w:rsidRPr="00617AEF" w:rsidRDefault="00493210" w:rsidP="00493210">
            <w:pPr>
              <w:widowControl w:val="0"/>
              <w:rPr>
                <w:sz w:val="20"/>
                <w:szCs w:val="20"/>
              </w:rPr>
            </w:pPr>
            <w:r w:rsidRPr="00617AEF">
              <w:rPr>
                <w:sz w:val="20"/>
                <w:szCs w:val="20"/>
                <w:lang w:val="fr-FR"/>
              </w:rPr>
              <w:t>Consommation*</w:t>
            </w:r>
          </w:p>
        </w:tc>
        <w:tc>
          <w:tcPr>
            <w:tcW w:w="704" w:type="pct"/>
            <w:shd w:val="clear" w:color="auto" w:fill="auto"/>
            <w:tcMar>
              <w:left w:w="57" w:type="dxa"/>
              <w:right w:w="57" w:type="dxa"/>
            </w:tcMar>
            <w:vAlign w:val="center"/>
          </w:tcPr>
          <w:p w14:paraId="6E1ECEB3" w14:textId="77777777" w:rsidR="00493210" w:rsidRPr="00617AEF" w:rsidRDefault="00493210" w:rsidP="00493210">
            <w:pPr>
              <w:widowControl w:val="0"/>
              <w:rPr>
                <w:sz w:val="20"/>
                <w:szCs w:val="20"/>
              </w:rPr>
            </w:pPr>
            <w:r w:rsidRPr="00617AEF">
              <w:rPr>
                <w:sz w:val="20"/>
                <w:szCs w:val="20"/>
                <w:lang w:val="fr-FR"/>
              </w:rPr>
              <w:t>tm</w:t>
            </w:r>
          </w:p>
        </w:tc>
        <w:tc>
          <w:tcPr>
            <w:tcW w:w="628" w:type="pct"/>
            <w:shd w:val="clear" w:color="auto" w:fill="auto"/>
            <w:tcMar>
              <w:left w:w="57" w:type="dxa"/>
              <w:right w:w="173" w:type="dxa"/>
            </w:tcMar>
          </w:tcPr>
          <w:p w14:paraId="2EEC89D6" w14:textId="77777777" w:rsidR="00493210" w:rsidRPr="00A25607" w:rsidRDefault="00493210" w:rsidP="00493210">
            <w:pPr>
              <w:widowControl w:val="0"/>
              <w:jc w:val="right"/>
              <w:rPr>
                <w:sz w:val="20"/>
                <w:szCs w:val="20"/>
              </w:rPr>
            </w:pPr>
            <w:r w:rsidRPr="00A25607">
              <w:rPr>
                <w:sz w:val="20"/>
                <w:szCs w:val="20"/>
              </w:rPr>
              <w:t>35</w:t>
            </w:r>
            <w:r>
              <w:rPr>
                <w:sz w:val="20"/>
                <w:szCs w:val="20"/>
              </w:rPr>
              <w:t> </w:t>
            </w:r>
            <w:r w:rsidRPr="00A25607">
              <w:rPr>
                <w:sz w:val="20"/>
                <w:szCs w:val="20"/>
              </w:rPr>
              <w:t>500</w:t>
            </w:r>
          </w:p>
        </w:tc>
        <w:tc>
          <w:tcPr>
            <w:tcW w:w="626" w:type="pct"/>
            <w:shd w:val="clear" w:color="auto" w:fill="auto"/>
            <w:tcMar>
              <w:left w:w="57" w:type="dxa"/>
              <w:right w:w="173" w:type="dxa"/>
            </w:tcMar>
          </w:tcPr>
          <w:p w14:paraId="4370A44B" w14:textId="77777777" w:rsidR="00493210" w:rsidRPr="00A25607" w:rsidRDefault="00493210" w:rsidP="00493210">
            <w:pPr>
              <w:widowControl w:val="0"/>
              <w:jc w:val="right"/>
              <w:rPr>
                <w:sz w:val="20"/>
                <w:szCs w:val="20"/>
              </w:rPr>
            </w:pPr>
            <w:r w:rsidRPr="00A25607">
              <w:rPr>
                <w:sz w:val="20"/>
                <w:szCs w:val="20"/>
              </w:rPr>
              <w:t>38</w:t>
            </w:r>
            <w:r>
              <w:rPr>
                <w:sz w:val="20"/>
                <w:szCs w:val="20"/>
              </w:rPr>
              <w:t> </w:t>
            </w:r>
            <w:r w:rsidRPr="00A25607">
              <w:rPr>
                <w:sz w:val="20"/>
                <w:szCs w:val="20"/>
              </w:rPr>
              <w:t>500</w:t>
            </w:r>
          </w:p>
        </w:tc>
        <w:tc>
          <w:tcPr>
            <w:tcW w:w="577" w:type="pct"/>
            <w:shd w:val="clear" w:color="auto" w:fill="auto"/>
            <w:tcMar>
              <w:left w:w="57" w:type="dxa"/>
              <w:right w:w="173" w:type="dxa"/>
            </w:tcMar>
          </w:tcPr>
          <w:p w14:paraId="535BAB02" w14:textId="77777777" w:rsidR="00493210" w:rsidRPr="00A25607" w:rsidRDefault="00493210" w:rsidP="00493210">
            <w:pPr>
              <w:widowControl w:val="0"/>
              <w:jc w:val="right"/>
              <w:rPr>
                <w:sz w:val="20"/>
                <w:szCs w:val="20"/>
              </w:rPr>
            </w:pPr>
            <w:r w:rsidRPr="00A25607">
              <w:rPr>
                <w:sz w:val="20"/>
                <w:szCs w:val="20"/>
              </w:rPr>
              <w:t>34</w:t>
            </w:r>
            <w:r>
              <w:rPr>
                <w:sz w:val="20"/>
                <w:szCs w:val="20"/>
              </w:rPr>
              <w:t> </w:t>
            </w:r>
            <w:r w:rsidRPr="00A25607">
              <w:rPr>
                <w:sz w:val="20"/>
                <w:szCs w:val="20"/>
              </w:rPr>
              <w:t>000</w:t>
            </w:r>
          </w:p>
        </w:tc>
        <w:tc>
          <w:tcPr>
            <w:tcW w:w="675" w:type="pct"/>
            <w:shd w:val="clear" w:color="auto" w:fill="auto"/>
          </w:tcPr>
          <w:p w14:paraId="7EBC5CCA" w14:textId="77777777" w:rsidR="00493210" w:rsidRPr="00A25607" w:rsidRDefault="00493210" w:rsidP="00493210">
            <w:pPr>
              <w:widowControl w:val="0"/>
              <w:jc w:val="right"/>
              <w:rPr>
                <w:sz w:val="20"/>
                <w:szCs w:val="20"/>
              </w:rPr>
            </w:pPr>
            <w:r w:rsidRPr="00A25607">
              <w:rPr>
                <w:sz w:val="20"/>
                <w:szCs w:val="20"/>
              </w:rPr>
              <w:t>33</w:t>
            </w:r>
            <w:r>
              <w:rPr>
                <w:sz w:val="20"/>
                <w:szCs w:val="20"/>
              </w:rPr>
              <w:t> </w:t>
            </w:r>
            <w:r w:rsidRPr="00A25607">
              <w:rPr>
                <w:sz w:val="20"/>
                <w:szCs w:val="20"/>
              </w:rPr>
              <w:t>500</w:t>
            </w:r>
          </w:p>
        </w:tc>
        <w:tc>
          <w:tcPr>
            <w:tcW w:w="670" w:type="pct"/>
            <w:shd w:val="clear" w:color="auto" w:fill="auto"/>
          </w:tcPr>
          <w:p w14:paraId="1B40B542" w14:textId="77777777" w:rsidR="00493210" w:rsidRPr="00A25607" w:rsidRDefault="00493210" w:rsidP="00493210">
            <w:pPr>
              <w:widowControl w:val="0"/>
              <w:jc w:val="right"/>
              <w:rPr>
                <w:sz w:val="20"/>
                <w:szCs w:val="20"/>
              </w:rPr>
            </w:pPr>
            <w:r w:rsidRPr="00A25607">
              <w:rPr>
                <w:sz w:val="20"/>
                <w:szCs w:val="20"/>
              </w:rPr>
              <w:t>24</w:t>
            </w:r>
            <w:r>
              <w:rPr>
                <w:sz w:val="20"/>
                <w:szCs w:val="20"/>
              </w:rPr>
              <w:t> </w:t>
            </w:r>
            <w:r w:rsidRPr="00A25607">
              <w:rPr>
                <w:sz w:val="20"/>
                <w:szCs w:val="20"/>
              </w:rPr>
              <w:t>500</w:t>
            </w:r>
          </w:p>
        </w:tc>
      </w:tr>
      <w:tr w:rsidR="00493210" w:rsidRPr="006A442E" w14:paraId="7B2A3E36" w14:textId="77777777" w:rsidTr="00493210">
        <w:trPr>
          <w:trHeight w:val="242"/>
        </w:trPr>
        <w:tc>
          <w:tcPr>
            <w:tcW w:w="1120" w:type="pct"/>
            <w:vMerge/>
            <w:shd w:val="clear" w:color="auto" w:fill="auto"/>
            <w:tcMar>
              <w:left w:w="57" w:type="dxa"/>
              <w:right w:w="57" w:type="dxa"/>
            </w:tcMar>
          </w:tcPr>
          <w:p w14:paraId="071FFE4B" w14:textId="77777777" w:rsidR="00493210" w:rsidRPr="00A25607" w:rsidRDefault="00493210" w:rsidP="00493210">
            <w:pPr>
              <w:widowControl w:val="0"/>
              <w:rPr>
                <w:sz w:val="20"/>
                <w:szCs w:val="20"/>
              </w:rPr>
            </w:pPr>
          </w:p>
        </w:tc>
        <w:tc>
          <w:tcPr>
            <w:tcW w:w="704" w:type="pct"/>
            <w:shd w:val="clear" w:color="auto" w:fill="auto"/>
            <w:tcMar>
              <w:left w:w="57" w:type="dxa"/>
              <w:right w:w="57" w:type="dxa"/>
            </w:tcMar>
            <w:vAlign w:val="center"/>
          </w:tcPr>
          <w:p w14:paraId="716B3D76" w14:textId="77777777" w:rsidR="00493210" w:rsidRPr="00617AEF" w:rsidRDefault="00493210" w:rsidP="00493210">
            <w:pPr>
              <w:widowControl w:val="0"/>
              <w:rPr>
                <w:sz w:val="20"/>
                <w:szCs w:val="20"/>
              </w:rPr>
            </w:pPr>
            <w:r w:rsidRPr="00617AEF">
              <w:rPr>
                <w:sz w:val="20"/>
                <w:szCs w:val="20"/>
                <w:lang w:val="fr-FR"/>
              </w:rPr>
              <w:t>Tonnes PAO</w:t>
            </w:r>
          </w:p>
        </w:tc>
        <w:tc>
          <w:tcPr>
            <w:tcW w:w="628" w:type="pct"/>
            <w:shd w:val="clear" w:color="auto" w:fill="auto"/>
            <w:tcMar>
              <w:left w:w="57" w:type="dxa"/>
              <w:right w:w="173" w:type="dxa"/>
            </w:tcMar>
          </w:tcPr>
          <w:p w14:paraId="3A21DD3D" w14:textId="77777777" w:rsidR="00493210" w:rsidRPr="00A25607" w:rsidRDefault="00493210" w:rsidP="00493210">
            <w:pPr>
              <w:widowControl w:val="0"/>
              <w:jc w:val="right"/>
              <w:rPr>
                <w:sz w:val="20"/>
                <w:szCs w:val="20"/>
              </w:rPr>
            </w:pPr>
            <w:r w:rsidRPr="00A25607">
              <w:rPr>
                <w:sz w:val="20"/>
                <w:szCs w:val="20"/>
              </w:rPr>
              <w:t>2</w:t>
            </w:r>
            <w:r>
              <w:rPr>
                <w:sz w:val="20"/>
                <w:szCs w:val="20"/>
              </w:rPr>
              <w:t> </w:t>
            </w:r>
            <w:r w:rsidRPr="00A25607">
              <w:rPr>
                <w:sz w:val="20"/>
                <w:szCs w:val="20"/>
              </w:rPr>
              <w:t>043</w:t>
            </w:r>
          </w:p>
        </w:tc>
        <w:tc>
          <w:tcPr>
            <w:tcW w:w="626" w:type="pct"/>
            <w:shd w:val="clear" w:color="auto" w:fill="auto"/>
            <w:tcMar>
              <w:left w:w="57" w:type="dxa"/>
              <w:right w:w="173" w:type="dxa"/>
            </w:tcMar>
          </w:tcPr>
          <w:p w14:paraId="4031534A" w14:textId="77777777" w:rsidR="00493210" w:rsidRPr="00A25607" w:rsidRDefault="00493210" w:rsidP="00493210">
            <w:pPr>
              <w:widowControl w:val="0"/>
              <w:jc w:val="right"/>
              <w:rPr>
                <w:sz w:val="20"/>
                <w:szCs w:val="20"/>
              </w:rPr>
            </w:pPr>
            <w:r w:rsidRPr="00A25607">
              <w:rPr>
                <w:sz w:val="20"/>
                <w:szCs w:val="20"/>
              </w:rPr>
              <w:t>2</w:t>
            </w:r>
            <w:r>
              <w:rPr>
                <w:sz w:val="20"/>
                <w:szCs w:val="20"/>
              </w:rPr>
              <w:t> </w:t>
            </w:r>
            <w:r w:rsidRPr="00A25607">
              <w:rPr>
                <w:sz w:val="20"/>
                <w:szCs w:val="20"/>
              </w:rPr>
              <w:t>213</w:t>
            </w:r>
          </w:p>
        </w:tc>
        <w:tc>
          <w:tcPr>
            <w:tcW w:w="577" w:type="pct"/>
            <w:shd w:val="clear" w:color="auto" w:fill="auto"/>
            <w:tcMar>
              <w:left w:w="57" w:type="dxa"/>
              <w:right w:w="173" w:type="dxa"/>
            </w:tcMar>
          </w:tcPr>
          <w:p w14:paraId="3F550776" w14:textId="77777777" w:rsidR="00493210" w:rsidRPr="00A25607" w:rsidRDefault="00493210" w:rsidP="00493210">
            <w:pPr>
              <w:widowControl w:val="0"/>
              <w:jc w:val="right"/>
              <w:rPr>
                <w:sz w:val="20"/>
                <w:szCs w:val="20"/>
              </w:rPr>
            </w:pPr>
            <w:r w:rsidRPr="00A25607">
              <w:rPr>
                <w:color w:val="000000"/>
                <w:sz w:val="20"/>
                <w:szCs w:val="20"/>
                <w:lang w:eastAsia="en-CA"/>
              </w:rPr>
              <w:t>1</w:t>
            </w:r>
            <w:r>
              <w:rPr>
                <w:color w:val="000000"/>
                <w:sz w:val="20"/>
                <w:szCs w:val="20"/>
                <w:lang w:eastAsia="en-CA"/>
              </w:rPr>
              <w:t> </w:t>
            </w:r>
            <w:r w:rsidRPr="00A25607">
              <w:rPr>
                <w:color w:val="000000"/>
                <w:sz w:val="20"/>
                <w:szCs w:val="20"/>
                <w:lang w:eastAsia="en-CA"/>
              </w:rPr>
              <w:t>920</w:t>
            </w:r>
          </w:p>
        </w:tc>
        <w:tc>
          <w:tcPr>
            <w:tcW w:w="675" w:type="pct"/>
            <w:shd w:val="clear" w:color="auto" w:fill="auto"/>
          </w:tcPr>
          <w:p w14:paraId="3C0C21F1"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1</w:t>
            </w:r>
            <w:r>
              <w:rPr>
                <w:color w:val="000000"/>
                <w:sz w:val="20"/>
                <w:szCs w:val="20"/>
                <w:lang w:eastAsia="en-CA"/>
              </w:rPr>
              <w:t> </w:t>
            </w:r>
            <w:r w:rsidRPr="00A25607">
              <w:rPr>
                <w:color w:val="000000"/>
                <w:sz w:val="20"/>
                <w:szCs w:val="20"/>
                <w:lang w:eastAsia="en-CA"/>
              </w:rPr>
              <w:t>898</w:t>
            </w:r>
          </w:p>
        </w:tc>
        <w:tc>
          <w:tcPr>
            <w:tcW w:w="670" w:type="pct"/>
            <w:shd w:val="clear" w:color="auto" w:fill="auto"/>
          </w:tcPr>
          <w:p w14:paraId="387EFFDB"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1</w:t>
            </w:r>
            <w:r>
              <w:rPr>
                <w:color w:val="000000"/>
                <w:sz w:val="20"/>
                <w:szCs w:val="20"/>
                <w:lang w:eastAsia="en-CA"/>
              </w:rPr>
              <w:t> </w:t>
            </w:r>
            <w:r w:rsidRPr="00A25607">
              <w:rPr>
                <w:color w:val="000000"/>
                <w:sz w:val="20"/>
                <w:szCs w:val="20"/>
                <w:lang w:eastAsia="en-CA"/>
              </w:rPr>
              <w:t>363</w:t>
            </w:r>
          </w:p>
        </w:tc>
      </w:tr>
      <w:tr w:rsidR="00493210" w:rsidRPr="006A442E" w14:paraId="1909BE8E" w14:textId="77777777" w:rsidTr="00493210">
        <w:trPr>
          <w:trHeight w:val="241"/>
        </w:trPr>
        <w:tc>
          <w:tcPr>
            <w:tcW w:w="1120" w:type="pct"/>
            <w:vMerge w:val="restart"/>
            <w:shd w:val="clear" w:color="auto" w:fill="auto"/>
            <w:tcMar>
              <w:left w:w="57" w:type="dxa"/>
              <w:right w:w="57" w:type="dxa"/>
            </w:tcMar>
          </w:tcPr>
          <w:p w14:paraId="1EA18CAA" w14:textId="77777777" w:rsidR="00493210" w:rsidRPr="00617AEF" w:rsidRDefault="00493210" w:rsidP="00493210">
            <w:pPr>
              <w:widowControl w:val="0"/>
              <w:jc w:val="left"/>
              <w:rPr>
                <w:sz w:val="20"/>
                <w:szCs w:val="20"/>
              </w:rPr>
            </w:pPr>
            <w:r w:rsidRPr="00617AEF">
              <w:rPr>
                <w:sz w:val="20"/>
                <w:szCs w:val="20"/>
                <w:lang w:val="fr-FR"/>
              </w:rPr>
              <w:t>Consommation maximum autorisée**</w:t>
            </w:r>
          </w:p>
        </w:tc>
        <w:tc>
          <w:tcPr>
            <w:tcW w:w="704" w:type="pct"/>
            <w:shd w:val="clear" w:color="auto" w:fill="auto"/>
            <w:tcMar>
              <w:left w:w="57" w:type="dxa"/>
              <w:right w:w="57" w:type="dxa"/>
            </w:tcMar>
            <w:vAlign w:val="center"/>
          </w:tcPr>
          <w:p w14:paraId="369E10BA" w14:textId="77777777" w:rsidR="00493210" w:rsidRPr="00617AEF" w:rsidRDefault="00493210" w:rsidP="00493210">
            <w:pPr>
              <w:widowControl w:val="0"/>
              <w:rPr>
                <w:sz w:val="20"/>
                <w:szCs w:val="20"/>
              </w:rPr>
            </w:pPr>
            <w:r w:rsidRPr="00617AEF">
              <w:rPr>
                <w:sz w:val="20"/>
                <w:szCs w:val="20"/>
                <w:lang w:val="fr-FR"/>
              </w:rPr>
              <w:t>tm</w:t>
            </w:r>
          </w:p>
        </w:tc>
        <w:tc>
          <w:tcPr>
            <w:tcW w:w="628" w:type="pct"/>
            <w:shd w:val="clear" w:color="auto" w:fill="auto"/>
            <w:tcMar>
              <w:left w:w="57" w:type="dxa"/>
              <w:right w:w="173" w:type="dxa"/>
            </w:tcMar>
          </w:tcPr>
          <w:p w14:paraId="68F48789" w14:textId="77777777" w:rsidR="00493210" w:rsidRPr="00A25607" w:rsidRDefault="00493210" w:rsidP="00493210">
            <w:pPr>
              <w:widowControl w:val="0"/>
              <w:jc w:val="right"/>
              <w:rPr>
                <w:sz w:val="20"/>
                <w:szCs w:val="20"/>
              </w:rPr>
            </w:pPr>
            <w:r w:rsidRPr="00A25607">
              <w:rPr>
                <w:color w:val="000000"/>
                <w:sz w:val="20"/>
                <w:szCs w:val="20"/>
                <w:lang w:eastAsia="en-CA"/>
              </w:rPr>
              <w:t>39</w:t>
            </w:r>
            <w:r>
              <w:rPr>
                <w:color w:val="000000"/>
                <w:sz w:val="20"/>
                <w:szCs w:val="20"/>
                <w:lang w:eastAsia="en-CA"/>
              </w:rPr>
              <w:t> </w:t>
            </w:r>
            <w:r w:rsidRPr="00A25607">
              <w:rPr>
                <w:color w:val="000000"/>
                <w:sz w:val="20"/>
                <w:szCs w:val="20"/>
                <w:lang w:eastAsia="en-CA"/>
              </w:rPr>
              <w:t>755</w:t>
            </w:r>
          </w:p>
        </w:tc>
        <w:tc>
          <w:tcPr>
            <w:tcW w:w="626" w:type="pct"/>
            <w:shd w:val="clear" w:color="auto" w:fill="auto"/>
            <w:tcMar>
              <w:left w:w="57" w:type="dxa"/>
              <w:right w:w="173" w:type="dxa"/>
            </w:tcMar>
          </w:tcPr>
          <w:p w14:paraId="0800760E"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39</w:t>
            </w:r>
            <w:r>
              <w:rPr>
                <w:color w:val="000000"/>
                <w:sz w:val="20"/>
                <w:szCs w:val="20"/>
                <w:lang w:eastAsia="en-CA"/>
              </w:rPr>
              <w:t> </w:t>
            </w:r>
            <w:r w:rsidRPr="00A25607">
              <w:rPr>
                <w:color w:val="000000"/>
                <w:sz w:val="20"/>
                <w:szCs w:val="20"/>
                <w:lang w:eastAsia="en-CA"/>
              </w:rPr>
              <w:t>755</w:t>
            </w:r>
          </w:p>
        </w:tc>
        <w:tc>
          <w:tcPr>
            <w:tcW w:w="577" w:type="pct"/>
            <w:shd w:val="clear" w:color="auto" w:fill="auto"/>
            <w:tcMar>
              <w:left w:w="57" w:type="dxa"/>
              <w:right w:w="173" w:type="dxa"/>
            </w:tcMar>
          </w:tcPr>
          <w:p w14:paraId="14BD9E0D"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35</w:t>
            </w:r>
            <w:r>
              <w:rPr>
                <w:color w:val="000000"/>
                <w:sz w:val="20"/>
                <w:szCs w:val="20"/>
                <w:lang w:eastAsia="en-CA"/>
              </w:rPr>
              <w:t> </w:t>
            </w:r>
            <w:r w:rsidRPr="00A25607">
              <w:rPr>
                <w:color w:val="000000"/>
                <w:sz w:val="20"/>
                <w:szCs w:val="20"/>
                <w:lang w:eastAsia="en-CA"/>
              </w:rPr>
              <w:t>339</w:t>
            </w:r>
          </w:p>
        </w:tc>
        <w:tc>
          <w:tcPr>
            <w:tcW w:w="675" w:type="pct"/>
            <w:shd w:val="clear" w:color="auto" w:fill="auto"/>
          </w:tcPr>
          <w:p w14:paraId="49651D95"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35</w:t>
            </w:r>
            <w:r>
              <w:rPr>
                <w:color w:val="000000"/>
                <w:sz w:val="20"/>
                <w:szCs w:val="20"/>
                <w:lang w:eastAsia="en-CA"/>
              </w:rPr>
              <w:t> </w:t>
            </w:r>
            <w:r w:rsidRPr="00A25607">
              <w:rPr>
                <w:color w:val="000000"/>
                <w:sz w:val="20"/>
                <w:szCs w:val="20"/>
                <w:lang w:eastAsia="en-CA"/>
              </w:rPr>
              <w:t>339</w:t>
            </w:r>
          </w:p>
        </w:tc>
        <w:tc>
          <w:tcPr>
            <w:tcW w:w="670" w:type="pct"/>
            <w:shd w:val="clear" w:color="auto" w:fill="auto"/>
          </w:tcPr>
          <w:p w14:paraId="472CB432"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24</w:t>
            </w:r>
            <w:r>
              <w:rPr>
                <w:color w:val="000000"/>
                <w:sz w:val="20"/>
                <w:szCs w:val="20"/>
                <w:lang w:eastAsia="en-CA"/>
              </w:rPr>
              <w:t> </w:t>
            </w:r>
            <w:r w:rsidRPr="00A25607">
              <w:rPr>
                <w:color w:val="000000"/>
                <w:sz w:val="20"/>
                <w:szCs w:val="20"/>
                <w:lang w:eastAsia="en-CA"/>
              </w:rPr>
              <w:t>296</w:t>
            </w:r>
          </w:p>
        </w:tc>
      </w:tr>
      <w:tr w:rsidR="00493210" w:rsidRPr="006A442E" w14:paraId="1B7A5E2F" w14:textId="77777777" w:rsidTr="00493210">
        <w:trPr>
          <w:trHeight w:val="242"/>
        </w:trPr>
        <w:tc>
          <w:tcPr>
            <w:tcW w:w="1120" w:type="pct"/>
            <w:vMerge/>
            <w:tcBorders>
              <w:bottom w:val="single" w:sz="4" w:space="0" w:color="auto"/>
            </w:tcBorders>
            <w:shd w:val="clear" w:color="auto" w:fill="auto"/>
            <w:tcMar>
              <w:left w:w="57" w:type="dxa"/>
              <w:right w:w="57" w:type="dxa"/>
            </w:tcMar>
          </w:tcPr>
          <w:p w14:paraId="25DFFFA4" w14:textId="77777777" w:rsidR="00493210" w:rsidRPr="00A25607" w:rsidRDefault="00493210" w:rsidP="00493210">
            <w:pPr>
              <w:widowControl w:val="0"/>
              <w:rPr>
                <w:sz w:val="20"/>
                <w:szCs w:val="20"/>
              </w:rPr>
            </w:pPr>
          </w:p>
        </w:tc>
        <w:tc>
          <w:tcPr>
            <w:tcW w:w="704" w:type="pct"/>
            <w:tcBorders>
              <w:bottom w:val="single" w:sz="4" w:space="0" w:color="auto"/>
            </w:tcBorders>
            <w:shd w:val="clear" w:color="auto" w:fill="auto"/>
            <w:tcMar>
              <w:left w:w="57" w:type="dxa"/>
              <w:right w:w="57" w:type="dxa"/>
            </w:tcMar>
            <w:vAlign w:val="center"/>
          </w:tcPr>
          <w:p w14:paraId="1D5EF6F2" w14:textId="77777777" w:rsidR="00493210" w:rsidRPr="00617AEF" w:rsidRDefault="00493210" w:rsidP="00493210">
            <w:pPr>
              <w:widowControl w:val="0"/>
              <w:rPr>
                <w:sz w:val="20"/>
                <w:szCs w:val="20"/>
              </w:rPr>
            </w:pPr>
            <w:r w:rsidRPr="00617AEF">
              <w:rPr>
                <w:sz w:val="20"/>
                <w:szCs w:val="20"/>
                <w:lang w:val="fr-FR"/>
              </w:rPr>
              <w:t>Tonnes PAO</w:t>
            </w:r>
          </w:p>
        </w:tc>
        <w:tc>
          <w:tcPr>
            <w:tcW w:w="628" w:type="pct"/>
            <w:shd w:val="clear" w:color="auto" w:fill="auto"/>
            <w:tcMar>
              <w:left w:w="57" w:type="dxa"/>
              <w:right w:w="173" w:type="dxa"/>
            </w:tcMar>
          </w:tcPr>
          <w:p w14:paraId="5F345683" w14:textId="77777777" w:rsidR="00493210" w:rsidRPr="00A25607" w:rsidRDefault="00493210" w:rsidP="00493210">
            <w:pPr>
              <w:widowControl w:val="0"/>
              <w:jc w:val="right"/>
              <w:rPr>
                <w:sz w:val="20"/>
                <w:szCs w:val="20"/>
              </w:rPr>
            </w:pPr>
            <w:r w:rsidRPr="00A25607">
              <w:rPr>
                <w:color w:val="000000"/>
                <w:sz w:val="20"/>
                <w:szCs w:val="20"/>
                <w:lang w:eastAsia="en-CA"/>
              </w:rPr>
              <w:t>2</w:t>
            </w:r>
            <w:r>
              <w:rPr>
                <w:color w:val="000000"/>
                <w:sz w:val="20"/>
                <w:szCs w:val="20"/>
                <w:lang w:eastAsia="en-CA"/>
              </w:rPr>
              <w:t> </w:t>
            </w:r>
            <w:r w:rsidRPr="00A25607">
              <w:rPr>
                <w:color w:val="000000"/>
                <w:sz w:val="20"/>
                <w:szCs w:val="20"/>
                <w:lang w:eastAsia="en-CA"/>
              </w:rPr>
              <w:t>286</w:t>
            </w:r>
          </w:p>
        </w:tc>
        <w:tc>
          <w:tcPr>
            <w:tcW w:w="626" w:type="pct"/>
            <w:shd w:val="clear" w:color="auto" w:fill="auto"/>
            <w:tcMar>
              <w:left w:w="57" w:type="dxa"/>
              <w:right w:w="173" w:type="dxa"/>
            </w:tcMar>
          </w:tcPr>
          <w:p w14:paraId="75E7CD0F"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2</w:t>
            </w:r>
            <w:r>
              <w:rPr>
                <w:color w:val="000000"/>
                <w:sz w:val="20"/>
                <w:szCs w:val="20"/>
                <w:lang w:eastAsia="en-CA"/>
              </w:rPr>
              <w:t> </w:t>
            </w:r>
            <w:r w:rsidRPr="00A25607">
              <w:rPr>
                <w:color w:val="000000"/>
                <w:sz w:val="20"/>
                <w:szCs w:val="20"/>
                <w:lang w:eastAsia="en-CA"/>
              </w:rPr>
              <w:t>286</w:t>
            </w:r>
          </w:p>
        </w:tc>
        <w:tc>
          <w:tcPr>
            <w:tcW w:w="577" w:type="pct"/>
            <w:shd w:val="clear" w:color="auto" w:fill="auto"/>
            <w:tcMar>
              <w:left w:w="57" w:type="dxa"/>
              <w:right w:w="173" w:type="dxa"/>
            </w:tcMar>
          </w:tcPr>
          <w:p w14:paraId="58B2A0C0"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2</w:t>
            </w:r>
            <w:r>
              <w:rPr>
                <w:color w:val="000000"/>
                <w:sz w:val="20"/>
                <w:szCs w:val="20"/>
                <w:lang w:eastAsia="en-CA"/>
              </w:rPr>
              <w:t> </w:t>
            </w:r>
            <w:r w:rsidRPr="00A25607">
              <w:rPr>
                <w:color w:val="000000"/>
                <w:sz w:val="20"/>
                <w:szCs w:val="20"/>
                <w:lang w:eastAsia="en-CA"/>
              </w:rPr>
              <w:t>032</w:t>
            </w:r>
          </w:p>
        </w:tc>
        <w:tc>
          <w:tcPr>
            <w:tcW w:w="675" w:type="pct"/>
            <w:shd w:val="clear" w:color="auto" w:fill="auto"/>
          </w:tcPr>
          <w:p w14:paraId="57CDB998"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2</w:t>
            </w:r>
            <w:r>
              <w:rPr>
                <w:color w:val="000000"/>
                <w:sz w:val="20"/>
                <w:szCs w:val="20"/>
                <w:lang w:eastAsia="en-CA"/>
              </w:rPr>
              <w:t> </w:t>
            </w:r>
            <w:r w:rsidRPr="00A25607">
              <w:rPr>
                <w:color w:val="000000"/>
                <w:sz w:val="20"/>
                <w:szCs w:val="20"/>
                <w:lang w:eastAsia="en-CA"/>
              </w:rPr>
              <w:t>032</w:t>
            </w:r>
          </w:p>
        </w:tc>
        <w:tc>
          <w:tcPr>
            <w:tcW w:w="670" w:type="pct"/>
            <w:shd w:val="clear" w:color="auto" w:fill="auto"/>
          </w:tcPr>
          <w:p w14:paraId="0A55DFE1" w14:textId="77777777" w:rsidR="00493210" w:rsidRPr="00A25607" w:rsidRDefault="00493210" w:rsidP="00493210">
            <w:pPr>
              <w:widowControl w:val="0"/>
              <w:jc w:val="right"/>
              <w:rPr>
                <w:color w:val="000000"/>
                <w:sz w:val="20"/>
                <w:szCs w:val="20"/>
                <w:lang w:eastAsia="en-CA"/>
              </w:rPr>
            </w:pPr>
            <w:r w:rsidRPr="00A25607">
              <w:rPr>
                <w:color w:val="000000"/>
                <w:sz w:val="20"/>
                <w:szCs w:val="20"/>
                <w:lang w:eastAsia="en-CA"/>
              </w:rPr>
              <w:t>1</w:t>
            </w:r>
            <w:r>
              <w:rPr>
                <w:color w:val="000000"/>
                <w:sz w:val="20"/>
                <w:szCs w:val="20"/>
                <w:lang w:eastAsia="en-CA"/>
              </w:rPr>
              <w:t> </w:t>
            </w:r>
            <w:r w:rsidRPr="00A25607">
              <w:rPr>
                <w:color w:val="000000"/>
                <w:sz w:val="20"/>
                <w:szCs w:val="20"/>
                <w:lang w:eastAsia="en-CA"/>
              </w:rPr>
              <w:t>397</w:t>
            </w:r>
          </w:p>
        </w:tc>
      </w:tr>
      <w:tr w:rsidR="00493210" w:rsidRPr="006A442E" w14:paraId="2CC11305" w14:textId="77777777" w:rsidTr="00493210">
        <w:trPr>
          <w:trHeight w:val="241"/>
        </w:trPr>
        <w:tc>
          <w:tcPr>
            <w:tcW w:w="1120" w:type="pct"/>
            <w:vMerge w:val="restart"/>
            <w:tcBorders>
              <w:bottom w:val="single" w:sz="4" w:space="0" w:color="auto"/>
            </w:tcBorders>
            <w:shd w:val="clear" w:color="auto" w:fill="auto"/>
            <w:tcMar>
              <w:left w:w="57" w:type="dxa"/>
              <w:right w:w="57" w:type="dxa"/>
            </w:tcMar>
          </w:tcPr>
          <w:p w14:paraId="407BE154" w14:textId="77777777" w:rsidR="00493210" w:rsidRPr="00617AEF" w:rsidRDefault="00493210" w:rsidP="00493210">
            <w:pPr>
              <w:widowControl w:val="0"/>
              <w:rPr>
                <w:sz w:val="20"/>
                <w:szCs w:val="20"/>
              </w:rPr>
            </w:pPr>
            <w:r w:rsidRPr="00617AEF">
              <w:rPr>
                <w:sz w:val="20"/>
                <w:szCs w:val="20"/>
                <w:lang w:val="fr-FR"/>
              </w:rPr>
              <w:t>Objectifs d</w:t>
            </w:r>
            <w:r>
              <w:rPr>
                <w:sz w:val="20"/>
                <w:szCs w:val="20"/>
                <w:lang w:val="fr-FR"/>
              </w:rPr>
              <w:t>’</w:t>
            </w:r>
            <w:r w:rsidRPr="00617AEF">
              <w:rPr>
                <w:sz w:val="20"/>
                <w:szCs w:val="20"/>
                <w:lang w:val="fr-FR"/>
              </w:rPr>
              <w:t>élimination</w:t>
            </w:r>
          </w:p>
        </w:tc>
        <w:tc>
          <w:tcPr>
            <w:tcW w:w="704" w:type="pct"/>
            <w:tcBorders>
              <w:bottom w:val="single" w:sz="4" w:space="0" w:color="auto"/>
            </w:tcBorders>
            <w:shd w:val="clear" w:color="auto" w:fill="auto"/>
            <w:tcMar>
              <w:left w:w="57" w:type="dxa"/>
              <w:right w:w="57" w:type="dxa"/>
            </w:tcMar>
            <w:vAlign w:val="center"/>
          </w:tcPr>
          <w:p w14:paraId="6B802C74" w14:textId="77777777" w:rsidR="00493210" w:rsidRPr="00617AEF" w:rsidRDefault="00493210" w:rsidP="00493210">
            <w:pPr>
              <w:widowControl w:val="0"/>
              <w:rPr>
                <w:sz w:val="20"/>
                <w:szCs w:val="20"/>
              </w:rPr>
            </w:pPr>
            <w:r w:rsidRPr="00617AEF">
              <w:rPr>
                <w:sz w:val="20"/>
                <w:szCs w:val="20"/>
                <w:lang w:val="fr-FR"/>
              </w:rPr>
              <w:t>tm</w:t>
            </w:r>
          </w:p>
        </w:tc>
        <w:tc>
          <w:tcPr>
            <w:tcW w:w="628" w:type="pct"/>
            <w:shd w:val="clear" w:color="auto" w:fill="auto"/>
            <w:tcMar>
              <w:left w:w="57" w:type="dxa"/>
              <w:right w:w="173" w:type="dxa"/>
            </w:tcMar>
          </w:tcPr>
          <w:p w14:paraId="2F364F49" w14:textId="77777777" w:rsidR="00493210" w:rsidRPr="00A25607" w:rsidRDefault="00493210" w:rsidP="00493210">
            <w:pPr>
              <w:widowControl w:val="0"/>
              <w:jc w:val="right"/>
              <w:rPr>
                <w:sz w:val="20"/>
                <w:szCs w:val="20"/>
              </w:rPr>
            </w:pPr>
          </w:p>
        </w:tc>
        <w:tc>
          <w:tcPr>
            <w:tcW w:w="626" w:type="pct"/>
            <w:shd w:val="clear" w:color="auto" w:fill="auto"/>
            <w:tcMar>
              <w:left w:w="57" w:type="dxa"/>
              <w:right w:w="173" w:type="dxa"/>
            </w:tcMar>
          </w:tcPr>
          <w:p w14:paraId="518C61C9" w14:textId="77777777" w:rsidR="00493210" w:rsidRPr="00A25607" w:rsidRDefault="00493210" w:rsidP="00493210">
            <w:pPr>
              <w:widowControl w:val="0"/>
              <w:jc w:val="right"/>
              <w:rPr>
                <w:sz w:val="20"/>
                <w:szCs w:val="20"/>
              </w:rPr>
            </w:pPr>
          </w:p>
        </w:tc>
        <w:tc>
          <w:tcPr>
            <w:tcW w:w="577" w:type="pct"/>
            <w:shd w:val="clear" w:color="auto" w:fill="auto"/>
            <w:tcMar>
              <w:left w:w="57" w:type="dxa"/>
              <w:right w:w="173" w:type="dxa"/>
            </w:tcMar>
          </w:tcPr>
          <w:p w14:paraId="119033B0" w14:textId="77777777" w:rsidR="00493210" w:rsidRPr="00A25607" w:rsidRDefault="00493210" w:rsidP="00493210">
            <w:pPr>
              <w:widowControl w:val="0"/>
              <w:jc w:val="right"/>
              <w:rPr>
                <w:sz w:val="20"/>
                <w:szCs w:val="20"/>
              </w:rPr>
            </w:pPr>
            <w:r w:rsidRPr="00A25607">
              <w:rPr>
                <w:sz w:val="20"/>
                <w:szCs w:val="20"/>
              </w:rPr>
              <w:t>4</w:t>
            </w:r>
            <w:r>
              <w:rPr>
                <w:sz w:val="20"/>
                <w:szCs w:val="20"/>
              </w:rPr>
              <w:t> </w:t>
            </w:r>
            <w:r w:rsidRPr="00A25607">
              <w:rPr>
                <w:sz w:val="20"/>
                <w:szCs w:val="20"/>
              </w:rPr>
              <w:t>416</w:t>
            </w:r>
          </w:p>
        </w:tc>
        <w:tc>
          <w:tcPr>
            <w:tcW w:w="675" w:type="pct"/>
            <w:shd w:val="clear" w:color="auto" w:fill="auto"/>
          </w:tcPr>
          <w:p w14:paraId="641BAE58" w14:textId="77777777" w:rsidR="00493210" w:rsidRPr="00A25607" w:rsidRDefault="00493210" w:rsidP="00493210">
            <w:pPr>
              <w:widowControl w:val="0"/>
              <w:jc w:val="right"/>
              <w:rPr>
                <w:sz w:val="20"/>
                <w:szCs w:val="20"/>
              </w:rPr>
            </w:pPr>
          </w:p>
        </w:tc>
        <w:tc>
          <w:tcPr>
            <w:tcW w:w="670" w:type="pct"/>
            <w:shd w:val="clear" w:color="auto" w:fill="auto"/>
          </w:tcPr>
          <w:p w14:paraId="14FC43C8" w14:textId="77777777" w:rsidR="00493210" w:rsidRPr="00A25607" w:rsidRDefault="00493210" w:rsidP="00493210">
            <w:pPr>
              <w:widowControl w:val="0"/>
              <w:jc w:val="right"/>
              <w:rPr>
                <w:sz w:val="20"/>
                <w:szCs w:val="20"/>
              </w:rPr>
            </w:pPr>
            <w:r w:rsidRPr="00A25607">
              <w:rPr>
                <w:sz w:val="20"/>
                <w:szCs w:val="20"/>
              </w:rPr>
              <w:t>11</w:t>
            </w:r>
            <w:r>
              <w:rPr>
                <w:sz w:val="20"/>
                <w:szCs w:val="20"/>
              </w:rPr>
              <w:t> </w:t>
            </w:r>
            <w:r w:rsidRPr="00A25607">
              <w:rPr>
                <w:sz w:val="20"/>
                <w:szCs w:val="20"/>
              </w:rPr>
              <w:t>043</w:t>
            </w:r>
          </w:p>
        </w:tc>
      </w:tr>
      <w:tr w:rsidR="00493210" w:rsidRPr="006A442E" w14:paraId="2C5F8DBB" w14:textId="77777777" w:rsidTr="00493210">
        <w:trPr>
          <w:trHeight w:val="242"/>
        </w:trPr>
        <w:tc>
          <w:tcPr>
            <w:tcW w:w="1120" w:type="pct"/>
            <w:vMerge/>
            <w:tcBorders>
              <w:bottom w:val="single" w:sz="4" w:space="0" w:color="auto"/>
            </w:tcBorders>
            <w:shd w:val="clear" w:color="auto" w:fill="auto"/>
            <w:tcMar>
              <w:left w:w="57" w:type="dxa"/>
              <w:right w:w="57" w:type="dxa"/>
            </w:tcMar>
          </w:tcPr>
          <w:p w14:paraId="0603659C" w14:textId="77777777" w:rsidR="00493210" w:rsidRPr="006A442E" w:rsidRDefault="00493210" w:rsidP="00493210">
            <w:pPr>
              <w:widowControl w:val="0"/>
              <w:rPr>
                <w:sz w:val="21"/>
                <w:szCs w:val="21"/>
              </w:rPr>
            </w:pPr>
          </w:p>
        </w:tc>
        <w:tc>
          <w:tcPr>
            <w:tcW w:w="704" w:type="pct"/>
            <w:tcBorders>
              <w:bottom w:val="single" w:sz="4" w:space="0" w:color="auto"/>
            </w:tcBorders>
            <w:shd w:val="clear" w:color="auto" w:fill="auto"/>
            <w:tcMar>
              <w:left w:w="57" w:type="dxa"/>
              <w:right w:w="57" w:type="dxa"/>
            </w:tcMar>
            <w:vAlign w:val="center"/>
          </w:tcPr>
          <w:p w14:paraId="4B5DCD64" w14:textId="77777777" w:rsidR="00493210" w:rsidRPr="00617AEF" w:rsidRDefault="00493210" w:rsidP="00493210">
            <w:pPr>
              <w:widowControl w:val="0"/>
              <w:rPr>
                <w:sz w:val="21"/>
                <w:szCs w:val="21"/>
              </w:rPr>
            </w:pPr>
            <w:r w:rsidRPr="00617AEF">
              <w:rPr>
                <w:sz w:val="21"/>
                <w:szCs w:val="21"/>
                <w:lang w:val="fr-FR"/>
              </w:rPr>
              <w:t>Tonnes PAO</w:t>
            </w:r>
          </w:p>
        </w:tc>
        <w:tc>
          <w:tcPr>
            <w:tcW w:w="628" w:type="pct"/>
            <w:shd w:val="clear" w:color="auto" w:fill="auto"/>
            <w:tcMar>
              <w:left w:w="57" w:type="dxa"/>
              <w:right w:w="173" w:type="dxa"/>
            </w:tcMar>
          </w:tcPr>
          <w:p w14:paraId="689D4640" w14:textId="77777777" w:rsidR="00493210" w:rsidRPr="00617AEF" w:rsidRDefault="00493210" w:rsidP="00493210">
            <w:pPr>
              <w:widowControl w:val="0"/>
              <w:jc w:val="right"/>
              <w:rPr>
                <w:sz w:val="21"/>
                <w:szCs w:val="21"/>
              </w:rPr>
            </w:pPr>
            <w:r w:rsidRPr="00617AEF">
              <w:rPr>
                <w:sz w:val="21"/>
                <w:szCs w:val="21"/>
                <w:lang w:val="fr-FR"/>
              </w:rPr>
              <w:t>s.o.</w:t>
            </w:r>
          </w:p>
        </w:tc>
        <w:tc>
          <w:tcPr>
            <w:tcW w:w="626" w:type="pct"/>
            <w:shd w:val="clear" w:color="auto" w:fill="auto"/>
            <w:tcMar>
              <w:left w:w="57" w:type="dxa"/>
              <w:right w:w="173" w:type="dxa"/>
            </w:tcMar>
          </w:tcPr>
          <w:p w14:paraId="749CE5AE" w14:textId="77777777" w:rsidR="00493210" w:rsidRPr="00617AEF" w:rsidRDefault="00493210" w:rsidP="00493210">
            <w:pPr>
              <w:widowControl w:val="0"/>
              <w:jc w:val="right"/>
              <w:rPr>
                <w:sz w:val="21"/>
                <w:szCs w:val="21"/>
              </w:rPr>
            </w:pPr>
            <w:r w:rsidRPr="00617AEF">
              <w:rPr>
                <w:sz w:val="21"/>
                <w:szCs w:val="21"/>
                <w:lang w:val="fr-FR"/>
              </w:rPr>
              <w:t>s.o.</w:t>
            </w:r>
          </w:p>
        </w:tc>
        <w:tc>
          <w:tcPr>
            <w:tcW w:w="577" w:type="pct"/>
            <w:shd w:val="clear" w:color="auto" w:fill="auto"/>
            <w:tcMar>
              <w:left w:w="57" w:type="dxa"/>
              <w:right w:w="173" w:type="dxa"/>
            </w:tcMar>
          </w:tcPr>
          <w:p w14:paraId="42243BA6" w14:textId="77777777" w:rsidR="00493210" w:rsidRPr="006A442E" w:rsidRDefault="00493210" w:rsidP="00493210">
            <w:pPr>
              <w:widowControl w:val="0"/>
              <w:jc w:val="right"/>
              <w:rPr>
                <w:sz w:val="21"/>
                <w:szCs w:val="21"/>
              </w:rPr>
            </w:pPr>
            <w:r w:rsidRPr="006A442E">
              <w:rPr>
                <w:sz w:val="21"/>
                <w:szCs w:val="21"/>
              </w:rPr>
              <w:t>254</w:t>
            </w:r>
          </w:p>
        </w:tc>
        <w:tc>
          <w:tcPr>
            <w:tcW w:w="675" w:type="pct"/>
            <w:shd w:val="clear" w:color="auto" w:fill="auto"/>
          </w:tcPr>
          <w:p w14:paraId="03111777" w14:textId="77777777" w:rsidR="00493210" w:rsidRPr="00617AEF" w:rsidRDefault="00493210" w:rsidP="00493210">
            <w:pPr>
              <w:widowControl w:val="0"/>
              <w:jc w:val="right"/>
              <w:rPr>
                <w:sz w:val="21"/>
                <w:szCs w:val="21"/>
              </w:rPr>
            </w:pPr>
            <w:r w:rsidRPr="00617AEF">
              <w:rPr>
                <w:sz w:val="21"/>
                <w:szCs w:val="21"/>
                <w:lang w:val="fr-FR"/>
              </w:rPr>
              <w:t>s.o.</w:t>
            </w:r>
          </w:p>
        </w:tc>
        <w:tc>
          <w:tcPr>
            <w:tcW w:w="670" w:type="pct"/>
            <w:shd w:val="clear" w:color="auto" w:fill="auto"/>
          </w:tcPr>
          <w:p w14:paraId="41BDE0A2" w14:textId="77777777" w:rsidR="00493210" w:rsidRPr="006A442E" w:rsidRDefault="00493210" w:rsidP="00493210">
            <w:pPr>
              <w:widowControl w:val="0"/>
              <w:jc w:val="right"/>
              <w:rPr>
                <w:sz w:val="21"/>
                <w:szCs w:val="21"/>
              </w:rPr>
            </w:pPr>
            <w:r w:rsidRPr="006A442E">
              <w:rPr>
                <w:sz w:val="21"/>
                <w:szCs w:val="21"/>
              </w:rPr>
              <w:t>635</w:t>
            </w:r>
          </w:p>
        </w:tc>
      </w:tr>
    </w:tbl>
    <w:p w14:paraId="68CD1879" w14:textId="77777777" w:rsidR="00493210" w:rsidRPr="00493210" w:rsidRDefault="00493210" w:rsidP="00493210">
      <w:pPr>
        <w:rPr>
          <w:sz w:val="18"/>
          <w:szCs w:val="19"/>
          <w:lang w:val="fr-CA"/>
        </w:rPr>
      </w:pPr>
      <w:r w:rsidRPr="00617AEF">
        <w:rPr>
          <w:sz w:val="18"/>
          <w:szCs w:val="19"/>
          <w:lang w:val="fr-FR"/>
        </w:rPr>
        <w:t>* 2014-2020 : Selon le rapport de mise en œuvre de programme de pays.</w:t>
      </w:r>
      <w:r w:rsidRPr="00493210">
        <w:rPr>
          <w:sz w:val="18"/>
          <w:szCs w:val="19"/>
          <w:lang w:val="fr-CA"/>
        </w:rPr>
        <w:t xml:space="preserve"> </w:t>
      </w:r>
    </w:p>
    <w:p w14:paraId="1F30B61F" w14:textId="77777777" w:rsidR="00493210" w:rsidRPr="00493210" w:rsidRDefault="00493210" w:rsidP="00493210">
      <w:pPr>
        <w:rPr>
          <w:sz w:val="18"/>
          <w:szCs w:val="19"/>
          <w:lang w:val="fr-CA"/>
        </w:rPr>
      </w:pPr>
      <w:r w:rsidRPr="00617AEF">
        <w:rPr>
          <w:sz w:val="18"/>
          <w:szCs w:val="19"/>
          <w:lang w:val="fr-FR"/>
        </w:rPr>
        <w:t>** Conformément à l</w:t>
      </w:r>
      <w:r>
        <w:rPr>
          <w:sz w:val="18"/>
          <w:szCs w:val="19"/>
          <w:lang w:val="fr-FR"/>
        </w:rPr>
        <w:t>’</w:t>
      </w:r>
      <w:r w:rsidRPr="00617AEF">
        <w:rPr>
          <w:sz w:val="18"/>
          <w:szCs w:val="19"/>
          <w:lang w:val="fr-FR"/>
        </w:rPr>
        <w:t>accord signé lors de la 67</w:t>
      </w:r>
      <w:r w:rsidRPr="00617AEF">
        <w:rPr>
          <w:sz w:val="18"/>
          <w:szCs w:val="19"/>
          <w:vertAlign w:val="superscript"/>
          <w:lang w:val="fr-FR"/>
        </w:rPr>
        <w:t>e</w:t>
      </w:r>
      <w:r w:rsidRPr="00617AEF">
        <w:rPr>
          <w:sz w:val="18"/>
          <w:szCs w:val="19"/>
          <w:lang w:val="fr-FR"/>
        </w:rPr>
        <w:t xml:space="preserve"> réunion pour la phase I jusqu</w:t>
      </w:r>
      <w:r>
        <w:rPr>
          <w:sz w:val="18"/>
          <w:szCs w:val="19"/>
          <w:lang w:val="fr-FR"/>
        </w:rPr>
        <w:t>’</w:t>
      </w:r>
      <w:r w:rsidRPr="00617AEF">
        <w:rPr>
          <w:sz w:val="18"/>
          <w:szCs w:val="19"/>
          <w:lang w:val="fr-FR"/>
        </w:rPr>
        <w:t>en 2015, et conformément à l</w:t>
      </w:r>
      <w:r>
        <w:rPr>
          <w:sz w:val="18"/>
          <w:szCs w:val="19"/>
          <w:lang w:val="fr-FR"/>
        </w:rPr>
        <w:t>’</w:t>
      </w:r>
      <w:r w:rsidRPr="00617AEF">
        <w:rPr>
          <w:sz w:val="18"/>
          <w:szCs w:val="19"/>
          <w:lang w:val="fr-FR"/>
        </w:rPr>
        <w:t>accord signé lors de la 86</w:t>
      </w:r>
      <w:r w:rsidRPr="00617AEF">
        <w:rPr>
          <w:sz w:val="18"/>
          <w:szCs w:val="19"/>
          <w:vertAlign w:val="superscript"/>
          <w:lang w:val="fr-FR"/>
        </w:rPr>
        <w:t>e</w:t>
      </w:r>
      <w:r w:rsidRPr="00617AEF">
        <w:rPr>
          <w:sz w:val="18"/>
          <w:szCs w:val="19"/>
          <w:lang w:val="fr-FR"/>
        </w:rPr>
        <w:t xml:space="preserve"> réunion pour la phase II pour la période 2016 à 2019.</w:t>
      </w:r>
    </w:p>
    <w:p w14:paraId="2AC786C6" w14:textId="77777777" w:rsidR="00493210" w:rsidRPr="00493210" w:rsidRDefault="00493210" w:rsidP="00493210">
      <w:pPr>
        <w:rPr>
          <w:szCs w:val="19"/>
          <w:lang w:val="fr-CA"/>
        </w:rPr>
      </w:pPr>
    </w:p>
    <w:p w14:paraId="438A26A8" w14:textId="328E1AD8" w:rsidR="00493210" w:rsidRPr="00493210" w:rsidRDefault="00493210" w:rsidP="00493210">
      <w:pPr>
        <w:numPr>
          <w:ilvl w:val="0"/>
          <w:numId w:val="1"/>
        </w:numPr>
        <w:spacing w:after="240"/>
        <w:outlineLvl w:val="0"/>
        <w:rPr>
          <w:lang w:val="fr-CA"/>
        </w:rPr>
      </w:pPr>
      <w:r w:rsidRPr="00617AEF">
        <w:rPr>
          <w:lang w:val="fr-FR"/>
        </w:rPr>
        <w:t xml:space="preserve">Depuis 2016, la demande de produits en mousse </w:t>
      </w:r>
      <w:r w:rsidR="00F64976">
        <w:rPr>
          <w:lang w:val="fr-FR"/>
        </w:rPr>
        <w:t>de polystyrène extrudé</w:t>
      </w:r>
      <w:r w:rsidRPr="00617AEF">
        <w:rPr>
          <w:lang w:val="fr-FR"/>
        </w:rPr>
        <w:t xml:space="preserve"> pour l</w:t>
      </w:r>
      <w:r>
        <w:rPr>
          <w:lang w:val="fr-FR"/>
        </w:rPr>
        <w:t>’</w:t>
      </w:r>
      <w:r w:rsidRPr="00617AEF">
        <w:rPr>
          <w:lang w:val="fr-FR"/>
        </w:rPr>
        <w:t>isolation a augmenté, assortie d</w:t>
      </w:r>
      <w:r>
        <w:rPr>
          <w:lang w:val="fr-FR"/>
        </w:rPr>
        <w:t>’</w:t>
      </w:r>
      <w:r w:rsidRPr="00617AEF">
        <w:rPr>
          <w:lang w:val="fr-FR"/>
        </w:rPr>
        <w:t>une augmentation correspondante de la consommation de HCFC.</w:t>
      </w:r>
      <w:r w:rsidRPr="00493210">
        <w:rPr>
          <w:lang w:val="fr-CA"/>
        </w:rPr>
        <w:t xml:space="preserve"> </w:t>
      </w:r>
      <w:r w:rsidRPr="00617AEF">
        <w:rPr>
          <w:lang w:val="fr-FR"/>
        </w:rPr>
        <w:t xml:space="preserve">Des réductions de la consommation de HCFC depuis 2017 ont été obtenues grâce à la reconversion des entreprises de mousse </w:t>
      </w:r>
      <w:r w:rsidR="00F64976">
        <w:rPr>
          <w:lang w:val="fr-FR"/>
        </w:rPr>
        <w:t>de polystyrène extrudé</w:t>
      </w:r>
      <w:r w:rsidRPr="00617AEF">
        <w:rPr>
          <w:lang w:val="fr-FR"/>
        </w:rPr>
        <w:t>, à la mise en œuvre stricte du quota de production de HCFC, du quota des ventes intérieures émis pour chaque producteur et des quotas de consommation de HCFC pour les entreprises de fabrication utilisant plus de 100 tm.</w:t>
      </w:r>
      <w:r w:rsidRPr="00493210">
        <w:rPr>
          <w:lang w:val="fr-CA"/>
        </w:rPr>
        <w:t xml:space="preserve"> </w:t>
      </w:r>
    </w:p>
    <w:p w14:paraId="25F9D4DF" w14:textId="77777777" w:rsidR="00493210" w:rsidRPr="00617AEF" w:rsidRDefault="00493210" w:rsidP="00493210">
      <w:pPr>
        <w:spacing w:after="240"/>
        <w:outlineLvl w:val="0"/>
      </w:pPr>
      <w:r w:rsidRPr="00617AEF">
        <w:rPr>
          <w:u w:val="single"/>
          <w:lang w:val="fr-FR"/>
        </w:rPr>
        <w:t>État d</w:t>
      </w:r>
      <w:r>
        <w:rPr>
          <w:u w:val="single"/>
          <w:lang w:val="fr-FR"/>
        </w:rPr>
        <w:t>’</w:t>
      </w:r>
      <w:r w:rsidRPr="00617AEF">
        <w:rPr>
          <w:u w:val="single"/>
          <w:lang w:val="fr-FR"/>
        </w:rPr>
        <w:t>avancement</w:t>
      </w:r>
    </w:p>
    <w:p w14:paraId="7C6840AE" w14:textId="2DB4F740" w:rsidR="00493210" w:rsidRPr="00493210" w:rsidRDefault="00493210" w:rsidP="00493210">
      <w:pPr>
        <w:numPr>
          <w:ilvl w:val="0"/>
          <w:numId w:val="1"/>
        </w:numPr>
        <w:spacing w:after="240"/>
        <w:outlineLvl w:val="0"/>
        <w:rPr>
          <w:lang w:val="fr-CA"/>
        </w:rPr>
      </w:pPr>
      <w:r w:rsidRPr="00617AEF">
        <w:rPr>
          <w:lang w:val="fr-FR"/>
        </w:rPr>
        <w:t xml:space="preserve">Pour atteindre une consommation de 1 362,50 tonnes PAO en 2020, le secteur des mousses </w:t>
      </w:r>
      <w:r w:rsidR="00F64976">
        <w:rPr>
          <w:lang w:val="fr-FR"/>
        </w:rPr>
        <w:t>de polystyrène extrudé</w:t>
      </w:r>
      <w:r w:rsidRPr="00617AEF">
        <w:rPr>
          <w:lang w:val="fr-FR"/>
        </w:rPr>
        <w:t xml:space="preserve"> en Chine a éliminé 535,50 tonnes PAO </w:t>
      </w:r>
      <w:r>
        <w:rPr>
          <w:lang w:val="fr-FR"/>
        </w:rPr>
        <w:t>sur l</w:t>
      </w:r>
      <w:r w:rsidRPr="00617AEF">
        <w:rPr>
          <w:lang w:val="fr-FR"/>
        </w:rPr>
        <w:t xml:space="preserve">es 1 897,50 tonnes PAO de HCFC consommées en 2019. Le Secrétariat note que 247,06 tonnes PAO ont été éliminées </w:t>
      </w:r>
      <w:r>
        <w:rPr>
          <w:lang w:val="fr-FR"/>
        </w:rPr>
        <w:t>au moyen de</w:t>
      </w:r>
      <w:r w:rsidRPr="00617AEF">
        <w:rPr>
          <w:lang w:val="fr-FR"/>
        </w:rPr>
        <w:t xml:space="preserve"> la reconversion de 10 entreprises.</w:t>
      </w:r>
      <w:r w:rsidRPr="00493210">
        <w:rPr>
          <w:lang w:val="fr-CA"/>
        </w:rPr>
        <w:t xml:space="preserve"> </w:t>
      </w:r>
      <w:r w:rsidRPr="00CC6026">
        <w:rPr>
          <w:lang w:val="fr-FR"/>
        </w:rPr>
        <w:t>L</w:t>
      </w:r>
      <w:r>
        <w:rPr>
          <w:lang w:val="fr-FR"/>
        </w:rPr>
        <w:t>’</w:t>
      </w:r>
      <w:r w:rsidRPr="00CC6026">
        <w:rPr>
          <w:lang w:val="fr-FR"/>
        </w:rPr>
        <w:t>ONUDI a expliqué que les réductions restantes pour atteindre l</w:t>
      </w:r>
      <w:r>
        <w:rPr>
          <w:lang w:val="fr-FR"/>
        </w:rPr>
        <w:t>’</w:t>
      </w:r>
      <w:r w:rsidRPr="00CC6026">
        <w:rPr>
          <w:lang w:val="fr-FR"/>
        </w:rPr>
        <w:t>objectif de 2020 ont été réalisées grâce à la mise en œuvre de mesures politiques, y compris les quotas sur la production, l</w:t>
      </w:r>
      <w:r>
        <w:rPr>
          <w:lang w:val="fr-FR"/>
        </w:rPr>
        <w:t>’</w:t>
      </w:r>
      <w:r w:rsidRPr="00CC6026">
        <w:rPr>
          <w:lang w:val="fr-FR"/>
        </w:rPr>
        <w:t>importation et l</w:t>
      </w:r>
      <w:r>
        <w:rPr>
          <w:lang w:val="fr-FR"/>
        </w:rPr>
        <w:t>’</w:t>
      </w:r>
      <w:r w:rsidRPr="00CC6026">
        <w:rPr>
          <w:lang w:val="fr-FR"/>
        </w:rPr>
        <w:t>exportation de HCFC, les quotas pour les grands consommateurs, l</w:t>
      </w:r>
      <w:r>
        <w:rPr>
          <w:lang w:val="fr-FR"/>
        </w:rPr>
        <w:t>’</w:t>
      </w:r>
      <w:r w:rsidRPr="00CC6026">
        <w:rPr>
          <w:lang w:val="fr-FR"/>
        </w:rPr>
        <w:t>enregistrement des entreprises et la supervision et le suivi de ces entreprises par les BEE.</w:t>
      </w:r>
      <w:r w:rsidRPr="00493210">
        <w:rPr>
          <w:lang w:val="fr-CA"/>
        </w:rPr>
        <w:t xml:space="preserve"> </w:t>
      </w:r>
      <w:r w:rsidRPr="00CC6026">
        <w:rPr>
          <w:lang w:val="fr-FR"/>
        </w:rPr>
        <w:t xml:space="preserve">En plus des </w:t>
      </w:r>
      <w:r w:rsidRPr="00CC6026">
        <w:rPr>
          <w:lang w:val="fr-FR"/>
        </w:rPr>
        <w:lastRenderedPageBreak/>
        <w:t xml:space="preserve">activités en cours, le gouvernement </w:t>
      </w:r>
      <w:r>
        <w:rPr>
          <w:lang w:val="fr-FR"/>
        </w:rPr>
        <w:t>de la Chine</w:t>
      </w:r>
      <w:r w:rsidRPr="00CC6026">
        <w:rPr>
          <w:lang w:val="fr-FR"/>
        </w:rPr>
        <w:t>, durant les prochaines tranches,</w:t>
      </w:r>
      <w:r>
        <w:rPr>
          <w:lang w:val="fr-FR"/>
        </w:rPr>
        <w:t> </w:t>
      </w:r>
      <w:r w:rsidRPr="00CC6026">
        <w:rPr>
          <w:lang w:val="fr-FR"/>
        </w:rPr>
        <w:t>augmentera le soutien technique, la formation et la supervision afin de renforcer la capacité technique de l</w:t>
      </w:r>
      <w:r>
        <w:rPr>
          <w:lang w:val="fr-FR"/>
        </w:rPr>
        <w:t>’</w:t>
      </w:r>
      <w:r w:rsidRPr="00CC6026">
        <w:rPr>
          <w:lang w:val="fr-FR"/>
        </w:rPr>
        <w:t>industrie à adopter des solutions de remplacement à faible PRP et s</w:t>
      </w:r>
      <w:r>
        <w:rPr>
          <w:lang w:val="fr-FR"/>
        </w:rPr>
        <w:t>’</w:t>
      </w:r>
      <w:r w:rsidRPr="00CC6026">
        <w:rPr>
          <w:lang w:val="fr-FR"/>
        </w:rPr>
        <w:t>assurer que de nouvelles réductions sont atteintes et pérennisées.</w:t>
      </w:r>
    </w:p>
    <w:p w14:paraId="468652F7" w14:textId="54A8F39B" w:rsidR="00493210" w:rsidRPr="00493210" w:rsidRDefault="00493210" w:rsidP="00493210">
      <w:pPr>
        <w:numPr>
          <w:ilvl w:val="0"/>
          <w:numId w:val="1"/>
        </w:numPr>
        <w:spacing w:after="240"/>
        <w:outlineLvl w:val="0"/>
        <w:rPr>
          <w:lang w:val="fr-CA"/>
        </w:rPr>
      </w:pPr>
      <w:r w:rsidRPr="00CC6026">
        <w:rPr>
          <w:lang w:val="fr-FR"/>
        </w:rPr>
        <w:t>L</w:t>
      </w:r>
      <w:r>
        <w:rPr>
          <w:lang w:val="fr-FR"/>
        </w:rPr>
        <w:t>’</w:t>
      </w:r>
      <w:r w:rsidRPr="00CC6026">
        <w:rPr>
          <w:lang w:val="fr-FR"/>
        </w:rPr>
        <w:t>ONUDI a indiqué que les principaux défis identifiés jusqu</w:t>
      </w:r>
      <w:r>
        <w:rPr>
          <w:lang w:val="fr-FR"/>
        </w:rPr>
        <w:t>’</w:t>
      </w:r>
      <w:r w:rsidRPr="00CC6026">
        <w:rPr>
          <w:lang w:val="fr-FR"/>
        </w:rPr>
        <w:t>à présent</w:t>
      </w:r>
      <w:r>
        <w:rPr>
          <w:lang w:val="fr-FR"/>
        </w:rPr>
        <w:t> </w:t>
      </w:r>
      <w:r w:rsidRPr="00CC6026">
        <w:rPr>
          <w:lang w:val="fr-FR"/>
        </w:rPr>
        <w:t>dans l</w:t>
      </w:r>
      <w:r>
        <w:rPr>
          <w:lang w:val="fr-FR"/>
        </w:rPr>
        <w:t>’</w:t>
      </w:r>
      <w:r w:rsidRPr="00CC6026">
        <w:rPr>
          <w:lang w:val="fr-FR"/>
        </w:rPr>
        <w:t>adoption de la technologie à base de CO</w:t>
      </w:r>
      <w:r w:rsidRPr="00CC6026">
        <w:rPr>
          <w:vertAlign w:val="subscript"/>
          <w:lang w:val="fr-FR"/>
        </w:rPr>
        <w:t>2</w:t>
      </w:r>
      <w:r w:rsidRPr="00CC6026">
        <w:rPr>
          <w:lang w:val="fr-FR"/>
        </w:rPr>
        <w:t xml:space="preserve"> dans le secteur des mousses </w:t>
      </w:r>
      <w:r w:rsidR="00F64976">
        <w:rPr>
          <w:lang w:val="fr-FR"/>
        </w:rPr>
        <w:t>de polystyrène extrudé</w:t>
      </w:r>
      <w:r w:rsidRPr="00CC6026">
        <w:rPr>
          <w:lang w:val="fr-FR"/>
        </w:rPr>
        <w:t xml:space="preserve"> en Chine ont été les exigences de sécurité lors de l</w:t>
      </w:r>
      <w:r>
        <w:rPr>
          <w:lang w:val="fr-FR"/>
        </w:rPr>
        <w:t>’</w:t>
      </w:r>
      <w:r w:rsidRPr="00CC6026">
        <w:rPr>
          <w:lang w:val="fr-FR"/>
        </w:rPr>
        <w:t>utilisation de l</w:t>
      </w:r>
      <w:r>
        <w:rPr>
          <w:lang w:val="fr-FR"/>
        </w:rPr>
        <w:t>’</w:t>
      </w:r>
      <w:r w:rsidRPr="00CC6026">
        <w:rPr>
          <w:lang w:val="fr-FR"/>
        </w:rPr>
        <w:t>éthanol et une légère réduction des performances d</w:t>
      </w:r>
      <w:r>
        <w:rPr>
          <w:lang w:val="fr-FR"/>
        </w:rPr>
        <w:t>’</w:t>
      </w:r>
      <w:r w:rsidRPr="00CC6026">
        <w:rPr>
          <w:lang w:val="fr-FR"/>
        </w:rPr>
        <w:t>isolation thermique.</w:t>
      </w:r>
      <w:r w:rsidRPr="00493210">
        <w:rPr>
          <w:lang w:val="fr-CA"/>
        </w:rPr>
        <w:t xml:space="preserve"> </w:t>
      </w:r>
      <w:r w:rsidRPr="00CC6026">
        <w:rPr>
          <w:lang w:val="fr-FR"/>
        </w:rPr>
        <w:t xml:space="preserve">Ces problèmes ont été pris en main au </w:t>
      </w:r>
      <w:r w:rsidRPr="00383EBF">
        <w:rPr>
          <w:lang w:val="fr-FR"/>
        </w:rPr>
        <w:t>moyen du traitement de la sécurité des usines,</w:t>
      </w:r>
      <w:r w:rsidRPr="00CC6026">
        <w:rPr>
          <w:lang w:val="fr-FR"/>
        </w:rPr>
        <w:t xml:space="preserve"> y compris les systèmes de ventilation forcée à l</w:t>
      </w:r>
      <w:r>
        <w:rPr>
          <w:lang w:val="fr-FR"/>
        </w:rPr>
        <w:t>’</w:t>
      </w:r>
      <w:r w:rsidRPr="00CC6026">
        <w:rPr>
          <w:lang w:val="fr-FR"/>
        </w:rPr>
        <w:t>intérieur de l</w:t>
      </w:r>
      <w:r>
        <w:rPr>
          <w:lang w:val="fr-FR"/>
        </w:rPr>
        <w:t>’</w:t>
      </w:r>
      <w:r w:rsidRPr="00CC6026">
        <w:rPr>
          <w:lang w:val="fr-FR"/>
        </w:rPr>
        <w:t>usine, les systèmes d</w:t>
      </w:r>
      <w:r>
        <w:rPr>
          <w:lang w:val="fr-FR"/>
        </w:rPr>
        <w:t>’</w:t>
      </w:r>
      <w:r w:rsidRPr="00CC6026">
        <w:rPr>
          <w:lang w:val="fr-FR"/>
        </w:rPr>
        <w:t>extinction d</w:t>
      </w:r>
      <w:r>
        <w:rPr>
          <w:lang w:val="fr-FR"/>
        </w:rPr>
        <w:t>’</w:t>
      </w:r>
      <w:r w:rsidRPr="00CC6026">
        <w:rPr>
          <w:lang w:val="fr-FR"/>
        </w:rPr>
        <w:t>incendie, les systèmes antistatiques, les systèmes de détection et de contrôle de la concentration de gaz combustibles, les systèmes de refroidissement automatique, les systèmes de secours de production d</w:t>
      </w:r>
      <w:r>
        <w:rPr>
          <w:lang w:val="fr-FR"/>
        </w:rPr>
        <w:t>’</w:t>
      </w:r>
      <w:r w:rsidRPr="00CC6026">
        <w:rPr>
          <w:lang w:val="fr-FR"/>
        </w:rPr>
        <w:t>électricité et la remise à niveau du caractère antidéflagrant des équipements de moussage.</w:t>
      </w:r>
      <w:r w:rsidRPr="00493210">
        <w:rPr>
          <w:lang w:val="fr-CA"/>
        </w:rPr>
        <w:t xml:space="preserve"> </w:t>
      </w:r>
      <w:r w:rsidRPr="00CC6026">
        <w:rPr>
          <w:lang w:val="fr-FR"/>
        </w:rPr>
        <w:t>Les entreprises dispensent également une formation régulière portant sur la sécurité pour améliorer la sensibilisation des travailleurs à la sécurité de la production.</w:t>
      </w:r>
      <w:r w:rsidRPr="00493210">
        <w:rPr>
          <w:lang w:val="fr-CA"/>
        </w:rPr>
        <w:t xml:space="preserve"> </w:t>
      </w:r>
      <w:r w:rsidRPr="00CC6026">
        <w:rPr>
          <w:lang w:val="fr-FR"/>
        </w:rPr>
        <w:t>Le problème de performance légèrement inférieure est pris en main par des recherches sur l</w:t>
      </w:r>
      <w:r>
        <w:rPr>
          <w:lang w:val="fr-FR"/>
        </w:rPr>
        <w:t>’</w:t>
      </w:r>
      <w:r w:rsidRPr="00CC6026">
        <w:rPr>
          <w:lang w:val="fr-FR"/>
        </w:rPr>
        <w:t>optimisation de la technologie à base de CO</w:t>
      </w:r>
      <w:r w:rsidRPr="00CC6026">
        <w:rPr>
          <w:vertAlign w:val="subscript"/>
          <w:lang w:val="fr-FR"/>
        </w:rPr>
        <w:t>2</w:t>
      </w:r>
      <w:r w:rsidRPr="00CC6026">
        <w:rPr>
          <w:lang w:val="fr-FR"/>
        </w:rPr>
        <w:t xml:space="preserve"> et l</w:t>
      </w:r>
      <w:r>
        <w:rPr>
          <w:lang w:val="fr-FR"/>
        </w:rPr>
        <w:t>’</w:t>
      </w:r>
      <w:r w:rsidRPr="00CC6026">
        <w:rPr>
          <w:lang w:val="fr-FR"/>
        </w:rPr>
        <w:t>amélioration des processus de production.</w:t>
      </w:r>
      <w:r w:rsidRPr="00493210">
        <w:rPr>
          <w:lang w:val="fr-CA"/>
        </w:rPr>
        <w:t xml:space="preserve"> </w:t>
      </w:r>
      <w:r w:rsidRPr="00CC6026">
        <w:rPr>
          <w:lang w:val="fr-FR"/>
        </w:rPr>
        <w:t xml:space="preserve">Les normes techniques pour les produits en mousse </w:t>
      </w:r>
      <w:r w:rsidR="00F64976">
        <w:rPr>
          <w:lang w:val="fr-FR"/>
        </w:rPr>
        <w:t>de polystyrène extrudé</w:t>
      </w:r>
      <w:r w:rsidRPr="00CC6026">
        <w:rPr>
          <w:lang w:val="fr-FR"/>
        </w:rPr>
        <w:t xml:space="preserve"> sont également mises à jour pour soutenir l</w:t>
      </w:r>
      <w:r>
        <w:rPr>
          <w:lang w:val="fr-FR"/>
        </w:rPr>
        <w:t>’</w:t>
      </w:r>
      <w:r w:rsidRPr="00CC6026">
        <w:rPr>
          <w:lang w:val="fr-FR"/>
        </w:rPr>
        <w:t>adoption de la technologie.</w:t>
      </w:r>
    </w:p>
    <w:p w14:paraId="2A299C08" w14:textId="77777777" w:rsidR="00493210" w:rsidRPr="00493210" w:rsidRDefault="00493210" w:rsidP="00493210">
      <w:pPr>
        <w:numPr>
          <w:ilvl w:val="0"/>
          <w:numId w:val="1"/>
        </w:numPr>
        <w:spacing w:after="240"/>
        <w:outlineLvl w:val="0"/>
        <w:rPr>
          <w:lang w:val="fr-CA"/>
        </w:rPr>
      </w:pPr>
      <w:r w:rsidRPr="00CC6026">
        <w:rPr>
          <w:lang w:val="fr-FR"/>
        </w:rPr>
        <w:t>Notant que les entreprises vérifiées avaient estimé des surcoûts d</w:t>
      </w:r>
      <w:r>
        <w:rPr>
          <w:lang w:val="fr-FR"/>
        </w:rPr>
        <w:t>’</w:t>
      </w:r>
      <w:r w:rsidRPr="00CC6026">
        <w:rPr>
          <w:lang w:val="fr-FR"/>
        </w:rPr>
        <w:t>exploitation élevés en raison de la nécessité d</w:t>
      </w:r>
      <w:r>
        <w:rPr>
          <w:lang w:val="fr-FR"/>
        </w:rPr>
        <w:t>’</w:t>
      </w:r>
      <w:r w:rsidRPr="00CC6026">
        <w:rPr>
          <w:lang w:val="fr-FR"/>
        </w:rPr>
        <w:t>utiliser de la résine neuve plutôt que recyclée</w:t>
      </w:r>
      <w:r w:rsidRPr="00CC6026">
        <w:rPr>
          <w:rStyle w:val="FootnoteReference"/>
          <w:lang w:val="fr-FR"/>
        </w:rPr>
        <w:footnoteReference w:id="15"/>
      </w:r>
      <w:r w:rsidRPr="00CC6026">
        <w:rPr>
          <w:lang w:val="fr-FR"/>
        </w:rPr>
        <w:t>, le Secrétariat a demandé si cela pouvait représenter un risque de retour aux HCFC, car ce sont les entreprises qui devront payer pour la majeure partie des surcoûts d</w:t>
      </w:r>
      <w:r>
        <w:rPr>
          <w:lang w:val="fr-FR"/>
        </w:rPr>
        <w:t>’</w:t>
      </w:r>
      <w:r w:rsidRPr="00CC6026">
        <w:rPr>
          <w:lang w:val="fr-FR"/>
        </w:rPr>
        <w:t>exploitation (le projet ne paiera qu</w:t>
      </w:r>
      <w:r>
        <w:rPr>
          <w:lang w:val="fr-FR"/>
        </w:rPr>
        <w:t>’</w:t>
      </w:r>
      <w:r w:rsidRPr="00CC6026">
        <w:rPr>
          <w:lang w:val="fr-FR"/>
        </w:rPr>
        <w:t>environ 1,00 $US/kg pendant un an) et qu</w:t>
      </w:r>
      <w:r>
        <w:rPr>
          <w:lang w:val="fr-FR"/>
        </w:rPr>
        <w:t>’</w:t>
      </w:r>
      <w:r w:rsidRPr="00CC6026">
        <w:rPr>
          <w:lang w:val="fr-FR"/>
        </w:rPr>
        <w:t>il existait encore des entreprises non reconverties qui pouvaient rivaliser avec un coût de production inférieur.</w:t>
      </w:r>
      <w:r w:rsidRPr="00493210">
        <w:rPr>
          <w:lang w:val="fr-CA"/>
        </w:rPr>
        <w:t xml:space="preserve"> </w:t>
      </w:r>
      <w:r w:rsidRPr="00CC6026">
        <w:rPr>
          <w:lang w:val="fr-FR"/>
        </w:rPr>
        <w:t>L</w:t>
      </w:r>
      <w:r>
        <w:rPr>
          <w:lang w:val="fr-FR"/>
        </w:rPr>
        <w:t>’</w:t>
      </w:r>
      <w:r w:rsidRPr="00CC6026">
        <w:rPr>
          <w:lang w:val="fr-FR"/>
        </w:rPr>
        <w:t>ONUDI a expliqué que ces surcoûts d</w:t>
      </w:r>
      <w:r>
        <w:rPr>
          <w:lang w:val="fr-FR"/>
        </w:rPr>
        <w:t>’</w:t>
      </w:r>
      <w:r w:rsidRPr="00CC6026">
        <w:rPr>
          <w:lang w:val="fr-FR"/>
        </w:rPr>
        <w:t>exploitation ont été estimés sur la base du coût des HCFC avant la reconversion ; cependant, avec la mise en place de quotas au fil des an</w:t>
      </w:r>
      <w:r>
        <w:rPr>
          <w:lang w:val="fr-FR"/>
        </w:rPr>
        <w:t>s</w:t>
      </w:r>
      <w:r w:rsidRPr="00CC6026">
        <w:rPr>
          <w:lang w:val="fr-FR"/>
        </w:rPr>
        <w:t xml:space="preserve"> et la réduction de l</w:t>
      </w:r>
      <w:r>
        <w:rPr>
          <w:lang w:val="fr-FR"/>
        </w:rPr>
        <w:t>’</w:t>
      </w:r>
      <w:r w:rsidRPr="00CC6026">
        <w:rPr>
          <w:lang w:val="fr-FR"/>
        </w:rPr>
        <w:t>offre du marché, le prix des HCFC et, par conséquent, le coût des produits fabriqués à partir de HCFC ont augmenté.</w:t>
      </w:r>
      <w:r w:rsidRPr="00493210">
        <w:rPr>
          <w:lang w:val="fr-CA"/>
        </w:rPr>
        <w:t xml:space="preserve"> </w:t>
      </w:r>
      <w:r w:rsidRPr="003B17A3">
        <w:rPr>
          <w:lang w:val="fr-FR"/>
        </w:rPr>
        <w:t>De plus, le produit en mousse fabriqué avec la technologie à base de CO</w:t>
      </w:r>
      <w:r w:rsidRPr="003B17A3">
        <w:rPr>
          <w:vertAlign w:val="subscript"/>
          <w:lang w:val="fr-FR"/>
        </w:rPr>
        <w:t>2</w:t>
      </w:r>
      <w:r w:rsidRPr="003B17A3">
        <w:rPr>
          <w:lang w:val="fr-FR"/>
        </w:rPr>
        <w:t xml:space="preserve"> présente </w:t>
      </w:r>
      <w:r>
        <w:rPr>
          <w:lang w:val="fr-FR"/>
        </w:rPr>
        <w:t xml:space="preserve">sous certains aspects </w:t>
      </w:r>
      <w:r w:rsidRPr="003B17A3">
        <w:rPr>
          <w:lang w:val="fr-FR"/>
        </w:rPr>
        <w:t xml:space="preserve">des avantages </w:t>
      </w:r>
      <w:r>
        <w:rPr>
          <w:lang w:val="fr-FR"/>
        </w:rPr>
        <w:t xml:space="preserve">quant aux </w:t>
      </w:r>
      <w:r w:rsidRPr="003B17A3">
        <w:rPr>
          <w:lang w:val="fr-FR"/>
        </w:rPr>
        <w:t>propriété</w:t>
      </w:r>
      <w:r>
        <w:rPr>
          <w:lang w:val="fr-FR"/>
        </w:rPr>
        <w:t>s du produit, </w:t>
      </w:r>
      <w:r w:rsidRPr="003B17A3">
        <w:rPr>
          <w:lang w:val="fr-FR"/>
        </w:rPr>
        <w:t>tel</w:t>
      </w:r>
      <w:r>
        <w:rPr>
          <w:lang w:val="fr-FR"/>
        </w:rPr>
        <w:t>les</w:t>
      </w:r>
      <w:r w:rsidRPr="003B17A3">
        <w:rPr>
          <w:lang w:val="fr-FR"/>
        </w:rPr>
        <w:t xml:space="preserve"> que la </w:t>
      </w:r>
      <w:r>
        <w:rPr>
          <w:lang w:val="fr-FR"/>
        </w:rPr>
        <w:t>force de</w:t>
      </w:r>
      <w:r w:rsidRPr="003B17A3">
        <w:rPr>
          <w:lang w:val="fr-FR"/>
        </w:rPr>
        <w:t xml:space="preserve"> compression.</w:t>
      </w:r>
      <w:r w:rsidRPr="00493210">
        <w:rPr>
          <w:lang w:val="fr-CA"/>
        </w:rPr>
        <w:t xml:space="preserve"> </w:t>
      </w:r>
    </w:p>
    <w:p w14:paraId="1953B1A1" w14:textId="77777777" w:rsidR="00493210" w:rsidRPr="00493210" w:rsidRDefault="00493210" w:rsidP="00493210">
      <w:pPr>
        <w:numPr>
          <w:ilvl w:val="0"/>
          <w:numId w:val="1"/>
        </w:numPr>
        <w:spacing w:after="240"/>
        <w:outlineLvl w:val="0"/>
        <w:rPr>
          <w:lang w:val="fr-CA"/>
        </w:rPr>
      </w:pPr>
      <w:r w:rsidRPr="0052752B">
        <w:rPr>
          <w:lang w:val="fr-FR"/>
        </w:rPr>
        <w:t>À l</w:t>
      </w:r>
      <w:r>
        <w:rPr>
          <w:lang w:val="fr-FR"/>
        </w:rPr>
        <w:t>’</w:t>
      </w:r>
      <w:r w:rsidRPr="0052752B">
        <w:rPr>
          <w:lang w:val="fr-FR"/>
        </w:rPr>
        <w:t xml:space="preserve">heure actuelle, </w:t>
      </w:r>
      <w:r>
        <w:rPr>
          <w:lang w:val="fr-FR"/>
        </w:rPr>
        <w:t xml:space="preserve">de nombreuses </w:t>
      </w:r>
      <w:r w:rsidRPr="0052752B">
        <w:rPr>
          <w:lang w:val="fr-FR"/>
        </w:rPr>
        <w:t>entreprises envisagent d</w:t>
      </w:r>
      <w:r>
        <w:rPr>
          <w:lang w:val="fr-FR"/>
        </w:rPr>
        <w:t>’</w:t>
      </w:r>
      <w:r w:rsidRPr="0052752B">
        <w:rPr>
          <w:lang w:val="fr-FR"/>
        </w:rPr>
        <w:t>éliminer les HCFC, mais nombre d</w:t>
      </w:r>
      <w:r>
        <w:rPr>
          <w:lang w:val="fr-FR"/>
        </w:rPr>
        <w:t>’</w:t>
      </w:r>
      <w:r w:rsidRPr="0052752B">
        <w:rPr>
          <w:lang w:val="fr-FR"/>
        </w:rPr>
        <w:t xml:space="preserve">entre elles, en particulier les petites et moyennes entreprises (PME), </w:t>
      </w:r>
      <w:r>
        <w:rPr>
          <w:lang w:val="fr-FR"/>
        </w:rPr>
        <w:t>disposent d’</w:t>
      </w:r>
      <w:r w:rsidRPr="0052752B">
        <w:rPr>
          <w:lang w:val="fr-FR"/>
        </w:rPr>
        <w:t xml:space="preserve">une capacité technologique insuffisante pour utiliser la technologie </w:t>
      </w:r>
      <w:r>
        <w:rPr>
          <w:lang w:val="fr-FR"/>
        </w:rPr>
        <w:t>à base de</w:t>
      </w:r>
      <w:r w:rsidRPr="0052752B">
        <w:rPr>
          <w:lang w:val="fr-FR"/>
        </w:rPr>
        <w:t xml:space="preserve"> CO</w:t>
      </w:r>
      <w:r w:rsidRPr="0052752B">
        <w:rPr>
          <w:vertAlign w:val="subscript"/>
          <w:lang w:val="fr-FR"/>
        </w:rPr>
        <w:t>2</w:t>
      </w:r>
      <w:r>
        <w:rPr>
          <w:lang w:val="fr-FR"/>
        </w:rPr>
        <w:t xml:space="preserve">. </w:t>
      </w:r>
      <w:r w:rsidRPr="0052752B">
        <w:rPr>
          <w:lang w:val="fr-FR"/>
        </w:rPr>
        <w:t>Au</w:t>
      </w:r>
      <w:r w:rsidRPr="001E3F43">
        <w:rPr>
          <w:lang w:val="fr-FR"/>
        </w:rPr>
        <w:t xml:space="preserve"> cours des prochaines tranches, le gouvernement de la Chine continuera de mettre en œuvre des activités d</w:t>
      </w:r>
      <w:r>
        <w:rPr>
          <w:lang w:val="fr-FR"/>
        </w:rPr>
        <w:t>’</w:t>
      </w:r>
      <w:r w:rsidRPr="001E3F43">
        <w:rPr>
          <w:lang w:val="fr-FR"/>
        </w:rPr>
        <w:t xml:space="preserve">assistance technique pour faciliter la reconversion </w:t>
      </w:r>
      <w:r>
        <w:rPr>
          <w:lang w:val="fr-FR"/>
        </w:rPr>
        <w:t xml:space="preserve">à </w:t>
      </w:r>
      <w:r w:rsidRPr="001E3F43">
        <w:rPr>
          <w:lang w:val="fr-FR"/>
        </w:rPr>
        <w:t>des solutions de remplacement à faible PRP par un grand nombre de PME.</w:t>
      </w:r>
      <w:r w:rsidRPr="00493210">
        <w:rPr>
          <w:lang w:val="fr-CA"/>
        </w:rPr>
        <w:t xml:space="preserve"> </w:t>
      </w:r>
      <w:r w:rsidRPr="001E3F43">
        <w:rPr>
          <w:lang w:val="fr-FR"/>
        </w:rPr>
        <w:t>Cela comprendra une formation portant sur les formules techniques, l</w:t>
      </w:r>
      <w:r>
        <w:rPr>
          <w:lang w:val="fr-FR"/>
        </w:rPr>
        <w:t>’</w:t>
      </w:r>
      <w:r w:rsidRPr="001E3F43">
        <w:rPr>
          <w:lang w:val="fr-FR"/>
        </w:rPr>
        <w:t>équipement, les technologies de démarrage sur site, les tests de produits et la sécurité.</w:t>
      </w:r>
    </w:p>
    <w:p w14:paraId="3AD23558" w14:textId="6B3F0F28" w:rsidR="00493210" w:rsidRPr="00493210" w:rsidRDefault="00237A08" w:rsidP="00493210">
      <w:pPr>
        <w:widowControl w:val="0"/>
        <w:rPr>
          <w:u w:val="single"/>
          <w:lang w:val="fr-CA"/>
        </w:rPr>
      </w:pPr>
      <w:r>
        <w:rPr>
          <w:u w:val="single"/>
          <w:lang w:val="fr-FR"/>
        </w:rPr>
        <w:t>Bureau</w:t>
      </w:r>
      <w:r w:rsidR="00493210" w:rsidRPr="001E3F43">
        <w:rPr>
          <w:u w:val="single"/>
          <w:lang w:val="fr-FR"/>
        </w:rPr>
        <w:t xml:space="preserve"> de gestion de proje</w:t>
      </w:r>
      <w:r w:rsidR="00493210">
        <w:rPr>
          <w:u w:val="single"/>
          <w:lang w:val="fr-FR"/>
        </w:rPr>
        <w:t xml:space="preserve">t </w:t>
      </w:r>
    </w:p>
    <w:p w14:paraId="2D55523A" w14:textId="77777777" w:rsidR="00493210" w:rsidRPr="00493210" w:rsidRDefault="00493210" w:rsidP="00493210">
      <w:pPr>
        <w:widowControl w:val="0"/>
        <w:rPr>
          <w:lang w:val="fr-CA"/>
        </w:rPr>
      </w:pPr>
    </w:p>
    <w:p w14:paraId="3D404C11" w14:textId="5C5C1766" w:rsidR="00493210" w:rsidRPr="00493210" w:rsidRDefault="00493210" w:rsidP="00493210">
      <w:pPr>
        <w:widowControl w:val="0"/>
        <w:numPr>
          <w:ilvl w:val="0"/>
          <w:numId w:val="1"/>
        </w:numPr>
        <w:spacing w:after="240"/>
        <w:outlineLvl w:val="0"/>
        <w:rPr>
          <w:lang w:val="fr-CA"/>
        </w:rPr>
      </w:pPr>
      <w:r w:rsidRPr="001E3F43">
        <w:rPr>
          <w:lang w:val="fr-FR"/>
        </w:rPr>
        <w:t>Le PNUD, en tant qu</w:t>
      </w:r>
      <w:r>
        <w:rPr>
          <w:lang w:val="fr-FR"/>
        </w:rPr>
        <w:t>’</w:t>
      </w:r>
      <w:r w:rsidRPr="001E3F43">
        <w:rPr>
          <w:lang w:val="fr-FR"/>
        </w:rPr>
        <w:t>agence principale générale pour la phase II du PGEH, a fourni un rapport cumulatif sur les dépenses de l</w:t>
      </w:r>
      <w:r>
        <w:rPr>
          <w:lang w:val="fr-FR"/>
        </w:rPr>
        <w:t>’</w:t>
      </w:r>
      <w:r w:rsidRPr="001E3F43">
        <w:rPr>
          <w:lang w:val="fr-FR"/>
        </w:rPr>
        <w:t>unité de gestion de projet, conformément à la décision 81/46(b).</w:t>
      </w:r>
      <w:r w:rsidRPr="00493210">
        <w:rPr>
          <w:lang w:val="fr-CA"/>
        </w:rPr>
        <w:t xml:space="preserve"> </w:t>
      </w:r>
      <w:r w:rsidRPr="001E3F43">
        <w:rPr>
          <w:lang w:val="fr-FR"/>
        </w:rPr>
        <w:t xml:space="preserve">Sur la base de ce rapport, les dépenses </w:t>
      </w:r>
      <w:r>
        <w:rPr>
          <w:lang w:val="fr-FR"/>
        </w:rPr>
        <w:t>concernant</w:t>
      </w:r>
      <w:r w:rsidRPr="001E3F43">
        <w:rPr>
          <w:lang w:val="fr-FR"/>
        </w:rPr>
        <w:t xml:space="preserve"> </w:t>
      </w:r>
      <w:r w:rsidR="00237A08">
        <w:rPr>
          <w:lang w:val="fr-FR"/>
        </w:rPr>
        <w:t>le Bureau de gestion de projet</w:t>
      </w:r>
      <w:r w:rsidRPr="001E3F43">
        <w:rPr>
          <w:lang w:val="fr-FR"/>
        </w:rPr>
        <w:t xml:space="preserve"> pour la phase II du plan sectoriel des mousses </w:t>
      </w:r>
      <w:r w:rsidR="00F64976">
        <w:rPr>
          <w:lang w:val="fr-FR"/>
        </w:rPr>
        <w:t>de polystyrène extrudé</w:t>
      </w:r>
      <w:r w:rsidRPr="001E3F43">
        <w:rPr>
          <w:lang w:val="fr-FR"/>
        </w:rPr>
        <w:t xml:space="preserve"> mis en œuvre par l</w:t>
      </w:r>
      <w:r>
        <w:rPr>
          <w:lang w:val="fr-FR"/>
        </w:rPr>
        <w:t>’</w:t>
      </w:r>
      <w:r w:rsidRPr="001E3F43">
        <w:rPr>
          <w:lang w:val="fr-FR"/>
        </w:rPr>
        <w:t>ONUDI sont résumées au tableau 5.</w:t>
      </w:r>
    </w:p>
    <w:p w14:paraId="4BDD679C" w14:textId="77777777" w:rsidR="00237A08" w:rsidRDefault="00237A08" w:rsidP="00493210">
      <w:pPr>
        <w:widowControl w:val="0"/>
        <w:outlineLvl w:val="0"/>
        <w:rPr>
          <w:b/>
          <w:lang w:val="fr-FR"/>
        </w:rPr>
      </w:pPr>
    </w:p>
    <w:p w14:paraId="39DFC092" w14:textId="77777777" w:rsidR="00237A08" w:rsidRDefault="00237A08">
      <w:pPr>
        <w:jc w:val="left"/>
        <w:rPr>
          <w:b/>
          <w:lang w:val="fr-FR"/>
        </w:rPr>
      </w:pPr>
      <w:r>
        <w:rPr>
          <w:b/>
          <w:lang w:val="fr-FR"/>
        </w:rPr>
        <w:br w:type="page"/>
      </w:r>
    </w:p>
    <w:p w14:paraId="66B30F93" w14:textId="2309240A" w:rsidR="00493210" w:rsidRPr="00493210" w:rsidRDefault="00493210" w:rsidP="00493210">
      <w:pPr>
        <w:widowControl w:val="0"/>
        <w:outlineLvl w:val="0"/>
        <w:rPr>
          <w:b/>
          <w:lang w:val="fr-CA"/>
        </w:rPr>
      </w:pPr>
      <w:r w:rsidRPr="001E3F43">
        <w:rPr>
          <w:b/>
          <w:lang w:val="fr-FR"/>
        </w:rPr>
        <w:lastRenderedPageBreak/>
        <w:t xml:space="preserve">Tableau 5. Dépenses cumulées </w:t>
      </w:r>
      <w:r w:rsidR="00237A08">
        <w:rPr>
          <w:b/>
          <w:lang w:val="fr-FR"/>
        </w:rPr>
        <w:t>du Bureau de gestion de projet</w:t>
      </w:r>
      <w:r w:rsidRPr="001E3F43">
        <w:rPr>
          <w:b/>
          <w:lang w:val="fr-FR"/>
        </w:rPr>
        <w:t xml:space="preserve"> pour la phase II du plan sectoriel des mousses </w:t>
      </w:r>
      <w:r w:rsidR="00F64976">
        <w:rPr>
          <w:b/>
          <w:lang w:val="fr-FR"/>
        </w:rPr>
        <w:t>de polystyrène extrudé</w:t>
      </w:r>
      <w:r w:rsidRPr="001E3F43">
        <w:rPr>
          <w:b/>
          <w:lang w:val="fr-FR"/>
        </w:rPr>
        <w:t xml:space="preserve"> de 2017 à 2020</w:t>
      </w:r>
    </w:p>
    <w:tbl>
      <w:tblPr>
        <w:tblStyle w:val="TableGrid10"/>
        <w:tblW w:w="5000" w:type="pct"/>
        <w:tblLook w:val="04A0" w:firstRow="1" w:lastRow="0" w:firstColumn="1" w:lastColumn="0" w:noHBand="0" w:noVBand="1"/>
      </w:tblPr>
      <w:tblGrid>
        <w:gridCol w:w="1839"/>
        <w:gridCol w:w="6236"/>
        <w:gridCol w:w="1275"/>
      </w:tblGrid>
      <w:tr w:rsidR="00493210" w:rsidRPr="006A442E" w14:paraId="5621E48E" w14:textId="77777777" w:rsidTr="00493210">
        <w:trPr>
          <w:tblHeader/>
        </w:trPr>
        <w:tc>
          <w:tcPr>
            <w:tcW w:w="983" w:type="pct"/>
            <w:vAlign w:val="center"/>
          </w:tcPr>
          <w:p w14:paraId="7E696DB7" w14:textId="77777777" w:rsidR="00493210" w:rsidRPr="00A62D78" w:rsidRDefault="00493210" w:rsidP="00493210">
            <w:pPr>
              <w:widowControl w:val="0"/>
              <w:jc w:val="center"/>
              <w:rPr>
                <w:b/>
                <w:sz w:val="20"/>
              </w:rPr>
            </w:pPr>
            <w:r w:rsidRPr="001E3F43">
              <w:rPr>
                <w:b/>
                <w:sz w:val="20"/>
                <w:lang w:val="fr-FR"/>
              </w:rPr>
              <w:t>Poste</w:t>
            </w:r>
            <w:r w:rsidRPr="001E3F43">
              <w:rPr>
                <w:b/>
                <w:sz w:val="20"/>
              </w:rPr>
              <w:t xml:space="preserve"> </w:t>
            </w:r>
          </w:p>
        </w:tc>
        <w:tc>
          <w:tcPr>
            <w:tcW w:w="3335" w:type="pct"/>
            <w:vAlign w:val="center"/>
          </w:tcPr>
          <w:p w14:paraId="2DA2F43A" w14:textId="77777777" w:rsidR="00493210" w:rsidRPr="001E3F43" w:rsidRDefault="00493210" w:rsidP="00493210">
            <w:pPr>
              <w:widowControl w:val="0"/>
              <w:jc w:val="center"/>
              <w:rPr>
                <w:b/>
                <w:sz w:val="20"/>
              </w:rPr>
            </w:pPr>
            <w:r w:rsidRPr="001E3F43">
              <w:rPr>
                <w:b/>
                <w:sz w:val="20"/>
                <w:lang w:val="fr-FR"/>
              </w:rPr>
              <w:t>Description</w:t>
            </w:r>
          </w:p>
        </w:tc>
        <w:tc>
          <w:tcPr>
            <w:tcW w:w="682" w:type="pct"/>
            <w:vAlign w:val="center"/>
          </w:tcPr>
          <w:p w14:paraId="5F801A87" w14:textId="77777777" w:rsidR="00493210" w:rsidRPr="001E3F43" w:rsidRDefault="00493210" w:rsidP="00493210">
            <w:pPr>
              <w:widowControl w:val="0"/>
              <w:jc w:val="center"/>
              <w:rPr>
                <w:b/>
                <w:sz w:val="20"/>
              </w:rPr>
            </w:pPr>
            <w:r w:rsidRPr="001E3F43">
              <w:rPr>
                <w:b/>
                <w:sz w:val="20"/>
                <w:lang w:val="fr-FR"/>
              </w:rPr>
              <w:t>Coût</w:t>
            </w:r>
          </w:p>
          <w:p w14:paraId="5086957E" w14:textId="77777777" w:rsidR="00493210" w:rsidRPr="001E3F43" w:rsidRDefault="00493210" w:rsidP="00493210">
            <w:pPr>
              <w:widowControl w:val="0"/>
              <w:jc w:val="center"/>
              <w:rPr>
                <w:b/>
                <w:sz w:val="20"/>
              </w:rPr>
            </w:pPr>
            <w:r w:rsidRPr="001E3F43">
              <w:rPr>
                <w:b/>
                <w:sz w:val="20"/>
                <w:lang w:val="fr-FR"/>
              </w:rPr>
              <w:t>($US)</w:t>
            </w:r>
          </w:p>
        </w:tc>
      </w:tr>
      <w:tr w:rsidR="00493210" w:rsidRPr="006A442E" w14:paraId="6A78A2DB" w14:textId="77777777" w:rsidTr="00493210">
        <w:tc>
          <w:tcPr>
            <w:tcW w:w="983" w:type="pct"/>
            <w:vMerge w:val="restart"/>
            <w:vAlign w:val="center"/>
          </w:tcPr>
          <w:p w14:paraId="6D49F6FF" w14:textId="77777777" w:rsidR="00493210" w:rsidRPr="001E3F43" w:rsidRDefault="00493210" w:rsidP="00493210">
            <w:pPr>
              <w:widowControl w:val="0"/>
              <w:jc w:val="left"/>
              <w:rPr>
                <w:sz w:val="20"/>
              </w:rPr>
            </w:pPr>
            <w:r w:rsidRPr="001E3F43">
              <w:rPr>
                <w:sz w:val="20"/>
                <w:lang w:val="fr-FR"/>
              </w:rPr>
              <w:t xml:space="preserve">Coûts spécifiques </w:t>
            </w:r>
            <w:r>
              <w:rPr>
                <w:sz w:val="20"/>
                <w:lang w:val="fr-FR"/>
              </w:rPr>
              <w:t xml:space="preserve">au </w:t>
            </w:r>
            <w:r w:rsidRPr="001E3F43">
              <w:rPr>
                <w:sz w:val="20"/>
                <w:lang w:val="fr-FR"/>
              </w:rPr>
              <w:t>secteur</w:t>
            </w:r>
          </w:p>
        </w:tc>
        <w:tc>
          <w:tcPr>
            <w:tcW w:w="3335" w:type="pct"/>
          </w:tcPr>
          <w:p w14:paraId="4995858E" w14:textId="77777777" w:rsidR="00493210" w:rsidRPr="001E3F43" w:rsidRDefault="00493210" w:rsidP="00493210">
            <w:pPr>
              <w:widowControl w:val="0"/>
              <w:rPr>
                <w:sz w:val="20"/>
              </w:rPr>
            </w:pPr>
            <w:r w:rsidRPr="001E3F43">
              <w:rPr>
                <w:sz w:val="20"/>
                <w:lang w:val="fr-FR"/>
              </w:rPr>
              <w:t>Personnel du projet</w:t>
            </w:r>
          </w:p>
        </w:tc>
        <w:tc>
          <w:tcPr>
            <w:tcW w:w="682" w:type="pct"/>
          </w:tcPr>
          <w:p w14:paraId="0831683D" w14:textId="77777777" w:rsidR="00493210" w:rsidRPr="00A62D78" w:rsidRDefault="00493210" w:rsidP="00493210">
            <w:pPr>
              <w:widowControl w:val="0"/>
              <w:jc w:val="right"/>
              <w:rPr>
                <w:sz w:val="20"/>
              </w:rPr>
            </w:pPr>
            <w:r w:rsidRPr="00A62D78">
              <w:rPr>
                <w:sz w:val="20"/>
              </w:rPr>
              <w:t>580</w:t>
            </w:r>
            <w:r>
              <w:rPr>
                <w:sz w:val="20"/>
              </w:rPr>
              <w:t> </w:t>
            </w:r>
            <w:r w:rsidRPr="00A62D78">
              <w:rPr>
                <w:sz w:val="20"/>
              </w:rPr>
              <w:t>211</w:t>
            </w:r>
          </w:p>
        </w:tc>
      </w:tr>
      <w:tr w:rsidR="00493210" w:rsidRPr="006A442E" w14:paraId="3FED64A4" w14:textId="77777777" w:rsidTr="00493210">
        <w:tc>
          <w:tcPr>
            <w:tcW w:w="983" w:type="pct"/>
            <w:vMerge/>
          </w:tcPr>
          <w:p w14:paraId="310C9C54" w14:textId="77777777" w:rsidR="00493210" w:rsidRPr="00A62D78" w:rsidRDefault="00493210" w:rsidP="00493210">
            <w:pPr>
              <w:widowControl w:val="0"/>
              <w:jc w:val="left"/>
              <w:rPr>
                <w:sz w:val="20"/>
              </w:rPr>
            </w:pPr>
          </w:p>
        </w:tc>
        <w:tc>
          <w:tcPr>
            <w:tcW w:w="3335" w:type="pct"/>
            <w:tcBorders>
              <w:right w:val="single" w:sz="4" w:space="0" w:color="auto"/>
            </w:tcBorders>
          </w:tcPr>
          <w:p w14:paraId="4BD60427" w14:textId="77777777" w:rsidR="00493210" w:rsidRPr="00493210" w:rsidRDefault="00493210" w:rsidP="00493210">
            <w:pPr>
              <w:widowControl w:val="0"/>
              <w:rPr>
                <w:sz w:val="20"/>
                <w:lang w:val="fr-CA"/>
              </w:rPr>
            </w:pPr>
            <w:r w:rsidRPr="001E3F43">
              <w:rPr>
                <w:sz w:val="20"/>
                <w:lang w:val="fr-FR"/>
              </w:rPr>
              <w:t>Voyages à l</w:t>
            </w:r>
            <w:r>
              <w:rPr>
                <w:sz w:val="20"/>
                <w:lang w:val="fr-FR"/>
              </w:rPr>
              <w:t>’</w:t>
            </w:r>
            <w:r w:rsidRPr="001E3F43">
              <w:rPr>
                <w:sz w:val="20"/>
                <w:lang w:val="fr-FR"/>
              </w:rPr>
              <w:t>intérieur d</w:t>
            </w:r>
            <w:r>
              <w:rPr>
                <w:sz w:val="20"/>
                <w:lang w:val="fr-FR"/>
              </w:rPr>
              <w:t>u</w:t>
            </w:r>
            <w:r w:rsidRPr="001E3F43">
              <w:rPr>
                <w:sz w:val="20"/>
                <w:lang w:val="fr-FR"/>
              </w:rPr>
              <w:t xml:space="preserve"> pays</w:t>
            </w:r>
          </w:p>
        </w:tc>
        <w:tc>
          <w:tcPr>
            <w:tcW w:w="682" w:type="pct"/>
          </w:tcPr>
          <w:p w14:paraId="6C6A2A80" w14:textId="77777777" w:rsidR="00493210" w:rsidRPr="00A62D78" w:rsidRDefault="00493210" w:rsidP="00493210">
            <w:pPr>
              <w:widowControl w:val="0"/>
              <w:jc w:val="right"/>
              <w:rPr>
                <w:sz w:val="20"/>
              </w:rPr>
            </w:pPr>
            <w:r w:rsidRPr="00A62D78">
              <w:rPr>
                <w:sz w:val="20"/>
              </w:rPr>
              <w:t>95</w:t>
            </w:r>
            <w:r>
              <w:rPr>
                <w:sz w:val="20"/>
              </w:rPr>
              <w:t> </w:t>
            </w:r>
            <w:r w:rsidRPr="00A62D78">
              <w:rPr>
                <w:sz w:val="20"/>
              </w:rPr>
              <w:t>004</w:t>
            </w:r>
          </w:p>
        </w:tc>
      </w:tr>
      <w:tr w:rsidR="00493210" w:rsidRPr="006A442E" w14:paraId="0576EBA7" w14:textId="77777777" w:rsidTr="00493210">
        <w:tc>
          <w:tcPr>
            <w:tcW w:w="983" w:type="pct"/>
            <w:vMerge/>
          </w:tcPr>
          <w:p w14:paraId="113AB009" w14:textId="77777777" w:rsidR="00493210" w:rsidRPr="00A62D78" w:rsidRDefault="00493210" w:rsidP="00493210">
            <w:pPr>
              <w:widowControl w:val="0"/>
              <w:jc w:val="left"/>
              <w:rPr>
                <w:sz w:val="20"/>
              </w:rPr>
            </w:pPr>
          </w:p>
        </w:tc>
        <w:tc>
          <w:tcPr>
            <w:tcW w:w="3335" w:type="pct"/>
          </w:tcPr>
          <w:p w14:paraId="1380158D" w14:textId="77777777" w:rsidR="00493210" w:rsidRPr="001E3F43" w:rsidRDefault="00493210" w:rsidP="00493210">
            <w:pPr>
              <w:widowControl w:val="0"/>
              <w:rPr>
                <w:sz w:val="20"/>
              </w:rPr>
            </w:pPr>
            <w:r w:rsidRPr="001E3F43">
              <w:rPr>
                <w:sz w:val="20"/>
                <w:lang w:val="fr-FR"/>
              </w:rPr>
              <w:t>Voyages internationaux</w:t>
            </w:r>
          </w:p>
        </w:tc>
        <w:tc>
          <w:tcPr>
            <w:tcW w:w="682" w:type="pct"/>
          </w:tcPr>
          <w:p w14:paraId="33C77241" w14:textId="77777777" w:rsidR="00493210" w:rsidRPr="00A62D78" w:rsidRDefault="00493210" w:rsidP="00493210">
            <w:pPr>
              <w:widowControl w:val="0"/>
              <w:jc w:val="right"/>
              <w:rPr>
                <w:sz w:val="20"/>
              </w:rPr>
            </w:pPr>
            <w:r w:rsidRPr="00A62D78">
              <w:rPr>
                <w:sz w:val="20"/>
              </w:rPr>
              <w:t>3</w:t>
            </w:r>
            <w:r>
              <w:rPr>
                <w:sz w:val="20"/>
              </w:rPr>
              <w:t> </w:t>
            </w:r>
            <w:r w:rsidRPr="00A62D78">
              <w:rPr>
                <w:sz w:val="20"/>
              </w:rPr>
              <w:t>821</w:t>
            </w:r>
          </w:p>
        </w:tc>
      </w:tr>
      <w:tr w:rsidR="00493210" w:rsidRPr="006A442E" w14:paraId="37BD5A19" w14:textId="77777777" w:rsidTr="00493210">
        <w:tc>
          <w:tcPr>
            <w:tcW w:w="983" w:type="pct"/>
            <w:vMerge/>
          </w:tcPr>
          <w:p w14:paraId="3E3B1672" w14:textId="77777777" w:rsidR="00493210" w:rsidRPr="00A62D78" w:rsidRDefault="00493210" w:rsidP="00493210">
            <w:pPr>
              <w:widowControl w:val="0"/>
              <w:rPr>
                <w:sz w:val="20"/>
              </w:rPr>
            </w:pPr>
          </w:p>
        </w:tc>
        <w:tc>
          <w:tcPr>
            <w:tcW w:w="3335" w:type="pct"/>
          </w:tcPr>
          <w:p w14:paraId="7BD8F6C4" w14:textId="77777777" w:rsidR="00493210" w:rsidRPr="001E3F43" w:rsidRDefault="00493210" w:rsidP="00493210">
            <w:pPr>
              <w:widowControl w:val="0"/>
              <w:rPr>
                <w:sz w:val="20"/>
              </w:rPr>
            </w:pPr>
            <w:r w:rsidRPr="001E3F43">
              <w:rPr>
                <w:sz w:val="20"/>
                <w:lang w:val="fr-FR"/>
              </w:rPr>
              <w:t>Réunions nationales</w:t>
            </w:r>
          </w:p>
        </w:tc>
        <w:tc>
          <w:tcPr>
            <w:tcW w:w="682" w:type="pct"/>
          </w:tcPr>
          <w:p w14:paraId="4D7FB7DC" w14:textId="77777777" w:rsidR="00493210" w:rsidRPr="00A62D78" w:rsidRDefault="00493210" w:rsidP="00493210">
            <w:pPr>
              <w:widowControl w:val="0"/>
              <w:jc w:val="right"/>
              <w:rPr>
                <w:sz w:val="20"/>
              </w:rPr>
            </w:pPr>
            <w:r w:rsidRPr="00A62D78">
              <w:rPr>
                <w:sz w:val="20"/>
              </w:rPr>
              <w:t>44</w:t>
            </w:r>
            <w:r>
              <w:rPr>
                <w:sz w:val="20"/>
              </w:rPr>
              <w:t> </w:t>
            </w:r>
            <w:r w:rsidRPr="00A62D78">
              <w:rPr>
                <w:sz w:val="20"/>
              </w:rPr>
              <w:t>876</w:t>
            </w:r>
          </w:p>
        </w:tc>
      </w:tr>
      <w:tr w:rsidR="00493210" w:rsidRPr="006A442E" w14:paraId="297B0E73" w14:textId="77777777" w:rsidTr="00493210">
        <w:tc>
          <w:tcPr>
            <w:tcW w:w="983" w:type="pct"/>
            <w:vMerge/>
          </w:tcPr>
          <w:p w14:paraId="76364F7D" w14:textId="77777777" w:rsidR="00493210" w:rsidRPr="00A62D78" w:rsidRDefault="00493210" w:rsidP="00493210">
            <w:pPr>
              <w:widowControl w:val="0"/>
              <w:rPr>
                <w:sz w:val="20"/>
              </w:rPr>
            </w:pPr>
          </w:p>
        </w:tc>
        <w:tc>
          <w:tcPr>
            <w:tcW w:w="3335" w:type="pct"/>
          </w:tcPr>
          <w:p w14:paraId="1C946985" w14:textId="77777777" w:rsidR="00493210" w:rsidRPr="001E3F43" w:rsidRDefault="00493210" w:rsidP="00493210">
            <w:pPr>
              <w:widowControl w:val="0"/>
              <w:rPr>
                <w:sz w:val="20"/>
              </w:rPr>
            </w:pPr>
            <w:r w:rsidRPr="001E3F43">
              <w:rPr>
                <w:sz w:val="20"/>
                <w:lang w:val="fr-FR"/>
              </w:rPr>
              <w:t>Réunions</w:t>
            </w:r>
            <w:r>
              <w:rPr>
                <w:sz w:val="20"/>
                <w:lang w:val="fr-FR"/>
              </w:rPr>
              <w:t> </w:t>
            </w:r>
            <w:r w:rsidRPr="001E3F43">
              <w:rPr>
                <w:sz w:val="20"/>
                <w:lang w:val="fr-FR"/>
              </w:rPr>
              <w:t>internationales</w:t>
            </w:r>
          </w:p>
        </w:tc>
        <w:tc>
          <w:tcPr>
            <w:tcW w:w="682" w:type="pct"/>
          </w:tcPr>
          <w:p w14:paraId="04A0D794" w14:textId="77777777" w:rsidR="00493210" w:rsidRPr="00A62D78" w:rsidRDefault="00493210" w:rsidP="00493210">
            <w:pPr>
              <w:widowControl w:val="0"/>
              <w:jc w:val="right"/>
              <w:rPr>
                <w:sz w:val="20"/>
              </w:rPr>
            </w:pPr>
            <w:r w:rsidRPr="00A62D78">
              <w:rPr>
                <w:sz w:val="20"/>
              </w:rPr>
              <w:t>0</w:t>
            </w:r>
          </w:p>
        </w:tc>
      </w:tr>
      <w:tr w:rsidR="00493210" w:rsidRPr="006A442E" w14:paraId="3AA59DFB" w14:textId="77777777" w:rsidTr="00493210">
        <w:tc>
          <w:tcPr>
            <w:tcW w:w="983" w:type="pct"/>
            <w:vMerge/>
          </w:tcPr>
          <w:p w14:paraId="70E628C4" w14:textId="77777777" w:rsidR="00493210" w:rsidRPr="00A62D78" w:rsidRDefault="00493210" w:rsidP="00493210">
            <w:pPr>
              <w:widowControl w:val="0"/>
              <w:rPr>
                <w:sz w:val="20"/>
              </w:rPr>
            </w:pPr>
          </w:p>
        </w:tc>
        <w:tc>
          <w:tcPr>
            <w:tcW w:w="3335" w:type="pct"/>
          </w:tcPr>
          <w:p w14:paraId="48B6E2FC" w14:textId="77777777" w:rsidR="00493210" w:rsidRPr="001E3F43" w:rsidRDefault="00493210" w:rsidP="00493210">
            <w:pPr>
              <w:widowControl w:val="0"/>
              <w:rPr>
                <w:sz w:val="20"/>
              </w:rPr>
            </w:pPr>
            <w:r w:rsidRPr="001E3F43">
              <w:rPr>
                <w:sz w:val="20"/>
                <w:lang w:val="fr-FR"/>
              </w:rPr>
              <w:t>Service de consultance</w:t>
            </w:r>
          </w:p>
        </w:tc>
        <w:tc>
          <w:tcPr>
            <w:tcW w:w="682" w:type="pct"/>
          </w:tcPr>
          <w:p w14:paraId="2B2EBA16" w14:textId="77777777" w:rsidR="00493210" w:rsidRPr="00A62D78" w:rsidRDefault="00493210" w:rsidP="00493210">
            <w:pPr>
              <w:widowControl w:val="0"/>
              <w:jc w:val="right"/>
              <w:rPr>
                <w:sz w:val="20"/>
              </w:rPr>
            </w:pPr>
            <w:r w:rsidRPr="00A62D78">
              <w:rPr>
                <w:sz w:val="20"/>
              </w:rPr>
              <w:t>65</w:t>
            </w:r>
            <w:r>
              <w:rPr>
                <w:sz w:val="20"/>
              </w:rPr>
              <w:t> </w:t>
            </w:r>
            <w:r w:rsidRPr="00A62D78">
              <w:rPr>
                <w:sz w:val="20"/>
              </w:rPr>
              <w:t>215</w:t>
            </w:r>
          </w:p>
        </w:tc>
      </w:tr>
      <w:tr w:rsidR="00493210" w:rsidRPr="006A442E" w14:paraId="01BF24CF" w14:textId="77777777" w:rsidTr="00493210">
        <w:tc>
          <w:tcPr>
            <w:tcW w:w="4318" w:type="pct"/>
            <w:gridSpan w:val="2"/>
          </w:tcPr>
          <w:p w14:paraId="7EAA84AA" w14:textId="77777777" w:rsidR="00493210" w:rsidRPr="00493210" w:rsidRDefault="00493210" w:rsidP="00493210">
            <w:pPr>
              <w:widowControl w:val="0"/>
              <w:jc w:val="left"/>
              <w:rPr>
                <w:b/>
                <w:sz w:val="20"/>
                <w:lang w:val="fr-CA"/>
              </w:rPr>
            </w:pPr>
            <w:r w:rsidRPr="001E3F43">
              <w:rPr>
                <w:b/>
                <w:sz w:val="20"/>
                <w:lang w:val="fr-FR"/>
              </w:rPr>
              <w:t>Sous-total des coûts spécifiques au secteur</w:t>
            </w:r>
          </w:p>
        </w:tc>
        <w:tc>
          <w:tcPr>
            <w:tcW w:w="682" w:type="pct"/>
          </w:tcPr>
          <w:p w14:paraId="6EB06FD5" w14:textId="77777777" w:rsidR="00493210" w:rsidRPr="00A62D78" w:rsidRDefault="00493210" w:rsidP="00493210">
            <w:pPr>
              <w:widowControl w:val="0"/>
              <w:jc w:val="right"/>
              <w:rPr>
                <w:b/>
                <w:sz w:val="20"/>
              </w:rPr>
            </w:pPr>
            <w:r w:rsidRPr="00A62D78">
              <w:rPr>
                <w:b/>
                <w:sz w:val="20"/>
              </w:rPr>
              <w:t>789</w:t>
            </w:r>
            <w:r>
              <w:rPr>
                <w:b/>
                <w:sz w:val="20"/>
              </w:rPr>
              <w:t> </w:t>
            </w:r>
            <w:r w:rsidRPr="00A62D78">
              <w:rPr>
                <w:b/>
                <w:sz w:val="20"/>
              </w:rPr>
              <w:t>127</w:t>
            </w:r>
          </w:p>
        </w:tc>
      </w:tr>
      <w:tr w:rsidR="00493210" w:rsidRPr="006A442E" w14:paraId="3361BAE9" w14:textId="77777777" w:rsidTr="00493210">
        <w:tc>
          <w:tcPr>
            <w:tcW w:w="983" w:type="pct"/>
            <w:vAlign w:val="center"/>
          </w:tcPr>
          <w:p w14:paraId="1CF3D85E" w14:textId="77777777" w:rsidR="00493210" w:rsidRPr="001E3F43" w:rsidRDefault="00493210" w:rsidP="00493210">
            <w:pPr>
              <w:widowControl w:val="0"/>
              <w:jc w:val="left"/>
              <w:rPr>
                <w:b/>
                <w:sz w:val="20"/>
              </w:rPr>
            </w:pPr>
            <w:r w:rsidRPr="001E3F43">
              <w:rPr>
                <w:sz w:val="20"/>
                <w:lang w:val="fr-FR"/>
              </w:rPr>
              <w:t>Coûts</w:t>
            </w:r>
            <w:r>
              <w:rPr>
                <w:sz w:val="20"/>
                <w:lang w:val="fr-FR"/>
              </w:rPr>
              <w:t> </w:t>
            </w:r>
            <w:r w:rsidRPr="001E3F43">
              <w:rPr>
                <w:sz w:val="20"/>
                <w:lang w:val="fr-FR"/>
              </w:rPr>
              <w:t>de fonctionnement</w:t>
            </w:r>
          </w:p>
        </w:tc>
        <w:tc>
          <w:tcPr>
            <w:tcW w:w="3335" w:type="pct"/>
          </w:tcPr>
          <w:p w14:paraId="51C04659" w14:textId="77777777" w:rsidR="00493210" w:rsidRPr="00493210" w:rsidRDefault="00493210" w:rsidP="00493210">
            <w:pPr>
              <w:widowControl w:val="0"/>
              <w:rPr>
                <w:b/>
                <w:sz w:val="20"/>
                <w:lang w:val="fr-CA"/>
              </w:rPr>
            </w:pPr>
            <w:r w:rsidRPr="001E3F43">
              <w:rPr>
                <w:sz w:val="20"/>
                <w:lang w:val="fr-FR"/>
              </w:rPr>
              <w:t>Coûts partagés (personnel de soutien, ordinateurs, Internet, impression, fonctionnement et maintenance du bureau</w:t>
            </w:r>
            <w:r>
              <w:rPr>
                <w:sz w:val="20"/>
                <w:lang w:val="fr-FR"/>
              </w:rPr>
              <w:t>)</w:t>
            </w:r>
          </w:p>
        </w:tc>
        <w:tc>
          <w:tcPr>
            <w:tcW w:w="682" w:type="pct"/>
          </w:tcPr>
          <w:p w14:paraId="585797A7" w14:textId="77777777" w:rsidR="00493210" w:rsidRPr="00A62D78" w:rsidRDefault="00493210" w:rsidP="00493210">
            <w:pPr>
              <w:widowControl w:val="0"/>
              <w:jc w:val="right"/>
              <w:rPr>
                <w:sz w:val="20"/>
              </w:rPr>
            </w:pPr>
            <w:r w:rsidRPr="00A62D78">
              <w:rPr>
                <w:sz w:val="20"/>
              </w:rPr>
              <w:t>837</w:t>
            </w:r>
            <w:r>
              <w:rPr>
                <w:sz w:val="20"/>
              </w:rPr>
              <w:t> </w:t>
            </w:r>
            <w:r w:rsidRPr="00A62D78">
              <w:rPr>
                <w:sz w:val="20"/>
              </w:rPr>
              <w:t>021</w:t>
            </w:r>
          </w:p>
        </w:tc>
      </w:tr>
      <w:tr w:rsidR="00493210" w:rsidRPr="006A442E" w14:paraId="3B56F385" w14:textId="77777777" w:rsidTr="00493210">
        <w:tc>
          <w:tcPr>
            <w:tcW w:w="4318" w:type="pct"/>
            <w:gridSpan w:val="2"/>
          </w:tcPr>
          <w:p w14:paraId="474C3CEF" w14:textId="77777777" w:rsidR="00493210" w:rsidRPr="001E3F43" w:rsidRDefault="00493210" w:rsidP="00493210">
            <w:pPr>
              <w:widowControl w:val="0"/>
              <w:rPr>
                <w:sz w:val="20"/>
              </w:rPr>
            </w:pPr>
            <w:r w:rsidRPr="001E3F43">
              <w:rPr>
                <w:b/>
                <w:sz w:val="20"/>
                <w:lang w:val="fr-FR"/>
              </w:rPr>
              <w:t>Total du décaissement*</w:t>
            </w:r>
          </w:p>
        </w:tc>
        <w:tc>
          <w:tcPr>
            <w:tcW w:w="682" w:type="pct"/>
          </w:tcPr>
          <w:p w14:paraId="52CA70D1" w14:textId="77777777" w:rsidR="00493210" w:rsidRPr="00A62D78" w:rsidRDefault="00493210" w:rsidP="00493210">
            <w:pPr>
              <w:widowControl w:val="0"/>
              <w:jc w:val="right"/>
              <w:rPr>
                <w:b/>
                <w:sz w:val="20"/>
              </w:rPr>
            </w:pPr>
            <w:r w:rsidRPr="00A62D78">
              <w:rPr>
                <w:b/>
                <w:sz w:val="20"/>
              </w:rPr>
              <w:t>1</w:t>
            </w:r>
            <w:r>
              <w:rPr>
                <w:b/>
                <w:sz w:val="20"/>
              </w:rPr>
              <w:t> </w:t>
            </w:r>
            <w:r w:rsidRPr="00A62D78">
              <w:rPr>
                <w:b/>
                <w:sz w:val="20"/>
              </w:rPr>
              <w:t>626</w:t>
            </w:r>
            <w:r>
              <w:rPr>
                <w:b/>
                <w:sz w:val="20"/>
              </w:rPr>
              <w:t> </w:t>
            </w:r>
            <w:r w:rsidRPr="00A62D78">
              <w:rPr>
                <w:b/>
                <w:sz w:val="20"/>
              </w:rPr>
              <w:t>148</w:t>
            </w:r>
          </w:p>
        </w:tc>
      </w:tr>
    </w:tbl>
    <w:p w14:paraId="11C8F6E2" w14:textId="77777777" w:rsidR="00493210" w:rsidRPr="00493210" w:rsidRDefault="00493210" w:rsidP="00493210">
      <w:pPr>
        <w:widowControl w:val="0"/>
        <w:spacing w:before="20"/>
        <w:rPr>
          <w:sz w:val="18"/>
          <w:szCs w:val="18"/>
          <w:lang w:val="fr-CA"/>
        </w:rPr>
      </w:pPr>
      <w:r w:rsidRPr="001E3F43">
        <w:rPr>
          <w:sz w:val="18"/>
          <w:szCs w:val="18"/>
          <w:lang w:val="fr-FR"/>
        </w:rPr>
        <w:t>* Les dépenses supplémentaires du gouvernement de la Chine (par exemple, les coûts de fonctionnement ainsi qu</w:t>
      </w:r>
      <w:r>
        <w:rPr>
          <w:sz w:val="18"/>
          <w:szCs w:val="18"/>
          <w:lang w:val="fr-FR"/>
        </w:rPr>
        <w:t>’</w:t>
      </w:r>
      <w:r w:rsidRPr="001E3F43">
        <w:rPr>
          <w:sz w:val="18"/>
          <w:szCs w:val="18"/>
          <w:lang w:val="fr-FR"/>
        </w:rPr>
        <w:t>en nature) ne sont pas incluses dans le tableau.</w:t>
      </w:r>
    </w:p>
    <w:p w14:paraId="65B3ED1A" w14:textId="77777777" w:rsidR="00493210" w:rsidRPr="00493210" w:rsidRDefault="00493210" w:rsidP="00493210">
      <w:pPr>
        <w:rPr>
          <w:lang w:val="fr-CA"/>
        </w:rPr>
      </w:pPr>
    </w:p>
    <w:p w14:paraId="429BF6B5" w14:textId="77777777" w:rsidR="00493210" w:rsidRPr="006A442E" w:rsidRDefault="00493210" w:rsidP="00493210">
      <w:pPr>
        <w:keepNext/>
        <w:keepLines/>
      </w:pPr>
      <w:r w:rsidRPr="001E3F43">
        <w:rPr>
          <w:u w:val="single"/>
          <w:lang w:val="fr-FR"/>
        </w:rPr>
        <w:t>Conclusion</w:t>
      </w:r>
      <w:r w:rsidRPr="001E3F43">
        <w:t xml:space="preserve"> </w:t>
      </w:r>
    </w:p>
    <w:p w14:paraId="745445AF" w14:textId="77777777" w:rsidR="00493210" w:rsidRPr="006A442E" w:rsidRDefault="00493210" w:rsidP="00493210">
      <w:pPr>
        <w:keepNext/>
        <w:keepLines/>
        <w:rPr>
          <w:u w:val="single"/>
        </w:rPr>
      </w:pPr>
    </w:p>
    <w:p w14:paraId="600232CC" w14:textId="20FAA448" w:rsidR="00493210" w:rsidRPr="00493210" w:rsidRDefault="00493210" w:rsidP="00493210">
      <w:pPr>
        <w:pStyle w:val="Heading1"/>
        <w:rPr>
          <w:lang w:val="fr-CA"/>
        </w:rPr>
      </w:pPr>
      <w:r w:rsidRPr="001E3F43">
        <w:rPr>
          <w:lang w:val="fr-FR"/>
        </w:rPr>
        <w:t xml:space="preserve">Le Secrétariat note que le gouvernement de la Chine continue </w:t>
      </w:r>
      <w:r>
        <w:rPr>
          <w:lang w:val="fr-FR"/>
        </w:rPr>
        <w:t xml:space="preserve">de respecter le </w:t>
      </w:r>
      <w:r w:rsidRPr="001E3F43">
        <w:rPr>
          <w:lang w:val="fr-FR"/>
        </w:rPr>
        <w:t xml:space="preserve">Protocole de Montréal et son accord conclu avec le Comité exécutif en ce qui concerne le </w:t>
      </w:r>
      <w:r>
        <w:rPr>
          <w:lang w:val="fr-FR"/>
        </w:rPr>
        <w:t>plan sectoriel</w:t>
      </w:r>
      <w:r w:rsidRPr="001E3F43">
        <w:rPr>
          <w:lang w:val="fr-FR"/>
        </w:rPr>
        <w:t xml:space="preserve"> des mousses </w:t>
      </w:r>
      <w:r w:rsidR="00F64976">
        <w:rPr>
          <w:lang w:val="fr-FR"/>
        </w:rPr>
        <w:t>de polystyrène extrudé</w:t>
      </w:r>
      <w:r w:rsidRPr="001E3F43">
        <w:rPr>
          <w:lang w:val="fr-FR"/>
        </w:rPr>
        <w:t>, y compris l</w:t>
      </w:r>
      <w:r>
        <w:rPr>
          <w:lang w:val="fr-FR"/>
        </w:rPr>
        <w:t>’</w:t>
      </w:r>
      <w:r w:rsidRPr="001E3F43">
        <w:rPr>
          <w:lang w:val="fr-FR"/>
        </w:rPr>
        <w:t xml:space="preserve">objectif de réduction convenu pour 2020. Des progrès significatifs ont été réalisés dans la mise en œuvre des trois premières tranches de la phase II, </w:t>
      </w:r>
      <w:r>
        <w:rPr>
          <w:lang w:val="fr-FR"/>
        </w:rPr>
        <w:t>notamment</w:t>
      </w:r>
      <w:r w:rsidRPr="001E3F43">
        <w:rPr>
          <w:lang w:val="fr-FR"/>
        </w:rPr>
        <w:t xml:space="preserve"> l</w:t>
      </w:r>
      <w:r>
        <w:rPr>
          <w:lang w:val="fr-FR"/>
        </w:rPr>
        <w:t>’</w:t>
      </w:r>
      <w:r w:rsidRPr="001E3F43">
        <w:rPr>
          <w:lang w:val="fr-FR"/>
        </w:rPr>
        <w:t>achèvement de la reconversion de 10 entreprises assortie d</w:t>
      </w:r>
      <w:r>
        <w:rPr>
          <w:lang w:val="fr-FR"/>
        </w:rPr>
        <w:t>’</w:t>
      </w:r>
      <w:r w:rsidRPr="001E3F43">
        <w:rPr>
          <w:lang w:val="fr-FR"/>
        </w:rPr>
        <w:t xml:space="preserve">une élimination de 4 296,80 tm (247,06 tonnes PAO) de HCFC </w:t>
      </w:r>
      <w:r w:rsidRPr="00383EBF">
        <w:rPr>
          <w:lang w:val="fr-FR"/>
        </w:rPr>
        <w:t>et le soutien des activités d’assistance technique.</w:t>
      </w:r>
      <w:r w:rsidRPr="00493210">
        <w:rPr>
          <w:lang w:val="fr-CA"/>
        </w:rPr>
        <w:t xml:space="preserve"> </w:t>
      </w:r>
      <w:r w:rsidRPr="00383EBF">
        <w:rPr>
          <w:lang w:val="fr-FR"/>
        </w:rPr>
        <w:t xml:space="preserve">Conformément au </w:t>
      </w:r>
      <w:r w:rsidRPr="00383EBF">
        <w:rPr>
          <w:rStyle w:val="jlqj4b"/>
          <w:lang w:val="fr-FR"/>
        </w:rPr>
        <w:t>paragraphe 5(c) de l’accord, la</w:t>
      </w:r>
      <w:r w:rsidRPr="001E3F43">
        <w:rPr>
          <w:rStyle w:val="jlqj4b"/>
          <w:lang w:val="fr-FR"/>
        </w:rPr>
        <w:t xml:space="preserve"> proposition soumise comprenait la vérification de la reconversion de sept chaînes</w:t>
      </w:r>
      <w:r>
        <w:rPr>
          <w:rStyle w:val="jlqj4b"/>
          <w:lang w:val="fr-FR"/>
        </w:rPr>
        <w:t xml:space="preserve"> </w:t>
      </w:r>
      <w:r w:rsidRPr="001E3F43">
        <w:rPr>
          <w:rStyle w:val="jlqj4b"/>
          <w:lang w:val="fr-FR"/>
        </w:rPr>
        <w:t xml:space="preserve">de fabrication dans quatre entreprises de mousse </w:t>
      </w:r>
      <w:r w:rsidR="00F64976">
        <w:rPr>
          <w:rStyle w:val="jlqj4b"/>
          <w:lang w:val="fr-FR"/>
        </w:rPr>
        <w:t>de polystyrène extrudé</w:t>
      </w:r>
      <w:r w:rsidRPr="001E3F43">
        <w:rPr>
          <w:rStyle w:val="jlqj4b"/>
          <w:lang w:val="fr-FR"/>
        </w:rPr>
        <w:t xml:space="preserve"> re</w:t>
      </w:r>
      <w:r w:rsidRPr="001E3F43">
        <w:rPr>
          <w:lang w:val="fr-FR"/>
        </w:rPr>
        <w:t>converties à la technologie à base de CO</w:t>
      </w:r>
      <w:r w:rsidRPr="001E3F43">
        <w:rPr>
          <w:vertAlign w:val="subscript"/>
          <w:lang w:val="fr-FR"/>
        </w:rPr>
        <w:t>2</w:t>
      </w:r>
      <w:r w:rsidRPr="001E3F43">
        <w:rPr>
          <w:lang w:val="fr-FR"/>
        </w:rPr>
        <w:t>, confirmant l</w:t>
      </w:r>
      <w:r>
        <w:rPr>
          <w:lang w:val="fr-FR"/>
        </w:rPr>
        <w:t>’</w:t>
      </w:r>
      <w:r w:rsidRPr="001E3F43">
        <w:rPr>
          <w:lang w:val="fr-FR"/>
        </w:rPr>
        <w:t>élimination de 1</w:t>
      </w:r>
      <w:r w:rsidR="005312BB">
        <w:rPr>
          <w:lang w:val="fr-FR"/>
        </w:rPr>
        <w:t> </w:t>
      </w:r>
      <w:r w:rsidRPr="001E3F43">
        <w:rPr>
          <w:lang w:val="fr-FR"/>
        </w:rPr>
        <w:t>649 tm (93,40 tonnes PAO) de HCFC.</w:t>
      </w:r>
      <w:r w:rsidRPr="00493210">
        <w:rPr>
          <w:lang w:val="fr-CA"/>
        </w:rPr>
        <w:t xml:space="preserve"> </w:t>
      </w:r>
      <w:r w:rsidRPr="001E3F43">
        <w:rPr>
          <w:lang w:val="fr-FR"/>
        </w:rPr>
        <w:t>Le niveau des versements aux entreprises bénéficiaires dépasse 97,5 pour cent des fonds approuvés dans le cadre de la troisième tranche.</w:t>
      </w:r>
      <w:r w:rsidRPr="00493210">
        <w:rPr>
          <w:lang w:val="fr-CA"/>
        </w:rPr>
        <w:t xml:space="preserve"> </w:t>
      </w:r>
      <w:r w:rsidRPr="001E3F43">
        <w:rPr>
          <w:lang w:val="fr-FR"/>
        </w:rPr>
        <w:t>Avec les fonds provenant de la quatrième tranche, le gouvernement de la Chine entamera la reconversion de 11 entreprises supplémentaires et poursuivra la politique et les activités d</w:t>
      </w:r>
      <w:r>
        <w:rPr>
          <w:lang w:val="fr-FR"/>
        </w:rPr>
        <w:t>’</w:t>
      </w:r>
      <w:r w:rsidRPr="001E3F43">
        <w:rPr>
          <w:lang w:val="fr-FR"/>
        </w:rPr>
        <w:t>assistance technique destinées à faciliter la reconversion à des solutions de remplacement à faible PRP, notamment, entre autres, une formation portant sur les formules techniques, l</w:t>
      </w:r>
      <w:r>
        <w:rPr>
          <w:lang w:val="fr-FR"/>
        </w:rPr>
        <w:t xml:space="preserve">es </w:t>
      </w:r>
      <w:r w:rsidRPr="001E3F43">
        <w:rPr>
          <w:lang w:val="fr-FR"/>
        </w:rPr>
        <w:t>équipement</w:t>
      </w:r>
      <w:r>
        <w:rPr>
          <w:lang w:val="fr-FR"/>
        </w:rPr>
        <w:t>s</w:t>
      </w:r>
      <w:r w:rsidRPr="001E3F43">
        <w:rPr>
          <w:lang w:val="fr-FR"/>
        </w:rPr>
        <w:t xml:space="preserve">, les tests de produits et la sécurité pour un grand nombre de PME </w:t>
      </w:r>
      <w:r>
        <w:rPr>
          <w:lang w:val="fr-FR"/>
        </w:rPr>
        <w:t>disposant d’</w:t>
      </w:r>
      <w:r w:rsidRPr="001E3F43">
        <w:rPr>
          <w:lang w:val="fr-FR"/>
        </w:rPr>
        <w:t>une capacité technologique insuffisante pour utiliser la technologie à base de CO</w:t>
      </w:r>
      <w:r w:rsidRPr="001E3F43">
        <w:rPr>
          <w:vertAlign w:val="subscript"/>
          <w:lang w:val="fr-FR"/>
        </w:rPr>
        <w:t>2</w:t>
      </w:r>
      <w:r w:rsidRPr="001E3F43">
        <w:rPr>
          <w:lang w:val="fr-FR"/>
        </w:rPr>
        <w:t>.</w:t>
      </w:r>
      <w:r w:rsidRPr="00493210">
        <w:rPr>
          <w:lang w:val="fr-CA"/>
        </w:rPr>
        <w:t xml:space="preserve"> </w:t>
      </w:r>
    </w:p>
    <w:p w14:paraId="4F63AF6C" w14:textId="77777777" w:rsidR="00493210" w:rsidRPr="001E3F43" w:rsidRDefault="00493210" w:rsidP="00493210">
      <w:pPr>
        <w:keepNext/>
        <w:keepLines/>
        <w:rPr>
          <w:b/>
        </w:rPr>
      </w:pPr>
      <w:r w:rsidRPr="001E3F43">
        <w:rPr>
          <w:b/>
          <w:lang w:val="fr-FR"/>
        </w:rPr>
        <w:t>RECOMMANDATION</w:t>
      </w:r>
    </w:p>
    <w:p w14:paraId="3E4DB0FB" w14:textId="77777777" w:rsidR="00493210" w:rsidRPr="006A442E" w:rsidRDefault="00493210" w:rsidP="00493210">
      <w:pPr>
        <w:keepNext/>
        <w:keepLines/>
      </w:pPr>
    </w:p>
    <w:p w14:paraId="458B527E" w14:textId="77777777" w:rsidR="00493210" w:rsidRPr="00493210" w:rsidRDefault="00493210" w:rsidP="00493210">
      <w:pPr>
        <w:keepNext/>
        <w:keepLines/>
        <w:numPr>
          <w:ilvl w:val="0"/>
          <w:numId w:val="1"/>
        </w:numPr>
        <w:spacing w:after="240"/>
        <w:outlineLvl w:val="0"/>
        <w:rPr>
          <w:lang w:val="fr-CA"/>
        </w:rPr>
      </w:pPr>
      <w:r w:rsidRPr="001E3F43">
        <w:rPr>
          <w:lang w:val="fr-FR"/>
        </w:rPr>
        <w:t>Le Comité exécutif pourrait envisager de :</w:t>
      </w:r>
      <w:r w:rsidRPr="00493210">
        <w:rPr>
          <w:lang w:val="fr-CA"/>
        </w:rPr>
        <w:t xml:space="preserve"> </w:t>
      </w:r>
    </w:p>
    <w:p w14:paraId="0CE8864A" w14:textId="10C5171A" w:rsidR="00493210" w:rsidRPr="00493210" w:rsidRDefault="00493210" w:rsidP="00493210">
      <w:pPr>
        <w:pStyle w:val="Heading2"/>
        <w:numPr>
          <w:ilvl w:val="1"/>
          <w:numId w:val="1"/>
        </w:numPr>
        <w:rPr>
          <w:lang w:val="fr-CA"/>
        </w:rPr>
      </w:pPr>
      <w:r w:rsidRPr="001E3F43">
        <w:rPr>
          <w:lang w:val="fr-FR"/>
        </w:rPr>
        <w:t>Prendre note du rapport</w:t>
      </w:r>
      <w:r>
        <w:rPr>
          <w:lang w:val="fr-FR"/>
        </w:rPr>
        <w:t> </w:t>
      </w:r>
      <w:r w:rsidRPr="001E3F43">
        <w:rPr>
          <w:lang w:val="fr-FR"/>
        </w:rPr>
        <w:t xml:space="preserve">périodique sur la mise en œuvre de la troisième </w:t>
      </w:r>
      <w:r w:rsidRPr="00DB146A">
        <w:rPr>
          <w:lang w:val="fr-FR"/>
        </w:rPr>
        <w:t>tranche du plan sectoriel des mousses de polystyrène extrudé (</w:t>
      </w:r>
      <w:r w:rsidR="00F64976">
        <w:rPr>
          <w:lang w:val="fr-FR"/>
        </w:rPr>
        <w:t>de polystyrène extrudé</w:t>
      </w:r>
      <w:r w:rsidRPr="00DB146A">
        <w:rPr>
          <w:lang w:val="fr-FR"/>
        </w:rPr>
        <w:t>) de la phase II du plan de gestion de l</w:t>
      </w:r>
      <w:r>
        <w:rPr>
          <w:lang w:val="fr-FR"/>
        </w:rPr>
        <w:t>’</w:t>
      </w:r>
      <w:r w:rsidRPr="00DB146A">
        <w:rPr>
          <w:lang w:val="fr-FR"/>
        </w:rPr>
        <w:t xml:space="preserve">élimination des HCFC (PGEH) pour </w:t>
      </w:r>
      <w:r w:rsidRPr="001E3F43">
        <w:rPr>
          <w:lang w:val="fr-FR"/>
        </w:rPr>
        <w:t>la Chine ;</w:t>
      </w:r>
      <w:r w:rsidRPr="00493210">
        <w:rPr>
          <w:lang w:val="fr-CA"/>
        </w:rPr>
        <w:t xml:space="preserve"> </w:t>
      </w:r>
    </w:p>
    <w:p w14:paraId="4F74888B" w14:textId="3C5EF7F5" w:rsidR="00493210" w:rsidRPr="00493210" w:rsidRDefault="00493210" w:rsidP="00493210">
      <w:pPr>
        <w:pStyle w:val="Heading2"/>
        <w:numPr>
          <w:ilvl w:val="1"/>
          <w:numId w:val="1"/>
        </w:numPr>
        <w:rPr>
          <w:lang w:val="fr-CA"/>
        </w:rPr>
      </w:pPr>
      <w:r w:rsidRPr="006F0BD3">
        <w:rPr>
          <w:lang w:val="fr-FR"/>
        </w:rPr>
        <w:t xml:space="preserve">Approuver la quatrième tranche du </w:t>
      </w:r>
      <w:r>
        <w:rPr>
          <w:lang w:val="fr-FR"/>
        </w:rPr>
        <w:t>plan sectoriel</w:t>
      </w:r>
      <w:r w:rsidRPr="006F0BD3">
        <w:rPr>
          <w:lang w:val="fr-FR"/>
        </w:rPr>
        <w:t xml:space="preserve"> des</w:t>
      </w:r>
      <w:r w:rsidRPr="001E3F43">
        <w:rPr>
          <w:lang w:val="fr-FR"/>
        </w:rPr>
        <w:t xml:space="preserve"> mousses </w:t>
      </w:r>
      <w:r w:rsidR="00F64976">
        <w:rPr>
          <w:lang w:val="fr-FR"/>
        </w:rPr>
        <w:t>de polystyrène extrudé</w:t>
      </w:r>
      <w:r>
        <w:rPr>
          <w:lang w:val="fr-FR"/>
        </w:rPr>
        <w:t xml:space="preserve"> de la phase II du PGEH</w:t>
      </w:r>
      <w:r w:rsidRPr="006F0BD3">
        <w:rPr>
          <w:lang w:val="fr-FR"/>
        </w:rPr>
        <w:t xml:space="preserve"> pour la Chine et le plan de mise en œuvre</w:t>
      </w:r>
      <w:r>
        <w:rPr>
          <w:lang w:val="fr-FR"/>
        </w:rPr>
        <w:t> </w:t>
      </w:r>
      <w:r w:rsidRPr="006F0BD3">
        <w:rPr>
          <w:lang w:val="fr-FR"/>
        </w:rPr>
        <w:t xml:space="preserve">de la tranche </w:t>
      </w:r>
      <w:r>
        <w:rPr>
          <w:lang w:val="fr-FR"/>
        </w:rPr>
        <w:t>de 2022</w:t>
      </w:r>
      <w:r w:rsidRPr="006F0BD3">
        <w:rPr>
          <w:lang w:val="fr-FR"/>
        </w:rPr>
        <w:t>, pour un montant de 5 381 535 $US, soit 4 400 000 $US plus coûts d</w:t>
      </w:r>
      <w:r>
        <w:rPr>
          <w:lang w:val="fr-FR"/>
        </w:rPr>
        <w:t>’</w:t>
      </w:r>
      <w:r w:rsidRPr="006F0BD3">
        <w:rPr>
          <w:lang w:val="fr-FR"/>
        </w:rPr>
        <w:t>appui d</w:t>
      </w:r>
      <w:r>
        <w:rPr>
          <w:lang w:val="fr-FR"/>
        </w:rPr>
        <w:t>’</w:t>
      </w:r>
      <w:r w:rsidRPr="006F0BD3">
        <w:rPr>
          <w:lang w:val="fr-FR"/>
        </w:rPr>
        <w:t>agence de 308 000 $US pour l</w:t>
      </w:r>
      <w:r>
        <w:rPr>
          <w:lang w:val="fr-FR"/>
        </w:rPr>
        <w:t>’</w:t>
      </w:r>
      <w:r w:rsidRPr="006F0BD3">
        <w:rPr>
          <w:lang w:val="fr-FR"/>
        </w:rPr>
        <w:t>ONUDI et 600 000 $US plus frais d</w:t>
      </w:r>
      <w:r>
        <w:rPr>
          <w:lang w:val="fr-FR"/>
        </w:rPr>
        <w:t>’</w:t>
      </w:r>
      <w:r w:rsidRPr="006F0BD3">
        <w:rPr>
          <w:lang w:val="fr-FR"/>
        </w:rPr>
        <w:t>appui d</w:t>
      </w:r>
      <w:r>
        <w:rPr>
          <w:lang w:val="fr-FR"/>
        </w:rPr>
        <w:t>’</w:t>
      </w:r>
      <w:r w:rsidRPr="006F0BD3">
        <w:rPr>
          <w:lang w:val="fr-FR"/>
        </w:rPr>
        <w:t>agence de 73 535 $US pour le gouvernement de l</w:t>
      </w:r>
      <w:r>
        <w:rPr>
          <w:lang w:val="fr-FR"/>
        </w:rPr>
        <w:t>’</w:t>
      </w:r>
      <w:r w:rsidRPr="006F0BD3">
        <w:rPr>
          <w:lang w:val="fr-FR"/>
        </w:rPr>
        <w:t>Allemagne.</w:t>
      </w:r>
    </w:p>
    <w:p w14:paraId="44A71729" w14:textId="77777777" w:rsidR="00493210" w:rsidRPr="00493210" w:rsidRDefault="00493210" w:rsidP="00493210">
      <w:pPr>
        <w:jc w:val="left"/>
        <w:rPr>
          <w:sz w:val="18"/>
          <w:szCs w:val="18"/>
          <w:lang w:val="fr-CA"/>
        </w:rPr>
      </w:pPr>
    </w:p>
    <w:p w14:paraId="5930517D" w14:textId="77777777" w:rsidR="00493210" w:rsidRPr="00493210" w:rsidRDefault="00493210" w:rsidP="00493210">
      <w:pPr>
        <w:shd w:val="clear" w:color="auto" w:fill="FFFFFF" w:themeFill="background1"/>
        <w:tabs>
          <w:tab w:val="left" w:pos="7290"/>
        </w:tabs>
        <w:rPr>
          <w:sz w:val="18"/>
          <w:szCs w:val="18"/>
          <w:lang w:val="fr-CA"/>
        </w:rPr>
      </w:pPr>
    </w:p>
    <w:p w14:paraId="2DB32132" w14:textId="77777777" w:rsidR="00493210" w:rsidRPr="00493210" w:rsidRDefault="00493210" w:rsidP="00493210">
      <w:pPr>
        <w:shd w:val="clear" w:color="auto" w:fill="FFFFFF" w:themeFill="background1"/>
        <w:tabs>
          <w:tab w:val="left" w:pos="7290"/>
        </w:tabs>
        <w:rPr>
          <w:sz w:val="18"/>
          <w:szCs w:val="18"/>
          <w:lang w:val="fr-CA"/>
        </w:rPr>
      </w:pPr>
    </w:p>
    <w:p w14:paraId="4C0D4D83" w14:textId="77777777" w:rsidR="00493210" w:rsidRPr="00493210" w:rsidRDefault="00493210" w:rsidP="00493210">
      <w:pPr>
        <w:shd w:val="clear" w:color="auto" w:fill="FFFFFF" w:themeFill="background1"/>
        <w:tabs>
          <w:tab w:val="left" w:pos="7290"/>
        </w:tabs>
        <w:rPr>
          <w:sz w:val="18"/>
          <w:szCs w:val="18"/>
          <w:lang w:val="fr-CA"/>
        </w:rPr>
      </w:pPr>
    </w:p>
    <w:p w14:paraId="356365F8" w14:textId="77777777" w:rsidR="00493210" w:rsidRPr="00493210" w:rsidRDefault="00493210" w:rsidP="00493210">
      <w:pPr>
        <w:shd w:val="clear" w:color="auto" w:fill="FFFFFF" w:themeFill="background1"/>
        <w:tabs>
          <w:tab w:val="left" w:pos="7290"/>
        </w:tabs>
        <w:rPr>
          <w:sz w:val="18"/>
          <w:szCs w:val="18"/>
          <w:lang w:val="fr-CA"/>
        </w:rPr>
      </w:pPr>
    </w:p>
    <w:p w14:paraId="414BAA98" w14:textId="77777777" w:rsidR="00493210" w:rsidRPr="00493210" w:rsidRDefault="00493210" w:rsidP="00493210">
      <w:pPr>
        <w:shd w:val="clear" w:color="auto" w:fill="FFFFFF" w:themeFill="background1"/>
        <w:tabs>
          <w:tab w:val="left" w:pos="7290"/>
        </w:tabs>
        <w:rPr>
          <w:sz w:val="18"/>
          <w:szCs w:val="18"/>
          <w:lang w:val="fr-CA"/>
        </w:rPr>
      </w:pPr>
    </w:p>
    <w:p w14:paraId="0EDC5859" w14:textId="77777777" w:rsidR="00493210" w:rsidRPr="00493210" w:rsidRDefault="00493210" w:rsidP="00493210">
      <w:pPr>
        <w:shd w:val="clear" w:color="auto" w:fill="D9D9D9" w:themeFill="background1" w:themeFillShade="D9"/>
        <w:tabs>
          <w:tab w:val="left" w:pos="7290"/>
        </w:tabs>
        <w:rPr>
          <w:lang w:val="fr-CA"/>
        </w:rPr>
        <w:sectPr w:rsidR="00493210" w:rsidRPr="00493210" w:rsidSect="00493210">
          <w:headerReference w:type="even" r:id="rId22"/>
          <w:headerReference w:type="default" r:id="rId23"/>
          <w:footerReference w:type="even" r:id="rId24"/>
          <w:footerReference w:type="default" r:id="rId25"/>
          <w:headerReference w:type="first" r:id="rId26"/>
          <w:footerReference w:type="first" r:id="rId27"/>
          <w:pgSz w:w="12240" w:h="15840" w:code="1"/>
          <w:pgMar w:top="720" w:right="1440" w:bottom="864" w:left="1440" w:header="720" w:footer="475" w:gutter="0"/>
          <w:cols w:space="720"/>
          <w:docGrid w:linePitch="299"/>
        </w:sectPr>
      </w:pPr>
    </w:p>
    <w:p w14:paraId="3635FA9E" w14:textId="77777777" w:rsidR="00493210" w:rsidRPr="00493210" w:rsidRDefault="00493210" w:rsidP="00493210">
      <w:pPr>
        <w:shd w:val="clear" w:color="auto" w:fill="FFFFFF" w:themeFill="background1"/>
        <w:spacing w:after="80"/>
        <w:jc w:val="center"/>
        <w:rPr>
          <w:b/>
          <w:lang w:val="fr-CA"/>
        </w:rPr>
      </w:pPr>
      <w:r w:rsidRPr="006F0BD3">
        <w:rPr>
          <w:b/>
          <w:lang w:val="fr-FR"/>
        </w:rPr>
        <w:lastRenderedPageBreak/>
        <w:t>FICHE D</w:t>
      </w:r>
      <w:r>
        <w:rPr>
          <w:b/>
          <w:lang w:val="fr-FR"/>
        </w:rPr>
        <w:t>’</w:t>
      </w:r>
      <w:r w:rsidRPr="006F0BD3">
        <w:rPr>
          <w:b/>
          <w:lang w:val="fr-FR"/>
        </w:rPr>
        <w:t>ÉVALUATION DE PROJET - PROJETS PLURIANNUELS</w:t>
      </w:r>
    </w:p>
    <w:p w14:paraId="4FDC4049" w14:textId="77777777" w:rsidR="00493210" w:rsidRPr="00493210" w:rsidRDefault="00493210" w:rsidP="00493210">
      <w:pPr>
        <w:shd w:val="clear" w:color="auto" w:fill="FFFFFF" w:themeFill="background1"/>
        <w:spacing w:after="80"/>
        <w:jc w:val="center"/>
        <w:rPr>
          <w:lang w:val="fr-CA"/>
        </w:rPr>
      </w:pPr>
    </w:p>
    <w:p w14:paraId="4F9B15E6" w14:textId="77777777" w:rsidR="00493210" w:rsidRPr="006F0BD3" w:rsidRDefault="00493210" w:rsidP="00493210">
      <w:pPr>
        <w:shd w:val="clear" w:color="auto" w:fill="FFFFFF" w:themeFill="background1"/>
        <w:spacing w:after="80"/>
        <w:jc w:val="center"/>
      </w:pPr>
      <w:r w:rsidRPr="006F0BD3">
        <w:rPr>
          <w:b/>
          <w:lang w:val="fr-FR"/>
        </w:rPr>
        <w:t>Chine</w:t>
      </w:r>
    </w:p>
    <w:p w14:paraId="0BA3E92E" w14:textId="77777777" w:rsidR="00493210" w:rsidRDefault="00493210" w:rsidP="00493210">
      <w:pPr>
        <w:shd w:val="clear" w:color="auto" w:fill="FFFFFF" w:themeFill="background1"/>
        <w:tabs>
          <w:tab w:val="left" w:pos="7290"/>
        </w:tabs>
        <w:jc w:val="cente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Look w:val="04A0" w:firstRow="1" w:lastRow="0" w:firstColumn="1" w:lastColumn="0" w:noHBand="0" w:noVBand="1"/>
      </w:tblPr>
      <w:tblGrid>
        <w:gridCol w:w="4106"/>
        <w:gridCol w:w="1418"/>
        <w:gridCol w:w="2268"/>
        <w:gridCol w:w="2208"/>
      </w:tblGrid>
      <w:tr w:rsidR="00493210" w:rsidRPr="006D2064" w14:paraId="26A96305" w14:textId="77777777" w:rsidTr="00493210">
        <w:trPr>
          <w:trHeight w:val="240"/>
        </w:trPr>
        <w:tc>
          <w:tcPr>
            <w:tcW w:w="4106" w:type="dxa"/>
            <w:shd w:val="clear" w:color="auto" w:fill="auto"/>
          </w:tcPr>
          <w:p w14:paraId="2A354E46" w14:textId="77777777" w:rsidR="00493210" w:rsidRPr="006F0BD3" w:rsidRDefault="00493210" w:rsidP="00493210">
            <w:pPr>
              <w:shd w:val="clear" w:color="auto" w:fill="FFFFFF" w:themeFill="background1"/>
              <w:tabs>
                <w:tab w:val="left" w:pos="7290"/>
              </w:tabs>
              <w:jc w:val="left"/>
              <w:rPr>
                <w:b/>
                <w:sz w:val="20"/>
                <w:szCs w:val="20"/>
              </w:rPr>
            </w:pPr>
            <w:r w:rsidRPr="006F0BD3">
              <w:rPr>
                <w:b/>
                <w:sz w:val="20"/>
                <w:szCs w:val="20"/>
                <w:lang w:val="fr-FR"/>
              </w:rPr>
              <w:t>(I) TITRE DU PROJET</w:t>
            </w:r>
          </w:p>
        </w:tc>
        <w:tc>
          <w:tcPr>
            <w:tcW w:w="1418" w:type="dxa"/>
            <w:shd w:val="clear" w:color="auto" w:fill="auto"/>
          </w:tcPr>
          <w:p w14:paraId="5A088E9F" w14:textId="77777777" w:rsidR="00493210" w:rsidRPr="006F0BD3" w:rsidRDefault="00493210" w:rsidP="00493210">
            <w:pPr>
              <w:shd w:val="clear" w:color="auto" w:fill="FFFFFF" w:themeFill="background1"/>
              <w:tabs>
                <w:tab w:val="left" w:pos="7290"/>
              </w:tabs>
              <w:jc w:val="center"/>
              <w:rPr>
                <w:b/>
                <w:sz w:val="20"/>
                <w:szCs w:val="20"/>
              </w:rPr>
            </w:pPr>
            <w:r w:rsidRPr="006F0BD3">
              <w:rPr>
                <w:b/>
                <w:sz w:val="20"/>
                <w:szCs w:val="20"/>
                <w:lang w:val="fr-FR"/>
              </w:rPr>
              <w:t>AGENCE</w:t>
            </w:r>
          </w:p>
        </w:tc>
        <w:tc>
          <w:tcPr>
            <w:tcW w:w="2268" w:type="dxa"/>
            <w:shd w:val="clear" w:color="auto" w:fill="auto"/>
          </w:tcPr>
          <w:p w14:paraId="155456A3" w14:textId="77777777" w:rsidR="00493210" w:rsidRPr="006F0BD3" w:rsidRDefault="00493210" w:rsidP="00493210">
            <w:pPr>
              <w:shd w:val="clear" w:color="auto" w:fill="FFFFFF" w:themeFill="background1"/>
              <w:tabs>
                <w:tab w:val="left" w:pos="7290"/>
              </w:tabs>
              <w:jc w:val="center"/>
              <w:rPr>
                <w:b/>
                <w:sz w:val="20"/>
                <w:szCs w:val="20"/>
              </w:rPr>
            </w:pPr>
            <w:r w:rsidRPr="006F0BD3">
              <w:rPr>
                <w:b/>
                <w:sz w:val="20"/>
                <w:szCs w:val="20"/>
                <w:lang w:val="fr-FR"/>
              </w:rPr>
              <w:t>RÉUNION D</w:t>
            </w:r>
            <w:r>
              <w:rPr>
                <w:b/>
                <w:sz w:val="20"/>
                <w:szCs w:val="20"/>
                <w:lang w:val="fr-FR"/>
              </w:rPr>
              <w:t>’</w:t>
            </w:r>
            <w:r w:rsidRPr="006F0BD3">
              <w:rPr>
                <w:b/>
                <w:sz w:val="20"/>
                <w:szCs w:val="20"/>
                <w:lang w:val="fr-FR"/>
              </w:rPr>
              <w:t>APPROBATION</w:t>
            </w:r>
          </w:p>
        </w:tc>
        <w:tc>
          <w:tcPr>
            <w:tcW w:w="2208" w:type="dxa"/>
            <w:shd w:val="clear" w:color="auto" w:fill="auto"/>
          </w:tcPr>
          <w:p w14:paraId="5F8C5BC4" w14:textId="77777777" w:rsidR="00493210" w:rsidRPr="006F0BD3" w:rsidRDefault="00493210" w:rsidP="00493210">
            <w:pPr>
              <w:shd w:val="clear" w:color="auto" w:fill="FFFFFF" w:themeFill="background1"/>
              <w:tabs>
                <w:tab w:val="left" w:pos="7290"/>
              </w:tabs>
              <w:jc w:val="center"/>
              <w:rPr>
                <w:b/>
                <w:sz w:val="20"/>
                <w:szCs w:val="20"/>
              </w:rPr>
            </w:pPr>
            <w:r w:rsidRPr="006F0BD3">
              <w:rPr>
                <w:b/>
                <w:sz w:val="20"/>
                <w:szCs w:val="20"/>
                <w:lang w:val="fr-FR"/>
              </w:rPr>
              <w:t>MESURE DE RÉGLEMENTATION</w:t>
            </w:r>
          </w:p>
        </w:tc>
      </w:tr>
      <w:tr w:rsidR="00493210" w:rsidRPr="006D2064" w14:paraId="0B43D183" w14:textId="77777777" w:rsidTr="00493210">
        <w:trPr>
          <w:trHeight w:val="240"/>
        </w:trPr>
        <w:tc>
          <w:tcPr>
            <w:tcW w:w="4106" w:type="dxa"/>
            <w:shd w:val="clear" w:color="auto" w:fill="auto"/>
            <w:vAlign w:val="center"/>
          </w:tcPr>
          <w:p w14:paraId="4B48711C" w14:textId="11A5A19B" w:rsidR="00493210" w:rsidRPr="00493210" w:rsidRDefault="00493210" w:rsidP="00493210">
            <w:pPr>
              <w:shd w:val="clear" w:color="auto" w:fill="FFFFFF" w:themeFill="background1"/>
              <w:tabs>
                <w:tab w:val="left" w:pos="7290"/>
              </w:tabs>
              <w:jc w:val="left"/>
              <w:rPr>
                <w:sz w:val="20"/>
                <w:szCs w:val="20"/>
                <w:lang w:val="fr-CA"/>
              </w:rPr>
            </w:pPr>
            <w:r w:rsidRPr="006F0BD3">
              <w:rPr>
                <w:sz w:val="20"/>
                <w:szCs w:val="20"/>
                <w:lang w:val="fr-FR"/>
              </w:rPr>
              <w:t>Plan d</w:t>
            </w:r>
            <w:r>
              <w:rPr>
                <w:sz w:val="20"/>
                <w:szCs w:val="20"/>
                <w:lang w:val="fr-FR"/>
              </w:rPr>
              <w:t>’</w:t>
            </w:r>
            <w:r w:rsidRPr="006F0BD3">
              <w:rPr>
                <w:sz w:val="20"/>
                <w:szCs w:val="20"/>
                <w:lang w:val="fr-FR"/>
              </w:rPr>
              <w:t xml:space="preserve">élimination des HCFC (phase II) secteur des mousses </w:t>
            </w:r>
            <w:r w:rsidR="00F64976">
              <w:rPr>
                <w:sz w:val="20"/>
                <w:szCs w:val="20"/>
                <w:lang w:val="fr-FR"/>
              </w:rPr>
              <w:t>de polyuréthanne</w:t>
            </w:r>
          </w:p>
        </w:tc>
        <w:tc>
          <w:tcPr>
            <w:tcW w:w="1418" w:type="dxa"/>
            <w:shd w:val="clear" w:color="auto" w:fill="auto"/>
            <w:vAlign w:val="center"/>
          </w:tcPr>
          <w:p w14:paraId="35282526"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Banque mondiale</w:t>
            </w:r>
          </w:p>
        </w:tc>
        <w:tc>
          <w:tcPr>
            <w:tcW w:w="2268" w:type="dxa"/>
            <w:shd w:val="clear" w:color="auto" w:fill="auto"/>
            <w:vAlign w:val="center"/>
          </w:tcPr>
          <w:p w14:paraId="602604CF"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77</w:t>
            </w:r>
            <w:r w:rsidRPr="006F0BD3">
              <w:rPr>
                <w:sz w:val="20"/>
                <w:szCs w:val="20"/>
                <w:vertAlign w:val="superscript"/>
                <w:lang w:val="fr-FR"/>
              </w:rPr>
              <w:t>e</w:t>
            </w:r>
            <w:r w:rsidRPr="006F0BD3">
              <w:rPr>
                <w:sz w:val="20"/>
                <w:szCs w:val="20"/>
                <w:lang w:val="fr-FR"/>
              </w:rPr>
              <w:t xml:space="preserve"> </w:t>
            </w:r>
          </w:p>
        </w:tc>
        <w:tc>
          <w:tcPr>
            <w:tcW w:w="2208" w:type="dxa"/>
            <w:shd w:val="clear" w:color="auto" w:fill="auto"/>
            <w:vAlign w:val="center"/>
          </w:tcPr>
          <w:p w14:paraId="2D936985"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100 % en 2026</w:t>
            </w:r>
          </w:p>
        </w:tc>
      </w:tr>
    </w:tbl>
    <w:p w14:paraId="43C938ED" w14:textId="77777777" w:rsidR="00493210" w:rsidRPr="006D2064" w:rsidRDefault="00493210" w:rsidP="00493210">
      <w:pPr>
        <w:shd w:val="clear" w:color="auto" w:fill="FFFFFF" w:themeFill="background1"/>
        <w:tabs>
          <w:tab w:val="left" w:pos="7290"/>
        </w:tabs>
        <w:jc w:val="center"/>
        <w:rPr>
          <w:sz w:val="20"/>
          <w:szCs w:val="20"/>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5524"/>
        <w:gridCol w:w="2268"/>
        <w:gridCol w:w="2208"/>
      </w:tblGrid>
      <w:tr w:rsidR="00493210" w:rsidRPr="006D2064" w14:paraId="2B317290" w14:textId="77777777" w:rsidTr="00493210">
        <w:trPr>
          <w:trHeight w:val="240"/>
        </w:trPr>
        <w:tc>
          <w:tcPr>
            <w:tcW w:w="5524" w:type="dxa"/>
            <w:shd w:val="clear" w:color="auto" w:fill="auto"/>
          </w:tcPr>
          <w:p w14:paraId="1999A7A1" w14:textId="77777777" w:rsidR="00493210" w:rsidRPr="00493210" w:rsidRDefault="00493210" w:rsidP="00493210">
            <w:pPr>
              <w:shd w:val="clear" w:color="auto" w:fill="FFFFFF" w:themeFill="background1"/>
              <w:tabs>
                <w:tab w:val="left" w:pos="7290"/>
              </w:tabs>
              <w:rPr>
                <w:b/>
                <w:sz w:val="20"/>
                <w:szCs w:val="20"/>
                <w:lang w:val="fr-CA"/>
              </w:rPr>
            </w:pPr>
            <w:r w:rsidRPr="006F0BD3">
              <w:rPr>
                <w:b/>
                <w:sz w:val="20"/>
                <w:szCs w:val="20"/>
                <w:lang w:val="fr-FR"/>
              </w:rPr>
              <w:t>(II) DERNIÈRES DONNÉES CONFORMÉMENT À L</w:t>
            </w:r>
            <w:r>
              <w:rPr>
                <w:b/>
                <w:sz w:val="20"/>
                <w:szCs w:val="20"/>
                <w:lang w:val="fr-FR"/>
              </w:rPr>
              <w:t>’</w:t>
            </w:r>
            <w:r w:rsidRPr="006F0BD3">
              <w:rPr>
                <w:b/>
                <w:sz w:val="20"/>
                <w:szCs w:val="20"/>
                <w:lang w:val="fr-FR"/>
              </w:rPr>
              <w:t>ARTICLE 7 (Annexe C Groupe l)</w:t>
            </w:r>
          </w:p>
        </w:tc>
        <w:tc>
          <w:tcPr>
            <w:tcW w:w="2268" w:type="dxa"/>
            <w:shd w:val="clear" w:color="auto" w:fill="auto"/>
          </w:tcPr>
          <w:p w14:paraId="36C08290" w14:textId="77777777" w:rsidR="00493210" w:rsidRPr="006D2064" w:rsidRDefault="00493210" w:rsidP="00493210">
            <w:pPr>
              <w:shd w:val="clear" w:color="auto" w:fill="FFFFFF" w:themeFill="background1"/>
              <w:tabs>
                <w:tab w:val="left" w:pos="7290"/>
              </w:tabs>
              <w:jc w:val="center"/>
              <w:rPr>
                <w:sz w:val="20"/>
                <w:szCs w:val="20"/>
              </w:rPr>
            </w:pPr>
            <w:r w:rsidRPr="006F0BD3">
              <w:rPr>
                <w:sz w:val="20"/>
                <w:szCs w:val="20"/>
                <w:lang w:val="fr-FR"/>
              </w:rPr>
              <w:t>Année :</w:t>
            </w:r>
            <w:r w:rsidRPr="006F0BD3">
              <w:rPr>
                <w:sz w:val="20"/>
                <w:szCs w:val="20"/>
              </w:rPr>
              <w:t xml:space="preserve"> </w:t>
            </w:r>
            <w:r w:rsidRPr="006D2064">
              <w:rPr>
                <w:sz w:val="20"/>
                <w:szCs w:val="20"/>
              </w:rPr>
              <w:t>2020</w:t>
            </w:r>
          </w:p>
        </w:tc>
        <w:tc>
          <w:tcPr>
            <w:tcW w:w="2208" w:type="dxa"/>
            <w:shd w:val="clear" w:color="auto" w:fill="auto"/>
          </w:tcPr>
          <w:p w14:paraId="125D9533" w14:textId="77777777" w:rsidR="00493210" w:rsidRPr="006F0BD3" w:rsidRDefault="00493210" w:rsidP="00493210">
            <w:pPr>
              <w:shd w:val="clear" w:color="auto" w:fill="FFFFFF" w:themeFill="background1"/>
              <w:tabs>
                <w:tab w:val="left" w:pos="7290"/>
              </w:tabs>
              <w:jc w:val="right"/>
              <w:rPr>
                <w:sz w:val="20"/>
                <w:szCs w:val="20"/>
              </w:rPr>
            </w:pPr>
            <w:r w:rsidRPr="006F0BD3">
              <w:rPr>
                <w:sz w:val="20"/>
                <w:szCs w:val="20"/>
                <w:lang w:val="fr-FR"/>
              </w:rPr>
              <w:t>10</w:t>
            </w:r>
            <w:r>
              <w:rPr>
                <w:sz w:val="20"/>
                <w:szCs w:val="20"/>
                <w:lang w:val="fr-FR"/>
              </w:rPr>
              <w:t> </w:t>
            </w:r>
            <w:r w:rsidRPr="006F0BD3">
              <w:rPr>
                <w:sz w:val="20"/>
                <w:szCs w:val="20"/>
                <w:lang w:val="fr-FR"/>
              </w:rPr>
              <w:t>682</w:t>
            </w:r>
            <w:r>
              <w:rPr>
                <w:sz w:val="20"/>
                <w:szCs w:val="20"/>
                <w:lang w:val="fr-FR"/>
              </w:rPr>
              <w:t>,</w:t>
            </w:r>
            <w:r w:rsidRPr="006F0BD3">
              <w:rPr>
                <w:sz w:val="20"/>
                <w:szCs w:val="20"/>
                <w:lang w:val="fr-FR"/>
              </w:rPr>
              <w:t>65 (tonnes PAO)</w:t>
            </w:r>
          </w:p>
        </w:tc>
      </w:tr>
    </w:tbl>
    <w:p w14:paraId="2304B829" w14:textId="77777777" w:rsidR="00493210" w:rsidRPr="006D2064" w:rsidRDefault="00493210" w:rsidP="00493210">
      <w:pPr>
        <w:shd w:val="clear" w:color="auto" w:fill="FFFFFF" w:themeFill="background1"/>
        <w:tabs>
          <w:tab w:val="left" w:pos="7290"/>
        </w:tabs>
        <w:jc w:val="center"/>
        <w:rPr>
          <w:sz w:val="20"/>
          <w:szCs w:val="20"/>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1501"/>
        <w:gridCol w:w="1365"/>
        <w:gridCol w:w="1241"/>
        <w:gridCol w:w="1374"/>
        <w:gridCol w:w="1542"/>
        <w:gridCol w:w="1538"/>
        <w:gridCol w:w="1439"/>
      </w:tblGrid>
      <w:tr w:rsidR="00493210" w:rsidRPr="006D2064" w14:paraId="49FF25C8" w14:textId="77777777" w:rsidTr="00493210">
        <w:trPr>
          <w:trHeight w:val="240"/>
        </w:trPr>
        <w:tc>
          <w:tcPr>
            <w:tcW w:w="8642" w:type="dxa"/>
            <w:gridSpan w:val="6"/>
            <w:shd w:val="clear" w:color="auto" w:fill="FFFFFF" w:themeFill="background1"/>
          </w:tcPr>
          <w:p w14:paraId="0719B911" w14:textId="77777777" w:rsidR="00493210" w:rsidRPr="00493210" w:rsidRDefault="00493210" w:rsidP="00493210">
            <w:pPr>
              <w:shd w:val="clear" w:color="auto" w:fill="FFFFFF" w:themeFill="background1"/>
              <w:tabs>
                <w:tab w:val="left" w:pos="7290"/>
              </w:tabs>
              <w:rPr>
                <w:b/>
                <w:sz w:val="20"/>
                <w:szCs w:val="20"/>
                <w:lang w:val="fr-CA"/>
              </w:rPr>
            </w:pPr>
            <w:r w:rsidRPr="006F0BD3">
              <w:rPr>
                <w:b/>
                <w:sz w:val="20"/>
                <w:szCs w:val="20"/>
                <w:lang w:val="fr-FR"/>
              </w:rPr>
              <w:t>(III) DERNIÈRES DONNÉES SECTORIELLES DU PROGRAMME DE PAYS (tonnes PAO)</w:t>
            </w:r>
          </w:p>
        </w:tc>
        <w:tc>
          <w:tcPr>
            <w:tcW w:w="1358" w:type="dxa"/>
            <w:shd w:val="clear" w:color="auto" w:fill="FFFFFF" w:themeFill="background1"/>
          </w:tcPr>
          <w:p w14:paraId="00DD6F30" w14:textId="77777777" w:rsidR="00493210" w:rsidRPr="006D2064" w:rsidRDefault="00493210" w:rsidP="00493210">
            <w:pPr>
              <w:shd w:val="clear" w:color="auto" w:fill="FFFFFF" w:themeFill="background1"/>
              <w:tabs>
                <w:tab w:val="left" w:pos="7290"/>
              </w:tabs>
              <w:jc w:val="right"/>
              <w:rPr>
                <w:b/>
                <w:sz w:val="20"/>
                <w:szCs w:val="20"/>
              </w:rPr>
            </w:pPr>
            <w:r w:rsidRPr="006F0BD3">
              <w:rPr>
                <w:b/>
                <w:sz w:val="20"/>
                <w:szCs w:val="20"/>
                <w:lang w:val="fr-FR"/>
              </w:rPr>
              <w:t>Année :</w:t>
            </w:r>
            <w:r w:rsidRPr="006F0BD3">
              <w:rPr>
                <w:b/>
                <w:sz w:val="20"/>
                <w:szCs w:val="20"/>
              </w:rPr>
              <w:t xml:space="preserve"> </w:t>
            </w:r>
            <w:r w:rsidRPr="006D2064">
              <w:rPr>
                <w:b/>
                <w:sz w:val="20"/>
                <w:szCs w:val="20"/>
              </w:rPr>
              <w:t>2020</w:t>
            </w:r>
          </w:p>
        </w:tc>
      </w:tr>
      <w:tr w:rsidR="00493210" w:rsidRPr="006D2064" w14:paraId="6D6D7EE5" w14:textId="77777777" w:rsidTr="00493210">
        <w:trPr>
          <w:trHeight w:val="240"/>
        </w:trPr>
        <w:tc>
          <w:tcPr>
            <w:tcW w:w="1515" w:type="dxa"/>
            <w:shd w:val="clear" w:color="auto" w:fill="auto"/>
            <w:vAlign w:val="center"/>
          </w:tcPr>
          <w:p w14:paraId="5C593CFA"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Substance chimique</w:t>
            </w:r>
          </w:p>
        </w:tc>
        <w:tc>
          <w:tcPr>
            <w:tcW w:w="1378" w:type="dxa"/>
            <w:shd w:val="clear" w:color="auto" w:fill="auto"/>
            <w:vAlign w:val="center"/>
          </w:tcPr>
          <w:p w14:paraId="66852786"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Aérosols</w:t>
            </w:r>
          </w:p>
        </w:tc>
        <w:tc>
          <w:tcPr>
            <w:tcW w:w="1250" w:type="dxa"/>
            <w:shd w:val="clear" w:color="auto" w:fill="auto"/>
            <w:vAlign w:val="center"/>
          </w:tcPr>
          <w:p w14:paraId="1D4A1E51"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Mousses</w:t>
            </w:r>
          </w:p>
        </w:tc>
        <w:tc>
          <w:tcPr>
            <w:tcW w:w="2940" w:type="dxa"/>
            <w:gridSpan w:val="2"/>
            <w:shd w:val="clear" w:color="auto" w:fill="auto"/>
            <w:vAlign w:val="center"/>
          </w:tcPr>
          <w:p w14:paraId="3F79CCB6"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Réfrigération</w:t>
            </w:r>
          </w:p>
        </w:tc>
        <w:tc>
          <w:tcPr>
            <w:tcW w:w="1559" w:type="dxa"/>
            <w:shd w:val="clear" w:color="auto" w:fill="auto"/>
            <w:vAlign w:val="center"/>
          </w:tcPr>
          <w:p w14:paraId="3EAF404D"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Solvant</w:t>
            </w:r>
          </w:p>
        </w:tc>
        <w:tc>
          <w:tcPr>
            <w:tcW w:w="1358" w:type="dxa"/>
            <w:shd w:val="clear" w:color="auto" w:fill="auto"/>
            <w:vAlign w:val="center"/>
          </w:tcPr>
          <w:p w14:paraId="6442B02C"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Consommation totale par secteur</w:t>
            </w:r>
          </w:p>
        </w:tc>
      </w:tr>
      <w:tr w:rsidR="00493210" w:rsidRPr="006D2064" w14:paraId="51768186" w14:textId="77777777" w:rsidTr="00493210">
        <w:trPr>
          <w:trHeight w:val="305"/>
        </w:trPr>
        <w:tc>
          <w:tcPr>
            <w:tcW w:w="4143" w:type="dxa"/>
            <w:gridSpan w:val="3"/>
            <w:shd w:val="clear" w:color="auto" w:fill="auto"/>
          </w:tcPr>
          <w:p w14:paraId="1CA9FB26" w14:textId="77777777" w:rsidR="00493210" w:rsidRPr="006D2064" w:rsidRDefault="00493210" w:rsidP="00493210">
            <w:pPr>
              <w:shd w:val="clear" w:color="auto" w:fill="FFFFFF" w:themeFill="background1"/>
              <w:tabs>
                <w:tab w:val="left" w:pos="7290"/>
              </w:tabs>
              <w:rPr>
                <w:sz w:val="20"/>
                <w:szCs w:val="20"/>
              </w:rPr>
            </w:pPr>
          </w:p>
        </w:tc>
        <w:tc>
          <w:tcPr>
            <w:tcW w:w="1381" w:type="dxa"/>
            <w:shd w:val="clear" w:color="auto" w:fill="auto"/>
            <w:vAlign w:val="center"/>
          </w:tcPr>
          <w:p w14:paraId="4014A045"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Fabrication</w:t>
            </w:r>
          </w:p>
        </w:tc>
        <w:tc>
          <w:tcPr>
            <w:tcW w:w="1559" w:type="dxa"/>
            <w:shd w:val="clear" w:color="auto" w:fill="auto"/>
            <w:vAlign w:val="center"/>
          </w:tcPr>
          <w:p w14:paraId="72554B22" w14:textId="77777777" w:rsidR="00493210" w:rsidRPr="006F0BD3" w:rsidRDefault="00493210" w:rsidP="00493210">
            <w:pPr>
              <w:shd w:val="clear" w:color="auto" w:fill="FFFFFF" w:themeFill="background1"/>
              <w:tabs>
                <w:tab w:val="left" w:pos="7290"/>
              </w:tabs>
              <w:jc w:val="center"/>
              <w:rPr>
                <w:sz w:val="20"/>
                <w:szCs w:val="20"/>
              </w:rPr>
            </w:pPr>
            <w:r w:rsidRPr="006F0BD3">
              <w:rPr>
                <w:sz w:val="20"/>
                <w:szCs w:val="20"/>
                <w:lang w:val="fr-FR"/>
              </w:rPr>
              <w:t>Entretien</w:t>
            </w:r>
          </w:p>
        </w:tc>
        <w:tc>
          <w:tcPr>
            <w:tcW w:w="2917" w:type="dxa"/>
            <w:gridSpan w:val="2"/>
            <w:shd w:val="clear" w:color="auto" w:fill="auto"/>
          </w:tcPr>
          <w:p w14:paraId="4D304FE9" w14:textId="77777777" w:rsidR="00493210" w:rsidRPr="006D2064" w:rsidRDefault="00493210" w:rsidP="00493210">
            <w:pPr>
              <w:shd w:val="clear" w:color="auto" w:fill="FFFFFF" w:themeFill="background1"/>
              <w:tabs>
                <w:tab w:val="left" w:pos="7290"/>
              </w:tabs>
              <w:rPr>
                <w:sz w:val="20"/>
                <w:szCs w:val="20"/>
              </w:rPr>
            </w:pPr>
          </w:p>
        </w:tc>
      </w:tr>
      <w:tr w:rsidR="00493210" w:rsidRPr="006D2064" w14:paraId="70652285" w14:textId="77777777" w:rsidTr="00493210">
        <w:trPr>
          <w:trHeight w:val="240"/>
        </w:trPr>
        <w:tc>
          <w:tcPr>
            <w:tcW w:w="1515" w:type="dxa"/>
            <w:shd w:val="clear" w:color="auto" w:fill="auto"/>
          </w:tcPr>
          <w:p w14:paraId="4A53D064" w14:textId="77777777" w:rsidR="00493210" w:rsidRPr="006F0BD3" w:rsidRDefault="00493210" w:rsidP="00493210">
            <w:pPr>
              <w:shd w:val="clear" w:color="auto" w:fill="FFFFFF" w:themeFill="background1"/>
              <w:tabs>
                <w:tab w:val="left" w:pos="7290"/>
              </w:tabs>
              <w:rPr>
                <w:sz w:val="20"/>
                <w:szCs w:val="20"/>
              </w:rPr>
            </w:pPr>
            <w:r w:rsidRPr="006F0BD3">
              <w:rPr>
                <w:sz w:val="20"/>
                <w:szCs w:val="20"/>
                <w:lang w:val="fr-FR"/>
              </w:rPr>
              <w:t>HCFC-22</w:t>
            </w:r>
          </w:p>
        </w:tc>
        <w:tc>
          <w:tcPr>
            <w:tcW w:w="1378" w:type="dxa"/>
            <w:shd w:val="clear" w:color="auto" w:fill="auto"/>
          </w:tcPr>
          <w:p w14:paraId="0C6E5696" w14:textId="77777777" w:rsidR="00493210" w:rsidRPr="006D2064"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7FFC6C30"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1</w:t>
            </w:r>
            <w:r>
              <w:rPr>
                <w:sz w:val="20"/>
                <w:szCs w:val="20"/>
              </w:rPr>
              <w:t> </w:t>
            </w:r>
            <w:r w:rsidRPr="006D2064">
              <w:rPr>
                <w:sz w:val="20"/>
                <w:szCs w:val="20"/>
              </w:rPr>
              <w:t>265</w:t>
            </w:r>
            <w:r>
              <w:rPr>
                <w:sz w:val="20"/>
                <w:szCs w:val="20"/>
              </w:rPr>
              <w:t>,</w:t>
            </w:r>
            <w:r w:rsidRPr="006D2064">
              <w:rPr>
                <w:sz w:val="20"/>
                <w:szCs w:val="20"/>
              </w:rPr>
              <w:t>00</w:t>
            </w:r>
          </w:p>
        </w:tc>
        <w:tc>
          <w:tcPr>
            <w:tcW w:w="1381" w:type="dxa"/>
            <w:shd w:val="clear" w:color="auto" w:fill="auto"/>
          </w:tcPr>
          <w:p w14:paraId="11CF7A61"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3</w:t>
            </w:r>
            <w:r>
              <w:rPr>
                <w:sz w:val="20"/>
                <w:szCs w:val="20"/>
              </w:rPr>
              <w:t> </w:t>
            </w:r>
            <w:r w:rsidRPr="006D2064">
              <w:rPr>
                <w:sz w:val="20"/>
                <w:szCs w:val="20"/>
              </w:rPr>
              <w:t>135</w:t>
            </w:r>
            <w:r>
              <w:rPr>
                <w:sz w:val="20"/>
                <w:szCs w:val="20"/>
              </w:rPr>
              <w:t>,</w:t>
            </w:r>
            <w:r w:rsidRPr="006D2064">
              <w:rPr>
                <w:sz w:val="20"/>
                <w:szCs w:val="20"/>
              </w:rPr>
              <w:t>00</w:t>
            </w:r>
          </w:p>
        </w:tc>
        <w:tc>
          <w:tcPr>
            <w:tcW w:w="1559" w:type="dxa"/>
            <w:shd w:val="clear" w:color="auto" w:fill="auto"/>
          </w:tcPr>
          <w:p w14:paraId="5F96A857"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2</w:t>
            </w:r>
            <w:r>
              <w:rPr>
                <w:sz w:val="20"/>
                <w:szCs w:val="20"/>
              </w:rPr>
              <w:t> </w:t>
            </w:r>
            <w:r w:rsidRPr="006D2064">
              <w:rPr>
                <w:sz w:val="20"/>
                <w:szCs w:val="20"/>
              </w:rPr>
              <w:t>939</w:t>
            </w:r>
            <w:r>
              <w:rPr>
                <w:sz w:val="20"/>
                <w:szCs w:val="20"/>
              </w:rPr>
              <w:t>,</w:t>
            </w:r>
            <w:r w:rsidRPr="006D2064">
              <w:rPr>
                <w:sz w:val="20"/>
                <w:szCs w:val="20"/>
              </w:rPr>
              <w:t>77</w:t>
            </w:r>
          </w:p>
        </w:tc>
        <w:tc>
          <w:tcPr>
            <w:tcW w:w="1559" w:type="dxa"/>
            <w:shd w:val="clear" w:color="auto" w:fill="auto"/>
          </w:tcPr>
          <w:p w14:paraId="31C4E7ED" w14:textId="77777777" w:rsidR="00493210" w:rsidRPr="006D2064" w:rsidRDefault="00493210" w:rsidP="00493210">
            <w:pPr>
              <w:shd w:val="clear" w:color="auto" w:fill="FFFFFF" w:themeFill="background1"/>
              <w:tabs>
                <w:tab w:val="left" w:pos="7290"/>
              </w:tabs>
              <w:jc w:val="right"/>
              <w:rPr>
                <w:sz w:val="20"/>
                <w:szCs w:val="20"/>
              </w:rPr>
            </w:pPr>
          </w:p>
        </w:tc>
        <w:tc>
          <w:tcPr>
            <w:tcW w:w="1358" w:type="dxa"/>
            <w:shd w:val="clear" w:color="auto" w:fill="auto"/>
          </w:tcPr>
          <w:p w14:paraId="6A022C29"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7</w:t>
            </w:r>
            <w:r>
              <w:rPr>
                <w:sz w:val="20"/>
                <w:szCs w:val="20"/>
              </w:rPr>
              <w:t> </w:t>
            </w:r>
            <w:r w:rsidRPr="006D2064">
              <w:rPr>
                <w:sz w:val="20"/>
                <w:szCs w:val="20"/>
              </w:rPr>
              <w:t>339</w:t>
            </w:r>
            <w:r>
              <w:rPr>
                <w:sz w:val="20"/>
                <w:szCs w:val="20"/>
              </w:rPr>
              <w:t>,</w:t>
            </w:r>
            <w:r w:rsidRPr="006D2064">
              <w:rPr>
                <w:sz w:val="20"/>
                <w:szCs w:val="20"/>
              </w:rPr>
              <w:t>77</w:t>
            </w:r>
          </w:p>
        </w:tc>
      </w:tr>
      <w:tr w:rsidR="00493210" w:rsidRPr="006D2064" w14:paraId="0CA2BE5F" w14:textId="77777777" w:rsidTr="00493210">
        <w:trPr>
          <w:trHeight w:val="240"/>
        </w:trPr>
        <w:tc>
          <w:tcPr>
            <w:tcW w:w="1515" w:type="dxa"/>
            <w:shd w:val="clear" w:color="auto" w:fill="auto"/>
          </w:tcPr>
          <w:p w14:paraId="72EA2B4B" w14:textId="77777777" w:rsidR="00493210" w:rsidRPr="006F0BD3" w:rsidRDefault="00493210" w:rsidP="00493210">
            <w:pPr>
              <w:shd w:val="clear" w:color="auto" w:fill="FFFFFF" w:themeFill="background1"/>
              <w:tabs>
                <w:tab w:val="left" w:pos="7290"/>
              </w:tabs>
              <w:rPr>
                <w:sz w:val="20"/>
                <w:szCs w:val="20"/>
              </w:rPr>
            </w:pPr>
            <w:r w:rsidRPr="006F0BD3">
              <w:rPr>
                <w:sz w:val="20"/>
                <w:szCs w:val="20"/>
                <w:lang w:val="fr-FR"/>
              </w:rPr>
              <w:t>HCFC-123</w:t>
            </w:r>
          </w:p>
        </w:tc>
        <w:tc>
          <w:tcPr>
            <w:tcW w:w="1378" w:type="dxa"/>
            <w:shd w:val="clear" w:color="auto" w:fill="auto"/>
          </w:tcPr>
          <w:p w14:paraId="1C8BDA81" w14:textId="77777777" w:rsidR="00493210" w:rsidRPr="006D2064"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3C4A3CE3" w14:textId="77777777" w:rsidR="00493210" w:rsidRPr="006D2064" w:rsidRDefault="00493210" w:rsidP="00493210">
            <w:pPr>
              <w:shd w:val="clear" w:color="auto" w:fill="FFFFFF" w:themeFill="background1"/>
              <w:tabs>
                <w:tab w:val="left" w:pos="7290"/>
              </w:tabs>
              <w:jc w:val="right"/>
              <w:rPr>
                <w:sz w:val="20"/>
                <w:szCs w:val="20"/>
              </w:rPr>
            </w:pPr>
          </w:p>
        </w:tc>
        <w:tc>
          <w:tcPr>
            <w:tcW w:w="1381" w:type="dxa"/>
            <w:shd w:val="clear" w:color="auto" w:fill="auto"/>
          </w:tcPr>
          <w:p w14:paraId="070EA8E2"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10</w:t>
            </w:r>
            <w:r>
              <w:rPr>
                <w:sz w:val="20"/>
                <w:szCs w:val="20"/>
              </w:rPr>
              <w:t>,</w:t>
            </w:r>
            <w:r w:rsidRPr="006D2064">
              <w:rPr>
                <w:sz w:val="20"/>
                <w:szCs w:val="20"/>
              </w:rPr>
              <w:t>20</w:t>
            </w:r>
          </w:p>
        </w:tc>
        <w:tc>
          <w:tcPr>
            <w:tcW w:w="1559" w:type="dxa"/>
            <w:shd w:val="clear" w:color="auto" w:fill="auto"/>
          </w:tcPr>
          <w:p w14:paraId="5871A677"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7</w:t>
            </w:r>
            <w:r>
              <w:rPr>
                <w:sz w:val="20"/>
                <w:szCs w:val="20"/>
              </w:rPr>
              <w:t>,</w:t>
            </w:r>
            <w:r w:rsidRPr="006D2064">
              <w:rPr>
                <w:sz w:val="20"/>
                <w:szCs w:val="20"/>
              </w:rPr>
              <w:t>16</w:t>
            </w:r>
          </w:p>
        </w:tc>
        <w:tc>
          <w:tcPr>
            <w:tcW w:w="1559" w:type="dxa"/>
            <w:shd w:val="clear" w:color="auto" w:fill="auto"/>
          </w:tcPr>
          <w:p w14:paraId="1B0BFE32" w14:textId="77777777" w:rsidR="00493210" w:rsidRPr="006D2064" w:rsidRDefault="00493210" w:rsidP="00493210">
            <w:pPr>
              <w:shd w:val="clear" w:color="auto" w:fill="FFFFFF" w:themeFill="background1"/>
              <w:tabs>
                <w:tab w:val="left" w:pos="7290"/>
              </w:tabs>
              <w:jc w:val="right"/>
              <w:rPr>
                <w:sz w:val="20"/>
                <w:szCs w:val="20"/>
              </w:rPr>
            </w:pPr>
          </w:p>
        </w:tc>
        <w:tc>
          <w:tcPr>
            <w:tcW w:w="1358" w:type="dxa"/>
            <w:shd w:val="clear" w:color="auto" w:fill="auto"/>
          </w:tcPr>
          <w:p w14:paraId="36238B46"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17</w:t>
            </w:r>
            <w:r>
              <w:rPr>
                <w:sz w:val="20"/>
                <w:szCs w:val="20"/>
              </w:rPr>
              <w:t>,</w:t>
            </w:r>
            <w:r w:rsidRPr="006D2064">
              <w:rPr>
                <w:sz w:val="20"/>
                <w:szCs w:val="20"/>
              </w:rPr>
              <w:t>36</w:t>
            </w:r>
          </w:p>
        </w:tc>
      </w:tr>
      <w:tr w:rsidR="00493210" w:rsidRPr="006D2064" w14:paraId="42786450" w14:textId="77777777" w:rsidTr="00493210">
        <w:trPr>
          <w:trHeight w:val="240"/>
        </w:trPr>
        <w:tc>
          <w:tcPr>
            <w:tcW w:w="1515" w:type="dxa"/>
            <w:shd w:val="clear" w:color="auto" w:fill="auto"/>
          </w:tcPr>
          <w:p w14:paraId="5A6DEFFE" w14:textId="77777777" w:rsidR="00493210" w:rsidRPr="006F0BD3" w:rsidRDefault="00493210" w:rsidP="00493210">
            <w:pPr>
              <w:shd w:val="clear" w:color="auto" w:fill="FFFFFF" w:themeFill="background1"/>
              <w:tabs>
                <w:tab w:val="left" w:pos="7290"/>
              </w:tabs>
              <w:rPr>
                <w:sz w:val="20"/>
                <w:szCs w:val="20"/>
              </w:rPr>
            </w:pPr>
            <w:r w:rsidRPr="006F0BD3">
              <w:rPr>
                <w:sz w:val="20"/>
                <w:szCs w:val="20"/>
                <w:lang w:val="fr-FR"/>
              </w:rPr>
              <w:t>HCFC-124</w:t>
            </w:r>
          </w:p>
        </w:tc>
        <w:tc>
          <w:tcPr>
            <w:tcW w:w="1378" w:type="dxa"/>
            <w:shd w:val="clear" w:color="auto" w:fill="auto"/>
          </w:tcPr>
          <w:p w14:paraId="469CC6EE" w14:textId="77777777" w:rsidR="00493210" w:rsidRPr="006D2064"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07886245" w14:textId="77777777" w:rsidR="00493210" w:rsidRPr="006D2064" w:rsidRDefault="00493210" w:rsidP="00493210">
            <w:pPr>
              <w:shd w:val="clear" w:color="auto" w:fill="FFFFFF" w:themeFill="background1"/>
              <w:tabs>
                <w:tab w:val="left" w:pos="7290"/>
              </w:tabs>
              <w:jc w:val="right"/>
              <w:rPr>
                <w:sz w:val="20"/>
                <w:szCs w:val="20"/>
              </w:rPr>
            </w:pPr>
          </w:p>
        </w:tc>
        <w:tc>
          <w:tcPr>
            <w:tcW w:w="1381" w:type="dxa"/>
            <w:shd w:val="clear" w:color="auto" w:fill="auto"/>
          </w:tcPr>
          <w:p w14:paraId="162EA153" w14:textId="77777777" w:rsidR="00493210" w:rsidRPr="006D2064" w:rsidRDefault="00493210" w:rsidP="00493210">
            <w:pPr>
              <w:shd w:val="clear" w:color="auto" w:fill="FFFFFF" w:themeFill="background1"/>
              <w:tabs>
                <w:tab w:val="left" w:pos="7290"/>
              </w:tabs>
              <w:jc w:val="right"/>
              <w:rPr>
                <w:sz w:val="20"/>
                <w:szCs w:val="20"/>
              </w:rPr>
            </w:pPr>
          </w:p>
        </w:tc>
        <w:tc>
          <w:tcPr>
            <w:tcW w:w="1559" w:type="dxa"/>
            <w:shd w:val="clear" w:color="auto" w:fill="auto"/>
          </w:tcPr>
          <w:p w14:paraId="15EF9FBB"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-0</w:t>
            </w:r>
            <w:r>
              <w:rPr>
                <w:sz w:val="20"/>
                <w:szCs w:val="20"/>
              </w:rPr>
              <w:t>,</w:t>
            </w:r>
            <w:r w:rsidRPr="006D2064">
              <w:rPr>
                <w:sz w:val="20"/>
                <w:szCs w:val="20"/>
              </w:rPr>
              <w:t>51</w:t>
            </w:r>
          </w:p>
        </w:tc>
        <w:tc>
          <w:tcPr>
            <w:tcW w:w="1559" w:type="dxa"/>
            <w:shd w:val="clear" w:color="auto" w:fill="auto"/>
          </w:tcPr>
          <w:p w14:paraId="24CF93B7" w14:textId="77777777" w:rsidR="00493210" w:rsidRPr="006D2064" w:rsidRDefault="00493210" w:rsidP="00493210">
            <w:pPr>
              <w:shd w:val="clear" w:color="auto" w:fill="FFFFFF" w:themeFill="background1"/>
              <w:tabs>
                <w:tab w:val="left" w:pos="7290"/>
              </w:tabs>
              <w:jc w:val="right"/>
              <w:rPr>
                <w:sz w:val="20"/>
                <w:szCs w:val="20"/>
              </w:rPr>
            </w:pPr>
          </w:p>
        </w:tc>
        <w:tc>
          <w:tcPr>
            <w:tcW w:w="1358" w:type="dxa"/>
            <w:shd w:val="clear" w:color="auto" w:fill="auto"/>
          </w:tcPr>
          <w:p w14:paraId="4A629199"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-0</w:t>
            </w:r>
            <w:r>
              <w:rPr>
                <w:sz w:val="20"/>
                <w:szCs w:val="20"/>
              </w:rPr>
              <w:t>,</w:t>
            </w:r>
            <w:r w:rsidRPr="006D2064">
              <w:rPr>
                <w:sz w:val="20"/>
                <w:szCs w:val="20"/>
              </w:rPr>
              <w:t>51</w:t>
            </w:r>
          </w:p>
        </w:tc>
      </w:tr>
      <w:tr w:rsidR="00493210" w:rsidRPr="006D2064" w14:paraId="758E1DCF" w14:textId="77777777" w:rsidTr="00493210">
        <w:trPr>
          <w:trHeight w:val="240"/>
        </w:trPr>
        <w:tc>
          <w:tcPr>
            <w:tcW w:w="1515" w:type="dxa"/>
            <w:shd w:val="clear" w:color="auto" w:fill="auto"/>
          </w:tcPr>
          <w:p w14:paraId="1FAD20B7" w14:textId="77777777" w:rsidR="00493210" w:rsidRPr="006F0BD3" w:rsidRDefault="00493210" w:rsidP="00493210">
            <w:pPr>
              <w:shd w:val="clear" w:color="auto" w:fill="FFFFFF" w:themeFill="background1"/>
              <w:tabs>
                <w:tab w:val="left" w:pos="7290"/>
              </w:tabs>
              <w:rPr>
                <w:sz w:val="20"/>
                <w:szCs w:val="20"/>
              </w:rPr>
            </w:pPr>
            <w:r w:rsidRPr="006F0BD3">
              <w:rPr>
                <w:sz w:val="20"/>
                <w:szCs w:val="20"/>
                <w:lang w:val="fr-FR"/>
              </w:rPr>
              <w:t>HCFC-141b</w:t>
            </w:r>
          </w:p>
        </w:tc>
        <w:tc>
          <w:tcPr>
            <w:tcW w:w="1378" w:type="dxa"/>
            <w:shd w:val="clear" w:color="auto" w:fill="auto"/>
          </w:tcPr>
          <w:p w14:paraId="4FCCC32D" w14:textId="77777777" w:rsidR="00493210" w:rsidRPr="006D2064"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7D68861C"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2</w:t>
            </w:r>
            <w:r>
              <w:rPr>
                <w:sz w:val="20"/>
                <w:szCs w:val="20"/>
              </w:rPr>
              <w:t> </w:t>
            </w:r>
            <w:r w:rsidRPr="006D2064">
              <w:rPr>
                <w:sz w:val="20"/>
                <w:szCs w:val="20"/>
              </w:rPr>
              <w:t>879</w:t>
            </w:r>
            <w:r>
              <w:rPr>
                <w:sz w:val="20"/>
                <w:szCs w:val="20"/>
              </w:rPr>
              <w:t>,</w:t>
            </w:r>
            <w:r w:rsidRPr="006D2064">
              <w:rPr>
                <w:sz w:val="20"/>
                <w:szCs w:val="20"/>
              </w:rPr>
              <w:t>41</w:t>
            </w:r>
          </w:p>
        </w:tc>
        <w:tc>
          <w:tcPr>
            <w:tcW w:w="1381" w:type="dxa"/>
            <w:shd w:val="clear" w:color="auto" w:fill="auto"/>
          </w:tcPr>
          <w:p w14:paraId="2DEDEE89" w14:textId="77777777" w:rsidR="00493210" w:rsidRPr="006D2064" w:rsidRDefault="00493210" w:rsidP="00493210">
            <w:pPr>
              <w:shd w:val="clear" w:color="auto" w:fill="FFFFFF" w:themeFill="background1"/>
              <w:tabs>
                <w:tab w:val="left" w:pos="7290"/>
              </w:tabs>
              <w:jc w:val="right"/>
              <w:rPr>
                <w:sz w:val="20"/>
                <w:szCs w:val="20"/>
              </w:rPr>
            </w:pPr>
          </w:p>
        </w:tc>
        <w:tc>
          <w:tcPr>
            <w:tcW w:w="1559" w:type="dxa"/>
            <w:shd w:val="clear" w:color="auto" w:fill="auto"/>
          </w:tcPr>
          <w:p w14:paraId="1BE4DC1B" w14:textId="77777777" w:rsidR="00493210" w:rsidRPr="006D2064" w:rsidRDefault="00493210" w:rsidP="00493210">
            <w:pPr>
              <w:shd w:val="clear" w:color="auto" w:fill="FFFFFF" w:themeFill="background1"/>
              <w:tabs>
                <w:tab w:val="left" w:pos="1145"/>
                <w:tab w:val="left" w:pos="7290"/>
              </w:tabs>
              <w:jc w:val="right"/>
              <w:rPr>
                <w:sz w:val="20"/>
                <w:szCs w:val="20"/>
              </w:rPr>
            </w:pPr>
            <w:r w:rsidRPr="006D2064">
              <w:rPr>
                <w:sz w:val="20"/>
                <w:szCs w:val="20"/>
              </w:rPr>
              <w:t>0</w:t>
            </w:r>
            <w:r>
              <w:rPr>
                <w:sz w:val="20"/>
                <w:szCs w:val="20"/>
              </w:rPr>
              <w:t>,</w:t>
            </w:r>
            <w:r w:rsidRPr="006D2064">
              <w:rPr>
                <w:sz w:val="20"/>
                <w:szCs w:val="20"/>
              </w:rPr>
              <w:t>00</w:t>
            </w:r>
          </w:p>
        </w:tc>
        <w:tc>
          <w:tcPr>
            <w:tcW w:w="1559" w:type="dxa"/>
            <w:shd w:val="clear" w:color="auto" w:fill="auto"/>
          </w:tcPr>
          <w:p w14:paraId="35DCC596"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308</w:t>
            </w:r>
            <w:r>
              <w:rPr>
                <w:sz w:val="20"/>
                <w:szCs w:val="20"/>
              </w:rPr>
              <w:t>,</w:t>
            </w:r>
            <w:r w:rsidRPr="006D2064">
              <w:rPr>
                <w:sz w:val="20"/>
                <w:szCs w:val="20"/>
              </w:rPr>
              <w:t>00</w:t>
            </w:r>
          </w:p>
        </w:tc>
        <w:tc>
          <w:tcPr>
            <w:tcW w:w="1358" w:type="dxa"/>
            <w:shd w:val="clear" w:color="auto" w:fill="auto"/>
          </w:tcPr>
          <w:p w14:paraId="7194D3CC"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3</w:t>
            </w:r>
            <w:r>
              <w:rPr>
                <w:sz w:val="20"/>
                <w:szCs w:val="20"/>
              </w:rPr>
              <w:t> </w:t>
            </w:r>
            <w:r w:rsidRPr="006D2064">
              <w:rPr>
                <w:sz w:val="20"/>
                <w:szCs w:val="20"/>
              </w:rPr>
              <w:t>187</w:t>
            </w:r>
            <w:r>
              <w:rPr>
                <w:sz w:val="20"/>
                <w:szCs w:val="20"/>
              </w:rPr>
              <w:t>,</w:t>
            </w:r>
            <w:r w:rsidRPr="006D2064">
              <w:rPr>
                <w:sz w:val="20"/>
                <w:szCs w:val="20"/>
              </w:rPr>
              <w:t>41</w:t>
            </w:r>
          </w:p>
        </w:tc>
      </w:tr>
      <w:tr w:rsidR="00493210" w:rsidRPr="006D2064" w14:paraId="26C81E45" w14:textId="77777777" w:rsidTr="00493210">
        <w:trPr>
          <w:trHeight w:val="240"/>
        </w:trPr>
        <w:tc>
          <w:tcPr>
            <w:tcW w:w="1515" w:type="dxa"/>
            <w:shd w:val="clear" w:color="auto" w:fill="auto"/>
          </w:tcPr>
          <w:p w14:paraId="681A9332" w14:textId="77777777" w:rsidR="00493210" w:rsidRPr="006F0BD3" w:rsidRDefault="00493210" w:rsidP="00493210">
            <w:pPr>
              <w:shd w:val="clear" w:color="auto" w:fill="FFFFFF" w:themeFill="background1"/>
              <w:tabs>
                <w:tab w:val="left" w:pos="7290"/>
              </w:tabs>
              <w:rPr>
                <w:sz w:val="20"/>
                <w:szCs w:val="20"/>
              </w:rPr>
            </w:pPr>
            <w:r w:rsidRPr="006F0BD3">
              <w:rPr>
                <w:sz w:val="20"/>
                <w:szCs w:val="20"/>
                <w:lang w:val="fr-FR"/>
              </w:rPr>
              <w:t>HCFC-142b</w:t>
            </w:r>
          </w:p>
        </w:tc>
        <w:tc>
          <w:tcPr>
            <w:tcW w:w="1378" w:type="dxa"/>
            <w:shd w:val="clear" w:color="auto" w:fill="auto"/>
          </w:tcPr>
          <w:p w14:paraId="5E8DCEE3" w14:textId="77777777" w:rsidR="00493210" w:rsidRPr="006D2064"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0146BF9F"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97</w:t>
            </w:r>
            <w:r>
              <w:rPr>
                <w:sz w:val="20"/>
                <w:szCs w:val="20"/>
              </w:rPr>
              <w:t>,</w:t>
            </w:r>
            <w:r w:rsidRPr="006D2064">
              <w:rPr>
                <w:sz w:val="20"/>
                <w:szCs w:val="20"/>
              </w:rPr>
              <w:t>50</w:t>
            </w:r>
          </w:p>
        </w:tc>
        <w:tc>
          <w:tcPr>
            <w:tcW w:w="1381" w:type="dxa"/>
            <w:shd w:val="clear" w:color="auto" w:fill="auto"/>
          </w:tcPr>
          <w:p w14:paraId="1231F27C"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4</w:t>
            </w:r>
            <w:r>
              <w:rPr>
                <w:sz w:val="20"/>
                <w:szCs w:val="20"/>
              </w:rPr>
              <w:t>,</w:t>
            </w:r>
            <w:r w:rsidRPr="006D2064">
              <w:rPr>
                <w:sz w:val="20"/>
                <w:szCs w:val="20"/>
              </w:rPr>
              <w:t>23</w:t>
            </w:r>
          </w:p>
        </w:tc>
        <w:tc>
          <w:tcPr>
            <w:tcW w:w="1559" w:type="dxa"/>
            <w:shd w:val="clear" w:color="auto" w:fill="auto"/>
          </w:tcPr>
          <w:p w14:paraId="2130299C"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37</w:t>
            </w:r>
            <w:r>
              <w:rPr>
                <w:sz w:val="20"/>
                <w:szCs w:val="20"/>
              </w:rPr>
              <w:t>,</w:t>
            </w:r>
            <w:r w:rsidRPr="006D2064">
              <w:rPr>
                <w:sz w:val="20"/>
                <w:szCs w:val="20"/>
              </w:rPr>
              <w:t>98</w:t>
            </w:r>
          </w:p>
        </w:tc>
        <w:tc>
          <w:tcPr>
            <w:tcW w:w="1559" w:type="dxa"/>
            <w:shd w:val="clear" w:color="auto" w:fill="auto"/>
          </w:tcPr>
          <w:p w14:paraId="4FB90B3E" w14:textId="77777777" w:rsidR="00493210" w:rsidRPr="006D2064" w:rsidRDefault="00493210" w:rsidP="00493210">
            <w:pPr>
              <w:shd w:val="clear" w:color="auto" w:fill="FFFFFF" w:themeFill="background1"/>
              <w:tabs>
                <w:tab w:val="left" w:pos="7290"/>
              </w:tabs>
              <w:jc w:val="right"/>
              <w:rPr>
                <w:sz w:val="20"/>
                <w:szCs w:val="20"/>
              </w:rPr>
            </w:pPr>
          </w:p>
        </w:tc>
        <w:tc>
          <w:tcPr>
            <w:tcW w:w="1358" w:type="dxa"/>
            <w:shd w:val="clear" w:color="auto" w:fill="auto"/>
          </w:tcPr>
          <w:p w14:paraId="08F1293F"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139</w:t>
            </w:r>
            <w:r>
              <w:rPr>
                <w:sz w:val="20"/>
                <w:szCs w:val="20"/>
              </w:rPr>
              <w:t>,</w:t>
            </w:r>
            <w:r w:rsidRPr="006D2064">
              <w:rPr>
                <w:sz w:val="20"/>
                <w:szCs w:val="20"/>
              </w:rPr>
              <w:t>71</w:t>
            </w:r>
          </w:p>
        </w:tc>
      </w:tr>
    </w:tbl>
    <w:p w14:paraId="663E0260" w14:textId="77777777" w:rsidR="00493210" w:rsidRPr="006D2064" w:rsidRDefault="00493210" w:rsidP="00493210">
      <w:pPr>
        <w:shd w:val="clear" w:color="auto" w:fill="FFFFFF" w:themeFill="background1"/>
        <w:tabs>
          <w:tab w:val="left" w:pos="7290"/>
        </w:tabs>
        <w:jc w:val="center"/>
        <w:rPr>
          <w:sz w:val="20"/>
          <w:szCs w:val="20"/>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2830"/>
        <w:gridCol w:w="1276"/>
        <w:gridCol w:w="709"/>
        <w:gridCol w:w="3827"/>
        <w:gridCol w:w="1358"/>
      </w:tblGrid>
      <w:tr w:rsidR="00493210" w:rsidRPr="00E45BFC" w14:paraId="0B387AFE" w14:textId="77777777" w:rsidTr="00493210">
        <w:trPr>
          <w:trHeight w:val="240"/>
        </w:trPr>
        <w:tc>
          <w:tcPr>
            <w:tcW w:w="0" w:type="auto"/>
            <w:gridSpan w:val="5"/>
            <w:shd w:val="clear" w:color="auto" w:fill="auto"/>
          </w:tcPr>
          <w:p w14:paraId="73EDF763" w14:textId="77777777" w:rsidR="00493210" w:rsidRPr="00493210" w:rsidRDefault="00493210" w:rsidP="00493210">
            <w:pPr>
              <w:shd w:val="clear" w:color="auto" w:fill="FFFFFF" w:themeFill="background1"/>
              <w:tabs>
                <w:tab w:val="left" w:pos="7290"/>
              </w:tabs>
              <w:rPr>
                <w:b/>
                <w:sz w:val="20"/>
                <w:szCs w:val="20"/>
                <w:lang w:val="fr-CA"/>
              </w:rPr>
            </w:pPr>
            <w:r w:rsidRPr="006F0BD3">
              <w:rPr>
                <w:b/>
                <w:sz w:val="20"/>
                <w:szCs w:val="20"/>
                <w:lang w:val="fr-FR"/>
              </w:rPr>
              <w:t>(IV) DONNÉES SUR LA CONSOMMATION (tonnes PAO)</w:t>
            </w:r>
          </w:p>
        </w:tc>
      </w:tr>
      <w:tr w:rsidR="00493210" w:rsidRPr="006D2064" w14:paraId="31F368E0" w14:textId="77777777" w:rsidTr="00493210">
        <w:trPr>
          <w:trHeight w:val="240"/>
        </w:trPr>
        <w:tc>
          <w:tcPr>
            <w:tcW w:w="2830" w:type="dxa"/>
            <w:shd w:val="clear" w:color="auto" w:fill="auto"/>
          </w:tcPr>
          <w:p w14:paraId="10D316A7" w14:textId="77777777" w:rsidR="00493210" w:rsidRPr="006F0BD3" w:rsidRDefault="00493210" w:rsidP="00493210">
            <w:pPr>
              <w:shd w:val="clear" w:color="auto" w:fill="FFFFFF" w:themeFill="background1"/>
              <w:tabs>
                <w:tab w:val="left" w:pos="7290"/>
              </w:tabs>
              <w:rPr>
                <w:sz w:val="20"/>
                <w:szCs w:val="20"/>
              </w:rPr>
            </w:pPr>
            <w:r w:rsidRPr="006F0BD3">
              <w:rPr>
                <w:sz w:val="20"/>
                <w:szCs w:val="20"/>
                <w:lang w:val="fr-FR"/>
              </w:rPr>
              <w:t>Valeur de référence 2009-2010 :</w:t>
            </w:r>
          </w:p>
        </w:tc>
        <w:tc>
          <w:tcPr>
            <w:tcW w:w="1276" w:type="dxa"/>
            <w:shd w:val="clear" w:color="auto" w:fill="auto"/>
          </w:tcPr>
          <w:p w14:paraId="0D18B6E0"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19</w:t>
            </w:r>
            <w:r>
              <w:rPr>
                <w:sz w:val="20"/>
                <w:szCs w:val="20"/>
              </w:rPr>
              <w:t> </w:t>
            </w:r>
            <w:r w:rsidRPr="006D2064">
              <w:rPr>
                <w:sz w:val="20"/>
                <w:szCs w:val="20"/>
              </w:rPr>
              <w:t>269</w:t>
            </w:r>
            <w:r>
              <w:rPr>
                <w:sz w:val="20"/>
                <w:szCs w:val="20"/>
              </w:rPr>
              <w:t>,</w:t>
            </w:r>
            <w:r w:rsidRPr="006D2064">
              <w:rPr>
                <w:sz w:val="20"/>
                <w:szCs w:val="20"/>
              </w:rPr>
              <w:t>00</w:t>
            </w:r>
          </w:p>
        </w:tc>
        <w:tc>
          <w:tcPr>
            <w:tcW w:w="4536" w:type="dxa"/>
            <w:gridSpan w:val="2"/>
            <w:shd w:val="clear" w:color="auto" w:fill="auto"/>
          </w:tcPr>
          <w:p w14:paraId="082C5751" w14:textId="77777777" w:rsidR="00493210" w:rsidRPr="00493210" w:rsidRDefault="00493210" w:rsidP="00493210">
            <w:pPr>
              <w:shd w:val="clear" w:color="auto" w:fill="FFFFFF" w:themeFill="background1"/>
              <w:tabs>
                <w:tab w:val="left" w:pos="7290"/>
              </w:tabs>
              <w:rPr>
                <w:sz w:val="20"/>
                <w:szCs w:val="20"/>
                <w:lang w:val="fr-CA"/>
              </w:rPr>
            </w:pPr>
            <w:r w:rsidRPr="006F0BD3">
              <w:rPr>
                <w:sz w:val="20"/>
                <w:szCs w:val="20"/>
                <w:lang w:val="fr-FR"/>
              </w:rPr>
              <w:t>Point de départ des réductions globales durables :</w:t>
            </w:r>
          </w:p>
        </w:tc>
        <w:tc>
          <w:tcPr>
            <w:tcW w:w="1358" w:type="dxa"/>
            <w:shd w:val="clear" w:color="auto" w:fill="auto"/>
          </w:tcPr>
          <w:p w14:paraId="281E6AC9"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18</w:t>
            </w:r>
            <w:r>
              <w:rPr>
                <w:sz w:val="20"/>
                <w:szCs w:val="20"/>
              </w:rPr>
              <w:t> </w:t>
            </w:r>
            <w:r w:rsidRPr="006D2064">
              <w:rPr>
                <w:sz w:val="20"/>
                <w:szCs w:val="20"/>
              </w:rPr>
              <w:t>865</w:t>
            </w:r>
            <w:r>
              <w:rPr>
                <w:sz w:val="20"/>
                <w:szCs w:val="20"/>
              </w:rPr>
              <w:t>,</w:t>
            </w:r>
            <w:r w:rsidRPr="006D2064">
              <w:rPr>
                <w:sz w:val="20"/>
                <w:szCs w:val="20"/>
              </w:rPr>
              <w:t>44</w:t>
            </w:r>
          </w:p>
        </w:tc>
      </w:tr>
      <w:tr w:rsidR="00493210" w:rsidRPr="00E45BFC" w14:paraId="63D529D9" w14:textId="77777777" w:rsidTr="00493210">
        <w:trPr>
          <w:trHeight w:val="240"/>
        </w:trPr>
        <w:tc>
          <w:tcPr>
            <w:tcW w:w="0" w:type="auto"/>
            <w:gridSpan w:val="5"/>
            <w:shd w:val="clear" w:color="auto" w:fill="auto"/>
          </w:tcPr>
          <w:p w14:paraId="620B3AA1" w14:textId="77777777" w:rsidR="00493210" w:rsidRPr="00493210" w:rsidRDefault="00493210" w:rsidP="00493210">
            <w:pPr>
              <w:shd w:val="clear" w:color="auto" w:fill="FFFFFF" w:themeFill="background1"/>
              <w:tabs>
                <w:tab w:val="left" w:pos="7290"/>
              </w:tabs>
              <w:rPr>
                <w:b/>
                <w:sz w:val="20"/>
                <w:szCs w:val="20"/>
                <w:lang w:val="fr-CA"/>
              </w:rPr>
            </w:pPr>
            <w:r w:rsidRPr="006F0BD3">
              <w:rPr>
                <w:b/>
                <w:sz w:val="20"/>
                <w:szCs w:val="20"/>
                <w:lang w:val="fr-FR"/>
              </w:rPr>
              <w:t>CONSOMMATION ÉLIGIBLE AU FINANCEMENT (tonnes PAO)</w:t>
            </w:r>
          </w:p>
        </w:tc>
      </w:tr>
      <w:tr w:rsidR="00493210" w:rsidRPr="006D2064" w14:paraId="612107E8" w14:textId="77777777" w:rsidTr="00493210">
        <w:trPr>
          <w:trHeight w:val="240"/>
        </w:trPr>
        <w:tc>
          <w:tcPr>
            <w:tcW w:w="2830" w:type="dxa"/>
            <w:shd w:val="clear" w:color="auto" w:fill="auto"/>
          </w:tcPr>
          <w:p w14:paraId="03B3513D" w14:textId="77777777" w:rsidR="00493210" w:rsidRPr="006F0BD3" w:rsidRDefault="00493210" w:rsidP="00493210">
            <w:pPr>
              <w:shd w:val="clear" w:color="auto" w:fill="FFFFFF" w:themeFill="background1"/>
              <w:tabs>
                <w:tab w:val="left" w:pos="7290"/>
              </w:tabs>
              <w:rPr>
                <w:sz w:val="20"/>
                <w:szCs w:val="20"/>
              </w:rPr>
            </w:pPr>
            <w:r w:rsidRPr="006F0BD3">
              <w:rPr>
                <w:sz w:val="20"/>
                <w:szCs w:val="20"/>
                <w:lang w:val="fr-FR"/>
              </w:rPr>
              <w:t>Déjà approuvée :</w:t>
            </w:r>
          </w:p>
        </w:tc>
        <w:tc>
          <w:tcPr>
            <w:tcW w:w="1985" w:type="dxa"/>
            <w:gridSpan w:val="2"/>
            <w:shd w:val="clear" w:color="auto" w:fill="auto"/>
          </w:tcPr>
          <w:p w14:paraId="114037C0"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12</w:t>
            </w:r>
            <w:r>
              <w:rPr>
                <w:sz w:val="20"/>
                <w:szCs w:val="20"/>
              </w:rPr>
              <w:t> </w:t>
            </w:r>
            <w:r w:rsidRPr="006D2064">
              <w:rPr>
                <w:sz w:val="20"/>
                <w:szCs w:val="20"/>
              </w:rPr>
              <w:t>161</w:t>
            </w:r>
            <w:r>
              <w:rPr>
                <w:sz w:val="20"/>
                <w:szCs w:val="20"/>
              </w:rPr>
              <w:t>,</w:t>
            </w:r>
            <w:r w:rsidRPr="006D2064">
              <w:rPr>
                <w:sz w:val="20"/>
                <w:szCs w:val="20"/>
              </w:rPr>
              <w:t>02</w:t>
            </w:r>
          </w:p>
        </w:tc>
        <w:tc>
          <w:tcPr>
            <w:tcW w:w="3827" w:type="dxa"/>
            <w:shd w:val="clear" w:color="auto" w:fill="auto"/>
          </w:tcPr>
          <w:p w14:paraId="67A78921" w14:textId="77777777" w:rsidR="00493210" w:rsidRPr="006F0BD3" w:rsidRDefault="00493210" w:rsidP="00493210">
            <w:pPr>
              <w:shd w:val="clear" w:color="auto" w:fill="FFFFFF" w:themeFill="background1"/>
              <w:tabs>
                <w:tab w:val="left" w:pos="7290"/>
              </w:tabs>
              <w:rPr>
                <w:sz w:val="20"/>
                <w:szCs w:val="20"/>
              </w:rPr>
            </w:pPr>
            <w:r w:rsidRPr="006F0BD3">
              <w:rPr>
                <w:sz w:val="20"/>
                <w:szCs w:val="20"/>
                <w:lang w:val="fr-FR"/>
              </w:rPr>
              <w:t>Restante :</w:t>
            </w:r>
          </w:p>
        </w:tc>
        <w:tc>
          <w:tcPr>
            <w:tcW w:w="1358" w:type="dxa"/>
            <w:shd w:val="clear" w:color="auto" w:fill="auto"/>
          </w:tcPr>
          <w:p w14:paraId="2144A2AA" w14:textId="77777777" w:rsidR="00493210" w:rsidRPr="006D2064" w:rsidRDefault="00493210" w:rsidP="00493210">
            <w:pPr>
              <w:shd w:val="clear" w:color="auto" w:fill="FFFFFF" w:themeFill="background1"/>
              <w:tabs>
                <w:tab w:val="left" w:pos="7290"/>
              </w:tabs>
              <w:jc w:val="right"/>
              <w:rPr>
                <w:sz w:val="20"/>
                <w:szCs w:val="20"/>
              </w:rPr>
            </w:pPr>
            <w:r w:rsidRPr="006D2064">
              <w:rPr>
                <w:sz w:val="20"/>
                <w:szCs w:val="20"/>
              </w:rPr>
              <w:t>6</w:t>
            </w:r>
            <w:r>
              <w:rPr>
                <w:sz w:val="20"/>
                <w:szCs w:val="20"/>
              </w:rPr>
              <w:t> </w:t>
            </w:r>
            <w:r w:rsidRPr="006D2064">
              <w:rPr>
                <w:sz w:val="20"/>
                <w:szCs w:val="20"/>
              </w:rPr>
              <w:t>704</w:t>
            </w:r>
            <w:r>
              <w:rPr>
                <w:sz w:val="20"/>
                <w:szCs w:val="20"/>
              </w:rPr>
              <w:t>,</w:t>
            </w:r>
            <w:r w:rsidRPr="006D2064">
              <w:rPr>
                <w:sz w:val="20"/>
                <w:szCs w:val="20"/>
              </w:rPr>
              <w:t>42</w:t>
            </w:r>
          </w:p>
        </w:tc>
      </w:tr>
    </w:tbl>
    <w:p w14:paraId="4B39394E" w14:textId="77777777" w:rsidR="00493210" w:rsidRPr="006D2064" w:rsidRDefault="00493210" w:rsidP="00493210">
      <w:pPr>
        <w:shd w:val="clear" w:color="auto" w:fill="FFFFFF" w:themeFill="background1"/>
        <w:tabs>
          <w:tab w:val="left" w:pos="7290"/>
        </w:tabs>
        <w:jc w:val="center"/>
        <w:rPr>
          <w:sz w:val="20"/>
          <w:szCs w:val="20"/>
        </w:rPr>
      </w:pPr>
    </w:p>
    <w:tbl>
      <w:tblPr>
        <w:tblStyle w:val="TableGrid20"/>
        <w:tblW w:w="10001"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CellMar>
          <w:top w:w="28" w:type="dxa"/>
          <w:bottom w:w="28" w:type="dxa"/>
        </w:tblCellMar>
        <w:tblLook w:val="04A0" w:firstRow="1" w:lastRow="0" w:firstColumn="1" w:lastColumn="0" w:noHBand="0" w:noVBand="1"/>
      </w:tblPr>
      <w:tblGrid>
        <w:gridCol w:w="1413"/>
        <w:gridCol w:w="2693"/>
        <w:gridCol w:w="1473"/>
        <w:gridCol w:w="1474"/>
        <w:gridCol w:w="1474"/>
        <w:gridCol w:w="1474"/>
      </w:tblGrid>
      <w:tr w:rsidR="00493210" w:rsidRPr="006D2064" w14:paraId="520117BA" w14:textId="77777777" w:rsidTr="00493210">
        <w:trPr>
          <w:trHeight w:val="158"/>
        </w:trPr>
        <w:tc>
          <w:tcPr>
            <w:tcW w:w="4106" w:type="dxa"/>
            <w:gridSpan w:val="2"/>
            <w:shd w:val="clear" w:color="auto" w:fill="auto"/>
          </w:tcPr>
          <w:p w14:paraId="6D583FFF" w14:textId="77777777" w:rsidR="00493210" w:rsidRPr="006F0BD3" w:rsidRDefault="00493210" w:rsidP="00493210">
            <w:pPr>
              <w:tabs>
                <w:tab w:val="left" w:pos="7290"/>
              </w:tabs>
              <w:rPr>
                <w:b/>
                <w:sz w:val="20"/>
                <w:szCs w:val="20"/>
              </w:rPr>
            </w:pPr>
            <w:r w:rsidRPr="006F0BD3">
              <w:rPr>
                <w:b/>
                <w:sz w:val="20"/>
                <w:szCs w:val="20"/>
                <w:lang w:val="fr-FR"/>
              </w:rPr>
              <w:t>(V) PLAN D</w:t>
            </w:r>
            <w:r>
              <w:rPr>
                <w:b/>
                <w:sz w:val="20"/>
                <w:szCs w:val="20"/>
                <w:lang w:val="fr-FR"/>
              </w:rPr>
              <w:t>’</w:t>
            </w:r>
            <w:r w:rsidRPr="006F0BD3">
              <w:rPr>
                <w:b/>
                <w:sz w:val="20"/>
                <w:szCs w:val="20"/>
                <w:lang w:val="fr-FR"/>
              </w:rPr>
              <w:t>ACTIVITÉS</w:t>
            </w:r>
          </w:p>
        </w:tc>
        <w:tc>
          <w:tcPr>
            <w:tcW w:w="1473" w:type="dxa"/>
            <w:shd w:val="clear" w:color="auto" w:fill="auto"/>
          </w:tcPr>
          <w:p w14:paraId="6D9C1198" w14:textId="77777777" w:rsidR="00493210" w:rsidRPr="006D2064" w:rsidRDefault="00493210" w:rsidP="00493210">
            <w:pPr>
              <w:tabs>
                <w:tab w:val="left" w:pos="7290"/>
              </w:tabs>
              <w:jc w:val="center"/>
              <w:rPr>
                <w:b/>
                <w:sz w:val="20"/>
                <w:szCs w:val="20"/>
              </w:rPr>
            </w:pPr>
            <w:r w:rsidRPr="006D2064">
              <w:rPr>
                <w:b/>
                <w:sz w:val="20"/>
                <w:szCs w:val="20"/>
              </w:rPr>
              <w:t>2021</w:t>
            </w:r>
          </w:p>
        </w:tc>
        <w:tc>
          <w:tcPr>
            <w:tcW w:w="1474" w:type="dxa"/>
          </w:tcPr>
          <w:p w14:paraId="175BED15" w14:textId="77777777" w:rsidR="00493210" w:rsidRPr="006D2064" w:rsidRDefault="00493210" w:rsidP="00493210">
            <w:pPr>
              <w:tabs>
                <w:tab w:val="left" w:pos="7290"/>
              </w:tabs>
              <w:jc w:val="center"/>
              <w:rPr>
                <w:b/>
                <w:sz w:val="20"/>
                <w:szCs w:val="20"/>
              </w:rPr>
            </w:pPr>
            <w:r w:rsidRPr="006D2064">
              <w:rPr>
                <w:b/>
                <w:sz w:val="20"/>
                <w:szCs w:val="20"/>
              </w:rPr>
              <w:t>2022</w:t>
            </w:r>
          </w:p>
        </w:tc>
        <w:tc>
          <w:tcPr>
            <w:tcW w:w="1474" w:type="dxa"/>
          </w:tcPr>
          <w:p w14:paraId="3CA2F1A8" w14:textId="77777777" w:rsidR="00493210" w:rsidRPr="006D2064" w:rsidRDefault="00493210" w:rsidP="00493210">
            <w:pPr>
              <w:tabs>
                <w:tab w:val="left" w:pos="7290"/>
              </w:tabs>
              <w:jc w:val="center"/>
              <w:rPr>
                <w:b/>
                <w:sz w:val="20"/>
                <w:szCs w:val="20"/>
              </w:rPr>
            </w:pPr>
            <w:r w:rsidRPr="006D2064">
              <w:rPr>
                <w:b/>
                <w:sz w:val="20"/>
                <w:szCs w:val="20"/>
              </w:rPr>
              <w:t>2023</w:t>
            </w:r>
          </w:p>
        </w:tc>
        <w:tc>
          <w:tcPr>
            <w:tcW w:w="1474" w:type="dxa"/>
          </w:tcPr>
          <w:p w14:paraId="521D8841" w14:textId="77777777" w:rsidR="00493210" w:rsidRPr="006F0BD3" w:rsidRDefault="00493210" w:rsidP="00493210">
            <w:pPr>
              <w:tabs>
                <w:tab w:val="left" w:pos="7290"/>
              </w:tabs>
              <w:jc w:val="center"/>
              <w:rPr>
                <w:b/>
                <w:sz w:val="20"/>
                <w:szCs w:val="20"/>
              </w:rPr>
            </w:pPr>
            <w:r w:rsidRPr="006F0BD3">
              <w:rPr>
                <w:b/>
                <w:sz w:val="20"/>
                <w:szCs w:val="20"/>
                <w:lang w:val="fr-FR"/>
              </w:rPr>
              <w:t>Total</w:t>
            </w:r>
          </w:p>
        </w:tc>
      </w:tr>
      <w:tr w:rsidR="00493210" w:rsidRPr="006D2064" w14:paraId="30B0C902" w14:textId="77777777" w:rsidTr="00493210">
        <w:trPr>
          <w:trHeight w:val="152"/>
        </w:trPr>
        <w:tc>
          <w:tcPr>
            <w:tcW w:w="1413" w:type="dxa"/>
            <w:vMerge w:val="restart"/>
            <w:shd w:val="clear" w:color="auto" w:fill="auto"/>
            <w:vAlign w:val="center"/>
          </w:tcPr>
          <w:p w14:paraId="0EF82CEA" w14:textId="77777777" w:rsidR="00493210" w:rsidRPr="006F0BD3" w:rsidRDefault="00493210" w:rsidP="00493210">
            <w:pPr>
              <w:tabs>
                <w:tab w:val="left" w:pos="7290"/>
              </w:tabs>
              <w:jc w:val="left"/>
              <w:rPr>
                <w:sz w:val="20"/>
                <w:szCs w:val="20"/>
              </w:rPr>
            </w:pPr>
            <w:r w:rsidRPr="006F0BD3">
              <w:rPr>
                <w:sz w:val="20"/>
                <w:szCs w:val="20"/>
                <w:lang w:val="fr-FR"/>
              </w:rPr>
              <w:t>Banque mondiale</w:t>
            </w:r>
          </w:p>
        </w:tc>
        <w:tc>
          <w:tcPr>
            <w:tcW w:w="2693" w:type="dxa"/>
            <w:shd w:val="clear" w:color="auto" w:fill="auto"/>
          </w:tcPr>
          <w:p w14:paraId="61DFC786" w14:textId="77777777" w:rsidR="00493210" w:rsidRPr="00493210" w:rsidRDefault="00493210" w:rsidP="00493210">
            <w:pPr>
              <w:tabs>
                <w:tab w:val="left" w:pos="7290"/>
              </w:tabs>
              <w:rPr>
                <w:sz w:val="20"/>
                <w:szCs w:val="20"/>
                <w:lang w:val="fr-CA"/>
              </w:rPr>
            </w:pPr>
            <w:r w:rsidRPr="006F0BD3">
              <w:rPr>
                <w:sz w:val="20"/>
                <w:szCs w:val="20"/>
                <w:lang w:val="fr-FR"/>
              </w:rPr>
              <w:t>Elimination des SAO (tonnes PAO)</w:t>
            </w:r>
          </w:p>
        </w:tc>
        <w:tc>
          <w:tcPr>
            <w:tcW w:w="1473" w:type="dxa"/>
            <w:shd w:val="clear" w:color="auto" w:fill="auto"/>
            <w:vAlign w:val="center"/>
          </w:tcPr>
          <w:p w14:paraId="60F65A8F" w14:textId="77777777" w:rsidR="00493210" w:rsidRPr="006D2064" w:rsidRDefault="00493210" w:rsidP="00493210">
            <w:pPr>
              <w:tabs>
                <w:tab w:val="left" w:pos="7290"/>
              </w:tabs>
              <w:jc w:val="right"/>
              <w:rPr>
                <w:sz w:val="20"/>
                <w:szCs w:val="20"/>
              </w:rPr>
            </w:pPr>
            <w:r w:rsidRPr="006D2064">
              <w:rPr>
                <w:sz w:val="20"/>
                <w:szCs w:val="20"/>
              </w:rPr>
              <w:t>628</w:t>
            </w:r>
            <w:r>
              <w:rPr>
                <w:sz w:val="20"/>
                <w:szCs w:val="20"/>
              </w:rPr>
              <w:t>,</w:t>
            </w:r>
            <w:r w:rsidRPr="006D2064">
              <w:rPr>
                <w:sz w:val="20"/>
                <w:szCs w:val="20"/>
              </w:rPr>
              <w:t>65</w:t>
            </w:r>
          </w:p>
        </w:tc>
        <w:tc>
          <w:tcPr>
            <w:tcW w:w="1474" w:type="dxa"/>
          </w:tcPr>
          <w:p w14:paraId="65FD1BF4" w14:textId="77777777" w:rsidR="00493210" w:rsidRPr="006D2064" w:rsidRDefault="00493210" w:rsidP="00493210">
            <w:pPr>
              <w:tabs>
                <w:tab w:val="left" w:pos="7290"/>
              </w:tabs>
              <w:jc w:val="right"/>
              <w:rPr>
                <w:sz w:val="20"/>
                <w:szCs w:val="20"/>
              </w:rPr>
            </w:pPr>
            <w:r w:rsidRPr="006D2064">
              <w:rPr>
                <w:sz w:val="20"/>
                <w:szCs w:val="20"/>
              </w:rPr>
              <w:t>0</w:t>
            </w:r>
            <w:r>
              <w:rPr>
                <w:sz w:val="20"/>
                <w:szCs w:val="20"/>
              </w:rPr>
              <w:t>,</w:t>
            </w:r>
            <w:r w:rsidRPr="006D2064">
              <w:rPr>
                <w:sz w:val="20"/>
                <w:szCs w:val="20"/>
              </w:rPr>
              <w:t>0</w:t>
            </w:r>
          </w:p>
        </w:tc>
        <w:tc>
          <w:tcPr>
            <w:tcW w:w="1474" w:type="dxa"/>
          </w:tcPr>
          <w:p w14:paraId="3A265115" w14:textId="77777777" w:rsidR="00493210" w:rsidRPr="006D2064" w:rsidRDefault="00493210" w:rsidP="00493210">
            <w:pPr>
              <w:tabs>
                <w:tab w:val="left" w:pos="7290"/>
              </w:tabs>
              <w:jc w:val="right"/>
              <w:rPr>
                <w:sz w:val="20"/>
                <w:szCs w:val="20"/>
              </w:rPr>
            </w:pPr>
            <w:r w:rsidRPr="006D2064">
              <w:rPr>
                <w:sz w:val="20"/>
                <w:szCs w:val="20"/>
              </w:rPr>
              <w:t>785</w:t>
            </w:r>
            <w:r>
              <w:rPr>
                <w:sz w:val="20"/>
                <w:szCs w:val="20"/>
              </w:rPr>
              <w:t>,</w:t>
            </w:r>
            <w:r w:rsidRPr="006D2064">
              <w:rPr>
                <w:sz w:val="20"/>
                <w:szCs w:val="20"/>
              </w:rPr>
              <w:t>81</w:t>
            </w:r>
          </w:p>
        </w:tc>
        <w:tc>
          <w:tcPr>
            <w:tcW w:w="1474" w:type="dxa"/>
            <w:shd w:val="clear" w:color="auto" w:fill="auto"/>
            <w:vAlign w:val="center"/>
          </w:tcPr>
          <w:p w14:paraId="6B016C9E" w14:textId="77777777" w:rsidR="00493210" w:rsidRPr="006D2064" w:rsidRDefault="00493210" w:rsidP="00493210">
            <w:pPr>
              <w:tabs>
                <w:tab w:val="left" w:pos="7290"/>
              </w:tabs>
              <w:jc w:val="right"/>
              <w:rPr>
                <w:sz w:val="20"/>
                <w:szCs w:val="20"/>
              </w:rPr>
            </w:pPr>
            <w:r w:rsidRPr="006D2064">
              <w:rPr>
                <w:sz w:val="20"/>
                <w:szCs w:val="20"/>
              </w:rPr>
              <w:t>1</w:t>
            </w:r>
            <w:r>
              <w:rPr>
                <w:sz w:val="20"/>
                <w:szCs w:val="20"/>
              </w:rPr>
              <w:t> </w:t>
            </w:r>
            <w:r w:rsidRPr="006D2064">
              <w:rPr>
                <w:sz w:val="20"/>
                <w:szCs w:val="20"/>
              </w:rPr>
              <w:t>414</w:t>
            </w:r>
            <w:r>
              <w:rPr>
                <w:sz w:val="20"/>
                <w:szCs w:val="20"/>
              </w:rPr>
              <w:t>,</w:t>
            </w:r>
            <w:r w:rsidRPr="006D2064">
              <w:rPr>
                <w:sz w:val="20"/>
                <w:szCs w:val="20"/>
              </w:rPr>
              <w:t>46</w:t>
            </w:r>
          </w:p>
        </w:tc>
      </w:tr>
      <w:tr w:rsidR="00493210" w:rsidRPr="006D2064" w14:paraId="5BE7077D" w14:textId="77777777" w:rsidTr="00493210">
        <w:trPr>
          <w:trHeight w:val="143"/>
        </w:trPr>
        <w:tc>
          <w:tcPr>
            <w:tcW w:w="1413" w:type="dxa"/>
            <w:vMerge/>
            <w:shd w:val="clear" w:color="auto" w:fill="auto"/>
            <w:vAlign w:val="center"/>
          </w:tcPr>
          <w:p w14:paraId="091C22E1" w14:textId="77777777" w:rsidR="00493210" w:rsidRPr="006D2064" w:rsidRDefault="00493210" w:rsidP="00493210">
            <w:pPr>
              <w:tabs>
                <w:tab w:val="left" w:pos="7290"/>
              </w:tabs>
              <w:jc w:val="left"/>
              <w:rPr>
                <w:sz w:val="20"/>
                <w:szCs w:val="20"/>
              </w:rPr>
            </w:pPr>
          </w:p>
        </w:tc>
        <w:tc>
          <w:tcPr>
            <w:tcW w:w="2693" w:type="dxa"/>
            <w:shd w:val="clear" w:color="auto" w:fill="auto"/>
          </w:tcPr>
          <w:p w14:paraId="1772BA5A" w14:textId="77777777" w:rsidR="00493210" w:rsidRPr="006F0BD3" w:rsidRDefault="00493210" w:rsidP="00493210">
            <w:pPr>
              <w:tabs>
                <w:tab w:val="left" w:pos="7290"/>
              </w:tabs>
              <w:rPr>
                <w:sz w:val="20"/>
                <w:szCs w:val="20"/>
              </w:rPr>
            </w:pPr>
            <w:r w:rsidRPr="006F0BD3">
              <w:rPr>
                <w:sz w:val="20"/>
                <w:szCs w:val="20"/>
                <w:lang w:val="fr-FR"/>
              </w:rPr>
              <w:t>Financement ($US)</w:t>
            </w:r>
          </w:p>
        </w:tc>
        <w:tc>
          <w:tcPr>
            <w:tcW w:w="1473" w:type="dxa"/>
            <w:shd w:val="clear" w:color="auto" w:fill="auto"/>
            <w:vAlign w:val="center"/>
          </w:tcPr>
          <w:p w14:paraId="2763D368" w14:textId="77777777" w:rsidR="00493210" w:rsidRPr="006D2064" w:rsidRDefault="00493210" w:rsidP="00493210">
            <w:pPr>
              <w:tabs>
                <w:tab w:val="left" w:pos="7290"/>
              </w:tabs>
              <w:jc w:val="right"/>
              <w:rPr>
                <w:sz w:val="20"/>
                <w:szCs w:val="20"/>
              </w:rPr>
            </w:pPr>
            <w:r w:rsidRPr="006D2064">
              <w:rPr>
                <w:sz w:val="20"/>
                <w:szCs w:val="20"/>
              </w:rPr>
              <w:t>4</w:t>
            </w:r>
            <w:r>
              <w:rPr>
                <w:sz w:val="20"/>
                <w:szCs w:val="20"/>
              </w:rPr>
              <w:t> </w:t>
            </w:r>
            <w:r w:rsidRPr="006D2064">
              <w:rPr>
                <w:sz w:val="20"/>
                <w:szCs w:val="20"/>
              </w:rPr>
              <w:t>280</w:t>
            </w:r>
            <w:r>
              <w:rPr>
                <w:sz w:val="20"/>
                <w:szCs w:val="20"/>
              </w:rPr>
              <w:t> </w:t>
            </w:r>
            <w:r w:rsidRPr="006D2064">
              <w:rPr>
                <w:sz w:val="20"/>
                <w:szCs w:val="20"/>
              </w:rPr>
              <w:t>000</w:t>
            </w:r>
          </w:p>
        </w:tc>
        <w:tc>
          <w:tcPr>
            <w:tcW w:w="1474" w:type="dxa"/>
          </w:tcPr>
          <w:p w14:paraId="3BB205E9" w14:textId="77777777" w:rsidR="00493210" w:rsidRPr="006D2064" w:rsidRDefault="00493210" w:rsidP="00493210">
            <w:pPr>
              <w:tabs>
                <w:tab w:val="left" w:pos="7290"/>
              </w:tabs>
              <w:jc w:val="right"/>
              <w:rPr>
                <w:sz w:val="20"/>
                <w:szCs w:val="20"/>
              </w:rPr>
            </w:pPr>
            <w:r w:rsidRPr="006D2064">
              <w:rPr>
                <w:sz w:val="20"/>
                <w:szCs w:val="20"/>
              </w:rPr>
              <w:t>0</w:t>
            </w:r>
          </w:p>
        </w:tc>
        <w:tc>
          <w:tcPr>
            <w:tcW w:w="1474" w:type="dxa"/>
          </w:tcPr>
          <w:p w14:paraId="3799A046" w14:textId="77777777" w:rsidR="00493210" w:rsidRPr="006D2064" w:rsidRDefault="00493210" w:rsidP="00493210">
            <w:pPr>
              <w:tabs>
                <w:tab w:val="left" w:pos="7290"/>
              </w:tabs>
              <w:jc w:val="right"/>
              <w:rPr>
                <w:sz w:val="20"/>
                <w:szCs w:val="20"/>
              </w:rPr>
            </w:pPr>
            <w:r w:rsidRPr="006D2064">
              <w:rPr>
                <w:sz w:val="20"/>
                <w:szCs w:val="20"/>
              </w:rPr>
              <w:t>5</w:t>
            </w:r>
            <w:r>
              <w:rPr>
                <w:sz w:val="20"/>
                <w:szCs w:val="20"/>
              </w:rPr>
              <w:t> </w:t>
            </w:r>
            <w:r w:rsidRPr="006D2064">
              <w:rPr>
                <w:sz w:val="20"/>
                <w:szCs w:val="20"/>
              </w:rPr>
              <w:t>350</w:t>
            </w:r>
            <w:r>
              <w:rPr>
                <w:sz w:val="20"/>
                <w:szCs w:val="20"/>
              </w:rPr>
              <w:t> </w:t>
            </w:r>
            <w:r w:rsidRPr="006D2064">
              <w:rPr>
                <w:sz w:val="20"/>
                <w:szCs w:val="20"/>
              </w:rPr>
              <w:t>000</w:t>
            </w:r>
          </w:p>
        </w:tc>
        <w:tc>
          <w:tcPr>
            <w:tcW w:w="1474" w:type="dxa"/>
            <w:shd w:val="clear" w:color="auto" w:fill="auto"/>
            <w:vAlign w:val="center"/>
          </w:tcPr>
          <w:p w14:paraId="1BA67519" w14:textId="77777777" w:rsidR="00493210" w:rsidRPr="006D2064" w:rsidRDefault="00493210" w:rsidP="00493210">
            <w:pPr>
              <w:tabs>
                <w:tab w:val="left" w:pos="7290"/>
              </w:tabs>
              <w:jc w:val="right"/>
              <w:rPr>
                <w:sz w:val="20"/>
                <w:szCs w:val="20"/>
              </w:rPr>
            </w:pPr>
            <w:r w:rsidRPr="006D2064">
              <w:rPr>
                <w:sz w:val="20"/>
                <w:szCs w:val="20"/>
              </w:rPr>
              <w:t>9</w:t>
            </w:r>
            <w:r>
              <w:rPr>
                <w:sz w:val="20"/>
                <w:szCs w:val="20"/>
              </w:rPr>
              <w:t> </w:t>
            </w:r>
            <w:r w:rsidRPr="006D2064">
              <w:rPr>
                <w:sz w:val="20"/>
                <w:szCs w:val="20"/>
              </w:rPr>
              <w:t>630</w:t>
            </w:r>
            <w:r>
              <w:rPr>
                <w:sz w:val="20"/>
                <w:szCs w:val="20"/>
              </w:rPr>
              <w:t> </w:t>
            </w:r>
            <w:r w:rsidRPr="006D2064">
              <w:rPr>
                <w:sz w:val="20"/>
                <w:szCs w:val="20"/>
              </w:rPr>
              <w:t>000</w:t>
            </w:r>
          </w:p>
        </w:tc>
      </w:tr>
    </w:tbl>
    <w:p w14:paraId="49172438" w14:textId="77777777" w:rsidR="00493210" w:rsidRPr="006D2064" w:rsidRDefault="00493210" w:rsidP="00493210">
      <w:pPr>
        <w:shd w:val="clear" w:color="auto" w:fill="FFFFFF" w:themeFill="background1"/>
        <w:tabs>
          <w:tab w:val="left" w:pos="7290"/>
        </w:tabs>
        <w:jc w:val="center"/>
        <w:rPr>
          <w:sz w:val="20"/>
          <w:szCs w:val="20"/>
        </w:rPr>
      </w:pPr>
    </w:p>
    <w:p w14:paraId="17D56212" w14:textId="77777777" w:rsidR="00493210" w:rsidRDefault="00493210" w:rsidP="00493210">
      <w:pPr>
        <w:shd w:val="clear" w:color="auto" w:fill="FFFFFF" w:themeFill="background1"/>
        <w:tabs>
          <w:tab w:val="left" w:pos="7290"/>
        </w:tabs>
        <w:jc w:val="center"/>
        <w:sectPr w:rsidR="00493210" w:rsidSect="00493210">
          <w:headerReference w:type="even" r:id="rId28"/>
          <w:headerReference w:type="default" r:id="rId29"/>
          <w:footerReference w:type="even" r:id="rId30"/>
          <w:footerReference w:type="default" r:id="rId31"/>
          <w:headerReference w:type="first" r:id="rId32"/>
          <w:pgSz w:w="12240" w:h="15840" w:code="1"/>
          <w:pgMar w:top="600" w:right="1440" w:bottom="600" w:left="1440" w:header="720" w:footer="475" w:gutter="0"/>
          <w:cols w:space="720"/>
          <w:docGrid w:linePitch="299"/>
        </w:sectPr>
      </w:pPr>
    </w:p>
    <w:p w14:paraId="70200B54" w14:textId="77777777" w:rsidR="00493210" w:rsidRPr="000C6E06" w:rsidRDefault="00493210" w:rsidP="00493210">
      <w:pPr>
        <w:tabs>
          <w:tab w:val="left" w:pos="7290"/>
        </w:tabs>
        <w:rPr>
          <w:sz w:val="18"/>
          <w:szCs w:val="18"/>
        </w:rPr>
      </w:pPr>
    </w:p>
    <w:tbl>
      <w:tblPr>
        <w:tblStyle w:val="TableGrid10"/>
        <w:tblW w:w="5000" w:type="pct"/>
        <w:jc w:val="center"/>
        <w:tblLayout w:type="fixed"/>
        <w:tblLook w:val="04A0" w:firstRow="1" w:lastRow="0" w:firstColumn="1" w:lastColumn="0" w:noHBand="0" w:noVBand="1"/>
      </w:tblPr>
      <w:tblGrid>
        <w:gridCol w:w="1364"/>
        <w:gridCol w:w="977"/>
        <w:gridCol w:w="1059"/>
        <w:gridCol w:w="945"/>
        <w:gridCol w:w="945"/>
        <w:gridCol w:w="945"/>
        <w:gridCol w:w="1276"/>
        <w:gridCol w:w="992"/>
        <w:gridCol w:w="992"/>
        <w:gridCol w:w="992"/>
        <w:gridCol w:w="992"/>
        <w:gridCol w:w="992"/>
        <w:gridCol w:w="992"/>
        <w:gridCol w:w="1167"/>
      </w:tblGrid>
      <w:tr w:rsidR="00493210" w:rsidRPr="000C6E06" w14:paraId="33657586" w14:textId="77777777" w:rsidTr="00493210">
        <w:trPr>
          <w:jc w:val="center"/>
        </w:trPr>
        <w:tc>
          <w:tcPr>
            <w:tcW w:w="1162" w:type="pct"/>
            <w:gridSpan w:val="3"/>
            <w:shd w:val="clear" w:color="auto" w:fill="auto"/>
            <w:tcMar>
              <w:top w:w="28" w:type="dxa"/>
              <w:bottom w:w="28" w:type="dxa"/>
            </w:tcMar>
          </w:tcPr>
          <w:p w14:paraId="185F7799" w14:textId="77777777" w:rsidR="00493210" w:rsidRPr="006F0BD3" w:rsidRDefault="00493210" w:rsidP="00493210">
            <w:pPr>
              <w:tabs>
                <w:tab w:val="left" w:pos="7290"/>
              </w:tabs>
              <w:rPr>
                <w:b/>
                <w:sz w:val="20"/>
                <w:szCs w:val="20"/>
              </w:rPr>
            </w:pPr>
            <w:r w:rsidRPr="006F0BD3">
              <w:rPr>
                <w:b/>
                <w:sz w:val="20"/>
                <w:szCs w:val="20"/>
                <w:lang w:val="fr-FR"/>
              </w:rPr>
              <w:t>(VI) DONNÉES DU PROJET</w:t>
            </w:r>
          </w:p>
        </w:tc>
        <w:tc>
          <w:tcPr>
            <w:tcW w:w="323" w:type="pct"/>
            <w:shd w:val="clear" w:color="auto" w:fill="auto"/>
            <w:tcMar>
              <w:top w:w="28" w:type="dxa"/>
              <w:bottom w:w="28" w:type="dxa"/>
            </w:tcMar>
            <w:vAlign w:val="center"/>
          </w:tcPr>
          <w:p w14:paraId="217BF995" w14:textId="77777777" w:rsidR="00493210" w:rsidRPr="00A35C82" w:rsidRDefault="00493210" w:rsidP="00493210">
            <w:pPr>
              <w:tabs>
                <w:tab w:val="left" w:pos="7290"/>
              </w:tabs>
              <w:jc w:val="center"/>
              <w:rPr>
                <w:b/>
                <w:bCs/>
                <w:sz w:val="20"/>
                <w:szCs w:val="20"/>
              </w:rPr>
            </w:pPr>
            <w:r w:rsidRPr="00A35C82">
              <w:rPr>
                <w:b/>
                <w:bCs/>
                <w:sz w:val="20"/>
                <w:szCs w:val="20"/>
              </w:rPr>
              <w:t>2016</w:t>
            </w:r>
          </w:p>
        </w:tc>
        <w:tc>
          <w:tcPr>
            <w:tcW w:w="323" w:type="pct"/>
            <w:shd w:val="clear" w:color="auto" w:fill="auto"/>
            <w:tcMar>
              <w:top w:w="28" w:type="dxa"/>
              <w:bottom w:w="28" w:type="dxa"/>
            </w:tcMar>
            <w:vAlign w:val="center"/>
          </w:tcPr>
          <w:p w14:paraId="2C228A2B" w14:textId="77777777" w:rsidR="00493210" w:rsidRPr="00A35C82" w:rsidRDefault="00493210" w:rsidP="00493210">
            <w:pPr>
              <w:tabs>
                <w:tab w:val="left" w:pos="7290"/>
              </w:tabs>
              <w:jc w:val="center"/>
              <w:rPr>
                <w:b/>
                <w:bCs/>
                <w:sz w:val="20"/>
                <w:szCs w:val="20"/>
              </w:rPr>
            </w:pPr>
            <w:r w:rsidRPr="00A35C82">
              <w:rPr>
                <w:b/>
                <w:bCs/>
                <w:sz w:val="20"/>
                <w:szCs w:val="20"/>
              </w:rPr>
              <w:t>2017</w:t>
            </w:r>
          </w:p>
        </w:tc>
        <w:tc>
          <w:tcPr>
            <w:tcW w:w="323" w:type="pct"/>
            <w:shd w:val="clear" w:color="auto" w:fill="auto"/>
            <w:tcMar>
              <w:top w:w="28" w:type="dxa"/>
              <w:bottom w:w="28" w:type="dxa"/>
            </w:tcMar>
            <w:vAlign w:val="center"/>
          </w:tcPr>
          <w:p w14:paraId="441B6093" w14:textId="77777777" w:rsidR="00493210" w:rsidRPr="00A35C82" w:rsidRDefault="00493210" w:rsidP="00493210">
            <w:pPr>
              <w:tabs>
                <w:tab w:val="left" w:pos="7290"/>
              </w:tabs>
              <w:jc w:val="center"/>
              <w:rPr>
                <w:b/>
                <w:bCs/>
                <w:sz w:val="20"/>
                <w:szCs w:val="20"/>
              </w:rPr>
            </w:pPr>
            <w:r w:rsidRPr="00A35C82">
              <w:rPr>
                <w:b/>
                <w:bCs/>
                <w:sz w:val="20"/>
                <w:szCs w:val="20"/>
              </w:rPr>
              <w:t>2018</w:t>
            </w:r>
            <w:r>
              <w:rPr>
                <w:b/>
                <w:bCs/>
                <w:sz w:val="20"/>
                <w:szCs w:val="20"/>
              </w:rPr>
              <w:t xml:space="preserve"> 2019</w:t>
            </w:r>
          </w:p>
        </w:tc>
        <w:tc>
          <w:tcPr>
            <w:tcW w:w="436" w:type="pct"/>
            <w:shd w:val="clear" w:color="auto" w:fill="auto"/>
            <w:tcMar>
              <w:top w:w="28" w:type="dxa"/>
              <w:bottom w:w="28" w:type="dxa"/>
            </w:tcMar>
            <w:vAlign w:val="center"/>
          </w:tcPr>
          <w:p w14:paraId="6954AFC8" w14:textId="77777777" w:rsidR="00493210" w:rsidRPr="004A37E0" w:rsidRDefault="00493210" w:rsidP="00493210">
            <w:pPr>
              <w:tabs>
                <w:tab w:val="left" w:pos="7290"/>
              </w:tabs>
              <w:jc w:val="center"/>
              <w:rPr>
                <w:b/>
                <w:bCs/>
                <w:sz w:val="20"/>
                <w:szCs w:val="20"/>
              </w:rPr>
            </w:pPr>
            <w:r>
              <w:rPr>
                <w:b/>
                <w:bCs/>
                <w:sz w:val="20"/>
                <w:szCs w:val="20"/>
              </w:rPr>
              <w:t>*</w:t>
            </w:r>
            <w:r w:rsidRPr="004A37E0">
              <w:rPr>
                <w:b/>
                <w:bCs/>
                <w:sz w:val="4"/>
                <w:szCs w:val="4"/>
              </w:rPr>
              <w:t> </w:t>
            </w:r>
            <w:r>
              <w:rPr>
                <w:b/>
                <w:bCs/>
                <w:sz w:val="20"/>
                <w:szCs w:val="20"/>
              </w:rPr>
              <w:t>2</w:t>
            </w:r>
            <w:r w:rsidRPr="004A37E0">
              <w:rPr>
                <w:b/>
                <w:bCs/>
                <w:sz w:val="20"/>
                <w:szCs w:val="20"/>
              </w:rPr>
              <w:t>020</w:t>
            </w:r>
          </w:p>
        </w:tc>
        <w:tc>
          <w:tcPr>
            <w:tcW w:w="339" w:type="pct"/>
            <w:shd w:val="clear" w:color="auto" w:fill="auto"/>
            <w:tcMar>
              <w:top w:w="28" w:type="dxa"/>
              <w:bottom w:w="28" w:type="dxa"/>
            </w:tcMar>
            <w:vAlign w:val="center"/>
          </w:tcPr>
          <w:p w14:paraId="70E87753" w14:textId="77777777" w:rsidR="00493210" w:rsidRPr="00A35C82" w:rsidRDefault="00493210" w:rsidP="00493210">
            <w:pPr>
              <w:tabs>
                <w:tab w:val="left" w:pos="7290"/>
              </w:tabs>
              <w:jc w:val="center"/>
              <w:rPr>
                <w:b/>
                <w:bCs/>
                <w:sz w:val="20"/>
                <w:szCs w:val="20"/>
              </w:rPr>
            </w:pPr>
            <w:r w:rsidRPr="00A35C82">
              <w:rPr>
                <w:b/>
                <w:bCs/>
                <w:sz w:val="20"/>
                <w:szCs w:val="20"/>
              </w:rPr>
              <w:t>2021</w:t>
            </w:r>
          </w:p>
        </w:tc>
        <w:tc>
          <w:tcPr>
            <w:tcW w:w="339" w:type="pct"/>
            <w:tcMar>
              <w:top w:w="28" w:type="dxa"/>
              <w:bottom w:w="28" w:type="dxa"/>
            </w:tcMar>
            <w:vAlign w:val="center"/>
          </w:tcPr>
          <w:p w14:paraId="2136AC08" w14:textId="77777777" w:rsidR="00493210" w:rsidRPr="00A35C82" w:rsidRDefault="00493210" w:rsidP="00493210">
            <w:pPr>
              <w:tabs>
                <w:tab w:val="left" w:pos="7290"/>
              </w:tabs>
              <w:jc w:val="center"/>
              <w:rPr>
                <w:b/>
                <w:sz w:val="20"/>
                <w:szCs w:val="20"/>
              </w:rPr>
            </w:pPr>
            <w:r w:rsidRPr="00A35C82">
              <w:rPr>
                <w:b/>
                <w:sz w:val="20"/>
                <w:szCs w:val="20"/>
              </w:rPr>
              <w:t>2022</w:t>
            </w:r>
          </w:p>
        </w:tc>
        <w:tc>
          <w:tcPr>
            <w:tcW w:w="339" w:type="pct"/>
            <w:tcMar>
              <w:top w:w="28" w:type="dxa"/>
              <w:bottom w:w="28" w:type="dxa"/>
            </w:tcMar>
            <w:vAlign w:val="center"/>
          </w:tcPr>
          <w:p w14:paraId="49727291" w14:textId="77777777" w:rsidR="00493210" w:rsidRPr="00A35C82" w:rsidRDefault="00493210" w:rsidP="00493210">
            <w:pPr>
              <w:tabs>
                <w:tab w:val="left" w:pos="7290"/>
              </w:tabs>
              <w:jc w:val="center"/>
              <w:rPr>
                <w:b/>
                <w:sz w:val="20"/>
                <w:szCs w:val="20"/>
              </w:rPr>
            </w:pPr>
            <w:r w:rsidRPr="00A35C82">
              <w:rPr>
                <w:b/>
                <w:sz w:val="20"/>
                <w:szCs w:val="20"/>
              </w:rPr>
              <w:t>2023</w:t>
            </w:r>
          </w:p>
        </w:tc>
        <w:tc>
          <w:tcPr>
            <w:tcW w:w="339" w:type="pct"/>
            <w:tcMar>
              <w:top w:w="28" w:type="dxa"/>
              <w:bottom w:w="28" w:type="dxa"/>
            </w:tcMar>
            <w:vAlign w:val="center"/>
          </w:tcPr>
          <w:p w14:paraId="46A1FF57" w14:textId="77777777" w:rsidR="00493210" w:rsidRPr="00A35C82" w:rsidRDefault="00493210" w:rsidP="00493210">
            <w:pPr>
              <w:tabs>
                <w:tab w:val="left" w:pos="7290"/>
              </w:tabs>
              <w:jc w:val="center"/>
              <w:rPr>
                <w:b/>
                <w:sz w:val="20"/>
                <w:szCs w:val="20"/>
              </w:rPr>
            </w:pPr>
            <w:r w:rsidRPr="00A35C82">
              <w:rPr>
                <w:b/>
                <w:sz w:val="20"/>
                <w:szCs w:val="20"/>
              </w:rPr>
              <w:t>2024</w:t>
            </w:r>
          </w:p>
        </w:tc>
        <w:tc>
          <w:tcPr>
            <w:tcW w:w="339" w:type="pct"/>
            <w:tcMar>
              <w:top w:w="28" w:type="dxa"/>
              <w:bottom w:w="28" w:type="dxa"/>
            </w:tcMar>
            <w:vAlign w:val="center"/>
          </w:tcPr>
          <w:p w14:paraId="4FCD7E34" w14:textId="77777777" w:rsidR="00493210" w:rsidRPr="00A35C82" w:rsidRDefault="00493210" w:rsidP="00493210">
            <w:pPr>
              <w:tabs>
                <w:tab w:val="left" w:pos="7290"/>
              </w:tabs>
              <w:jc w:val="center"/>
              <w:rPr>
                <w:b/>
                <w:sz w:val="20"/>
                <w:szCs w:val="20"/>
              </w:rPr>
            </w:pPr>
            <w:r w:rsidRPr="00A35C82">
              <w:rPr>
                <w:b/>
                <w:sz w:val="20"/>
                <w:szCs w:val="20"/>
              </w:rPr>
              <w:t>2025</w:t>
            </w:r>
          </w:p>
        </w:tc>
        <w:tc>
          <w:tcPr>
            <w:tcW w:w="339" w:type="pct"/>
            <w:tcMar>
              <w:top w:w="28" w:type="dxa"/>
              <w:bottom w:w="28" w:type="dxa"/>
            </w:tcMar>
            <w:vAlign w:val="center"/>
          </w:tcPr>
          <w:p w14:paraId="196F6350" w14:textId="77777777" w:rsidR="00493210" w:rsidRPr="00A35C82" w:rsidRDefault="00493210" w:rsidP="00493210">
            <w:pPr>
              <w:tabs>
                <w:tab w:val="left" w:pos="7290"/>
              </w:tabs>
              <w:jc w:val="center"/>
              <w:rPr>
                <w:b/>
                <w:sz w:val="20"/>
                <w:szCs w:val="20"/>
              </w:rPr>
            </w:pPr>
            <w:r w:rsidRPr="00A35C82">
              <w:rPr>
                <w:b/>
                <w:sz w:val="20"/>
                <w:szCs w:val="20"/>
              </w:rPr>
              <w:t>2026</w:t>
            </w:r>
          </w:p>
        </w:tc>
        <w:tc>
          <w:tcPr>
            <w:tcW w:w="399" w:type="pct"/>
            <w:shd w:val="clear" w:color="auto" w:fill="auto"/>
            <w:tcMar>
              <w:top w:w="28" w:type="dxa"/>
              <w:bottom w:w="28" w:type="dxa"/>
            </w:tcMar>
            <w:vAlign w:val="center"/>
          </w:tcPr>
          <w:p w14:paraId="6141C668" w14:textId="77777777" w:rsidR="00493210" w:rsidRPr="006F0BD3" w:rsidRDefault="00493210" w:rsidP="00493210">
            <w:pPr>
              <w:tabs>
                <w:tab w:val="left" w:pos="7290"/>
              </w:tabs>
              <w:jc w:val="center"/>
              <w:rPr>
                <w:b/>
                <w:sz w:val="20"/>
                <w:szCs w:val="20"/>
              </w:rPr>
            </w:pPr>
            <w:r w:rsidRPr="006F0BD3">
              <w:rPr>
                <w:b/>
                <w:sz w:val="20"/>
                <w:szCs w:val="20"/>
                <w:lang w:val="fr-FR"/>
              </w:rPr>
              <w:t>Total</w:t>
            </w:r>
          </w:p>
        </w:tc>
      </w:tr>
      <w:tr w:rsidR="00493210" w:rsidRPr="000C6E06" w14:paraId="2FF3BD90" w14:textId="77777777" w:rsidTr="00493210">
        <w:trPr>
          <w:jc w:val="center"/>
        </w:trPr>
        <w:tc>
          <w:tcPr>
            <w:tcW w:w="1162" w:type="pct"/>
            <w:gridSpan w:val="3"/>
            <w:shd w:val="clear" w:color="auto" w:fill="auto"/>
            <w:tcMar>
              <w:top w:w="28" w:type="dxa"/>
              <w:bottom w:w="28" w:type="dxa"/>
            </w:tcMar>
          </w:tcPr>
          <w:p w14:paraId="565A652D" w14:textId="77777777" w:rsidR="00493210" w:rsidRPr="00493210" w:rsidRDefault="00493210" w:rsidP="00493210">
            <w:pPr>
              <w:tabs>
                <w:tab w:val="left" w:pos="7290"/>
              </w:tabs>
              <w:jc w:val="left"/>
              <w:rPr>
                <w:sz w:val="20"/>
                <w:szCs w:val="20"/>
                <w:lang w:val="fr-CA"/>
              </w:rPr>
            </w:pPr>
            <w:r w:rsidRPr="006F0BD3">
              <w:rPr>
                <w:sz w:val="20"/>
                <w:szCs w:val="20"/>
                <w:lang w:val="fr-FR"/>
              </w:rPr>
              <w:t>Limites de consommation du Protocole de Montréal (tonnes PAO)</w:t>
            </w:r>
          </w:p>
        </w:tc>
        <w:tc>
          <w:tcPr>
            <w:tcW w:w="323" w:type="pct"/>
            <w:shd w:val="clear" w:color="auto" w:fill="auto"/>
            <w:tcMar>
              <w:top w:w="28" w:type="dxa"/>
              <w:left w:w="57" w:type="dxa"/>
              <w:bottom w:w="28" w:type="dxa"/>
              <w:right w:w="85" w:type="dxa"/>
            </w:tcMar>
          </w:tcPr>
          <w:p w14:paraId="64E864D5" w14:textId="77777777" w:rsidR="00493210" w:rsidRPr="00A35C82" w:rsidRDefault="00493210" w:rsidP="00493210">
            <w:pPr>
              <w:tabs>
                <w:tab w:val="left" w:pos="7290"/>
              </w:tabs>
              <w:jc w:val="right"/>
              <w:rPr>
                <w:sz w:val="20"/>
                <w:szCs w:val="20"/>
              </w:rPr>
            </w:pPr>
            <w:r w:rsidRPr="00A35C82">
              <w:rPr>
                <w:sz w:val="20"/>
                <w:szCs w:val="20"/>
              </w:rPr>
              <w:t>17</w:t>
            </w:r>
            <w:r>
              <w:rPr>
                <w:sz w:val="20"/>
                <w:szCs w:val="20"/>
              </w:rPr>
              <w:t> </w:t>
            </w:r>
            <w:r w:rsidRPr="00A35C82">
              <w:rPr>
                <w:sz w:val="20"/>
                <w:szCs w:val="20"/>
              </w:rPr>
              <w:t>342</w:t>
            </w:r>
            <w:r>
              <w:rPr>
                <w:sz w:val="20"/>
                <w:szCs w:val="20"/>
              </w:rPr>
              <w:t>,</w:t>
            </w:r>
            <w:r w:rsidRPr="00A35C82">
              <w:rPr>
                <w:sz w:val="20"/>
                <w:szCs w:val="20"/>
              </w:rPr>
              <w:t>1</w:t>
            </w:r>
          </w:p>
        </w:tc>
        <w:tc>
          <w:tcPr>
            <w:tcW w:w="323" w:type="pct"/>
            <w:shd w:val="clear" w:color="auto" w:fill="auto"/>
            <w:tcMar>
              <w:top w:w="28" w:type="dxa"/>
              <w:left w:w="57" w:type="dxa"/>
              <w:bottom w:w="28" w:type="dxa"/>
              <w:right w:w="85" w:type="dxa"/>
            </w:tcMar>
          </w:tcPr>
          <w:p w14:paraId="42713863" w14:textId="77777777" w:rsidR="00493210" w:rsidRPr="00A35C82" w:rsidRDefault="00493210" w:rsidP="00493210">
            <w:pPr>
              <w:tabs>
                <w:tab w:val="left" w:pos="7290"/>
              </w:tabs>
              <w:jc w:val="right"/>
              <w:rPr>
                <w:sz w:val="20"/>
                <w:szCs w:val="20"/>
              </w:rPr>
            </w:pPr>
            <w:r w:rsidRPr="00A35C82">
              <w:rPr>
                <w:sz w:val="20"/>
                <w:szCs w:val="20"/>
              </w:rPr>
              <w:t>17</w:t>
            </w:r>
            <w:r>
              <w:rPr>
                <w:sz w:val="20"/>
                <w:szCs w:val="20"/>
              </w:rPr>
              <w:t> </w:t>
            </w:r>
            <w:r w:rsidRPr="00A35C82">
              <w:rPr>
                <w:sz w:val="20"/>
                <w:szCs w:val="20"/>
              </w:rPr>
              <w:t>342</w:t>
            </w:r>
            <w:r>
              <w:rPr>
                <w:sz w:val="20"/>
                <w:szCs w:val="20"/>
              </w:rPr>
              <w:t>,</w:t>
            </w:r>
            <w:r w:rsidRPr="00A35C82">
              <w:rPr>
                <w:sz w:val="20"/>
                <w:szCs w:val="20"/>
              </w:rPr>
              <w:t>1</w:t>
            </w:r>
          </w:p>
        </w:tc>
        <w:tc>
          <w:tcPr>
            <w:tcW w:w="323" w:type="pct"/>
            <w:shd w:val="clear" w:color="auto" w:fill="auto"/>
            <w:tcMar>
              <w:top w:w="28" w:type="dxa"/>
              <w:left w:w="57" w:type="dxa"/>
              <w:bottom w:w="28" w:type="dxa"/>
              <w:right w:w="85" w:type="dxa"/>
            </w:tcMar>
          </w:tcPr>
          <w:p w14:paraId="0C8D1538" w14:textId="77777777" w:rsidR="00493210" w:rsidRPr="00A35C82" w:rsidRDefault="00493210" w:rsidP="00493210">
            <w:pPr>
              <w:tabs>
                <w:tab w:val="left" w:pos="7290"/>
              </w:tabs>
              <w:jc w:val="right"/>
              <w:rPr>
                <w:sz w:val="20"/>
                <w:szCs w:val="20"/>
              </w:rPr>
            </w:pPr>
            <w:r w:rsidRPr="00A35C82">
              <w:rPr>
                <w:sz w:val="20"/>
                <w:szCs w:val="20"/>
              </w:rPr>
              <w:t>17</w:t>
            </w:r>
            <w:r>
              <w:rPr>
                <w:sz w:val="20"/>
                <w:szCs w:val="20"/>
              </w:rPr>
              <w:t> </w:t>
            </w:r>
            <w:r w:rsidRPr="00A35C82">
              <w:rPr>
                <w:sz w:val="20"/>
                <w:szCs w:val="20"/>
              </w:rPr>
              <w:t>342</w:t>
            </w:r>
            <w:r>
              <w:rPr>
                <w:sz w:val="20"/>
                <w:szCs w:val="20"/>
              </w:rPr>
              <w:t>,</w:t>
            </w:r>
            <w:r w:rsidRPr="00A35C82">
              <w:rPr>
                <w:sz w:val="20"/>
                <w:szCs w:val="20"/>
              </w:rPr>
              <w:t>1</w:t>
            </w:r>
          </w:p>
        </w:tc>
        <w:tc>
          <w:tcPr>
            <w:tcW w:w="436" w:type="pct"/>
            <w:shd w:val="clear" w:color="auto" w:fill="auto"/>
            <w:tcMar>
              <w:top w:w="28" w:type="dxa"/>
              <w:left w:w="57" w:type="dxa"/>
              <w:bottom w:w="28" w:type="dxa"/>
              <w:right w:w="85" w:type="dxa"/>
            </w:tcMar>
          </w:tcPr>
          <w:p w14:paraId="1B73C45C" w14:textId="77777777" w:rsidR="00493210" w:rsidRPr="00A35C82" w:rsidRDefault="00493210" w:rsidP="00493210">
            <w:pPr>
              <w:tabs>
                <w:tab w:val="left" w:pos="7290"/>
              </w:tabs>
              <w:jc w:val="right"/>
              <w:rPr>
                <w:sz w:val="20"/>
                <w:szCs w:val="20"/>
              </w:rPr>
            </w:pPr>
            <w:r w:rsidRPr="00A35C82">
              <w:rPr>
                <w:sz w:val="20"/>
                <w:szCs w:val="20"/>
              </w:rPr>
              <w:t>12</w:t>
            </w:r>
            <w:r>
              <w:rPr>
                <w:sz w:val="20"/>
                <w:szCs w:val="20"/>
              </w:rPr>
              <w:t> </w:t>
            </w:r>
            <w:r w:rsidRPr="00A35C82">
              <w:rPr>
                <w:sz w:val="20"/>
                <w:szCs w:val="20"/>
              </w:rPr>
              <w:t>524</w:t>
            </w:r>
            <w:r>
              <w:rPr>
                <w:sz w:val="20"/>
                <w:szCs w:val="20"/>
              </w:rPr>
              <w:t>,</w:t>
            </w:r>
            <w:r w:rsidRPr="00A35C82">
              <w:rPr>
                <w:sz w:val="20"/>
                <w:szCs w:val="20"/>
              </w:rPr>
              <w:t>9</w:t>
            </w:r>
          </w:p>
        </w:tc>
        <w:tc>
          <w:tcPr>
            <w:tcW w:w="339" w:type="pct"/>
            <w:shd w:val="clear" w:color="auto" w:fill="auto"/>
            <w:tcMar>
              <w:top w:w="28" w:type="dxa"/>
              <w:left w:w="57" w:type="dxa"/>
              <w:bottom w:w="28" w:type="dxa"/>
              <w:right w:w="85" w:type="dxa"/>
            </w:tcMar>
          </w:tcPr>
          <w:p w14:paraId="4340CE0B" w14:textId="77777777" w:rsidR="00493210" w:rsidRPr="00A35C82" w:rsidRDefault="00493210" w:rsidP="00493210">
            <w:pPr>
              <w:tabs>
                <w:tab w:val="left" w:pos="7290"/>
              </w:tabs>
              <w:jc w:val="right"/>
              <w:rPr>
                <w:sz w:val="20"/>
                <w:szCs w:val="20"/>
              </w:rPr>
            </w:pPr>
            <w:r w:rsidRPr="00A35C82">
              <w:rPr>
                <w:sz w:val="20"/>
                <w:szCs w:val="20"/>
              </w:rPr>
              <w:t>12</w:t>
            </w:r>
            <w:r>
              <w:rPr>
                <w:sz w:val="20"/>
                <w:szCs w:val="20"/>
              </w:rPr>
              <w:t> </w:t>
            </w:r>
            <w:r w:rsidRPr="00A35C82">
              <w:rPr>
                <w:sz w:val="20"/>
                <w:szCs w:val="20"/>
              </w:rPr>
              <w:t>524</w:t>
            </w:r>
            <w:r>
              <w:rPr>
                <w:sz w:val="20"/>
                <w:szCs w:val="20"/>
              </w:rPr>
              <w:t>,</w:t>
            </w:r>
            <w:r w:rsidRPr="00A35C82">
              <w:rPr>
                <w:sz w:val="20"/>
                <w:szCs w:val="20"/>
              </w:rPr>
              <w:t>9</w:t>
            </w:r>
          </w:p>
        </w:tc>
        <w:tc>
          <w:tcPr>
            <w:tcW w:w="339" w:type="pct"/>
            <w:tcMar>
              <w:top w:w="28" w:type="dxa"/>
              <w:left w:w="57" w:type="dxa"/>
              <w:bottom w:w="28" w:type="dxa"/>
              <w:right w:w="85" w:type="dxa"/>
            </w:tcMar>
          </w:tcPr>
          <w:p w14:paraId="282D66EC" w14:textId="77777777" w:rsidR="00493210" w:rsidRPr="00A35C82" w:rsidRDefault="00493210" w:rsidP="00493210">
            <w:pPr>
              <w:tabs>
                <w:tab w:val="left" w:pos="7290"/>
              </w:tabs>
              <w:jc w:val="right"/>
              <w:rPr>
                <w:sz w:val="20"/>
                <w:szCs w:val="20"/>
              </w:rPr>
            </w:pPr>
            <w:r w:rsidRPr="00A35C82">
              <w:rPr>
                <w:sz w:val="20"/>
                <w:szCs w:val="20"/>
              </w:rPr>
              <w:t>12</w:t>
            </w:r>
            <w:r>
              <w:rPr>
                <w:sz w:val="20"/>
                <w:szCs w:val="20"/>
              </w:rPr>
              <w:t> </w:t>
            </w:r>
            <w:r w:rsidRPr="00A35C82">
              <w:rPr>
                <w:sz w:val="20"/>
                <w:szCs w:val="20"/>
              </w:rPr>
              <w:t>524</w:t>
            </w:r>
            <w:r>
              <w:rPr>
                <w:sz w:val="20"/>
                <w:szCs w:val="20"/>
              </w:rPr>
              <w:t>,</w:t>
            </w:r>
            <w:r w:rsidRPr="00A35C82">
              <w:rPr>
                <w:sz w:val="20"/>
                <w:szCs w:val="20"/>
              </w:rPr>
              <w:t>9</w:t>
            </w:r>
          </w:p>
        </w:tc>
        <w:tc>
          <w:tcPr>
            <w:tcW w:w="339" w:type="pct"/>
            <w:tcMar>
              <w:top w:w="28" w:type="dxa"/>
              <w:left w:w="57" w:type="dxa"/>
              <w:bottom w:w="28" w:type="dxa"/>
              <w:right w:w="85" w:type="dxa"/>
            </w:tcMar>
          </w:tcPr>
          <w:p w14:paraId="70D226ED" w14:textId="77777777" w:rsidR="00493210" w:rsidRPr="00A35C82" w:rsidRDefault="00493210" w:rsidP="00493210">
            <w:pPr>
              <w:tabs>
                <w:tab w:val="left" w:pos="7290"/>
              </w:tabs>
              <w:jc w:val="right"/>
              <w:rPr>
                <w:sz w:val="20"/>
                <w:szCs w:val="20"/>
              </w:rPr>
            </w:pPr>
            <w:r w:rsidRPr="00A35C82">
              <w:rPr>
                <w:sz w:val="20"/>
                <w:szCs w:val="20"/>
              </w:rPr>
              <w:t>12</w:t>
            </w:r>
            <w:r>
              <w:rPr>
                <w:sz w:val="20"/>
                <w:szCs w:val="20"/>
              </w:rPr>
              <w:t> </w:t>
            </w:r>
            <w:r w:rsidRPr="00A35C82">
              <w:rPr>
                <w:sz w:val="20"/>
                <w:szCs w:val="20"/>
              </w:rPr>
              <w:t>524</w:t>
            </w:r>
            <w:r>
              <w:rPr>
                <w:sz w:val="20"/>
                <w:szCs w:val="20"/>
              </w:rPr>
              <w:t>,</w:t>
            </w:r>
            <w:r w:rsidRPr="00A35C82">
              <w:rPr>
                <w:sz w:val="20"/>
                <w:szCs w:val="20"/>
              </w:rPr>
              <w:t>9</w:t>
            </w:r>
          </w:p>
        </w:tc>
        <w:tc>
          <w:tcPr>
            <w:tcW w:w="339" w:type="pct"/>
            <w:tcMar>
              <w:top w:w="28" w:type="dxa"/>
              <w:left w:w="57" w:type="dxa"/>
              <w:bottom w:w="28" w:type="dxa"/>
              <w:right w:w="85" w:type="dxa"/>
            </w:tcMar>
          </w:tcPr>
          <w:p w14:paraId="492C3EF8" w14:textId="77777777" w:rsidR="00493210" w:rsidRPr="00A35C82" w:rsidRDefault="00493210" w:rsidP="00493210">
            <w:pPr>
              <w:tabs>
                <w:tab w:val="left" w:pos="7290"/>
              </w:tabs>
              <w:jc w:val="right"/>
              <w:rPr>
                <w:sz w:val="20"/>
                <w:szCs w:val="20"/>
              </w:rPr>
            </w:pPr>
            <w:r w:rsidRPr="00A35C82">
              <w:rPr>
                <w:sz w:val="20"/>
                <w:szCs w:val="20"/>
              </w:rPr>
              <w:t>12</w:t>
            </w:r>
            <w:r>
              <w:rPr>
                <w:sz w:val="20"/>
                <w:szCs w:val="20"/>
              </w:rPr>
              <w:t> </w:t>
            </w:r>
            <w:r w:rsidRPr="00A35C82">
              <w:rPr>
                <w:sz w:val="20"/>
                <w:szCs w:val="20"/>
              </w:rPr>
              <w:t>524</w:t>
            </w:r>
            <w:r>
              <w:rPr>
                <w:sz w:val="20"/>
                <w:szCs w:val="20"/>
              </w:rPr>
              <w:t>,</w:t>
            </w:r>
            <w:r w:rsidRPr="00A35C82">
              <w:rPr>
                <w:sz w:val="20"/>
                <w:szCs w:val="20"/>
              </w:rPr>
              <w:t>9</w:t>
            </w:r>
          </w:p>
        </w:tc>
        <w:tc>
          <w:tcPr>
            <w:tcW w:w="339" w:type="pct"/>
            <w:tcMar>
              <w:top w:w="28" w:type="dxa"/>
              <w:left w:w="57" w:type="dxa"/>
              <w:bottom w:w="28" w:type="dxa"/>
              <w:right w:w="85" w:type="dxa"/>
            </w:tcMar>
          </w:tcPr>
          <w:p w14:paraId="41788716" w14:textId="77777777" w:rsidR="00493210" w:rsidRPr="00A35C82" w:rsidRDefault="00493210" w:rsidP="00493210">
            <w:pPr>
              <w:tabs>
                <w:tab w:val="left" w:pos="7290"/>
              </w:tabs>
              <w:jc w:val="right"/>
              <w:rPr>
                <w:sz w:val="20"/>
                <w:szCs w:val="20"/>
              </w:rPr>
            </w:pPr>
            <w:r w:rsidRPr="00A35C82">
              <w:rPr>
                <w:sz w:val="20"/>
                <w:szCs w:val="20"/>
              </w:rPr>
              <w:t>6</w:t>
            </w:r>
            <w:r>
              <w:rPr>
                <w:sz w:val="20"/>
                <w:szCs w:val="20"/>
              </w:rPr>
              <w:t> </w:t>
            </w:r>
            <w:r w:rsidRPr="00A35C82">
              <w:rPr>
                <w:sz w:val="20"/>
                <w:szCs w:val="20"/>
              </w:rPr>
              <w:t>262</w:t>
            </w:r>
            <w:r>
              <w:rPr>
                <w:sz w:val="20"/>
                <w:szCs w:val="20"/>
              </w:rPr>
              <w:t>,</w:t>
            </w:r>
            <w:r w:rsidRPr="00A35C82">
              <w:rPr>
                <w:sz w:val="20"/>
                <w:szCs w:val="20"/>
              </w:rPr>
              <w:t>4</w:t>
            </w:r>
          </w:p>
        </w:tc>
        <w:tc>
          <w:tcPr>
            <w:tcW w:w="339" w:type="pct"/>
            <w:tcMar>
              <w:top w:w="28" w:type="dxa"/>
              <w:left w:w="57" w:type="dxa"/>
              <w:bottom w:w="28" w:type="dxa"/>
              <w:right w:w="85" w:type="dxa"/>
            </w:tcMar>
          </w:tcPr>
          <w:p w14:paraId="47E32C69" w14:textId="77777777" w:rsidR="00493210" w:rsidRPr="00A35C82" w:rsidRDefault="00493210" w:rsidP="00493210">
            <w:pPr>
              <w:tabs>
                <w:tab w:val="left" w:pos="7290"/>
              </w:tabs>
              <w:jc w:val="right"/>
              <w:rPr>
                <w:sz w:val="20"/>
                <w:szCs w:val="20"/>
              </w:rPr>
            </w:pPr>
            <w:r w:rsidRPr="00A35C82">
              <w:rPr>
                <w:sz w:val="20"/>
                <w:szCs w:val="20"/>
              </w:rPr>
              <w:t>6</w:t>
            </w:r>
            <w:r>
              <w:rPr>
                <w:sz w:val="20"/>
                <w:szCs w:val="20"/>
              </w:rPr>
              <w:t> </w:t>
            </w:r>
            <w:r w:rsidRPr="00A35C82">
              <w:rPr>
                <w:sz w:val="20"/>
                <w:szCs w:val="20"/>
              </w:rPr>
              <w:t>262</w:t>
            </w:r>
            <w:r>
              <w:rPr>
                <w:sz w:val="20"/>
                <w:szCs w:val="20"/>
              </w:rPr>
              <w:t>,</w:t>
            </w:r>
            <w:r w:rsidRPr="00A35C82">
              <w:rPr>
                <w:sz w:val="20"/>
                <w:szCs w:val="20"/>
              </w:rPr>
              <w:t>4</w:t>
            </w:r>
          </w:p>
        </w:tc>
        <w:tc>
          <w:tcPr>
            <w:tcW w:w="399" w:type="pct"/>
            <w:shd w:val="clear" w:color="auto" w:fill="auto"/>
            <w:tcMar>
              <w:top w:w="28" w:type="dxa"/>
              <w:left w:w="57" w:type="dxa"/>
              <w:bottom w:w="28" w:type="dxa"/>
              <w:right w:w="85" w:type="dxa"/>
            </w:tcMar>
          </w:tcPr>
          <w:p w14:paraId="712B94AE" w14:textId="77777777" w:rsidR="00493210" w:rsidRPr="006F0BD3" w:rsidRDefault="00493210" w:rsidP="00493210">
            <w:pPr>
              <w:tabs>
                <w:tab w:val="left" w:pos="7290"/>
              </w:tabs>
              <w:jc w:val="right"/>
              <w:rPr>
                <w:sz w:val="20"/>
                <w:szCs w:val="20"/>
              </w:rPr>
            </w:pPr>
            <w:r w:rsidRPr="006F0BD3">
              <w:rPr>
                <w:sz w:val="20"/>
                <w:szCs w:val="20"/>
                <w:lang w:val="fr-FR"/>
              </w:rPr>
              <w:t>s.o.</w:t>
            </w:r>
          </w:p>
        </w:tc>
      </w:tr>
      <w:tr w:rsidR="00493210" w:rsidRPr="000C6E06" w14:paraId="07DC1431" w14:textId="77777777" w:rsidTr="00493210">
        <w:trPr>
          <w:jc w:val="center"/>
        </w:trPr>
        <w:tc>
          <w:tcPr>
            <w:tcW w:w="1162" w:type="pct"/>
            <w:gridSpan w:val="3"/>
            <w:shd w:val="clear" w:color="auto" w:fill="auto"/>
            <w:tcMar>
              <w:top w:w="28" w:type="dxa"/>
              <w:bottom w:w="28" w:type="dxa"/>
            </w:tcMar>
          </w:tcPr>
          <w:p w14:paraId="34BC1BF3" w14:textId="77777777" w:rsidR="00493210" w:rsidRPr="00493210" w:rsidRDefault="00493210" w:rsidP="00493210">
            <w:pPr>
              <w:tabs>
                <w:tab w:val="left" w:pos="7290"/>
              </w:tabs>
              <w:jc w:val="left"/>
              <w:rPr>
                <w:sz w:val="20"/>
                <w:szCs w:val="20"/>
                <w:lang w:val="fr-CA"/>
              </w:rPr>
            </w:pPr>
            <w:r w:rsidRPr="006F0BD3">
              <w:rPr>
                <w:sz w:val="20"/>
                <w:szCs w:val="20"/>
                <w:lang w:val="fr-FR"/>
              </w:rPr>
              <w:t>Consommation maximale autorisée (tonnes PAO)</w:t>
            </w:r>
          </w:p>
        </w:tc>
        <w:tc>
          <w:tcPr>
            <w:tcW w:w="323" w:type="pct"/>
            <w:shd w:val="clear" w:color="auto" w:fill="auto"/>
            <w:tcMar>
              <w:top w:w="28" w:type="dxa"/>
              <w:left w:w="57" w:type="dxa"/>
              <w:bottom w:w="28" w:type="dxa"/>
              <w:right w:w="85" w:type="dxa"/>
            </w:tcMar>
          </w:tcPr>
          <w:p w14:paraId="2F88FC90" w14:textId="77777777" w:rsidR="00493210" w:rsidRPr="00A35C82" w:rsidRDefault="00493210" w:rsidP="00493210">
            <w:pPr>
              <w:tabs>
                <w:tab w:val="left" w:pos="7290"/>
              </w:tabs>
              <w:jc w:val="right"/>
              <w:rPr>
                <w:sz w:val="20"/>
                <w:szCs w:val="20"/>
              </w:rPr>
            </w:pPr>
            <w:r w:rsidRPr="00A35C82">
              <w:rPr>
                <w:color w:val="000000"/>
                <w:sz w:val="20"/>
                <w:szCs w:val="20"/>
              </w:rPr>
              <w:t>4</w:t>
            </w:r>
            <w:r>
              <w:rPr>
                <w:color w:val="000000"/>
                <w:sz w:val="20"/>
                <w:szCs w:val="20"/>
              </w:rPr>
              <w:t> </w:t>
            </w:r>
            <w:r w:rsidRPr="00A35C82">
              <w:rPr>
                <w:color w:val="000000"/>
                <w:sz w:val="20"/>
                <w:szCs w:val="20"/>
              </w:rPr>
              <w:t>449</w:t>
            </w:r>
            <w:r>
              <w:rPr>
                <w:color w:val="000000"/>
                <w:sz w:val="20"/>
                <w:szCs w:val="20"/>
              </w:rPr>
              <w:t>,</w:t>
            </w:r>
            <w:r w:rsidRPr="00A35C82">
              <w:rPr>
                <w:color w:val="000000"/>
                <w:sz w:val="20"/>
                <w:szCs w:val="20"/>
              </w:rPr>
              <w:t>6</w:t>
            </w:r>
          </w:p>
        </w:tc>
        <w:tc>
          <w:tcPr>
            <w:tcW w:w="323" w:type="pct"/>
            <w:shd w:val="clear" w:color="auto" w:fill="auto"/>
            <w:tcMar>
              <w:top w:w="28" w:type="dxa"/>
              <w:left w:w="57" w:type="dxa"/>
              <w:bottom w:w="28" w:type="dxa"/>
              <w:right w:w="85" w:type="dxa"/>
            </w:tcMar>
          </w:tcPr>
          <w:p w14:paraId="354DFE80" w14:textId="77777777" w:rsidR="00493210" w:rsidRPr="00A35C82" w:rsidRDefault="00493210" w:rsidP="00493210">
            <w:pPr>
              <w:tabs>
                <w:tab w:val="left" w:pos="7290"/>
              </w:tabs>
              <w:jc w:val="right"/>
              <w:rPr>
                <w:sz w:val="20"/>
                <w:szCs w:val="20"/>
              </w:rPr>
            </w:pPr>
            <w:r w:rsidRPr="00A35C82">
              <w:rPr>
                <w:color w:val="000000"/>
                <w:sz w:val="20"/>
                <w:szCs w:val="20"/>
              </w:rPr>
              <w:t>4</w:t>
            </w:r>
            <w:r>
              <w:rPr>
                <w:color w:val="000000"/>
                <w:sz w:val="20"/>
                <w:szCs w:val="20"/>
              </w:rPr>
              <w:t> </w:t>
            </w:r>
            <w:r w:rsidRPr="00A35C82">
              <w:rPr>
                <w:color w:val="000000"/>
                <w:sz w:val="20"/>
                <w:szCs w:val="20"/>
              </w:rPr>
              <w:t>449</w:t>
            </w:r>
            <w:r>
              <w:rPr>
                <w:color w:val="000000"/>
                <w:sz w:val="20"/>
                <w:szCs w:val="20"/>
              </w:rPr>
              <w:t>,</w:t>
            </w:r>
            <w:r w:rsidRPr="00A35C82">
              <w:rPr>
                <w:color w:val="000000"/>
                <w:sz w:val="20"/>
                <w:szCs w:val="20"/>
              </w:rPr>
              <w:t>6</w:t>
            </w:r>
          </w:p>
        </w:tc>
        <w:tc>
          <w:tcPr>
            <w:tcW w:w="323" w:type="pct"/>
            <w:shd w:val="clear" w:color="auto" w:fill="auto"/>
            <w:tcMar>
              <w:top w:w="28" w:type="dxa"/>
              <w:left w:w="57" w:type="dxa"/>
              <w:bottom w:w="28" w:type="dxa"/>
              <w:right w:w="85" w:type="dxa"/>
            </w:tcMar>
          </w:tcPr>
          <w:p w14:paraId="0C293458" w14:textId="77777777" w:rsidR="00493210" w:rsidRPr="00A35C82" w:rsidRDefault="00493210" w:rsidP="00493210">
            <w:pPr>
              <w:tabs>
                <w:tab w:val="left" w:pos="7290"/>
              </w:tabs>
              <w:jc w:val="right"/>
              <w:rPr>
                <w:sz w:val="20"/>
                <w:szCs w:val="20"/>
              </w:rPr>
            </w:pPr>
            <w:r w:rsidRPr="00A35C82">
              <w:rPr>
                <w:color w:val="000000"/>
                <w:sz w:val="20"/>
                <w:szCs w:val="20"/>
              </w:rPr>
              <w:t>3</w:t>
            </w:r>
            <w:r>
              <w:rPr>
                <w:color w:val="000000"/>
                <w:sz w:val="20"/>
                <w:szCs w:val="20"/>
              </w:rPr>
              <w:t> </w:t>
            </w:r>
            <w:r w:rsidRPr="00A35C82">
              <w:rPr>
                <w:color w:val="000000"/>
                <w:sz w:val="20"/>
                <w:szCs w:val="20"/>
              </w:rPr>
              <w:t>774</w:t>
            </w:r>
            <w:r>
              <w:rPr>
                <w:color w:val="000000"/>
                <w:sz w:val="20"/>
                <w:szCs w:val="20"/>
              </w:rPr>
              <w:t>,</w:t>
            </w:r>
            <w:r w:rsidRPr="00A35C82">
              <w:rPr>
                <w:color w:val="000000"/>
                <w:sz w:val="20"/>
                <w:szCs w:val="20"/>
              </w:rPr>
              <w:t>5</w:t>
            </w:r>
          </w:p>
        </w:tc>
        <w:tc>
          <w:tcPr>
            <w:tcW w:w="436" w:type="pct"/>
            <w:shd w:val="clear" w:color="auto" w:fill="auto"/>
            <w:tcMar>
              <w:top w:w="28" w:type="dxa"/>
              <w:left w:w="57" w:type="dxa"/>
              <w:bottom w:w="28" w:type="dxa"/>
              <w:right w:w="85" w:type="dxa"/>
            </w:tcMar>
          </w:tcPr>
          <w:p w14:paraId="23C9BE28" w14:textId="77777777" w:rsidR="00493210" w:rsidRPr="00A35C82" w:rsidRDefault="00493210" w:rsidP="00493210">
            <w:pPr>
              <w:tabs>
                <w:tab w:val="left" w:pos="7290"/>
              </w:tabs>
              <w:jc w:val="right"/>
              <w:rPr>
                <w:sz w:val="20"/>
                <w:szCs w:val="20"/>
              </w:rPr>
            </w:pPr>
            <w:r w:rsidRPr="00A35C82">
              <w:rPr>
                <w:color w:val="000000"/>
                <w:sz w:val="20"/>
                <w:szCs w:val="20"/>
              </w:rPr>
              <w:t>2</w:t>
            </w:r>
            <w:r>
              <w:rPr>
                <w:color w:val="000000"/>
                <w:sz w:val="20"/>
                <w:szCs w:val="20"/>
              </w:rPr>
              <w:t> </w:t>
            </w:r>
            <w:r w:rsidRPr="00A35C82">
              <w:rPr>
                <w:color w:val="000000"/>
                <w:sz w:val="20"/>
                <w:szCs w:val="20"/>
              </w:rPr>
              <w:t>965</w:t>
            </w:r>
            <w:r>
              <w:rPr>
                <w:color w:val="000000"/>
                <w:sz w:val="20"/>
                <w:szCs w:val="20"/>
              </w:rPr>
              <w:t>,</w:t>
            </w:r>
            <w:r w:rsidRPr="00A35C82">
              <w:rPr>
                <w:color w:val="000000"/>
                <w:sz w:val="20"/>
                <w:szCs w:val="20"/>
              </w:rPr>
              <w:t>7</w:t>
            </w:r>
          </w:p>
        </w:tc>
        <w:tc>
          <w:tcPr>
            <w:tcW w:w="339" w:type="pct"/>
            <w:shd w:val="clear" w:color="auto" w:fill="auto"/>
            <w:tcMar>
              <w:top w:w="28" w:type="dxa"/>
              <w:left w:w="57" w:type="dxa"/>
              <w:bottom w:w="28" w:type="dxa"/>
              <w:right w:w="85" w:type="dxa"/>
            </w:tcMar>
          </w:tcPr>
          <w:p w14:paraId="0D90C220" w14:textId="77777777" w:rsidR="00493210" w:rsidRPr="00A35C82" w:rsidRDefault="00493210" w:rsidP="00493210">
            <w:pPr>
              <w:tabs>
                <w:tab w:val="left" w:pos="7290"/>
              </w:tabs>
              <w:jc w:val="right"/>
              <w:rPr>
                <w:sz w:val="20"/>
                <w:szCs w:val="20"/>
              </w:rPr>
            </w:pPr>
            <w:r w:rsidRPr="00A35C82">
              <w:rPr>
                <w:color w:val="000000"/>
                <w:sz w:val="20"/>
                <w:szCs w:val="20"/>
              </w:rPr>
              <w:t>2</w:t>
            </w:r>
            <w:r>
              <w:rPr>
                <w:color w:val="000000"/>
                <w:sz w:val="20"/>
                <w:szCs w:val="20"/>
              </w:rPr>
              <w:t> </w:t>
            </w:r>
            <w:r w:rsidRPr="00A35C82">
              <w:rPr>
                <w:color w:val="000000"/>
                <w:sz w:val="20"/>
                <w:szCs w:val="20"/>
              </w:rPr>
              <w:t>965</w:t>
            </w:r>
            <w:r>
              <w:rPr>
                <w:color w:val="000000"/>
                <w:sz w:val="20"/>
                <w:szCs w:val="20"/>
              </w:rPr>
              <w:t>,</w:t>
            </w:r>
            <w:r w:rsidRPr="00A35C82">
              <w:rPr>
                <w:color w:val="000000"/>
                <w:sz w:val="20"/>
                <w:szCs w:val="20"/>
              </w:rPr>
              <w:t>7</w:t>
            </w:r>
          </w:p>
        </w:tc>
        <w:tc>
          <w:tcPr>
            <w:tcW w:w="339" w:type="pct"/>
            <w:shd w:val="clear" w:color="auto" w:fill="auto"/>
            <w:tcMar>
              <w:top w:w="28" w:type="dxa"/>
              <w:left w:w="57" w:type="dxa"/>
              <w:bottom w:w="28" w:type="dxa"/>
              <w:right w:w="85" w:type="dxa"/>
            </w:tcMar>
          </w:tcPr>
          <w:p w14:paraId="057404F1" w14:textId="77777777" w:rsidR="00493210" w:rsidRPr="00A35C82" w:rsidRDefault="00493210" w:rsidP="00493210">
            <w:pPr>
              <w:tabs>
                <w:tab w:val="left" w:pos="7290"/>
              </w:tabs>
              <w:jc w:val="right"/>
              <w:rPr>
                <w:sz w:val="20"/>
                <w:szCs w:val="20"/>
              </w:rPr>
            </w:pPr>
            <w:r w:rsidRPr="00A35C82">
              <w:rPr>
                <w:color w:val="000000"/>
                <w:sz w:val="20"/>
                <w:szCs w:val="20"/>
              </w:rPr>
              <w:t>2</w:t>
            </w:r>
            <w:r>
              <w:rPr>
                <w:color w:val="000000"/>
                <w:sz w:val="20"/>
                <w:szCs w:val="20"/>
              </w:rPr>
              <w:t> </w:t>
            </w:r>
            <w:r w:rsidRPr="00A35C82">
              <w:rPr>
                <w:color w:val="000000"/>
                <w:sz w:val="20"/>
                <w:szCs w:val="20"/>
              </w:rPr>
              <w:t>965</w:t>
            </w:r>
            <w:r>
              <w:rPr>
                <w:color w:val="000000"/>
                <w:sz w:val="20"/>
                <w:szCs w:val="20"/>
              </w:rPr>
              <w:t>,</w:t>
            </w:r>
            <w:r w:rsidRPr="00A35C82">
              <w:rPr>
                <w:color w:val="000000"/>
                <w:sz w:val="20"/>
                <w:szCs w:val="20"/>
              </w:rPr>
              <w:t>7</w:t>
            </w:r>
          </w:p>
        </w:tc>
        <w:tc>
          <w:tcPr>
            <w:tcW w:w="339" w:type="pct"/>
            <w:shd w:val="clear" w:color="auto" w:fill="auto"/>
            <w:tcMar>
              <w:top w:w="28" w:type="dxa"/>
              <w:left w:w="57" w:type="dxa"/>
              <w:bottom w:w="28" w:type="dxa"/>
              <w:right w:w="85" w:type="dxa"/>
            </w:tcMar>
          </w:tcPr>
          <w:p w14:paraId="4EEE57AF" w14:textId="77777777" w:rsidR="00493210" w:rsidRPr="00A35C82" w:rsidRDefault="00493210" w:rsidP="00493210">
            <w:pPr>
              <w:tabs>
                <w:tab w:val="left" w:pos="7290"/>
              </w:tabs>
              <w:jc w:val="right"/>
              <w:rPr>
                <w:sz w:val="20"/>
                <w:szCs w:val="20"/>
              </w:rPr>
            </w:pPr>
            <w:r w:rsidRPr="00A35C82">
              <w:rPr>
                <w:color w:val="000000"/>
                <w:sz w:val="20"/>
                <w:szCs w:val="20"/>
              </w:rPr>
              <w:t>1</w:t>
            </w:r>
            <w:r>
              <w:rPr>
                <w:color w:val="000000"/>
                <w:sz w:val="20"/>
                <w:szCs w:val="20"/>
              </w:rPr>
              <w:t> </w:t>
            </w:r>
            <w:r w:rsidRPr="00A35C82">
              <w:rPr>
                <w:color w:val="000000"/>
                <w:sz w:val="20"/>
                <w:szCs w:val="20"/>
              </w:rPr>
              <w:t>078</w:t>
            </w:r>
            <w:r>
              <w:rPr>
                <w:color w:val="000000"/>
                <w:sz w:val="20"/>
                <w:szCs w:val="20"/>
              </w:rPr>
              <w:t>,</w:t>
            </w:r>
            <w:r w:rsidRPr="00A35C82">
              <w:rPr>
                <w:color w:val="000000"/>
                <w:sz w:val="20"/>
                <w:szCs w:val="20"/>
              </w:rPr>
              <w:t>4</w:t>
            </w:r>
          </w:p>
        </w:tc>
        <w:tc>
          <w:tcPr>
            <w:tcW w:w="339" w:type="pct"/>
            <w:shd w:val="clear" w:color="auto" w:fill="auto"/>
            <w:tcMar>
              <w:top w:w="28" w:type="dxa"/>
              <w:left w:w="57" w:type="dxa"/>
              <w:bottom w:w="28" w:type="dxa"/>
              <w:right w:w="85" w:type="dxa"/>
            </w:tcMar>
          </w:tcPr>
          <w:p w14:paraId="28A6AF04" w14:textId="77777777" w:rsidR="00493210" w:rsidRPr="00A35C82" w:rsidRDefault="00493210" w:rsidP="00493210">
            <w:pPr>
              <w:tabs>
                <w:tab w:val="left" w:pos="7290"/>
              </w:tabs>
              <w:jc w:val="right"/>
              <w:rPr>
                <w:sz w:val="20"/>
                <w:szCs w:val="20"/>
              </w:rPr>
            </w:pPr>
            <w:r w:rsidRPr="00A35C82">
              <w:rPr>
                <w:color w:val="000000"/>
                <w:sz w:val="20"/>
                <w:szCs w:val="20"/>
              </w:rPr>
              <w:t>1</w:t>
            </w:r>
            <w:r>
              <w:rPr>
                <w:color w:val="000000"/>
                <w:sz w:val="20"/>
                <w:szCs w:val="20"/>
              </w:rPr>
              <w:t> </w:t>
            </w:r>
            <w:r w:rsidRPr="00A35C82">
              <w:rPr>
                <w:color w:val="000000"/>
                <w:sz w:val="20"/>
                <w:szCs w:val="20"/>
              </w:rPr>
              <w:t>078</w:t>
            </w:r>
            <w:r>
              <w:rPr>
                <w:color w:val="000000"/>
                <w:sz w:val="20"/>
                <w:szCs w:val="20"/>
              </w:rPr>
              <w:t>,</w:t>
            </w:r>
            <w:r w:rsidRPr="00A35C82">
              <w:rPr>
                <w:color w:val="000000"/>
                <w:sz w:val="20"/>
                <w:szCs w:val="20"/>
              </w:rPr>
              <w:t>4</w:t>
            </w:r>
          </w:p>
        </w:tc>
        <w:tc>
          <w:tcPr>
            <w:tcW w:w="339" w:type="pct"/>
            <w:shd w:val="clear" w:color="auto" w:fill="auto"/>
            <w:tcMar>
              <w:top w:w="28" w:type="dxa"/>
              <w:left w:w="57" w:type="dxa"/>
              <w:bottom w:w="28" w:type="dxa"/>
              <w:right w:w="85" w:type="dxa"/>
            </w:tcMar>
          </w:tcPr>
          <w:p w14:paraId="1D94E926" w14:textId="77777777" w:rsidR="00493210" w:rsidRPr="00A35C82" w:rsidRDefault="00493210" w:rsidP="00493210">
            <w:pPr>
              <w:tabs>
                <w:tab w:val="left" w:pos="7290"/>
              </w:tabs>
              <w:jc w:val="right"/>
              <w:rPr>
                <w:sz w:val="20"/>
                <w:szCs w:val="20"/>
              </w:rPr>
            </w:pPr>
            <w:r w:rsidRPr="00A35C82">
              <w:rPr>
                <w:color w:val="000000"/>
                <w:sz w:val="20"/>
                <w:szCs w:val="20"/>
              </w:rPr>
              <w:t>330</w:t>
            </w:r>
            <w:r>
              <w:rPr>
                <w:color w:val="000000"/>
                <w:sz w:val="20"/>
                <w:szCs w:val="20"/>
              </w:rPr>
              <w:t>,</w:t>
            </w:r>
            <w:r w:rsidRPr="00A35C82">
              <w:rPr>
                <w:color w:val="000000"/>
                <w:sz w:val="20"/>
                <w:szCs w:val="20"/>
              </w:rPr>
              <w:t>0</w:t>
            </w:r>
          </w:p>
        </w:tc>
        <w:tc>
          <w:tcPr>
            <w:tcW w:w="339" w:type="pct"/>
            <w:shd w:val="clear" w:color="auto" w:fill="auto"/>
            <w:tcMar>
              <w:top w:w="28" w:type="dxa"/>
              <w:left w:w="57" w:type="dxa"/>
              <w:bottom w:w="28" w:type="dxa"/>
              <w:right w:w="85" w:type="dxa"/>
            </w:tcMar>
          </w:tcPr>
          <w:p w14:paraId="74C10F39" w14:textId="77777777" w:rsidR="00493210" w:rsidRPr="00A35C82" w:rsidRDefault="00493210" w:rsidP="00493210">
            <w:pPr>
              <w:tabs>
                <w:tab w:val="left" w:pos="7290"/>
              </w:tabs>
              <w:jc w:val="right"/>
              <w:rPr>
                <w:sz w:val="20"/>
                <w:szCs w:val="20"/>
              </w:rPr>
            </w:pPr>
            <w:r w:rsidRPr="00A35C82">
              <w:rPr>
                <w:color w:val="000000"/>
                <w:sz w:val="20"/>
                <w:szCs w:val="20"/>
              </w:rPr>
              <w:t>0</w:t>
            </w:r>
            <w:r>
              <w:rPr>
                <w:color w:val="000000"/>
                <w:sz w:val="20"/>
                <w:szCs w:val="20"/>
              </w:rPr>
              <w:t>,</w:t>
            </w:r>
            <w:r w:rsidRPr="00A35C82">
              <w:rPr>
                <w:color w:val="000000"/>
                <w:sz w:val="20"/>
                <w:szCs w:val="20"/>
              </w:rPr>
              <w:t>0</w:t>
            </w:r>
          </w:p>
        </w:tc>
        <w:tc>
          <w:tcPr>
            <w:tcW w:w="399" w:type="pct"/>
            <w:shd w:val="clear" w:color="auto" w:fill="auto"/>
            <w:tcMar>
              <w:top w:w="28" w:type="dxa"/>
              <w:left w:w="57" w:type="dxa"/>
              <w:bottom w:w="28" w:type="dxa"/>
              <w:right w:w="85" w:type="dxa"/>
            </w:tcMar>
          </w:tcPr>
          <w:p w14:paraId="2D71F54B" w14:textId="77777777" w:rsidR="00493210" w:rsidRPr="006F0BD3" w:rsidRDefault="00493210" w:rsidP="00493210">
            <w:pPr>
              <w:tabs>
                <w:tab w:val="left" w:pos="7290"/>
              </w:tabs>
              <w:jc w:val="right"/>
              <w:rPr>
                <w:color w:val="000000"/>
                <w:sz w:val="20"/>
                <w:szCs w:val="20"/>
              </w:rPr>
            </w:pPr>
            <w:r w:rsidRPr="006F0BD3">
              <w:rPr>
                <w:color w:val="000000"/>
                <w:sz w:val="20"/>
                <w:szCs w:val="20"/>
                <w:lang w:val="fr-FR"/>
              </w:rPr>
              <w:t>s.o.</w:t>
            </w:r>
          </w:p>
        </w:tc>
      </w:tr>
      <w:tr w:rsidR="00493210" w:rsidRPr="000C6E06" w14:paraId="02701E28" w14:textId="77777777" w:rsidTr="00493210">
        <w:trPr>
          <w:trHeight w:val="460"/>
          <w:jc w:val="center"/>
        </w:trPr>
        <w:tc>
          <w:tcPr>
            <w:tcW w:w="466" w:type="pct"/>
            <w:vMerge w:val="restart"/>
            <w:shd w:val="clear" w:color="auto" w:fill="auto"/>
            <w:tcMar>
              <w:top w:w="28" w:type="dxa"/>
              <w:bottom w:w="28" w:type="dxa"/>
            </w:tcMar>
          </w:tcPr>
          <w:p w14:paraId="20FF5C64" w14:textId="77777777" w:rsidR="00493210" w:rsidRPr="006F0BD3" w:rsidRDefault="00493210" w:rsidP="00493210">
            <w:pPr>
              <w:tabs>
                <w:tab w:val="left" w:pos="7290"/>
              </w:tabs>
              <w:jc w:val="left"/>
              <w:rPr>
                <w:sz w:val="20"/>
                <w:szCs w:val="20"/>
              </w:rPr>
            </w:pPr>
            <w:r w:rsidRPr="006F0BD3">
              <w:rPr>
                <w:sz w:val="20"/>
                <w:szCs w:val="20"/>
                <w:lang w:val="fr-FR"/>
              </w:rPr>
              <w:t>Financement convenu ($US)</w:t>
            </w:r>
          </w:p>
        </w:tc>
        <w:tc>
          <w:tcPr>
            <w:tcW w:w="334" w:type="pct"/>
            <w:vMerge w:val="restart"/>
            <w:shd w:val="clear" w:color="auto" w:fill="auto"/>
            <w:tcMar>
              <w:top w:w="28" w:type="dxa"/>
              <w:bottom w:w="28" w:type="dxa"/>
            </w:tcMar>
            <w:vAlign w:val="center"/>
          </w:tcPr>
          <w:p w14:paraId="7F8831D4" w14:textId="77777777" w:rsidR="00493210" w:rsidRPr="006F0BD3" w:rsidRDefault="00493210" w:rsidP="00493210">
            <w:pPr>
              <w:tabs>
                <w:tab w:val="left" w:pos="7290"/>
              </w:tabs>
              <w:jc w:val="left"/>
              <w:rPr>
                <w:sz w:val="20"/>
                <w:szCs w:val="20"/>
              </w:rPr>
            </w:pPr>
            <w:r w:rsidRPr="006F0BD3">
              <w:rPr>
                <w:sz w:val="20"/>
                <w:szCs w:val="20"/>
                <w:lang w:val="fr-FR"/>
              </w:rPr>
              <w:t>Banque mondiale</w:t>
            </w:r>
          </w:p>
        </w:tc>
        <w:tc>
          <w:tcPr>
            <w:tcW w:w="362" w:type="pct"/>
            <w:shd w:val="clear" w:color="auto" w:fill="auto"/>
            <w:tcMar>
              <w:top w:w="28" w:type="dxa"/>
              <w:bottom w:w="28" w:type="dxa"/>
            </w:tcMar>
          </w:tcPr>
          <w:p w14:paraId="26EC997D" w14:textId="77777777" w:rsidR="00493210" w:rsidRPr="006F0BD3" w:rsidRDefault="00493210" w:rsidP="00493210">
            <w:pPr>
              <w:tabs>
                <w:tab w:val="left" w:pos="7290"/>
              </w:tabs>
              <w:rPr>
                <w:sz w:val="20"/>
                <w:szCs w:val="20"/>
              </w:rPr>
            </w:pPr>
            <w:r w:rsidRPr="006F0BD3">
              <w:rPr>
                <w:sz w:val="20"/>
                <w:szCs w:val="20"/>
                <w:lang w:val="fr-FR"/>
              </w:rPr>
              <w:t>Coûts du projet</w:t>
            </w:r>
          </w:p>
        </w:tc>
        <w:tc>
          <w:tcPr>
            <w:tcW w:w="323" w:type="pct"/>
            <w:shd w:val="clear" w:color="auto" w:fill="auto"/>
            <w:tcMar>
              <w:top w:w="28" w:type="dxa"/>
              <w:left w:w="57" w:type="dxa"/>
              <w:bottom w:w="28" w:type="dxa"/>
              <w:right w:w="85" w:type="dxa"/>
            </w:tcMar>
          </w:tcPr>
          <w:p w14:paraId="5DC91378" w14:textId="77777777" w:rsidR="00493210" w:rsidRPr="00A35C82" w:rsidRDefault="00493210" w:rsidP="00493210">
            <w:pPr>
              <w:tabs>
                <w:tab w:val="left" w:pos="7290"/>
              </w:tabs>
              <w:jc w:val="right"/>
              <w:rPr>
                <w:sz w:val="20"/>
                <w:szCs w:val="20"/>
              </w:rPr>
            </w:pPr>
            <w:r w:rsidRPr="00A35C82">
              <w:rPr>
                <w:sz w:val="20"/>
                <w:szCs w:val="20"/>
              </w:rPr>
              <w:t>7</w:t>
            </w:r>
            <w:r>
              <w:rPr>
                <w:sz w:val="20"/>
                <w:szCs w:val="20"/>
              </w:rPr>
              <w:t> </w:t>
            </w:r>
            <w:r w:rsidRPr="00A35C82">
              <w:rPr>
                <w:sz w:val="20"/>
                <w:szCs w:val="20"/>
              </w:rPr>
              <w:t>045</w:t>
            </w:r>
            <w:r>
              <w:rPr>
                <w:sz w:val="20"/>
                <w:szCs w:val="20"/>
              </w:rPr>
              <w:t> </w:t>
            </w:r>
            <w:r w:rsidRPr="00A35C82">
              <w:rPr>
                <w:sz w:val="20"/>
                <w:szCs w:val="20"/>
              </w:rPr>
              <w:t>027</w:t>
            </w:r>
          </w:p>
        </w:tc>
        <w:tc>
          <w:tcPr>
            <w:tcW w:w="323" w:type="pct"/>
            <w:shd w:val="clear" w:color="000000" w:fill="FFFFFF"/>
            <w:tcMar>
              <w:top w:w="28" w:type="dxa"/>
              <w:left w:w="57" w:type="dxa"/>
              <w:bottom w:w="28" w:type="dxa"/>
              <w:right w:w="85" w:type="dxa"/>
            </w:tcMar>
          </w:tcPr>
          <w:p w14:paraId="05FCD23E" w14:textId="77777777" w:rsidR="00493210" w:rsidRPr="00A35C82" w:rsidRDefault="00493210" w:rsidP="00493210">
            <w:pPr>
              <w:tabs>
                <w:tab w:val="left" w:pos="7290"/>
              </w:tabs>
              <w:jc w:val="right"/>
              <w:rPr>
                <w:sz w:val="20"/>
                <w:szCs w:val="20"/>
              </w:rPr>
            </w:pPr>
            <w:r w:rsidRPr="00A35C82">
              <w:rPr>
                <w:sz w:val="20"/>
                <w:szCs w:val="20"/>
              </w:rPr>
              <w:t>0</w:t>
            </w:r>
          </w:p>
        </w:tc>
        <w:tc>
          <w:tcPr>
            <w:tcW w:w="323" w:type="pct"/>
            <w:shd w:val="clear" w:color="auto" w:fill="auto"/>
            <w:tcMar>
              <w:top w:w="28" w:type="dxa"/>
              <w:left w:w="57" w:type="dxa"/>
              <w:bottom w:w="28" w:type="dxa"/>
              <w:right w:w="85" w:type="dxa"/>
            </w:tcMar>
          </w:tcPr>
          <w:p w14:paraId="4F1A3A5D" w14:textId="77777777" w:rsidR="00493210" w:rsidRPr="00A35C82" w:rsidRDefault="00493210" w:rsidP="00493210">
            <w:pPr>
              <w:jc w:val="right"/>
              <w:rPr>
                <w:sz w:val="20"/>
                <w:szCs w:val="20"/>
              </w:rPr>
            </w:pPr>
            <w:r w:rsidRPr="00A35C82">
              <w:rPr>
                <w:sz w:val="20"/>
                <w:szCs w:val="20"/>
              </w:rPr>
              <w:t>0</w:t>
            </w:r>
          </w:p>
        </w:tc>
        <w:tc>
          <w:tcPr>
            <w:tcW w:w="436" w:type="pct"/>
            <w:shd w:val="clear" w:color="auto" w:fill="auto"/>
            <w:tcMar>
              <w:top w:w="28" w:type="dxa"/>
              <w:left w:w="57" w:type="dxa"/>
              <w:bottom w:w="28" w:type="dxa"/>
              <w:right w:w="85" w:type="dxa"/>
            </w:tcMar>
          </w:tcPr>
          <w:p w14:paraId="3C3DD136" w14:textId="77777777" w:rsidR="00493210" w:rsidRPr="00A35C82" w:rsidRDefault="00493210" w:rsidP="00493210">
            <w:pPr>
              <w:jc w:val="right"/>
              <w:rPr>
                <w:sz w:val="20"/>
                <w:szCs w:val="20"/>
              </w:rPr>
            </w:pPr>
            <w:r w:rsidRPr="00A35C82">
              <w:rPr>
                <w:sz w:val="20"/>
                <w:szCs w:val="20"/>
              </w:rPr>
              <w:t>2</w:t>
            </w:r>
            <w:r>
              <w:rPr>
                <w:sz w:val="20"/>
                <w:szCs w:val="20"/>
              </w:rPr>
              <w:t> </w:t>
            </w:r>
            <w:r w:rsidRPr="00A35C82">
              <w:rPr>
                <w:sz w:val="20"/>
                <w:szCs w:val="20"/>
              </w:rPr>
              <w:t>067</w:t>
            </w:r>
            <w:r>
              <w:rPr>
                <w:sz w:val="20"/>
                <w:szCs w:val="20"/>
              </w:rPr>
              <w:t> </w:t>
            </w:r>
            <w:r w:rsidRPr="00A35C82">
              <w:rPr>
                <w:sz w:val="20"/>
                <w:szCs w:val="20"/>
              </w:rPr>
              <w:t>012</w:t>
            </w:r>
          </w:p>
        </w:tc>
        <w:tc>
          <w:tcPr>
            <w:tcW w:w="339" w:type="pct"/>
            <w:shd w:val="clear" w:color="auto" w:fill="auto"/>
            <w:tcMar>
              <w:top w:w="28" w:type="dxa"/>
              <w:left w:w="57" w:type="dxa"/>
              <w:bottom w:w="28" w:type="dxa"/>
              <w:right w:w="85" w:type="dxa"/>
            </w:tcMar>
          </w:tcPr>
          <w:p w14:paraId="2A8FCCC6" w14:textId="77777777" w:rsidR="00493210" w:rsidRPr="00A35C82" w:rsidRDefault="00493210" w:rsidP="00493210">
            <w:pPr>
              <w:jc w:val="right"/>
              <w:rPr>
                <w:sz w:val="20"/>
                <w:szCs w:val="20"/>
              </w:rPr>
            </w:pPr>
            <w:r w:rsidRPr="00A35C82">
              <w:rPr>
                <w:sz w:val="20"/>
                <w:szCs w:val="20"/>
              </w:rPr>
              <w:t>4</w:t>
            </w:r>
            <w:r>
              <w:rPr>
                <w:sz w:val="20"/>
                <w:szCs w:val="20"/>
              </w:rPr>
              <w:t> </w:t>
            </w:r>
            <w:r w:rsidRPr="00A35C82">
              <w:rPr>
                <w:sz w:val="20"/>
                <w:szCs w:val="20"/>
              </w:rPr>
              <w:t>000</w:t>
            </w:r>
            <w:r>
              <w:rPr>
                <w:sz w:val="20"/>
                <w:szCs w:val="20"/>
              </w:rPr>
              <w:t> </w:t>
            </w:r>
            <w:r w:rsidRPr="00A35C82">
              <w:rPr>
                <w:sz w:val="20"/>
                <w:szCs w:val="20"/>
              </w:rPr>
              <w:t>000</w:t>
            </w:r>
          </w:p>
        </w:tc>
        <w:tc>
          <w:tcPr>
            <w:tcW w:w="339" w:type="pct"/>
            <w:shd w:val="clear" w:color="auto" w:fill="auto"/>
            <w:tcMar>
              <w:top w:w="28" w:type="dxa"/>
              <w:left w:w="57" w:type="dxa"/>
              <w:bottom w:w="28" w:type="dxa"/>
              <w:right w:w="85" w:type="dxa"/>
            </w:tcMar>
          </w:tcPr>
          <w:p w14:paraId="69AF9EB2" w14:textId="77777777" w:rsidR="00493210" w:rsidRPr="00A35C82" w:rsidRDefault="00493210" w:rsidP="00493210">
            <w:pPr>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1167F98B" w14:textId="77777777" w:rsidR="00493210" w:rsidRPr="00A35C82" w:rsidRDefault="00493210" w:rsidP="00493210">
            <w:pPr>
              <w:jc w:val="right"/>
              <w:rPr>
                <w:sz w:val="20"/>
                <w:szCs w:val="20"/>
              </w:rPr>
            </w:pPr>
            <w:r w:rsidRPr="00A35C82">
              <w:rPr>
                <w:sz w:val="20"/>
                <w:szCs w:val="20"/>
              </w:rPr>
              <w:t>5</w:t>
            </w:r>
            <w:r>
              <w:rPr>
                <w:sz w:val="20"/>
                <w:szCs w:val="20"/>
              </w:rPr>
              <w:t> </w:t>
            </w:r>
            <w:r w:rsidRPr="00A35C82">
              <w:rPr>
                <w:sz w:val="20"/>
                <w:szCs w:val="20"/>
              </w:rPr>
              <w:t>000</w:t>
            </w:r>
            <w:r>
              <w:rPr>
                <w:sz w:val="20"/>
                <w:szCs w:val="20"/>
              </w:rPr>
              <w:t> </w:t>
            </w:r>
            <w:r w:rsidRPr="00A35C82">
              <w:rPr>
                <w:sz w:val="20"/>
                <w:szCs w:val="20"/>
              </w:rPr>
              <w:t>000</w:t>
            </w:r>
          </w:p>
        </w:tc>
        <w:tc>
          <w:tcPr>
            <w:tcW w:w="339" w:type="pct"/>
            <w:shd w:val="clear" w:color="auto" w:fill="auto"/>
            <w:tcMar>
              <w:top w:w="28" w:type="dxa"/>
              <w:left w:w="57" w:type="dxa"/>
              <w:bottom w:w="28" w:type="dxa"/>
              <w:right w:w="85" w:type="dxa"/>
            </w:tcMar>
          </w:tcPr>
          <w:p w14:paraId="5CDD0C08" w14:textId="77777777" w:rsidR="00493210" w:rsidRPr="00A35C82" w:rsidRDefault="00493210" w:rsidP="00493210">
            <w:pPr>
              <w:jc w:val="right"/>
              <w:rPr>
                <w:sz w:val="20"/>
                <w:szCs w:val="20"/>
              </w:rPr>
            </w:pPr>
            <w:r w:rsidRPr="00A35C82">
              <w:rPr>
                <w:sz w:val="20"/>
                <w:szCs w:val="20"/>
              </w:rPr>
              <w:t>1</w:t>
            </w:r>
            <w:r>
              <w:rPr>
                <w:sz w:val="20"/>
                <w:szCs w:val="20"/>
              </w:rPr>
              <w:t> </w:t>
            </w:r>
            <w:r w:rsidRPr="00A35C82">
              <w:rPr>
                <w:sz w:val="20"/>
                <w:szCs w:val="20"/>
              </w:rPr>
              <w:t>000</w:t>
            </w:r>
            <w:r>
              <w:rPr>
                <w:sz w:val="20"/>
                <w:szCs w:val="20"/>
              </w:rPr>
              <w:t> </w:t>
            </w:r>
            <w:r w:rsidRPr="00A35C82">
              <w:rPr>
                <w:sz w:val="20"/>
                <w:szCs w:val="20"/>
              </w:rPr>
              <w:t>000</w:t>
            </w:r>
          </w:p>
        </w:tc>
        <w:tc>
          <w:tcPr>
            <w:tcW w:w="339" w:type="pct"/>
            <w:shd w:val="clear" w:color="auto" w:fill="auto"/>
            <w:tcMar>
              <w:top w:w="28" w:type="dxa"/>
              <w:left w:w="57" w:type="dxa"/>
              <w:bottom w:w="28" w:type="dxa"/>
              <w:right w:w="85" w:type="dxa"/>
            </w:tcMar>
          </w:tcPr>
          <w:p w14:paraId="27237423" w14:textId="77777777" w:rsidR="00493210" w:rsidRPr="00A35C82" w:rsidRDefault="00493210" w:rsidP="00493210">
            <w:pPr>
              <w:jc w:val="right"/>
              <w:rPr>
                <w:sz w:val="20"/>
                <w:szCs w:val="20"/>
              </w:rPr>
            </w:pPr>
            <w:r w:rsidRPr="00A35C82">
              <w:rPr>
                <w:sz w:val="20"/>
                <w:szCs w:val="20"/>
              </w:rPr>
              <w:t>5</w:t>
            </w:r>
            <w:r>
              <w:rPr>
                <w:sz w:val="20"/>
                <w:szCs w:val="20"/>
              </w:rPr>
              <w:t> </w:t>
            </w:r>
            <w:r w:rsidRPr="00A35C82">
              <w:rPr>
                <w:sz w:val="20"/>
                <w:szCs w:val="20"/>
              </w:rPr>
              <w:t>000</w:t>
            </w:r>
            <w:r>
              <w:rPr>
                <w:sz w:val="20"/>
                <w:szCs w:val="20"/>
              </w:rPr>
              <w:t> </w:t>
            </w:r>
            <w:r w:rsidRPr="00A35C82">
              <w:rPr>
                <w:sz w:val="20"/>
                <w:szCs w:val="20"/>
              </w:rPr>
              <w:t>000</w:t>
            </w:r>
          </w:p>
        </w:tc>
        <w:tc>
          <w:tcPr>
            <w:tcW w:w="339" w:type="pct"/>
            <w:shd w:val="clear" w:color="auto" w:fill="auto"/>
            <w:tcMar>
              <w:top w:w="28" w:type="dxa"/>
              <w:left w:w="57" w:type="dxa"/>
              <w:bottom w:w="28" w:type="dxa"/>
              <w:right w:w="85" w:type="dxa"/>
            </w:tcMar>
          </w:tcPr>
          <w:p w14:paraId="162B2567" w14:textId="77777777" w:rsidR="00493210" w:rsidRPr="00A35C82" w:rsidRDefault="00493210" w:rsidP="00493210">
            <w:pPr>
              <w:jc w:val="right"/>
              <w:rPr>
                <w:sz w:val="20"/>
                <w:szCs w:val="20"/>
              </w:rPr>
            </w:pPr>
            <w:r w:rsidRPr="00A35C82">
              <w:rPr>
                <w:sz w:val="20"/>
                <w:szCs w:val="20"/>
              </w:rPr>
              <w:t>4</w:t>
            </w:r>
            <w:r>
              <w:rPr>
                <w:sz w:val="20"/>
                <w:szCs w:val="20"/>
              </w:rPr>
              <w:t> </w:t>
            </w:r>
            <w:r w:rsidRPr="00A35C82">
              <w:rPr>
                <w:sz w:val="20"/>
                <w:szCs w:val="20"/>
              </w:rPr>
              <w:t>200</w:t>
            </w:r>
            <w:r>
              <w:rPr>
                <w:sz w:val="20"/>
                <w:szCs w:val="20"/>
              </w:rPr>
              <w:t> </w:t>
            </w:r>
            <w:r w:rsidRPr="00A35C82">
              <w:rPr>
                <w:sz w:val="20"/>
                <w:szCs w:val="20"/>
              </w:rPr>
              <w:t>000</w:t>
            </w:r>
          </w:p>
        </w:tc>
        <w:tc>
          <w:tcPr>
            <w:tcW w:w="399" w:type="pct"/>
            <w:shd w:val="clear" w:color="auto" w:fill="auto"/>
            <w:tcMar>
              <w:top w:w="28" w:type="dxa"/>
              <w:left w:w="57" w:type="dxa"/>
              <w:bottom w:w="28" w:type="dxa"/>
              <w:right w:w="85" w:type="dxa"/>
            </w:tcMar>
          </w:tcPr>
          <w:p w14:paraId="1046AD39" w14:textId="77777777" w:rsidR="00493210" w:rsidRPr="00A35C82" w:rsidRDefault="00493210" w:rsidP="00493210">
            <w:pPr>
              <w:tabs>
                <w:tab w:val="left" w:pos="7290"/>
              </w:tabs>
              <w:jc w:val="right"/>
              <w:rPr>
                <w:sz w:val="20"/>
                <w:szCs w:val="20"/>
              </w:rPr>
            </w:pPr>
            <w:r w:rsidRPr="00A35C82">
              <w:rPr>
                <w:sz w:val="20"/>
                <w:szCs w:val="20"/>
              </w:rPr>
              <w:t>28</w:t>
            </w:r>
            <w:r>
              <w:rPr>
                <w:sz w:val="20"/>
                <w:szCs w:val="20"/>
              </w:rPr>
              <w:t> </w:t>
            </w:r>
            <w:r w:rsidRPr="00A35C82">
              <w:rPr>
                <w:sz w:val="20"/>
                <w:szCs w:val="20"/>
              </w:rPr>
              <w:t>312</w:t>
            </w:r>
            <w:r>
              <w:rPr>
                <w:sz w:val="20"/>
                <w:szCs w:val="20"/>
              </w:rPr>
              <w:t> </w:t>
            </w:r>
            <w:r w:rsidRPr="00A35C82">
              <w:rPr>
                <w:sz w:val="20"/>
                <w:szCs w:val="20"/>
              </w:rPr>
              <w:t>039</w:t>
            </w:r>
          </w:p>
        </w:tc>
      </w:tr>
      <w:tr w:rsidR="00493210" w:rsidRPr="000C6E06" w14:paraId="7513BA67" w14:textId="77777777" w:rsidTr="00493210">
        <w:trPr>
          <w:trHeight w:val="460"/>
          <w:jc w:val="center"/>
        </w:trPr>
        <w:tc>
          <w:tcPr>
            <w:tcW w:w="466" w:type="pct"/>
            <w:vMerge/>
            <w:shd w:val="clear" w:color="auto" w:fill="auto"/>
            <w:tcMar>
              <w:top w:w="28" w:type="dxa"/>
              <w:bottom w:w="28" w:type="dxa"/>
            </w:tcMar>
          </w:tcPr>
          <w:p w14:paraId="22418BB9" w14:textId="77777777" w:rsidR="00493210" w:rsidRPr="00A35C82" w:rsidRDefault="00493210" w:rsidP="00493210">
            <w:pPr>
              <w:tabs>
                <w:tab w:val="left" w:pos="7290"/>
              </w:tabs>
              <w:rPr>
                <w:sz w:val="20"/>
                <w:szCs w:val="20"/>
              </w:rPr>
            </w:pPr>
          </w:p>
        </w:tc>
        <w:tc>
          <w:tcPr>
            <w:tcW w:w="334" w:type="pct"/>
            <w:vMerge/>
            <w:shd w:val="clear" w:color="auto" w:fill="auto"/>
            <w:tcMar>
              <w:top w:w="28" w:type="dxa"/>
              <w:bottom w:w="28" w:type="dxa"/>
            </w:tcMar>
          </w:tcPr>
          <w:p w14:paraId="4799EB9C" w14:textId="77777777" w:rsidR="00493210" w:rsidRPr="00A35C82" w:rsidRDefault="00493210" w:rsidP="00493210">
            <w:pPr>
              <w:tabs>
                <w:tab w:val="left" w:pos="7290"/>
              </w:tabs>
              <w:rPr>
                <w:sz w:val="20"/>
                <w:szCs w:val="20"/>
              </w:rPr>
            </w:pPr>
          </w:p>
        </w:tc>
        <w:tc>
          <w:tcPr>
            <w:tcW w:w="362" w:type="pct"/>
            <w:shd w:val="clear" w:color="auto" w:fill="auto"/>
            <w:tcMar>
              <w:top w:w="28" w:type="dxa"/>
              <w:bottom w:w="28" w:type="dxa"/>
            </w:tcMar>
          </w:tcPr>
          <w:p w14:paraId="76F0A160" w14:textId="77777777" w:rsidR="00493210" w:rsidRPr="006F0BD3" w:rsidRDefault="00493210" w:rsidP="00493210">
            <w:pPr>
              <w:tabs>
                <w:tab w:val="left" w:pos="7290"/>
              </w:tabs>
              <w:rPr>
                <w:sz w:val="20"/>
                <w:szCs w:val="20"/>
              </w:rPr>
            </w:pPr>
            <w:r w:rsidRPr="006F0BD3">
              <w:rPr>
                <w:sz w:val="20"/>
                <w:szCs w:val="20"/>
                <w:lang w:val="fr-FR"/>
              </w:rPr>
              <w:t>Coûts d</w:t>
            </w:r>
            <w:r>
              <w:rPr>
                <w:sz w:val="20"/>
                <w:szCs w:val="20"/>
                <w:lang w:val="fr-FR"/>
              </w:rPr>
              <w:t>’</w:t>
            </w:r>
            <w:r w:rsidRPr="006F0BD3">
              <w:rPr>
                <w:sz w:val="20"/>
                <w:szCs w:val="20"/>
                <w:lang w:val="fr-FR"/>
              </w:rPr>
              <w:t>appui</w:t>
            </w:r>
          </w:p>
        </w:tc>
        <w:tc>
          <w:tcPr>
            <w:tcW w:w="323" w:type="pct"/>
            <w:shd w:val="clear" w:color="auto" w:fill="auto"/>
            <w:tcMar>
              <w:top w:w="28" w:type="dxa"/>
              <w:left w:w="57" w:type="dxa"/>
              <w:bottom w:w="28" w:type="dxa"/>
              <w:right w:w="85" w:type="dxa"/>
            </w:tcMar>
          </w:tcPr>
          <w:p w14:paraId="086BDAB0" w14:textId="77777777" w:rsidR="00493210" w:rsidRPr="00A35C82" w:rsidRDefault="00493210" w:rsidP="00493210">
            <w:pPr>
              <w:tabs>
                <w:tab w:val="left" w:pos="7290"/>
              </w:tabs>
              <w:jc w:val="right"/>
              <w:rPr>
                <w:sz w:val="20"/>
                <w:szCs w:val="20"/>
              </w:rPr>
            </w:pPr>
            <w:r w:rsidRPr="00A35C82">
              <w:rPr>
                <w:sz w:val="20"/>
                <w:szCs w:val="20"/>
              </w:rPr>
              <w:t>493</w:t>
            </w:r>
            <w:r>
              <w:rPr>
                <w:sz w:val="20"/>
                <w:szCs w:val="20"/>
              </w:rPr>
              <w:t> </w:t>
            </w:r>
            <w:r w:rsidRPr="00A35C82">
              <w:rPr>
                <w:sz w:val="20"/>
                <w:szCs w:val="20"/>
              </w:rPr>
              <w:t>152</w:t>
            </w:r>
          </w:p>
        </w:tc>
        <w:tc>
          <w:tcPr>
            <w:tcW w:w="323" w:type="pct"/>
            <w:shd w:val="clear" w:color="000000" w:fill="FFFFFF"/>
            <w:tcMar>
              <w:top w:w="28" w:type="dxa"/>
              <w:left w:w="57" w:type="dxa"/>
              <w:bottom w:w="28" w:type="dxa"/>
              <w:right w:w="85" w:type="dxa"/>
            </w:tcMar>
          </w:tcPr>
          <w:p w14:paraId="2CB13A53" w14:textId="77777777" w:rsidR="00493210" w:rsidRPr="00A35C82" w:rsidRDefault="00493210" w:rsidP="00493210">
            <w:pPr>
              <w:tabs>
                <w:tab w:val="left" w:pos="7290"/>
              </w:tabs>
              <w:jc w:val="right"/>
              <w:rPr>
                <w:sz w:val="20"/>
                <w:szCs w:val="20"/>
              </w:rPr>
            </w:pPr>
            <w:r w:rsidRPr="00A35C82">
              <w:rPr>
                <w:sz w:val="20"/>
                <w:szCs w:val="20"/>
              </w:rPr>
              <w:t>0</w:t>
            </w:r>
          </w:p>
        </w:tc>
        <w:tc>
          <w:tcPr>
            <w:tcW w:w="323" w:type="pct"/>
            <w:shd w:val="clear" w:color="auto" w:fill="auto"/>
            <w:tcMar>
              <w:top w:w="28" w:type="dxa"/>
              <w:left w:w="57" w:type="dxa"/>
              <w:bottom w:w="28" w:type="dxa"/>
              <w:right w:w="85" w:type="dxa"/>
            </w:tcMar>
          </w:tcPr>
          <w:p w14:paraId="26175852" w14:textId="77777777" w:rsidR="00493210" w:rsidRPr="00A35C82" w:rsidRDefault="00493210" w:rsidP="00493210">
            <w:pPr>
              <w:jc w:val="right"/>
              <w:rPr>
                <w:sz w:val="20"/>
                <w:szCs w:val="20"/>
              </w:rPr>
            </w:pPr>
            <w:r w:rsidRPr="00A35C82">
              <w:rPr>
                <w:sz w:val="20"/>
                <w:szCs w:val="20"/>
              </w:rPr>
              <w:t>0</w:t>
            </w:r>
          </w:p>
        </w:tc>
        <w:tc>
          <w:tcPr>
            <w:tcW w:w="436" w:type="pct"/>
            <w:shd w:val="clear" w:color="auto" w:fill="auto"/>
            <w:tcMar>
              <w:top w:w="28" w:type="dxa"/>
              <w:left w:w="57" w:type="dxa"/>
              <w:bottom w:w="28" w:type="dxa"/>
              <w:right w:w="85" w:type="dxa"/>
            </w:tcMar>
          </w:tcPr>
          <w:p w14:paraId="68A41748" w14:textId="77777777" w:rsidR="00493210" w:rsidRPr="00A35C82" w:rsidRDefault="00493210" w:rsidP="00493210">
            <w:pPr>
              <w:jc w:val="right"/>
              <w:rPr>
                <w:sz w:val="20"/>
                <w:szCs w:val="20"/>
              </w:rPr>
            </w:pPr>
            <w:r w:rsidRPr="00A35C82">
              <w:rPr>
                <w:sz w:val="20"/>
                <w:szCs w:val="20"/>
              </w:rPr>
              <w:t>144</w:t>
            </w:r>
            <w:r>
              <w:rPr>
                <w:sz w:val="20"/>
                <w:szCs w:val="20"/>
              </w:rPr>
              <w:t> </w:t>
            </w:r>
            <w:r w:rsidRPr="00A35C82">
              <w:rPr>
                <w:sz w:val="20"/>
                <w:szCs w:val="20"/>
              </w:rPr>
              <w:t>691</w:t>
            </w:r>
          </w:p>
        </w:tc>
        <w:tc>
          <w:tcPr>
            <w:tcW w:w="339" w:type="pct"/>
            <w:shd w:val="clear" w:color="auto" w:fill="auto"/>
            <w:tcMar>
              <w:top w:w="28" w:type="dxa"/>
              <w:left w:w="57" w:type="dxa"/>
              <w:bottom w:w="28" w:type="dxa"/>
              <w:right w:w="85" w:type="dxa"/>
            </w:tcMar>
          </w:tcPr>
          <w:p w14:paraId="7A1E08A8" w14:textId="77777777" w:rsidR="00493210" w:rsidRPr="00A35C82" w:rsidRDefault="00493210" w:rsidP="00493210">
            <w:pPr>
              <w:jc w:val="right"/>
              <w:rPr>
                <w:sz w:val="20"/>
                <w:szCs w:val="20"/>
              </w:rPr>
            </w:pPr>
            <w:r w:rsidRPr="00A35C82">
              <w:rPr>
                <w:sz w:val="20"/>
                <w:szCs w:val="20"/>
              </w:rPr>
              <w:t>280</w:t>
            </w:r>
            <w:r>
              <w:rPr>
                <w:sz w:val="20"/>
                <w:szCs w:val="20"/>
              </w:rPr>
              <w:t> </w:t>
            </w:r>
            <w:r w:rsidRPr="00A35C82">
              <w:rPr>
                <w:sz w:val="20"/>
                <w:szCs w:val="20"/>
              </w:rPr>
              <w:t>000</w:t>
            </w:r>
          </w:p>
        </w:tc>
        <w:tc>
          <w:tcPr>
            <w:tcW w:w="339" w:type="pct"/>
            <w:shd w:val="clear" w:color="auto" w:fill="auto"/>
            <w:tcMar>
              <w:top w:w="28" w:type="dxa"/>
              <w:left w:w="57" w:type="dxa"/>
              <w:bottom w:w="28" w:type="dxa"/>
              <w:right w:w="85" w:type="dxa"/>
            </w:tcMar>
          </w:tcPr>
          <w:p w14:paraId="6D3F1DA0" w14:textId="77777777" w:rsidR="00493210" w:rsidRPr="00A35C82" w:rsidRDefault="00493210" w:rsidP="00493210">
            <w:pPr>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29606210" w14:textId="77777777" w:rsidR="00493210" w:rsidRPr="00A35C82" w:rsidRDefault="00493210" w:rsidP="00493210">
            <w:pPr>
              <w:jc w:val="right"/>
              <w:rPr>
                <w:sz w:val="20"/>
                <w:szCs w:val="20"/>
              </w:rPr>
            </w:pPr>
            <w:r w:rsidRPr="00A35C82">
              <w:rPr>
                <w:sz w:val="20"/>
                <w:szCs w:val="20"/>
              </w:rPr>
              <w:t>350</w:t>
            </w:r>
            <w:r>
              <w:rPr>
                <w:sz w:val="20"/>
                <w:szCs w:val="20"/>
              </w:rPr>
              <w:t> </w:t>
            </w:r>
            <w:r w:rsidRPr="00A35C82">
              <w:rPr>
                <w:sz w:val="20"/>
                <w:szCs w:val="20"/>
              </w:rPr>
              <w:t>000</w:t>
            </w:r>
          </w:p>
        </w:tc>
        <w:tc>
          <w:tcPr>
            <w:tcW w:w="339" w:type="pct"/>
            <w:shd w:val="clear" w:color="auto" w:fill="auto"/>
            <w:tcMar>
              <w:top w:w="28" w:type="dxa"/>
              <w:left w:w="57" w:type="dxa"/>
              <w:bottom w:w="28" w:type="dxa"/>
              <w:right w:w="85" w:type="dxa"/>
            </w:tcMar>
          </w:tcPr>
          <w:p w14:paraId="719EB8AE" w14:textId="77777777" w:rsidR="00493210" w:rsidRPr="00A35C82" w:rsidRDefault="00493210" w:rsidP="00493210">
            <w:pPr>
              <w:jc w:val="right"/>
              <w:rPr>
                <w:sz w:val="20"/>
                <w:szCs w:val="20"/>
              </w:rPr>
            </w:pPr>
            <w:r w:rsidRPr="00A35C82">
              <w:rPr>
                <w:sz w:val="20"/>
                <w:szCs w:val="20"/>
              </w:rPr>
              <w:t>70</w:t>
            </w:r>
            <w:r>
              <w:rPr>
                <w:sz w:val="20"/>
                <w:szCs w:val="20"/>
              </w:rPr>
              <w:t> </w:t>
            </w:r>
            <w:r w:rsidRPr="00A35C82">
              <w:rPr>
                <w:sz w:val="20"/>
                <w:szCs w:val="20"/>
              </w:rPr>
              <w:t>000</w:t>
            </w:r>
          </w:p>
        </w:tc>
        <w:tc>
          <w:tcPr>
            <w:tcW w:w="339" w:type="pct"/>
            <w:shd w:val="clear" w:color="auto" w:fill="auto"/>
            <w:tcMar>
              <w:top w:w="28" w:type="dxa"/>
              <w:left w:w="57" w:type="dxa"/>
              <w:bottom w:w="28" w:type="dxa"/>
              <w:right w:w="85" w:type="dxa"/>
            </w:tcMar>
          </w:tcPr>
          <w:p w14:paraId="711FE63E" w14:textId="77777777" w:rsidR="00493210" w:rsidRPr="00A35C82" w:rsidRDefault="00493210" w:rsidP="00493210">
            <w:pPr>
              <w:jc w:val="right"/>
              <w:rPr>
                <w:sz w:val="20"/>
                <w:szCs w:val="20"/>
              </w:rPr>
            </w:pPr>
            <w:r w:rsidRPr="00A35C82">
              <w:rPr>
                <w:sz w:val="20"/>
                <w:szCs w:val="20"/>
              </w:rPr>
              <w:t>350</w:t>
            </w:r>
            <w:r>
              <w:rPr>
                <w:sz w:val="20"/>
                <w:szCs w:val="20"/>
              </w:rPr>
              <w:t> </w:t>
            </w:r>
            <w:r w:rsidRPr="00A35C82">
              <w:rPr>
                <w:sz w:val="20"/>
                <w:szCs w:val="20"/>
              </w:rPr>
              <w:t>000</w:t>
            </w:r>
          </w:p>
        </w:tc>
        <w:tc>
          <w:tcPr>
            <w:tcW w:w="339" w:type="pct"/>
            <w:shd w:val="clear" w:color="auto" w:fill="auto"/>
            <w:tcMar>
              <w:top w:w="28" w:type="dxa"/>
              <w:left w:w="57" w:type="dxa"/>
              <w:bottom w:w="28" w:type="dxa"/>
              <w:right w:w="85" w:type="dxa"/>
            </w:tcMar>
          </w:tcPr>
          <w:p w14:paraId="6FD0BC40" w14:textId="77777777" w:rsidR="00493210" w:rsidRPr="00A35C82" w:rsidRDefault="00493210" w:rsidP="00493210">
            <w:pPr>
              <w:jc w:val="right"/>
              <w:rPr>
                <w:sz w:val="20"/>
                <w:szCs w:val="20"/>
              </w:rPr>
            </w:pPr>
            <w:r w:rsidRPr="00A35C82">
              <w:rPr>
                <w:sz w:val="20"/>
                <w:szCs w:val="20"/>
              </w:rPr>
              <w:t>294</w:t>
            </w:r>
            <w:r>
              <w:rPr>
                <w:sz w:val="20"/>
                <w:szCs w:val="20"/>
              </w:rPr>
              <w:t> </w:t>
            </w:r>
            <w:r w:rsidRPr="00A35C82">
              <w:rPr>
                <w:sz w:val="20"/>
                <w:szCs w:val="20"/>
              </w:rPr>
              <w:t>000</w:t>
            </w:r>
          </w:p>
        </w:tc>
        <w:tc>
          <w:tcPr>
            <w:tcW w:w="399" w:type="pct"/>
            <w:shd w:val="clear" w:color="auto" w:fill="auto"/>
            <w:tcMar>
              <w:top w:w="28" w:type="dxa"/>
              <w:left w:w="57" w:type="dxa"/>
              <w:bottom w:w="28" w:type="dxa"/>
              <w:right w:w="85" w:type="dxa"/>
            </w:tcMar>
          </w:tcPr>
          <w:p w14:paraId="35D2DA76" w14:textId="77777777" w:rsidR="00493210" w:rsidRPr="00A35C82" w:rsidRDefault="00493210" w:rsidP="00493210">
            <w:pPr>
              <w:tabs>
                <w:tab w:val="left" w:pos="7290"/>
              </w:tabs>
              <w:jc w:val="right"/>
              <w:rPr>
                <w:sz w:val="20"/>
                <w:szCs w:val="20"/>
              </w:rPr>
            </w:pPr>
            <w:r w:rsidRPr="00A35C82">
              <w:rPr>
                <w:sz w:val="20"/>
                <w:szCs w:val="20"/>
              </w:rPr>
              <w:t>1</w:t>
            </w:r>
            <w:r>
              <w:rPr>
                <w:sz w:val="20"/>
                <w:szCs w:val="20"/>
              </w:rPr>
              <w:t> </w:t>
            </w:r>
            <w:r w:rsidRPr="00A35C82">
              <w:rPr>
                <w:sz w:val="20"/>
                <w:szCs w:val="20"/>
              </w:rPr>
              <w:t>981</w:t>
            </w:r>
            <w:r>
              <w:rPr>
                <w:sz w:val="20"/>
                <w:szCs w:val="20"/>
              </w:rPr>
              <w:t> </w:t>
            </w:r>
            <w:r w:rsidRPr="00A35C82">
              <w:rPr>
                <w:sz w:val="20"/>
                <w:szCs w:val="20"/>
              </w:rPr>
              <w:t>843</w:t>
            </w:r>
          </w:p>
        </w:tc>
      </w:tr>
      <w:tr w:rsidR="00493210" w:rsidRPr="000C6E06" w14:paraId="63CD9724" w14:textId="77777777" w:rsidTr="00493210">
        <w:trPr>
          <w:jc w:val="center"/>
        </w:trPr>
        <w:tc>
          <w:tcPr>
            <w:tcW w:w="800" w:type="pct"/>
            <w:gridSpan w:val="2"/>
            <w:vMerge w:val="restart"/>
            <w:shd w:val="clear" w:color="auto" w:fill="auto"/>
            <w:tcMar>
              <w:top w:w="28" w:type="dxa"/>
              <w:bottom w:w="28" w:type="dxa"/>
            </w:tcMar>
          </w:tcPr>
          <w:p w14:paraId="10E303F2" w14:textId="77777777" w:rsidR="00493210" w:rsidRPr="00493210" w:rsidRDefault="00493210" w:rsidP="00493210">
            <w:pPr>
              <w:tabs>
                <w:tab w:val="left" w:pos="7290"/>
              </w:tabs>
              <w:jc w:val="left"/>
              <w:rPr>
                <w:sz w:val="20"/>
                <w:szCs w:val="20"/>
                <w:lang w:val="fr-CA"/>
              </w:rPr>
            </w:pPr>
            <w:r w:rsidRPr="006F0BD3">
              <w:rPr>
                <w:sz w:val="20"/>
                <w:szCs w:val="20"/>
                <w:lang w:val="fr-FR"/>
              </w:rPr>
              <w:t>Financements approuvés par l</w:t>
            </w:r>
            <w:r>
              <w:rPr>
                <w:sz w:val="20"/>
                <w:szCs w:val="20"/>
                <w:lang w:val="fr-FR"/>
              </w:rPr>
              <w:t>’</w:t>
            </w:r>
            <w:r w:rsidRPr="006F0BD3">
              <w:rPr>
                <w:sz w:val="20"/>
                <w:szCs w:val="20"/>
                <w:lang w:val="fr-FR"/>
              </w:rPr>
              <w:t>ExCom ($US)</w:t>
            </w:r>
          </w:p>
        </w:tc>
        <w:tc>
          <w:tcPr>
            <w:tcW w:w="362" w:type="pct"/>
            <w:shd w:val="clear" w:color="auto" w:fill="auto"/>
            <w:tcMar>
              <w:top w:w="28" w:type="dxa"/>
              <w:bottom w:w="28" w:type="dxa"/>
            </w:tcMar>
          </w:tcPr>
          <w:p w14:paraId="701B1E92" w14:textId="77777777" w:rsidR="00493210" w:rsidRPr="006F0BD3" w:rsidRDefault="00493210" w:rsidP="00493210">
            <w:pPr>
              <w:tabs>
                <w:tab w:val="left" w:pos="7290"/>
              </w:tabs>
              <w:rPr>
                <w:sz w:val="20"/>
                <w:szCs w:val="20"/>
              </w:rPr>
            </w:pPr>
            <w:r w:rsidRPr="006F0BD3">
              <w:rPr>
                <w:sz w:val="20"/>
                <w:szCs w:val="20"/>
                <w:lang w:val="fr-FR"/>
              </w:rPr>
              <w:t>Coûts du projet</w:t>
            </w:r>
          </w:p>
        </w:tc>
        <w:tc>
          <w:tcPr>
            <w:tcW w:w="323" w:type="pct"/>
            <w:shd w:val="clear" w:color="auto" w:fill="auto"/>
            <w:tcMar>
              <w:top w:w="28" w:type="dxa"/>
              <w:left w:w="57" w:type="dxa"/>
              <w:bottom w:w="28" w:type="dxa"/>
              <w:right w:w="85" w:type="dxa"/>
            </w:tcMar>
          </w:tcPr>
          <w:p w14:paraId="5B70C810" w14:textId="77777777" w:rsidR="00493210" w:rsidRPr="00A35C82" w:rsidRDefault="00493210" w:rsidP="00493210">
            <w:pPr>
              <w:tabs>
                <w:tab w:val="left" w:pos="7290"/>
              </w:tabs>
              <w:jc w:val="right"/>
              <w:rPr>
                <w:sz w:val="20"/>
                <w:szCs w:val="20"/>
              </w:rPr>
            </w:pPr>
            <w:r w:rsidRPr="00A35C82">
              <w:rPr>
                <w:sz w:val="20"/>
                <w:szCs w:val="20"/>
              </w:rPr>
              <w:t>7</w:t>
            </w:r>
            <w:r>
              <w:rPr>
                <w:sz w:val="20"/>
                <w:szCs w:val="20"/>
              </w:rPr>
              <w:t> </w:t>
            </w:r>
            <w:r w:rsidRPr="00A35C82">
              <w:rPr>
                <w:sz w:val="20"/>
                <w:szCs w:val="20"/>
              </w:rPr>
              <w:t>045</w:t>
            </w:r>
            <w:r>
              <w:rPr>
                <w:sz w:val="20"/>
                <w:szCs w:val="20"/>
              </w:rPr>
              <w:t> </w:t>
            </w:r>
            <w:r w:rsidRPr="00A35C82">
              <w:rPr>
                <w:sz w:val="20"/>
                <w:szCs w:val="20"/>
              </w:rPr>
              <w:t>027</w:t>
            </w:r>
          </w:p>
        </w:tc>
        <w:tc>
          <w:tcPr>
            <w:tcW w:w="323" w:type="pct"/>
            <w:shd w:val="clear" w:color="auto" w:fill="auto"/>
            <w:tcMar>
              <w:top w:w="28" w:type="dxa"/>
              <w:left w:w="57" w:type="dxa"/>
              <w:bottom w:w="28" w:type="dxa"/>
              <w:right w:w="85" w:type="dxa"/>
            </w:tcMar>
          </w:tcPr>
          <w:p w14:paraId="10B805ED" w14:textId="77777777" w:rsidR="00493210" w:rsidRPr="00A35C82" w:rsidRDefault="00493210" w:rsidP="00493210">
            <w:pPr>
              <w:tabs>
                <w:tab w:val="left" w:pos="7290"/>
              </w:tabs>
              <w:jc w:val="right"/>
              <w:rPr>
                <w:sz w:val="20"/>
                <w:szCs w:val="20"/>
              </w:rPr>
            </w:pPr>
            <w:r w:rsidRPr="00A35C82">
              <w:rPr>
                <w:sz w:val="20"/>
                <w:szCs w:val="20"/>
              </w:rPr>
              <w:t>0</w:t>
            </w:r>
          </w:p>
        </w:tc>
        <w:tc>
          <w:tcPr>
            <w:tcW w:w="323" w:type="pct"/>
            <w:shd w:val="clear" w:color="auto" w:fill="auto"/>
            <w:tcMar>
              <w:top w:w="28" w:type="dxa"/>
              <w:left w:w="57" w:type="dxa"/>
              <w:bottom w:w="28" w:type="dxa"/>
              <w:right w:w="85" w:type="dxa"/>
            </w:tcMar>
          </w:tcPr>
          <w:p w14:paraId="7EC80F17" w14:textId="77777777" w:rsidR="00493210" w:rsidRPr="00A35C82" w:rsidRDefault="00493210" w:rsidP="00493210">
            <w:pPr>
              <w:tabs>
                <w:tab w:val="left" w:pos="7290"/>
              </w:tabs>
              <w:jc w:val="right"/>
              <w:rPr>
                <w:sz w:val="20"/>
                <w:szCs w:val="20"/>
              </w:rPr>
            </w:pPr>
            <w:r w:rsidRPr="00A35C82">
              <w:rPr>
                <w:sz w:val="20"/>
                <w:szCs w:val="20"/>
              </w:rPr>
              <w:t>0</w:t>
            </w:r>
          </w:p>
        </w:tc>
        <w:tc>
          <w:tcPr>
            <w:tcW w:w="436" w:type="pct"/>
            <w:shd w:val="clear" w:color="auto" w:fill="auto"/>
            <w:tcMar>
              <w:top w:w="28" w:type="dxa"/>
              <w:left w:w="57" w:type="dxa"/>
              <w:bottom w:w="28" w:type="dxa"/>
              <w:right w:w="85" w:type="dxa"/>
            </w:tcMar>
          </w:tcPr>
          <w:p w14:paraId="5BF7D5D2" w14:textId="77777777" w:rsidR="00493210" w:rsidRPr="00A35C82" w:rsidRDefault="00493210" w:rsidP="00493210">
            <w:pPr>
              <w:tabs>
                <w:tab w:val="left" w:pos="7290"/>
              </w:tabs>
              <w:jc w:val="right"/>
              <w:rPr>
                <w:sz w:val="20"/>
                <w:szCs w:val="20"/>
              </w:rPr>
            </w:pPr>
            <w:r w:rsidRPr="00A35C82">
              <w:rPr>
                <w:sz w:val="20"/>
                <w:szCs w:val="20"/>
              </w:rPr>
              <w:t>2</w:t>
            </w:r>
            <w:r>
              <w:rPr>
                <w:sz w:val="20"/>
                <w:szCs w:val="20"/>
              </w:rPr>
              <w:t> </w:t>
            </w:r>
            <w:r w:rsidRPr="00A35C82">
              <w:rPr>
                <w:sz w:val="20"/>
                <w:szCs w:val="20"/>
              </w:rPr>
              <w:t>067</w:t>
            </w:r>
            <w:r>
              <w:rPr>
                <w:sz w:val="20"/>
                <w:szCs w:val="20"/>
              </w:rPr>
              <w:t> </w:t>
            </w:r>
            <w:r w:rsidRPr="00A35C82">
              <w:rPr>
                <w:sz w:val="20"/>
                <w:szCs w:val="20"/>
              </w:rPr>
              <w:t>012</w:t>
            </w:r>
          </w:p>
        </w:tc>
        <w:tc>
          <w:tcPr>
            <w:tcW w:w="339" w:type="pct"/>
            <w:shd w:val="clear" w:color="auto" w:fill="auto"/>
            <w:tcMar>
              <w:top w:w="28" w:type="dxa"/>
              <w:left w:w="57" w:type="dxa"/>
              <w:bottom w:w="28" w:type="dxa"/>
              <w:right w:w="85" w:type="dxa"/>
            </w:tcMar>
          </w:tcPr>
          <w:p w14:paraId="4DD2CBDB"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2AE35FFC"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6FE60EB3"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67CEE628"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07607390"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1A3E056D" w14:textId="77777777" w:rsidR="00493210" w:rsidRPr="00A35C82" w:rsidRDefault="00493210" w:rsidP="00493210">
            <w:pPr>
              <w:tabs>
                <w:tab w:val="left" w:pos="7290"/>
              </w:tabs>
              <w:jc w:val="right"/>
              <w:rPr>
                <w:sz w:val="20"/>
                <w:szCs w:val="20"/>
              </w:rPr>
            </w:pPr>
            <w:r w:rsidRPr="00A35C82">
              <w:rPr>
                <w:sz w:val="20"/>
                <w:szCs w:val="20"/>
              </w:rPr>
              <w:t>0</w:t>
            </w:r>
          </w:p>
        </w:tc>
        <w:tc>
          <w:tcPr>
            <w:tcW w:w="399" w:type="pct"/>
            <w:shd w:val="clear" w:color="auto" w:fill="auto"/>
            <w:tcMar>
              <w:top w:w="28" w:type="dxa"/>
              <w:left w:w="57" w:type="dxa"/>
              <w:bottom w:w="28" w:type="dxa"/>
              <w:right w:w="85" w:type="dxa"/>
            </w:tcMar>
          </w:tcPr>
          <w:p w14:paraId="5862DD38" w14:textId="77777777" w:rsidR="00493210" w:rsidRPr="00A35C82" w:rsidRDefault="00493210" w:rsidP="00493210">
            <w:pPr>
              <w:tabs>
                <w:tab w:val="left" w:pos="7290"/>
              </w:tabs>
              <w:jc w:val="right"/>
              <w:rPr>
                <w:sz w:val="20"/>
                <w:szCs w:val="20"/>
              </w:rPr>
            </w:pPr>
            <w:r w:rsidRPr="00A35C82">
              <w:rPr>
                <w:sz w:val="20"/>
                <w:szCs w:val="20"/>
              </w:rPr>
              <w:t>9</w:t>
            </w:r>
            <w:r>
              <w:rPr>
                <w:sz w:val="20"/>
                <w:szCs w:val="20"/>
              </w:rPr>
              <w:t> </w:t>
            </w:r>
            <w:r w:rsidRPr="00A35C82">
              <w:rPr>
                <w:sz w:val="20"/>
                <w:szCs w:val="20"/>
              </w:rPr>
              <w:t>112</w:t>
            </w:r>
            <w:r>
              <w:rPr>
                <w:sz w:val="20"/>
                <w:szCs w:val="20"/>
              </w:rPr>
              <w:t> </w:t>
            </w:r>
            <w:r w:rsidRPr="00A35C82">
              <w:rPr>
                <w:sz w:val="20"/>
                <w:szCs w:val="20"/>
              </w:rPr>
              <w:t>039</w:t>
            </w:r>
          </w:p>
        </w:tc>
      </w:tr>
      <w:tr w:rsidR="00493210" w:rsidRPr="000C6E06" w14:paraId="0F18E6C0" w14:textId="77777777" w:rsidTr="00493210">
        <w:trPr>
          <w:trHeight w:val="153"/>
          <w:jc w:val="center"/>
        </w:trPr>
        <w:tc>
          <w:tcPr>
            <w:tcW w:w="800" w:type="pct"/>
            <w:gridSpan w:val="2"/>
            <w:vMerge/>
            <w:shd w:val="clear" w:color="auto" w:fill="auto"/>
            <w:tcMar>
              <w:top w:w="28" w:type="dxa"/>
              <w:bottom w:w="28" w:type="dxa"/>
            </w:tcMar>
          </w:tcPr>
          <w:p w14:paraId="612C2C33" w14:textId="77777777" w:rsidR="00493210" w:rsidRPr="00A35C82" w:rsidRDefault="00493210" w:rsidP="00493210">
            <w:pPr>
              <w:tabs>
                <w:tab w:val="left" w:pos="7290"/>
              </w:tabs>
              <w:rPr>
                <w:sz w:val="20"/>
                <w:szCs w:val="20"/>
              </w:rPr>
            </w:pPr>
          </w:p>
        </w:tc>
        <w:tc>
          <w:tcPr>
            <w:tcW w:w="362" w:type="pct"/>
            <w:shd w:val="clear" w:color="auto" w:fill="auto"/>
            <w:tcMar>
              <w:top w:w="28" w:type="dxa"/>
              <w:bottom w:w="28" w:type="dxa"/>
            </w:tcMar>
          </w:tcPr>
          <w:p w14:paraId="76A87E7C" w14:textId="77777777" w:rsidR="00493210" w:rsidRPr="006F0BD3" w:rsidRDefault="00493210" w:rsidP="00493210">
            <w:pPr>
              <w:tabs>
                <w:tab w:val="left" w:pos="7290"/>
              </w:tabs>
              <w:rPr>
                <w:sz w:val="20"/>
                <w:szCs w:val="20"/>
              </w:rPr>
            </w:pPr>
            <w:r w:rsidRPr="006F0BD3">
              <w:rPr>
                <w:sz w:val="20"/>
                <w:szCs w:val="20"/>
                <w:lang w:val="fr-FR"/>
              </w:rPr>
              <w:t>Coûts d</w:t>
            </w:r>
            <w:r>
              <w:rPr>
                <w:sz w:val="20"/>
                <w:szCs w:val="20"/>
                <w:lang w:val="fr-FR"/>
              </w:rPr>
              <w:t>’</w:t>
            </w:r>
            <w:r w:rsidRPr="006F0BD3">
              <w:rPr>
                <w:sz w:val="20"/>
                <w:szCs w:val="20"/>
                <w:lang w:val="fr-FR"/>
              </w:rPr>
              <w:t>appui</w:t>
            </w:r>
          </w:p>
        </w:tc>
        <w:tc>
          <w:tcPr>
            <w:tcW w:w="323" w:type="pct"/>
            <w:shd w:val="clear" w:color="auto" w:fill="auto"/>
            <w:tcMar>
              <w:top w:w="28" w:type="dxa"/>
              <w:left w:w="57" w:type="dxa"/>
              <w:bottom w:w="28" w:type="dxa"/>
              <w:right w:w="85" w:type="dxa"/>
            </w:tcMar>
          </w:tcPr>
          <w:p w14:paraId="390952B5" w14:textId="77777777" w:rsidR="00493210" w:rsidRPr="00A35C82" w:rsidRDefault="00493210" w:rsidP="00493210">
            <w:pPr>
              <w:tabs>
                <w:tab w:val="left" w:pos="7290"/>
              </w:tabs>
              <w:jc w:val="right"/>
              <w:rPr>
                <w:sz w:val="20"/>
                <w:szCs w:val="20"/>
              </w:rPr>
            </w:pPr>
            <w:r w:rsidRPr="00A35C82">
              <w:rPr>
                <w:sz w:val="20"/>
                <w:szCs w:val="20"/>
              </w:rPr>
              <w:t>493</w:t>
            </w:r>
            <w:r>
              <w:rPr>
                <w:sz w:val="20"/>
                <w:szCs w:val="20"/>
              </w:rPr>
              <w:t> </w:t>
            </w:r>
            <w:r w:rsidRPr="00A35C82">
              <w:rPr>
                <w:sz w:val="20"/>
                <w:szCs w:val="20"/>
              </w:rPr>
              <w:t>152</w:t>
            </w:r>
          </w:p>
        </w:tc>
        <w:tc>
          <w:tcPr>
            <w:tcW w:w="323" w:type="pct"/>
            <w:shd w:val="clear" w:color="auto" w:fill="auto"/>
            <w:tcMar>
              <w:top w:w="28" w:type="dxa"/>
              <w:left w:w="57" w:type="dxa"/>
              <w:bottom w:w="28" w:type="dxa"/>
              <w:right w:w="85" w:type="dxa"/>
            </w:tcMar>
          </w:tcPr>
          <w:p w14:paraId="35B6C6BE" w14:textId="77777777" w:rsidR="00493210" w:rsidRPr="00A35C82" w:rsidRDefault="00493210" w:rsidP="00493210">
            <w:pPr>
              <w:tabs>
                <w:tab w:val="left" w:pos="7290"/>
              </w:tabs>
              <w:jc w:val="right"/>
              <w:rPr>
                <w:sz w:val="20"/>
                <w:szCs w:val="20"/>
              </w:rPr>
            </w:pPr>
            <w:r w:rsidRPr="00A35C82">
              <w:rPr>
                <w:sz w:val="20"/>
                <w:szCs w:val="20"/>
              </w:rPr>
              <w:t>0</w:t>
            </w:r>
          </w:p>
        </w:tc>
        <w:tc>
          <w:tcPr>
            <w:tcW w:w="323" w:type="pct"/>
            <w:shd w:val="clear" w:color="auto" w:fill="auto"/>
            <w:tcMar>
              <w:top w:w="28" w:type="dxa"/>
              <w:left w:w="57" w:type="dxa"/>
              <w:bottom w:w="28" w:type="dxa"/>
              <w:right w:w="85" w:type="dxa"/>
            </w:tcMar>
          </w:tcPr>
          <w:p w14:paraId="3FF32A76" w14:textId="77777777" w:rsidR="00493210" w:rsidRPr="00A35C82" w:rsidRDefault="00493210" w:rsidP="00493210">
            <w:pPr>
              <w:tabs>
                <w:tab w:val="left" w:pos="7290"/>
              </w:tabs>
              <w:jc w:val="right"/>
              <w:rPr>
                <w:sz w:val="20"/>
                <w:szCs w:val="20"/>
              </w:rPr>
            </w:pPr>
            <w:r w:rsidRPr="00A35C82">
              <w:rPr>
                <w:sz w:val="20"/>
                <w:szCs w:val="20"/>
              </w:rPr>
              <w:t>0</w:t>
            </w:r>
          </w:p>
        </w:tc>
        <w:tc>
          <w:tcPr>
            <w:tcW w:w="436" w:type="pct"/>
            <w:shd w:val="clear" w:color="auto" w:fill="auto"/>
            <w:tcMar>
              <w:top w:w="28" w:type="dxa"/>
              <w:left w:w="57" w:type="dxa"/>
              <w:bottom w:w="28" w:type="dxa"/>
              <w:right w:w="85" w:type="dxa"/>
            </w:tcMar>
          </w:tcPr>
          <w:p w14:paraId="6EB0B69F" w14:textId="77777777" w:rsidR="00493210" w:rsidRPr="00A35C82" w:rsidRDefault="00493210" w:rsidP="00493210">
            <w:pPr>
              <w:tabs>
                <w:tab w:val="left" w:pos="7290"/>
              </w:tabs>
              <w:jc w:val="right"/>
              <w:rPr>
                <w:sz w:val="20"/>
                <w:szCs w:val="20"/>
              </w:rPr>
            </w:pPr>
            <w:r w:rsidRPr="00A35C82">
              <w:rPr>
                <w:sz w:val="20"/>
                <w:szCs w:val="20"/>
              </w:rPr>
              <w:t>144</w:t>
            </w:r>
            <w:r>
              <w:rPr>
                <w:sz w:val="20"/>
                <w:szCs w:val="20"/>
              </w:rPr>
              <w:t> </w:t>
            </w:r>
            <w:r w:rsidRPr="00A35C82">
              <w:rPr>
                <w:sz w:val="20"/>
                <w:szCs w:val="20"/>
              </w:rPr>
              <w:t>691</w:t>
            </w:r>
          </w:p>
        </w:tc>
        <w:tc>
          <w:tcPr>
            <w:tcW w:w="339" w:type="pct"/>
            <w:shd w:val="clear" w:color="auto" w:fill="auto"/>
            <w:tcMar>
              <w:top w:w="28" w:type="dxa"/>
              <w:left w:w="57" w:type="dxa"/>
              <w:bottom w:w="28" w:type="dxa"/>
              <w:right w:w="85" w:type="dxa"/>
            </w:tcMar>
          </w:tcPr>
          <w:p w14:paraId="0C5AF617"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189F7B71"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394F6289"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3583FC5C"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2375200D" w14:textId="77777777" w:rsidR="00493210" w:rsidRPr="00A35C82" w:rsidRDefault="00493210" w:rsidP="00493210">
            <w:pPr>
              <w:tabs>
                <w:tab w:val="left" w:pos="7290"/>
              </w:tabs>
              <w:jc w:val="right"/>
              <w:rPr>
                <w:sz w:val="20"/>
                <w:szCs w:val="20"/>
              </w:rPr>
            </w:pPr>
            <w:r w:rsidRPr="00A35C82">
              <w:rPr>
                <w:sz w:val="20"/>
                <w:szCs w:val="20"/>
              </w:rPr>
              <w:t>0</w:t>
            </w:r>
          </w:p>
        </w:tc>
        <w:tc>
          <w:tcPr>
            <w:tcW w:w="339" w:type="pct"/>
            <w:shd w:val="clear" w:color="auto" w:fill="auto"/>
            <w:tcMar>
              <w:top w:w="28" w:type="dxa"/>
              <w:left w:w="57" w:type="dxa"/>
              <w:bottom w:w="28" w:type="dxa"/>
              <w:right w:w="85" w:type="dxa"/>
            </w:tcMar>
          </w:tcPr>
          <w:p w14:paraId="5F5B6943" w14:textId="77777777" w:rsidR="00493210" w:rsidRPr="00A35C82" w:rsidRDefault="00493210" w:rsidP="00493210">
            <w:pPr>
              <w:tabs>
                <w:tab w:val="left" w:pos="7290"/>
              </w:tabs>
              <w:jc w:val="right"/>
              <w:rPr>
                <w:sz w:val="20"/>
                <w:szCs w:val="20"/>
              </w:rPr>
            </w:pPr>
            <w:r w:rsidRPr="00A35C82">
              <w:rPr>
                <w:sz w:val="20"/>
                <w:szCs w:val="20"/>
              </w:rPr>
              <w:t>0</w:t>
            </w:r>
          </w:p>
        </w:tc>
        <w:tc>
          <w:tcPr>
            <w:tcW w:w="399" w:type="pct"/>
            <w:shd w:val="clear" w:color="auto" w:fill="auto"/>
            <w:tcMar>
              <w:top w:w="28" w:type="dxa"/>
              <w:left w:w="57" w:type="dxa"/>
              <w:bottom w:w="28" w:type="dxa"/>
              <w:right w:w="85" w:type="dxa"/>
            </w:tcMar>
          </w:tcPr>
          <w:p w14:paraId="50E227AD" w14:textId="77777777" w:rsidR="00493210" w:rsidRPr="00A35C82" w:rsidRDefault="00493210" w:rsidP="00493210">
            <w:pPr>
              <w:tabs>
                <w:tab w:val="left" w:pos="7290"/>
              </w:tabs>
              <w:jc w:val="right"/>
              <w:rPr>
                <w:sz w:val="20"/>
                <w:szCs w:val="20"/>
              </w:rPr>
            </w:pPr>
            <w:r w:rsidRPr="00A35C82">
              <w:rPr>
                <w:sz w:val="20"/>
                <w:szCs w:val="20"/>
              </w:rPr>
              <w:t>637</w:t>
            </w:r>
            <w:r>
              <w:rPr>
                <w:sz w:val="20"/>
                <w:szCs w:val="20"/>
              </w:rPr>
              <w:t> </w:t>
            </w:r>
            <w:r w:rsidRPr="00A35C82">
              <w:rPr>
                <w:sz w:val="20"/>
                <w:szCs w:val="20"/>
              </w:rPr>
              <w:t>843</w:t>
            </w:r>
          </w:p>
        </w:tc>
      </w:tr>
      <w:tr w:rsidR="00493210" w:rsidRPr="000C6E06" w14:paraId="07C106ED" w14:textId="77777777" w:rsidTr="00493210">
        <w:trPr>
          <w:trHeight w:val="340"/>
          <w:jc w:val="center"/>
        </w:trPr>
        <w:tc>
          <w:tcPr>
            <w:tcW w:w="800" w:type="pct"/>
            <w:gridSpan w:val="2"/>
            <w:vMerge w:val="restart"/>
            <w:shd w:val="clear" w:color="auto" w:fill="auto"/>
            <w:tcMar>
              <w:top w:w="28" w:type="dxa"/>
              <w:bottom w:w="28" w:type="dxa"/>
            </w:tcMar>
          </w:tcPr>
          <w:p w14:paraId="4959117E" w14:textId="77777777" w:rsidR="00493210" w:rsidRPr="00493210" w:rsidRDefault="00493210" w:rsidP="00493210">
            <w:pPr>
              <w:tabs>
                <w:tab w:val="left" w:pos="7290"/>
              </w:tabs>
              <w:jc w:val="left"/>
              <w:rPr>
                <w:sz w:val="20"/>
                <w:szCs w:val="20"/>
                <w:lang w:val="fr-CA"/>
              </w:rPr>
            </w:pPr>
            <w:r w:rsidRPr="006F0BD3">
              <w:rPr>
                <w:sz w:val="20"/>
                <w:szCs w:val="20"/>
                <w:lang w:val="fr-FR"/>
              </w:rPr>
              <w:t>Total du financement demandé soumis pour approbation à la présente réunion (US $)</w:t>
            </w:r>
          </w:p>
        </w:tc>
        <w:tc>
          <w:tcPr>
            <w:tcW w:w="362" w:type="pct"/>
            <w:shd w:val="clear" w:color="auto" w:fill="auto"/>
            <w:tcMar>
              <w:top w:w="28" w:type="dxa"/>
              <w:bottom w:w="28" w:type="dxa"/>
            </w:tcMar>
          </w:tcPr>
          <w:p w14:paraId="7900DC05" w14:textId="77777777" w:rsidR="00493210" w:rsidRPr="006F0BD3" w:rsidRDefault="00493210" w:rsidP="00493210">
            <w:pPr>
              <w:tabs>
                <w:tab w:val="left" w:pos="7290"/>
              </w:tabs>
              <w:rPr>
                <w:sz w:val="20"/>
                <w:szCs w:val="20"/>
              </w:rPr>
            </w:pPr>
            <w:r w:rsidRPr="006F0BD3">
              <w:rPr>
                <w:sz w:val="20"/>
                <w:szCs w:val="20"/>
                <w:lang w:val="fr-FR"/>
              </w:rPr>
              <w:t>Coûts du projet</w:t>
            </w:r>
          </w:p>
        </w:tc>
        <w:tc>
          <w:tcPr>
            <w:tcW w:w="323" w:type="pct"/>
            <w:shd w:val="clear" w:color="auto" w:fill="auto"/>
            <w:tcMar>
              <w:top w:w="28" w:type="dxa"/>
              <w:left w:w="57" w:type="dxa"/>
              <w:bottom w:w="28" w:type="dxa"/>
              <w:right w:w="85" w:type="dxa"/>
            </w:tcMar>
          </w:tcPr>
          <w:p w14:paraId="3105B66F" w14:textId="77777777" w:rsidR="00493210" w:rsidRPr="00A35C82" w:rsidRDefault="00493210" w:rsidP="00493210">
            <w:pPr>
              <w:tabs>
                <w:tab w:val="left" w:pos="7290"/>
              </w:tabs>
              <w:jc w:val="right"/>
              <w:rPr>
                <w:sz w:val="20"/>
                <w:szCs w:val="20"/>
                <w:highlight w:val="red"/>
              </w:rPr>
            </w:pPr>
          </w:p>
        </w:tc>
        <w:tc>
          <w:tcPr>
            <w:tcW w:w="323" w:type="pct"/>
            <w:shd w:val="clear" w:color="auto" w:fill="auto"/>
            <w:tcMar>
              <w:top w:w="28" w:type="dxa"/>
              <w:left w:w="57" w:type="dxa"/>
              <w:bottom w:w="28" w:type="dxa"/>
              <w:right w:w="85" w:type="dxa"/>
            </w:tcMar>
          </w:tcPr>
          <w:p w14:paraId="43349BA9" w14:textId="77777777" w:rsidR="00493210" w:rsidRPr="00A35C82" w:rsidRDefault="00493210" w:rsidP="00493210">
            <w:pPr>
              <w:tabs>
                <w:tab w:val="left" w:pos="7290"/>
              </w:tabs>
              <w:jc w:val="right"/>
              <w:rPr>
                <w:sz w:val="20"/>
                <w:szCs w:val="20"/>
                <w:highlight w:val="red"/>
              </w:rPr>
            </w:pPr>
          </w:p>
        </w:tc>
        <w:tc>
          <w:tcPr>
            <w:tcW w:w="323" w:type="pct"/>
            <w:shd w:val="clear" w:color="auto" w:fill="auto"/>
            <w:tcMar>
              <w:top w:w="28" w:type="dxa"/>
              <w:left w:w="57" w:type="dxa"/>
              <w:bottom w:w="28" w:type="dxa"/>
              <w:right w:w="85" w:type="dxa"/>
            </w:tcMar>
          </w:tcPr>
          <w:p w14:paraId="54448C58" w14:textId="77777777" w:rsidR="00493210" w:rsidRPr="00A35C82" w:rsidRDefault="00493210" w:rsidP="00493210">
            <w:pPr>
              <w:tabs>
                <w:tab w:val="left" w:pos="7290"/>
              </w:tabs>
              <w:jc w:val="right"/>
              <w:rPr>
                <w:sz w:val="20"/>
                <w:szCs w:val="20"/>
                <w:highlight w:val="red"/>
              </w:rPr>
            </w:pPr>
          </w:p>
        </w:tc>
        <w:tc>
          <w:tcPr>
            <w:tcW w:w="436" w:type="pct"/>
            <w:shd w:val="clear" w:color="auto" w:fill="auto"/>
            <w:tcMar>
              <w:top w:w="28" w:type="dxa"/>
              <w:left w:w="57" w:type="dxa"/>
              <w:bottom w:w="28" w:type="dxa"/>
              <w:right w:w="85" w:type="dxa"/>
            </w:tcMar>
          </w:tcPr>
          <w:p w14:paraId="64C8DFA9" w14:textId="77777777" w:rsidR="00493210" w:rsidRPr="00A35C82" w:rsidRDefault="00493210" w:rsidP="00493210">
            <w:pPr>
              <w:tabs>
                <w:tab w:val="left" w:pos="7290"/>
              </w:tabs>
              <w:jc w:val="right"/>
              <w:rPr>
                <w:sz w:val="20"/>
                <w:szCs w:val="20"/>
              </w:rPr>
            </w:pPr>
          </w:p>
        </w:tc>
        <w:tc>
          <w:tcPr>
            <w:tcW w:w="339" w:type="pct"/>
            <w:shd w:val="clear" w:color="auto" w:fill="auto"/>
            <w:tcMar>
              <w:top w:w="28" w:type="dxa"/>
              <w:left w:w="57" w:type="dxa"/>
              <w:bottom w:w="28" w:type="dxa"/>
              <w:right w:w="85" w:type="dxa"/>
            </w:tcMar>
          </w:tcPr>
          <w:p w14:paraId="0939527B" w14:textId="77777777" w:rsidR="00493210" w:rsidRPr="00A35C82" w:rsidRDefault="00493210" w:rsidP="00493210">
            <w:pPr>
              <w:tabs>
                <w:tab w:val="left" w:pos="7290"/>
              </w:tabs>
              <w:jc w:val="right"/>
              <w:rPr>
                <w:sz w:val="20"/>
                <w:szCs w:val="20"/>
              </w:rPr>
            </w:pPr>
            <w:r w:rsidRPr="00A35C82">
              <w:rPr>
                <w:sz w:val="20"/>
                <w:szCs w:val="20"/>
              </w:rPr>
              <w:t>4</w:t>
            </w:r>
            <w:r>
              <w:rPr>
                <w:sz w:val="20"/>
                <w:szCs w:val="20"/>
              </w:rPr>
              <w:t> </w:t>
            </w:r>
            <w:r w:rsidRPr="00A35C82">
              <w:rPr>
                <w:sz w:val="20"/>
                <w:szCs w:val="20"/>
              </w:rPr>
              <w:t>000</w:t>
            </w:r>
            <w:r>
              <w:rPr>
                <w:sz w:val="20"/>
                <w:szCs w:val="20"/>
              </w:rPr>
              <w:t> </w:t>
            </w:r>
            <w:r w:rsidRPr="00A35C82">
              <w:rPr>
                <w:sz w:val="20"/>
                <w:szCs w:val="20"/>
              </w:rPr>
              <w:t>000</w:t>
            </w:r>
          </w:p>
        </w:tc>
        <w:tc>
          <w:tcPr>
            <w:tcW w:w="339" w:type="pct"/>
            <w:tcMar>
              <w:top w:w="28" w:type="dxa"/>
              <w:left w:w="57" w:type="dxa"/>
              <w:bottom w:w="28" w:type="dxa"/>
              <w:right w:w="85" w:type="dxa"/>
            </w:tcMar>
          </w:tcPr>
          <w:p w14:paraId="771DE45D" w14:textId="77777777" w:rsidR="00493210" w:rsidRPr="00A35C82" w:rsidRDefault="00493210" w:rsidP="00493210">
            <w:pPr>
              <w:tabs>
                <w:tab w:val="left" w:pos="7290"/>
              </w:tabs>
              <w:jc w:val="right"/>
              <w:rPr>
                <w:sz w:val="20"/>
                <w:szCs w:val="20"/>
              </w:rPr>
            </w:pPr>
          </w:p>
        </w:tc>
        <w:tc>
          <w:tcPr>
            <w:tcW w:w="339" w:type="pct"/>
            <w:tcMar>
              <w:top w:w="28" w:type="dxa"/>
              <w:left w:w="57" w:type="dxa"/>
              <w:bottom w:w="28" w:type="dxa"/>
              <w:right w:w="85" w:type="dxa"/>
            </w:tcMar>
          </w:tcPr>
          <w:p w14:paraId="50CEC004" w14:textId="77777777" w:rsidR="00493210" w:rsidRPr="00A35C82" w:rsidRDefault="00493210" w:rsidP="00493210">
            <w:pPr>
              <w:tabs>
                <w:tab w:val="left" w:pos="7290"/>
              </w:tabs>
              <w:jc w:val="right"/>
              <w:rPr>
                <w:sz w:val="20"/>
                <w:szCs w:val="20"/>
              </w:rPr>
            </w:pPr>
          </w:p>
        </w:tc>
        <w:tc>
          <w:tcPr>
            <w:tcW w:w="339" w:type="pct"/>
            <w:tcMar>
              <w:top w:w="28" w:type="dxa"/>
              <w:left w:w="57" w:type="dxa"/>
              <w:bottom w:w="28" w:type="dxa"/>
              <w:right w:w="85" w:type="dxa"/>
            </w:tcMar>
          </w:tcPr>
          <w:p w14:paraId="26A93997" w14:textId="77777777" w:rsidR="00493210" w:rsidRPr="00A35C82" w:rsidRDefault="00493210" w:rsidP="00493210">
            <w:pPr>
              <w:tabs>
                <w:tab w:val="left" w:pos="7290"/>
              </w:tabs>
              <w:jc w:val="right"/>
              <w:rPr>
                <w:sz w:val="20"/>
                <w:szCs w:val="20"/>
              </w:rPr>
            </w:pPr>
          </w:p>
        </w:tc>
        <w:tc>
          <w:tcPr>
            <w:tcW w:w="339" w:type="pct"/>
            <w:tcMar>
              <w:top w:w="28" w:type="dxa"/>
              <w:left w:w="57" w:type="dxa"/>
              <w:bottom w:w="28" w:type="dxa"/>
              <w:right w:w="85" w:type="dxa"/>
            </w:tcMar>
          </w:tcPr>
          <w:p w14:paraId="45130B0E" w14:textId="77777777" w:rsidR="00493210" w:rsidRPr="00A35C82" w:rsidRDefault="00493210" w:rsidP="00493210">
            <w:pPr>
              <w:tabs>
                <w:tab w:val="left" w:pos="7290"/>
              </w:tabs>
              <w:jc w:val="right"/>
              <w:rPr>
                <w:sz w:val="20"/>
                <w:szCs w:val="20"/>
              </w:rPr>
            </w:pPr>
          </w:p>
        </w:tc>
        <w:tc>
          <w:tcPr>
            <w:tcW w:w="339" w:type="pct"/>
            <w:tcMar>
              <w:top w:w="28" w:type="dxa"/>
              <w:left w:w="57" w:type="dxa"/>
              <w:bottom w:w="28" w:type="dxa"/>
              <w:right w:w="85" w:type="dxa"/>
            </w:tcMar>
          </w:tcPr>
          <w:p w14:paraId="069BF095" w14:textId="77777777" w:rsidR="00493210" w:rsidRPr="00A35C82" w:rsidRDefault="00493210" w:rsidP="00493210">
            <w:pPr>
              <w:tabs>
                <w:tab w:val="left" w:pos="7290"/>
              </w:tabs>
              <w:jc w:val="right"/>
              <w:rPr>
                <w:sz w:val="20"/>
                <w:szCs w:val="20"/>
              </w:rPr>
            </w:pPr>
          </w:p>
        </w:tc>
        <w:tc>
          <w:tcPr>
            <w:tcW w:w="399" w:type="pct"/>
            <w:shd w:val="clear" w:color="auto" w:fill="auto"/>
            <w:tcMar>
              <w:top w:w="28" w:type="dxa"/>
              <w:left w:w="57" w:type="dxa"/>
              <w:bottom w:w="28" w:type="dxa"/>
              <w:right w:w="85" w:type="dxa"/>
            </w:tcMar>
          </w:tcPr>
          <w:p w14:paraId="27692519" w14:textId="77777777" w:rsidR="00493210" w:rsidRPr="00A35C82" w:rsidRDefault="00493210" w:rsidP="00493210">
            <w:pPr>
              <w:tabs>
                <w:tab w:val="left" w:pos="7290"/>
              </w:tabs>
              <w:jc w:val="right"/>
              <w:rPr>
                <w:sz w:val="20"/>
                <w:szCs w:val="20"/>
              </w:rPr>
            </w:pPr>
            <w:r w:rsidRPr="00A35C82">
              <w:rPr>
                <w:sz w:val="20"/>
                <w:szCs w:val="20"/>
              </w:rPr>
              <w:t>4</w:t>
            </w:r>
            <w:r>
              <w:rPr>
                <w:sz w:val="20"/>
                <w:szCs w:val="20"/>
              </w:rPr>
              <w:t> </w:t>
            </w:r>
            <w:r w:rsidRPr="00A35C82">
              <w:rPr>
                <w:sz w:val="20"/>
                <w:szCs w:val="20"/>
              </w:rPr>
              <w:t>000</w:t>
            </w:r>
            <w:r>
              <w:rPr>
                <w:sz w:val="20"/>
                <w:szCs w:val="20"/>
              </w:rPr>
              <w:t> </w:t>
            </w:r>
            <w:r w:rsidRPr="00A35C82">
              <w:rPr>
                <w:sz w:val="20"/>
                <w:szCs w:val="20"/>
              </w:rPr>
              <w:t>000</w:t>
            </w:r>
          </w:p>
        </w:tc>
      </w:tr>
      <w:tr w:rsidR="00493210" w:rsidRPr="000C6E06" w14:paraId="5C8F3DBD" w14:textId="77777777" w:rsidTr="00493210">
        <w:trPr>
          <w:trHeight w:val="340"/>
          <w:jc w:val="center"/>
        </w:trPr>
        <w:tc>
          <w:tcPr>
            <w:tcW w:w="800" w:type="pct"/>
            <w:gridSpan w:val="2"/>
            <w:vMerge/>
            <w:tcBorders>
              <w:bottom w:val="single" w:sz="4" w:space="0" w:color="auto"/>
            </w:tcBorders>
            <w:shd w:val="clear" w:color="auto" w:fill="auto"/>
            <w:tcMar>
              <w:top w:w="28" w:type="dxa"/>
              <w:bottom w:w="28" w:type="dxa"/>
            </w:tcMar>
          </w:tcPr>
          <w:p w14:paraId="13337995" w14:textId="77777777" w:rsidR="00493210" w:rsidRPr="00A35C82" w:rsidRDefault="00493210" w:rsidP="00493210">
            <w:pPr>
              <w:tabs>
                <w:tab w:val="left" w:pos="7290"/>
              </w:tabs>
              <w:rPr>
                <w:sz w:val="20"/>
                <w:szCs w:val="20"/>
              </w:rPr>
            </w:pPr>
          </w:p>
        </w:tc>
        <w:tc>
          <w:tcPr>
            <w:tcW w:w="362" w:type="pct"/>
            <w:tcBorders>
              <w:bottom w:val="single" w:sz="4" w:space="0" w:color="auto"/>
            </w:tcBorders>
            <w:shd w:val="clear" w:color="auto" w:fill="auto"/>
            <w:tcMar>
              <w:top w:w="28" w:type="dxa"/>
              <w:bottom w:w="28" w:type="dxa"/>
            </w:tcMar>
          </w:tcPr>
          <w:p w14:paraId="38CC078C" w14:textId="77777777" w:rsidR="00493210" w:rsidRPr="006F0BD3" w:rsidRDefault="00493210" w:rsidP="00493210">
            <w:pPr>
              <w:tabs>
                <w:tab w:val="left" w:pos="7290"/>
              </w:tabs>
              <w:rPr>
                <w:sz w:val="20"/>
                <w:szCs w:val="20"/>
              </w:rPr>
            </w:pPr>
            <w:r w:rsidRPr="006F0BD3">
              <w:rPr>
                <w:sz w:val="20"/>
                <w:szCs w:val="20"/>
                <w:lang w:val="fr-FR"/>
              </w:rPr>
              <w:t>Coûts d</w:t>
            </w:r>
            <w:r>
              <w:rPr>
                <w:sz w:val="20"/>
                <w:szCs w:val="20"/>
                <w:lang w:val="fr-FR"/>
              </w:rPr>
              <w:t>’</w:t>
            </w:r>
            <w:r w:rsidRPr="006F0BD3">
              <w:rPr>
                <w:sz w:val="20"/>
                <w:szCs w:val="20"/>
                <w:lang w:val="fr-FR"/>
              </w:rPr>
              <w:t>appui</w:t>
            </w:r>
          </w:p>
        </w:tc>
        <w:tc>
          <w:tcPr>
            <w:tcW w:w="323" w:type="pct"/>
            <w:tcBorders>
              <w:bottom w:val="single" w:sz="4" w:space="0" w:color="auto"/>
            </w:tcBorders>
            <w:shd w:val="clear" w:color="auto" w:fill="auto"/>
            <w:tcMar>
              <w:top w:w="28" w:type="dxa"/>
              <w:left w:w="57" w:type="dxa"/>
              <w:bottom w:w="28" w:type="dxa"/>
              <w:right w:w="85" w:type="dxa"/>
            </w:tcMar>
          </w:tcPr>
          <w:p w14:paraId="064A451A" w14:textId="77777777" w:rsidR="00493210" w:rsidRPr="00A35C82" w:rsidRDefault="00493210" w:rsidP="00493210">
            <w:pPr>
              <w:tabs>
                <w:tab w:val="left" w:pos="7290"/>
              </w:tabs>
              <w:jc w:val="right"/>
              <w:rPr>
                <w:sz w:val="20"/>
                <w:szCs w:val="20"/>
                <w:highlight w:val="red"/>
              </w:rPr>
            </w:pPr>
          </w:p>
        </w:tc>
        <w:tc>
          <w:tcPr>
            <w:tcW w:w="323" w:type="pct"/>
            <w:tcBorders>
              <w:bottom w:val="single" w:sz="4" w:space="0" w:color="auto"/>
            </w:tcBorders>
            <w:shd w:val="clear" w:color="auto" w:fill="auto"/>
            <w:tcMar>
              <w:top w:w="28" w:type="dxa"/>
              <w:left w:w="57" w:type="dxa"/>
              <w:bottom w:w="28" w:type="dxa"/>
              <w:right w:w="85" w:type="dxa"/>
            </w:tcMar>
          </w:tcPr>
          <w:p w14:paraId="6A49B59C" w14:textId="77777777" w:rsidR="00493210" w:rsidRPr="00A35C82" w:rsidRDefault="00493210" w:rsidP="00493210">
            <w:pPr>
              <w:tabs>
                <w:tab w:val="left" w:pos="7290"/>
              </w:tabs>
              <w:jc w:val="right"/>
              <w:rPr>
                <w:sz w:val="20"/>
                <w:szCs w:val="20"/>
                <w:highlight w:val="red"/>
              </w:rPr>
            </w:pPr>
          </w:p>
        </w:tc>
        <w:tc>
          <w:tcPr>
            <w:tcW w:w="323" w:type="pct"/>
            <w:tcBorders>
              <w:bottom w:val="single" w:sz="4" w:space="0" w:color="auto"/>
            </w:tcBorders>
            <w:shd w:val="clear" w:color="auto" w:fill="auto"/>
            <w:tcMar>
              <w:top w:w="28" w:type="dxa"/>
              <w:left w:w="57" w:type="dxa"/>
              <w:bottom w:w="28" w:type="dxa"/>
              <w:right w:w="85" w:type="dxa"/>
            </w:tcMar>
          </w:tcPr>
          <w:p w14:paraId="28C9003C" w14:textId="77777777" w:rsidR="00493210" w:rsidRPr="00A35C82" w:rsidRDefault="00493210" w:rsidP="00493210">
            <w:pPr>
              <w:tabs>
                <w:tab w:val="left" w:pos="7290"/>
              </w:tabs>
              <w:jc w:val="right"/>
              <w:rPr>
                <w:sz w:val="20"/>
                <w:szCs w:val="20"/>
                <w:highlight w:val="red"/>
              </w:rPr>
            </w:pPr>
          </w:p>
        </w:tc>
        <w:tc>
          <w:tcPr>
            <w:tcW w:w="436" w:type="pct"/>
            <w:tcBorders>
              <w:bottom w:val="single" w:sz="4" w:space="0" w:color="auto"/>
            </w:tcBorders>
            <w:shd w:val="clear" w:color="auto" w:fill="auto"/>
            <w:tcMar>
              <w:top w:w="28" w:type="dxa"/>
              <w:left w:w="57" w:type="dxa"/>
              <w:bottom w:w="28" w:type="dxa"/>
              <w:right w:w="85" w:type="dxa"/>
            </w:tcMar>
          </w:tcPr>
          <w:p w14:paraId="421ABA1D" w14:textId="77777777" w:rsidR="00493210" w:rsidRPr="00A35C82" w:rsidRDefault="00493210" w:rsidP="00493210">
            <w:pPr>
              <w:tabs>
                <w:tab w:val="left" w:pos="7290"/>
              </w:tabs>
              <w:jc w:val="right"/>
              <w:rPr>
                <w:sz w:val="20"/>
                <w:szCs w:val="20"/>
              </w:rPr>
            </w:pPr>
          </w:p>
        </w:tc>
        <w:tc>
          <w:tcPr>
            <w:tcW w:w="339" w:type="pct"/>
            <w:shd w:val="clear" w:color="auto" w:fill="auto"/>
            <w:tcMar>
              <w:top w:w="28" w:type="dxa"/>
              <w:left w:w="57" w:type="dxa"/>
              <w:bottom w:w="28" w:type="dxa"/>
              <w:right w:w="85" w:type="dxa"/>
            </w:tcMar>
          </w:tcPr>
          <w:p w14:paraId="1662CCD8" w14:textId="77777777" w:rsidR="00493210" w:rsidRPr="00A35C82" w:rsidRDefault="00493210" w:rsidP="00493210">
            <w:pPr>
              <w:tabs>
                <w:tab w:val="left" w:pos="7290"/>
              </w:tabs>
              <w:jc w:val="right"/>
              <w:rPr>
                <w:sz w:val="20"/>
                <w:szCs w:val="20"/>
              </w:rPr>
            </w:pPr>
            <w:r w:rsidRPr="00A35C82">
              <w:rPr>
                <w:sz w:val="20"/>
                <w:szCs w:val="20"/>
              </w:rPr>
              <w:t>280</w:t>
            </w:r>
            <w:r>
              <w:rPr>
                <w:sz w:val="20"/>
                <w:szCs w:val="20"/>
              </w:rPr>
              <w:t> </w:t>
            </w:r>
            <w:r w:rsidRPr="00A35C82">
              <w:rPr>
                <w:sz w:val="20"/>
                <w:szCs w:val="20"/>
              </w:rPr>
              <w:t>000</w:t>
            </w:r>
          </w:p>
        </w:tc>
        <w:tc>
          <w:tcPr>
            <w:tcW w:w="339" w:type="pct"/>
            <w:tcBorders>
              <w:bottom w:val="single" w:sz="4" w:space="0" w:color="auto"/>
            </w:tcBorders>
            <w:tcMar>
              <w:top w:w="28" w:type="dxa"/>
              <w:left w:w="57" w:type="dxa"/>
              <w:bottom w:w="28" w:type="dxa"/>
              <w:right w:w="85" w:type="dxa"/>
            </w:tcMar>
          </w:tcPr>
          <w:p w14:paraId="675939EE" w14:textId="77777777" w:rsidR="00493210" w:rsidRPr="00A35C82" w:rsidRDefault="00493210" w:rsidP="00493210">
            <w:pPr>
              <w:tabs>
                <w:tab w:val="left" w:pos="7290"/>
              </w:tabs>
              <w:jc w:val="right"/>
              <w:rPr>
                <w:sz w:val="20"/>
                <w:szCs w:val="20"/>
              </w:rPr>
            </w:pPr>
          </w:p>
        </w:tc>
        <w:tc>
          <w:tcPr>
            <w:tcW w:w="339" w:type="pct"/>
            <w:tcBorders>
              <w:bottom w:val="single" w:sz="4" w:space="0" w:color="auto"/>
            </w:tcBorders>
            <w:tcMar>
              <w:top w:w="28" w:type="dxa"/>
              <w:left w:w="57" w:type="dxa"/>
              <w:bottom w:w="28" w:type="dxa"/>
              <w:right w:w="85" w:type="dxa"/>
            </w:tcMar>
          </w:tcPr>
          <w:p w14:paraId="651059E4" w14:textId="77777777" w:rsidR="00493210" w:rsidRPr="00A35C82" w:rsidRDefault="00493210" w:rsidP="00493210">
            <w:pPr>
              <w:tabs>
                <w:tab w:val="left" w:pos="7290"/>
              </w:tabs>
              <w:jc w:val="right"/>
              <w:rPr>
                <w:sz w:val="20"/>
                <w:szCs w:val="20"/>
              </w:rPr>
            </w:pPr>
          </w:p>
        </w:tc>
        <w:tc>
          <w:tcPr>
            <w:tcW w:w="339" w:type="pct"/>
            <w:tcBorders>
              <w:bottom w:val="single" w:sz="4" w:space="0" w:color="auto"/>
            </w:tcBorders>
            <w:tcMar>
              <w:top w:w="28" w:type="dxa"/>
              <w:left w:w="57" w:type="dxa"/>
              <w:bottom w:w="28" w:type="dxa"/>
              <w:right w:w="85" w:type="dxa"/>
            </w:tcMar>
          </w:tcPr>
          <w:p w14:paraId="3F557863" w14:textId="77777777" w:rsidR="00493210" w:rsidRPr="00A35C82" w:rsidRDefault="00493210" w:rsidP="00493210">
            <w:pPr>
              <w:tabs>
                <w:tab w:val="left" w:pos="7290"/>
              </w:tabs>
              <w:jc w:val="right"/>
              <w:rPr>
                <w:sz w:val="20"/>
                <w:szCs w:val="20"/>
              </w:rPr>
            </w:pPr>
          </w:p>
        </w:tc>
        <w:tc>
          <w:tcPr>
            <w:tcW w:w="339" w:type="pct"/>
            <w:tcBorders>
              <w:bottom w:val="single" w:sz="4" w:space="0" w:color="auto"/>
            </w:tcBorders>
            <w:tcMar>
              <w:top w:w="28" w:type="dxa"/>
              <w:left w:w="57" w:type="dxa"/>
              <w:bottom w:w="28" w:type="dxa"/>
              <w:right w:w="85" w:type="dxa"/>
            </w:tcMar>
          </w:tcPr>
          <w:p w14:paraId="4CF851C5" w14:textId="77777777" w:rsidR="00493210" w:rsidRPr="00A35C82" w:rsidRDefault="00493210" w:rsidP="00493210">
            <w:pPr>
              <w:tabs>
                <w:tab w:val="left" w:pos="7290"/>
              </w:tabs>
              <w:jc w:val="right"/>
              <w:rPr>
                <w:sz w:val="20"/>
                <w:szCs w:val="20"/>
              </w:rPr>
            </w:pPr>
          </w:p>
        </w:tc>
        <w:tc>
          <w:tcPr>
            <w:tcW w:w="339" w:type="pct"/>
            <w:tcBorders>
              <w:bottom w:val="single" w:sz="4" w:space="0" w:color="auto"/>
            </w:tcBorders>
            <w:tcMar>
              <w:top w:w="28" w:type="dxa"/>
              <w:left w:w="57" w:type="dxa"/>
              <w:bottom w:w="28" w:type="dxa"/>
              <w:right w:w="85" w:type="dxa"/>
            </w:tcMar>
          </w:tcPr>
          <w:p w14:paraId="6D65CA4E" w14:textId="77777777" w:rsidR="00493210" w:rsidRPr="00A35C82" w:rsidRDefault="00493210" w:rsidP="00493210">
            <w:pPr>
              <w:tabs>
                <w:tab w:val="left" w:pos="7290"/>
              </w:tabs>
              <w:jc w:val="right"/>
              <w:rPr>
                <w:sz w:val="20"/>
                <w:szCs w:val="20"/>
              </w:rPr>
            </w:pPr>
          </w:p>
        </w:tc>
        <w:tc>
          <w:tcPr>
            <w:tcW w:w="399" w:type="pct"/>
            <w:shd w:val="clear" w:color="auto" w:fill="auto"/>
            <w:tcMar>
              <w:top w:w="28" w:type="dxa"/>
              <w:left w:w="57" w:type="dxa"/>
              <w:bottom w:w="28" w:type="dxa"/>
              <w:right w:w="85" w:type="dxa"/>
            </w:tcMar>
          </w:tcPr>
          <w:p w14:paraId="750F0712" w14:textId="77777777" w:rsidR="00493210" w:rsidRPr="00A35C82" w:rsidRDefault="00493210" w:rsidP="00493210">
            <w:pPr>
              <w:tabs>
                <w:tab w:val="left" w:pos="7290"/>
              </w:tabs>
              <w:jc w:val="right"/>
              <w:rPr>
                <w:sz w:val="20"/>
                <w:szCs w:val="20"/>
              </w:rPr>
            </w:pPr>
            <w:r w:rsidRPr="00A35C82">
              <w:rPr>
                <w:sz w:val="20"/>
                <w:szCs w:val="20"/>
              </w:rPr>
              <w:t>280</w:t>
            </w:r>
            <w:r>
              <w:rPr>
                <w:sz w:val="20"/>
                <w:szCs w:val="20"/>
              </w:rPr>
              <w:t> </w:t>
            </w:r>
            <w:r w:rsidRPr="00A35C82">
              <w:rPr>
                <w:sz w:val="20"/>
                <w:szCs w:val="20"/>
              </w:rPr>
              <w:t>000</w:t>
            </w:r>
          </w:p>
        </w:tc>
      </w:tr>
      <w:tr w:rsidR="00493210" w:rsidRPr="00E45BFC" w14:paraId="47164A5A" w14:textId="77777777" w:rsidTr="00493210">
        <w:trPr>
          <w:trHeight w:val="54"/>
          <w:jc w:val="center"/>
        </w:trPr>
        <w:tc>
          <w:tcPr>
            <w:tcW w:w="5000" w:type="pct"/>
            <w:gridSpan w:val="14"/>
            <w:tcBorders>
              <w:top w:val="single" w:sz="4" w:space="0" w:color="auto"/>
              <w:left w:val="nil"/>
              <w:bottom w:val="nil"/>
              <w:right w:val="nil"/>
            </w:tcBorders>
            <w:shd w:val="clear" w:color="auto" w:fill="auto"/>
          </w:tcPr>
          <w:p w14:paraId="7E4073C4" w14:textId="77777777" w:rsidR="00493210" w:rsidRPr="00493210" w:rsidRDefault="00493210" w:rsidP="00493210">
            <w:pPr>
              <w:tabs>
                <w:tab w:val="left" w:pos="7290"/>
              </w:tabs>
              <w:rPr>
                <w:sz w:val="18"/>
                <w:szCs w:val="18"/>
                <w:lang w:val="fr-CA"/>
              </w:rPr>
            </w:pPr>
            <w:r w:rsidRPr="006F0BD3">
              <w:rPr>
                <w:sz w:val="18"/>
                <w:szCs w:val="18"/>
                <w:lang w:val="fr-FR"/>
              </w:rPr>
              <w:t>* La deuxième tranche (2018) a été soumise à la 84</w:t>
            </w:r>
            <w:r w:rsidRPr="006F0BD3">
              <w:rPr>
                <w:sz w:val="18"/>
                <w:szCs w:val="18"/>
                <w:vertAlign w:val="superscript"/>
                <w:lang w:val="fr-FR"/>
              </w:rPr>
              <w:t>e</w:t>
            </w:r>
            <w:r>
              <w:rPr>
                <w:sz w:val="18"/>
                <w:szCs w:val="18"/>
                <w:lang w:val="fr-FR"/>
              </w:rPr>
              <w:t> </w:t>
            </w:r>
            <w:r w:rsidRPr="006F0BD3">
              <w:rPr>
                <w:sz w:val="18"/>
                <w:szCs w:val="18"/>
                <w:lang w:val="fr-FR"/>
              </w:rPr>
              <w:t>réunion et reportée aux fins d</w:t>
            </w:r>
            <w:r>
              <w:rPr>
                <w:sz w:val="18"/>
                <w:szCs w:val="18"/>
                <w:lang w:val="fr-FR"/>
              </w:rPr>
              <w:t>’</w:t>
            </w:r>
            <w:r w:rsidRPr="006F0BD3">
              <w:rPr>
                <w:sz w:val="18"/>
                <w:szCs w:val="18"/>
                <w:lang w:val="fr-FR"/>
              </w:rPr>
              <w:t>examen à la 85</w:t>
            </w:r>
            <w:r w:rsidRPr="006F0BD3">
              <w:rPr>
                <w:sz w:val="18"/>
                <w:szCs w:val="18"/>
                <w:vertAlign w:val="superscript"/>
                <w:lang w:val="fr-FR"/>
              </w:rPr>
              <w:t>e</w:t>
            </w:r>
            <w:r w:rsidRPr="006F0BD3">
              <w:rPr>
                <w:sz w:val="18"/>
                <w:szCs w:val="18"/>
                <w:lang w:val="fr-FR"/>
              </w:rPr>
              <w:t xml:space="preserve"> réunion (décision 84/69(a)).</w:t>
            </w:r>
          </w:p>
          <w:p w14:paraId="09A62CEE" w14:textId="11620F42" w:rsidR="00493210" w:rsidRPr="00493210" w:rsidRDefault="00493210" w:rsidP="00493210">
            <w:pPr>
              <w:tabs>
                <w:tab w:val="left" w:pos="7290"/>
              </w:tabs>
              <w:rPr>
                <w:sz w:val="18"/>
                <w:szCs w:val="18"/>
                <w:lang w:val="fr-CA"/>
              </w:rPr>
            </w:pPr>
            <w:r w:rsidRPr="006F0BD3">
              <w:rPr>
                <w:sz w:val="18"/>
                <w:szCs w:val="18"/>
                <w:lang w:val="fr-FR"/>
              </w:rPr>
              <w:t xml:space="preserve">** La valeur ajustée totale de la phase II du PGEH pour le </w:t>
            </w:r>
            <w:r>
              <w:rPr>
                <w:sz w:val="18"/>
                <w:szCs w:val="18"/>
                <w:lang w:val="fr-FR"/>
              </w:rPr>
              <w:t>plan sectoriel</w:t>
            </w:r>
            <w:r w:rsidRPr="006F0BD3">
              <w:rPr>
                <w:sz w:val="18"/>
                <w:szCs w:val="18"/>
                <w:lang w:val="fr-FR"/>
              </w:rPr>
              <w:t xml:space="preserve"> des mousses </w:t>
            </w:r>
            <w:r w:rsidR="00F64976">
              <w:rPr>
                <w:sz w:val="18"/>
                <w:szCs w:val="18"/>
                <w:lang w:val="fr-FR"/>
              </w:rPr>
              <w:t>de polyuréthanne</w:t>
            </w:r>
            <w:r w:rsidRPr="006F0BD3">
              <w:rPr>
                <w:sz w:val="18"/>
                <w:szCs w:val="18"/>
                <w:lang w:val="fr-FR"/>
              </w:rPr>
              <w:t xml:space="preserve"> et le niveau de financement des tranches entre 2020 et 2026 ont été approuvés à la 86</w:t>
            </w:r>
            <w:r w:rsidRPr="006F0BD3">
              <w:rPr>
                <w:sz w:val="18"/>
                <w:szCs w:val="18"/>
                <w:vertAlign w:val="superscript"/>
                <w:lang w:val="fr-FR"/>
              </w:rPr>
              <w:t>e</w:t>
            </w:r>
            <w:r w:rsidRPr="006F0BD3">
              <w:rPr>
                <w:sz w:val="18"/>
                <w:szCs w:val="18"/>
                <w:lang w:val="fr-FR"/>
              </w:rPr>
              <w:t xml:space="preserve"> réunion (décision 86/34).</w:t>
            </w:r>
            <w:r w:rsidRPr="00493210">
              <w:rPr>
                <w:sz w:val="18"/>
                <w:szCs w:val="18"/>
                <w:lang w:val="fr-CA"/>
              </w:rPr>
              <w:t xml:space="preserve"> </w:t>
            </w:r>
          </w:p>
        </w:tc>
      </w:tr>
    </w:tbl>
    <w:p w14:paraId="3D2F38C2" w14:textId="77777777" w:rsidR="00493210" w:rsidRPr="00493210" w:rsidRDefault="00493210" w:rsidP="00493210">
      <w:pPr>
        <w:tabs>
          <w:tab w:val="left" w:pos="7290"/>
        </w:tabs>
        <w:rPr>
          <w:sz w:val="20"/>
          <w:szCs w:val="20"/>
          <w:lang w:val="fr-CA"/>
        </w:rPr>
      </w:pPr>
    </w:p>
    <w:p w14:paraId="57A1510D" w14:textId="77777777" w:rsidR="00493210" w:rsidRPr="00493210" w:rsidRDefault="00493210" w:rsidP="00493210">
      <w:pPr>
        <w:tabs>
          <w:tab w:val="left" w:pos="7290"/>
        </w:tabs>
        <w:rPr>
          <w:sz w:val="20"/>
          <w:szCs w:val="20"/>
          <w:lang w:val="fr-CA"/>
        </w:rPr>
      </w:pPr>
    </w:p>
    <w:tbl>
      <w:tblPr>
        <w:tblStyle w:val="TableGrid10"/>
        <w:tblW w:w="5000" w:type="pct"/>
        <w:jc w:val="center"/>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3535"/>
        <w:gridCol w:w="11095"/>
      </w:tblGrid>
      <w:tr w:rsidR="00493210" w:rsidRPr="006D2064" w14:paraId="55231BA7" w14:textId="77777777" w:rsidTr="00493210">
        <w:trPr>
          <w:trHeight w:val="250"/>
          <w:jc w:val="center"/>
        </w:trPr>
        <w:tc>
          <w:tcPr>
            <w:tcW w:w="1208" w:type="pct"/>
            <w:shd w:val="clear" w:color="auto" w:fill="auto"/>
          </w:tcPr>
          <w:p w14:paraId="62AF531C" w14:textId="77777777" w:rsidR="00493210" w:rsidRPr="006F0BD3" w:rsidRDefault="00493210" w:rsidP="00493210">
            <w:pPr>
              <w:tabs>
                <w:tab w:val="left" w:pos="7290"/>
              </w:tabs>
              <w:rPr>
                <w:b/>
                <w:sz w:val="20"/>
                <w:szCs w:val="20"/>
              </w:rPr>
            </w:pPr>
            <w:r w:rsidRPr="006F0BD3">
              <w:rPr>
                <w:b/>
                <w:sz w:val="20"/>
                <w:szCs w:val="20"/>
                <w:lang w:val="fr-FR"/>
              </w:rPr>
              <w:t>Recommandation du Secrétariat :</w:t>
            </w:r>
          </w:p>
        </w:tc>
        <w:tc>
          <w:tcPr>
            <w:tcW w:w="3792" w:type="pct"/>
            <w:shd w:val="clear" w:color="auto" w:fill="auto"/>
          </w:tcPr>
          <w:p w14:paraId="7B144EE2" w14:textId="77777777" w:rsidR="00493210" w:rsidRPr="006F0BD3" w:rsidRDefault="00493210" w:rsidP="00493210">
            <w:pPr>
              <w:tabs>
                <w:tab w:val="left" w:pos="7290"/>
              </w:tabs>
              <w:jc w:val="center"/>
              <w:rPr>
                <w:sz w:val="20"/>
                <w:szCs w:val="20"/>
              </w:rPr>
            </w:pPr>
            <w:r w:rsidRPr="006F0BD3">
              <w:rPr>
                <w:sz w:val="20"/>
                <w:szCs w:val="20"/>
                <w:lang w:val="fr-FR"/>
              </w:rPr>
              <w:t>Pour examen individuel</w:t>
            </w:r>
          </w:p>
        </w:tc>
      </w:tr>
    </w:tbl>
    <w:p w14:paraId="3EE8B0B5" w14:textId="77777777" w:rsidR="00493210" w:rsidRPr="000C6E06" w:rsidRDefault="00493210" w:rsidP="00493210">
      <w:pPr>
        <w:tabs>
          <w:tab w:val="left" w:pos="7290"/>
        </w:tabs>
        <w:rPr>
          <w:sz w:val="18"/>
          <w:szCs w:val="18"/>
        </w:rPr>
      </w:pPr>
    </w:p>
    <w:p w14:paraId="7FCFDDD3" w14:textId="77777777" w:rsidR="00493210" w:rsidRPr="000C6E06" w:rsidRDefault="00493210" w:rsidP="00493210">
      <w:pPr>
        <w:tabs>
          <w:tab w:val="left" w:pos="7290"/>
        </w:tabs>
        <w:rPr>
          <w:sz w:val="18"/>
          <w:szCs w:val="18"/>
        </w:rPr>
      </w:pPr>
    </w:p>
    <w:p w14:paraId="647DF231" w14:textId="77777777" w:rsidR="00493210" w:rsidRPr="000C6E06" w:rsidRDefault="00493210" w:rsidP="00493210">
      <w:pPr>
        <w:tabs>
          <w:tab w:val="left" w:pos="7290"/>
        </w:tabs>
        <w:rPr>
          <w:sz w:val="18"/>
          <w:szCs w:val="18"/>
        </w:rPr>
        <w:sectPr w:rsidR="00493210" w:rsidRPr="000C6E06" w:rsidSect="00493210">
          <w:headerReference w:type="even" r:id="rId33"/>
          <w:headerReference w:type="default" r:id="rId34"/>
          <w:footerReference w:type="even" r:id="rId35"/>
          <w:pgSz w:w="15840" w:h="12240" w:orient="landscape" w:code="1"/>
          <w:pgMar w:top="1440" w:right="600" w:bottom="1440" w:left="600" w:header="720" w:footer="475" w:gutter="0"/>
          <w:cols w:space="720"/>
          <w:docGrid w:linePitch="299"/>
        </w:sectPr>
      </w:pPr>
    </w:p>
    <w:p w14:paraId="4EC13C75" w14:textId="77777777" w:rsidR="00493210" w:rsidRPr="006F0BD3" w:rsidRDefault="00493210" w:rsidP="00493210">
      <w:pPr>
        <w:keepNext/>
        <w:jc w:val="center"/>
        <w:rPr>
          <w:b/>
        </w:rPr>
      </w:pPr>
      <w:r w:rsidRPr="006F0BD3">
        <w:rPr>
          <w:b/>
          <w:lang w:val="fr-FR"/>
        </w:rPr>
        <w:lastRenderedPageBreak/>
        <w:t>DESCRIPTION DU PROJET</w:t>
      </w:r>
    </w:p>
    <w:p w14:paraId="66393B9A" w14:textId="77777777" w:rsidR="00493210" w:rsidRPr="000C6E06" w:rsidRDefault="00493210" w:rsidP="00493210">
      <w:pPr>
        <w:keepNext/>
      </w:pPr>
    </w:p>
    <w:p w14:paraId="3CB080C0" w14:textId="6F5C3838" w:rsidR="00493210" w:rsidRPr="00493210" w:rsidRDefault="00493210" w:rsidP="00493210">
      <w:pPr>
        <w:pStyle w:val="Heading1"/>
        <w:rPr>
          <w:lang w:val="fr-CA"/>
        </w:rPr>
      </w:pPr>
      <w:r w:rsidRPr="006F0BD3">
        <w:rPr>
          <w:lang w:val="fr-FR"/>
        </w:rPr>
        <w:t>Au</w:t>
      </w:r>
      <w:r>
        <w:rPr>
          <w:lang w:val="fr-FR"/>
        </w:rPr>
        <w:t> </w:t>
      </w:r>
      <w:r w:rsidRPr="006F0BD3">
        <w:rPr>
          <w:lang w:val="fr-FR"/>
        </w:rPr>
        <w:t>nom du gouvernement de la Chine, la Banque Mondiale, en qualité d</w:t>
      </w:r>
      <w:r>
        <w:rPr>
          <w:lang w:val="fr-FR"/>
        </w:rPr>
        <w:t>’</w:t>
      </w:r>
      <w:r w:rsidRPr="006F0BD3">
        <w:rPr>
          <w:lang w:val="fr-FR"/>
        </w:rPr>
        <w:t>agence d</w:t>
      </w:r>
      <w:r>
        <w:rPr>
          <w:lang w:val="fr-FR"/>
        </w:rPr>
        <w:t>’</w:t>
      </w:r>
      <w:r w:rsidRPr="006F0BD3">
        <w:rPr>
          <w:lang w:val="fr-FR"/>
        </w:rPr>
        <w:t xml:space="preserve">exécution désignée, a soumis une demande de financement pour la troisième tranche du </w:t>
      </w:r>
      <w:r>
        <w:rPr>
          <w:lang w:val="fr-FR"/>
        </w:rPr>
        <w:t>plan sectoriel</w:t>
      </w:r>
      <w:r w:rsidRPr="006F0BD3">
        <w:rPr>
          <w:lang w:val="fr-FR"/>
        </w:rPr>
        <w:t xml:space="preserve"> des mousses </w:t>
      </w:r>
      <w:r w:rsidR="00F64976">
        <w:rPr>
          <w:lang w:val="fr-FR"/>
        </w:rPr>
        <w:t>polyuréthanne</w:t>
      </w:r>
      <w:r w:rsidRPr="006F0BD3">
        <w:rPr>
          <w:lang w:val="fr-FR"/>
        </w:rPr>
        <w:t>s rigide</w:t>
      </w:r>
      <w:r>
        <w:rPr>
          <w:lang w:val="fr-FR"/>
        </w:rPr>
        <w:t>s</w:t>
      </w:r>
      <w:r w:rsidRPr="006F0BD3">
        <w:rPr>
          <w:lang w:val="fr-FR"/>
        </w:rPr>
        <w:t xml:space="preserve"> de la phase II du plan de gestion de l</w:t>
      </w:r>
      <w:r>
        <w:rPr>
          <w:lang w:val="fr-FR"/>
        </w:rPr>
        <w:t>’</w:t>
      </w:r>
      <w:r w:rsidRPr="006F0BD3">
        <w:rPr>
          <w:lang w:val="fr-FR"/>
        </w:rPr>
        <w:t>élimination des HCFC (PGEH)</w:t>
      </w:r>
      <w:r>
        <w:rPr>
          <w:lang w:val="fr-FR"/>
        </w:rPr>
        <w:t>,</w:t>
      </w:r>
      <w:r w:rsidRPr="006F0BD3">
        <w:rPr>
          <w:lang w:val="fr-FR"/>
        </w:rPr>
        <w:t xml:space="preserve"> correspondant à un montant total de 4 000 000 $US, plus 280 000 $US de frais d</w:t>
      </w:r>
      <w:r>
        <w:rPr>
          <w:lang w:val="fr-FR"/>
        </w:rPr>
        <w:t>’</w:t>
      </w:r>
      <w:r w:rsidRPr="006F0BD3">
        <w:rPr>
          <w:lang w:val="fr-FR"/>
        </w:rPr>
        <w:t>appui d</w:t>
      </w:r>
      <w:r>
        <w:rPr>
          <w:lang w:val="fr-FR"/>
        </w:rPr>
        <w:t>’</w:t>
      </w:r>
      <w:r w:rsidRPr="006F0BD3">
        <w:rPr>
          <w:lang w:val="fr-FR"/>
        </w:rPr>
        <w:t>agence</w:t>
      </w:r>
      <w:r w:rsidRPr="006F0BD3">
        <w:rPr>
          <w:vertAlign w:val="superscript"/>
        </w:rPr>
        <w:footnoteReference w:id="16"/>
      </w:r>
      <w:r>
        <w:rPr>
          <w:lang w:val="fr-FR"/>
        </w:rPr>
        <w:t>.</w:t>
      </w:r>
      <w:r w:rsidRPr="00493210">
        <w:rPr>
          <w:lang w:val="fr-CA"/>
        </w:rPr>
        <w:t xml:space="preserve"> </w:t>
      </w:r>
      <w:r w:rsidRPr="00660E78">
        <w:rPr>
          <w:lang w:val="fr-FR"/>
        </w:rPr>
        <w:t>Cette demande s</w:t>
      </w:r>
      <w:r>
        <w:rPr>
          <w:lang w:val="fr-FR"/>
        </w:rPr>
        <w:t>’</w:t>
      </w:r>
      <w:r w:rsidRPr="00660E78">
        <w:rPr>
          <w:lang w:val="fr-FR"/>
        </w:rPr>
        <w:t>accompagne d</w:t>
      </w:r>
      <w:r>
        <w:rPr>
          <w:lang w:val="fr-FR"/>
        </w:rPr>
        <w:t>’</w:t>
      </w:r>
      <w:r w:rsidRPr="00660E78">
        <w:rPr>
          <w:lang w:val="fr-FR"/>
        </w:rPr>
        <w:t>un rapport périodique sur la mise en œuvre de la deuxième tranche, le plan de mise en œuvre de la tranche pour 2022 et des rapports de vérification conformément au paragraphe 5 (c) de l</w:t>
      </w:r>
      <w:r>
        <w:rPr>
          <w:lang w:val="fr-FR"/>
        </w:rPr>
        <w:t>’</w:t>
      </w:r>
      <w:r w:rsidRPr="00660E78">
        <w:rPr>
          <w:lang w:val="fr-FR"/>
        </w:rPr>
        <w:t>accord conclu entre le gouvernement de la Chine et le Comité exécutif.</w:t>
      </w:r>
    </w:p>
    <w:p w14:paraId="5A481E9D" w14:textId="31ADDF0D" w:rsidR="00493210" w:rsidRPr="00493210" w:rsidRDefault="00493210" w:rsidP="00493210">
      <w:pPr>
        <w:spacing w:after="120"/>
        <w:rPr>
          <w:u w:val="single"/>
          <w:lang w:val="fr-CA"/>
        </w:rPr>
      </w:pPr>
      <w:r w:rsidRPr="00660E78">
        <w:rPr>
          <w:u w:val="single"/>
          <w:lang w:val="fr-FR"/>
        </w:rPr>
        <w:t xml:space="preserve">Ajustement apporté à la phase II du </w:t>
      </w:r>
      <w:r>
        <w:rPr>
          <w:u w:val="single"/>
          <w:lang w:val="fr-FR"/>
        </w:rPr>
        <w:t>plan sectoriel</w:t>
      </w:r>
      <w:r w:rsidRPr="00660E78">
        <w:rPr>
          <w:u w:val="single"/>
          <w:lang w:val="fr-FR"/>
        </w:rPr>
        <w:t xml:space="preserve"> des mousses </w:t>
      </w:r>
      <w:r w:rsidR="00F64976">
        <w:rPr>
          <w:u w:val="single"/>
          <w:lang w:val="fr-FR"/>
        </w:rPr>
        <w:t>de polyuréthanne rigides</w:t>
      </w:r>
    </w:p>
    <w:p w14:paraId="1BCB5736" w14:textId="55ABF679" w:rsidR="00493210" w:rsidRPr="00493210" w:rsidRDefault="00493210" w:rsidP="00493210">
      <w:pPr>
        <w:numPr>
          <w:ilvl w:val="0"/>
          <w:numId w:val="1"/>
        </w:numPr>
        <w:spacing w:after="240"/>
        <w:outlineLvl w:val="0"/>
        <w:rPr>
          <w:lang w:val="fr-CA"/>
        </w:rPr>
      </w:pPr>
      <w:r w:rsidRPr="00660E78">
        <w:rPr>
          <w:lang w:val="fr-FR"/>
        </w:rPr>
        <w:t>À la 84</w:t>
      </w:r>
      <w:r w:rsidRPr="00660E78">
        <w:rPr>
          <w:vertAlign w:val="superscript"/>
          <w:lang w:val="fr-FR"/>
        </w:rPr>
        <w:t>e</w:t>
      </w:r>
      <w:r w:rsidRPr="00660E78">
        <w:rPr>
          <w:lang w:val="fr-FR"/>
        </w:rPr>
        <w:t xml:space="preserve"> réunion, le Comité exécutif a adapté la phase II du PGEH pour la Chine et a demandé aux agences bilatérales et d</w:t>
      </w:r>
      <w:r>
        <w:rPr>
          <w:lang w:val="fr-FR"/>
        </w:rPr>
        <w:t>’</w:t>
      </w:r>
      <w:r w:rsidRPr="00660E78">
        <w:rPr>
          <w:lang w:val="fr-FR"/>
        </w:rPr>
        <w:t>exécution, entre autres, de soumettre des plans d</w:t>
      </w:r>
      <w:r>
        <w:rPr>
          <w:lang w:val="fr-FR"/>
        </w:rPr>
        <w:t>’</w:t>
      </w:r>
      <w:r w:rsidRPr="00660E78">
        <w:rPr>
          <w:lang w:val="fr-FR"/>
        </w:rPr>
        <w:t>action révisés pour chaque plan sectoriel (décision 84/69). À la 85</w:t>
      </w:r>
      <w:r w:rsidRPr="00660E78">
        <w:rPr>
          <w:vertAlign w:val="superscript"/>
          <w:lang w:val="fr-FR"/>
        </w:rPr>
        <w:t>e</w:t>
      </w:r>
      <w:r w:rsidRPr="00660E78">
        <w:rPr>
          <w:lang w:val="fr-FR"/>
        </w:rPr>
        <w:t xml:space="preserve"> réunion, le Comité exécutif a approuvé la deuxième tranche du </w:t>
      </w:r>
      <w:r>
        <w:rPr>
          <w:lang w:val="fr-FR"/>
        </w:rPr>
        <w:t>plan sectoriel</w:t>
      </w:r>
      <w:r w:rsidRPr="00660E78">
        <w:rPr>
          <w:lang w:val="fr-FR"/>
        </w:rPr>
        <w:t xml:space="preserve"> des mousses </w:t>
      </w:r>
      <w:r w:rsidR="00F64976">
        <w:rPr>
          <w:lang w:val="fr-FR"/>
        </w:rPr>
        <w:t>de polyuréthanne rigides</w:t>
      </w:r>
      <w:r w:rsidRPr="00660E78">
        <w:rPr>
          <w:lang w:val="fr-FR"/>
        </w:rPr>
        <w:t xml:space="preserve"> représentant un montant de 2 067 012 $US, plus les coûts d</w:t>
      </w:r>
      <w:r>
        <w:rPr>
          <w:lang w:val="fr-FR"/>
        </w:rPr>
        <w:t>’</w:t>
      </w:r>
      <w:r w:rsidRPr="00660E78">
        <w:rPr>
          <w:lang w:val="fr-FR"/>
        </w:rPr>
        <w:t>appui d</w:t>
      </w:r>
      <w:r>
        <w:rPr>
          <w:lang w:val="fr-FR"/>
        </w:rPr>
        <w:t>’</w:t>
      </w:r>
      <w:r w:rsidRPr="00660E78">
        <w:rPr>
          <w:lang w:val="fr-FR"/>
        </w:rPr>
        <w:t>agence (décision 85/31). Lors de la 86</w:t>
      </w:r>
      <w:r w:rsidRPr="00660E78">
        <w:rPr>
          <w:vertAlign w:val="superscript"/>
          <w:lang w:val="fr-FR"/>
        </w:rPr>
        <w:t>e</w:t>
      </w:r>
      <w:r>
        <w:rPr>
          <w:lang w:val="fr-FR"/>
        </w:rPr>
        <w:t> </w:t>
      </w:r>
      <w:r w:rsidRPr="00660E78">
        <w:rPr>
          <w:lang w:val="fr-FR"/>
        </w:rPr>
        <w:t>réunion, le Comité exécutif a approuvé le plan d</w:t>
      </w:r>
      <w:r>
        <w:rPr>
          <w:lang w:val="fr-FR"/>
        </w:rPr>
        <w:t>’</w:t>
      </w:r>
      <w:r w:rsidRPr="00660E78">
        <w:rPr>
          <w:lang w:val="fr-FR"/>
        </w:rPr>
        <w:t xml:space="preserve">action révisé pour le secteur des mousses </w:t>
      </w:r>
      <w:r w:rsidR="00F64976">
        <w:rPr>
          <w:lang w:val="fr-FR"/>
        </w:rPr>
        <w:t>de polyuréthanne rigides</w:t>
      </w:r>
      <w:r w:rsidRPr="00660E78">
        <w:rPr>
          <w:lang w:val="fr-FR"/>
        </w:rPr>
        <w:t xml:space="preserve"> pour un montant total de 19 200 000 $US, plus les coûts d</w:t>
      </w:r>
      <w:r>
        <w:rPr>
          <w:lang w:val="fr-FR"/>
        </w:rPr>
        <w:t>’</w:t>
      </w:r>
      <w:r w:rsidRPr="00660E78">
        <w:rPr>
          <w:lang w:val="fr-FR"/>
        </w:rPr>
        <w:t>appui d</w:t>
      </w:r>
      <w:r>
        <w:rPr>
          <w:lang w:val="fr-FR"/>
        </w:rPr>
        <w:t>’</w:t>
      </w:r>
      <w:r w:rsidRPr="00660E78">
        <w:rPr>
          <w:lang w:val="fr-FR"/>
        </w:rPr>
        <w:t xml:space="preserve">agence, pour la période 2021-2026 ; le financement total ajusté approuvé en principe pour la phase II du </w:t>
      </w:r>
      <w:r>
        <w:rPr>
          <w:lang w:val="fr-FR"/>
        </w:rPr>
        <w:t>plan sectoriel</w:t>
      </w:r>
      <w:r w:rsidRPr="00660E78">
        <w:rPr>
          <w:lang w:val="fr-FR"/>
        </w:rPr>
        <w:t xml:space="preserve"> des mousses </w:t>
      </w:r>
      <w:r w:rsidR="00F64976">
        <w:rPr>
          <w:lang w:val="fr-FR"/>
        </w:rPr>
        <w:t>de polyuréthanne rigides</w:t>
      </w:r>
      <w:r w:rsidRPr="00660E78">
        <w:rPr>
          <w:lang w:val="fr-FR"/>
        </w:rPr>
        <w:t xml:space="preserve"> est de 28 312 039 $US, plus les coûts d</w:t>
      </w:r>
      <w:r>
        <w:rPr>
          <w:lang w:val="fr-FR"/>
        </w:rPr>
        <w:t>’</w:t>
      </w:r>
      <w:r w:rsidRPr="00660E78">
        <w:rPr>
          <w:lang w:val="fr-FR"/>
        </w:rPr>
        <w:t>appui d</w:t>
      </w:r>
      <w:r>
        <w:rPr>
          <w:lang w:val="fr-FR"/>
        </w:rPr>
        <w:t>’</w:t>
      </w:r>
      <w:r w:rsidRPr="00660E78">
        <w:rPr>
          <w:lang w:val="fr-FR"/>
        </w:rPr>
        <w:t>agence (décisions 86/34 et 86/39).</w:t>
      </w:r>
      <w:r w:rsidRPr="00493210">
        <w:rPr>
          <w:lang w:val="fr-CA"/>
        </w:rPr>
        <w:t xml:space="preserve"> </w:t>
      </w:r>
    </w:p>
    <w:p w14:paraId="62DD74DA" w14:textId="77777777" w:rsidR="00493210" w:rsidRPr="00493210" w:rsidRDefault="00493210" w:rsidP="00493210">
      <w:pPr>
        <w:pStyle w:val="Heading1"/>
        <w:rPr>
          <w:lang w:val="fr-CA"/>
        </w:rPr>
      </w:pPr>
      <w:r w:rsidRPr="00660E78">
        <w:rPr>
          <w:lang w:val="fr-FR"/>
        </w:rPr>
        <w:t>Le plan initial était d</w:t>
      </w:r>
      <w:r>
        <w:rPr>
          <w:lang w:val="fr-FR"/>
        </w:rPr>
        <w:t>’</w:t>
      </w:r>
      <w:r w:rsidRPr="00660E78">
        <w:rPr>
          <w:lang w:val="fr-FR"/>
        </w:rPr>
        <w:t>aider environ 150 entreprises ayant une consommation de HCFC-141b supérieure à 20 tonnes métriques (tm) et de petites et moyennes entreprises (PME) par le biais des entreprises de formulation.</w:t>
      </w:r>
      <w:r w:rsidRPr="00493210">
        <w:rPr>
          <w:lang w:val="fr-CA"/>
        </w:rPr>
        <w:t xml:space="preserve"> </w:t>
      </w:r>
      <w:r w:rsidRPr="00660E78">
        <w:rPr>
          <w:lang w:val="fr-FR"/>
        </w:rPr>
        <w:t>Le plan d</w:t>
      </w:r>
      <w:r>
        <w:rPr>
          <w:lang w:val="fr-FR"/>
        </w:rPr>
        <w:t>’</w:t>
      </w:r>
      <w:r w:rsidRPr="00660E78">
        <w:rPr>
          <w:lang w:val="fr-FR"/>
        </w:rPr>
        <w:t>action révisé propose d</w:t>
      </w:r>
      <w:r>
        <w:rPr>
          <w:lang w:val="fr-FR"/>
        </w:rPr>
        <w:t>’</w:t>
      </w:r>
      <w:r w:rsidRPr="00660E78">
        <w:rPr>
          <w:lang w:val="fr-FR"/>
        </w:rPr>
        <w:t>éliminer 379,30 tonnes PAO par le biais de la reconversion d</w:t>
      </w:r>
      <w:r>
        <w:rPr>
          <w:lang w:val="fr-FR"/>
        </w:rPr>
        <w:t>’</w:t>
      </w:r>
      <w:r w:rsidRPr="00660E78">
        <w:rPr>
          <w:lang w:val="fr-FR"/>
        </w:rPr>
        <w:t>entreprises individuelles et de canaliser l</w:t>
      </w:r>
      <w:r>
        <w:rPr>
          <w:lang w:val="fr-FR"/>
        </w:rPr>
        <w:t>’</w:t>
      </w:r>
      <w:r w:rsidRPr="00660E78">
        <w:rPr>
          <w:lang w:val="fr-FR"/>
        </w:rPr>
        <w:t>assistance technique</w:t>
      </w:r>
      <w:r>
        <w:rPr>
          <w:lang w:val="fr-FR"/>
        </w:rPr>
        <w:t>,</w:t>
      </w:r>
      <w:r w:rsidRPr="00660E78">
        <w:rPr>
          <w:lang w:val="fr-FR"/>
        </w:rPr>
        <w:t xml:space="preserve"> y compris le développement de formulations pour le gonflage de mousse, par l</w:t>
      </w:r>
      <w:r>
        <w:rPr>
          <w:lang w:val="fr-FR"/>
        </w:rPr>
        <w:t>’</w:t>
      </w:r>
      <w:r w:rsidRPr="00660E78">
        <w:rPr>
          <w:lang w:val="fr-FR"/>
        </w:rPr>
        <w:t xml:space="preserve">intermédiaire de 19 entreprises de </w:t>
      </w:r>
      <w:r w:rsidRPr="00DB146A">
        <w:rPr>
          <w:lang w:val="fr-FR"/>
        </w:rPr>
        <w:t>formulation travaillant pour les entreprises</w:t>
      </w:r>
      <w:r w:rsidRPr="00660E78">
        <w:rPr>
          <w:lang w:val="fr-FR"/>
        </w:rPr>
        <w:t xml:space="preserve"> en aval (dont beaucoup sont des PME</w:t>
      </w:r>
      <w:r>
        <w:rPr>
          <w:lang w:val="fr-FR"/>
        </w:rPr>
        <w:t>) :</w:t>
      </w:r>
      <w:r w:rsidRPr="00660E78">
        <w:rPr>
          <w:lang w:val="fr-FR"/>
        </w:rPr>
        <w:t xml:space="preserve"> le nombre d</w:t>
      </w:r>
      <w:r>
        <w:rPr>
          <w:lang w:val="fr-FR"/>
        </w:rPr>
        <w:t>’</w:t>
      </w:r>
      <w:r w:rsidRPr="00660E78">
        <w:rPr>
          <w:lang w:val="fr-FR"/>
        </w:rPr>
        <w:t>entreprises de formulation ou de projets de reconversion individuels à financer peut être adapté en fonction des circonstances surv</w:t>
      </w:r>
      <w:r>
        <w:rPr>
          <w:lang w:val="fr-FR"/>
        </w:rPr>
        <w:t>enant</w:t>
      </w:r>
      <w:r w:rsidRPr="00660E78">
        <w:rPr>
          <w:lang w:val="fr-FR"/>
        </w:rPr>
        <w:t xml:space="preserve"> au cours de la mise en œuvre.</w:t>
      </w:r>
      <w:r w:rsidRPr="00493210">
        <w:rPr>
          <w:lang w:val="fr-CA"/>
        </w:rPr>
        <w:t xml:space="preserve"> </w:t>
      </w:r>
      <w:r w:rsidRPr="00660E78">
        <w:rPr>
          <w:lang w:val="fr-FR"/>
        </w:rPr>
        <w:t xml:space="preserve">Le plan sectoriel sera soutenu par des volets de </w:t>
      </w:r>
      <w:r>
        <w:rPr>
          <w:lang w:val="fr-FR"/>
        </w:rPr>
        <w:t xml:space="preserve">mesures </w:t>
      </w:r>
      <w:r w:rsidRPr="00660E78">
        <w:rPr>
          <w:lang w:val="fr-FR"/>
        </w:rPr>
        <w:t>politique</w:t>
      </w:r>
      <w:r>
        <w:rPr>
          <w:lang w:val="fr-FR"/>
        </w:rPr>
        <w:t>s</w:t>
      </w:r>
      <w:r w:rsidRPr="00660E78">
        <w:rPr>
          <w:lang w:val="fr-FR"/>
        </w:rPr>
        <w:t xml:space="preserve"> et d</w:t>
      </w:r>
      <w:r>
        <w:rPr>
          <w:lang w:val="fr-FR"/>
        </w:rPr>
        <w:t>’</w:t>
      </w:r>
      <w:r w:rsidRPr="00660E78">
        <w:rPr>
          <w:lang w:val="fr-FR"/>
        </w:rPr>
        <w:t>assistance technique, dont la mise en œuvre s</w:t>
      </w:r>
      <w:r>
        <w:rPr>
          <w:lang w:val="fr-FR"/>
        </w:rPr>
        <w:t>’</w:t>
      </w:r>
      <w:r w:rsidRPr="00660E78">
        <w:rPr>
          <w:lang w:val="fr-FR"/>
        </w:rPr>
        <w:t>accélérera compte tenu de la réduction du niveau de financement par rapport à l</w:t>
      </w:r>
      <w:r>
        <w:rPr>
          <w:lang w:val="fr-FR"/>
        </w:rPr>
        <w:t>’</w:t>
      </w:r>
      <w:r w:rsidRPr="00660E78">
        <w:rPr>
          <w:lang w:val="fr-FR"/>
        </w:rPr>
        <w:t>approbation initiale.</w:t>
      </w:r>
    </w:p>
    <w:p w14:paraId="64D8BEE9" w14:textId="77777777" w:rsidR="00493210" w:rsidRPr="00493210" w:rsidRDefault="00493210" w:rsidP="00493210">
      <w:pPr>
        <w:spacing w:after="240"/>
        <w:rPr>
          <w:u w:val="single"/>
          <w:lang w:val="fr-CA"/>
        </w:rPr>
      </w:pPr>
      <w:r w:rsidRPr="00660E78">
        <w:rPr>
          <w:u w:val="single"/>
          <w:lang w:val="fr-FR"/>
        </w:rPr>
        <w:t>Rapport périodique sur la mise en œuvre de la deuxième tranche de la phase II</w:t>
      </w:r>
    </w:p>
    <w:p w14:paraId="6A20EA2D" w14:textId="77777777" w:rsidR="00493210" w:rsidRPr="00660E78" w:rsidRDefault="00493210" w:rsidP="00493210">
      <w:pPr>
        <w:spacing w:after="120"/>
        <w:outlineLvl w:val="0"/>
        <w:rPr>
          <w:i/>
          <w:iCs/>
        </w:rPr>
      </w:pPr>
      <w:r w:rsidRPr="00660E78">
        <w:rPr>
          <w:i/>
          <w:iCs/>
          <w:lang w:val="fr-FR"/>
        </w:rPr>
        <w:t>Projets d</w:t>
      </w:r>
      <w:r>
        <w:rPr>
          <w:i/>
          <w:iCs/>
          <w:lang w:val="fr-FR"/>
        </w:rPr>
        <w:t>’</w:t>
      </w:r>
      <w:r w:rsidRPr="00660E78">
        <w:rPr>
          <w:i/>
          <w:iCs/>
          <w:lang w:val="fr-FR"/>
        </w:rPr>
        <w:t>investissement</w:t>
      </w:r>
    </w:p>
    <w:p w14:paraId="0BC4B204" w14:textId="203EA23E" w:rsidR="00493210" w:rsidRPr="00493210" w:rsidRDefault="00493210" w:rsidP="00493210">
      <w:pPr>
        <w:numPr>
          <w:ilvl w:val="0"/>
          <w:numId w:val="1"/>
        </w:numPr>
        <w:spacing w:after="240"/>
        <w:outlineLvl w:val="0"/>
        <w:rPr>
          <w:lang w:val="fr-CA"/>
        </w:rPr>
      </w:pPr>
      <w:r w:rsidRPr="00486E8B">
        <w:rPr>
          <w:lang w:val="fr-FR"/>
        </w:rPr>
        <w:t>Le contrat passé entre l</w:t>
      </w:r>
      <w:r>
        <w:rPr>
          <w:lang w:val="fr-FR"/>
        </w:rPr>
        <w:t xml:space="preserve">e Centre </w:t>
      </w:r>
      <w:r w:rsidRPr="00486E8B">
        <w:rPr>
          <w:lang w:val="fr-FR"/>
        </w:rPr>
        <w:t>de coopération environnementale étrangère (</w:t>
      </w:r>
      <w:r w:rsidR="00287DD8">
        <w:rPr>
          <w:lang w:val="fr-FR"/>
        </w:rPr>
        <w:t>BCEE</w:t>
      </w:r>
      <w:r w:rsidRPr="00486E8B">
        <w:rPr>
          <w:lang w:val="fr-FR"/>
        </w:rPr>
        <w:t xml:space="preserve">) et la Banque mondiale pour la mise en œuvre de la phase II du </w:t>
      </w:r>
      <w:r>
        <w:rPr>
          <w:lang w:val="fr-FR"/>
        </w:rPr>
        <w:t>plan sectoriel</w:t>
      </w:r>
      <w:r w:rsidRPr="00486E8B">
        <w:rPr>
          <w:lang w:val="fr-FR"/>
        </w:rPr>
        <w:t xml:space="preserve"> des mousses </w:t>
      </w:r>
      <w:r w:rsidR="00F64976">
        <w:rPr>
          <w:lang w:val="fr-FR"/>
        </w:rPr>
        <w:t>de polyuréthanne rigides</w:t>
      </w:r>
      <w:r w:rsidRPr="00486E8B">
        <w:rPr>
          <w:lang w:val="fr-FR"/>
        </w:rPr>
        <w:t xml:space="preserve"> a été signé le 8 janvier 2019. Sur les 25 entreprises de mousse </w:t>
      </w:r>
      <w:r w:rsidR="00F64976">
        <w:rPr>
          <w:lang w:val="fr-FR"/>
        </w:rPr>
        <w:t>de polyuréthanne rigide</w:t>
      </w:r>
      <w:r w:rsidRPr="00486E8B">
        <w:rPr>
          <w:lang w:val="fr-FR"/>
        </w:rPr>
        <w:t xml:space="preserve"> pour lesquelles les informations de base ont été vérifiées (c</w:t>
      </w:r>
      <w:r>
        <w:rPr>
          <w:lang w:val="fr-FR"/>
        </w:rPr>
        <w:t>’</w:t>
      </w:r>
      <w:r w:rsidRPr="00486E8B">
        <w:rPr>
          <w:lang w:val="fr-FR"/>
        </w:rPr>
        <w:t>est-à-dire, capital non visé à l</w:t>
      </w:r>
      <w:r>
        <w:rPr>
          <w:lang w:val="fr-FR"/>
        </w:rPr>
        <w:t>’</w:t>
      </w:r>
      <w:r w:rsidRPr="00486E8B">
        <w:rPr>
          <w:lang w:val="fr-FR"/>
        </w:rPr>
        <w:t xml:space="preserve">article 5, équipements de base, consommation de HCFC et données financières), 11 entreprises consommant 1 189 tm de HCFC 141b ont été sélectionnées en tant que bénéficiaires et ont signé des contrats avec le </w:t>
      </w:r>
      <w:r w:rsidR="00287DD8">
        <w:rPr>
          <w:lang w:val="fr-FR"/>
        </w:rPr>
        <w:t>BCEE</w:t>
      </w:r>
      <w:r w:rsidRPr="00486E8B">
        <w:rPr>
          <w:lang w:val="fr-FR"/>
        </w:rPr>
        <w:t xml:space="preserve"> pour la </w:t>
      </w:r>
      <w:r w:rsidRPr="00454519">
        <w:rPr>
          <w:lang w:val="fr-FR"/>
        </w:rPr>
        <w:t>reconversion à la technologie du gonflage à l</w:t>
      </w:r>
      <w:r>
        <w:rPr>
          <w:lang w:val="fr-FR"/>
        </w:rPr>
        <w:t>’</w:t>
      </w:r>
      <w:r w:rsidRPr="00454519">
        <w:rPr>
          <w:lang w:val="fr-FR"/>
        </w:rPr>
        <w:t>eau, à base d</w:t>
      </w:r>
      <w:r>
        <w:rPr>
          <w:lang w:val="fr-FR"/>
        </w:rPr>
        <w:t>’</w:t>
      </w:r>
      <w:r w:rsidRPr="00454519">
        <w:rPr>
          <w:lang w:val="fr-FR"/>
        </w:rPr>
        <w:t>hydrocarbures</w:t>
      </w:r>
      <w:r w:rsidRPr="00486E8B">
        <w:rPr>
          <w:lang w:val="fr-FR"/>
        </w:rPr>
        <w:t xml:space="preserve"> (HC) ou à base d</w:t>
      </w:r>
      <w:r>
        <w:rPr>
          <w:lang w:val="fr-FR"/>
        </w:rPr>
        <w:t>’</w:t>
      </w:r>
      <w:r w:rsidRPr="00486E8B">
        <w:rPr>
          <w:lang w:val="fr-FR"/>
        </w:rPr>
        <w:t>hydrofluorooléfine (HFO).</w:t>
      </w:r>
      <w:r w:rsidRPr="00493210">
        <w:rPr>
          <w:lang w:val="fr-CA"/>
        </w:rPr>
        <w:t xml:space="preserve"> </w:t>
      </w:r>
    </w:p>
    <w:p w14:paraId="13EE0BFD" w14:textId="77777777" w:rsidR="00493210" w:rsidRPr="00493210" w:rsidRDefault="00493210" w:rsidP="00493210">
      <w:pPr>
        <w:numPr>
          <w:ilvl w:val="0"/>
          <w:numId w:val="1"/>
        </w:numPr>
        <w:spacing w:after="120"/>
        <w:outlineLvl w:val="0"/>
        <w:rPr>
          <w:lang w:val="fr-CA" w:eastAsia="zh-CN"/>
        </w:rPr>
      </w:pPr>
      <w:r w:rsidRPr="00486E8B">
        <w:rPr>
          <w:lang w:val="fr-FR" w:eastAsia="zh-CN"/>
        </w:rPr>
        <w:t xml:space="preserve">À ce jour, huit de ces entreprises ont terminé leur reconversion : à la technologie à </w:t>
      </w:r>
      <w:r>
        <w:rPr>
          <w:lang w:val="fr-FR" w:eastAsia="zh-CN"/>
        </w:rPr>
        <w:t>base d’</w:t>
      </w:r>
      <w:r w:rsidRPr="00486E8B">
        <w:rPr>
          <w:lang w:val="fr-FR" w:eastAsia="zh-CN"/>
        </w:rPr>
        <w:t>eau (cinq), au HFO (deux) et au cyclopentane (une), y compris l</w:t>
      </w:r>
      <w:r>
        <w:rPr>
          <w:lang w:val="fr-FR" w:eastAsia="zh-CN"/>
        </w:rPr>
        <w:t>’</w:t>
      </w:r>
      <w:r w:rsidRPr="00486E8B">
        <w:rPr>
          <w:lang w:val="fr-FR" w:eastAsia="zh-CN"/>
        </w:rPr>
        <w:t>acceptation du projet en 2021. Les trois autres entreprises se sont reconverties au cyclopentane et sont en train de se préparer pour l</w:t>
      </w:r>
      <w:r>
        <w:rPr>
          <w:lang w:val="fr-FR" w:eastAsia="zh-CN"/>
        </w:rPr>
        <w:t>’</w:t>
      </w:r>
      <w:r w:rsidRPr="00486E8B">
        <w:rPr>
          <w:lang w:val="fr-FR" w:eastAsia="zh-CN"/>
        </w:rPr>
        <w:t>approbation en matière d</w:t>
      </w:r>
      <w:r>
        <w:rPr>
          <w:lang w:val="fr-FR" w:eastAsia="zh-CN"/>
        </w:rPr>
        <w:t>’</w:t>
      </w:r>
      <w:r w:rsidRPr="00486E8B">
        <w:rPr>
          <w:lang w:val="fr-FR" w:eastAsia="zh-CN"/>
        </w:rPr>
        <w:t>environnement et de sécurité, qui devrait être achevée en 2022. L</w:t>
      </w:r>
      <w:r>
        <w:rPr>
          <w:lang w:val="fr-FR" w:eastAsia="zh-CN"/>
        </w:rPr>
        <w:t>’</w:t>
      </w:r>
      <w:r w:rsidRPr="00486E8B">
        <w:rPr>
          <w:lang w:val="fr-FR" w:eastAsia="zh-CN"/>
        </w:rPr>
        <w:t>état d</w:t>
      </w:r>
      <w:r>
        <w:rPr>
          <w:lang w:val="fr-FR" w:eastAsia="zh-CN"/>
        </w:rPr>
        <w:t>’</w:t>
      </w:r>
      <w:r w:rsidRPr="00486E8B">
        <w:rPr>
          <w:lang w:val="fr-FR" w:eastAsia="zh-CN"/>
        </w:rPr>
        <w:t xml:space="preserve">avancement des reconversions des 11 entreprises est présenté </w:t>
      </w:r>
      <w:r>
        <w:rPr>
          <w:lang w:val="fr-FR" w:eastAsia="zh-CN"/>
        </w:rPr>
        <w:t>au</w:t>
      </w:r>
      <w:r w:rsidRPr="00486E8B">
        <w:rPr>
          <w:lang w:val="fr-FR" w:eastAsia="zh-CN"/>
        </w:rPr>
        <w:t xml:space="preserve"> tableau 1</w:t>
      </w:r>
      <w:r w:rsidRPr="00486E8B">
        <w:rPr>
          <w:lang w:val="fr-FR"/>
        </w:rPr>
        <w:t>.</w:t>
      </w:r>
    </w:p>
    <w:p w14:paraId="635508F7" w14:textId="77777777" w:rsidR="00590BF3" w:rsidRDefault="00590BF3" w:rsidP="00493210">
      <w:pPr>
        <w:widowControl w:val="0"/>
        <w:rPr>
          <w:b/>
          <w:lang w:val="fr-FR"/>
        </w:rPr>
      </w:pPr>
    </w:p>
    <w:p w14:paraId="2E4E95CB" w14:textId="627BDF40" w:rsidR="00493210" w:rsidRPr="00493210" w:rsidRDefault="00493210" w:rsidP="00493210">
      <w:pPr>
        <w:widowControl w:val="0"/>
        <w:rPr>
          <w:b/>
          <w:lang w:val="fr-CA"/>
        </w:rPr>
      </w:pPr>
      <w:r w:rsidRPr="00486E8B">
        <w:rPr>
          <w:b/>
          <w:lang w:val="fr-FR"/>
        </w:rPr>
        <w:lastRenderedPageBreak/>
        <w:t>Tableau 1. État d</w:t>
      </w:r>
      <w:r>
        <w:rPr>
          <w:b/>
          <w:lang w:val="fr-FR"/>
        </w:rPr>
        <w:t>’</w:t>
      </w:r>
      <w:r w:rsidRPr="00486E8B">
        <w:rPr>
          <w:b/>
          <w:lang w:val="fr-FR"/>
        </w:rPr>
        <w:t xml:space="preserve">avancement des entreprises de mousses </w:t>
      </w:r>
      <w:r w:rsidR="00F64976">
        <w:rPr>
          <w:b/>
          <w:lang w:val="fr-FR"/>
        </w:rPr>
        <w:t>de polyuréthanne rigide</w:t>
      </w:r>
      <w:r w:rsidRPr="00486E8B">
        <w:rPr>
          <w:b/>
          <w:lang w:val="fr-FR"/>
        </w:rPr>
        <w:t xml:space="preserve"> sélectionnées pour la reconversion dans le cadre des deux premières tranches</w:t>
      </w:r>
    </w:p>
    <w:tbl>
      <w:tblPr>
        <w:tblW w:w="9351" w:type="dxa"/>
        <w:tblInd w:w="-5" w:type="dxa"/>
        <w:tblLook w:val="04A0" w:firstRow="1" w:lastRow="0" w:firstColumn="1" w:lastColumn="0" w:noHBand="0" w:noVBand="1"/>
      </w:tblPr>
      <w:tblGrid>
        <w:gridCol w:w="2205"/>
        <w:gridCol w:w="1314"/>
        <w:gridCol w:w="1237"/>
        <w:gridCol w:w="1592"/>
        <w:gridCol w:w="1415"/>
        <w:gridCol w:w="1592"/>
      </w:tblGrid>
      <w:tr w:rsidR="00493210" w:rsidRPr="0091508D" w14:paraId="64DDB052" w14:textId="77777777" w:rsidTr="00493210">
        <w:trPr>
          <w:tblHeader/>
        </w:trPr>
        <w:tc>
          <w:tcPr>
            <w:tcW w:w="2250"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7D55F05" w14:textId="77777777" w:rsidR="00493210" w:rsidRPr="00493210" w:rsidRDefault="00493210" w:rsidP="00493210">
            <w:pPr>
              <w:widowControl w:val="0"/>
              <w:jc w:val="center"/>
              <w:rPr>
                <w:b/>
                <w:color w:val="000000"/>
                <w:sz w:val="20"/>
                <w:szCs w:val="20"/>
                <w:lang w:val="fr-CA"/>
              </w:rPr>
            </w:pPr>
            <w:r w:rsidRPr="00486E8B">
              <w:rPr>
                <w:b/>
                <w:color w:val="000000"/>
                <w:sz w:val="20"/>
                <w:szCs w:val="20"/>
                <w:lang w:val="fr-FR"/>
              </w:rPr>
              <w:t>Statut de la mise en œuvre</w:t>
            </w:r>
          </w:p>
        </w:tc>
        <w:tc>
          <w:tcPr>
            <w:tcW w:w="1161" w:type="dxa"/>
            <w:vMerge w:val="restart"/>
            <w:tcBorders>
              <w:top w:val="single" w:sz="4" w:space="0" w:color="auto"/>
              <w:left w:val="single" w:sz="4" w:space="0" w:color="auto"/>
              <w:right w:val="single" w:sz="4" w:space="0" w:color="auto"/>
            </w:tcBorders>
            <w:vAlign w:val="center"/>
          </w:tcPr>
          <w:p w14:paraId="6FAB0739" w14:textId="77777777" w:rsidR="00493210" w:rsidRPr="00486E8B" w:rsidRDefault="00493210" w:rsidP="00493210">
            <w:pPr>
              <w:widowControl w:val="0"/>
              <w:jc w:val="center"/>
              <w:rPr>
                <w:b/>
                <w:color w:val="000000"/>
                <w:sz w:val="20"/>
                <w:szCs w:val="20"/>
              </w:rPr>
            </w:pPr>
            <w:r w:rsidRPr="00486E8B">
              <w:rPr>
                <w:b/>
                <w:color w:val="000000"/>
                <w:sz w:val="20"/>
                <w:szCs w:val="20"/>
                <w:lang w:val="fr-FR"/>
              </w:rPr>
              <w:t>Nombre d</w:t>
            </w:r>
            <w:r>
              <w:rPr>
                <w:b/>
                <w:color w:val="000000"/>
                <w:sz w:val="20"/>
                <w:szCs w:val="20"/>
                <w:lang w:val="fr-FR"/>
              </w:rPr>
              <w:t>’</w:t>
            </w:r>
            <w:r w:rsidRPr="00486E8B">
              <w:rPr>
                <w:b/>
                <w:color w:val="000000"/>
                <w:sz w:val="20"/>
                <w:szCs w:val="20"/>
                <w:lang w:val="fr-FR"/>
              </w:rPr>
              <w:t>entreprises</w:t>
            </w:r>
          </w:p>
        </w:tc>
        <w:tc>
          <w:tcPr>
            <w:tcW w:w="1260"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F410FB2" w14:textId="77777777" w:rsidR="00493210" w:rsidRPr="00486E8B" w:rsidRDefault="00493210" w:rsidP="00493210">
            <w:pPr>
              <w:widowControl w:val="0"/>
              <w:jc w:val="center"/>
              <w:rPr>
                <w:b/>
                <w:color w:val="000000"/>
                <w:sz w:val="20"/>
                <w:szCs w:val="20"/>
              </w:rPr>
            </w:pPr>
            <w:r w:rsidRPr="00486E8B">
              <w:rPr>
                <w:b/>
                <w:color w:val="000000"/>
                <w:sz w:val="20"/>
                <w:szCs w:val="20"/>
                <w:lang w:val="fr-FR"/>
              </w:rPr>
              <w:t>Technologie sélectionnée</w:t>
            </w:r>
          </w:p>
        </w:tc>
        <w:tc>
          <w:tcPr>
            <w:tcW w:w="3060" w:type="dxa"/>
            <w:gridSpan w:val="2"/>
            <w:tcBorders>
              <w:top w:val="single" w:sz="4" w:space="0" w:color="auto"/>
              <w:left w:val="nil"/>
              <w:bottom w:val="single" w:sz="4" w:space="0" w:color="auto"/>
              <w:right w:val="single" w:sz="4" w:space="0" w:color="auto"/>
            </w:tcBorders>
            <w:shd w:val="clear" w:color="auto" w:fill="auto"/>
            <w:noWrap/>
            <w:vAlign w:val="center"/>
            <w:hideMark/>
          </w:tcPr>
          <w:p w14:paraId="4E03C80D" w14:textId="77777777" w:rsidR="00493210" w:rsidRPr="00486E8B" w:rsidRDefault="00493210" w:rsidP="00493210">
            <w:pPr>
              <w:widowControl w:val="0"/>
              <w:jc w:val="center"/>
              <w:rPr>
                <w:b/>
              </w:rPr>
            </w:pPr>
            <w:r w:rsidRPr="00486E8B">
              <w:rPr>
                <w:b/>
                <w:lang w:val="fr-FR"/>
              </w:rPr>
              <w:t>Consommation de HCFC en 2016*</w:t>
            </w:r>
          </w:p>
        </w:tc>
        <w:tc>
          <w:tcPr>
            <w:tcW w:w="1620"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21E70E5" w14:textId="77777777" w:rsidR="00493210" w:rsidRPr="00486E8B" w:rsidRDefault="00493210" w:rsidP="00493210">
            <w:pPr>
              <w:widowControl w:val="0"/>
              <w:jc w:val="center"/>
              <w:rPr>
                <w:b/>
              </w:rPr>
            </w:pPr>
            <w:r w:rsidRPr="00486E8B">
              <w:rPr>
                <w:b/>
                <w:lang w:val="fr-FR"/>
              </w:rPr>
              <w:t>Montant du contrat ($US)</w:t>
            </w:r>
          </w:p>
        </w:tc>
      </w:tr>
      <w:tr w:rsidR="00493210" w:rsidRPr="0091508D" w14:paraId="1475D32C" w14:textId="77777777" w:rsidTr="00493210">
        <w:tc>
          <w:tcPr>
            <w:tcW w:w="2250" w:type="dxa"/>
            <w:vMerge/>
            <w:tcBorders>
              <w:top w:val="single" w:sz="4" w:space="0" w:color="auto"/>
              <w:left w:val="single" w:sz="4" w:space="0" w:color="auto"/>
              <w:bottom w:val="single" w:sz="4" w:space="0" w:color="auto"/>
              <w:right w:val="single" w:sz="4" w:space="0" w:color="auto"/>
            </w:tcBorders>
            <w:vAlign w:val="center"/>
            <w:hideMark/>
          </w:tcPr>
          <w:p w14:paraId="27C21D4C" w14:textId="77777777" w:rsidR="00493210" w:rsidRPr="0091508D" w:rsidRDefault="00493210" w:rsidP="00493210">
            <w:pPr>
              <w:jc w:val="left"/>
              <w:rPr>
                <w:color w:val="000000"/>
                <w:sz w:val="20"/>
                <w:szCs w:val="20"/>
              </w:rPr>
            </w:pPr>
          </w:p>
        </w:tc>
        <w:tc>
          <w:tcPr>
            <w:tcW w:w="1161" w:type="dxa"/>
            <w:vMerge/>
            <w:tcBorders>
              <w:left w:val="single" w:sz="4" w:space="0" w:color="auto"/>
              <w:bottom w:val="single" w:sz="4" w:space="0" w:color="auto"/>
              <w:right w:val="single" w:sz="4" w:space="0" w:color="auto"/>
            </w:tcBorders>
          </w:tcPr>
          <w:p w14:paraId="5CEABF7B" w14:textId="77777777" w:rsidR="00493210" w:rsidRPr="0091508D" w:rsidRDefault="00493210" w:rsidP="00493210">
            <w:pPr>
              <w:jc w:val="left"/>
              <w:rPr>
                <w:color w:val="000000"/>
                <w:sz w:val="20"/>
                <w:szCs w:val="20"/>
              </w:rPr>
            </w:pPr>
          </w:p>
        </w:tc>
        <w:tc>
          <w:tcPr>
            <w:tcW w:w="1260" w:type="dxa"/>
            <w:vMerge/>
            <w:tcBorders>
              <w:top w:val="single" w:sz="4" w:space="0" w:color="auto"/>
              <w:left w:val="single" w:sz="4" w:space="0" w:color="auto"/>
              <w:bottom w:val="single" w:sz="4" w:space="0" w:color="auto"/>
              <w:right w:val="single" w:sz="4" w:space="0" w:color="auto"/>
            </w:tcBorders>
            <w:vAlign w:val="center"/>
            <w:hideMark/>
          </w:tcPr>
          <w:p w14:paraId="34C0A77A" w14:textId="77777777" w:rsidR="00493210" w:rsidRPr="0091508D" w:rsidRDefault="00493210" w:rsidP="00493210">
            <w:pPr>
              <w:jc w:val="left"/>
              <w:rPr>
                <w:color w:val="000000"/>
                <w:sz w:val="20"/>
                <w:szCs w:val="20"/>
              </w:rPr>
            </w:pPr>
          </w:p>
        </w:tc>
        <w:tc>
          <w:tcPr>
            <w:tcW w:w="1620" w:type="dxa"/>
            <w:tcBorders>
              <w:top w:val="nil"/>
              <w:left w:val="nil"/>
              <w:bottom w:val="single" w:sz="4" w:space="0" w:color="auto"/>
              <w:right w:val="single" w:sz="4" w:space="0" w:color="auto"/>
            </w:tcBorders>
            <w:shd w:val="clear" w:color="auto" w:fill="auto"/>
            <w:noWrap/>
            <w:vAlign w:val="center"/>
            <w:hideMark/>
          </w:tcPr>
          <w:p w14:paraId="5DE5CC55" w14:textId="77777777" w:rsidR="00493210" w:rsidRPr="00486E8B" w:rsidRDefault="00493210" w:rsidP="00493210">
            <w:pPr>
              <w:jc w:val="center"/>
              <w:rPr>
                <w:b/>
              </w:rPr>
            </w:pPr>
            <w:r w:rsidRPr="00486E8B">
              <w:rPr>
                <w:b/>
                <w:lang w:val="fr-FR"/>
              </w:rPr>
              <w:t>tm</w:t>
            </w:r>
          </w:p>
        </w:tc>
        <w:tc>
          <w:tcPr>
            <w:tcW w:w="1440" w:type="dxa"/>
            <w:tcBorders>
              <w:top w:val="nil"/>
              <w:left w:val="nil"/>
              <w:bottom w:val="single" w:sz="4" w:space="0" w:color="auto"/>
              <w:right w:val="single" w:sz="4" w:space="0" w:color="auto"/>
            </w:tcBorders>
            <w:shd w:val="clear" w:color="auto" w:fill="auto"/>
            <w:noWrap/>
            <w:vAlign w:val="center"/>
            <w:hideMark/>
          </w:tcPr>
          <w:p w14:paraId="53DCD0FD" w14:textId="77777777" w:rsidR="00493210" w:rsidRPr="00486E8B" w:rsidRDefault="00493210" w:rsidP="00493210">
            <w:pPr>
              <w:jc w:val="center"/>
              <w:rPr>
                <w:b/>
              </w:rPr>
            </w:pPr>
            <w:r w:rsidRPr="00486E8B">
              <w:rPr>
                <w:b/>
                <w:lang w:val="fr-FR"/>
              </w:rPr>
              <w:t>Tonnes PAO</w:t>
            </w:r>
          </w:p>
        </w:tc>
        <w:tc>
          <w:tcPr>
            <w:tcW w:w="1620" w:type="dxa"/>
            <w:vMerge/>
            <w:tcBorders>
              <w:top w:val="single" w:sz="4" w:space="0" w:color="auto"/>
              <w:left w:val="single" w:sz="4" w:space="0" w:color="auto"/>
              <w:bottom w:val="single" w:sz="4" w:space="0" w:color="auto"/>
              <w:right w:val="single" w:sz="4" w:space="0" w:color="auto"/>
            </w:tcBorders>
            <w:vAlign w:val="center"/>
            <w:hideMark/>
          </w:tcPr>
          <w:p w14:paraId="594A5A44" w14:textId="77777777" w:rsidR="00493210" w:rsidRPr="0091508D" w:rsidRDefault="00493210" w:rsidP="00493210">
            <w:pPr>
              <w:jc w:val="left"/>
              <w:rPr>
                <w:color w:val="000000"/>
                <w:sz w:val="20"/>
                <w:szCs w:val="20"/>
              </w:rPr>
            </w:pPr>
          </w:p>
        </w:tc>
      </w:tr>
      <w:tr w:rsidR="00493210" w:rsidRPr="0091508D" w14:paraId="71C58895" w14:textId="77777777" w:rsidTr="00493210">
        <w:tc>
          <w:tcPr>
            <w:tcW w:w="2250" w:type="dxa"/>
            <w:vMerge w:val="restart"/>
            <w:tcBorders>
              <w:top w:val="nil"/>
              <w:left w:val="single" w:sz="4" w:space="0" w:color="auto"/>
              <w:right w:val="single" w:sz="4" w:space="0" w:color="auto"/>
            </w:tcBorders>
            <w:shd w:val="clear" w:color="auto" w:fill="auto"/>
            <w:noWrap/>
            <w:vAlign w:val="center"/>
            <w:hideMark/>
          </w:tcPr>
          <w:p w14:paraId="07330B1E" w14:textId="77777777" w:rsidR="00493210" w:rsidRPr="00486E8B" w:rsidRDefault="00493210" w:rsidP="00493210">
            <w:pPr>
              <w:jc w:val="left"/>
              <w:rPr>
                <w:color w:val="000000"/>
                <w:sz w:val="20"/>
                <w:szCs w:val="20"/>
              </w:rPr>
            </w:pPr>
            <w:r w:rsidRPr="00486E8B">
              <w:rPr>
                <w:color w:val="000000"/>
                <w:sz w:val="20"/>
                <w:szCs w:val="20"/>
                <w:lang w:val="fr-FR"/>
              </w:rPr>
              <w:t>Achevés</w:t>
            </w:r>
          </w:p>
        </w:tc>
        <w:tc>
          <w:tcPr>
            <w:tcW w:w="1161" w:type="dxa"/>
            <w:tcBorders>
              <w:top w:val="single" w:sz="4" w:space="0" w:color="auto"/>
              <w:left w:val="nil"/>
              <w:bottom w:val="single" w:sz="4" w:space="0" w:color="auto"/>
              <w:right w:val="single" w:sz="4" w:space="0" w:color="auto"/>
            </w:tcBorders>
            <w:vAlign w:val="center"/>
          </w:tcPr>
          <w:p w14:paraId="4C3E1FFE" w14:textId="77777777" w:rsidR="00493210" w:rsidRPr="0091508D" w:rsidRDefault="00493210" w:rsidP="00493210">
            <w:pPr>
              <w:ind w:right="124"/>
              <w:jc w:val="center"/>
              <w:rPr>
                <w:color w:val="000000"/>
                <w:sz w:val="20"/>
                <w:szCs w:val="20"/>
              </w:rPr>
            </w:pPr>
            <w:r w:rsidRPr="0091508D">
              <w:rPr>
                <w:color w:val="000000"/>
                <w:sz w:val="20"/>
                <w:szCs w:val="20"/>
              </w:rPr>
              <w:t>5</w:t>
            </w:r>
          </w:p>
        </w:tc>
        <w:tc>
          <w:tcPr>
            <w:tcW w:w="1260" w:type="dxa"/>
            <w:tcBorders>
              <w:top w:val="nil"/>
              <w:left w:val="single" w:sz="4" w:space="0" w:color="auto"/>
              <w:bottom w:val="single" w:sz="4" w:space="0" w:color="auto"/>
              <w:right w:val="single" w:sz="4" w:space="0" w:color="auto"/>
            </w:tcBorders>
            <w:shd w:val="clear" w:color="auto" w:fill="auto"/>
            <w:noWrap/>
            <w:hideMark/>
          </w:tcPr>
          <w:p w14:paraId="065E1F8E" w14:textId="77777777" w:rsidR="00493210" w:rsidRPr="00486E8B" w:rsidRDefault="00493210" w:rsidP="00493210">
            <w:pPr>
              <w:jc w:val="left"/>
              <w:rPr>
                <w:color w:val="000000"/>
                <w:sz w:val="20"/>
                <w:szCs w:val="20"/>
              </w:rPr>
            </w:pPr>
            <w:r w:rsidRPr="00486E8B">
              <w:rPr>
                <w:color w:val="000000"/>
                <w:sz w:val="20"/>
                <w:szCs w:val="20"/>
                <w:lang w:val="fr-FR"/>
              </w:rPr>
              <w:t>Gonflage à l</w:t>
            </w:r>
            <w:r>
              <w:rPr>
                <w:color w:val="000000"/>
                <w:sz w:val="20"/>
                <w:szCs w:val="20"/>
                <w:lang w:val="fr-FR"/>
              </w:rPr>
              <w:t>’</w:t>
            </w:r>
            <w:r w:rsidRPr="00486E8B">
              <w:rPr>
                <w:color w:val="000000"/>
                <w:sz w:val="20"/>
                <w:szCs w:val="20"/>
                <w:lang w:val="fr-FR"/>
              </w:rPr>
              <w:t>eau</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63ED3A9D" w14:textId="77777777" w:rsidR="00493210" w:rsidRPr="0091508D" w:rsidRDefault="00493210" w:rsidP="00493210">
            <w:pPr>
              <w:jc w:val="right"/>
              <w:rPr>
                <w:color w:val="000000"/>
                <w:sz w:val="20"/>
                <w:szCs w:val="20"/>
              </w:rPr>
            </w:pPr>
            <w:r w:rsidRPr="0091508D">
              <w:rPr>
                <w:color w:val="000000"/>
                <w:sz w:val="20"/>
                <w:szCs w:val="20"/>
              </w:rPr>
              <w:t>611</w:t>
            </w:r>
            <w:r>
              <w:rPr>
                <w:color w:val="000000"/>
                <w:sz w:val="20"/>
                <w:szCs w:val="20"/>
              </w:rPr>
              <w:t>,</w:t>
            </w:r>
            <w:r w:rsidRPr="0091508D">
              <w:rPr>
                <w:color w:val="000000"/>
                <w:sz w:val="20"/>
                <w:szCs w:val="20"/>
              </w:rPr>
              <w:t>49</w:t>
            </w:r>
          </w:p>
        </w:tc>
        <w:tc>
          <w:tcPr>
            <w:tcW w:w="1440" w:type="dxa"/>
            <w:tcBorders>
              <w:top w:val="nil"/>
              <w:left w:val="nil"/>
              <w:bottom w:val="single" w:sz="4" w:space="0" w:color="auto"/>
              <w:right w:val="single" w:sz="4" w:space="0" w:color="auto"/>
            </w:tcBorders>
            <w:shd w:val="clear" w:color="auto" w:fill="auto"/>
            <w:noWrap/>
            <w:tcMar>
              <w:left w:w="115" w:type="dxa"/>
              <w:right w:w="202" w:type="dxa"/>
            </w:tcMar>
            <w:hideMark/>
          </w:tcPr>
          <w:p w14:paraId="1EEE8370" w14:textId="77777777" w:rsidR="00493210" w:rsidRPr="0091508D" w:rsidRDefault="00493210" w:rsidP="00493210">
            <w:pPr>
              <w:jc w:val="right"/>
              <w:rPr>
                <w:color w:val="000000"/>
                <w:sz w:val="20"/>
                <w:szCs w:val="20"/>
              </w:rPr>
            </w:pPr>
            <w:r w:rsidRPr="0091508D">
              <w:rPr>
                <w:color w:val="000000"/>
                <w:sz w:val="20"/>
                <w:szCs w:val="20"/>
              </w:rPr>
              <w:t>67</w:t>
            </w:r>
            <w:r>
              <w:rPr>
                <w:color w:val="000000"/>
                <w:sz w:val="20"/>
                <w:szCs w:val="20"/>
              </w:rPr>
              <w:t>,</w:t>
            </w:r>
            <w:r w:rsidRPr="0091508D">
              <w:rPr>
                <w:color w:val="000000"/>
                <w:sz w:val="20"/>
                <w:szCs w:val="20"/>
              </w:rPr>
              <w:t>26</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3F351077" w14:textId="77777777" w:rsidR="00493210" w:rsidRPr="0091508D" w:rsidRDefault="00493210" w:rsidP="00493210">
            <w:pPr>
              <w:jc w:val="right"/>
              <w:rPr>
                <w:color w:val="000000"/>
                <w:sz w:val="20"/>
                <w:szCs w:val="20"/>
              </w:rPr>
            </w:pPr>
            <w:r w:rsidRPr="0091508D">
              <w:rPr>
                <w:color w:val="000000"/>
                <w:sz w:val="20"/>
                <w:szCs w:val="20"/>
              </w:rPr>
              <w:t>3</w:t>
            </w:r>
            <w:r>
              <w:rPr>
                <w:color w:val="000000"/>
                <w:sz w:val="20"/>
                <w:szCs w:val="20"/>
              </w:rPr>
              <w:t> </w:t>
            </w:r>
            <w:r w:rsidRPr="0091508D">
              <w:rPr>
                <w:color w:val="000000"/>
                <w:sz w:val="20"/>
                <w:szCs w:val="20"/>
              </w:rPr>
              <w:t>031</w:t>
            </w:r>
            <w:r>
              <w:rPr>
                <w:color w:val="000000"/>
                <w:sz w:val="20"/>
                <w:szCs w:val="20"/>
              </w:rPr>
              <w:t> </w:t>
            </w:r>
            <w:r w:rsidRPr="0091508D">
              <w:rPr>
                <w:color w:val="000000"/>
                <w:sz w:val="20"/>
                <w:szCs w:val="20"/>
              </w:rPr>
              <w:t>455</w:t>
            </w:r>
          </w:p>
        </w:tc>
      </w:tr>
      <w:tr w:rsidR="00493210" w:rsidRPr="0091508D" w14:paraId="11873407" w14:textId="77777777" w:rsidTr="00493210">
        <w:tc>
          <w:tcPr>
            <w:tcW w:w="2250" w:type="dxa"/>
            <w:vMerge/>
            <w:tcBorders>
              <w:left w:val="single" w:sz="4" w:space="0" w:color="auto"/>
              <w:right w:val="single" w:sz="4" w:space="0" w:color="auto"/>
            </w:tcBorders>
            <w:shd w:val="clear" w:color="auto" w:fill="auto"/>
            <w:noWrap/>
            <w:hideMark/>
          </w:tcPr>
          <w:p w14:paraId="4215B6C9" w14:textId="77777777" w:rsidR="00493210" w:rsidRPr="0091508D" w:rsidRDefault="00493210" w:rsidP="00493210">
            <w:pPr>
              <w:jc w:val="left"/>
              <w:rPr>
                <w:color w:val="000000"/>
                <w:sz w:val="20"/>
                <w:szCs w:val="20"/>
              </w:rPr>
            </w:pPr>
          </w:p>
        </w:tc>
        <w:tc>
          <w:tcPr>
            <w:tcW w:w="1161" w:type="dxa"/>
            <w:tcBorders>
              <w:top w:val="single" w:sz="4" w:space="0" w:color="auto"/>
              <w:left w:val="nil"/>
              <w:bottom w:val="single" w:sz="4" w:space="0" w:color="auto"/>
              <w:right w:val="single" w:sz="4" w:space="0" w:color="auto"/>
            </w:tcBorders>
            <w:vAlign w:val="center"/>
          </w:tcPr>
          <w:p w14:paraId="56122432" w14:textId="77777777" w:rsidR="00493210" w:rsidRPr="0091508D" w:rsidRDefault="00493210" w:rsidP="00493210">
            <w:pPr>
              <w:ind w:right="124"/>
              <w:jc w:val="center"/>
              <w:rPr>
                <w:color w:val="000000"/>
                <w:sz w:val="20"/>
                <w:szCs w:val="20"/>
              </w:rPr>
            </w:pPr>
            <w:r>
              <w:rPr>
                <w:color w:val="000000"/>
                <w:sz w:val="20"/>
                <w:szCs w:val="20"/>
              </w:rPr>
              <w:t>2</w:t>
            </w:r>
          </w:p>
        </w:tc>
        <w:tc>
          <w:tcPr>
            <w:tcW w:w="1260" w:type="dxa"/>
            <w:tcBorders>
              <w:top w:val="nil"/>
              <w:left w:val="single" w:sz="4" w:space="0" w:color="auto"/>
              <w:bottom w:val="single" w:sz="4" w:space="0" w:color="auto"/>
              <w:right w:val="single" w:sz="4" w:space="0" w:color="auto"/>
            </w:tcBorders>
            <w:shd w:val="clear" w:color="auto" w:fill="auto"/>
            <w:noWrap/>
            <w:hideMark/>
          </w:tcPr>
          <w:p w14:paraId="11037094" w14:textId="77777777" w:rsidR="00493210" w:rsidRPr="0091508D" w:rsidRDefault="00493210" w:rsidP="00493210">
            <w:pPr>
              <w:jc w:val="left"/>
              <w:rPr>
                <w:color w:val="000000"/>
                <w:sz w:val="20"/>
                <w:szCs w:val="20"/>
              </w:rPr>
            </w:pPr>
            <w:r w:rsidRPr="00486E8B">
              <w:rPr>
                <w:color w:val="000000"/>
                <w:sz w:val="20"/>
                <w:szCs w:val="20"/>
                <w:lang w:val="fr-FR"/>
              </w:rPr>
              <w:t>HFO</w:t>
            </w:r>
            <w:r w:rsidRPr="00486E8B">
              <w:rPr>
                <w:color w:val="000000"/>
                <w:sz w:val="20"/>
                <w:szCs w:val="20"/>
              </w:rPr>
              <w:t xml:space="preserve"> </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4C028C25" w14:textId="77777777" w:rsidR="00493210" w:rsidRPr="0091508D" w:rsidRDefault="00493210" w:rsidP="00493210">
            <w:pPr>
              <w:jc w:val="right"/>
              <w:rPr>
                <w:color w:val="000000"/>
                <w:sz w:val="20"/>
                <w:szCs w:val="20"/>
              </w:rPr>
            </w:pPr>
            <w:r w:rsidRPr="0091508D">
              <w:rPr>
                <w:color w:val="000000"/>
                <w:sz w:val="20"/>
                <w:szCs w:val="20"/>
              </w:rPr>
              <w:t>167</w:t>
            </w:r>
            <w:r>
              <w:rPr>
                <w:color w:val="000000"/>
                <w:sz w:val="20"/>
                <w:szCs w:val="20"/>
              </w:rPr>
              <w:t>,</w:t>
            </w:r>
            <w:r w:rsidRPr="0091508D">
              <w:rPr>
                <w:color w:val="000000"/>
                <w:sz w:val="20"/>
                <w:szCs w:val="20"/>
              </w:rPr>
              <w:t>53</w:t>
            </w:r>
          </w:p>
        </w:tc>
        <w:tc>
          <w:tcPr>
            <w:tcW w:w="1440" w:type="dxa"/>
            <w:tcBorders>
              <w:top w:val="nil"/>
              <w:left w:val="nil"/>
              <w:bottom w:val="single" w:sz="4" w:space="0" w:color="auto"/>
              <w:right w:val="single" w:sz="4" w:space="0" w:color="auto"/>
            </w:tcBorders>
            <w:shd w:val="clear" w:color="auto" w:fill="auto"/>
            <w:noWrap/>
            <w:tcMar>
              <w:left w:w="115" w:type="dxa"/>
              <w:right w:w="202" w:type="dxa"/>
            </w:tcMar>
            <w:hideMark/>
          </w:tcPr>
          <w:p w14:paraId="18C751FE" w14:textId="77777777" w:rsidR="00493210" w:rsidRPr="0091508D" w:rsidRDefault="00493210" w:rsidP="00493210">
            <w:pPr>
              <w:jc w:val="right"/>
              <w:rPr>
                <w:color w:val="000000"/>
                <w:sz w:val="20"/>
                <w:szCs w:val="20"/>
              </w:rPr>
            </w:pPr>
            <w:r>
              <w:rPr>
                <w:color w:val="000000"/>
                <w:sz w:val="20"/>
                <w:szCs w:val="20"/>
              </w:rPr>
              <w:t>18,43</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31A13BFD" w14:textId="77777777" w:rsidR="00493210" w:rsidRPr="0091508D" w:rsidRDefault="00493210" w:rsidP="00493210">
            <w:pPr>
              <w:jc w:val="right"/>
              <w:rPr>
                <w:color w:val="000000"/>
                <w:sz w:val="20"/>
                <w:szCs w:val="20"/>
              </w:rPr>
            </w:pPr>
            <w:r w:rsidRPr="0091508D">
              <w:rPr>
                <w:color w:val="000000"/>
                <w:sz w:val="20"/>
                <w:szCs w:val="20"/>
              </w:rPr>
              <w:t>658</w:t>
            </w:r>
            <w:r>
              <w:rPr>
                <w:color w:val="000000"/>
                <w:sz w:val="20"/>
                <w:szCs w:val="20"/>
              </w:rPr>
              <w:t> </w:t>
            </w:r>
            <w:r w:rsidRPr="0091508D">
              <w:rPr>
                <w:color w:val="000000"/>
                <w:sz w:val="20"/>
                <w:szCs w:val="20"/>
              </w:rPr>
              <w:t>486</w:t>
            </w:r>
          </w:p>
        </w:tc>
      </w:tr>
      <w:tr w:rsidR="00493210" w:rsidRPr="0091508D" w14:paraId="1EBDF2CC" w14:textId="77777777" w:rsidTr="00493210">
        <w:tc>
          <w:tcPr>
            <w:tcW w:w="2250" w:type="dxa"/>
            <w:vMerge/>
            <w:tcBorders>
              <w:left w:val="single" w:sz="4" w:space="0" w:color="auto"/>
              <w:bottom w:val="single" w:sz="4" w:space="0" w:color="auto"/>
              <w:right w:val="single" w:sz="4" w:space="0" w:color="auto"/>
            </w:tcBorders>
            <w:shd w:val="clear" w:color="auto" w:fill="auto"/>
            <w:noWrap/>
            <w:hideMark/>
          </w:tcPr>
          <w:p w14:paraId="0AE39F3A" w14:textId="77777777" w:rsidR="00493210" w:rsidRPr="0091508D" w:rsidRDefault="00493210" w:rsidP="00493210">
            <w:pPr>
              <w:jc w:val="left"/>
              <w:rPr>
                <w:color w:val="000000"/>
                <w:sz w:val="20"/>
                <w:szCs w:val="20"/>
              </w:rPr>
            </w:pPr>
          </w:p>
        </w:tc>
        <w:tc>
          <w:tcPr>
            <w:tcW w:w="1161" w:type="dxa"/>
            <w:tcBorders>
              <w:top w:val="single" w:sz="4" w:space="0" w:color="auto"/>
              <w:left w:val="nil"/>
              <w:bottom w:val="single" w:sz="4" w:space="0" w:color="auto"/>
              <w:right w:val="single" w:sz="4" w:space="0" w:color="auto"/>
            </w:tcBorders>
            <w:vAlign w:val="center"/>
          </w:tcPr>
          <w:p w14:paraId="59602DC4" w14:textId="77777777" w:rsidR="00493210" w:rsidRPr="0091508D" w:rsidRDefault="00493210" w:rsidP="00493210">
            <w:pPr>
              <w:ind w:right="124"/>
              <w:jc w:val="center"/>
              <w:rPr>
                <w:color w:val="000000"/>
                <w:sz w:val="20"/>
                <w:szCs w:val="20"/>
              </w:rPr>
            </w:pPr>
            <w:r>
              <w:rPr>
                <w:color w:val="000000"/>
                <w:sz w:val="20"/>
                <w:szCs w:val="20"/>
              </w:rPr>
              <w:t>1</w:t>
            </w:r>
          </w:p>
        </w:tc>
        <w:tc>
          <w:tcPr>
            <w:tcW w:w="126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9C88CCC" w14:textId="77777777" w:rsidR="00493210" w:rsidRPr="00486E8B" w:rsidRDefault="00493210" w:rsidP="00493210">
            <w:pPr>
              <w:jc w:val="left"/>
              <w:rPr>
                <w:color w:val="000000"/>
                <w:sz w:val="20"/>
                <w:szCs w:val="20"/>
              </w:rPr>
            </w:pPr>
            <w:r w:rsidRPr="00486E8B">
              <w:rPr>
                <w:color w:val="000000"/>
                <w:sz w:val="20"/>
                <w:szCs w:val="20"/>
                <w:lang w:val="fr-FR"/>
              </w:rPr>
              <w:t>HC</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7DCE4AB8" w14:textId="77777777" w:rsidR="00493210" w:rsidRPr="0091508D" w:rsidRDefault="00493210" w:rsidP="00493210">
            <w:pPr>
              <w:jc w:val="right"/>
              <w:rPr>
                <w:color w:val="000000"/>
                <w:sz w:val="20"/>
                <w:szCs w:val="20"/>
              </w:rPr>
            </w:pPr>
            <w:r>
              <w:rPr>
                <w:color w:val="000000"/>
                <w:sz w:val="20"/>
                <w:szCs w:val="20"/>
              </w:rPr>
              <w:t>51,32</w:t>
            </w:r>
          </w:p>
        </w:tc>
        <w:tc>
          <w:tcPr>
            <w:tcW w:w="1440" w:type="dxa"/>
            <w:tcBorders>
              <w:top w:val="nil"/>
              <w:left w:val="nil"/>
              <w:bottom w:val="single" w:sz="4" w:space="0" w:color="auto"/>
              <w:right w:val="single" w:sz="4" w:space="0" w:color="auto"/>
            </w:tcBorders>
            <w:shd w:val="clear" w:color="auto" w:fill="auto"/>
            <w:noWrap/>
            <w:tcMar>
              <w:left w:w="115" w:type="dxa"/>
              <w:right w:w="202" w:type="dxa"/>
            </w:tcMar>
            <w:hideMark/>
          </w:tcPr>
          <w:p w14:paraId="6E156229" w14:textId="77777777" w:rsidR="00493210" w:rsidRPr="0091508D" w:rsidRDefault="00493210" w:rsidP="00493210">
            <w:pPr>
              <w:jc w:val="right"/>
              <w:rPr>
                <w:color w:val="000000"/>
                <w:sz w:val="20"/>
                <w:szCs w:val="20"/>
              </w:rPr>
            </w:pPr>
            <w:r>
              <w:rPr>
                <w:color w:val="000000"/>
                <w:sz w:val="20"/>
                <w:szCs w:val="20"/>
              </w:rPr>
              <w:t>5,65</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4563BFB2" w14:textId="77777777" w:rsidR="00493210" w:rsidRPr="0091508D" w:rsidRDefault="00493210" w:rsidP="00493210">
            <w:pPr>
              <w:jc w:val="right"/>
              <w:rPr>
                <w:color w:val="000000"/>
                <w:sz w:val="20"/>
                <w:szCs w:val="20"/>
              </w:rPr>
            </w:pPr>
            <w:r w:rsidRPr="0091508D">
              <w:rPr>
                <w:color w:val="000000"/>
                <w:sz w:val="20"/>
                <w:szCs w:val="20"/>
              </w:rPr>
              <w:t>1</w:t>
            </w:r>
            <w:r>
              <w:rPr>
                <w:color w:val="000000"/>
                <w:sz w:val="20"/>
                <w:szCs w:val="20"/>
              </w:rPr>
              <w:t> </w:t>
            </w:r>
            <w:r w:rsidRPr="0091508D">
              <w:rPr>
                <w:color w:val="000000"/>
                <w:sz w:val="20"/>
                <w:szCs w:val="20"/>
              </w:rPr>
              <w:t>695</w:t>
            </w:r>
            <w:r>
              <w:rPr>
                <w:color w:val="000000"/>
                <w:sz w:val="20"/>
                <w:szCs w:val="20"/>
              </w:rPr>
              <w:t> </w:t>
            </w:r>
            <w:r w:rsidRPr="0091508D">
              <w:rPr>
                <w:color w:val="000000"/>
                <w:sz w:val="20"/>
                <w:szCs w:val="20"/>
              </w:rPr>
              <w:t>072</w:t>
            </w:r>
          </w:p>
        </w:tc>
      </w:tr>
      <w:tr w:rsidR="00493210" w:rsidRPr="0091508D" w14:paraId="464BBDD2" w14:textId="77777777" w:rsidTr="00493210">
        <w:tc>
          <w:tcPr>
            <w:tcW w:w="2250" w:type="dxa"/>
            <w:tcBorders>
              <w:top w:val="nil"/>
              <w:left w:val="single" w:sz="4" w:space="0" w:color="auto"/>
              <w:bottom w:val="single" w:sz="4" w:space="0" w:color="auto"/>
              <w:right w:val="single" w:sz="4" w:space="0" w:color="auto"/>
            </w:tcBorders>
            <w:shd w:val="clear" w:color="auto" w:fill="auto"/>
            <w:noWrap/>
            <w:hideMark/>
          </w:tcPr>
          <w:p w14:paraId="78183B7F" w14:textId="77777777" w:rsidR="00493210" w:rsidRPr="00493210" w:rsidRDefault="00493210" w:rsidP="00493210">
            <w:pPr>
              <w:jc w:val="left"/>
              <w:rPr>
                <w:color w:val="000000"/>
                <w:sz w:val="20"/>
                <w:szCs w:val="20"/>
                <w:lang w:val="fr-CA"/>
              </w:rPr>
            </w:pPr>
            <w:r w:rsidRPr="00383EBF">
              <w:rPr>
                <w:color w:val="000000"/>
                <w:sz w:val="20"/>
                <w:szCs w:val="20"/>
                <w:lang w:val="fr-FR"/>
              </w:rPr>
              <w:t>Vérification sur site et essais achevés</w:t>
            </w:r>
          </w:p>
        </w:tc>
        <w:tc>
          <w:tcPr>
            <w:tcW w:w="1161" w:type="dxa"/>
            <w:tcBorders>
              <w:top w:val="single" w:sz="4" w:space="0" w:color="auto"/>
              <w:left w:val="nil"/>
              <w:bottom w:val="single" w:sz="4" w:space="0" w:color="auto"/>
              <w:right w:val="single" w:sz="4" w:space="0" w:color="auto"/>
            </w:tcBorders>
          </w:tcPr>
          <w:p w14:paraId="54AF6A9A" w14:textId="77777777" w:rsidR="00493210" w:rsidRPr="0091508D" w:rsidRDefault="00493210" w:rsidP="00493210">
            <w:pPr>
              <w:ind w:right="124"/>
              <w:jc w:val="center"/>
              <w:rPr>
                <w:color w:val="000000"/>
                <w:sz w:val="20"/>
                <w:szCs w:val="20"/>
              </w:rPr>
            </w:pPr>
            <w:r w:rsidRPr="0091508D">
              <w:rPr>
                <w:color w:val="000000"/>
                <w:sz w:val="20"/>
                <w:szCs w:val="20"/>
              </w:rPr>
              <w:t>3</w:t>
            </w:r>
          </w:p>
        </w:tc>
        <w:tc>
          <w:tcPr>
            <w:tcW w:w="1260" w:type="dxa"/>
            <w:tcBorders>
              <w:top w:val="single" w:sz="4" w:space="0" w:color="auto"/>
              <w:left w:val="single" w:sz="4" w:space="0" w:color="auto"/>
              <w:bottom w:val="single" w:sz="4" w:space="0" w:color="auto"/>
              <w:right w:val="single" w:sz="4" w:space="0" w:color="auto"/>
            </w:tcBorders>
            <w:shd w:val="clear" w:color="auto" w:fill="auto"/>
            <w:noWrap/>
            <w:hideMark/>
          </w:tcPr>
          <w:p w14:paraId="68996C56" w14:textId="77777777" w:rsidR="00493210" w:rsidRPr="00486E8B" w:rsidRDefault="00493210" w:rsidP="00493210">
            <w:pPr>
              <w:jc w:val="left"/>
              <w:rPr>
                <w:color w:val="000000"/>
                <w:sz w:val="20"/>
                <w:szCs w:val="20"/>
              </w:rPr>
            </w:pPr>
            <w:r w:rsidRPr="00486E8B">
              <w:rPr>
                <w:color w:val="000000"/>
                <w:sz w:val="20"/>
                <w:szCs w:val="20"/>
                <w:lang w:val="fr-FR"/>
              </w:rPr>
              <w:t>HC</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60DE09A4" w14:textId="77777777" w:rsidR="00493210" w:rsidRPr="0091508D" w:rsidRDefault="00493210" w:rsidP="00493210">
            <w:pPr>
              <w:jc w:val="right"/>
              <w:rPr>
                <w:color w:val="000000"/>
                <w:sz w:val="20"/>
                <w:szCs w:val="20"/>
              </w:rPr>
            </w:pPr>
            <w:r w:rsidRPr="0091508D">
              <w:rPr>
                <w:color w:val="000000"/>
                <w:sz w:val="20"/>
                <w:szCs w:val="20"/>
              </w:rPr>
              <w:t>358</w:t>
            </w:r>
            <w:r>
              <w:rPr>
                <w:color w:val="000000"/>
                <w:sz w:val="20"/>
                <w:szCs w:val="20"/>
              </w:rPr>
              <w:t>,</w:t>
            </w:r>
            <w:r w:rsidRPr="0091508D">
              <w:rPr>
                <w:color w:val="000000"/>
                <w:sz w:val="20"/>
                <w:szCs w:val="20"/>
              </w:rPr>
              <w:t>83</w:t>
            </w:r>
          </w:p>
        </w:tc>
        <w:tc>
          <w:tcPr>
            <w:tcW w:w="1440" w:type="dxa"/>
            <w:tcBorders>
              <w:top w:val="nil"/>
              <w:left w:val="nil"/>
              <w:bottom w:val="single" w:sz="4" w:space="0" w:color="auto"/>
              <w:right w:val="single" w:sz="4" w:space="0" w:color="auto"/>
            </w:tcBorders>
            <w:shd w:val="clear" w:color="auto" w:fill="auto"/>
            <w:noWrap/>
            <w:tcMar>
              <w:left w:w="115" w:type="dxa"/>
              <w:right w:w="202" w:type="dxa"/>
            </w:tcMar>
            <w:hideMark/>
          </w:tcPr>
          <w:p w14:paraId="4124AFB8" w14:textId="77777777" w:rsidR="00493210" w:rsidRPr="0091508D" w:rsidRDefault="00493210" w:rsidP="00493210">
            <w:pPr>
              <w:jc w:val="right"/>
              <w:rPr>
                <w:color w:val="000000"/>
                <w:sz w:val="20"/>
                <w:szCs w:val="20"/>
              </w:rPr>
            </w:pPr>
            <w:r w:rsidRPr="0091508D">
              <w:rPr>
                <w:color w:val="000000"/>
                <w:sz w:val="20"/>
                <w:szCs w:val="20"/>
              </w:rPr>
              <w:t>39</w:t>
            </w:r>
            <w:r>
              <w:rPr>
                <w:color w:val="000000"/>
                <w:sz w:val="20"/>
                <w:szCs w:val="20"/>
              </w:rPr>
              <w:t>,</w:t>
            </w:r>
            <w:r w:rsidRPr="0091508D">
              <w:rPr>
                <w:color w:val="000000"/>
                <w:sz w:val="20"/>
                <w:szCs w:val="20"/>
              </w:rPr>
              <w:t>47</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37760933" w14:textId="77777777" w:rsidR="00493210" w:rsidRPr="0091508D" w:rsidRDefault="00493210" w:rsidP="00493210">
            <w:pPr>
              <w:jc w:val="right"/>
              <w:rPr>
                <w:color w:val="000000"/>
                <w:sz w:val="20"/>
                <w:szCs w:val="20"/>
              </w:rPr>
            </w:pPr>
            <w:r w:rsidRPr="0091508D">
              <w:rPr>
                <w:color w:val="000000"/>
                <w:sz w:val="20"/>
                <w:szCs w:val="20"/>
              </w:rPr>
              <w:t>2</w:t>
            </w:r>
            <w:r>
              <w:rPr>
                <w:color w:val="000000"/>
                <w:sz w:val="20"/>
                <w:szCs w:val="20"/>
              </w:rPr>
              <w:t> </w:t>
            </w:r>
            <w:r w:rsidRPr="0091508D">
              <w:rPr>
                <w:color w:val="000000"/>
                <w:sz w:val="20"/>
                <w:szCs w:val="20"/>
              </w:rPr>
              <w:t>789</w:t>
            </w:r>
            <w:r>
              <w:rPr>
                <w:color w:val="000000"/>
                <w:sz w:val="20"/>
                <w:szCs w:val="20"/>
              </w:rPr>
              <w:t> </w:t>
            </w:r>
            <w:r w:rsidRPr="0091508D">
              <w:rPr>
                <w:color w:val="000000"/>
                <w:sz w:val="20"/>
                <w:szCs w:val="20"/>
              </w:rPr>
              <w:t>024</w:t>
            </w:r>
          </w:p>
        </w:tc>
      </w:tr>
      <w:tr w:rsidR="00493210" w:rsidRPr="0091508D" w14:paraId="09E94773" w14:textId="77777777" w:rsidTr="00493210">
        <w:tc>
          <w:tcPr>
            <w:tcW w:w="2250" w:type="dxa"/>
            <w:tcBorders>
              <w:top w:val="nil"/>
              <w:left w:val="single" w:sz="4" w:space="0" w:color="auto"/>
              <w:bottom w:val="single" w:sz="4" w:space="0" w:color="auto"/>
              <w:right w:val="single" w:sz="4" w:space="0" w:color="auto"/>
            </w:tcBorders>
            <w:shd w:val="clear" w:color="auto" w:fill="auto"/>
            <w:noWrap/>
            <w:hideMark/>
          </w:tcPr>
          <w:p w14:paraId="62BE0863" w14:textId="77777777" w:rsidR="00493210" w:rsidRPr="00486E8B" w:rsidRDefault="00493210" w:rsidP="00493210">
            <w:pPr>
              <w:jc w:val="left"/>
              <w:rPr>
                <w:b/>
                <w:color w:val="000000"/>
                <w:sz w:val="20"/>
                <w:szCs w:val="20"/>
              </w:rPr>
            </w:pPr>
            <w:r w:rsidRPr="00486E8B">
              <w:rPr>
                <w:b/>
                <w:color w:val="000000"/>
                <w:sz w:val="20"/>
                <w:szCs w:val="20"/>
                <w:lang w:val="fr-FR"/>
              </w:rPr>
              <w:t>Total</w:t>
            </w:r>
          </w:p>
        </w:tc>
        <w:tc>
          <w:tcPr>
            <w:tcW w:w="1161" w:type="dxa"/>
            <w:tcBorders>
              <w:top w:val="single" w:sz="4" w:space="0" w:color="auto"/>
              <w:left w:val="nil"/>
              <w:bottom w:val="single" w:sz="4" w:space="0" w:color="auto"/>
              <w:right w:val="single" w:sz="4" w:space="0" w:color="auto"/>
            </w:tcBorders>
            <w:vAlign w:val="center"/>
          </w:tcPr>
          <w:p w14:paraId="2F54BBC5" w14:textId="77777777" w:rsidR="00493210" w:rsidRPr="0091508D" w:rsidRDefault="00493210" w:rsidP="00493210">
            <w:pPr>
              <w:ind w:right="124"/>
              <w:jc w:val="center"/>
              <w:rPr>
                <w:b/>
                <w:color w:val="000000"/>
                <w:sz w:val="20"/>
                <w:szCs w:val="20"/>
              </w:rPr>
            </w:pPr>
            <w:r w:rsidRPr="0091508D">
              <w:rPr>
                <w:b/>
                <w:color w:val="000000"/>
                <w:sz w:val="20"/>
                <w:szCs w:val="20"/>
              </w:rPr>
              <w:t>11</w:t>
            </w:r>
          </w:p>
        </w:tc>
        <w:tc>
          <w:tcPr>
            <w:tcW w:w="1260" w:type="dxa"/>
            <w:tcBorders>
              <w:top w:val="nil"/>
              <w:left w:val="single" w:sz="4" w:space="0" w:color="auto"/>
              <w:bottom w:val="single" w:sz="4" w:space="0" w:color="auto"/>
              <w:right w:val="single" w:sz="4" w:space="0" w:color="auto"/>
            </w:tcBorders>
            <w:shd w:val="clear" w:color="auto" w:fill="auto"/>
            <w:noWrap/>
            <w:hideMark/>
          </w:tcPr>
          <w:p w14:paraId="60B44D6E" w14:textId="77777777" w:rsidR="00493210" w:rsidRPr="0091508D" w:rsidRDefault="00493210" w:rsidP="00493210">
            <w:pPr>
              <w:jc w:val="left"/>
              <w:rPr>
                <w:b/>
                <w:color w:val="000000"/>
                <w:sz w:val="20"/>
                <w:szCs w:val="20"/>
              </w:rPr>
            </w:pP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000B5F23" w14:textId="77777777" w:rsidR="00493210" w:rsidRPr="0091508D" w:rsidRDefault="00493210" w:rsidP="00493210">
            <w:pPr>
              <w:jc w:val="right"/>
              <w:rPr>
                <w:b/>
                <w:color w:val="000000"/>
                <w:sz w:val="20"/>
                <w:szCs w:val="20"/>
              </w:rPr>
            </w:pPr>
            <w:r w:rsidRPr="0091508D">
              <w:rPr>
                <w:b/>
                <w:color w:val="000000"/>
                <w:sz w:val="20"/>
                <w:szCs w:val="20"/>
              </w:rPr>
              <w:t>1</w:t>
            </w:r>
            <w:r>
              <w:rPr>
                <w:b/>
                <w:color w:val="000000"/>
                <w:sz w:val="20"/>
                <w:szCs w:val="20"/>
              </w:rPr>
              <w:t> </w:t>
            </w:r>
            <w:r w:rsidRPr="0091508D">
              <w:rPr>
                <w:b/>
                <w:color w:val="000000"/>
                <w:sz w:val="20"/>
                <w:szCs w:val="20"/>
              </w:rPr>
              <w:t>189</w:t>
            </w:r>
            <w:r>
              <w:rPr>
                <w:b/>
                <w:color w:val="000000"/>
                <w:sz w:val="20"/>
                <w:szCs w:val="20"/>
              </w:rPr>
              <w:t>,</w:t>
            </w:r>
            <w:r w:rsidRPr="0091508D">
              <w:rPr>
                <w:b/>
                <w:color w:val="000000"/>
                <w:sz w:val="20"/>
                <w:szCs w:val="20"/>
              </w:rPr>
              <w:t>17</w:t>
            </w:r>
          </w:p>
        </w:tc>
        <w:tc>
          <w:tcPr>
            <w:tcW w:w="1440" w:type="dxa"/>
            <w:tcBorders>
              <w:top w:val="nil"/>
              <w:left w:val="nil"/>
              <w:bottom w:val="single" w:sz="4" w:space="0" w:color="auto"/>
              <w:right w:val="single" w:sz="4" w:space="0" w:color="auto"/>
            </w:tcBorders>
            <w:shd w:val="clear" w:color="auto" w:fill="auto"/>
            <w:noWrap/>
            <w:tcMar>
              <w:left w:w="115" w:type="dxa"/>
              <w:right w:w="202" w:type="dxa"/>
            </w:tcMar>
            <w:hideMark/>
          </w:tcPr>
          <w:p w14:paraId="4F4D83F3" w14:textId="77777777" w:rsidR="00493210" w:rsidRPr="0091508D" w:rsidRDefault="00493210" w:rsidP="00493210">
            <w:pPr>
              <w:jc w:val="right"/>
              <w:rPr>
                <w:b/>
                <w:color w:val="000000"/>
                <w:sz w:val="20"/>
                <w:szCs w:val="20"/>
              </w:rPr>
            </w:pPr>
            <w:r w:rsidRPr="0091508D">
              <w:rPr>
                <w:b/>
                <w:color w:val="000000"/>
                <w:sz w:val="20"/>
                <w:szCs w:val="20"/>
              </w:rPr>
              <w:t>130</w:t>
            </w:r>
            <w:r>
              <w:rPr>
                <w:b/>
                <w:color w:val="000000"/>
                <w:sz w:val="20"/>
                <w:szCs w:val="20"/>
              </w:rPr>
              <w:t>,</w:t>
            </w:r>
            <w:r w:rsidRPr="0091508D">
              <w:rPr>
                <w:b/>
                <w:color w:val="000000"/>
                <w:sz w:val="20"/>
                <w:szCs w:val="20"/>
              </w:rPr>
              <w:t>81</w:t>
            </w:r>
          </w:p>
        </w:tc>
        <w:tc>
          <w:tcPr>
            <w:tcW w:w="1620" w:type="dxa"/>
            <w:tcBorders>
              <w:top w:val="nil"/>
              <w:left w:val="nil"/>
              <w:bottom w:val="single" w:sz="4" w:space="0" w:color="auto"/>
              <w:right w:val="single" w:sz="4" w:space="0" w:color="auto"/>
            </w:tcBorders>
            <w:shd w:val="clear" w:color="auto" w:fill="auto"/>
            <w:noWrap/>
            <w:tcMar>
              <w:left w:w="115" w:type="dxa"/>
              <w:right w:w="202" w:type="dxa"/>
            </w:tcMar>
            <w:hideMark/>
          </w:tcPr>
          <w:p w14:paraId="6BCBF0FF" w14:textId="77777777" w:rsidR="00493210" w:rsidRPr="0091508D" w:rsidRDefault="00493210" w:rsidP="00493210">
            <w:pPr>
              <w:jc w:val="right"/>
              <w:rPr>
                <w:b/>
                <w:color w:val="000000"/>
                <w:sz w:val="20"/>
                <w:szCs w:val="20"/>
              </w:rPr>
            </w:pPr>
            <w:r w:rsidRPr="0091508D">
              <w:rPr>
                <w:b/>
                <w:color w:val="000000"/>
                <w:sz w:val="20"/>
                <w:szCs w:val="20"/>
              </w:rPr>
              <w:t>8</w:t>
            </w:r>
            <w:r>
              <w:rPr>
                <w:b/>
                <w:color w:val="000000"/>
                <w:sz w:val="20"/>
                <w:szCs w:val="20"/>
              </w:rPr>
              <w:t> </w:t>
            </w:r>
            <w:r w:rsidRPr="0091508D">
              <w:rPr>
                <w:b/>
                <w:color w:val="000000"/>
                <w:sz w:val="20"/>
                <w:szCs w:val="20"/>
              </w:rPr>
              <w:t>174</w:t>
            </w:r>
            <w:r>
              <w:rPr>
                <w:b/>
                <w:color w:val="000000"/>
                <w:sz w:val="20"/>
                <w:szCs w:val="20"/>
              </w:rPr>
              <w:t> </w:t>
            </w:r>
            <w:r w:rsidRPr="0091508D">
              <w:rPr>
                <w:b/>
                <w:color w:val="000000"/>
                <w:sz w:val="20"/>
                <w:szCs w:val="20"/>
              </w:rPr>
              <w:t>036</w:t>
            </w:r>
          </w:p>
        </w:tc>
      </w:tr>
    </w:tbl>
    <w:p w14:paraId="5566ADF7" w14:textId="77777777" w:rsidR="00493210" w:rsidRPr="00493210" w:rsidRDefault="00493210" w:rsidP="00493210">
      <w:pPr>
        <w:spacing w:after="240"/>
        <w:rPr>
          <w:sz w:val="18"/>
          <w:szCs w:val="19"/>
          <w:lang w:val="fr-CA"/>
        </w:rPr>
      </w:pPr>
      <w:r w:rsidRPr="00486E8B">
        <w:rPr>
          <w:sz w:val="18"/>
          <w:szCs w:val="19"/>
          <w:lang w:val="fr-FR"/>
        </w:rPr>
        <w:t>* 2016 est l</w:t>
      </w:r>
      <w:r>
        <w:rPr>
          <w:sz w:val="18"/>
          <w:szCs w:val="19"/>
          <w:lang w:val="fr-FR"/>
        </w:rPr>
        <w:t>’</w:t>
      </w:r>
      <w:r w:rsidRPr="00486E8B">
        <w:rPr>
          <w:sz w:val="18"/>
          <w:szCs w:val="19"/>
          <w:lang w:val="fr-FR"/>
        </w:rPr>
        <w:t>année de référence pour la consommation de HCFC pour la phase II du PGEH.</w:t>
      </w:r>
    </w:p>
    <w:p w14:paraId="5F2CB67E" w14:textId="77777777" w:rsidR="00493210" w:rsidRPr="00493210" w:rsidRDefault="00493210" w:rsidP="00493210">
      <w:pPr>
        <w:keepNext/>
        <w:keepLines/>
        <w:spacing w:before="120" w:after="120"/>
        <w:rPr>
          <w:i/>
          <w:lang w:val="fr-CA"/>
        </w:rPr>
      </w:pPr>
      <w:r w:rsidRPr="00486E8B">
        <w:rPr>
          <w:i/>
          <w:lang w:val="fr-FR"/>
        </w:rPr>
        <w:t>Vérification des chaînes de fabrication reconverties</w:t>
      </w:r>
      <w:r w:rsidRPr="00493210">
        <w:rPr>
          <w:i/>
          <w:lang w:val="fr-CA"/>
        </w:rPr>
        <w:t xml:space="preserve"> </w:t>
      </w:r>
    </w:p>
    <w:p w14:paraId="5161F0D7" w14:textId="379E591B" w:rsidR="00493210" w:rsidRPr="00493210" w:rsidRDefault="00493210" w:rsidP="005312BB">
      <w:pPr>
        <w:pStyle w:val="Heading1"/>
        <w:spacing w:after="120"/>
        <w:rPr>
          <w:lang w:val="fr-CA"/>
        </w:rPr>
      </w:pPr>
      <w:r w:rsidRPr="00757B75">
        <w:rPr>
          <w:lang w:val="fr-FR"/>
        </w:rPr>
        <w:t xml:space="preserve"> Étant donné que les premiers projets de reconversion individuels dans le secteur de</w:t>
      </w:r>
      <w:r>
        <w:rPr>
          <w:lang w:val="fr-FR"/>
        </w:rPr>
        <w:t xml:space="preserve">s </w:t>
      </w:r>
      <w:r w:rsidRPr="00757B75">
        <w:rPr>
          <w:lang w:val="fr-FR"/>
        </w:rPr>
        <w:t>mousse</w:t>
      </w:r>
      <w:r>
        <w:rPr>
          <w:lang w:val="fr-FR"/>
        </w:rPr>
        <w:t>s</w:t>
      </w:r>
      <w:r w:rsidRPr="00757B75">
        <w:rPr>
          <w:lang w:val="fr-FR"/>
        </w:rPr>
        <w:t xml:space="preserve"> </w:t>
      </w:r>
      <w:r w:rsidR="00F64976">
        <w:rPr>
          <w:lang w:val="fr-FR"/>
        </w:rPr>
        <w:t>de polyuréthanne rigides</w:t>
      </w:r>
      <w:r w:rsidRPr="00757B75">
        <w:rPr>
          <w:lang w:val="fr-FR"/>
        </w:rPr>
        <w:t xml:space="preserve"> n</w:t>
      </w:r>
      <w:r>
        <w:rPr>
          <w:lang w:val="fr-FR"/>
        </w:rPr>
        <w:t>’</w:t>
      </w:r>
      <w:r w:rsidRPr="00757B75">
        <w:rPr>
          <w:lang w:val="fr-FR"/>
        </w:rPr>
        <w:t>ont été achevés qu</w:t>
      </w:r>
      <w:r>
        <w:rPr>
          <w:lang w:val="fr-FR"/>
        </w:rPr>
        <w:t>’</w:t>
      </w:r>
      <w:r w:rsidRPr="00757B75">
        <w:rPr>
          <w:lang w:val="fr-FR"/>
        </w:rPr>
        <w:t>en 2021, conformément au paragraphe 5(c) de l</w:t>
      </w:r>
      <w:r>
        <w:rPr>
          <w:lang w:val="fr-FR"/>
        </w:rPr>
        <w:t>’</w:t>
      </w:r>
      <w:r w:rsidRPr="00757B75">
        <w:rPr>
          <w:lang w:val="fr-FR"/>
        </w:rPr>
        <w:t>accord, la Banque mondiale soumettra les vérifications pertinentes en même temps que la prochaine demande de tranche.</w:t>
      </w:r>
      <w:r w:rsidRPr="00493210">
        <w:rPr>
          <w:lang w:val="fr-CA"/>
        </w:rPr>
        <w:t xml:space="preserve"> </w:t>
      </w:r>
    </w:p>
    <w:p w14:paraId="3561459E" w14:textId="77777777" w:rsidR="00493210" w:rsidRPr="00757B75" w:rsidRDefault="00493210" w:rsidP="005312BB">
      <w:pPr>
        <w:spacing w:after="120"/>
        <w:outlineLvl w:val="0"/>
        <w:rPr>
          <w:i/>
        </w:rPr>
      </w:pPr>
      <w:r w:rsidRPr="00757B75">
        <w:rPr>
          <w:i/>
          <w:lang w:val="fr-FR"/>
        </w:rPr>
        <w:t>Activités d</w:t>
      </w:r>
      <w:r>
        <w:rPr>
          <w:i/>
          <w:lang w:val="fr-FR"/>
        </w:rPr>
        <w:t>’</w:t>
      </w:r>
      <w:r w:rsidRPr="00757B75">
        <w:rPr>
          <w:i/>
          <w:lang w:val="fr-FR"/>
        </w:rPr>
        <w:t>assistance technique</w:t>
      </w:r>
    </w:p>
    <w:p w14:paraId="6FB88C3F" w14:textId="260EC0F0" w:rsidR="00493210" w:rsidRPr="00493210" w:rsidRDefault="00493210" w:rsidP="005312BB">
      <w:pPr>
        <w:pStyle w:val="Heading1"/>
        <w:spacing w:after="120"/>
        <w:rPr>
          <w:lang w:val="fr-CA"/>
        </w:rPr>
      </w:pPr>
      <w:r w:rsidRPr="00757B75">
        <w:rPr>
          <w:lang w:val="fr-FR"/>
        </w:rPr>
        <w:t>Les activités d</w:t>
      </w:r>
      <w:r>
        <w:rPr>
          <w:lang w:val="fr-FR"/>
        </w:rPr>
        <w:t>’</w:t>
      </w:r>
      <w:r w:rsidRPr="00757B75">
        <w:rPr>
          <w:lang w:val="fr-FR"/>
        </w:rPr>
        <w:t>assistance technique mises en œuvre entre 2020 et 2021 comprennent l</w:t>
      </w:r>
      <w:r>
        <w:rPr>
          <w:lang w:val="fr-FR"/>
        </w:rPr>
        <w:t>’</w:t>
      </w:r>
      <w:r w:rsidRPr="00757B75">
        <w:rPr>
          <w:lang w:val="fr-FR"/>
        </w:rPr>
        <w:t>assistance fournie par l</w:t>
      </w:r>
      <w:r>
        <w:rPr>
          <w:lang w:val="fr-FR"/>
        </w:rPr>
        <w:t>’</w:t>
      </w:r>
      <w:r w:rsidRPr="00757B75">
        <w:rPr>
          <w:lang w:val="fr-FR"/>
        </w:rPr>
        <w:t>agence d</w:t>
      </w:r>
      <w:r>
        <w:rPr>
          <w:lang w:val="fr-FR"/>
        </w:rPr>
        <w:t>’</w:t>
      </w:r>
      <w:r w:rsidRPr="00757B75">
        <w:rPr>
          <w:lang w:val="fr-FR"/>
        </w:rPr>
        <w:t xml:space="preserve">appui à la mise en œuvre (ISA) au </w:t>
      </w:r>
      <w:r w:rsidR="00287DD8">
        <w:rPr>
          <w:lang w:val="fr-FR"/>
        </w:rPr>
        <w:t>BCEE</w:t>
      </w:r>
      <w:r w:rsidRPr="00757B75">
        <w:rPr>
          <w:lang w:val="fr-FR"/>
        </w:rPr>
        <w:t xml:space="preserve"> et aux entreprises dans la mise en œuvre des projets, l</w:t>
      </w:r>
      <w:r>
        <w:rPr>
          <w:lang w:val="fr-FR"/>
        </w:rPr>
        <w:t>’</w:t>
      </w:r>
      <w:r w:rsidRPr="00757B75">
        <w:rPr>
          <w:lang w:val="fr-FR"/>
        </w:rPr>
        <w:t>évaluation financière et les vérifications des performances des entreprises bénéficiaires, et la recherche en cours sur l</w:t>
      </w:r>
      <w:r>
        <w:rPr>
          <w:lang w:val="fr-FR"/>
        </w:rPr>
        <w:t>’</w:t>
      </w:r>
      <w:r w:rsidRPr="00757B75">
        <w:rPr>
          <w:lang w:val="fr-FR"/>
        </w:rPr>
        <w:t>interdiction d</w:t>
      </w:r>
      <w:r>
        <w:rPr>
          <w:lang w:val="fr-FR"/>
        </w:rPr>
        <w:t>’</w:t>
      </w:r>
      <w:r w:rsidRPr="00757B75">
        <w:rPr>
          <w:lang w:val="fr-FR"/>
        </w:rPr>
        <w:t>utiliser du HCFC-141b comme agent de gonflage dans le sous-secteur de l</w:t>
      </w:r>
      <w:r>
        <w:rPr>
          <w:lang w:val="fr-FR"/>
        </w:rPr>
        <w:t>’</w:t>
      </w:r>
      <w:r w:rsidRPr="00757B75">
        <w:rPr>
          <w:lang w:val="fr-FR"/>
        </w:rPr>
        <w:t>isolation des tuyaux.</w:t>
      </w:r>
    </w:p>
    <w:p w14:paraId="15E94287" w14:textId="77777777" w:rsidR="00493210" w:rsidRPr="00493210" w:rsidRDefault="00493210" w:rsidP="005312BB">
      <w:pPr>
        <w:spacing w:after="120"/>
        <w:rPr>
          <w:i/>
          <w:lang w:val="fr-CA"/>
        </w:rPr>
      </w:pPr>
      <w:r w:rsidRPr="00757B75">
        <w:rPr>
          <w:i/>
          <w:lang w:val="fr-FR"/>
        </w:rPr>
        <w:t>Suivi assuré par les bureaux de l</w:t>
      </w:r>
      <w:r>
        <w:rPr>
          <w:i/>
          <w:lang w:val="fr-FR"/>
        </w:rPr>
        <w:t>’</w:t>
      </w:r>
      <w:r w:rsidRPr="00757B75">
        <w:rPr>
          <w:i/>
          <w:lang w:val="fr-FR"/>
        </w:rPr>
        <w:t>écologie et de l</w:t>
      </w:r>
      <w:r>
        <w:rPr>
          <w:i/>
          <w:lang w:val="fr-FR"/>
        </w:rPr>
        <w:t>’</w:t>
      </w:r>
      <w:r w:rsidRPr="00757B75">
        <w:rPr>
          <w:i/>
          <w:lang w:val="fr-FR"/>
        </w:rPr>
        <w:t>environnement (</w:t>
      </w:r>
      <w:r>
        <w:rPr>
          <w:i/>
          <w:lang w:val="fr-FR"/>
        </w:rPr>
        <w:t>BEE</w:t>
      </w:r>
      <w:r w:rsidRPr="00757B75">
        <w:rPr>
          <w:i/>
          <w:lang w:val="fr-FR"/>
        </w:rPr>
        <w:t>)</w:t>
      </w:r>
    </w:p>
    <w:p w14:paraId="30A9EF6A" w14:textId="77777777" w:rsidR="00493210" w:rsidRPr="00493210" w:rsidRDefault="00493210" w:rsidP="005312BB">
      <w:pPr>
        <w:pStyle w:val="Heading1"/>
        <w:spacing w:after="120"/>
        <w:rPr>
          <w:lang w:val="fr-CA"/>
        </w:rPr>
      </w:pPr>
      <w:r w:rsidRPr="00757B75">
        <w:rPr>
          <w:lang w:val="fr-FR"/>
        </w:rPr>
        <w:t>Conformément à la décision 84/39(c)(iii)</w:t>
      </w:r>
      <w:r w:rsidRPr="00757B75">
        <w:rPr>
          <w:rStyle w:val="FootnoteReference"/>
          <w:lang w:val="fr-FR"/>
        </w:rPr>
        <w:footnoteReference w:id="17"/>
      </w:r>
      <w:r w:rsidRPr="00757B75">
        <w:rPr>
          <w:lang w:val="fr-FR"/>
        </w:rPr>
        <w:t>, le gouvernement de la Chine a signalé, par l</w:t>
      </w:r>
      <w:r>
        <w:rPr>
          <w:lang w:val="fr-FR"/>
        </w:rPr>
        <w:t>’</w:t>
      </w:r>
      <w:r w:rsidRPr="00757B75">
        <w:rPr>
          <w:lang w:val="fr-FR"/>
        </w:rPr>
        <w:t>intermédiaire de la Banque mondiale, que les BEE locaux continuaient d</w:t>
      </w:r>
      <w:r>
        <w:rPr>
          <w:lang w:val="fr-FR"/>
        </w:rPr>
        <w:t>’</w:t>
      </w:r>
      <w:r w:rsidRPr="00757B75">
        <w:rPr>
          <w:lang w:val="fr-FR"/>
        </w:rPr>
        <w:t>exercer leurs systèmes d</w:t>
      </w:r>
      <w:r>
        <w:rPr>
          <w:lang w:val="fr-FR"/>
        </w:rPr>
        <w:t>’</w:t>
      </w:r>
      <w:r w:rsidRPr="00757B75">
        <w:rPr>
          <w:lang w:val="fr-FR"/>
        </w:rPr>
        <w:t>enregistrement auprès des consommateurs de HCFC et d</w:t>
      </w:r>
      <w:r>
        <w:rPr>
          <w:lang w:val="fr-FR"/>
        </w:rPr>
        <w:t>’</w:t>
      </w:r>
      <w:r w:rsidRPr="00757B75">
        <w:rPr>
          <w:lang w:val="fr-FR"/>
        </w:rPr>
        <w:t>effectuer un suivi et une gestion de routine des entreprises liées aux SAO dans leur région, avec le renforcement de capacités mises en place.</w:t>
      </w:r>
      <w:r w:rsidRPr="00493210">
        <w:rPr>
          <w:lang w:val="fr-CA"/>
        </w:rPr>
        <w:t xml:space="preserve"> </w:t>
      </w:r>
      <w:r w:rsidRPr="00757B75">
        <w:rPr>
          <w:lang w:val="fr-FR"/>
        </w:rPr>
        <w:t>Depuis la soumission du dernier rapport périodique, aucune production ou consommation illégale de CFC</w:t>
      </w:r>
      <w:r>
        <w:rPr>
          <w:lang w:val="fr-FR"/>
        </w:rPr>
        <w:t>-</w:t>
      </w:r>
      <w:r w:rsidRPr="00757B75">
        <w:rPr>
          <w:lang w:val="fr-FR"/>
        </w:rPr>
        <w:t>11 n</w:t>
      </w:r>
      <w:r>
        <w:rPr>
          <w:lang w:val="fr-FR"/>
        </w:rPr>
        <w:t>’</w:t>
      </w:r>
      <w:r w:rsidRPr="00757B75">
        <w:rPr>
          <w:lang w:val="fr-FR"/>
        </w:rPr>
        <w:t>a été trouvée.</w:t>
      </w:r>
      <w:r w:rsidRPr="00493210">
        <w:rPr>
          <w:lang w:val="fr-CA"/>
        </w:rPr>
        <w:t xml:space="preserve"> </w:t>
      </w:r>
    </w:p>
    <w:p w14:paraId="02527C18" w14:textId="77777777" w:rsidR="00493210" w:rsidRPr="00493210" w:rsidRDefault="00493210" w:rsidP="005312BB">
      <w:pPr>
        <w:spacing w:after="120"/>
        <w:outlineLvl w:val="0"/>
        <w:rPr>
          <w:i/>
          <w:lang w:val="fr-CA"/>
        </w:rPr>
      </w:pPr>
      <w:r w:rsidRPr="00757B75">
        <w:rPr>
          <w:i/>
          <w:lang w:val="fr-FR"/>
        </w:rPr>
        <w:t>Mise en œuvre de la politique de gendérisation</w:t>
      </w:r>
    </w:p>
    <w:p w14:paraId="316F5C3E" w14:textId="4A4AAC8A" w:rsidR="00493210" w:rsidRPr="00493210" w:rsidRDefault="00493210" w:rsidP="005312BB">
      <w:pPr>
        <w:pStyle w:val="Heading1"/>
        <w:spacing w:after="120"/>
        <w:rPr>
          <w:lang w:val="fr-CA"/>
        </w:rPr>
      </w:pPr>
      <w:r w:rsidRPr="00211031">
        <w:rPr>
          <w:lang w:val="fr-FR"/>
        </w:rPr>
        <w:t>Le gouvernement de la Chine, par l</w:t>
      </w:r>
      <w:r>
        <w:rPr>
          <w:lang w:val="fr-FR"/>
        </w:rPr>
        <w:t>’</w:t>
      </w:r>
      <w:r w:rsidRPr="00211031">
        <w:rPr>
          <w:lang w:val="fr-FR"/>
        </w:rPr>
        <w:t xml:space="preserve">intermédiaire </w:t>
      </w:r>
      <w:r w:rsidR="00237A08">
        <w:rPr>
          <w:lang w:val="fr-FR"/>
        </w:rPr>
        <w:t>du Bureau</w:t>
      </w:r>
      <w:r w:rsidRPr="00211031">
        <w:rPr>
          <w:lang w:val="fr-FR"/>
        </w:rPr>
        <w:t xml:space="preserve"> de mise en œ</w:t>
      </w:r>
      <w:r w:rsidR="00237A08">
        <w:rPr>
          <w:lang w:val="fr-FR"/>
        </w:rPr>
        <w:t>uvre et de suivi du projet</w:t>
      </w:r>
      <w:r w:rsidRPr="00211031">
        <w:rPr>
          <w:lang w:val="fr-FR"/>
        </w:rPr>
        <w:t xml:space="preserve">, inclut dans la mesure du possible </w:t>
      </w:r>
      <w:r>
        <w:rPr>
          <w:lang w:val="fr-FR"/>
        </w:rPr>
        <w:t>l’</w:t>
      </w:r>
      <w:r w:rsidRPr="00211031">
        <w:rPr>
          <w:lang w:val="fr-FR"/>
        </w:rPr>
        <w:t>intégration de l</w:t>
      </w:r>
      <w:r>
        <w:rPr>
          <w:lang w:val="fr-FR"/>
        </w:rPr>
        <w:t>’</w:t>
      </w:r>
      <w:r w:rsidRPr="00211031">
        <w:rPr>
          <w:lang w:val="fr-FR"/>
        </w:rPr>
        <w:t>égalité hommes-femmes dans la mise en œuvre de la phase II, conformément à la politique d</w:t>
      </w:r>
      <w:r>
        <w:rPr>
          <w:lang w:val="fr-FR"/>
        </w:rPr>
        <w:t>’</w:t>
      </w:r>
      <w:r w:rsidRPr="00211031">
        <w:rPr>
          <w:lang w:val="fr-FR"/>
        </w:rPr>
        <w:t>intégration de l</w:t>
      </w:r>
      <w:r>
        <w:rPr>
          <w:lang w:val="fr-FR"/>
        </w:rPr>
        <w:t>’</w:t>
      </w:r>
      <w:r w:rsidRPr="00211031">
        <w:rPr>
          <w:lang w:val="fr-FR"/>
        </w:rPr>
        <w:t>égalité des sexes</w:t>
      </w:r>
      <w:r>
        <w:rPr>
          <w:lang w:val="fr-FR"/>
        </w:rPr>
        <w:t> </w:t>
      </w:r>
      <w:r w:rsidRPr="00211031">
        <w:rPr>
          <w:lang w:val="fr-FR"/>
        </w:rPr>
        <w:t>du Fonds (décision 84/92). Il s</w:t>
      </w:r>
      <w:r>
        <w:rPr>
          <w:lang w:val="fr-FR"/>
        </w:rPr>
        <w:t>’</w:t>
      </w:r>
      <w:r w:rsidRPr="00211031">
        <w:rPr>
          <w:lang w:val="fr-FR"/>
        </w:rPr>
        <w:t>agit notamment d</w:t>
      </w:r>
      <w:r>
        <w:rPr>
          <w:lang w:val="fr-FR"/>
        </w:rPr>
        <w:t>’</w:t>
      </w:r>
      <w:r w:rsidRPr="00211031">
        <w:rPr>
          <w:lang w:val="fr-FR"/>
        </w:rPr>
        <w:t>encourager l</w:t>
      </w:r>
      <w:r>
        <w:rPr>
          <w:lang w:val="fr-FR"/>
        </w:rPr>
        <w:t>’</w:t>
      </w:r>
      <w:r w:rsidRPr="00211031">
        <w:rPr>
          <w:lang w:val="fr-FR"/>
        </w:rPr>
        <w:t>engagement des femmes dans les différentes étapes de la mise en œuvre du projet, telles que la planification</w:t>
      </w:r>
      <w:r w:rsidRPr="00454519">
        <w:rPr>
          <w:lang w:val="fr-FR"/>
        </w:rPr>
        <w:t>, l</w:t>
      </w:r>
      <w:r>
        <w:rPr>
          <w:lang w:val="fr-FR"/>
        </w:rPr>
        <w:t>’</w:t>
      </w:r>
      <w:r w:rsidRPr="00454519">
        <w:rPr>
          <w:lang w:val="fr-FR"/>
        </w:rPr>
        <w:t>élaboration de politiques et la prise de décision, le brainstorming et les services de conseils, le suivi et l</w:t>
      </w:r>
      <w:r>
        <w:rPr>
          <w:lang w:val="fr-FR"/>
        </w:rPr>
        <w:t>’</w:t>
      </w:r>
      <w:r w:rsidRPr="00454519">
        <w:rPr>
          <w:lang w:val="fr-FR"/>
        </w:rPr>
        <w:t>évaluation.</w:t>
      </w:r>
      <w:r w:rsidRPr="00493210">
        <w:rPr>
          <w:lang w:val="fr-CA"/>
        </w:rPr>
        <w:t xml:space="preserve"> </w:t>
      </w:r>
      <w:r w:rsidRPr="00211031">
        <w:rPr>
          <w:lang w:val="fr-FR"/>
        </w:rPr>
        <w:t>Les femmes sont encouragées</w:t>
      </w:r>
      <w:r>
        <w:rPr>
          <w:lang w:val="fr-FR"/>
        </w:rPr>
        <w:t> </w:t>
      </w:r>
      <w:r w:rsidRPr="00211031">
        <w:rPr>
          <w:lang w:val="fr-FR"/>
        </w:rPr>
        <w:t>à participer à des événements et activités organisés dans le cadre de la phase II, tels que des réunions, des sessions de formation, des ateliers, des activités de renforcement des capacités et de sensibilisation.</w:t>
      </w:r>
      <w:r w:rsidRPr="00493210">
        <w:rPr>
          <w:lang w:val="fr-CA"/>
        </w:rPr>
        <w:t xml:space="preserve"> </w:t>
      </w:r>
      <w:r w:rsidRPr="00211031">
        <w:rPr>
          <w:lang w:val="fr-FR"/>
        </w:rPr>
        <w:t xml:space="preserve">Des </w:t>
      </w:r>
      <w:r>
        <w:rPr>
          <w:lang w:val="fr-FR"/>
        </w:rPr>
        <w:t xml:space="preserve">supports </w:t>
      </w:r>
      <w:r w:rsidRPr="00211031">
        <w:rPr>
          <w:lang w:val="fr-FR"/>
        </w:rPr>
        <w:t>de sensibilisation et de formation sensibles à la problématique hommes-femmes qui promeuvent l</w:t>
      </w:r>
      <w:r>
        <w:rPr>
          <w:lang w:val="fr-FR"/>
        </w:rPr>
        <w:t>’</w:t>
      </w:r>
      <w:r w:rsidRPr="00211031">
        <w:rPr>
          <w:lang w:val="fr-FR"/>
        </w:rPr>
        <w:t xml:space="preserve">équité sont élaborés le cas </w:t>
      </w:r>
      <w:r w:rsidRPr="00211031">
        <w:rPr>
          <w:lang w:val="fr-FR"/>
        </w:rPr>
        <w:lastRenderedPageBreak/>
        <w:t>échéant, et les questions de gendérisation sont intégrées dans divers ateliers thématiques afin de partager les expériences et les enseignements tirés.</w:t>
      </w:r>
    </w:p>
    <w:p w14:paraId="183280DB" w14:textId="77777777" w:rsidR="00493210" w:rsidRPr="00211031" w:rsidRDefault="00493210" w:rsidP="00493210">
      <w:pPr>
        <w:widowControl w:val="0"/>
        <w:spacing w:after="240"/>
        <w:outlineLvl w:val="0"/>
        <w:rPr>
          <w:u w:val="single"/>
        </w:rPr>
      </w:pPr>
      <w:r w:rsidRPr="00211031">
        <w:rPr>
          <w:u w:val="single"/>
          <w:lang w:val="fr-FR"/>
        </w:rPr>
        <w:t>Niveau de décaissement du financement</w:t>
      </w:r>
    </w:p>
    <w:p w14:paraId="6486233B" w14:textId="04D2408A" w:rsidR="00493210" w:rsidRPr="00493210" w:rsidRDefault="00493210" w:rsidP="00493210">
      <w:pPr>
        <w:widowControl w:val="0"/>
        <w:numPr>
          <w:ilvl w:val="0"/>
          <w:numId w:val="1"/>
        </w:numPr>
        <w:spacing w:after="240"/>
        <w:outlineLvl w:val="0"/>
        <w:rPr>
          <w:lang w:val="fr-CA"/>
        </w:rPr>
      </w:pPr>
      <w:r w:rsidRPr="00211031">
        <w:rPr>
          <w:lang w:val="fr-FR"/>
        </w:rPr>
        <w:t xml:space="preserve">En août 2021, sur les 9 112 039 $ US approuvés, 8 078 533 $ US avaient été versés par la Banque mondiale au </w:t>
      </w:r>
      <w:r w:rsidR="00287DD8">
        <w:rPr>
          <w:lang w:val="fr-FR"/>
        </w:rPr>
        <w:t>BCEE</w:t>
      </w:r>
      <w:r w:rsidRPr="00211031">
        <w:rPr>
          <w:lang w:val="fr-FR"/>
        </w:rPr>
        <w:t xml:space="preserve">, et 7 753 273 $US (85 pour cent du financement total approuvé) avaient été versés par le </w:t>
      </w:r>
      <w:r w:rsidR="00287DD8">
        <w:rPr>
          <w:lang w:val="fr-FR"/>
        </w:rPr>
        <w:t>BCEE</w:t>
      </w:r>
      <w:r w:rsidRPr="00211031">
        <w:rPr>
          <w:lang w:val="fr-FR"/>
        </w:rPr>
        <w:t xml:space="preserve"> aux entreprises bénéficiaires, comme l</w:t>
      </w:r>
      <w:r>
        <w:rPr>
          <w:lang w:val="fr-FR"/>
        </w:rPr>
        <w:t>’</w:t>
      </w:r>
      <w:r w:rsidRPr="00211031">
        <w:rPr>
          <w:lang w:val="fr-FR"/>
        </w:rPr>
        <w:t>indique le tableau 2.</w:t>
      </w:r>
    </w:p>
    <w:p w14:paraId="090267D4" w14:textId="6878B034" w:rsidR="00493210" w:rsidRPr="00493210" w:rsidRDefault="00493210" w:rsidP="00493210">
      <w:pPr>
        <w:widowControl w:val="0"/>
        <w:rPr>
          <w:b/>
          <w:lang w:val="fr-CA"/>
        </w:rPr>
      </w:pPr>
      <w:r w:rsidRPr="00211031">
        <w:rPr>
          <w:b/>
          <w:lang w:val="fr-FR"/>
        </w:rPr>
        <w:t xml:space="preserve">Tableau 2. État des décaissements pour le plan sectoriel des mousses </w:t>
      </w:r>
      <w:r w:rsidR="00F64976">
        <w:rPr>
          <w:b/>
          <w:lang w:val="fr-FR"/>
        </w:rPr>
        <w:t>de polyuréthanne rigides</w:t>
      </w:r>
      <w:r w:rsidRPr="00211031">
        <w:rPr>
          <w:b/>
          <w:lang w:val="fr-FR"/>
        </w:rPr>
        <w:t xml:space="preserve"> (en date d</w:t>
      </w:r>
      <w:r>
        <w:rPr>
          <w:b/>
          <w:lang w:val="fr-FR"/>
        </w:rPr>
        <w:t>’</w:t>
      </w:r>
      <w:r w:rsidRPr="00211031">
        <w:rPr>
          <w:b/>
          <w:lang w:val="fr-FR"/>
        </w:rPr>
        <w:t>août 2021)</w:t>
      </w:r>
    </w:p>
    <w:tbl>
      <w:tblPr>
        <w:tblW w:w="5000" w:type="pct"/>
        <w:tblLook w:val="04A0" w:firstRow="1" w:lastRow="0" w:firstColumn="1" w:lastColumn="0" w:noHBand="0" w:noVBand="1"/>
      </w:tblPr>
      <w:tblGrid>
        <w:gridCol w:w="3031"/>
        <w:gridCol w:w="2141"/>
        <w:gridCol w:w="1710"/>
        <w:gridCol w:w="1117"/>
        <w:gridCol w:w="1351"/>
      </w:tblGrid>
      <w:tr w:rsidR="00493210" w:rsidRPr="000C6E06" w14:paraId="6C58545E" w14:textId="77777777" w:rsidTr="00493210">
        <w:trPr>
          <w:trHeight w:val="230"/>
          <w:tblHeader/>
        </w:trPr>
        <w:tc>
          <w:tcPr>
            <w:tcW w:w="1968" w:type="pct"/>
            <w:gridSpan w:val="2"/>
            <w:tcBorders>
              <w:top w:val="single" w:sz="4" w:space="0" w:color="auto"/>
              <w:left w:val="single" w:sz="4" w:space="0" w:color="auto"/>
              <w:bottom w:val="single" w:sz="4" w:space="0" w:color="auto"/>
              <w:right w:val="single" w:sz="4" w:space="0" w:color="000000"/>
            </w:tcBorders>
            <w:shd w:val="clear" w:color="auto" w:fill="auto"/>
            <w:noWrap/>
            <w:vAlign w:val="center"/>
            <w:hideMark/>
          </w:tcPr>
          <w:p w14:paraId="3C55D7E1" w14:textId="76DFEB7E" w:rsidR="00493210" w:rsidRPr="00493210" w:rsidRDefault="00493210" w:rsidP="00493210">
            <w:pPr>
              <w:widowControl w:val="0"/>
              <w:jc w:val="center"/>
              <w:rPr>
                <w:b/>
                <w:bCs/>
                <w:color w:val="000000"/>
                <w:sz w:val="20"/>
                <w:szCs w:val="20"/>
                <w:lang w:val="fr-CA" w:eastAsia="en-CA"/>
              </w:rPr>
            </w:pPr>
            <w:r w:rsidRPr="00211031">
              <w:rPr>
                <w:b/>
                <w:bCs/>
                <w:color w:val="000000"/>
                <w:sz w:val="20"/>
                <w:szCs w:val="20"/>
                <w:lang w:val="fr-FR" w:eastAsia="en-CA"/>
              </w:rPr>
              <w:t xml:space="preserve">Plan pour le secteur des mousses </w:t>
            </w:r>
            <w:r w:rsidR="00F64976">
              <w:rPr>
                <w:b/>
                <w:bCs/>
                <w:color w:val="000000"/>
                <w:sz w:val="20"/>
                <w:szCs w:val="20"/>
                <w:lang w:val="fr-FR" w:eastAsia="en-CA"/>
              </w:rPr>
              <w:t>de polyuréthanne rigides</w:t>
            </w:r>
          </w:p>
        </w:tc>
        <w:tc>
          <w:tcPr>
            <w:tcW w:w="1010" w:type="pct"/>
            <w:tcBorders>
              <w:top w:val="single" w:sz="4" w:space="0" w:color="auto"/>
              <w:left w:val="nil"/>
              <w:bottom w:val="single" w:sz="4" w:space="0" w:color="auto"/>
              <w:right w:val="single" w:sz="4" w:space="0" w:color="auto"/>
            </w:tcBorders>
            <w:shd w:val="clear" w:color="auto" w:fill="auto"/>
            <w:noWrap/>
            <w:vAlign w:val="center"/>
            <w:hideMark/>
          </w:tcPr>
          <w:p w14:paraId="44479E7E" w14:textId="77777777" w:rsidR="00493210" w:rsidRPr="00211031" w:rsidRDefault="00493210" w:rsidP="00493210">
            <w:pPr>
              <w:widowControl w:val="0"/>
              <w:jc w:val="center"/>
              <w:rPr>
                <w:b/>
                <w:bCs/>
                <w:color w:val="000000"/>
                <w:sz w:val="20"/>
                <w:szCs w:val="20"/>
                <w:lang w:eastAsia="en-CA"/>
              </w:rPr>
            </w:pPr>
            <w:r w:rsidRPr="00211031">
              <w:rPr>
                <w:b/>
                <w:bCs/>
                <w:color w:val="000000"/>
                <w:sz w:val="20"/>
                <w:szCs w:val="20"/>
                <w:lang w:val="fr-FR" w:eastAsia="en-CA"/>
              </w:rPr>
              <w:t>Première tranche</w:t>
            </w:r>
          </w:p>
        </w:tc>
        <w:tc>
          <w:tcPr>
            <w:tcW w:w="1011" w:type="pct"/>
            <w:tcBorders>
              <w:top w:val="single" w:sz="4" w:space="0" w:color="auto"/>
              <w:left w:val="nil"/>
              <w:bottom w:val="single" w:sz="4" w:space="0" w:color="auto"/>
              <w:right w:val="single" w:sz="4" w:space="0" w:color="auto"/>
            </w:tcBorders>
            <w:vAlign w:val="center"/>
          </w:tcPr>
          <w:p w14:paraId="0A9813C1" w14:textId="77777777" w:rsidR="00493210" w:rsidRPr="00211031" w:rsidRDefault="00493210" w:rsidP="00493210">
            <w:pPr>
              <w:widowControl w:val="0"/>
              <w:jc w:val="center"/>
              <w:rPr>
                <w:b/>
                <w:bCs/>
                <w:color w:val="000000"/>
                <w:sz w:val="20"/>
                <w:szCs w:val="20"/>
                <w:lang w:eastAsia="en-CA"/>
              </w:rPr>
            </w:pPr>
            <w:r w:rsidRPr="00211031">
              <w:rPr>
                <w:b/>
                <w:bCs/>
                <w:color w:val="000000"/>
                <w:sz w:val="20"/>
                <w:szCs w:val="20"/>
                <w:lang w:val="fr-FR" w:eastAsia="en-CA"/>
              </w:rPr>
              <w:t>Deuxième tranche</w:t>
            </w:r>
          </w:p>
        </w:tc>
        <w:tc>
          <w:tcPr>
            <w:tcW w:w="1011" w:type="pct"/>
            <w:tcBorders>
              <w:top w:val="single" w:sz="4" w:space="0" w:color="auto"/>
              <w:left w:val="nil"/>
              <w:bottom w:val="single" w:sz="4" w:space="0" w:color="auto"/>
              <w:right w:val="single" w:sz="4" w:space="0" w:color="auto"/>
            </w:tcBorders>
            <w:vAlign w:val="center"/>
          </w:tcPr>
          <w:p w14:paraId="073A8DA3" w14:textId="77777777" w:rsidR="00493210" w:rsidRPr="00211031" w:rsidRDefault="00493210" w:rsidP="00493210">
            <w:pPr>
              <w:widowControl w:val="0"/>
              <w:jc w:val="center"/>
              <w:rPr>
                <w:b/>
                <w:bCs/>
                <w:color w:val="000000"/>
                <w:sz w:val="20"/>
                <w:szCs w:val="20"/>
                <w:lang w:eastAsia="en-CA"/>
              </w:rPr>
            </w:pPr>
            <w:r w:rsidRPr="00211031">
              <w:rPr>
                <w:b/>
                <w:bCs/>
                <w:color w:val="000000"/>
                <w:sz w:val="20"/>
                <w:szCs w:val="20"/>
                <w:lang w:val="fr-FR" w:eastAsia="en-CA"/>
              </w:rPr>
              <w:t>Total</w:t>
            </w:r>
          </w:p>
        </w:tc>
      </w:tr>
      <w:tr w:rsidR="00493210" w:rsidRPr="000C6E06" w14:paraId="63487B74" w14:textId="77777777" w:rsidTr="00493210">
        <w:trPr>
          <w:trHeight w:val="230"/>
        </w:trPr>
        <w:tc>
          <w:tcPr>
            <w:tcW w:w="1968" w:type="pct"/>
            <w:gridSpan w:val="2"/>
            <w:tcBorders>
              <w:top w:val="single" w:sz="4" w:space="0" w:color="auto"/>
              <w:left w:val="single" w:sz="4" w:space="0" w:color="auto"/>
              <w:bottom w:val="single" w:sz="4" w:space="0" w:color="auto"/>
              <w:right w:val="single" w:sz="4" w:space="0" w:color="000000"/>
            </w:tcBorders>
            <w:shd w:val="clear" w:color="auto" w:fill="auto"/>
            <w:hideMark/>
          </w:tcPr>
          <w:p w14:paraId="13A99628" w14:textId="77777777" w:rsidR="00493210" w:rsidRPr="00211031" w:rsidRDefault="00493210" w:rsidP="00493210">
            <w:pPr>
              <w:widowControl w:val="0"/>
              <w:jc w:val="left"/>
              <w:rPr>
                <w:color w:val="000000"/>
                <w:sz w:val="20"/>
                <w:szCs w:val="20"/>
                <w:lang w:eastAsia="en-CA"/>
              </w:rPr>
            </w:pPr>
            <w:r w:rsidRPr="00211031">
              <w:rPr>
                <w:color w:val="000000"/>
                <w:sz w:val="20"/>
                <w:szCs w:val="20"/>
                <w:lang w:val="fr-FR" w:eastAsia="en-CA"/>
              </w:rPr>
              <w:t>Fonds approuvés</w:t>
            </w:r>
          </w:p>
        </w:tc>
        <w:tc>
          <w:tcPr>
            <w:tcW w:w="1010" w:type="pct"/>
            <w:tcBorders>
              <w:top w:val="nil"/>
              <w:left w:val="nil"/>
              <w:bottom w:val="single" w:sz="4" w:space="0" w:color="auto"/>
              <w:right w:val="single" w:sz="4" w:space="0" w:color="auto"/>
            </w:tcBorders>
            <w:shd w:val="clear" w:color="auto" w:fill="auto"/>
            <w:tcMar>
              <w:left w:w="115" w:type="dxa"/>
              <w:right w:w="202" w:type="dxa"/>
            </w:tcMar>
          </w:tcPr>
          <w:p w14:paraId="6BF247AF" w14:textId="77777777" w:rsidR="00493210" w:rsidRPr="000C6E06" w:rsidRDefault="00493210" w:rsidP="00493210">
            <w:pPr>
              <w:widowControl w:val="0"/>
              <w:jc w:val="right"/>
              <w:rPr>
                <w:color w:val="000000"/>
                <w:sz w:val="20"/>
                <w:szCs w:val="20"/>
                <w:lang w:eastAsia="en-CA"/>
              </w:rPr>
            </w:pPr>
            <w:r w:rsidRPr="000C6E06">
              <w:rPr>
                <w:color w:val="000000"/>
                <w:sz w:val="20"/>
                <w:szCs w:val="20"/>
                <w:lang w:eastAsia="en-CA"/>
              </w:rPr>
              <w:t>7</w:t>
            </w:r>
            <w:r>
              <w:rPr>
                <w:color w:val="000000"/>
                <w:sz w:val="20"/>
                <w:szCs w:val="20"/>
                <w:lang w:eastAsia="en-CA"/>
              </w:rPr>
              <w:t> </w:t>
            </w:r>
            <w:r w:rsidRPr="000C6E06">
              <w:rPr>
                <w:color w:val="000000"/>
                <w:sz w:val="20"/>
                <w:szCs w:val="20"/>
                <w:lang w:eastAsia="en-CA"/>
              </w:rPr>
              <w:t>045</w:t>
            </w:r>
            <w:r>
              <w:rPr>
                <w:color w:val="000000"/>
                <w:sz w:val="20"/>
                <w:szCs w:val="20"/>
                <w:lang w:eastAsia="en-CA"/>
              </w:rPr>
              <w:t> </w:t>
            </w:r>
            <w:r w:rsidRPr="000C6E06">
              <w:rPr>
                <w:color w:val="000000"/>
                <w:sz w:val="20"/>
                <w:szCs w:val="20"/>
                <w:lang w:eastAsia="en-CA"/>
              </w:rPr>
              <w:t>027</w:t>
            </w:r>
          </w:p>
        </w:tc>
        <w:tc>
          <w:tcPr>
            <w:tcW w:w="1011" w:type="pct"/>
            <w:tcBorders>
              <w:top w:val="nil"/>
              <w:left w:val="nil"/>
              <w:bottom w:val="single" w:sz="4" w:space="0" w:color="auto"/>
              <w:right w:val="single" w:sz="4" w:space="0" w:color="auto"/>
            </w:tcBorders>
            <w:tcMar>
              <w:left w:w="115" w:type="dxa"/>
              <w:right w:w="202" w:type="dxa"/>
            </w:tcMar>
          </w:tcPr>
          <w:p w14:paraId="48B4E588" w14:textId="77777777" w:rsidR="00493210" w:rsidRPr="000C6E06" w:rsidRDefault="00493210" w:rsidP="00493210">
            <w:pPr>
              <w:widowControl w:val="0"/>
              <w:jc w:val="right"/>
              <w:rPr>
                <w:color w:val="000000"/>
                <w:sz w:val="20"/>
                <w:szCs w:val="20"/>
                <w:lang w:eastAsia="en-CA"/>
              </w:rPr>
            </w:pPr>
            <w:r>
              <w:rPr>
                <w:color w:val="000000"/>
                <w:sz w:val="20"/>
                <w:szCs w:val="20"/>
                <w:lang w:eastAsia="en-CA"/>
              </w:rPr>
              <w:t>2 067 012</w:t>
            </w:r>
          </w:p>
        </w:tc>
        <w:tc>
          <w:tcPr>
            <w:tcW w:w="1011" w:type="pct"/>
            <w:tcBorders>
              <w:top w:val="nil"/>
              <w:left w:val="nil"/>
              <w:bottom w:val="single" w:sz="4" w:space="0" w:color="auto"/>
              <w:right w:val="single" w:sz="4" w:space="0" w:color="auto"/>
            </w:tcBorders>
            <w:tcMar>
              <w:left w:w="115" w:type="dxa"/>
              <w:right w:w="202" w:type="dxa"/>
            </w:tcMar>
          </w:tcPr>
          <w:p w14:paraId="5ED66E0B" w14:textId="77777777" w:rsidR="00493210" w:rsidRPr="000C6E06" w:rsidRDefault="00493210" w:rsidP="00493210">
            <w:pPr>
              <w:widowControl w:val="0"/>
              <w:jc w:val="right"/>
              <w:rPr>
                <w:color w:val="000000"/>
                <w:sz w:val="20"/>
                <w:szCs w:val="20"/>
                <w:lang w:eastAsia="en-CA"/>
              </w:rPr>
            </w:pPr>
            <w:r>
              <w:rPr>
                <w:color w:val="000000"/>
                <w:sz w:val="20"/>
                <w:szCs w:val="20"/>
                <w:lang w:eastAsia="en-CA"/>
              </w:rPr>
              <w:t>9 112 039</w:t>
            </w:r>
          </w:p>
        </w:tc>
      </w:tr>
      <w:tr w:rsidR="00493210" w:rsidRPr="000C6E06" w14:paraId="0CE6C158" w14:textId="77777777" w:rsidTr="00493210">
        <w:trPr>
          <w:trHeight w:val="230"/>
        </w:trPr>
        <w:tc>
          <w:tcPr>
            <w:tcW w:w="1153" w:type="pct"/>
            <w:vMerge w:val="restart"/>
            <w:tcBorders>
              <w:top w:val="single" w:sz="4" w:space="0" w:color="auto"/>
              <w:left w:val="single" w:sz="4" w:space="0" w:color="auto"/>
              <w:right w:val="single" w:sz="4" w:space="0" w:color="auto"/>
            </w:tcBorders>
            <w:shd w:val="clear" w:color="auto" w:fill="auto"/>
            <w:hideMark/>
          </w:tcPr>
          <w:p w14:paraId="6EB4FAB6" w14:textId="2A808C0E" w:rsidR="00493210" w:rsidRPr="00493210" w:rsidRDefault="00493210" w:rsidP="00493210">
            <w:pPr>
              <w:widowControl w:val="0"/>
              <w:jc w:val="left"/>
              <w:rPr>
                <w:color w:val="000000"/>
                <w:sz w:val="20"/>
                <w:szCs w:val="20"/>
                <w:lang w:val="fr-CA" w:eastAsia="en-CA"/>
              </w:rPr>
            </w:pPr>
            <w:r w:rsidRPr="00211031">
              <w:rPr>
                <w:color w:val="000000"/>
                <w:sz w:val="20"/>
                <w:szCs w:val="20"/>
                <w:lang w:val="fr-FR" w:eastAsia="en-CA"/>
              </w:rPr>
              <w:t>Versement de la Banque Mondiale au</w:t>
            </w:r>
            <w:r>
              <w:rPr>
                <w:color w:val="000000"/>
                <w:sz w:val="20"/>
                <w:szCs w:val="20"/>
                <w:lang w:val="fr-FR" w:eastAsia="en-CA"/>
              </w:rPr>
              <w:t> </w:t>
            </w:r>
            <w:r w:rsidR="00287DD8">
              <w:rPr>
                <w:color w:val="000000"/>
                <w:sz w:val="20"/>
                <w:szCs w:val="20"/>
                <w:lang w:val="fr-FR" w:eastAsia="en-CA"/>
              </w:rPr>
              <w:t>BCEE</w:t>
            </w:r>
            <w:r w:rsidRPr="00493210">
              <w:rPr>
                <w:color w:val="000000"/>
                <w:sz w:val="20"/>
                <w:szCs w:val="20"/>
                <w:lang w:val="fr-CA" w:eastAsia="en-CA"/>
              </w:rPr>
              <w:t xml:space="preserve"> </w:t>
            </w:r>
          </w:p>
        </w:tc>
        <w:tc>
          <w:tcPr>
            <w:tcW w:w="815" w:type="pct"/>
            <w:tcBorders>
              <w:top w:val="single" w:sz="4" w:space="0" w:color="auto"/>
              <w:left w:val="single" w:sz="4" w:space="0" w:color="auto"/>
              <w:bottom w:val="single" w:sz="4" w:space="0" w:color="auto"/>
              <w:right w:val="single" w:sz="4" w:space="0" w:color="auto"/>
            </w:tcBorders>
            <w:shd w:val="clear" w:color="auto" w:fill="auto"/>
          </w:tcPr>
          <w:p w14:paraId="300315B3" w14:textId="77777777" w:rsidR="00493210" w:rsidRPr="00211031" w:rsidRDefault="00493210" w:rsidP="00493210">
            <w:pPr>
              <w:keepNext/>
              <w:keepLines/>
              <w:jc w:val="left"/>
              <w:rPr>
                <w:color w:val="000000"/>
                <w:sz w:val="20"/>
                <w:szCs w:val="20"/>
                <w:lang w:eastAsia="en-CA"/>
              </w:rPr>
            </w:pPr>
            <w:r w:rsidRPr="00211031">
              <w:rPr>
                <w:color w:val="000000"/>
                <w:sz w:val="20"/>
                <w:szCs w:val="20"/>
                <w:lang w:val="fr-FR" w:eastAsia="en-CA"/>
              </w:rPr>
              <w:t>Montant ($US)</w:t>
            </w:r>
          </w:p>
        </w:tc>
        <w:tc>
          <w:tcPr>
            <w:tcW w:w="1010" w:type="pct"/>
            <w:tcBorders>
              <w:top w:val="single" w:sz="4" w:space="0" w:color="auto"/>
              <w:left w:val="single" w:sz="4" w:space="0" w:color="auto"/>
              <w:bottom w:val="single" w:sz="4" w:space="0" w:color="auto"/>
              <w:right w:val="single" w:sz="4" w:space="0" w:color="auto"/>
            </w:tcBorders>
            <w:shd w:val="clear" w:color="auto" w:fill="auto"/>
            <w:tcMar>
              <w:left w:w="115" w:type="dxa"/>
              <w:right w:w="202" w:type="dxa"/>
            </w:tcMar>
          </w:tcPr>
          <w:p w14:paraId="016437FE" w14:textId="77777777" w:rsidR="00493210" w:rsidRPr="000C6E06" w:rsidRDefault="00493210" w:rsidP="00493210">
            <w:pPr>
              <w:keepNext/>
              <w:keepLines/>
              <w:jc w:val="right"/>
              <w:rPr>
                <w:sz w:val="20"/>
                <w:szCs w:val="20"/>
                <w:lang w:eastAsia="zh-CN"/>
              </w:rPr>
            </w:pPr>
            <w:r>
              <w:rPr>
                <w:sz w:val="20"/>
                <w:szCs w:val="20"/>
              </w:rPr>
              <w:t>7 045 027</w:t>
            </w:r>
          </w:p>
        </w:tc>
        <w:tc>
          <w:tcPr>
            <w:tcW w:w="1011" w:type="pct"/>
            <w:tcBorders>
              <w:top w:val="single" w:sz="4" w:space="0" w:color="auto"/>
              <w:left w:val="nil"/>
              <w:bottom w:val="single" w:sz="4" w:space="0" w:color="auto"/>
              <w:right w:val="single" w:sz="4" w:space="0" w:color="auto"/>
            </w:tcBorders>
            <w:tcMar>
              <w:left w:w="115" w:type="dxa"/>
              <w:right w:w="202" w:type="dxa"/>
            </w:tcMar>
          </w:tcPr>
          <w:p w14:paraId="7CC4B514" w14:textId="77777777" w:rsidR="00493210" w:rsidRPr="000C6E06" w:rsidRDefault="00493210" w:rsidP="00493210">
            <w:pPr>
              <w:keepNext/>
              <w:keepLines/>
              <w:jc w:val="right"/>
              <w:rPr>
                <w:sz w:val="20"/>
                <w:szCs w:val="20"/>
              </w:rPr>
            </w:pPr>
            <w:r>
              <w:rPr>
                <w:sz w:val="20"/>
                <w:szCs w:val="20"/>
              </w:rPr>
              <w:t>1 033 506</w:t>
            </w:r>
          </w:p>
        </w:tc>
        <w:tc>
          <w:tcPr>
            <w:tcW w:w="1011" w:type="pct"/>
            <w:tcBorders>
              <w:top w:val="single" w:sz="4" w:space="0" w:color="auto"/>
              <w:left w:val="nil"/>
              <w:bottom w:val="single" w:sz="4" w:space="0" w:color="auto"/>
              <w:right w:val="single" w:sz="4" w:space="0" w:color="auto"/>
            </w:tcBorders>
            <w:tcMar>
              <w:left w:w="115" w:type="dxa"/>
              <w:right w:w="202" w:type="dxa"/>
            </w:tcMar>
          </w:tcPr>
          <w:p w14:paraId="2163CE1C" w14:textId="77777777" w:rsidR="00493210" w:rsidRPr="000C6E06" w:rsidRDefault="00493210" w:rsidP="00493210">
            <w:pPr>
              <w:keepNext/>
              <w:keepLines/>
              <w:jc w:val="right"/>
              <w:rPr>
                <w:sz w:val="20"/>
                <w:szCs w:val="20"/>
              </w:rPr>
            </w:pPr>
            <w:r>
              <w:rPr>
                <w:sz w:val="20"/>
                <w:szCs w:val="20"/>
              </w:rPr>
              <w:t>8 078 533</w:t>
            </w:r>
          </w:p>
        </w:tc>
      </w:tr>
      <w:tr w:rsidR="00493210" w:rsidRPr="000C6E06" w14:paraId="36394732" w14:textId="77777777" w:rsidTr="00493210">
        <w:trPr>
          <w:trHeight w:val="230"/>
        </w:trPr>
        <w:tc>
          <w:tcPr>
            <w:tcW w:w="1153" w:type="pct"/>
            <w:vMerge/>
            <w:tcBorders>
              <w:left w:val="single" w:sz="4" w:space="0" w:color="auto"/>
              <w:bottom w:val="single" w:sz="4" w:space="0" w:color="auto"/>
              <w:right w:val="single" w:sz="4" w:space="0" w:color="auto"/>
            </w:tcBorders>
            <w:shd w:val="clear" w:color="auto" w:fill="auto"/>
          </w:tcPr>
          <w:p w14:paraId="0B941727" w14:textId="77777777" w:rsidR="00493210" w:rsidRPr="00764047" w:rsidRDefault="00493210" w:rsidP="00493210">
            <w:pPr>
              <w:jc w:val="left"/>
              <w:rPr>
                <w:color w:val="000000"/>
                <w:sz w:val="20"/>
                <w:szCs w:val="20"/>
                <w:lang w:eastAsia="en-CA"/>
              </w:rPr>
            </w:pPr>
          </w:p>
        </w:tc>
        <w:tc>
          <w:tcPr>
            <w:tcW w:w="815" w:type="pct"/>
            <w:tcBorders>
              <w:top w:val="single" w:sz="4" w:space="0" w:color="auto"/>
              <w:left w:val="single" w:sz="4" w:space="0" w:color="auto"/>
              <w:bottom w:val="single" w:sz="4" w:space="0" w:color="auto"/>
              <w:right w:val="single" w:sz="4" w:space="0" w:color="auto"/>
            </w:tcBorders>
            <w:shd w:val="clear" w:color="auto" w:fill="auto"/>
          </w:tcPr>
          <w:p w14:paraId="4B48DFE6" w14:textId="77777777" w:rsidR="00493210" w:rsidRPr="00211031" w:rsidRDefault="00493210" w:rsidP="00493210">
            <w:pPr>
              <w:jc w:val="left"/>
              <w:rPr>
                <w:color w:val="000000"/>
                <w:sz w:val="20"/>
                <w:szCs w:val="20"/>
                <w:lang w:eastAsia="en-CA"/>
              </w:rPr>
            </w:pPr>
            <w:r w:rsidRPr="00211031">
              <w:rPr>
                <w:color w:val="000000"/>
                <w:sz w:val="20"/>
                <w:szCs w:val="20"/>
                <w:lang w:val="fr-FR" w:eastAsia="en-CA"/>
              </w:rPr>
              <w:t>Taux (%)</w:t>
            </w:r>
          </w:p>
        </w:tc>
        <w:tc>
          <w:tcPr>
            <w:tcW w:w="1010" w:type="pct"/>
            <w:tcBorders>
              <w:top w:val="single" w:sz="4" w:space="0" w:color="auto"/>
              <w:left w:val="single" w:sz="4" w:space="0" w:color="auto"/>
              <w:bottom w:val="single" w:sz="4" w:space="0" w:color="auto"/>
              <w:right w:val="single" w:sz="4" w:space="0" w:color="auto"/>
            </w:tcBorders>
            <w:shd w:val="clear" w:color="auto" w:fill="auto"/>
            <w:tcMar>
              <w:left w:w="115" w:type="dxa"/>
              <w:right w:w="202" w:type="dxa"/>
            </w:tcMar>
          </w:tcPr>
          <w:p w14:paraId="45C26541" w14:textId="77777777" w:rsidR="00493210" w:rsidRPr="000C6E06" w:rsidRDefault="00493210" w:rsidP="00493210">
            <w:pPr>
              <w:jc w:val="right"/>
              <w:rPr>
                <w:b/>
                <w:color w:val="000000"/>
                <w:sz w:val="20"/>
                <w:szCs w:val="20"/>
                <w:lang w:eastAsia="en-CA"/>
              </w:rPr>
            </w:pPr>
            <w:r>
              <w:rPr>
                <w:color w:val="000000"/>
                <w:sz w:val="20"/>
                <w:szCs w:val="20"/>
                <w:lang w:eastAsia="en-CA"/>
              </w:rPr>
              <w:t>10</w:t>
            </w:r>
            <w:r w:rsidRPr="000C6E06">
              <w:rPr>
                <w:color w:val="000000"/>
                <w:sz w:val="20"/>
                <w:szCs w:val="20"/>
                <w:lang w:eastAsia="en-CA"/>
              </w:rPr>
              <w:t>0</w:t>
            </w:r>
          </w:p>
        </w:tc>
        <w:tc>
          <w:tcPr>
            <w:tcW w:w="1011" w:type="pct"/>
            <w:tcBorders>
              <w:top w:val="single" w:sz="4" w:space="0" w:color="auto"/>
              <w:left w:val="single" w:sz="4" w:space="0" w:color="000000"/>
              <w:bottom w:val="single" w:sz="4" w:space="0" w:color="auto"/>
              <w:right w:val="single" w:sz="4" w:space="0" w:color="auto"/>
            </w:tcBorders>
            <w:tcMar>
              <w:left w:w="115" w:type="dxa"/>
              <w:right w:w="202" w:type="dxa"/>
            </w:tcMar>
          </w:tcPr>
          <w:p w14:paraId="4DB33B44" w14:textId="77777777" w:rsidR="00493210" w:rsidRPr="000C6E06" w:rsidRDefault="00493210" w:rsidP="00493210">
            <w:pPr>
              <w:jc w:val="right"/>
              <w:rPr>
                <w:color w:val="000000"/>
                <w:sz w:val="20"/>
                <w:szCs w:val="20"/>
                <w:lang w:eastAsia="en-CA"/>
              </w:rPr>
            </w:pPr>
            <w:r>
              <w:rPr>
                <w:color w:val="000000"/>
                <w:sz w:val="20"/>
                <w:szCs w:val="20"/>
                <w:lang w:eastAsia="en-CA"/>
              </w:rPr>
              <w:t>50</w:t>
            </w:r>
          </w:p>
        </w:tc>
        <w:tc>
          <w:tcPr>
            <w:tcW w:w="1011" w:type="pct"/>
            <w:tcBorders>
              <w:top w:val="single" w:sz="4" w:space="0" w:color="auto"/>
              <w:left w:val="single" w:sz="4" w:space="0" w:color="000000"/>
              <w:bottom w:val="single" w:sz="4" w:space="0" w:color="auto"/>
              <w:right w:val="single" w:sz="4" w:space="0" w:color="auto"/>
            </w:tcBorders>
            <w:tcMar>
              <w:left w:w="115" w:type="dxa"/>
              <w:right w:w="202" w:type="dxa"/>
            </w:tcMar>
          </w:tcPr>
          <w:p w14:paraId="6FF57292" w14:textId="77777777" w:rsidR="00493210" w:rsidRPr="000C6E06" w:rsidRDefault="00493210" w:rsidP="00493210">
            <w:pPr>
              <w:jc w:val="right"/>
              <w:rPr>
                <w:color w:val="000000"/>
                <w:sz w:val="20"/>
                <w:szCs w:val="20"/>
                <w:lang w:eastAsia="en-CA"/>
              </w:rPr>
            </w:pPr>
            <w:r>
              <w:rPr>
                <w:color w:val="000000"/>
                <w:sz w:val="20"/>
                <w:szCs w:val="20"/>
                <w:lang w:eastAsia="en-CA"/>
              </w:rPr>
              <w:t>89</w:t>
            </w:r>
          </w:p>
        </w:tc>
      </w:tr>
      <w:tr w:rsidR="00493210" w:rsidRPr="000C6E06" w14:paraId="55C97BDD" w14:textId="77777777" w:rsidTr="00493210">
        <w:trPr>
          <w:trHeight w:val="230"/>
        </w:trPr>
        <w:tc>
          <w:tcPr>
            <w:tcW w:w="1153" w:type="pct"/>
            <w:vMerge w:val="restart"/>
            <w:tcBorders>
              <w:top w:val="single" w:sz="4" w:space="0" w:color="auto"/>
              <w:left w:val="single" w:sz="4" w:space="0" w:color="auto"/>
              <w:right w:val="single" w:sz="4" w:space="0" w:color="auto"/>
            </w:tcBorders>
            <w:shd w:val="clear" w:color="auto" w:fill="auto"/>
            <w:hideMark/>
          </w:tcPr>
          <w:p w14:paraId="4E6D2241" w14:textId="60E2B6A2" w:rsidR="00493210" w:rsidRPr="00493210" w:rsidRDefault="00493210" w:rsidP="00493210">
            <w:pPr>
              <w:jc w:val="left"/>
              <w:rPr>
                <w:color w:val="000000"/>
                <w:sz w:val="20"/>
                <w:szCs w:val="20"/>
                <w:lang w:val="fr-CA" w:eastAsia="en-CA"/>
              </w:rPr>
            </w:pPr>
            <w:r w:rsidRPr="00211031">
              <w:rPr>
                <w:color w:val="000000"/>
                <w:sz w:val="20"/>
                <w:szCs w:val="20"/>
                <w:lang w:val="fr-FR" w:eastAsia="en-CA"/>
              </w:rPr>
              <w:t xml:space="preserve">Versements effectués par le </w:t>
            </w:r>
            <w:r w:rsidR="00287DD8">
              <w:rPr>
                <w:color w:val="000000"/>
                <w:sz w:val="20"/>
                <w:szCs w:val="20"/>
                <w:lang w:val="fr-FR" w:eastAsia="en-CA"/>
              </w:rPr>
              <w:t>BCEE</w:t>
            </w:r>
            <w:r w:rsidRPr="00211031">
              <w:rPr>
                <w:color w:val="000000"/>
                <w:sz w:val="20"/>
                <w:szCs w:val="20"/>
                <w:lang w:val="fr-FR" w:eastAsia="en-CA"/>
              </w:rPr>
              <w:t xml:space="preserve"> aux les bénéficiaires</w:t>
            </w:r>
          </w:p>
        </w:tc>
        <w:tc>
          <w:tcPr>
            <w:tcW w:w="815" w:type="pct"/>
            <w:tcBorders>
              <w:top w:val="single" w:sz="4" w:space="0" w:color="auto"/>
              <w:left w:val="single" w:sz="4" w:space="0" w:color="auto"/>
              <w:bottom w:val="single" w:sz="4" w:space="0" w:color="auto"/>
              <w:right w:val="single" w:sz="4" w:space="0" w:color="auto"/>
            </w:tcBorders>
            <w:shd w:val="clear" w:color="auto" w:fill="auto"/>
          </w:tcPr>
          <w:p w14:paraId="4BC7F054" w14:textId="77777777" w:rsidR="00493210" w:rsidRPr="00211031" w:rsidRDefault="00493210" w:rsidP="00493210">
            <w:pPr>
              <w:jc w:val="left"/>
              <w:rPr>
                <w:color w:val="000000"/>
                <w:sz w:val="20"/>
                <w:szCs w:val="20"/>
                <w:lang w:eastAsia="en-CA"/>
              </w:rPr>
            </w:pPr>
            <w:r w:rsidRPr="00211031">
              <w:rPr>
                <w:color w:val="000000"/>
                <w:sz w:val="20"/>
                <w:szCs w:val="20"/>
                <w:lang w:val="fr-FR" w:eastAsia="en-CA"/>
              </w:rPr>
              <w:t>Montant ($US)</w:t>
            </w:r>
          </w:p>
        </w:tc>
        <w:tc>
          <w:tcPr>
            <w:tcW w:w="1010" w:type="pct"/>
            <w:tcBorders>
              <w:top w:val="single" w:sz="4" w:space="0" w:color="auto"/>
              <w:left w:val="single" w:sz="4" w:space="0" w:color="auto"/>
              <w:bottom w:val="single" w:sz="4" w:space="0" w:color="auto"/>
              <w:right w:val="single" w:sz="4" w:space="0" w:color="auto"/>
            </w:tcBorders>
            <w:shd w:val="clear" w:color="auto" w:fill="auto"/>
            <w:tcMar>
              <w:left w:w="115" w:type="dxa"/>
              <w:right w:w="202" w:type="dxa"/>
            </w:tcMar>
          </w:tcPr>
          <w:p w14:paraId="505BA2C0" w14:textId="77777777" w:rsidR="00493210" w:rsidRPr="000C6E06" w:rsidRDefault="00493210" w:rsidP="00493210">
            <w:pPr>
              <w:jc w:val="right"/>
              <w:rPr>
                <w:color w:val="000000"/>
                <w:sz w:val="20"/>
                <w:szCs w:val="20"/>
                <w:lang w:eastAsia="en-CA"/>
              </w:rPr>
            </w:pPr>
            <w:r>
              <w:rPr>
                <w:color w:val="000000"/>
                <w:sz w:val="20"/>
                <w:szCs w:val="20"/>
                <w:lang w:eastAsia="en-CA"/>
              </w:rPr>
              <w:t>7 027 872</w:t>
            </w:r>
          </w:p>
        </w:tc>
        <w:tc>
          <w:tcPr>
            <w:tcW w:w="1011" w:type="pct"/>
            <w:tcBorders>
              <w:top w:val="single" w:sz="4" w:space="0" w:color="auto"/>
              <w:left w:val="single" w:sz="4" w:space="0" w:color="000000"/>
              <w:bottom w:val="single" w:sz="4" w:space="0" w:color="auto"/>
              <w:right w:val="single" w:sz="4" w:space="0" w:color="auto"/>
            </w:tcBorders>
            <w:tcMar>
              <w:left w:w="115" w:type="dxa"/>
              <w:right w:w="202" w:type="dxa"/>
            </w:tcMar>
          </w:tcPr>
          <w:p w14:paraId="667F9097" w14:textId="77777777" w:rsidR="00493210" w:rsidRPr="000C6E06" w:rsidRDefault="00493210" w:rsidP="00493210">
            <w:pPr>
              <w:jc w:val="right"/>
              <w:rPr>
                <w:color w:val="000000"/>
                <w:sz w:val="20"/>
                <w:szCs w:val="20"/>
                <w:lang w:eastAsia="en-CA"/>
              </w:rPr>
            </w:pPr>
            <w:r>
              <w:rPr>
                <w:color w:val="000000"/>
                <w:sz w:val="20"/>
                <w:szCs w:val="20"/>
                <w:lang w:eastAsia="en-CA"/>
              </w:rPr>
              <w:t>725 401</w:t>
            </w:r>
          </w:p>
        </w:tc>
        <w:tc>
          <w:tcPr>
            <w:tcW w:w="1011" w:type="pct"/>
            <w:tcBorders>
              <w:top w:val="single" w:sz="4" w:space="0" w:color="auto"/>
              <w:left w:val="single" w:sz="4" w:space="0" w:color="000000"/>
              <w:bottom w:val="single" w:sz="4" w:space="0" w:color="auto"/>
              <w:right w:val="single" w:sz="4" w:space="0" w:color="auto"/>
            </w:tcBorders>
            <w:tcMar>
              <w:left w:w="115" w:type="dxa"/>
              <w:right w:w="202" w:type="dxa"/>
            </w:tcMar>
          </w:tcPr>
          <w:p w14:paraId="46DADFD3" w14:textId="77777777" w:rsidR="00493210" w:rsidRPr="000C6E06" w:rsidRDefault="00493210" w:rsidP="00493210">
            <w:pPr>
              <w:jc w:val="right"/>
              <w:rPr>
                <w:color w:val="000000"/>
                <w:sz w:val="20"/>
                <w:szCs w:val="20"/>
                <w:lang w:eastAsia="en-CA"/>
              </w:rPr>
            </w:pPr>
            <w:r>
              <w:rPr>
                <w:color w:val="000000"/>
                <w:sz w:val="20"/>
                <w:szCs w:val="20"/>
                <w:lang w:eastAsia="en-CA"/>
              </w:rPr>
              <w:t>7 753 273</w:t>
            </w:r>
          </w:p>
        </w:tc>
      </w:tr>
      <w:tr w:rsidR="00493210" w:rsidRPr="000C6E06" w14:paraId="38B43853" w14:textId="77777777" w:rsidTr="00493210">
        <w:trPr>
          <w:trHeight w:val="230"/>
        </w:trPr>
        <w:tc>
          <w:tcPr>
            <w:tcW w:w="1153" w:type="pct"/>
            <w:vMerge/>
            <w:tcBorders>
              <w:left w:val="single" w:sz="4" w:space="0" w:color="auto"/>
              <w:bottom w:val="single" w:sz="4" w:space="0" w:color="auto"/>
              <w:right w:val="single" w:sz="4" w:space="0" w:color="auto"/>
            </w:tcBorders>
            <w:shd w:val="clear" w:color="auto" w:fill="auto"/>
          </w:tcPr>
          <w:p w14:paraId="2DA1C1CD" w14:textId="77777777" w:rsidR="00493210" w:rsidRPr="000C6E06" w:rsidRDefault="00493210" w:rsidP="00493210">
            <w:pPr>
              <w:jc w:val="left"/>
              <w:rPr>
                <w:b/>
                <w:color w:val="000000"/>
                <w:sz w:val="20"/>
                <w:szCs w:val="20"/>
                <w:lang w:eastAsia="en-CA"/>
              </w:rPr>
            </w:pPr>
          </w:p>
        </w:tc>
        <w:tc>
          <w:tcPr>
            <w:tcW w:w="815" w:type="pct"/>
            <w:tcBorders>
              <w:top w:val="single" w:sz="4" w:space="0" w:color="auto"/>
              <w:left w:val="single" w:sz="4" w:space="0" w:color="auto"/>
              <w:bottom w:val="single" w:sz="4" w:space="0" w:color="auto"/>
              <w:right w:val="single" w:sz="4" w:space="0" w:color="auto"/>
            </w:tcBorders>
            <w:shd w:val="clear" w:color="auto" w:fill="auto"/>
          </w:tcPr>
          <w:p w14:paraId="31949A42" w14:textId="77777777" w:rsidR="00493210" w:rsidRPr="00211031" w:rsidRDefault="00493210" w:rsidP="00493210">
            <w:pPr>
              <w:jc w:val="left"/>
              <w:rPr>
                <w:b/>
                <w:color w:val="000000"/>
                <w:sz w:val="20"/>
                <w:szCs w:val="20"/>
                <w:lang w:eastAsia="en-CA"/>
              </w:rPr>
            </w:pPr>
            <w:r w:rsidRPr="00211031">
              <w:rPr>
                <w:color w:val="000000"/>
                <w:sz w:val="20"/>
                <w:szCs w:val="20"/>
                <w:lang w:val="fr-FR" w:eastAsia="en-CA"/>
              </w:rPr>
              <w:t>Taux (%)</w:t>
            </w:r>
          </w:p>
        </w:tc>
        <w:tc>
          <w:tcPr>
            <w:tcW w:w="1010" w:type="pct"/>
            <w:tcBorders>
              <w:top w:val="nil"/>
              <w:left w:val="single" w:sz="4" w:space="0" w:color="auto"/>
              <w:bottom w:val="single" w:sz="4" w:space="0" w:color="auto"/>
              <w:right w:val="single" w:sz="4" w:space="0" w:color="auto"/>
            </w:tcBorders>
            <w:shd w:val="clear" w:color="auto" w:fill="auto"/>
            <w:tcMar>
              <w:left w:w="115" w:type="dxa"/>
              <w:right w:w="202" w:type="dxa"/>
            </w:tcMar>
          </w:tcPr>
          <w:p w14:paraId="2CEEA614" w14:textId="77777777" w:rsidR="00493210" w:rsidRPr="000C6E06" w:rsidRDefault="00493210" w:rsidP="00493210">
            <w:pPr>
              <w:jc w:val="right"/>
              <w:rPr>
                <w:b/>
                <w:color w:val="000000"/>
                <w:sz w:val="20"/>
                <w:szCs w:val="20"/>
                <w:lang w:eastAsia="en-CA"/>
              </w:rPr>
            </w:pPr>
            <w:r>
              <w:rPr>
                <w:color w:val="000000"/>
                <w:sz w:val="20"/>
                <w:szCs w:val="20"/>
                <w:lang w:eastAsia="en-CA"/>
              </w:rPr>
              <w:t>99,8</w:t>
            </w:r>
          </w:p>
        </w:tc>
        <w:tc>
          <w:tcPr>
            <w:tcW w:w="1011" w:type="pct"/>
            <w:tcBorders>
              <w:top w:val="nil"/>
              <w:left w:val="single" w:sz="4" w:space="0" w:color="000000"/>
              <w:bottom w:val="single" w:sz="4" w:space="0" w:color="auto"/>
              <w:right w:val="single" w:sz="4" w:space="0" w:color="auto"/>
            </w:tcBorders>
            <w:tcMar>
              <w:left w:w="115" w:type="dxa"/>
              <w:right w:w="202" w:type="dxa"/>
            </w:tcMar>
          </w:tcPr>
          <w:p w14:paraId="5A660769" w14:textId="77777777" w:rsidR="00493210" w:rsidRPr="000C6E06" w:rsidRDefault="00493210" w:rsidP="00493210">
            <w:pPr>
              <w:jc w:val="right"/>
              <w:rPr>
                <w:color w:val="000000"/>
                <w:sz w:val="20"/>
                <w:szCs w:val="20"/>
                <w:lang w:eastAsia="en-CA"/>
              </w:rPr>
            </w:pPr>
            <w:r>
              <w:rPr>
                <w:color w:val="000000"/>
                <w:sz w:val="20"/>
                <w:szCs w:val="20"/>
                <w:lang w:eastAsia="en-CA"/>
              </w:rPr>
              <w:t>35</w:t>
            </w:r>
          </w:p>
        </w:tc>
        <w:tc>
          <w:tcPr>
            <w:tcW w:w="1011" w:type="pct"/>
            <w:tcBorders>
              <w:top w:val="nil"/>
              <w:left w:val="single" w:sz="4" w:space="0" w:color="000000"/>
              <w:bottom w:val="single" w:sz="4" w:space="0" w:color="auto"/>
              <w:right w:val="single" w:sz="4" w:space="0" w:color="auto"/>
            </w:tcBorders>
            <w:tcMar>
              <w:left w:w="115" w:type="dxa"/>
              <w:right w:w="202" w:type="dxa"/>
            </w:tcMar>
          </w:tcPr>
          <w:p w14:paraId="17371F30" w14:textId="77777777" w:rsidR="00493210" w:rsidRPr="000C6E06" w:rsidRDefault="00493210" w:rsidP="00493210">
            <w:pPr>
              <w:jc w:val="right"/>
              <w:rPr>
                <w:color w:val="000000"/>
                <w:sz w:val="20"/>
                <w:szCs w:val="20"/>
                <w:lang w:eastAsia="en-CA"/>
              </w:rPr>
            </w:pPr>
            <w:r>
              <w:rPr>
                <w:color w:val="000000"/>
                <w:sz w:val="20"/>
                <w:szCs w:val="20"/>
                <w:lang w:eastAsia="en-CA"/>
              </w:rPr>
              <w:t>85</w:t>
            </w:r>
          </w:p>
        </w:tc>
      </w:tr>
    </w:tbl>
    <w:p w14:paraId="74E1915B" w14:textId="77777777" w:rsidR="00493210" w:rsidRDefault="00493210" w:rsidP="00493210">
      <w:pPr>
        <w:rPr>
          <w:lang w:eastAsia="zh-CN"/>
        </w:rPr>
      </w:pPr>
    </w:p>
    <w:p w14:paraId="0C923BA9" w14:textId="77777777" w:rsidR="00493210" w:rsidRPr="00493210" w:rsidRDefault="00493210" w:rsidP="00493210">
      <w:pPr>
        <w:widowControl w:val="0"/>
        <w:rPr>
          <w:u w:val="single"/>
          <w:lang w:val="fr-CA"/>
        </w:rPr>
      </w:pPr>
      <w:r w:rsidRPr="00983E2B">
        <w:rPr>
          <w:u w:val="single"/>
          <w:lang w:val="fr-FR"/>
        </w:rPr>
        <w:t>Plan de mise en œuvre de la troisième tranche de la phase II</w:t>
      </w:r>
    </w:p>
    <w:p w14:paraId="61076F93" w14:textId="77777777" w:rsidR="00493210" w:rsidRPr="00493210" w:rsidRDefault="00493210" w:rsidP="00493210">
      <w:pPr>
        <w:widowControl w:val="0"/>
        <w:rPr>
          <w:lang w:val="fr-CA"/>
        </w:rPr>
      </w:pPr>
    </w:p>
    <w:p w14:paraId="7550488B" w14:textId="3CF7C2DD" w:rsidR="00493210" w:rsidRPr="00493210" w:rsidRDefault="00493210" w:rsidP="00493210">
      <w:pPr>
        <w:widowControl w:val="0"/>
        <w:numPr>
          <w:ilvl w:val="0"/>
          <w:numId w:val="1"/>
        </w:numPr>
        <w:spacing w:after="240"/>
        <w:outlineLvl w:val="0"/>
        <w:rPr>
          <w:lang w:val="fr-CA"/>
        </w:rPr>
      </w:pPr>
      <w:r w:rsidRPr="00983E2B">
        <w:rPr>
          <w:lang w:val="fr-FR"/>
        </w:rPr>
        <w:t xml:space="preserve">Au cours de la troisième tranche, le </w:t>
      </w:r>
      <w:r w:rsidR="00287DD8">
        <w:rPr>
          <w:lang w:val="fr-FR"/>
        </w:rPr>
        <w:t>BCEE</w:t>
      </w:r>
      <w:r w:rsidRPr="00983E2B">
        <w:rPr>
          <w:lang w:val="fr-FR"/>
        </w:rPr>
        <w:t xml:space="preserve"> achèvera la reconversion aux HC des trois entreprises restantes et entamera la reconversion de 13 entreprises supplémentaires consommant 1 118,16 tm de HCFC</w:t>
      </w:r>
      <w:r w:rsidR="005312BB">
        <w:rPr>
          <w:lang w:val="fr-FR"/>
        </w:rPr>
        <w:noBreakHyphen/>
      </w:r>
      <w:r w:rsidRPr="00983E2B">
        <w:rPr>
          <w:lang w:val="fr-FR"/>
        </w:rPr>
        <w:t>141b afin de passer au HFO (six), à la technologie du gonflage à l</w:t>
      </w:r>
      <w:r>
        <w:rPr>
          <w:lang w:val="fr-FR"/>
        </w:rPr>
        <w:t>’</w:t>
      </w:r>
      <w:r w:rsidRPr="00983E2B">
        <w:rPr>
          <w:lang w:val="fr-FR"/>
        </w:rPr>
        <w:t>eau (cinq) et aux HC (deux).</w:t>
      </w:r>
      <w:r w:rsidRPr="00493210">
        <w:rPr>
          <w:lang w:val="fr-CA"/>
        </w:rPr>
        <w:t xml:space="preserve"> </w:t>
      </w:r>
      <w:r w:rsidRPr="00983E2B">
        <w:rPr>
          <w:lang w:val="fr-FR"/>
        </w:rPr>
        <w:t xml:space="preserve">En outre, le </w:t>
      </w:r>
      <w:r w:rsidR="00287DD8">
        <w:rPr>
          <w:lang w:val="fr-FR"/>
        </w:rPr>
        <w:t>BCEE</w:t>
      </w:r>
      <w:r w:rsidRPr="00983E2B">
        <w:rPr>
          <w:lang w:val="fr-FR"/>
        </w:rPr>
        <w:t xml:space="preserve"> et la Banque mondiale développeront plus avant l</w:t>
      </w:r>
      <w:r>
        <w:rPr>
          <w:lang w:val="fr-FR"/>
        </w:rPr>
        <w:t>’</w:t>
      </w:r>
      <w:r w:rsidRPr="00983E2B">
        <w:rPr>
          <w:lang w:val="fr-FR"/>
        </w:rPr>
        <w:t>approche de mise en œuvre qui sera utilisée pour atteindre les PME par le biais d</w:t>
      </w:r>
      <w:r>
        <w:rPr>
          <w:lang w:val="fr-FR"/>
        </w:rPr>
        <w:t>’</w:t>
      </w:r>
      <w:r w:rsidRPr="00983E2B">
        <w:rPr>
          <w:lang w:val="fr-FR"/>
        </w:rPr>
        <w:t>environ 19 entreprises de formulation.</w:t>
      </w:r>
    </w:p>
    <w:p w14:paraId="23FBFD26" w14:textId="5674A34F" w:rsidR="00493210" w:rsidRPr="00493210" w:rsidRDefault="00493210" w:rsidP="00493210">
      <w:pPr>
        <w:pStyle w:val="Heading1"/>
        <w:widowControl w:val="0"/>
        <w:rPr>
          <w:lang w:val="fr-CA"/>
        </w:rPr>
      </w:pPr>
      <w:r w:rsidRPr="00983E2B">
        <w:rPr>
          <w:lang w:val="fr-FR"/>
        </w:rPr>
        <w:t xml:space="preserve">Le </w:t>
      </w:r>
      <w:r w:rsidR="00287DD8">
        <w:rPr>
          <w:lang w:val="fr-FR"/>
        </w:rPr>
        <w:t>BCEE</w:t>
      </w:r>
      <w:r w:rsidRPr="00983E2B">
        <w:rPr>
          <w:lang w:val="fr-FR"/>
        </w:rPr>
        <w:t xml:space="preserve"> continuera également à </w:t>
      </w:r>
      <w:r w:rsidRPr="00454519">
        <w:rPr>
          <w:lang w:val="fr-FR"/>
        </w:rPr>
        <w:t>appliquer les autorisations de quotas pour</w:t>
      </w:r>
      <w:r w:rsidRPr="00983E2B">
        <w:rPr>
          <w:lang w:val="fr-FR"/>
        </w:rPr>
        <w:t xml:space="preserve"> les entreprises de mousse </w:t>
      </w:r>
      <w:r w:rsidR="00F64976">
        <w:rPr>
          <w:lang w:val="fr-FR"/>
        </w:rPr>
        <w:t>de polyuréthanne rigide</w:t>
      </w:r>
      <w:r w:rsidRPr="00983E2B">
        <w:rPr>
          <w:lang w:val="fr-FR"/>
        </w:rPr>
        <w:t xml:space="preserve"> qui consomment plus de 100 tm de HCFC par an, ceci en tant que mesure supplémentaire pour assurer le maintien de l</w:t>
      </w:r>
      <w:r>
        <w:rPr>
          <w:lang w:val="fr-FR"/>
        </w:rPr>
        <w:t>’</w:t>
      </w:r>
      <w:r w:rsidRPr="00983E2B">
        <w:rPr>
          <w:lang w:val="fr-FR"/>
        </w:rPr>
        <w:t>objectif de conformité en 2022. L</w:t>
      </w:r>
      <w:r>
        <w:rPr>
          <w:lang w:val="fr-FR"/>
        </w:rPr>
        <w:t>’</w:t>
      </w:r>
      <w:r w:rsidRPr="00983E2B">
        <w:rPr>
          <w:lang w:val="fr-FR"/>
        </w:rPr>
        <w:t>interdiction d</w:t>
      </w:r>
      <w:r>
        <w:rPr>
          <w:lang w:val="fr-FR"/>
        </w:rPr>
        <w:t>’</w:t>
      </w:r>
      <w:r w:rsidRPr="00983E2B">
        <w:rPr>
          <w:lang w:val="fr-FR"/>
        </w:rPr>
        <w:t>utilisation de HCFC-141b dans les sous-</w:t>
      </w:r>
      <w:r w:rsidRPr="00454519">
        <w:rPr>
          <w:lang w:val="fr-FR"/>
        </w:rPr>
        <w:t>secteurs des tuyaux d</w:t>
      </w:r>
      <w:r>
        <w:rPr>
          <w:lang w:val="fr-FR"/>
        </w:rPr>
        <w:t>’</w:t>
      </w:r>
      <w:r w:rsidRPr="00454519">
        <w:rPr>
          <w:lang w:val="fr-FR"/>
        </w:rPr>
        <w:t>isolation</w:t>
      </w:r>
      <w:r w:rsidRPr="00983E2B">
        <w:rPr>
          <w:lang w:val="fr-FR"/>
        </w:rPr>
        <w:t xml:space="preserve"> et des chauffe-eau solaires sont toujours en cours de préparation et devraient être publiés en 2022, entraînant l</w:t>
      </w:r>
      <w:r>
        <w:rPr>
          <w:lang w:val="fr-FR"/>
        </w:rPr>
        <w:t>’</w:t>
      </w:r>
      <w:r w:rsidRPr="00983E2B">
        <w:rPr>
          <w:lang w:val="fr-FR"/>
        </w:rPr>
        <w:t>élimination d</w:t>
      </w:r>
      <w:r>
        <w:rPr>
          <w:lang w:val="fr-FR"/>
        </w:rPr>
        <w:t>’</w:t>
      </w:r>
      <w:r w:rsidRPr="00983E2B">
        <w:rPr>
          <w:lang w:val="fr-FR"/>
        </w:rPr>
        <w:t xml:space="preserve">environ 11 000 tm de consommation de HCFC-141b dans le secteur de la mousse </w:t>
      </w:r>
      <w:r w:rsidR="00F64976">
        <w:rPr>
          <w:lang w:val="fr-FR"/>
        </w:rPr>
        <w:t>de polyuréthanne rigides</w:t>
      </w:r>
      <w:r w:rsidRPr="00983E2B">
        <w:rPr>
          <w:lang w:val="fr-FR"/>
        </w:rPr>
        <w:t>.</w:t>
      </w:r>
    </w:p>
    <w:p w14:paraId="152B7000" w14:textId="3985FAE6" w:rsidR="00493210" w:rsidRPr="00493210" w:rsidRDefault="00493210" w:rsidP="00493210">
      <w:pPr>
        <w:pStyle w:val="Heading1"/>
        <w:widowControl w:val="0"/>
        <w:rPr>
          <w:lang w:val="fr-CA"/>
        </w:rPr>
      </w:pPr>
      <w:r w:rsidRPr="00983E2B">
        <w:rPr>
          <w:lang w:val="fr-FR"/>
        </w:rPr>
        <w:t>Les activités d</w:t>
      </w:r>
      <w:r>
        <w:rPr>
          <w:lang w:val="fr-FR"/>
        </w:rPr>
        <w:t>’</w:t>
      </w:r>
      <w:r w:rsidRPr="00983E2B">
        <w:rPr>
          <w:lang w:val="fr-FR"/>
        </w:rPr>
        <w:t>assistance technique incluront le soutien de l</w:t>
      </w:r>
      <w:r>
        <w:rPr>
          <w:lang w:val="fr-FR"/>
        </w:rPr>
        <w:t>’</w:t>
      </w:r>
      <w:r w:rsidRPr="00983E2B">
        <w:rPr>
          <w:lang w:val="fr-FR"/>
        </w:rPr>
        <w:t xml:space="preserve">ISA au </w:t>
      </w:r>
      <w:r w:rsidR="00287DD8">
        <w:rPr>
          <w:lang w:val="fr-FR"/>
        </w:rPr>
        <w:t>BCEE</w:t>
      </w:r>
      <w:r w:rsidRPr="00983E2B">
        <w:rPr>
          <w:lang w:val="fr-FR"/>
        </w:rPr>
        <w:t xml:space="preserve"> et aux entreprises dans la mise en œuvre de nouveaux projets, l</w:t>
      </w:r>
      <w:r>
        <w:rPr>
          <w:lang w:val="fr-FR"/>
        </w:rPr>
        <w:t>’</w:t>
      </w:r>
      <w:r w:rsidRPr="00983E2B">
        <w:rPr>
          <w:lang w:val="fr-FR"/>
        </w:rPr>
        <w:t>évaluation financière et les vérifications des performances pour les nouvelles entreprises bénéficiaires ; des ateliers et des réunions supplémentaires pour les parties prenantes concernées afin de promouvoir le partage des connaissances et des enseignements tirés ; et des activités de sensibilisation par le biais de divers médias pour introduire le développement de technologies de remplacement dans le secteur en temps opportun, mobiliser d</w:t>
      </w:r>
      <w:r>
        <w:rPr>
          <w:lang w:val="fr-FR"/>
        </w:rPr>
        <w:t>’</w:t>
      </w:r>
      <w:r w:rsidRPr="00983E2B">
        <w:rPr>
          <w:lang w:val="fr-FR"/>
        </w:rPr>
        <w:t>autres entreprises pour participer aux futures activités de reconversion et sensibiliser le public à l</w:t>
      </w:r>
      <w:r>
        <w:rPr>
          <w:lang w:val="fr-FR"/>
        </w:rPr>
        <w:t>’</w:t>
      </w:r>
      <w:r w:rsidRPr="00983E2B">
        <w:rPr>
          <w:lang w:val="fr-FR"/>
        </w:rPr>
        <w:t>élimination des HCFC.</w:t>
      </w:r>
      <w:r w:rsidRPr="00493210">
        <w:rPr>
          <w:lang w:val="fr-CA"/>
        </w:rPr>
        <w:t xml:space="preserve"> </w:t>
      </w:r>
    </w:p>
    <w:p w14:paraId="3E7477A2" w14:textId="77777777" w:rsidR="00493210" w:rsidRPr="00493210" w:rsidRDefault="00493210" w:rsidP="00493210">
      <w:pPr>
        <w:widowControl w:val="0"/>
        <w:numPr>
          <w:ilvl w:val="0"/>
          <w:numId w:val="1"/>
        </w:numPr>
        <w:spacing w:after="240"/>
        <w:outlineLvl w:val="0"/>
        <w:rPr>
          <w:lang w:val="fr-CA"/>
        </w:rPr>
      </w:pPr>
      <w:r w:rsidRPr="00983E2B">
        <w:rPr>
          <w:lang w:val="fr-FR"/>
        </w:rPr>
        <w:t>Le tableau 3 présente le budget des activités à réaliser lors de la mise en œuvre de la troisième tranche.</w:t>
      </w:r>
      <w:r w:rsidRPr="00493210">
        <w:rPr>
          <w:lang w:val="fr-CA"/>
        </w:rPr>
        <w:t xml:space="preserve"> </w:t>
      </w:r>
    </w:p>
    <w:p w14:paraId="568910C4" w14:textId="77777777" w:rsidR="00590BF3" w:rsidRDefault="00590BF3">
      <w:pPr>
        <w:jc w:val="left"/>
        <w:rPr>
          <w:b/>
          <w:lang w:val="fr-FR"/>
        </w:rPr>
      </w:pPr>
      <w:r>
        <w:rPr>
          <w:b/>
          <w:lang w:val="fr-FR"/>
        </w:rPr>
        <w:br w:type="page"/>
      </w:r>
    </w:p>
    <w:p w14:paraId="151E4E35" w14:textId="4CE6535E" w:rsidR="00493210" w:rsidRPr="00493210" w:rsidRDefault="00493210" w:rsidP="00493210">
      <w:pPr>
        <w:widowControl w:val="0"/>
        <w:tabs>
          <w:tab w:val="left" w:pos="720"/>
        </w:tabs>
        <w:jc w:val="left"/>
        <w:outlineLvl w:val="0"/>
        <w:rPr>
          <w:b/>
          <w:lang w:val="fr-CA"/>
        </w:rPr>
      </w:pPr>
      <w:r w:rsidRPr="00983E2B">
        <w:rPr>
          <w:b/>
          <w:lang w:val="fr-FR"/>
        </w:rPr>
        <w:lastRenderedPageBreak/>
        <w:t xml:space="preserve">Tableau 3. Budget de la </w:t>
      </w:r>
      <w:r>
        <w:rPr>
          <w:b/>
          <w:lang w:val="fr-FR"/>
        </w:rPr>
        <w:t>trois</w:t>
      </w:r>
      <w:r w:rsidRPr="00983E2B">
        <w:rPr>
          <w:b/>
          <w:lang w:val="fr-FR"/>
        </w:rPr>
        <w:t xml:space="preserve">ième tranche du </w:t>
      </w:r>
      <w:r>
        <w:rPr>
          <w:b/>
          <w:lang w:val="fr-FR"/>
        </w:rPr>
        <w:t>plan sectoriel</w:t>
      </w:r>
      <w:r w:rsidRPr="00983E2B">
        <w:rPr>
          <w:b/>
          <w:lang w:val="fr-FR"/>
        </w:rPr>
        <w:t xml:space="preserve"> des </w:t>
      </w:r>
      <w:r w:rsidR="005312BB" w:rsidRPr="00983E2B">
        <w:rPr>
          <w:b/>
          <w:lang w:val="fr-FR"/>
        </w:rPr>
        <w:t xml:space="preserve">mousses </w:t>
      </w:r>
      <w:r w:rsidR="005312BB">
        <w:rPr>
          <w:b/>
          <w:lang w:val="fr-FR"/>
        </w:rPr>
        <w:t>en</w:t>
      </w:r>
      <w:r w:rsidRPr="00983E2B">
        <w:rPr>
          <w:b/>
          <w:lang w:val="fr-FR"/>
        </w:rPr>
        <w:t xml:space="preserve"> Chine</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85" w:type="dxa"/>
        </w:tblCellMar>
        <w:tblLook w:val="04A0" w:firstRow="1" w:lastRow="0" w:firstColumn="1" w:lastColumn="0" w:noHBand="0" w:noVBand="1"/>
      </w:tblPr>
      <w:tblGrid>
        <w:gridCol w:w="7650"/>
        <w:gridCol w:w="849"/>
        <w:gridCol w:w="851"/>
      </w:tblGrid>
      <w:tr w:rsidR="00493210" w:rsidRPr="000C6E06" w14:paraId="04A1E990" w14:textId="77777777" w:rsidTr="00493210">
        <w:trPr>
          <w:tblHeader/>
        </w:trPr>
        <w:tc>
          <w:tcPr>
            <w:tcW w:w="4091" w:type="pct"/>
            <w:tcBorders>
              <w:top w:val="single" w:sz="4" w:space="0" w:color="000000"/>
              <w:left w:val="single" w:sz="4" w:space="0" w:color="000000"/>
              <w:bottom w:val="single" w:sz="4" w:space="0" w:color="000000"/>
              <w:right w:val="single" w:sz="4" w:space="0" w:color="auto"/>
            </w:tcBorders>
            <w:hideMark/>
          </w:tcPr>
          <w:p w14:paraId="46AAFE40" w14:textId="77777777" w:rsidR="00493210" w:rsidRPr="00983E2B" w:rsidRDefault="00493210" w:rsidP="00493210">
            <w:pPr>
              <w:widowControl w:val="0"/>
              <w:tabs>
                <w:tab w:val="left" w:pos="284"/>
              </w:tabs>
              <w:jc w:val="center"/>
              <w:rPr>
                <w:b/>
                <w:sz w:val="20"/>
                <w:szCs w:val="20"/>
              </w:rPr>
            </w:pPr>
            <w:r w:rsidRPr="00983E2B">
              <w:rPr>
                <w:b/>
                <w:sz w:val="20"/>
                <w:szCs w:val="20"/>
                <w:lang w:val="fr-FR"/>
              </w:rPr>
              <w:t>Activité</w:t>
            </w:r>
          </w:p>
        </w:tc>
        <w:tc>
          <w:tcPr>
            <w:tcW w:w="909" w:type="pct"/>
            <w:gridSpan w:val="2"/>
            <w:tcBorders>
              <w:top w:val="single" w:sz="4" w:space="0" w:color="000000"/>
              <w:left w:val="single" w:sz="4" w:space="0" w:color="auto"/>
              <w:bottom w:val="single" w:sz="4" w:space="0" w:color="auto"/>
              <w:right w:val="single" w:sz="4" w:space="0" w:color="000000"/>
            </w:tcBorders>
            <w:hideMark/>
          </w:tcPr>
          <w:p w14:paraId="28E8C387" w14:textId="77777777" w:rsidR="00493210" w:rsidRPr="00983E2B" w:rsidRDefault="00493210" w:rsidP="00493210">
            <w:pPr>
              <w:widowControl w:val="0"/>
              <w:tabs>
                <w:tab w:val="left" w:pos="284"/>
              </w:tabs>
              <w:jc w:val="center"/>
              <w:rPr>
                <w:b/>
                <w:sz w:val="20"/>
                <w:szCs w:val="20"/>
                <w:lang w:eastAsia="zh-CN"/>
              </w:rPr>
            </w:pPr>
            <w:r w:rsidRPr="00983E2B">
              <w:rPr>
                <w:b/>
                <w:sz w:val="20"/>
                <w:szCs w:val="20"/>
                <w:lang w:val="fr-FR" w:eastAsia="zh-CN"/>
              </w:rPr>
              <w:t>Budget ($US)</w:t>
            </w:r>
          </w:p>
        </w:tc>
      </w:tr>
      <w:tr w:rsidR="00493210" w:rsidRPr="000C6E06" w14:paraId="0AA7B0BB" w14:textId="77777777" w:rsidTr="00493210">
        <w:trPr>
          <w:tblHeader/>
        </w:trPr>
        <w:tc>
          <w:tcPr>
            <w:tcW w:w="4091" w:type="pct"/>
            <w:tcBorders>
              <w:top w:val="single" w:sz="4" w:space="0" w:color="000000"/>
              <w:left w:val="single" w:sz="4" w:space="0" w:color="000000"/>
              <w:bottom w:val="single" w:sz="4" w:space="0" w:color="000000"/>
              <w:right w:val="single" w:sz="4" w:space="0" w:color="auto"/>
            </w:tcBorders>
            <w:hideMark/>
          </w:tcPr>
          <w:p w14:paraId="5289F2C8" w14:textId="04C0870B" w:rsidR="00493210" w:rsidRPr="00493210" w:rsidRDefault="00493210" w:rsidP="00F64976">
            <w:pPr>
              <w:widowControl w:val="0"/>
              <w:jc w:val="left"/>
              <w:rPr>
                <w:sz w:val="20"/>
                <w:lang w:val="fr-CA"/>
              </w:rPr>
            </w:pPr>
            <w:r w:rsidRPr="00983E2B">
              <w:rPr>
                <w:sz w:val="20"/>
                <w:szCs w:val="20"/>
                <w:lang w:val="fr-FR"/>
              </w:rPr>
              <w:t xml:space="preserve">Reconversion des entreprises de mousse </w:t>
            </w:r>
            <w:r w:rsidR="00F64976">
              <w:rPr>
                <w:sz w:val="20"/>
                <w:szCs w:val="20"/>
                <w:lang w:val="fr-FR"/>
              </w:rPr>
              <w:t>de polyuréthanne</w:t>
            </w:r>
            <w:r w:rsidRPr="00983E2B">
              <w:rPr>
                <w:sz w:val="20"/>
                <w:szCs w:val="20"/>
                <w:lang w:val="fr-FR"/>
              </w:rPr>
              <w:t xml:space="preserve"> aux technologies </w:t>
            </w:r>
            <w:r>
              <w:rPr>
                <w:sz w:val="20"/>
                <w:szCs w:val="20"/>
                <w:lang w:val="fr-FR"/>
              </w:rPr>
              <w:t>à base d’</w:t>
            </w:r>
            <w:r w:rsidRPr="00983E2B">
              <w:rPr>
                <w:sz w:val="20"/>
                <w:szCs w:val="20"/>
                <w:lang w:val="fr-FR"/>
              </w:rPr>
              <w:t>eau, de HFO et de HC</w:t>
            </w:r>
          </w:p>
        </w:tc>
        <w:tc>
          <w:tcPr>
            <w:tcW w:w="909" w:type="pct"/>
            <w:gridSpan w:val="2"/>
            <w:tcBorders>
              <w:top w:val="single" w:sz="4" w:space="0" w:color="auto"/>
              <w:left w:val="single" w:sz="4" w:space="0" w:color="auto"/>
              <w:bottom w:val="single" w:sz="4" w:space="0" w:color="auto"/>
              <w:right w:val="single" w:sz="4" w:space="0" w:color="auto"/>
            </w:tcBorders>
          </w:tcPr>
          <w:p w14:paraId="1133C8B6" w14:textId="77777777" w:rsidR="00493210" w:rsidRPr="00764047" w:rsidRDefault="00493210" w:rsidP="00493210">
            <w:pPr>
              <w:widowControl w:val="0"/>
              <w:jc w:val="right"/>
              <w:rPr>
                <w:sz w:val="20"/>
              </w:rPr>
            </w:pPr>
            <w:r w:rsidRPr="00764047">
              <w:rPr>
                <w:sz w:val="20"/>
              </w:rPr>
              <w:t>3</w:t>
            </w:r>
            <w:r>
              <w:rPr>
                <w:sz w:val="20"/>
              </w:rPr>
              <w:t> </w:t>
            </w:r>
            <w:r w:rsidRPr="00764047">
              <w:rPr>
                <w:sz w:val="20"/>
              </w:rPr>
              <w:t>780</w:t>
            </w:r>
            <w:r>
              <w:rPr>
                <w:sz w:val="20"/>
              </w:rPr>
              <w:t> </w:t>
            </w:r>
            <w:r w:rsidRPr="00764047">
              <w:rPr>
                <w:sz w:val="20"/>
              </w:rPr>
              <w:t>000</w:t>
            </w:r>
          </w:p>
        </w:tc>
      </w:tr>
      <w:tr w:rsidR="00493210" w:rsidRPr="000C6E06" w14:paraId="6C316C86" w14:textId="77777777" w:rsidTr="00493210">
        <w:trPr>
          <w:tblHeader/>
        </w:trPr>
        <w:tc>
          <w:tcPr>
            <w:tcW w:w="4091" w:type="pct"/>
            <w:tcBorders>
              <w:top w:val="single" w:sz="4" w:space="0" w:color="000000"/>
              <w:left w:val="single" w:sz="4" w:space="0" w:color="000000"/>
              <w:bottom w:val="nil"/>
              <w:right w:val="single" w:sz="4" w:space="0" w:color="auto"/>
            </w:tcBorders>
          </w:tcPr>
          <w:p w14:paraId="5E33BBC4" w14:textId="77777777" w:rsidR="00493210" w:rsidRPr="00983E2B" w:rsidRDefault="00493210" w:rsidP="00493210">
            <w:pPr>
              <w:widowControl w:val="0"/>
              <w:jc w:val="left"/>
              <w:rPr>
                <w:sz w:val="20"/>
              </w:rPr>
            </w:pPr>
            <w:r w:rsidRPr="00983E2B">
              <w:rPr>
                <w:sz w:val="20"/>
                <w:szCs w:val="20"/>
                <w:lang w:val="fr-FR" w:eastAsia="zh-CN"/>
              </w:rPr>
              <w:t>Suivi de projet, notamment :</w:t>
            </w:r>
          </w:p>
        </w:tc>
        <w:tc>
          <w:tcPr>
            <w:tcW w:w="909" w:type="pct"/>
            <w:gridSpan w:val="2"/>
            <w:tcBorders>
              <w:top w:val="single" w:sz="4" w:space="0" w:color="auto"/>
              <w:left w:val="single" w:sz="4" w:space="0" w:color="000000"/>
              <w:bottom w:val="nil"/>
              <w:right w:val="single" w:sz="4" w:space="0" w:color="auto"/>
            </w:tcBorders>
          </w:tcPr>
          <w:p w14:paraId="01B73323" w14:textId="77777777" w:rsidR="00493210" w:rsidRPr="00764047" w:rsidRDefault="00493210" w:rsidP="00493210">
            <w:pPr>
              <w:widowControl w:val="0"/>
              <w:jc w:val="left"/>
              <w:rPr>
                <w:sz w:val="20"/>
              </w:rPr>
            </w:pPr>
          </w:p>
        </w:tc>
      </w:tr>
      <w:tr w:rsidR="00493210" w:rsidRPr="000C6E06" w14:paraId="115DC5C7" w14:textId="77777777" w:rsidTr="00493210">
        <w:trPr>
          <w:tblHeader/>
        </w:trPr>
        <w:tc>
          <w:tcPr>
            <w:tcW w:w="4091" w:type="pct"/>
            <w:tcBorders>
              <w:top w:val="nil"/>
              <w:left w:val="single" w:sz="4" w:space="0" w:color="auto"/>
              <w:bottom w:val="nil"/>
              <w:right w:val="single" w:sz="4" w:space="0" w:color="auto"/>
            </w:tcBorders>
          </w:tcPr>
          <w:p w14:paraId="3F1D5455" w14:textId="77777777" w:rsidR="00493210" w:rsidRPr="00493210" w:rsidRDefault="00493210" w:rsidP="00493210">
            <w:pPr>
              <w:pStyle w:val="ListParagraph"/>
              <w:widowControl w:val="0"/>
              <w:numPr>
                <w:ilvl w:val="0"/>
                <w:numId w:val="26"/>
              </w:numPr>
              <w:ind w:hanging="170"/>
              <w:jc w:val="left"/>
              <w:rPr>
                <w:sz w:val="20"/>
                <w:szCs w:val="20"/>
                <w:lang w:val="fr-CA" w:eastAsia="zh-CN"/>
              </w:rPr>
            </w:pPr>
            <w:r w:rsidRPr="00983E2B">
              <w:rPr>
                <w:sz w:val="20"/>
                <w:szCs w:val="20"/>
                <w:lang w:eastAsia="zh-CN"/>
              </w:rPr>
              <w:t xml:space="preserve"> Personnel de projet - gestion de programme, soutien, approvisionnement financier, soutien juridique</w:t>
            </w:r>
            <w:r w:rsidRPr="00493210">
              <w:rPr>
                <w:sz w:val="20"/>
                <w:szCs w:val="20"/>
                <w:lang w:val="fr-CA" w:eastAsia="zh-CN"/>
              </w:rPr>
              <w:t xml:space="preserve"> </w:t>
            </w:r>
          </w:p>
        </w:tc>
        <w:tc>
          <w:tcPr>
            <w:tcW w:w="454" w:type="pct"/>
            <w:tcBorders>
              <w:top w:val="nil"/>
              <w:left w:val="single" w:sz="4" w:space="0" w:color="auto"/>
              <w:bottom w:val="nil"/>
              <w:right w:val="nil"/>
            </w:tcBorders>
          </w:tcPr>
          <w:p w14:paraId="633910D3" w14:textId="77777777" w:rsidR="00493210" w:rsidRPr="00764047" w:rsidRDefault="00493210" w:rsidP="00493210">
            <w:pPr>
              <w:widowControl w:val="0"/>
              <w:jc w:val="right"/>
              <w:rPr>
                <w:sz w:val="20"/>
              </w:rPr>
            </w:pPr>
            <w:r w:rsidRPr="00764047">
              <w:rPr>
                <w:sz w:val="20"/>
              </w:rPr>
              <w:t>132</w:t>
            </w:r>
            <w:r>
              <w:rPr>
                <w:sz w:val="20"/>
              </w:rPr>
              <w:t> </w:t>
            </w:r>
            <w:r w:rsidRPr="00764047">
              <w:rPr>
                <w:sz w:val="20"/>
              </w:rPr>
              <w:t>000</w:t>
            </w:r>
          </w:p>
        </w:tc>
        <w:tc>
          <w:tcPr>
            <w:tcW w:w="455" w:type="pct"/>
            <w:vMerge w:val="restart"/>
            <w:tcBorders>
              <w:top w:val="nil"/>
              <w:left w:val="nil"/>
              <w:bottom w:val="single" w:sz="4" w:space="0" w:color="000000"/>
              <w:right w:val="single" w:sz="4" w:space="0" w:color="auto"/>
            </w:tcBorders>
          </w:tcPr>
          <w:p w14:paraId="1F476797" w14:textId="77777777" w:rsidR="00493210" w:rsidRPr="00764047" w:rsidRDefault="00493210" w:rsidP="00493210">
            <w:pPr>
              <w:widowControl w:val="0"/>
              <w:jc w:val="right"/>
              <w:rPr>
                <w:sz w:val="20"/>
              </w:rPr>
            </w:pPr>
          </w:p>
        </w:tc>
      </w:tr>
      <w:tr w:rsidR="00493210" w:rsidRPr="000C6E06" w14:paraId="4D010FD3" w14:textId="77777777" w:rsidTr="00493210">
        <w:trPr>
          <w:tblHeader/>
        </w:trPr>
        <w:tc>
          <w:tcPr>
            <w:tcW w:w="4091" w:type="pct"/>
            <w:tcBorders>
              <w:top w:val="nil"/>
              <w:left w:val="single" w:sz="4" w:space="0" w:color="auto"/>
              <w:bottom w:val="nil"/>
              <w:right w:val="single" w:sz="4" w:space="0" w:color="auto"/>
            </w:tcBorders>
          </w:tcPr>
          <w:p w14:paraId="5579266E" w14:textId="77777777" w:rsidR="00493210" w:rsidRPr="00493210" w:rsidRDefault="00493210" w:rsidP="00493210">
            <w:pPr>
              <w:pStyle w:val="ListParagraph"/>
              <w:widowControl w:val="0"/>
              <w:numPr>
                <w:ilvl w:val="0"/>
                <w:numId w:val="26"/>
              </w:numPr>
              <w:ind w:hanging="170"/>
              <w:jc w:val="left"/>
              <w:rPr>
                <w:sz w:val="20"/>
                <w:szCs w:val="20"/>
                <w:lang w:val="fr-CA" w:eastAsia="zh-CN"/>
              </w:rPr>
            </w:pPr>
            <w:r w:rsidRPr="00983E2B">
              <w:rPr>
                <w:sz w:val="20"/>
                <w:szCs w:val="20"/>
                <w:lang w:eastAsia="zh-CN"/>
              </w:rPr>
              <w:t>Voyages à l</w:t>
            </w:r>
            <w:r>
              <w:rPr>
                <w:sz w:val="20"/>
                <w:szCs w:val="20"/>
                <w:lang w:eastAsia="zh-CN"/>
              </w:rPr>
              <w:t>’</w:t>
            </w:r>
            <w:r w:rsidRPr="00983E2B">
              <w:rPr>
                <w:sz w:val="20"/>
                <w:szCs w:val="20"/>
                <w:lang w:eastAsia="zh-CN"/>
              </w:rPr>
              <w:t>intérieur des pays</w:t>
            </w:r>
          </w:p>
        </w:tc>
        <w:tc>
          <w:tcPr>
            <w:tcW w:w="454" w:type="pct"/>
            <w:tcBorders>
              <w:top w:val="nil"/>
              <w:left w:val="single" w:sz="4" w:space="0" w:color="auto"/>
              <w:bottom w:val="nil"/>
              <w:right w:val="nil"/>
            </w:tcBorders>
          </w:tcPr>
          <w:p w14:paraId="23C41A36" w14:textId="77777777" w:rsidR="00493210" w:rsidRPr="00764047" w:rsidRDefault="00493210" w:rsidP="00493210">
            <w:pPr>
              <w:widowControl w:val="0"/>
              <w:jc w:val="right"/>
              <w:rPr>
                <w:sz w:val="20"/>
              </w:rPr>
            </w:pPr>
            <w:r w:rsidRPr="00764047">
              <w:rPr>
                <w:sz w:val="20"/>
              </w:rPr>
              <w:t>11</w:t>
            </w:r>
            <w:r>
              <w:rPr>
                <w:sz w:val="20"/>
              </w:rPr>
              <w:t> </w:t>
            </w:r>
            <w:r w:rsidRPr="00764047">
              <w:rPr>
                <w:sz w:val="20"/>
              </w:rPr>
              <w:t>000</w:t>
            </w:r>
          </w:p>
        </w:tc>
        <w:tc>
          <w:tcPr>
            <w:tcW w:w="455" w:type="pct"/>
            <w:vMerge/>
            <w:tcBorders>
              <w:top w:val="single" w:sz="4" w:space="0" w:color="auto"/>
              <w:left w:val="nil"/>
              <w:bottom w:val="single" w:sz="4" w:space="0" w:color="000000"/>
              <w:right w:val="single" w:sz="4" w:space="0" w:color="auto"/>
            </w:tcBorders>
          </w:tcPr>
          <w:p w14:paraId="352E51B3" w14:textId="77777777" w:rsidR="00493210" w:rsidRPr="00764047" w:rsidRDefault="00493210" w:rsidP="00493210">
            <w:pPr>
              <w:widowControl w:val="0"/>
              <w:jc w:val="right"/>
              <w:rPr>
                <w:sz w:val="20"/>
              </w:rPr>
            </w:pPr>
          </w:p>
        </w:tc>
      </w:tr>
      <w:tr w:rsidR="00493210" w:rsidRPr="000C6E06" w14:paraId="7232037E" w14:textId="77777777" w:rsidTr="00493210">
        <w:trPr>
          <w:tblHeader/>
        </w:trPr>
        <w:tc>
          <w:tcPr>
            <w:tcW w:w="4091" w:type="pct"/>
            <w:tcBorders>
              <w:top w:val="nil"/>
              <w:left w:val="single" w:sz="4" w:space="0" w:color="auto"/>
              <w:bottom w:val="nil"/>
              <w:right w:val="single" w:sz="4" w:space="0" w:color="auto"/>
            </w:tcBorders>
          </w:tcPr>
          <w:p w14:paraId="3CC8FCA7" w14:textId="77777777" w:rsidR="00493210" w:rsidRPr="00983E2B" w:rsidRDefault="00493210" w:rsidP="00493210">
            <w:pPr>
              <w:pStyle w:val="ListParagraph"/>
              <w:widowControl w:val="0"/>
              <w:numPr>
                <w:ilvl w:val="0"/>
                <w:numId w:val="26"/>
              </w:numPr>
              <w:ind w:hanging="170"/>
              <w:jc w:val="left"/>
              <w:rPr>
                <w:sz w:val="20"/>
                <w:szCs w:val="20"/>
                <w:lang w:val="en-CA" w:eastAsia="zh-CN"/>
              </w:rPr>
            </w:pPr>
            <w:r w:rsidRPr="00983E2B">
              <w:rPr>
                <w:sz w:val="20"/>
                <w:szCs w:val="20"/>
                <w:lang w:eastAsia="zh-CN"/>
              </w:rPr>
              <w:t>Réunions nationales</w:t>
            </w:r>
          </w:p>
        </w:tc>
        <w:tc>
          <w:tcPr>
            <w:tcW w:w="454" w:type="pct"/>
            <w:tcBorders>
              <w:top w:val="nil"/>
              <w:left w:val="single" w:sz="4" w:space="0" w:color="auto"/>
              <w:bottom w:val="nil"/>
              <w:right w:val="nil"/>
            </w:tcBorders>
          </w:tcPr>
          <w:p w14:paraId="059154D5" w14:textId="77777777" w:rsidR="00493210" w:rsidRPr="00764047" w:rsidRDefault="00493210" w:rsidP="00493210">
            <w:pPr>
              <w:widowControl w:val="0"/>
              <w:jc w:val="right"/>
              <w:rPr>
                <w:sz w:val="20"/>
              </w:rPr>
            </w:pPr>
            <w:r w:rsidRPr="00764047">
              <w:rPr>
                <w:sz w:val="20"/>
              </w:rPr>
              <w:t>8</w:t>
            </w:r>
            <w:r>
              <w:rPr>
                <w:sz w:val="20"/>
              </w:rPr>
              <w:t> </w:t>
            </w:r>
            <w:r w:rsidRPr="00764047">
              <w:rPr>
                <w:sz w:val="20"/>
              </w:rPr>
              <w:t>800</w:t>
            </w:r>
          </w:p>
        </w:tc>
        <w:tc>
          <w:tcPr>
            <w:tcW w:w="455" w:type="pct"/>
            <w:vMerge/>
            <w:tcBorders>
              <w:top w:val="single" w:sz="4" w:space="0" w:color="auto"/>
              <w:left w:val="nil"/>
              <w:bottom w:val="single" w:sz="4" w:space="0" w:color="000000"/>
              <w:right w:val="single" w:sz="4" w:space="0" w:color="auto"/>
            </w:tcBorders>
          </w:tcPr>
          <w:p w14:paraId="337031C4" w14:textId="77777777" w:rsidR="00493210" w:rsidRPr="00764047" w:rsidRDefault="00493210" w:rsidP="00493210">
            <w:pPr>
              <w:widowControl w:val="0"/>
              <w:jc w:val="right"/>
              <w:rPr>
                <w:sz w:val="20"/>
              </w:rPr>
            </w:pPr>
          </w:p>
        </w:tc>
      </w:tr>
      <w:tr w:rsidR="00493210" w:rsidRPr="000C6E06" w14:paraId="691D1022" w14:textId="77777777" w:rsidTr="00493210">
        <w:trPr>
          <w:tblHeader/>
        </w:trPr>
        <w:tc>
          <w:tcPr>
            <w:tcW w:w="4091" w:type="pct"/>
            <w:tcBorders>
              <w:top w:val="nil"/>
              <w:left w:val="single" w:sz="4" w:space="0" w:color="auto"/>
              <w:bottom w:val="nil"/>
              <w:right w:val="single" w:sz="4" w:space="0" w:color="auto"/>
            </w:tcBorders>
          </w:tcPr>
          <w:p w14:paraId="03BCEA12" w14:textId="77777777" w:rsidR="00493210" w:rsidRPr="00983E2B" w:rsidRDefault="00493210" w:rsidP="00493210">
            <w:pPr>
              <w:pStyle w:val="ListParagraph"/>
              <w:widowControl w:val="0"/>
              <w:numPr>
                <w:ilvl w:val="0"/>
                <w:numId w:val="26"/>
              </w:numPr>
              <w:ind w:hanging="170"/>
              <w:jc w:val="left"/>
              <w:rPr>
                <w:sz w:val="20"/>
                <w:szCs w:val="20"/>
                <w:lang w:val="en-CA" w:eastAsia="zh-CN"/>
              </w:rPr>
            </w:pPr>
            <w:r w:rsidRPr="00983E2B">
              <w:rPr>
                <w:sz w:val="20"/>
                <w:szCs w:val="20"/>
                <w:lang w:eastAsia="zh-CN"/>
              </w:rPr>
              <w:t>Service de consultance</w:t>
            </w:r>
          </w:p>
        </w:tc>
        <w:tc>
          <w:tcPr>
            <w:tcW w:w="454" w:type="pct"/>
            <w:tcBorders>
              <w:top w:val="nil"/>
              <w:left w:val="single" w:sz="4" w:space="0" w:color="auto"/>
              <w:bottom w:val="nil"/>
              <w:right w:val="nil"/>
            </w:tcBorders>
          </w:tcPr>
          <w:p w14:paraId="016C5A3B" w14:textId="77777777" w:rsidR="00493210" w:rsidRPr="00764047" w:rsidRDefault="00493210" w:rsidP="00493210">
            <w:pPr>
              <w:widowControl w:val="0"/>
              <w:jc w:val="right"/>
              <w:rPr>
                <w:sz w:val="20"/>
              </w:rPr>
            </w:pPr>
            <w:r w:rsidRPr="00764047">
              <w:rPr>
                <w:sz w:val="20"/>
              </w:rPr>
              <w:t>8</w:t>
            </w:r>
            <w:r>
              <w:rPr>
                <w:sz w:val="20"/>
              </w:rPr>
              <w:t> </w:t>
            </w:r>
            <w:r w:rsidRPr="00764047">
              <w:rPr>
                <w:sz w:val="20"/>
              </w:rPr>
              <w:t>800</w:t>
            </w:r>
          </w:p>
        </w:tc>
        <w:tc>
          <w:tcPr>
            <w:tcW w:w="455" w:type="pct"/>
            <w:vMerge/>
            <w:tcBorders>
              <w:top w:val="single" w:sz="4" w:space="0" w:color="auto"/>
              <w:left w:val="nil"/>
              <w:right w:val="single" w:sz="4" w:space="0" w:color="auto"/>
            </w:tcBorders>
          </w:tcPr>
          <w:p w14:paraId="34CE4AEC" w14:textId="77777777" w:rsidR="00493210" w:rsidRPr="00764047" w:rsidRDefault="00493210" w:rsidP="00493210">
            <w:pPr>
              <w:widowControl w:val="0"/>
              <w:jc w:val="right"/>
              <w:rPr>
                <w:sz w:val="20"/>
              </w:rPr>
            </w:pPr>
          </w:p>
        </w:tc>
      </w:tr>
      <w:tr w:rsidR="00493210" w:rsidRPr="000C6E06" w14:paraId="2A353666" w14:textId="77777777" w:rsidTr="00493210">
        <w:trPr>
          <w:tblHeader/>
        </w:trPr>
        <w:tc>
          <w:tcPr>
            <w:tcW w:w="4091" w:type="pct"/>
            <w:tcBorders>
              <w:top w:val="nil"/>
              <w:left w:val="single" w:sz="4" w:space="0" w:color="auto"/>
              <w:bottom w:val="single" w:sz="4" w:space="0" w:color="auto"/>
              <w:right w:val="single" w:sz="4" w:space="0" w:color="auto"/>
            </w:tcBorders>
            <w:hideMark/>
          </w:tcPr>
          <w:p w14:paraId="1B00C9E0" w14:textId="77777777" w:rsidR="00493210" w:rsidRPr="00493210" w:rsidRDefault="00493210" w:rsidP="00493210">
            <w:pPr>
              <w:pStyle w:val="ListParagraph"/>
              <w:widowControl w:val="0"/>
              <w:numPr>
                <w:ilvl w:val="0"/>
                <w:numId w:val="26"/>
              </w:numPr>
              <w:ind w:hanging="170"/>
              <w:rPr>
                <w:sz w:val="20"/>
                <w:lang w:val="fr-CA" w:eastAsia="zh-CN"/>
              </w:rPr>
            </w:pPr>
            <w:r w:rsidRPr="00983E2B">
              <w:rPr>
                <w:sz w:val="20"/>
                <w:lang w:eastAsia="zh-CN"/>
              </w:rPr>
              <w:t>Coûts d</w:t>
            </w:r>
            <w:r>
              <w:rPr>
                <w:sz w:val="20"/>
                <w:lang w:eastAsia="zh-CN"/>
              </w:rPr>
              <w:t>’</w:t>
            </w:r>
            <w:r w:rsidRPr="00983E2B">
              <w:rPr>
                <w:sz w:val="20"/>
                <w:lang w:eastAsia="zh-CN"/>
              </w:rPr>
              <w:t>exploitation - dépenses d</w:t>
            </w:r>
            <w:r>
              <w:rPr>
                <w:sz w:val="20"/>
                <w:lang w:eastAsia="zh-CN"/>
              </w:rPr>
              <w:t>’</w:t>
            </w:r>
            <w:r w:rsidRPr="00983E2B">
              <w:rPr>
                <w:sz w:val="20"/>
                <w:lang w:eastAsia="zh-CN"/>
              </w:rPr>
              <w:t>exploitation quotidiennes, personnel de soutien, installations et équipement de bureau</w:t>
            </w:r>
          </w:p>
        </w:tc>
        <w:tc>
          <w:tcPr>
            <w:tcW w:w="454" w:type="pct"/>
            <w:tcBorders>
              <w:top w:val="nil"/>
              <w:left w:val="single" w:sz="4" w:space="0" w:color="auto"/>
              <w:bottom w:val="single" w:sz="4" w:space="0" w:color="auto"/>
              <w:right w:val="nil"/>
            </w:tcBorders>
            <w:hideMark/>
          </w:tcPr>
          <w:p w14:paraId="084D462F" w14:textId="77777777" w:rsidR="00493210" w:rsidRPr="00764047" w:rsidRDefault="00493210" w:rsidP="00493210">
            <w:pPr>
              <w:widowControl w:val="0"/>
              <w:jc w:val="right"/>
              <w:rPr>
                <w:sz w:val="20"/>
              </w:rPr>
            </w:pPr>
            <w:r w:rsidRPr="00764047">
              <w:rPr>
                <w:sz w:val="20"/>
              </w:rPr>
              <w:t>59</w:t>
            </w:r>
            <w:r>
              <w:rPr>
                <w:sz w:val="20"/>
              </w:rPr>
              <w:t> </w:t>
            </w:r>
            <w:r w:rsidRPr="00764047">
              <w:rPr>
                <w:sz w:val="20"/>
              </w:rPr>
              <w:t>400</w:t>
            </w:r>
          </w:p>
        </w:tc>
        <w:tc>
          <w:tcPr>
            <w:tcW w:w="455" w:type="pct"/>
            <w:vMerge/>
            <w:tcBorders>
              <w:left w:val="nil"/>
              <w:bottom w:val="single" w:sz="4" w:space="0" w:color="auto"/>
              <w:right w:val="single" w:sz="4" w:space="0" w:color="auto"/>
            </w:tcBorders>
          </w:tcPr>
          <w:p w14:paraId="178A2835" w14:textId="77777777" w:rsidR="00493210" w:rsidRPr="00764047" w:rsidRDefault="00493210" w:rsidP="00493210">
            <w:pPr>
              <w:widowControl w:val="0"/>
              <w:jc w:val="right"/>
              <w:rPr>
                <w:sz w:val="20"/>
              </w:rPr>
            </w:pPr>
          </w:p>
        </w:tc>
      </w:tr>
      <w:tr w:rsidR="00493210" w:rsidRPr="000C6E06" w14:paraId="7FBE9D68" w14:textId="77777777" w:rsidTr="00493210">
        <w:trPr>
          <w:tblHeader/>
        </w:trPr>
        <w:tc>
          <w:tcPr>
            <w:tcW w:w="4091" w:type="pct"/>
            <w:tcBorders>
              <w:top w:val="single" w:sz="4" w:space="0" w:color="000000"/>
              <w:left w:val="single" w:sz="4" w:space="0" w:color="000000"/>
              <w:bottom w:val="single" w:sz="4" w:space="0" w:color="000000"/>
              <w:right w:val="single" w:sz="4" w:space="0" w:color="auto"/>
            </w:tcBorders>
          </w:tcPr>
          <w:p w14:paraId="5674A2EC" w14:textId="77777777" w:rsidR="00493210" w:rsidRPr="00493210" w:rsidRDefault="00493210" w:rsidP="00493210">
            <w:pPr>
              <w:widowControl w:val="0"/>
              <w:jc w:val="left"/>
              <w:rPr>
                <w:sz w:val="20"/>
                <w:lang w:val="fr-CA"/>
              </w:rPr>
            </w:pPr>
            <w:r w:rsidRPr="00983E2B">
              <w:rPr>
                <w:sz w:val="20"/>
                <w:szCs w:val="20"/>
                <w:lang w:val="fr-FR" w:eastAsia="zh-CN"/>
              </w:rPr>
              <w:t>Sous-total pour le suivi de projet</w:t>
            </w:r>
          </w:p>
        </w:tc>
        <w:tc>
          <w:tcPr>
            <w:tcW w:w="909" w:type="pct"/>
            <w:gridSpan w:val="2"/>
            <w:tcBorders>
              <w:top w:val="single" w:sz="4" w:space="0" w:color="auto"/>
              <w:left w:val="single" w:sz="4" w:space="0" w:color="auto"/>
              <w:bottom w:val="single" w:sz="4" w:space="0" w:color="000000"/>
              <w:right w:val="single" w:sz="4" w:space="0" w:color="auto"/>
            </w:tcBorders>
          </w:tcPr>
          <w:p w14:paraId="539B1698" w14:textId="77777777" w:rsidR="00493210" w:rsidRDefault="00493210" w:rsidP="00493210">
            <w:pPr>
              <w:widowControl w:val="0"/>
              <w:jc w:val="right"/>
              <w:rPr>
                <w:sz w:val="20"/>
                <w:szCs w:val="20"/>
                <w:lang w:eastAsia="zh-CN"/>
              </w:rPr>
            </w:pPr>
            <w:r>
              <w:rPr>
                <w:sz w:val="20"/>
                <w:szCs w:val="20"/>
                <w:lang w:eastAsia="zh-CN"/>
              </w:rPr>
              <w:t>220 000</w:t>
            </w:r>
          </w:p>
        </w:tc>
      </w:tr>
      <w:tr w:rsidR="00493210" w:rsidRPr="000C6E06" w14:paraId="45F82A6F" w14:textId="77777777" w:rsidTr="00493210">
        <w:trPr>
          <w:tblHeader/>
        </w:trPr>
        <w:tc>
          <w:tcPr>
            <w:tcW w:w="4091" w:type="pct"/>
            <w:tcBorders>
              <w:top w:val="single" w:sz="4" w:space="0" w:color="000000"/>
              <w:left w:val="single" w:sz="4" w:space="0" w:color="000000"/>
              <w:bottom w:val="single" w:sz="4" w:space="0" w:color="000000"/>
              <w:right w:val="single" w:sz="4" w:space="0" w:color="auto"/>
            </w:tcBorders>
            <w:hideMark/>
          </w:tcPr>
          <w:p w14:paraId="4EA996F7" w14:textId="77777777" w:rsidR="00493210" w:rsidRPr="00983E2B" w:rsidRDefault="00493210" w:rsidP="00493210">
            <w:pPr>
              <w:widowControl w:val="0"/>
              <w:tabs>
                <w:tab w:val="left" w:pos="284"/>
              </w:tabs>
              <w:jc w:val="left"/>
              <w:rPr>
                <w:b/>
                <w:sz w:val="20"/>
                <w:szCs w:val="20"/>
                <w:lang w:eastAsia="zh-CN"/>
              </w:rPr>
            </w:pPr>
            <w:r w:rsidRPr="00983E2B">
              <w:rPr>
                <w:b/>
                <w:sz w:val="20"/>
                <w:szCs w:val="20"/>
                <w:lang w:val="fr-FR" w:eastAsia="zh-CN"/>
              </w:rPr>
              <w:t>Total</w:t>
            </w:r>
          </w:p>
        </w:tc>
        <w:tc>
          <w:tcPr>
            <w:tcW w:w="909" w:type="pct"/>
            <w:gridSpan w:val="2"/>
            <w:tcBorders>
              <w:top w:val="single" w:sz="4" w:space="0" w:color="000000"/>
              <w:left w:val="single" w:sz="4" w:space="0" w:color="auto"/>
              <w:bottom w:val="single" w:sz="4" w:space="0" w:color="000000"/>
              <w:right w:val="single" w:sz="4" w:space="0" w:color="auto"/>
            </w:tcBorders>
            <w:hideMark/>
          </w:tcPr>
          <w:p w14:paraId="5B11690E" w14:textId="77777777" w:rsidR="00493210" w:rsidRPr="0098318A" w:rsidRDefault="00493210" w:rsidP="00493210">
            <w:pPr>
              <w:widowControl w:val="0"/>
              <w:jc w:val="right"/>
              <w:rPr>
                <w:b/>
                <w:sz w:val="20"/>
                <w:szCs w:val="20"/>
                <w:lang w:eastAsia="zh-CN"/>
              </w:rPr>
            </w:pPr>
            <w:r w:rsidRPr="0098318A">
              <w:rPr>
                <w:b/>
                <w:sz w:val="20"/>
                <w:szCs w:val="20"/>
              </w:rPr>
              <w:t>4</w:t>
            </w:r>
            <w:r>
              <w:rPr>
                <w:b/>
                <w:sz w:val="20"/>
                <w:szCs w:val="20"/>
              </w:rPr>
              <w:t> </w:t>
            </w:r>
            <w:r w:rsidRPr="0098318A">
              <w:rPr>
                <w:b/>
                <w:sz w:val="20"/>
                <w:szCs w:val="20"/>
              </w:rPr>
              <w:t>000</w:t>
            </w:r>
            <w:r>
              <w:rPr>
                <w:b/>
                <w:sz w:val="20"/>
                <w:szCs w:val="20"/>
              </w:rPr>
              <w:t> </w:t>
            </w:r>
            <w:r w:rsidRPr="0098318A">
              <w:rPr>
                <w:b/>
                <w:sz w:val="20"/>
                <w:szCs w:val="20"/>
              </w:rPr>
              <w:t>000</w:t>
            </w:r>
          </w:p>
        </w:tc>
      </w:tr>
    </w:tbl>
    <w:p w14:paraId="5C80B0D3" w14:textId="77777777" w:rsidR="00493210" w:rsidRPr="000C6E06" w:rsidRDefault="00493210" w:rsidP="00493210">
      <w:pPr>
        <w:widowControl w:val="0"/>
        <w:rPr>
          <w:lang w:eastAsia="zh-CN"/>
        </w:rPr>
      </w:pPr>
    </w:p>
    <w:p w14:paraId="500C79F3" w14:textId="77777777" w:rsidR="00493210" w:rsidRPr="00983E2B" w:rsidRDefault="00493210" w:rsidP="00493210">
      <w:pPr>
        <w:widowControl w:val="0"/>
        <w:spacing w:after="240"/>
        <w:jc w:val="center"/>
        <w:rPr>
          <w:b/>
        </w:rPr>
      </w:pPr>
      <w:r w:rsidRPr="00983E2B">
        <w:rPr>
          <w:b/>
          <w:lang w:val="fr-FR"/>
        </w:rPr>
        <w:t>OBSERVATIONS ET RECOMMANDATION DU SECRÉTARIAT</w:t>
      </w:r>
    </w:p>
    <w:p w14:paraId="09AF3D51" w14:textId="77777777" w:rsidR="00493210" w:rsidRPr="00983E2B" w:rsidRDefault="00493210" w:rsidP="00493210">
      <w:pPr>
        <w:widowControl w:val="0"/>
        <w:spacing w:after="240"/>
        <w:jc w:val="left"/>
        <w:rPr>
          <w:b/>
        </w:rPr>
      </w:pPr>
      <w:r w:rsidRPr="00983E2B">
        <w:rPr>
          <w:b/>
          <w:lang w:val="fr-FR"/>
        </w:rPr>
        <w:t>OBSERVATIONS</w:t>
      </w:r>
    </w:p>
    <w:p w14:paraId="22CFFE55" w14:textId="77777777" w:rsidR="00493210" w:rsidRPr="000C6E06" w:rsidRDefault="00493210" w:rsidP="00493210">
      <w:pPr>
        <w:keepNext/>
        <w:spacing w:after="240"/>
        <w:jc w:val="left"/>
        <w:rPr>
          <w:u w:val="single"/>
        </w:rPr>
      </w:pPr>
      <w:r w:rsidRPr="00983E2B">
        <w:rPr>
          <w:u w:val="single"/>
          <w:lang w:val="fr-FR"/>
        </w:rPr>
        <w:t>Consommation de HCFC</w:t>
      </w:r>
      <w:r w:rsidRPr="00983E2B">
        <w:rPr>
          <w:u w:val="single"/>
        </w:rPr>
        <w:t xml:space="preserve"> </w:t>
      </w:r>
    </w:p>
    <w:p w14:paraId="205CB54F" w14:textId="0862E864" w:rsidR="00493210" w:rsidRPr="00493210" w:rsidRDefault="00493210" w:rsidP="00493210">
      <w:pPr>
        <w:pStyle w:val="Heading1"/>
        <w:rPr>
          <w:lang w:val="fr-CA"/>
        </w:rPr>
      </w:pPr>
      <w:r w:rsidRPr="00983E2B">
        <w:rPr>
          <w:lang w:val="fr-FR"/>
        </w:rPr>
        <w:t xml:space="preserve">La consommation de HCFC-141b dans le secteur de la fabrication de mousse </w:t>
      </w:r>
      <w:r w:rsidR="00F64976">
        <w:rPr>
          <w:lang w:val="fr-FR"/>
        </w:rPr>
        <w:t>de polyuréthanne rigide</w:t>
      </w:r>
      <w:r w:rsidRPr="00983E2B">
        <w:rPr>
          <w:lang w:val="fr-FR"/>
        </w:rPr>
        <w:t xml:space="preserve"> en 2020 était de 26 176 tm (2 879,41 tonnes PAO), ce qui est inférieur à la consommation de 26</w:t>
      </w:r>
      <w:r w:rsidR="005312BB">
        <w:rPr>
          <w:lang w:val="fr-FR"/>
        </w:rPr>
        <w:t> </w:t>
      </w:r>
      <w:r w:rsidRPr="00983E2B">
        <w:rPr>
          <w:lang w:val="fr-FR"/>
        </w:rPr>
        <w:t>961</w:t>
      </w:r>
      <w:r w:rsidR="005312BB">
        <w:rPr>
          <w:lang w:val="fr-FR"/>
        </w:rPr>
        <w:t> </w:t>
      </w:r>
      <w:r w:rsidRPr="00983E2B">
        <w:rPr>
          <w:lang w:val="fr-FR"/>
        </w:rPr>
        <w:t>tm (2 965,7 tonnes PAO) autorisée dans l</w:t>
      </w:r>
      <w:r>
        <w:rPr>
          <w:lang w:val="fr-FR"/>
        </w:rPr>
        <w:t>’</w:t>
      </w:r>
      <w:r w:rsidRPr="00983E2B">
        <w:rPr>
          <w:lang w:val="fr-FR"/>
        </w:rPr>
        <w:t>accord conclu entre le gouvernement de la Chine et le Comité exécutif, comme l</w:t>
      </w:r>
      <w:r>
        <w:rPr>
          <w:lang w:val="fr-FR"/>
        </w:rPr>
        <w:t>’</w:t>
      </w:r>
      <w:r w:rsidRPr="00983E2B">
        <w:rPr>
          <w:lang w:val="fr-FR"/>
        </w:rPr>
        <w:t>indique le tableau 4.</w:t>
      </w:r>
      <w:r w:rsidRPr="00493210">
        <w:rPr>
          <w:lang w:val="fr-CA"/>
        </w:rPr>
        <w:t xml:space="preserve"> </w:t>
      </w:r>
    </w:p>
    <w:p w14:paraId="1FA4548B" w14:textId="2839407E" w:rsidR="00493210" w:rsidRPr="00493210" w:rsidRDefault="00493210" w:rsidP="00493210">
      <w:pPr>
        <w:widowControl w:val="0"/>
        <w:tabs>
          <w:tab w:val="left" w:pos="2880"/>
          <w:tab w:val="left" w:pos="5760"/>
        </w:tabs>
        <w:rPr>
          <w:b/>
          <w:lang w:val="fr-CA"/>
        </w:rPr>
      </w:pPr>
      <w:r w:rsidRPr="00983E2B">
        <w:rPr>
          <w:b/>
          <w:lang w:val="fr-FR"/>
        </w:rPr>
        <w:t>Tableau 4. Consommation de HCFC-141b et objectifs pour le secteur de</w:t>
      </w:r>
      <w:r>
        <w:rPr>
          <w:b/>
          <w:lang w:val="fr-FR"/>
        </w:rPr>
        <w:t>s</w:t>
      </w:r>
      <w:r w:rsidRPr="00983E2B">
        <w:rPr>
          <w:b/>
          <w:lang w:val="fr-FR"/>
        </w:rPr>
        <w:t xml:space="preserve"> mousse</w:t>
      </w:r>
      <w:r>
        <w:rPr>
          <w:b/>
          <w:lang w:val="fr-FR"/>
        </w:rPr>
        <w:t>s</w:t>
      </w:r>
      <w:r w:rsidRPr="00983E2B">
        <w:rPr>
          <w:b/>
          <w:lang w:val="fr-FR"/>
        </w:rPr>
        <w:t xml:space="preserve"> </w:t>
      </w:r>
      <w:r w:rsidR="00F64976">
        <w:rPr>
          <w:b/>
          <w:lang w:val="fr-FR"/>
        </w:rPr>
        <w:t>de polyuréthanne rigides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21"/>
        <w:gridCol w:w="1216"/>
        <w:gridCol w:w="888"/>
        <w:gridCol w:w="888"/>
        <w:gridCol w:w="888"/>
        <w:gridCol w:w="888"/>
        <w:gridCol w:w="888"/>
        <w:gridCol w:w="890"/>
        <w:gridCol w:w="883"/>
      </w:tblGrid>
      <w:tr w:rsidR="00493210" w:rsidRPr="000C6E06" w14:paraId="7C6C51F0" w14:textId="77777777" w:rsidTr="00493210">
        <w:trPr>
          <w:tblHeader/>
        </w:trPr>
        <w:tc>
          <w:tcPr>
            <w:tcW w:w="1741" w:type="pct"/>
            <w:gridSpan w:val="2"/>
            <w:tcMar>
              <w:top w:w="0" w:type="dxa"/>
              <w:bottom w:w="0" w:type="dxa"/>
            </w:tcMar>
          </w:tcPr>
          <w:p w14:paraId="7E4C1EDA" w14:textId="3FFA7D40" w:rsidR="00493210" w:rsidRPr="00F64976" w:rsidRDefault="00493210" w:rsidP="00493210">
            <w:pPr>
              <w:widowControl w:val="0"/>
              <w:tabs>
                <w:tab w:val="left" w:pos="720"/>
              </w:tabs>
              <w:jc w:val="center"/>
              <w:rPr>
                <w:b/>
                <w:sz w:val="20"/>
                <w:szCs w:val="20"/>
                <w:lang w:val="fr-CA"/>
              </w:rPr>
            </w:pPr>
            <w:r w:rsidRPr="00983E2B">
              <w:rPr>
                <w:b/>
                <w:sz w:val="20"/>
                <w:szCs w:val="20"/>
                <w:lang w:val="fr-FR"/>
              </w:rPr>
              <w:t xml:space="preserve">Secteur des mousses </w:t>
            </w:r>
            <w:r w:rsidR="00F64976">
              <w:rPr>
                <w:b/>
                <w:sz w:val="20"/>
                <w:szCs w:val="20"/>
                <w:lang w:val="fr-FR"/>
              </w:rPr>
              <w:t>de polyuréthanne rigides</w:t>
            </w:r>
          </w:p>
        </w:tc>
        <w:tc>
          <w:tcPr>
            <w:tcW w:w="224" w:type="pct"/>
            <w:shd w:val="clear" w:color="auto" w:fill="auto"/>
            <w:noWrap/>
            <w:tcMar>
              <w:top w:w="0" w:type="dxa"/>
              <w:left w:w="115" w:type="dxa"/>
              <w:bottom w:w="0" w:type="dxa"/>
              <w:right w:w="173" w:type="dxa"/>
            </w:tcMar>
            <w:hideMark/>
          </w:tcPr>
          <w:p w14:paraId="4948808A" w14:textId="77777777" w:rsidR="00493210" w:rsidRPr="007E5D48" w:rsidRDefault="00493210" w:rsidP="00493210">
            <w:pPr>
              <w:widowControl w:val="0"/>
              <w:tabs>
                <w:tab w:val="left" w:pos="720"/>
              </w:tabs>
              <w:jc w:val="center"/>
              <w:rPr>
                <w:b/>
                <w:sz w:val="20"/>
                <w:szCs w:val="20"/>
              </w:rPr>
            </w:pPr>
            <w:r w:rsidRPr="007E5D48">
              <w:rPr>
                <w:b/>
                <w:sz w:val="20"/>
                <w:szCs w:val="20"/>
              </w:rPr>
              <w:t>2014</w:t>
            </w:r>
          </w:p>
        </w:tc>
        <w:tc>
          <w:tcPr>
            <w:tcW w:w="505" w:type="pct"/>
            <w:shd w:val="clear" w:color="auto" w:fill="auto"/>
            <w:noWrap/>
            <w:tcMar>
              <w:top w:w="0" w:type="dxa"/>
              <w:left w:w="115" w:type="dxa"/>
              <w:bottom w:w="0" w:type="dxa"/>
              <w:right w:w="173" w:type="dxa"/>
            </w:tcMar>
            <w:hideMark/>
          </w:tcPr>
          <w:p w14:paraId="7D7804F9" w14:textId="77777777" w:rsidR="00493210" w:rsidRPr="007E5D48" w:rsidRDefault="00493210" w:rsidP="00493210">
            <w:pPr>
              <w:widowControl w:val="0"/>
              <w:tabs>
                <w:tab w:val="left" w:pos="720"/>
              </w:tabs>
              <w:jc w:val="center"/>
              <w:rPr>
                <w:b/>
                <w:sz w:val="20"/>
                <w:szCs w:val="20"/>
              </w:rPr>
            </w:pPr>
            <w:r w:rsidRPr="007E5D48">
              <w:rPr>
                <w:b/>
                <w:sz w:val="20"/>
                <w:szCs w:val="20"/>
              </w:rPr>
              <w:t>2015</w:t>
            </w:r>
          </w:p>
        </w:tc>
        <w:tc>
          <w:tcPr>
            <w:tcW w:w="506" w:type="pct"/>
            <w:tcMar>
              <w:top w:w="0" w:type="dxa"/>
              <w:left w:w="115" w:type="dxa"/>
              <w:bottom w:w="0" w:type="dxa"/>
              <w:right w:w="173" w:type="dxa"/>
            </w:tcMar>
          </w:tcPr>
          <w:p w14:paraId="0063B24E" w14:textId="77777777" w:rsidR="00493210" w:rsidRPr="007E5D48" w:rsidRDefault="00493210" w:rsidP="00493210">
            <w:pPr>
              <w:widowControl w:val="0"/>
              <w:tabs>
                <w:tab w:val="left" w:pos="720"/>
              </w:tabs>
              <w:jc w:val="center"/>
              <w:rPr>
                <w:b/>
                <w:sz w:val="20"/>
                <w:szCs w:val="20"/>
              </w:rPr>
            </w:pPr>
            <w:r w:rsidRPr="007E5D48">
              <w:rPr>
                <w:b/>
                <w:sz w:val="20"/>
                <w:szCs w:val="20"/>
              </w:rPr>
              <w:t>2016</w:t>
            </w:r>
          </w:p>
        </w:tc>
        <w:tc>
          <w:tcPr>
            <w:tcW w:w="506" w:type="pct"/>
            <w:tcMar>
              <w:top w:w="0" w:type="dxa"/>
              <w:left w:w="115" w:type="dxa"/>
              <w:bottom w:w="0" w:type="dxa"/>
              <w:right w:w="173" w:type="dxa"/>
            </w:tcMar>
          </w:tcPr>
          <w:p w14:paraId="0BBC18E8" w14:textId="77777777" w:rsidR="00493210" w:rsidRPr="007E5D48" w:rsidRDefault="00493210" w:rsidP="00493210">
            <w:pPr>
              <w:widowControl w:val="0"/>
              <w:tabs>
                <w:tab w:val="left" w:pos="720"/>
              </w:tabs>
              <w:jc w:val="center"/>
              <w:rPr>
                <w:b/>
                <w:sz w:val="20"/>
                <w:szCs w:val="20"/>
              </w:rPr>
            </w:pPr>
            <w:r w:rsidRPr="007E5D48">
              <w:rPr>
                <w:b/>
                <w:sz w:val="20"/>
                <w:szCs w:val="20"/>
              </w:rPr>
              <w:t>2017</w:t>
            </w:r>
          </w:p>
        </w:tc>
        <w:tc>
          <w:tcPr>
            <w:tcW w:w="508" w:type="pct"/>
            <w:tcMar>
              <w:top w:w="0" w:type="dxa"/>
              <w:left w:w="115" w:type="dxa"/>
              <w:bottom w:w="0" w:type="dxa"/>
              <w:right w:w="173" w:type="dxa"/>
            </w:tcMar>
          </w:tcPr>
          <w:p w14:paraId="4A142318" w14:textId="77777777" w:rsidR="00493210" w:rsidRPr="007E5D48" w:rsidRDefault="00493210" w:rsidP="00493210">
            <w:pPr>
              <w:widowControl w:val="0"/>
              <w:tabs>
                <w:tab w:val="left" w:pos="720"/>
              </w:tabs>
              <w:jc w:val="center"/>
              <w:rPr>
                <w:b/>
                <w:sz w:val="20"/>
                <w:szCs w:val="20"/>
              </w:rPr>
            </w:pPr>
            <w:r w:rsidRPr="007E5D48">
              <w:rPr>
                <w:b/>
                <w:sz w:val="20"/>
                <w:szCs w:val="20"/>
              </w:rPr>
              <w:t>2018</w:t>
            </w:r>
          </w:p>
        </w:tc>
        <w:tc>
          <w:tcPr>
            <w:tcW w:w="507" w:type="pct"/>
            <w:tcMar>
              <w:top w:w="0" w:type="dxa"/>
              <w:bottom w:w="0" w:type="dxa"/>
            </w:tcMar>
          </w:tcPr>
          <w:p w14:paraId="01933B63" w14:textId="77777777" w:rsidR="00493210" w:rsidRPr="007E5D48" w:rsidRDefault="00493210" w:rsidP="00493210">
            <w:pPr>
              <w:widowControl w:val="0"/>
              <w:tabs>
                <w:tab w:val="left" w:pos="720"/>
              </w:tabs>
              <w:jc w:val="center"/>
              <w:rPr>
                <w:b/>
                <w:sz w:val="20"/>
                <w:szCs w:val="20"/>
              </w:rPr>
            </w:pPr>
            <w:r w:rsidRPr="007E5D48">
              <w:rPr>
                <w:b/>
                <w:sz w:val="20"/>
                <w:szCs w:val="20"/>
              </w:rPr>
              <w:t>2019</w:t>
            </w:r>
          </w:p>
        </w:tc>
        <w:tc>
          <w:tcPr>
            <w:tcW w:w="503" w:type="pct"/>
            <w:tcMar>
              <w:top w:w="0" w:type="dxa"/>
              <w:bottom w:w="0" w:type="dxa"/>
            </w:tcMar>
          </w:tcPr>
          <w:p w14:paraId="0859E9D5" w14:textId="77777777" w:rsidR="00493210" w:rsidRPr="007E5D48" w:rsidRDefault="00493210" w:rsidP="00493210">
            <w:pPr>
              <w:widowControl w:val="0"/>
              <w:tabs>
                <w:tab w:val="left" w:pos="720"/>
              </w:tabs>
              <w:jc w:val="center"/>
              <w:rPr>
                <w:b/>
                <w:sz w:val="20"/>
                <w:szCs w:val="20"/>
              </w:rPr>
            </w:pPr>
            <w:r w:rsidRPr="007E5D48">
              <w:rPr>
                <w:b/>
                <w:sz w:val="20"/>
                <w:szCs w:val="20"/>
              </w:rPr>
              <w:t>2020</w:t>
            </w:r>
          </w:p>
        </w:tc>
      </w:tr>
      <w:tr w:rsidR="00493210" w:rsidRPr="000C6E06" w14:paraId="16AAEBB1" w14:textId="77777777" w:rsidTr="00493210">
        <w:tc>
          <w:tcPr>
            <w:tcW w:w="1059" w:type="pct"/>
            <w:vMerge w:val="restart"/>
            <w:tcMar>
              <w:top w:w="0" w:type="dxa"/>
              <w:bottom w:w="0" w:type="dxa"/>
            </w:tcMar>
            <w:vAlign w:val="center"/>
          </w:tcPr>
          <w:p w14:paraId="62906D6B" w14:textId="77777777" w:rsidR="00493210" w:rsidRPr="00983E2B" w:rsidRDefault="00493210" w:rsidP="00493210">
            <w:pPr>
              <w:widowControl w:val="0"/>
              <w:tabs>
                <w:tab w:val="left" w:pos="720"/>
              </w:tabs>
              <w:jc w:val="left"/>
              <w:rPr>
                <w:sz w:val="20"/>
                <w:szCs w:val="20"/>
              </w:rPr>
            </w:pPr>
            <w:r w:rsidRPr="00983E2B">
              <w:rPr>
                <w:sz w:val="20"/>
                <w:szCs w:val="20"/>
                <w:lang w:val="fr-FR"/>
              </w:rPr>
              <w:t>Consommation*</w:t>
            </w:r>
          </w:p>
        </w:tc>
        <w:tc>
          <w:tcPr>
            <w:tcW w:w="682" w:type="pct"/>
            <w:shd w:val="clear" w:color="auto" w:fill="auto"/>
            <w:tcMar>
              <w:top w:w="0" w:type="dxa"/>
              <w:bottom w:w="0" w:type="dxa"/>
            </w:tcMar>
          </w:tcPr>
          <w:p w14:paraId="59C28274" w14:textId="77777777" w:rsidR="00493210" w:rsidRPr="00983E2B" w:rsidRDefault="00493210" w:rsidP="00493210">
            <w:pPr>
              <w:widowControl w:val="0"/>
              <w:tabs>
                <w:tab w:val="left" w:pos="720"/>
              </w:tabs>
              <w:jc w:val="left"/>
              <w:rPr>
                <w:sz w:val="20"/>
                <w:szCs w:val="20"/>
              </w:rPr>
            </w:pPr>
            <w:r w:rsidRPr="00983E2B">
              <w:rPr>
                <w:sz w:val="20"/>
                <w:szCs w:val="20"/>
                <w:lang w:val="fr-FR"/>
              </w:rPr>
              <w:t>tm</w:t>
            </w:r>
          </w:p>
        </w:tc>
        <w:tc>
          <w:tcPr>
            <w:tcW w:w="224" w:type="pct"/>
            <w:shd w:val="clear" w:color="auto" w:fill="auto"/>
            <w:noWrap/>
            <w:tcMar>
              <w:top w:w="0" w:type="dxa"/>
              <w:left w:w="115" w:type="dxa"/>
              <w:bottom w:w="0" w:type="dxa"/>
              <w:right w:w="173" w:type="dxa"/>
            </w:tcMar>
          </w:tcPr>
          <w:p w14:paraId="16137B27" w14:textId="77777777" w:rsidR="00493210" w:rsidRPr="007E5D48" w:rsidRDefault="00493210" w:rsidP="00493210">
            <w:pPr>
              <w:widowControl w:val="0"/>
              <w:tabs>
                <w:tab w:val="left" w:pos="720"/>
              </w:tabs>
              <w:jc w:val="right"/>
              <w:rPr>
                <w:sz w:val="20"/>
                <w:szCs w:val="20"/>
              </w:rPr>
            </w:pPr>
            <w:r w:rsidRPr="007E5D48">
              <w:rPr>
                <w:sz w:val="20"/>
                <w:szCs w:val="20"/>
              </w:rPr>
              <w:t>46</w:t>
            </w:r>
            <w:r>
              <w:rPr>
                <w:sz w:val="20"/>
                <w:szCs w:val="20"/>
              </w:rPr>
              <w:t> </w:t>
            </w:r>
            <w:r w:rsidRPr="007E5D48">
              <w:rPr>
                <w:sz w:val="20"/>
                <w:szCs w:val="20"/>
              </w:rPr>
              <w:t>864</w:t>
            </w:r>
          </w:p>
        </w:tc>
        <w:tc>
          <w:tcPr>
            <w:tcW w:w="505" w:type="pct"/>
            <w:shd w:val="clear" w:color="auto" w:fill="auto"/>
            <w:noWrap/>
            <w:tcMar>
              <w:top w:w="0" w:type="dxa"/>
              <w:left w:w="115" w:type="dxa"/>
              <w:bottom w:w="0" w:type="dxa"/>
              <w:right w:w="173" w:type="dxa"/>
            </w:tcMar>
          </w:tcPr>
          <w:p w14:paraId="046846F0" w14:textId="77777777" w:rsidR="00493210" w:rsidRPr="007E5D48" w:rsidRDefault="00493210" w:rsidP="00493210">
            <w:pPr>
              <w:widowControl w:val="0"/>
              <w:tabs>
                <w:tab w:val="left" w:pos="720"/>
              </w:tabs>
              <w:jc w:val="right"/>
              <w:rPr>
                <w:sz w:val="20"/>
                <w:szCs w:val="20"/>
              </w:rPr>
            </w:pPr>
            <w:r w:rsidRPr="007E5D48">
              <w:rPr>
                <w:sz w:val="20"/>
                <w:szCs w:val="20"/>
              </w:rPr>
              <w:t>34</w:t>
            </w:r>
            <w:r>
              <w:rPr>
                <w:sz w:val="20"/>
                <w:szCs w:val="20"/>
              </w:rPr>
              <w:t> </w:t>
            </w:r>
            <w:r w:rsidRPr="007E5D48">
              <w:rPr>
                <w:sz w:val="20"/>
                <w:szCs w:val="20"/>
              </w:rPr>
              <w:t>202</w:t>
            </w:r>
          </w:p>
        </w:tc>
        <w:tc>
          <w:tcPr>
            <w:tcW w:w="506" w:type="pct"/>
            <w:tcMar>
              <w:top w:w="0" w:type="dxa"/>
              <w:left w:w="115" w:type="dxa"/>
              <w:bottom w:w="0" w:type="dxa"/>
              <w:right w:w="173" w:type="dxa"/>
            </w:tcMar>
          </w:tcPr>
          <w:p w14:paraId="2F760868" w14:textId="77777777" w:rsidR="00493210" w:rsidRPr="007E5D48" w:rsidRDefault="00493210" w:rsidP="00493210">
            <w:pPr>
              <w:widowControl w:val="0"/>
              <w:tabs>
                <w:tab w:val="left" w:pos="720"/>
              </w:tabs>
              <w:jc w:val="right"/>
              <w:rPr>
                <w:sz w:val="20"/>
                <w:szCs w:val="20"/>
              </w:rPr>
            </w:pPr>
            <w:r w:rsidRPr="007E5D48">
              <w:rPr>
                <w:sz w:val="20"/>
                <w:szCs w:val="20"/>
              </w:rPr>
              <w:t>34</w:t>
            </w:r>
            <w:r>
              <w:rPr>
                <w:sz w:val="20"/>
                <w:szCs w:val="20"/>
              </w:rPr>
              <w:t> </w:t>
            </w:r>
            <w:r w:rsidRPr="007E5D48">
              <w:rPr>
                <w:sz w:val="20"/>
                <w:szCs w:val="20"/>
              </w:rPr>
              <w:t>821</w:t>
            </w:r>
          </w:p>
        </w:tc>
        <w:tc>
          <w:tcPr>
            <w:tcW w:w="506" w:type="pct"/>
            <w:tcMar>
              <w:top w:w="0" w:type="dxa"/>
              <w:left w:w="115" w:type="dxa"/>
              <w:bottom w:w="0" w:type="dxa"/>
              <w:right w:w="173" w:type="dxa"/>
            </w:tcMar>
          </w:tcPr>
          <w:p w14:paraId="5E2D3F7E" w14:textId="77777777" w:rsidR="00493210" w:rsidRPr="007E5D48" w:rsidRDefault="00493210" w:rsidP="00493210">
            <w:pPr>
              <w:widowControl w:val="0"/>
              <w:tabs>
                <w:tab w:val="left" w:pos="720"/>
              </w:tabs>
              <w:jc w:val="right"/>
              <w:rPr>
                <w:sz w:val="20"/>
                <w:szCs w:val="20"/>
              </w:rPr>
            </w:pPr>
            <w:r w:rsidRPr="007E5D48">
              <w:rPr>
                <w:sz w:val="20"/>
                <w:szCs w:val="20"/>
              </w:rPr>
              <w:t>36</w:t>
            </w:r>
            <w:r>
              <w:rPr>
                <w:sz w:val="20"/>
                <w:szCs w:val="20"/>
              </w:rPr>
              <w:t> </w:t>
            </w:r>
            <w:r w:rsidRPr="007E5D48">
              <w:rPr>
                <w:sz w:val="20"/>
                <w:szCs w:val="20"/>
              </w:rPr>
              <w:t xml:space="preserve">439 </w:t>
            </w:r>
          </w:p>
        </w:tc>
        <w:tc>
          <w:tcPr>
            <w:tcW w:w="508" w:type="pct"/>
            <w:tcMar>
              <w:top w:w="0" w:type="dxa"/>
              <w:left w:w="115" w:type="dxa"/>
              <w:bottom w:w="0" w:type="dxa"/>
              <w:right w:w="173" w:type="dxa"/>
            </w:tcMar>
          </w:tcPr>
          <w:p w14:paraId="08E9AA15" w14:textId="77777777" w:rsidR="00493210" w:rsidRPr="007E5D48" w:rsidRDefault="00493210" w:rsidP="00493210">
            <w:pPr>
              <w:widowControl w:val="0"/>
              <w:tabs>
                <w:tab w:val="left" w:pos="720"/>
              </w:tabs>
              <w:jc w:val="right"/>
              <w:rPr>
                <w:sz w:val="20"/>
                <w:szCs w:val="20"/>
              </w:rPr>
            </w:pPr>
            <w:r w:rsidRPr="007E5D48">
              <w:rPr>
                <w:sz w:val="20"/>
                <w:szCs w:val="20"/>
              </w:rPr>
              <w:t>34</w:t>
            </w:r>
            <w:r>
              <w:rPr>
                <w:sz w:val="20"/>
                <w:szCs w:val="20"/>
              </w:rPr>
              <w:t> </w:t>
            </w:r>
            <w:r w:rsidRPr="007E5D48">
              <w:rPr>
                <w:sz w:val="20"/>
                <w:szCs w:val="20"/>
              </w:rPr>
              <w:t>177</w:t>
            </w:r>
          </w:p>
        </w:tc>
        <w:tc>
          <w:tcPr>
            <w:tcW w:w="507" w:type="pct"/>
            <w:tcMar>
              <w:top w:w="0" w:type="dxa"/>
              <w:bottom w:w="0" w:type="dxa"/>
            </w:tcMar>
          </w:tcPr>
          <w:p w14:paraId="072E8AED" w14:textId="77777777" w:rsidR="00493210" w:rsidRPr="007E5D48" w:rsidRDefault="00493210" w:rsidP="00493210">
            <w:pPr>
              <w:widowControl w:val="0"/>
              <w:tabs>
                <w:tab w:val="left" w:pos="720"/>
              </w:tabs>
              <w:jc w:val="right"/>
              <w:rPr>
                <w:sz w:val="20"/>
                <w:szCs w:val="20"/>
              </w:rPr>
            </w:pPr>
            <w:r w:rsidRPr="007E5D48">
              <w:rPr>
                <w:sz w:val="20"/>
                <w:szCs w:val="20"/>
              </w:rPr>
              <w:t>34</w:t>
            </w:r>
            <w:r>
              <w:rPr>
                <w:sz w:val="20"/>
                <w:szCs w:val="20"/>
              </w:rPr>
              <w:t> </w:t>
            </w:r>
            <w:r w:rsidRPr="007E5D48">
              <w:rPr>
                <w:sz w:val="20"/>
                <w:szCs w:val="20"/>
              </w:rPr>
              <w:t>290</w:t>
            </w:r>
          </w:p>
        </w:tc>
        <w:tc>
          <w:tcPr>
            <w:tcW w:w="503" w:type="pct"/>
            <w:tcMar>
              <w:top w:w="0" w:type="dxa"/>
              <w:bottom w:w="0" w:type="dxa"/>
            </w:tcMar>
          </w:tcPr>
          <w:p w14:paraId="1F94486B" w14:textId="77777777" w:rsidR="00493210" w:rsidRPr="007E5D48" w:rsidRDefault="00493210" w:rsidP="00493210">
            <w:pPr>
              <w:widowControl w:val="0"/>
              <w:tabs>
                <w:tab w:val="left" w:pos="720"/>
              </w:tabs>
              <w:jc w:val="right"/>
              <w:rPr>
                <w:sz w:val="20"/>
                <w:szCs w:val="20"/>
                <w:highlight w:val="yellow"/>
              </w:rPr>
            </w:pPr>
            <w:r w:rsidRPr="009A1557">
              <w:rPr>
                <w:sz w:val="20"/>
                <w:szCs w:val="20"/>
              </w:rPr>
              <w:t>26</w:t>
            </w:r>
            <w:r>
              <w:rPr>
                <w:sz w:val="20"/>
                <w:szCs w:val="20"/>
              </w:rPr>
              <w:t> </w:t>
            </w:r>
            <w:r w:rsidRPr="009A1557">
              <w:rPr>
                <w:sz w:val="20"/>
                <w:szCs w:val="20"/>
              </w:rPr>
              <w:t>176</w:t>
            </w:r>
          </w:p>
        </w:tc>
      </w:tr>
      <w:tr w:rsidR="00493210" w:rsidRPr="000C6E06" w14:paraId="64029B37" w14:textId="77777777" w:rsidTr="00493210">
        <w:tc>
          <w:tcPr>
            <w:tcW w:w="1059" w:type="pct"/>
            <w:vMerge/>
            <w:tcBorders>
              <w:bottom w:val="single" w:sz="4" w:space="0" w:color="auto"/>
            </w:tcBorders>
            <w:tcMar>
              <w:top w:w="0" w:type="dxa"/>
              <w:bottom w:w="0" w:type="dxa"/>
            </w:tcMar>
            <w:vAlign w:val="center"/>
          </w:tcPr>
          <w:p w14:paraId="3620AF55" w14:textId="77777777" w:rsidR="00493210" w:rsidRPr="007E5D48" w:rsidRDefault="00493210" w:rsidP="00493210">
            <w:pPr>
              <w:widowControl w:val="0"/>
              <w:tabs>
                <w:tab w:val="left" w:pos="720"/>
              </w:tabs>
              <w:jc w:val="left"/>
              <w:rPr>
                <w:sz w:val="20"/>
                <w:szCs w:val="20"/>
              </w:rPr>
            </w:pPr>
          </w:p>
        </w:tc>
        <w:tc>
          <w:tcPr>
            <w:tcW w:w="682" w:type="pct"/>
            <w:shd w:val="clear" w:color="auto" w:fill="auto"/>
            <w:tcMar>
              <w:top w:w="0" w:type="dxa"/>
              <w:bottom w:w="0" w:type="dxa"/>
            </w:tcMar>
          </w:tcPr>
          <w:p w14:paraId="1EF3150A" w14:textId="77777777" w:rsidR="00493210" w:rsidRPr="00983E2B" w:rsidRDefault="00493210" w:rsidP="00493210">
            <w:pPr>
              <w:widowControl w:val="0"/>
              <w:tabs>
                <w:tab w:val="left" w:pos="720"/>
              </w:tabs>
              <w:jc w:val="left"/>
              <w:rPr>
                <w:sz w:val="20"/>
                <w:szCs w:val="20"/>
              </w:rPr>
            </w:pPr>
            <w:r w:rsidRPr="00983E2B">
              <w:rPr>
                <w:sz w:val="20"/>
                <w:szCs w:val="20"/>
                <w:lang w:val="fr-FR"/>
              </w:rPr>
              <w:t>Tonnes PAO</w:t>
            </w:r>
          </w:p>
        </w:tc>
        <w:tc>
          <w:tcPr>
            <w:tcW w:w="224" w:type="pct"/>
            <w:shd w:val="clear" w:color="auto" w:fill="auto"/>
            <w:noWrap/>
            <w:tcMar>
              <w:top w:w="0" w:type="dxa"/>
              <w:left w:w="115" w:type="dxa"/>
              <w:bottom w:w="0" w:type="dxa"/>
              <w:right w:w="173" w:type="dxa"/>
            </w:tcMar>
          </w:tcPr>
          <w:p w14:paraId="6E7AED35" w14:textId="77777777" w:rsidR="00493210" w:rsidRPr="007E5D48" w:rsidRDefault="00493210" w:rsidP="00493210">
            <w:pPr>
              <w:widowControl w:val="0"/>
              <w:tabs>
                <w:tab w:val="left" w:pos="720"/>
              </w:tabs>
              <w:jc w:val="right"/>
              <w:rPr>
                <w:sz w:val="20"/>
                <w:szCs w:val="20"/>
              </w:rPr>
            </w:pPr>
            <w:r w:rsidRPr="007E5D48">
              <w:rPr>
                <w:sz w:val="20"/>
                <w:szCs w:val="20"/>
              </w:rPr>
              <w:t>5</w:t>
            </w:r>
            <w:r>
              <w:rPr>
                <w:sz w:val="20"/>
                <w:szCs w:val="20"/>
              </w:rPr>
              <w:t> </w:t>
            </w:r>
            <w:r w:rsidRPr="007E5D48">
              <w:rPr>
                <w:sz w:val="20"/>
                <w:szCs w:val="20"/>
              </w:rPr>
              <w:t>155</w:t>
            </w:r>
            <w:r>
              <w:rPr>
                <w:sz w:val="20"/>
                <w:szCs w:val="20"/>
              </w:rPr>
              <w:t>,</w:t>
            </w:r>
            <w:r w:rsidRPr="007E5D48">
              <w:rPr>
                <w:sz w:val="20"/>
                <w:szCs w:val="20"/>
              </w:rPr>
              <w:t>0</w:t>
            </w:r>
          </w:p>
        </w:tc>
        <w:tc>
          <w:tcPr>
            <w:tcW w:w="505" w:type="pct"/>
            <w:shd w:val="clear" w:color="auto" w:fill="auto"/>
            <w:noWrap/>
            <w:tcMar>
              <w:top w:w="0" w:type="dxa"/>
              <w:left w:w="115" w:type="dxa"/>
              <w:bottom w:w="0" w:type="dxa"/>
              <w:right w:w="173" w:type="dxa"/>
            </w:tcMar>
          </w:tcPr>
          <w:p w14:paraId="7CEAFC84" w14:textId="77777777" w:rsidR="00493210" w:rsidRPr="007E5D48" w:rsidRDefault="00493210" w:rsidP="00493210">
            <w:pPr>
              <w:widowControl w:val="0"/>
              <w:tabs>
                <w:tab w:val="left" w:pos="720"/>
              </w:tabs>
              <w:jc w:val="right"/>
              <w:rPr>
                <w:sz w:val="20"/>
                <w:szCs w:val="20"/>
              </w:rPr>
            </w:pPr>
            <w:r w:rsidRPr="007E5D48">
              <w:rPr>
                <w:sz w:val="20"/>
                <w:szCs w:val="20"/>
              </w:rPr>
              <w:t>3</w:t>
            </w:r>
            <w:r>
              <w:rPr>
                <w:sz w:val="20"/>
                <w:szCs w:val="20"/>
              </w:rPr>
              <w:t> </w:t>
            </w:r>
            <w:r w:rsidRPr="007E5D48">
              <w:rPr>
                <w:sz w:val="20"/>
                <w:szCs w:val="20"/>
              </w:rPr>
              <w:t>762</w:t>
            </w:r>
            <w:r>
              <w:rPr>
                <w:sz w:val="20"/>
                <w:szCs w:val="20"/>
              </w:rPr>
              <w:t>,</w:t>
            </w:r>
            <w:r w:rsidRPr="007E5D48">
              <w:rPr>
                <w:sz w:val="20"/>
                <w:szCs w:val="20"/>
              </w:rPr>
              <w:t>0</w:t>
            </w:r>
          </w:p>
        </w:tc>
        <w:tc>
          <w:tcPr>
            <w:tcW w:w="506" w:type="pct"/>
            <w:tcMar>
              <w:top w:w="0" w:type="dxa"/>
              <w:left w:w="115" w:type="dxa"/>
              <w:bottom w:w="0" w:type="dxa"/>
              <w:right w:w="173" w:type="dxa"/>
            </w:tcMar>
          </w:tcPr>
          <w:p w14:paraId="5DE6544E" w14:textId="77777777" w:rsidR="00493210" w:rsidRPr="007E5D48" w:rsidRDefault="00493210" w:rsidP="00493210">
            <w:pPr>
              <w:widowControl w:val="0"/>
              <w:tabs>
                <w:tab w:val="left" w:pos="720"/>
              </w:tabs>
              <w:jc w:val="right"/>
              <w:rPr>
                <w:sz w:val="20"/>
                <w:szCs w:val="20"/>
              </w:rPr>
            </w:pPr>
            <w:r w:rsidRPr="007E5D48">
              <w:rPr>
                <w:sz w:val="20"/>
                <w:szCs w:val="20"/>
              </w:rPr>
              <w:t>3</w:t>
            </w:r>
            <w:r>
              <w:rPr>
                <w:sz w:val="20"/>
                <w:szCs w:val="20"/>
              </w:rPr>
              <w:t> </w:t>
            </w:r>
            <w:r w:rsidRPr="007E5D48">
              <w:rPr>
                <w:sz w:val="20"/>
                <w:szCs w:val="20"/>
              </w:rPr>
              <w:t>830</w:t>
            </w:r>
            <w:r>
              <w:rPr>
                <w:sz w:val="20"/>
                <w:szCs w:val="20"/>
              </w:rPr>
              <w:t>,</w:t>
            </w:r>
            <w:r w:rsidRPr="007E5D48">
              <w:rPr>
                <w:sz w:val="20"/>
                <w:szCs w:val="20"/>
              </w:rPr>
              <w:t>3</w:t>
            </w:r>
          </w:p>
        </w:tc>
        <w:tc>
          <w:tcPr>
            <w:tcW w:w="506" w:type="pct"/>
            <w:tcMar>
              <w:top w:w="0" w:type="dxa"/>
              <w:left w:w="115" w:type="dxa"/>
              <w:bottom w:w="0" w:type="dxa"/>
              <w:right w:w="173" w:type="dxa"/>
            </w:tcMar>
          </w:tcPr>
          <w:p w14:paraId="683D1404" w14:textId="77777777" w:rsidR="00493210" w:rsidRPr="007E5D48" w:rsidRDefault="00493210" w:rsidP="00493210">
            <w:pPr>
              <w:widowControl w:val="0"/>
              <w:tabs>
                <w:tab w:val="left" w:pos="720"/>
              </w:tabs>
              <w:jc w:val="right"/>
              <w:rPr>
                <w:sz w:val="20"/>
                <w:szCs w:val="20"/>
              </w:rPr>
            </w:pPr>
            <w:r w:rsidRPr="007E5D48">
              <w:rPr>
                <w:sz w:val="20"/>
                <w:szCs w:val="20"/>
              </w:rPr>
              <w:t>4</w:t>
            </w:r>
            <w:r>
              <w:rPr>
                <w:sz w:val="20"/>
                <w:szCs w:val="20"/>
              </w:rPr>
              <w:t> </w:t>
            </w:r>
            <w:r w:rsidRPr="007E5D48">
              <w:rPr>
                <w:sz w:val="20"/>
                <w:szCs w:val="20"/>
              </w:rPr>
              <w:t>008</w:t>
            </w:r>
            <w:r>
              <w:rPr>
                <w:sz w:val="20"/>
                <w:szCs w:val="20"/>
              </w:rPr>
              <w:t>,</w:t>
            </w:r>
            <w:r w:rsidRPr="007E5D48">
              <w:rPr>
                <w:sz w:val="20"/>
                <w:szCs w:val="20"/>
              </w:rPr>
              <w:t>3</w:t>
            </w:r>
          </w:p>
        </w:tc>
        <w:tc>
          <w:tcPr>
            <w:tcW w:w="508" w:type="pct"/>
            <w:tcMar>
              <w:top w:w="0" w:type="dxa"/>
              <w:left w:w="115" w:type="dxa"/>
              <w:bottom w:w="0" w:type="dxa"/>
              <w:right w:w="173" w:type="dxa"/>
            </w:tcMar>
          </w:tcPr>
          <w:p w14:paraId="0A35DBF0" w14:textId="77777777" w:rsidR="00493210" w:rsidRPr="007E5D48" w:rsidRDefault="00493210" w:rsidP="00493210">
            <w:pPr>
              <w:widowControl w:val="0"/>
              <w:tabs>
                <w:tab w:val="left" w:pos="720"/>
              </w:tabs>
              <w:jc w:val="right"/>
              <w:rPr>
                <w:sz w:val="20"/>
                <w:szCs w:val="20"/>
              </w:rPr>
            </w:pPr>
            <w:r w:rsidRPr="007E5D48">
              <w:rPr>
                <w:sz w:val="20"/>
                <w:szCs w:val="20"/>
              </w:rPr>
              <w:t>3</w:t>
            </w:r>
            <w:r>
              <w:rPr>
                <w:sz w:val="20"/>
                <w:szCs w:val="20"/>
              </w:rPr>
              <w:t> </w:t>
            </w:r>
            <w:r w:rsidRPr="007E5D48">
              <w:rPr>
                <w:sz w:val="20"/>
                <w:szCs w:val="20"/>
              </w:rPr>
              <w:t>759</w:t>
            </w:r>
            <w:r>
              <w:rPr>
                <w:sz w:val="20"/>
                <w:szCs w:val="20"/>
              </w:rPr>
              <w:t>,</w:t>
            </w:r>
            <w:r w:rsidRPr="007E5D48">
              <w:rPr>
                <w:sz w:val="20"/>
                <w:szCs w:val="20"/>
              </w:rPr>
              <w:t>4</w:t>
            </w:r>
          </w:p>
        </w:tc>
        <w:tc>
          <w:tcPr>
            <w:tcW w:w="507" w:type="pct"/>
            <w:tcMar>
              <w:top w:w="0" w:type="dxa"/>
              <w:bottom w:w="0" w:type="dxa"/>
            </w:tcMar>
          </w:tcPr>
          <w:p w14:paraId="4F432AAD" w14:textId="77777777" w:rsidR="00493210" w:rsidRPr="007E5D48" w:rsidRDefault="00493210" w:rsidP="00493210">
            <w:pPr>
              <w:widowControl w:val="0"/>
              <w:tabs>
                <w:tab w:val="left" w:pos="720"/>
              </w:tabs>
              <w:jc w:val="right"/>
              <w:rPr>
                <w:sz w:val="20"/>
                <w:szCs w:val="20"/>
              </w:rPr>
            </w:pPr>
            <w:r w:rsidRPr="007E5D48">
              <w:rPr>
                <w:sz w:val="20"/>
                <w:szCs w:val="20"/>
              </w:rPr>
              <w:t>3</w:t>
            </w:r>
            <w:r>
              <w:rPr>
                <w:sz w:val="20"/>
                <w:szCs w:val="20"/>
              </w:rPr>
              <w:t> </w:t>
            </w:r>
            <w:r w:rsidRPr="007E5D48">
              <w:rPr>
                <w:sz w:val="20"/>
                <w:szCs w:val="20"/>
              </w:rPr>
              <w:t>771</w:t>
            </w:r>
            <w:r>
              <w:rPr>
                <w:sz w:val="20"/>
                <w:szCs w:val="20"/>
              </w:rPr>
              <w:t>,</w:t>
            </w:r>
            <w:r w:rsidRPr="007E5D48">
              <w:rPr>
                <w:sz w:val="20"/>
                <w:szCs w:val="20"/>
              </w:rPr>
              <w:t>9</w:t>
            </w:r>
          </w:p>
        </w:tc>
        <w:tc>
          <w:tcPr>
            <w:tcW w:w="503" w:type="pct"/>
            <w:tcMar>
              <w:top w:w="0" w:type="dxa"/>
              <w:bottom w:w="0" w:type="dxa"/>
            </w:tcMar>
          </w:tcPr>
          <w:p w14:paraId="5EC91A4B" w14:textId="77777777" w:rsidR="00493210" w:rsidRPr="007E5D48" w:rsidRDefault="00493210" w:rsidP="00493210">
            <w:pPr>
              <w:widowControl w:val="0"/>
              <w:tabs>
                <w:tab w:val="left" w:pos="720"/>
              </w:tabs>
              <w:jc w:val="right"/>
              <w:rPr>
                <w:sz w:val="20"/>
                <w:szCs w:val="20"/>
                <w:highlight w:val="yellow"/>
              </w:rPr>
            </w:pPr>
            <w:r w:rsidRPr="009A1557">
              <w:rPr>
                <w:sz w:val="20"/>
                <w:szCs w:val="20"/>
              </w:rPr>
              <w:t>2</w:t>
            </w:r>
            <w:r>
              <w:rPr>
                <w:sz w:val="20"/>
                <w:szCs w:val="20"/>
              </w:rPr>
              <w:t> </w:t>
            </w:r>
            <w:r w:rsidRPr="009A1557">
              <w:rPr>
                <w:sz w:val="20"/>
                <w:szCs w:val="20"/>
              </w:rPr>
              <w:t>879</w:t>
            </w:r>
            <w:r>
              <w:rPr>
                <w:sz w:val="20"/>
                <w:szCs w:val="20"/>
              </w:rPr>
              <w:t>,</w:t>
            </w:r>
            <w:r w:rsidRPr="009A1557">
              <w:rPr>
                <w:sz w:val="20"/>
                <w:szCs w:val="20"/>
              </w:rPr>
              <w:t>4</w:t>
            </w:r>
          </w:p>
        </w:tc>
      </w:tr>
      <w:tr w:rsidR="00493210" w:rsidRPr="000C6E06" w14:paraId="77678A58" w14:textId="77777777" w:rsidTr="00493210">
        <w:tc>
          <w:tcPr>
            <w:tcW w:w="1059" w:type="pct"/>
            <w:vMerge w:val="restart"/>
            <w:tcMar>
              <w:top w:w="0" w:type="dxa"/>
              <w:bottom w:w="0" w:type="dxa"/>
            </w:tcMar>
            <w:vAlign w:val="center"/>
          </w:tcPr>
          <w:p w14:paraId="5309835E" w14:textId="77777777" w:rsidR="00493210" w:rsidRPr="00983E2B" w:rsidRDefault="00493210" w:rsidP="00493210">
            <w:pPr>
              <w:widowControl w:val="0"/>
              <w:tabs>
                <w:tab w:val="left" w:pos="720"/>
              </w:tabs>
              <w:jc w:val="left"/>
              <w:rPr>
                <w:sz w:val="20"/>
                <w:szCs w:val="20"/>
              </w:rPr>
            </w:pPr>
            <w:r w:rsidRPr="00983E2B">
              <w:rPr>
                <w:sz w:val="20"/>
                <w:szCs w:val="20"/>
                <w:lang w:val="fr-FR"/>
              </w:rPr>
              <w:t>Consommation maximum autorisée**</w:t>
            </w:r>
          </w:p>
        </w:tc>
        <w:tc>
          <w:tcPr>
            <w:tcW w:w="682" w:type="pct"/>
            <w:shd w:val="clear" w:color="auto" w:fill="auto"/>
            <w:tcMar>
              <w:top w:w="0" w:type="dxa"/>
              <w:bottom w:w="0" w:type="dxa"/>
            </w:tcMar>
          </w:tcPr>
          <w:p w14:paraId="2F0186B0" w14:textId="77777777" w:rsidR="00493210" w:rsidRPr="00983E2B" w:rsidRDefault="00493210" w:rsidP="00493210">
            <w:pPr>
              <w:widowControl w:val="0"/>
              <w:tabs>
                <w:tab w:val="left" w:pos="720"/>
              </w:tabs>
              <w:jc w:val="left"/>
              <w:rPr>
                <w:sz w:val="20"/>
                <w:szCs w:val="20"/>
              </w:rPr>
            </w:pPr>
            <w:r w:rsidRPr="00983E2B">
              <w:rPr>
                <w:sz w:val="20"/>
                <w:szCs w:val="20"/>
                <w:lang w:val="fr-FR"/>
              </w:rPr>
              <w:t>tm</w:t>
            </w:r>
          </w:p>
        </w:tc>
        <w:tc>
          <w:tcPr>
            <w:tcW w:w="224" w:type="pct"/>
            <w:shd w:val="clear" w:color="auto" w:fill="auto"/>
            <w:noWrap/>
            <w:tcMar>
              <w:top w:w="0" w:type="dxa"/>
              <w:left w:w="115" w:type="dxa"/>
              <w:bottom w:w="0" w:type="dxa"/>
              <w:right w:w="173" w:type="dxa"/>
            </w:tcMar>
          </w:tcPr>
          <w:p w14:paraId="6898EA19" w14:textId="77777777" w:rsidR="00493210" w:rsidRPr="007E5D48" w:rsidRDefault="00493210" w:rsidP="00493210">
            <w:pPr>
              <w:widowControl w:val="0"/>
              <w:tabs>
                <w:tab w:val="left" w:pos="720"/>
              </w:tabs>
              <w:jc w:val="right"/>
              <w:rPr>
                <w:sz w:val="20"/>
                <w:szCs w:val="20"/>
              </w:rPr>
            </w:pPr>
            <w:r w:rsidRPr="007E5D48">
              <w:rPr>
                <w:sz w:val="20"/>
                <w:szCs w:val="20"/>
              </w:rPr>
              <w:t>49</w:t>
            </w:r>
            <w:r>
              <w:rPr>
                <w:sz w:val="20"/>
                <w:szCs w:val="20"/>
              </w:rPr>
              <w:t> </w:t>
            </w:r>
            <w:r w:rsidRPr="007E5D48">
              <w:rPr>
                <w:sz w:val="20"/>
                <w:szCs w:val="20"/>
              </w:rPr>
              <w:t>018</w:t>
            </w:r>
          </w:p>
        </w:tc>
        <w:tc>
          <w:tcPr>
            <w:tcW w:w="505" w:type="pct"/>
            <w:shd w:val="clear" w:color="auto" w:fill="auto"/>
            <w:noWrap/>
            <w:tcMar>
              <w:top w:w="0" w:type="dxa"/>
              <w:left w:w="115" w:type="dxa"/>
              <w:bottom w:w="0" w:type="dxa"/>
              <w:right w:w="173" w:type="dxa"/>
            </w:tcMar>
          </w:tcPr>
          <w:p w14:paraId="4D59AAF5" w14:textId="77777777" w:rsidR="00493210" w:rsidRPr="007E5D48" w:rsidRDefault="00493210" w:rsidP="00493210">
            <w:pPr>
              <w:widowControl w:val="0"/>
              <w:tabs>
                <w:tab w:val="left" w:pos="720"/>
              </w:tabs>
              <w:jc w:val="right"/>
              <w:rPr>
                <w:sz w:val="20"/>
                <w:szCs w:val="20"/>
              </w:rPr>
            </w:pPr>
            <w:r w:rsidRPr="007E5D48">
              <w:rPr>
                <w:sz w:val="20"/>
                <w:szCs w:val="20"/>
              </w:rPr>
              <w:t>40</w:t>
            </w:r>
            <w:r>
              <w:rPr>
                <w:sz w:val="20"/>
                <w:szCs w:val="20"/>
              </w:rPr>
              <w:t> </w:t>
            </w:r>
            <w:r w:rsidRPr="007E5D48">
              <w:rPr>
                <w:sz w:val="20"/>
                <w:szCs w:val="20"/>
              </w:rPr>
              <w:t>451</w:t>
            </w:r>
          </w:p>
        </w:tc>
        <w:tc>
          <w:tcPr>
            <w:tcW w:w="506" w:type="pct"/>
            <w:tcMar>
              <w:top w:w="0" w:type="dxa"/>
              <w:left w:w="115" w:type="dxa"/>
              <w:bottom w:w="0" w:type="dxa"/>
              <w:right w:w="173" w:type="dxa"/>
            </w:tcMar>
          </w:tcPr>
          <w:p w14:paraId="040045BC" w14:textId="77777777" w:rsidR="00493210" w:rsidRPr="007E5D48" w:rsidRDefault="00493210" w:rsidP="00493210">
            <w:pPr>
              <w:widowControl w:val="0"/>
              <w:tabs>
                <w:tab w:val="left" w:pos="720"/>
              </w:tabs>
              <w:jc w:val="right"/>
              <w:rPr>
                <w:sz w:val="20"/>
                <w:szCs w:val="20"/>
              </w:rPr>
            </w:pPr>
            <w:r w:rsidRPr="007E5D48">
              <w:rPr>
                <w:sz w:val="20"/>
                <w:szCs w:val="20"/>
              </w:rPr>
              <w:t>40</w:t>
            </w:r>
            <w:r>
              <w:rPr>
                <w:sz w:val="20"/>
                <w:szCs w:val="20"/>
              </w:rPr>
              <w:t> </w:t>
            </w:r>
            <w:r w:rsidRPr="007E5D48">
              <w:rPr>
                <w:sz w:val="20"/>
                <w:szCs w:val="20"/>
              </w:rPr>
              <w:t>451</w:t>
            </w:r>
          </w:p>
        </w:tc>
        <w:tc>
          <w:tcPr>
            <w:tcW w:w="506" w:type="pct"/>
            <w:tcMar>
              <w:top w:w="0" w:type="dxa"/>
              <w:left w:w="115" w:type="dxa"/>
              <w:bottom w:w="0" w:type="dxa"/>
              <w:right w:w="173" w:type="dxa"/>
            </w:tcMar>
          </w:tcPr>
          <w:p w14:paraId="197FF0C6" w14:textId="77777777" w:rsidR="00493210" w:rsidRPr="007E5D48" w:rsidRDefault="00493210" w:rsidP="00493210">
            <w:pPr>
              <w:widowControl w:val="0"/>
              <w:tabs>
                <w:tab w:val="left" w:pos="720"/>
              </w:tabs>
              <w:jc w:val="right"/>
              <w:rPr>
                <w:sz w:val="20"/>
                <w:szCs w:val="20"/>
              </w:rPr>
            </w:pPr>
            <w:r w:rsidRPr="007E5D48">
              <w:rPr>
                <w:sz w:val="20"/>
                <w:szCs w:val="20"/>
              </w:rPr>
              <w:t>40</w:t>
            </w:r>
            <w:r>
              <w:rPr>
                <w:sz w:val="20"/>
                <w:szCs w:val="20"/>
              </w:rPr>
              <w:t> </w:t>
            </w:r>
            <w:r w:rsidRPr="007E5D48">
              <w:rPr>
                <w:sz w:val="20"/>
                <w:szCs w:val="20"/>
              </w:rPr>
              <w:t>451</w:t>
            </w:r>
          </w:p>
        </w:tc>
        <w:tc>
          <w:tcPr>
            <w:tcW w:w="508" w:type="pct"/>
            <w:tcMar>
              <w:top w:w="0" w:type="dxa"/>
              <w:left w:w="115" w:type="dxa"/>
              <w:bottom w:w="0" w:type="dxa"/>
              <w:right w:w="173" w:type="dxa"/>
            </w:tcMar>
          </w:tcPr>
          <w:p w14:paraId="5C44AD9A" w14:textId="77777777" w:rsidR="00493210" w:rsidRPr="007E5D48" w:rsidRDefault="00493210" w:rsidP="00493210">
            <w:pPr>
              <w:widowControl w:val="0"/>
              <w:tabs>
                <w:tab w:val="left" w:pos="720"/>
              </w:tabs>
              <w:jc w:val="right"/>
              <w:rPr>
                <w:sz w:val="20"/>
                <w:szCs w:val="20"/>
              </w:rPr>
            </w:pPr>
            <w:r w:rsidRPr="007E5D48">
              <w:rPr>
                <w:sz w:val="20"/>
                <w:szCs w:val="20"/>
              </w:rPr>
              <w:t>34</w:t>
            </w:r>
            <w:r>
              <w:rPr>
                <w:sz w:val="20"/>
                <w:szCs w:val="20"/>
              </w:rPr>
              <w:t> </w:t>
            </w:r>
            <w:r w:rsidRPr="007E5D48">
              <w:rPr>
                <w:sz w:val="20"/>
                <w:szCs w:val="20"/>
              </w:rPr>
              <w:t>314</w:t>
            </w:r>
          </w:p>
        </w:tc>
        <w:tc>
          <w:tcPr>
            <w:tcW w:w="507" w:type="pct"/>
            <w:tcMar>
              <w:top w:w="0" w:type="dxa"/>
              <w:bottom w:w="0" w:type="dxa"/>
            </w:tcMar>
          </w:tcPr>
          <w:p w14:paraId="51C4C656" w14:textId="77777777" w:rsidR="00493210" w:rsidRPr="007E5D48" w:rsidRDefault="00493210" w:rsidP="00493210">
            <w:pPr>
              <w:widowControl w:val="0"/>
              <w:tabs>
                <w:tab w:val="left" w:pos="720"/>
              </w:tabs>
              <w:jc w:val="right"/>
              <w:rPr>
                <w:sz w:val="20"/>
                <w:szCs w:val="20"/>
              </w:rPr>
            </w:pPr>
            <w:r w:rsidRPr="007E5D48">
              <w:rPr>
                <w:sz w:val="20"/>
                <w:szCs w:val="20"/>
              </w:rPr>
              <w:t>34</w:t>
            </w:r>
            <w:r>
              <w:rPr>
                <w:sz w:val="20"/>
                <w:szCs w:val="20"/>
              </w:rPr>
              <w:t> </w:t>
            </w:r>
            <w:r w:rsidRPr="007E5D48">
              <w:rPr>
                <w:sz w:val="20"/>
                <w:szCs w:val="20"/>
              </w:rPr>
              <w:t>314</w:t>
            </w:r>
          </w:p>
        </w:tc>
        <w:tc>
          <w:tcPr>
            <w:tcW w:w="503" w:type="pct"/>
            <w:tcMar>
              <w:top w:w="0" w:type="dxa"/>
              <w:bottom w:w="0" w:type="dxa"/>
            </w:tcMar>
          </w:tcPr>
          <w:p w14:paraId="04F99F79" w14:textId="77777777" w:rsidR="00493210" w:rsidRPr="007E5D48" w:rsidRDefault="00493210" w:rsidP="00493210">
            <w:pPr>
              <w:widowControl w:val="0"/>
              <w:tabs>
                <w:tab w:val="left" w:pos="720"/>
              </w:tabs>
              <w:jc w:val="right"/>
              <w:rPr>
                <w:sz w:val="20"/>
                <w:szCs w:val="20"/>
              </w:rPr>
            </w:pPr>
            <w:r w:rsidRPr="007E5D48">
              <w:rPr>
                <w:sz w:val="20"/>
                <w:szCs w:val="20"/>
              </w:rPr>
              <w:t>26</w:t>
            </w:r>
            <w:r>
              <w:rPr>
                <w:sz w:val="20"/>
                <w:szCs w:val="20"/>
              </w:rPr>
              <w:t> </w:t>
            </w:r>
            <w:r w:rsidRPr="007E5D48">
              <w:rPr>
                <w:sz w:val="20"/>
                <w:szCs w:val="20"/>
              </w:rPr>
              <w:t>961</w:t>
            </w:r>
          </w:p>
        </w:tc>
      </w:tr>
      <w:tr w:rsidR="00493210" w:rsidRPr="000C6E06" w14:paraId="7129CAD9" w14:textId="77777777" w:rsidTr="00493210">
        <w:tc>
          <w:tcPr>
            <w:tcW w:w="1059" w:type="pct"/>
            <w:vMerge/>
            <w:tcBorders>
              <w:bottom w:val="single" w:sz="4" w:space="0" w:color="auto"/>
            </w:tcBorders>
            <w:tcMar>
              <w:top w:w="0" w:type="dxa"/>
              <w:bottom w:w="0" w:type="dxa"/>
            </w:tcMar>
            <w:vAlign w:val="center"/>
          </w:tcPr>
          <w:p w14:paraId="5A33444F" w14:textId="77777777" w:rsidR="00493210" w:rsidRPr="007E5D48" w:rsidRDefault="00493210" w:rsidP="00493210">
            <w:pPr>
              <w:widowControl w:val="0"/>
              <w:tabs>
                <w:tab w:val="left" w:pos="720"/>
              </w:tabs>
              <w:jc w:val="left"/>
              <w:rPr>
                <w:sz w:val="20"/>
                <w:szCs w:val="20"/>
              </w:rPr>
            </w:pPr>
          </w:p>
        </w:tc>
        <w:tc>
          <w:tcPr>
            <w:tcW w:w="682" w:type="pct"/>
            <w:shd w:val="clear" w:color="auto" w:fill="auto"/>
            <w:tcMar>
              <w:top w:w="0" w:type="dxa"/>
              <w:bottom w:w="0" w:type="dxa"/>
            </w:tcMar>
          </w:tcPr>
          <w:p w14:paraId="7BD06BBA" w14:textId="77777777" w:rsidR="00493210" w:rsidRPr="00983E2B" w:rsidRDefault="00493210" w:rsidP="00493210">
            <w:pPr>
              <w:widowControl w:val="0"/>
              <w:tabs>
                <w:tab w:val="left" w:pos="720"/>
              </w:tabs>
              <w:jc w:val="left"/>
              <w:rPr>
                <w:sz w:val="20"/>
                <w:szCs w:val="20"/>
              </w:rPr>
            </w:pPr>
            <w:r w:rsidRPr="00983E2B">
              <w:rPr>
                <w:sz w:val="20"/>
                <w:szCs w:val="20"/>
                <w:lang w:val="fr-FR"/>
              </w:rPr>
              <w:t>Tonnes PAO</w:t>
            </w:r>
          </w:p>
        </w:tc>
        <w:tc>
          <w:tcPr>
            <w:tcW w:w="224" w:type="pct"/>
            <w:shd w:val="clear" w:color="auto" w:fill="auto"/>
            <w:noWrap/>
            <w:tcMar>
              <w:top w:w="0" w:type="dxa"/>
              <w:left w:w="115" w:type="dxa"/>
              <w:bottom w:w="0" w:type="dxa"/>
              <w:right w:w="173" w:type="dxa"/>
            </w:tcMar>
          </w:tcPr>
          <w:p w14:paraId="05C1C765" w14:textId="77777777" w:rsidR="00493210" w:rsidRPr="007E5D48" w:rsidRDefault="00493210" w:rsidP="00493210">
            <w:pPr>
              <w:widowControl w:val="0"/>
              <w:tabs>
                <w:tab w:val="left" w:pos="720"/>
              </w:tabs>
              <w:jc w:val="right"/>
              <w:rPr>
                <w:sz w:val="20"/>
                <w:szCs w:val="20"/>
              </w:rPr>
            </w:pPr>
            <w:r w:rsidRPr="007E5D48">
              <w:rPr>
                <w:sz w:val="20"/>
                <w:szCs w:val="20"/>
              </w:rPr>
              <w:t>5</w:t>
            </w:r>
            <w:r>
              <w:rPr>
                <w:sz w:val="20"/>
                <w:szCs w:val="20"/>
              </w:rPr>
              <w:t> </w:t>
            </w:r>
            <w:r w:rsidRPr="007E5D48">
              <w:rPr>
                <w:sz w:val="20"/>
                <w:szCs w:val="20"/>
              </w:rPr>
              <w:t>392</w:t>
            </w:r>
            <w:r>
              <w:rPr>
                <w:sz w:val="20"/>
                <w:szCs w:val="20"/>
              </w:rPr>
              <w:t>,</w:t>
            </w:r>
            <w:r w:rsidRPr="007E5D48">
              <w:rPr>
                <w:sz w:val="20"/>
                <w:szCs w:val="20"/>
              </w:rPr>
              <w:t>2</w:t>
            </w:r>
          </w:p>
        </w:tc>
        <w:tc>
          <w:tcPr>
            <w:tcW w:w="505" w:type="pct"/>
            <w:shd w:val="clear" w:color="auto" w:fill="auto"/>
            <w:noWrap/>
            <w:tcMar>
              <w:top w:w="0" w:type="dxa"/>
              <w:left w:w="115" w:type="dxa"/>
              <w:bottom w:w="0" w:type="dxa"/>
              <w:right w:w="173" w:type="dxa"/>
            </w:tcMar>
          </w:tcPr>
          <w:p w14:paraId="760B14E0" w14:textId="77777777" w:rsidR="00493210" w:rsidRPr="007E5D48" w:rsidRDefault="00493210" w:rsidP="00493210">
            <w:pPr>
              <w:widowControl w:val="0"/>
              <w:tabs>
                <w:tab w:val="left" w:pos="720"/>
              </w:tabs>
              <w:jc w:val="right"/>
              <w:rPr>
                <w:sz w:val="20"/>
                <w:szCs w:val="20"/>
              </w:rPr>
            </w:pPr>
            <w:r w:rsidRPr="007E5D48">
              <w:rPr>
                <w:sz w:val="20"/>
                <w:szCs w:val="20"/>
              </w:rPr>
              <w:t>4</w:t>
            </w:r>
            <w:r>
              <w:rPr>
                <w:sz w:val="20"/>
                <w:szCs w:val="20"/>
              </w:rPr>
              <w:t> </w:t>
            </w:r>
            <w:r w:rsidRPr="007E5D48">
              <w:rPr>
                <w:sz w:val="20"/>
                <w:szCs w:val="20"/>
              </w:rPr>
              <w:t>449</w:t>
            </w:r>
            <w:r>
              <w:rPr>
                <w:sz w:val="20"/>
                <w:szCs w:val="20"/>
              </w:rPr>
              <w:t>,</w:t>
            </w:r>
            <w:r w:rsidRPr="007E5D48">
              <w:rPr>
                <w:sz w:val="20"/>
                <w:szCs w:val="20"/>
              </w:rPr>
              <w:t>6</w:t>
            </w:r>
          </w:p>
        </w:tc>
        <w:tc>
          <w:tcPr>
            <w:tcW w:w="506" w:type="pct"/>
            <w:tcMar>
              <w:top w:w="0" w:type="dxa"/>
              <w:left w:w="115" w:type="dxa"/>
              <w:bottom w:w="0" w:type="dxa"/>
              <w:right w:w="173" w:type="dxa"/>
            </w:tcMar>
          </w:tcPr>
          <w:p w14:paraId="222CD581" w14:textId="77777777" w:rsidR="00493210" w:rsidRPr="007E5D48" w:rsidRDefault="00493210" w:rsidP="00493210">
            <w:pPr>
              <w:widowControl w:val="0"/>
              <w:tabs>
                <w:tab w:val="left" w:pos="720"/>
              </w:tabs>
              <w:jc w:val="right"/>
              <w:rPr>
                <w:sz w:val="20"/>
                <w:szCs w:val="20"/>
              </w:rPr>
            </w:pPr>
            <w:r w:rsidRPr="007E5D48">
              <w:rPr>
                <w:sz w:val="20"/>
                <w:szCs w:val="20"/>
              </w:rPr>
              <w:t>4</w:t>
            </w:r>
            <w:r>
              <w:rPr>
                <w:sz w:val="20"/>
                <w:szCs w:val="20"/>
              </w:rPr>
              <w:t> </w:t>
            </w:r>
            <w:r w:rsidRPr="007E5D48">
              <w:rPr>
                <w:sz w:val="20"/>
                <w:szCs w:val="20"/>
              </w:rPr>
              <w:t>449</w:t>
            </w:r>
            <w:r>
              <w:rPr>
                <w:sz w:val="20"/>
                <w:szCs w:val="20"/>
              </w:rPr>
              <w:t>,</w:t>
            </w:r>
            <w:r w:rsidRPr="007E5D48">
              <w:rPr>
                <w:sz w:val="20"/>
                <w:szCs w:val="20"/>
              </w:rPr>
              <w:t>6</w:t>
            </w:r>
          </w:p>
        </w:tc>
        <w:tc>
          <w:tcPr>
            <w:tcW w:w="506" w:type="pct"/>
            <w:tcMar>
              <w:top w:w="0" w:type="dxa"/>
              <w:left w:w="115" w:type="dxa"/>
              <w:bottom w:w="0" w:type="dxa"/>
              <w:right w:w="173" w:type="dxa"/>
            </w:tcMar>
          </w:tcPr>
          <w:p w14:paraId="2D0780B8" w14:textId="77777777" w:rsidR="00493210" w:rsidRPr="007E5D48" w:rsidRDefault="00493210" w:rsidP="00493210">
            <w:pPr>
              <w:widowControl w:val="0"/>
              <w:tabs>
                <w:tab w:val="left" w:pos="720"/>
              </w:tabs>
              <w:jc w:val="right"/>
              <w:rPr>
                <w:sz w:val="20"/>
                <w:szCs w:val="20"/>
              </w:rPr>
            </w:pPr>
            <w:r w:rsidRPr="007E5D48">
              <w:rPr>
                <w:sz w:val="20"/>
                <w:szCs w:val="20"/>
              </w:rPr>
              <w:t>4</w:t>
            </w:r>
            <w:r>
              <w:rPr>
                <w:sz w:val="20"/>
                <w:szCs w:val="20"/>
              </w:rPr>
              <w:t> </w:t>
            </w:r>
            <w:r w:rsidRPr="007E5D48">
              <w:rPr>
                <w:sz w:val="20"/>
                <w:szCs w:val="20"/>
              </w:rPr>
              <w:t>449</w:t>
            </w:r>
            <w:r>
              <w:rPr>
                <w:sz w:val="20"/>
                <w:szCs w:val="20"/>
              </w:rPr>
              <w:t>,</w:t>
            </w:r>
            <w:r w:rsidRPr="007E5D48">
              <w:rPr>
                <w:sz w:val="20"/>
                <w:szCs w:val="20"/>
              </w:rPr>
              <w:t>6</w:t>
            </w:r>
          </w:p>
        </w:tc>
        <w:tc>
          <w:tcPr>
            <w:tcW w:w="508" w:type="pct"/>
            <w:tcMar>
              <w:top w:w="0" w:type="dxa"/>
              <w:left w:w="115" w:type="dxa"/>
              <w:bottom w:w="0" w:type="dxa"/>
              <w:right w:w="173" w:type="dxa"/>
            </w:tcMar>
          </w:tcPr>
          <w:p w14:paraId="13E1D7EE" w14:textId="77777777" w:rsidR="00493210" w:rsidRPr="007E5D48" w:rsidRDefault="00493210" w:rsidP="00493210">
            <w:pPr>
              <w:widowControl w:val="0"/>
              <w:tabs>
                <w:tab w:val="left" w:pos="720"/>
              </w:tabs>
              <w:jc w:val="right"/>
              <w:rPr>
                <w:sz w:val="20"/>
                <w:szCs w:val="20"/>
              </w:rPr>
            </w:pPr>
            <w:r w:rsidRPr="007E5D48">
              <w:rPr>
                <w:sz w:val="20"/>
                <w:szCs w:val="20"/>
              </w:rPr>
              <w:t>3</w:t>
            </w:r>
            <w:r>
              <w:rPr>
                <w:sz w:val="20"/>
                <w:szCs w:val="20"/>
              </w:rPr>
              <w:t> </w:t>
            </w:r>
            <w:r w:rsidRPr="007E5D48">
              <w:rPr>
                <w:sz w:val="20"/>
                <w:szCs w:val="20"/>
              </w:rPr>
              <w:t>774</w:t>
            </w:r>
            <w:r>
              <w:rPr>
                <w:sz w:val="20"/>
                <w:szCs w:val="20"/>
              </w:rPr>
              <w:t>,</w:t>
            </w:r>
            <w:r w:rsidRPr="007E5D48">
              <w:rPr>
                <w:sz w:val="20"/>
                <w:szCs w:val="20"/>
              </w:rPr>
              <w:t>5</w:t>
            </w:r>
          </w:p>
        </w:tc>
        <w:tc>
          <w:tcPr>
            <w:tcW w:w="507" w:type="pct"/>
            <w:tcMar>
              <w:top w:w="0" w:type="dxa"/>
              <w:bottom w:w="0" w:type="dxa"/>
            </w:tcMar>
          </w:tcPr>
          <w:p w14:paraId="5A258B11" w14:textId="77777777" w:rsidR="00493210" w:rsidRPr="007E5D48" w:rsidRDefault="00493210" w:rsidP="00493210">
            <w:pPr>
              <w:widowControl w:val="0"/>
              <w:tabs>
                <w:tab w:val="left" w:pos="720"/>
              </w:tabs>
              <w:jc w:val="right"/>
              <w:rPr>
                <w:sz w:val="20"/>
                <w:szCs w:val="20"/>
              </w:rPr>
            </w:pPr>
            <w:r w:rsidRPr="007E5D48">
              <w:rPr>
                <w:sz w:val="20"/>
                <w:szCs w:val="20"/>
              </w:rPr>
              <w:t>3</w:t>
            </w:r>
            <w:r>
              <w:rPr>
                <w:sz w:val="20"/>
                <w:szCs w:val="20"/>
              </w:rPr>
              <w:t> </w:t>
            </w:r>
            <w:r w:rsidRPr="007E5D48">
              <w:rPr>
                <w:sz w:val="20"/>
                <w:szCs w:val="20"/>
              </w:rPr>
              <w:t>774</w:t>
            </w:r>
            <w:r>
              <w:rPr>
                <w:sz w:val="20"/>
                <w:szCs w:val="20"/>
              </w:rPr>
              <w:t>,</w:t>
            </w:r>
            <w:r w:rsidRPr="007E5D48">
              <w:rPr>
                <w:sz w:val="20"/>
                <w:szCs w:val="20"/>
              </w:rPr>
              <w:t>5</w:t>
            </w:r>
          </w:p>
        </w:tc>
        <w:tc>
          <w:tcPr>
            <w:tcW w:w="503" w:type="pct"/>
            <w:tcMar>
              <w:top w:w="0" w:type="dxa"/>
              <w:bottom w:w="0" w:type="dxa"/>
            </w:tcMar>
          </w:tcPr>
          <w:p w14:paraId="6D55018F" w14:textId="77777777" w:rsidR="00493210" w:rsidRPr="007E5D48" w:rsidRDefault="00493210" w:rsidP="00493210">
            <w:pPr>
              <w:widowControl w:val="0"/>
              <w:tabs>
                <w:tab w:val="left" w:pos="720"/>
              </w:tabs>
              <w:jc w:val="right"/>
              <w:rPr>
                <w:sz w:val="20"/>
                <w:szCs w:val="20"/>
              </w:rPr>
            </w:pPr>
            <w:r w:rsidRPr="007E5D48">
              <w:rPr>
                <w:sz w:val="20"/>
                <w:szCs w:val="20"/>
              </w:rPr>
              <w:t>2</w:t>
            </w:r>
            <w:r>
              <w:rPr>
                <w:sz w:val="20"/>
                <w:szCs w:val="20"/>
              </w:rPr>
              <w:t> </w:t>
            </w:r>
            <w:r w:rsidRPr="007E5D48">
              <w:rPr>
                <w:sz w:val="20"/>
                <w:szCs w:val="20"/>
              </w:rPr>
              <w:t>965</w:t>
            </w:r>
            <w:r>
              <w:rPr>
                <w:sz w:val="20"/>
                <w:szCs w:val="20"/>
              </w:rPr>
              <w:t>,</w:t>
            </w:r>
            <w:r w:rsidRPr="007E5D48">
              <w:rPr>
                <w:sz w:val="20"/>
                <w:szCs w:val="20"/>
              </w:rPr>
              <w:t>7</w:t>
            </w:r>
          </w:p>
        </w:tc>
      </w:tr>
      <w:tr w:rsidR="00493210" w:rsidRPr="000C6E06" w14:paraId="5D465DBF" w14:textId="77777777" w:rsidTr="00493210">
        <w:tc>
          <w:tcPr>
            <w:tcW w:w="1059" w:type="pct"/>
            <w:vMerge w:val="restart"/>
            <w:tcMar>
              <w:top w:w="0" w:type="dxa"/>
              <w:bottom w:w="0" w:type="dxa"/>
            </w:tcMar>
            <w:vAlign w:val="center"/>
          </w:tcPr>
          <w:p w14:paraId="6B57E96E" w14:textId="77777777" w:rsidR="00493210" w:rsidRPr="00983E2B" w:rsidRDefault="00493210" w:rsidP="00493210">
            <w:pPr>
              <w:widowControl w:val="0"/>
              <w:tabs>
                <w:tab w:val="left" w:pos="720"/>
              </w:tabs>
              <w:jc w:val="left"/>
              <w:rPr>
                <w:sz w:val="20"/>
                <w:szCs w:val="20"/>
              </w:rPr>
            </w:pPr>
            <w:r w:rsidRPr="00983E2B">
              <w:rPr>
                <w:sz w:val="20"/>
                <w:szCs w:val="20"/>
                <w:lang w:val="fr-FR"/>
              </w:rPr>
              <w:t>Objectifs d</w:t>
            </w:r>
            <w:r>
              <w:rPr>
                <w:sz w:val="20"/>
                <w:szCs w:val="20"/>
                <w:lang w:val="fr-FR"/>
              </w:rPr>
              <w:t>’</w:t>
            </w:r>
            <w:r w:rsidRPr="00983E2B">
              <w:rPr>
                <w:sz w:val="20"/>
                <w:szCs w:val="20"/>
                <w:lang w:val="fr-FR"/>
              </w:rPr>
              <w:t>élimination</w:t>
            </w:r>
          </w:p>
        </w:tc>
        <w:tc>
          <w:tcPr>
            <w:tcW w:w="682" w:type="pct"/>
            <w:shd w:val="clear" w:color="auto" w:fill="auto"/>
            <w:tcMar>
              <w:top w:w="0" w:type="dxa"/>
              <w:bottom w:w="0" w:type="dxa"/>
            </w:tcMar>
          </w:tcPr>
          <w:p w14:paraId="26A311E1" w14:textId="77777777" w:rsidR="00493210" w:rsidRPr="00983E2B" w:rsidRDefault="00493210" w:rsidP="00493210">
            <w:pPr>
              <w:widowControl w:val="0"/>
              <w:tabs>
                <w:tab w:val="left" w:pos="720"/>
              </w:tabs>
              <w:jc w:val="left"/>
              <w:rPr>
                <w:sz w:val="20"/>
                <w:szCs w:val="20"/>
              </w:rPr>
            </w:pPr>
            <w:r w:rsidRPr="00983E2B">
              <w:rPr>
                <w:sz w:val="20"/>
                <w:szCs w:val="20"/>
                <w:lang w:val="fr-FR"/>
              </w:rPr>
              <w:t>tm</w:t>
            </w:r>
          </w:p>
        </w:tc>
        <w:tc>
          <w:tcPr>
            <w:tcW w:w="224" w:type="pct"/>
            <w:shd w:val="clear" w:color="auto" w:fill="auto"/>
            <w:noWrap/>
            <w:tcMar>
              <w:top w:w="0" w:type="dxa"/>
              <w:left w:w="115" w:type="dxa"/>
              <w:bottom w:w="0" w:type="dxa"/>
              <w:right w:w="173" w:type="dxa"/>
            </w:tcMar>
            <w:hideMark/>
          </w:tcPr>
          <w:p w14:paraId="58F1B463" w14:textId="77777777" w:rsidR="00493210" w:rsidRPr="00983E2B" w:rsidRDefault="00493210" w:rsidP="00493210">
            <w:pPr>
              <w:widowControl w:val="0"/>
              <w:tabs>
                <w:tab w:val="left" w:pos="720"/>
              </w:tabs>
              <w:jc w:val="right"/>
              <w:rPr>
                <w:sz w:val="20"/>
                <w:szCs w:val="20"/>
              </w:rPr>
            </w:pPr>
            <w:r w:rsidRPr="00983E2B">
              <w:rPr>
                <w:sz w:val="20"/>
                <w:szCs w:val="20"/>
                <w:lang w:val="fr-FR"/>
              </w:rPr>
              <w:t>s.o.</w:t>
            </w:r>
          </w:p>
        </w:tc>
        <w:tc>
          <w:tcPr>
            <w:tcW w:w="505" w:type="pct"/>
            <w:shd w:val="clear" w:color="auto" w:fill="auto"/>
            <w:noWrap/>
            <w:tcMar>
              <w:top w:w="0" w:type="dxa"/>
              <w:left w:w="115" w:type="dxa"/>
              <w:bottom w:w="0" w:type="dxa"/>
              <w:right w:w="173" w:type="dxa"/>
            </w:tcMar>
            <w:hideMark/>
          </w:tcPr>
          <w:p w14:paraId="4BA21707" w14:textId="77777777" w:rsidR="00493210" w:rsidRPr="007E5D48" w:rsidRDefault="00493210" w:rsidP="00493210">
            <w:pPr>
              <w:widowControl w:val="0"/>
              <w:tabs>
                <w:tab w:val="left" w:pos="720"/>
              </w:tabs>
              <w:jc w:val="right"/>
              <w:rPr>
                <w:sz w:val="20"/>
                <w:szCs w:val="20"/>
              </w:rPr>
            </w:pPr>
            <w:r w:rsidRPr="007E5D48">
              <w:rPr>
                <w:sz w:val="20"/>
                <w:szCs w:val="20"/>
              </w:rPr>
              <w:t>8</w:t>
            </w:r>
            <w:r>
              <w:rPr>
                <w:sz w:val="20"/>
                <w:szCs w:val="20"/>
              </w:rPr>
              <w:t> </w:t>
            </w:r>
            <w:r w:rsidRPr="007E5D48">
              <w:rPr>
                <w:sz w:val="20"/>
                <w:szCs w:val="20"/>
              </w:rPr>
              <w:t>569</w:t>
            </w:r>
          </w:p>
        </w:tc>
        <w:tc>
          <w:tcPr>
            <w:tcW w:w="506" w:type="pct"/>
            <w:shd w:val="clear" w:color="auto" w:fill="auto"/>
            <w:tcMar>
              <w:top w:w="0" w:type="dxa"/>
              <w:left w:w="115" w:type="dxa"/>
              <w:bottom w:w="0" w:type="dxa"/>
              <w:right w:w="173" w:type="dxa"/>
            </w:tcMar>
          </w:tcPr>
          <w:p w14:paraId="245A31F3" w14:textId="77777777" w:rsidR="00493210" w:rsidRPr="00983E2B" w:rsidRDefault="00493210" w:rsidP="00493210">
            <w:pPr>
              <w:widowControl w:val="0"/>
              <w:tabs>
                <w:tab w:val="left" w:pos="720"/>
              </w:tabs>
              <w:jc w:val="right"/>
              <w:rPr>
                <w:sz w:val="20"/>
                <w:szCs w:val="20"/>
              </w:rPr>
            </w:pPr>
            <w:r w:rsidRPr="00983E2B">
              <w:rPr>
                <w:sz w:val="20"/>
                <w:szCs w:val="20"/>
                <w:lang w:val="fr-FR"/>
              </w:rPr>
              <w:t>s.o.</w:t>
            </w:r>
          </w:p>
        </w:tc>
        <w:tc>
          <w:tcPr>
            <w:tcW w:w="506" w:type="pct"/>
            <w:shd w:val="clear" w:color="auto" w:fill="auto"/>
            <w:tcMar>
              <w:top w:w="0" w:type="dxa"/>
              <w:left w:w="115" w:type="dxa"/>
              <w:bottom w:w="0" w:type="dxa"/>
              <w:right w:w="173" w:type="dxa"/>
            </w:tcMar>
          </w:tcPr>
          <w:p w14:paraId="333AF8EA" w14:textId="77777777" w:rsidR="00493210" w:rsidRPr="00983E2B" w:rsidRDefault="00493210" w:rsidP="00493210">
            <w:pPr>
              <w:widowControl w:val="0"/>
              <w:tabs>
                <w:tab w:val="left" w:pos="720"/>
              </w:tabs>
              <w:jc w:val="right"/>
              <w:rPr>
                <w:sz w:val="20"/>
                <w:szCs w:val="20"/>
              </w:rPr>
            </w:pPr>
            <w:r w:rsidRPr="00983E2B">
              <w:rPr>
                <w:sz w:val="20"/>
                <w:szCs w:val="20"/>
                <w:lang w:val="fr-FR"/>
              </w:rPr>
              <w:t>s.o.</w:t>
            </w:r>
          </w:p>
        </w:tc>
        <w:tc>
          <w:tcPr>
            <w:tcW w:w="508" w:type="pct"/>
            <w:tcMar>
              <w:top w:w="0" w:type="dxa"/>
              <w:left w:w="115" w:type="dxa"/>
              <w:bottom w:w="0" w:type="dxa"/>
              <w:right w:w="173" w:type="dxa"/>
            </w:tcMar>
          </w:tcPr>
          <w:p w14:paraId="786C0757" w14:textId="77777777" w:rsidR="00493210" w:rsidRPr="007E5D48" w:rsidRDefault="00493210" w:rsidP="00493210">
            <w:pPr>
              <w:widowControl w:val="0"/>
              <w:tabs>
                <w:tab w:val="left" w:pos="720"/>
              </w:tabs>
              <w:jc w:val="right"/>
              <w:rPr>
                <w:sz w:val="20"/>
                <w:szCs w:val="20"/>
              </w:rPr>
            </w:pPr>
            <w:r w:rsidRPr="007E5D48">
              <w:rPr>
                <w:sz w:val="20"/>
                <w:szCs w:val="20"/>
              </w:rPr>
              <w:t>6</w:t>
            </w:r>
            <w:r>
              <w:rPr>
                <w:sz w:val="20"/>
                <w:szCs w:val="20"/>
              </w:rPr>
              <w:t> </w:t>
            </w:r>
            <w:r w:rsidRPr="007E5D48">
              <w:rPr>
                <w:sz w:val="20"/>
                <w:szCs w:val="20"/>
              </w:rPr>
              <w:t>137</w:t>
            </w:r>
          </w:p>
        </w:tc>
        <w:tc>
          <w:tcPr>
            <w:tcW w:w="507" w:type="pct"/>
            <w:tcMar>
              <w:top w:w="0" w:type="dxa"/>
              <w:bottom w:w="0" w:type="dxa"/>
            </w:tcMar>
          </w:tcPr>
          <w:p w14:paraId="636288BE" w14:textId="77777777" w:rsidR="00493210" w:rsidRPr="00983E2B" w:rsidRDefault="00493210" w:rsidP="00493210">
            <w:pPr>
              <w:widowControl w:val="0"/>
              <w:tabs>
                <w:tab w:val="left" w:pos="720"/>
              </w:tabs>
              <w:jc w:val="right"/>
              <w:rPr>
                <w:sz w:val="20"/>
                <w:szCs w:val="20"/>
              </w:rPr>
            </w:pPr>
            <w:r w:rsidRPr="00983E2B">
              <w:rPr>
                <w:sz w:val="20"/>
                <w:szCs w:val="20"/>
                <w:lang w:val="fr-FR"/>
              </w:rPr>
              <w:t>s.o.</w:t>
            </w:r>
          </w:p>
        </w:tc>
        <w:tc>
          <w:tcPr>
            <w:tcW w:w="503" w:type="pct"/>
            <w:tcMar>
              <w:top w:w="0" w:type="dxa"/>
              <w:bottom w:w="0" w:type="dxa"/>
            </w:tcMar>
          </w:tcPr>
          <w:p w14:paraId="5624CFD7" w14:textId="77777777" w:rsidR="00493210" w:rsidRPr="007E5D48" w:rsidRDefault="00493210" w:rsidP="00493210">
            <w:pPr>
              <w:widowControl w:val="0"/>
              <w:tabs>
                <w:tab w:val="left" w:pos="720"/>
              </w:tabs>
              <w:jc w:val="right"/>
              <w:rPr>
                <w:sz w:val="20"/>
                <w:szCs w:val="20"/>
              </w:rPr>
            </w:pPr>
            <w:r w:rsidRPr="007E5D48">
              <w:rPr>
                <w:sz w:val="20"/>
                <w:szCs w:val="20"/>
              </w:rPr>
              <w:t>7</w:t>
            </w:r>
            <w:r>
              <w:rPr>
                <w:sz w:val="20"/>
                <w:szCs w:val="20"/>
              </w:rPr>
              <w:t> </w:t>
            </w:r>
            <w:r w:rsidRPr="007E5D48">
              <w:rPr>
                <w:sz w:val="20"/>
                <w:szCs w:val="20"/>
              </w:rPr>
              <w:t>353</w:t>
            </w:r>
          </w:p>
        </w:tc>
      </w:tr>
      <w:tr w:rsidR="00493210" w:rsidRPr="000C6E06" w14:paraId="7FC7E2F0" w14:textId="77777777" w:rsidTr="00493210">
        <w:tc>
          <w:tcPr>
            <w:tcW w:w="1059" w:type="pct"/>
            <w:vMerge/>
            <w:tcMar>
              <w:top w:w="0" w:type="dxa"/>
              <w:bottom w:w="0" w:type="dxa"/>
            </w:tcMar>
          </w:tcPr>
          <w:p w14:paraId="6F873EC7" w14:textId="77777777" w:rsidR="00493210" w:rsidRPr="007E5D48" w:rsidRDefault="00493210" w:rsidP="00493210">
            <w:pPr>
              <w:widowControl w:val="0"/>
              <w:tabs>
                <w:tab w:val="left" w:pos="720"/>
              </w:tabs>
              <w:jc w:val="left"/>
              <w:rPr>
                <w:sz w:val="20"/>
                <w:szCs w:val="20"/>
              </w:rPr>
            </w:pPr>
          </w:p>
        </w:tc>
        <w:tc>
          <w:tcPr>
            <w:tcW w:w="682" w:type="pct"/>
            <w:shd w:val="clear" w:color="auto" w:fill="auto"/>
            <w:tcMar>
              <w:top w:w="0" w:type="dxa"/>
              <w:bottom w:w="0" w:type="dxa"/>
            </w:tcMar>
          </w:tcPr>
          <w:p w14:paraId="328042B1" w14:textId="77777777" w:rsidR="00493210" w:rsidRPr="00983E2B" w:rsidRDefault="00493210" w:rsidP="00493210">
            <w:pPr>
              <w:widowControl w:val="0"/>
              <w:tabs>
                <w:tab w:val="left" w:pos="720"/>
              </w:tabs>
              <w:jc w:val="left"/>
              <w:rPr>
                <w:sz w:val="20"/>
                <w:szCs w:val="20"/>
              </w:rPr>
            </w:pPr>
            <w:r w:rsidRPr="00983E2B">
              <w:rPr>
                <w:sz w:val="20"/>
                <w:szCs w:val="20"/>
                <w:lang w:val="fr-FR"/>
              </w:rPr>
              <w:t>Tonnes PAO</w:t>
            </w:r>
          </w:p>
        </w:tc>
        <w:tc>
          <w:tcPr>
            <w:tcW w:w="224" w:type="pct"/>
            <w:shd w:val="clear" w:color="auto" w:fill="auto"/>
            <w:noWrap/>
            <w:tcMar>
              <w:top w:w="0" w:type="dxa"/>
              <w:left w:w="115" w:type="dxa"/>
              <w:bottom w:w="0" w:type="dxa"/>
              <w:right w:w="173" w:type="dxa"/>
            </w:tcMar>
            <w:hideMark/>
          </w:tcPr>
          <w:p w14:paraId="7D8B5770" w14:textId="77777777" w:rsidR="00493210" w:rsidRPr="00983E2B" w:rsidRDefault="00493210" w:rsidP="00493210">
            <w:pPr>
              <w:widowControl w:val="0"/>
              <w:tabs>
                <w:tab w:val="left" w:pos="720"/>
              </w:tabs>
              <w:jc w:val="right"/>
              <w:rPr>
                <w:sz w:val="20"/>
                <w:szCs w:val="20"/>
              </w:rPr>
            </w:pPr>
            <w:r w:rsidRPr="00983E2B">
              <w:rPr>
                <w:sz w:val="20"/>
                <w:szCs w:val="20"/>
                <w:lang w:val="fr-FR"/>
              </w:rPr>
              <w:t>s.o.</w:t>
            </w:r>
          </w:p>
        </w:tc>
        <w:tc>
          <w:tcPr>
            <w:tcW w:w="505" w:type="pct"/>
            <w:shd w:val="clear" w:color="auto" w:fill="auto"/>
            <w:noWrap/>
            <w:tcMar>
              <w:top w:w="0" w:type="dxa"/>
              <w:left w:w="115" w:type="dxa"/>
              <w:bottom w:w="0" w:type="dxa"/>
              <w:right w:w="173" w:type="dxa"/>
            </w:tcMar>
            <w:hideMark/>
          </w:tcPr>
          <w:p w14:paraId="65A66D67" w14:textId="77777777" w:rsidR="00493210" w:rsidRPr="007E5D48" w:rsidRDefault="00493210" w:rsidP="00493210">
            <w:pPr>
              <w:widowControl w:val="0"/>
              <w:tabs>
                <w:tab w:val="left" w:pos="720"/>
              </w:tabs>
              <w:jc w:val="right"/>
              <w:rPr>
                <w:sz w:val="20"/>
                <w:szCs w:val="20"/>
              </w:rPr>
            </w:pPr>
            <w:r w:rsidRPr="007E5D48">
              <w:rPr>
                <w:sz w:val="20"/>
                <w:szCs w:val="20"/>
              </w:rPr>
              <w:t>942</w:t>
            </w:r>
            <w:r>
              <w:rPr>
                <w:sz w:val="20"/>
                <w:szCs w:val="20"/>
              </w:rPr>
              <w:t>,</w:t>
            </w:r>
            <w:r w:rsidRPr="007E5D48">
              <w:rPr>
                <w:sz w:val="20"/>
                <w:szCs w:val="20"/>
              </w:rPr>
              <w:t>6</w:t>
            </w:r>
          </w:p>
        </w:tc>
        <w:tc>
          <w:tcPr>
            <w:tcW w:w="506" w:type="pct"/>
            <w:shd w:val="clear" w:color="auto" w:fill="auto"/>
            <w:tcMar>
              <w:top w:w="0" w:type="dxa"/>
              <w:left w:w="115" w:type="dxa"/>
              <w:bottom w:w="0" w:type="dxa"/>
              <w:right w:w="173" w:type="dxa"/>
            </w:tcMar>
          </w:tcPr>
          <w:p w14:paraId="3CC0033A" w14:textId="77777777" w:rsidR="00493210" w:rsidRPr="00983E2B" w:rsidRDefault="00493210" w:rsidP="00493210">
            <w:pPr>
              <w:widowControl w:val="0"/>
              <w:tabs>
                <w:tab w:val="left" w:pos="720"/>
              </w:tabs>
              <w:jc w:val="right"/>
              <w:rPr>
                <w:sz w:val="20"/>
                <w:szCs w:val="20"/>
              </w:rPr>
            </w:pPr>
            <w:r w:rsidRPr="00983E2B">
              <w:rPr>
                <w:sz w:val="20"/>
                <w:szCs w:val="20"/>
                <w:lang w:val="fr-FR"/>
              </w:rPr>
              <w:t>s.o.</w:t>
            </w:r>
          </w:p>
        </w:tc>
        <w:tc>
          <w:tcPr>
            <w:tcW w:w="506" w:type="pct"/>
            <w:shd w:val="clear" w:color="auto" w:fill="auto"/>
            <w:tcMar>
              <w:top w:w="0" w:type="dxa"/>
              <w:left w:w="115" w:type="dxa"/>
              <w:bottom w:w="0" w:type="dxa"/>
              <w:right w:w="173" w:type="dxa"/>
            </w:tcMar>
          </w:tcPr>
          <w:p w14:paraId="2D4896BF" w14:textId="77777777" w:rsidR="00493210" w:rsidRPr="00983E2B" w:rsidRDefault="00493210" w:rsidP="00493210">
            <w:pPr>
              <w:widowControl w:val="0"/>
              <w:tabs>
                <w:tab w:val="left" w:pos="720"/>
              </w:tabs>
              <w:jc w:val="right"/>
              <w:rPr>
                <w:sz w:val="20"/>
                <w:szCs w:val="20"/>
              </w:rPr>
            </w:pPr>
            <w:r w:rsidRPr="00983E2B">
              <w:rPr>
                <w:sz w:val="20"/>
                <w:szCs w:val="20"/>
                <w:lang w:val="fr-FR"/>
              </w:rPr>
              <w:t>s.o.</w:t>
            </w:r>
          </w:p>
        </w:tc>
        <w:tc>
          <w:tcPr>
            <w:tcW w:w="508" w:type="pct"/>
            <w:tcMar>
              <w:top w:w="0" w:type="dxa"/>
              <w:left w:w="115" w:type="dxa"/>
              <w:bottom w:w="0" w:type="dxa"/>
              <w:right w:w="173" w:type="dxa"/>
            </w:tcMar>
          </w:tcPr>
          <w:p w14:paraId="54CBEC96" w14:textId="77777777" w:rsidR="00493210" w:rsidRPr="007E5D48" w:rsidRDefault="00493210" w:rsidP="00493210">
            <w:pPr>
              <w:widowControl w:val="0"/>
              <w:tabs>
                <w:tab w:val="left" w:pos="720"/>
              </w:tabs>
              <w:jc w:val="right"/>
              <w:rPr>
                <w:sz w:val="20"/>
                <w:szCs w:val="20"/>
              </w:rPr>
            </w:pPr>
            <w:r w:rsidRPr="007E5D48">
              <w:rPr>
                <w:sz w:val="20"/>
                <w:szCs w:val="20"/>
              </w:rPr>
              <w:t>675</w:t>
            </w:r>
            <w:r>
              <w:rPr>
                <w:sz w:val="20"/>
                <w:szCs w:val="20"/>
              </w:rPr>
              <w:t>,</w:t>
            </w:r>
            <w:r w:rsidRPr="007E5D48">
              <w:rPr>
                <w:sz w:val="20"/>
                <w:szCs w:val="20"/>
              </w:rPr>
              <w:t>1</w:t>
            </w:r>
          </w:p>
        </w:tc>
        <w:tc>
          <w:tcPr>
            <w:tcW w:w="507" w:type="pct"/>
            <w:tcMar>
              <w:top w:w="0" w:type="dxa"/>
              <w:bottom w:w="0" w:type="dxa"/>
            </w:tcMar>
          </w:tcPr>
          <w:p w14:paraId="2E40101C" w14:textId="77777777" w:rsidR="00493210" w:rsidRPr="00983E2B" w:rsidRDefault="00493210" w:rsidP="00493210">
            <w:pPr>
              <w:widowControl w:val="0"/>
              <w:tabs>
                <w:tab w:val="left" w:pos="720"/>
              </w:tabs>
              <w:jc w:val="right"/>
              <w:rPr>
                <w:sz w:val="20"/>
                <w:szCs w:val="20"/>
              </w:rPr>
            </w:pPr>
            <w:r w:rsidRPr="00983E2B">
              <w:rPr>
                <w:sz w:val="20"/>
                <w:szCs w:val="20"/>
                <w:lang w:val="fr-FR"/>
              </w:rPr>
              <w:t>s.o.</w:t>
            </w:r>
          </w:p>
        </w:tc>
        <w:tc>
          <w:tcPr>
            <w:tcW w:w="503" w:type="pct"/>
            <w:tcMar>
              <w:top w:w="0" w:type="dxa"/>
              <w:bottom w:w="0" w:type="dxa"/>
            </w:tcMar>
          </w:tcPr>
          <w:p w14:paraId="6AB6BEF0" w14:textId="77777777" w:rsidR="00493210" w:rsidRPr="007E5D48" w:rsidRDefault="00493210" w:rsidP="00493210">
            <w:pPr>
              <w:widowControl w:val="0"/>
              <w:tabs>
                <w:tab w:val="left" w:pos="720"/>
              </w:tabs>
              <w:jc w:val="right"/>
              <w:rPr>
                <w:sz w:val="20"/>
                <w:szCs w:val="20"/>
              </w:rPr>
            </w:pPr>
            <w:r w:rsidRPr="007E5D48">
              <w:rPr>
                <w:sz w:val="20"/>
                <w:szCs w:val="20"/>
              </w:rPr>
              <w:t>808</w:t>
            </w:r>
            <w:r>
              <w:rPr>
                <w:sz w:val="20"/>
                <w:szCs w:val="20"/>
              </w:rPr>
              <w:t>,</w:t>
            </w:r>
            <w:r w:rsidRPr="007E5D48">
              <w:rPr>
                <w:sz w:val="20"/>
                <w:szCs w:val="20"/>
              </w:rPr>
              <w:t>8</w:t>
            </w:r>
          </w:p>
        </w:tc>
      </w:tr>
    </w:tbl>
    <w:p w14:paraId="325A04A7" w14:textId="77777777" w:rsidR="00493210" w:rsidRPr="00493210" w:rsidRDefault="00493210" w:rsidP="00493210">
      <w:pPr>
        <w:widowControl w:val="0"/>
        <w:spacing w:before="20"/>
        <w:rPr>
          <w:sz w:val="18"/>
          <w:szCs w:val="18"/>
          <w:lang w:val="fr-CA"/>
        </w:rPr>
      </w:pPr>
      <w:r w:rsidRPr="00983E2B">
        <w:rPr>
          <w:sz w:val="18"/>
          <w:szCs w:val="18"/>
          <w:lang w:val="fr-FR"/>
        </w:rPr>
        <w:t>* Conformément au rapport de mise en œuvre de programme de pays.</w:t>
      </w:r>
    </w:p>
    <w:p w14:paraId="4271510F" w14:textId="77777777" w:rsidR="00493210" w:rsidRPr="00493210" w:rsidRDefault="00493210" w:rsidP="00493210">
      <w:pPr>
        <w:widowControl w:val="0"/>
        <w:rPr>
          <w:sz w:val="18"/>
          <w:szCs w:val="18"/>
          <w:lang w:val="fr-CA"/>
        </w:rPr>
      </w:pPr>
      <w:r w:rsidRPr="00983E2B">
        <w:rPr>
          <w:sz w:val="18"/>
          <w:szCs w:val="18"/>
          <w:lang w:val="fr-FR"/>
        </w:rPr>
        <w:t>** Conformément à l</w:t>
      </w:r>
      <w:r>
        <w:rPr>
          <w:sz w:val="18"/>
          <w:szCs w:val="18"/>
          <w:lang w:val="fr-FR"/>
        </w:rPr>
        <w:t>’</w:t>
      </w:r>
      <w:r w:rsidRPr="00983E2B">
        <w:rPr>
          <w:sz w:val="18"/>
          <w:szCs w:val="18"/>
          <w:lang w:val="fr-FR"/>
        </w:rPr>
        <w:t>accord conclu pour la phase I du PGEH jusqu</w:t>
      </w:r>
      <w:r>
        <w:rPr>
          <w:sz w:val="18"/>
          <w:szCs w:val="18"/>
          <w:lang w:val="fr-FR"/>
        </w:rPr>
        <w:t>’</w:t>
      </w:r>
      <w:r w:rsidRPr="00983E2B">
        <w:rPr>
          <w:sz w:val="18"/>
          <w:szCs w:val="18"/>
          <w:lang w:val="fr-FR"/>
        </w:rPr>
        <w:t>en 2015 approuvé lors de la 67</w:t>
      </w:r>
      <w:r w:rsidRPr="00983E2B">
        <w:rPr>
          <w:sz w:val="18"/>
          <w:szCs w:val="18"/>
          <w:vertAlign w:val="superscript"/>
          <w:lang w:val="fr-FR"/>
        </w:rPr>
        <w:t>e</w:t>
      </w:r>
      <w:r w:rsidRPr="00983E2B">
        <w:rPr>
          <w:sz w:val="18"/>
          <w:szCs w:val="18"/>
          <w:lang w:val="fr-FR"/>
        </w:rPr>
        <w:t xml:space="preserve"> réunion, et conformément à l</w:t>
      </w:r>
      <w:r>
        <w:rPr>
          <w:sz w:val="18"/>
          <w:szCs w:val="18"/>
          <w:lang w:val="fr-FR"/>
        </w:rPr>
        <w:t>’</w:t>
      </w:r>
      <w:r w:rsidRPr="00983E2B">
        <w:rPr>
          <w:sz w:val="18"/>
          <w:szCs w:val="18"/>
          <w:lang w:val="fr-FR"/>
        </w:rPr>
        <w:t>accord conclu pour la phase II de 2016 à 2019 approuvé lors de la 86</w:t>
      </w:r>
      <w:r w:rsidRPr="00983E2B">
        <w:rPr>
          <w:sz w:val="18"/>
          <w:szCs w:val="18"/>
          <w:vertAlign w:val="superscript"/>
          <w:lang w:val="fr-FR"/>
        </w:rPr>
        <w:t>e</w:t>
      </w:r>
      <w:r w:rsidRPr="00983E2B">
        <w:rPr>
          <w:sz w:val="18"/>
          <w:szCs w:val="18"/>
          <w:lang w:val="fr-FR"/>
        </w:rPr>
        <w:t xml:space="preserve"> réunion.</w:t>
      </w:r>
    </w:p>
    <w:p w14:paraId="103F96DA" w14:textId="77777777" w:rsidR="00493210" w:rsidRPr="00493210" w:rsidRDefault="00493210" w:rsidP="00493210">
      <w:pPr>
        <w:widowControl w:val="0"/>
        <w:rPr>
          <w:sz w:val="16"/>
          <w:szCs w:val="16"/>
          <w:lang w:val="fr-CA"/>
        </w:rPr>
      </w:pPr>
      <w:r w:rsidRPr="00493210">
        <w:rPr>
          <w:sz w:val="16"/>
          <w:szCs w:val="16"/>
          <w:lang w:val="fr-CA"/>
        </w:rPr>
        <w:t xml:space="preserve"> </w:t>
      </w:r>
    </w:p>
    <w:p w14:paraId="728AD9F9" w14:textId="4570FE16" w:rsidR="00493210" w:rsidRPr="00493210" w:rsidRDefault="00493210" w:rsidP="00493210">
      <w:pPr>
        <w:widowControl w:val="0"/>
        <w:numPr>
          <w:ilvl w:val="0"/>
          <w:numId w:val="1"/>
        </w:numPr>
        <w:spacing w:after="240"/>
        <w:outlineLvl w:val="0"/>
        <w:rPr>
          <w:lang w:val="fr-CA"/>
        </w:rPr>
      </w:pPr>
      <w:r w:rsidRPr="00983E2B">
        <w:rPr>
          <w:lang w:val="fr-FR"/>
        </w:rPr>
        <w:t>Après une augmentation en 2016 et 2017 due au développement économique et aux politiques adoptées dans diverses provinces exigeant l</w:t>
      </w:r>
      <w:r>
        <w:rPr>
          <w:lang w:val="fr-FR"/>
        </w:rPr>
        <w:t>’</w:t>
      </w:r>
      <w:r w:rsidRPr="00983E2B">
        <w:rPr>
          <w:lang w:val="fr-FR"/>
        </w:rPr>
        <w:t xml:space="preserve">isolation des bâtiments, la consommation de HCFC dans le secteur de la mousse </w:t>
      </w:r>
      <w:r w:rsidR="00F64976">
        <w:rPr>
          <w:lang w:val="fr-FR"/>
        </w:rPr>
        <w:t>de polyuréthanne rigide</w:t>
      </w:r>
      <w:r w:rsidRPr="00983E2B">
        <w:rPr>
          <w:lang w:val="fr-FR"/>
        </w:rPr>
        <w:t xml:space="preserve"> a </w:t>
      </w:r>
      <w:r>
        <w:rPr>
          <w:lang w:val="fr-FR"/>
        </w:rPr>
        <w:t xml:space="preserve">ensuite </w:t>
      </w:r>
      <w:r w:rsidRPr="00983E2B">
        <w:rPr>
          <w:lang w:val="fr-FR"/>
        </w:rPr>
        <w:t xml:space="preserve">diminué entre 2018 et 2020, en partie en raison de la reconversion des entreprises de mousse </w:t>
      </w:r>
      <w:r w:rsidR="00F64976">
        <w:rPr>
          <w:lang w:val="fr-FR"/>
        </w:rPr>
        <w:t>de polyuréthanne rigide</w:t>
      </w:r>
      <w:r w:rsidRPr="00983E2B">
        <w:rPr>
          <w:lang w:val="fr-FR"/>
        </w:rPr>
        <w:t xml:space="preserve"> à des solutions de remplacement à faible PRP dans le cadre des phases I et II du PGEH.</w:t>
      </w:r>
    </w:p>
    <w:p w14:paraId="53D908D0" w14:textId="77777777" w:rsidR="00493210" w:rsidRPr="00493210" w:rsidRDefault="00493210" w:rsidP="00493210">
      <w:pPr>
        <w:pStyle w:val="Heading1"/>
        <w:rPr>
          <w:lang w:val="fr-CA"/>
        </w:rPr>
      </w:pPr>
      <w:r w:rsidRPr="00983E2B">
        <w:rPr>
          <w:lang w:val="fr-FR"/>
        </w:rPr>
        <w:t>Le gouvernement de la Chine devait réduire sa consommation de 806,2 tonnes PAO, pour passer de 3 771,9 tonnes PAO en 2019 à 2 965,7 tonnes PAO en 2020. Notant que la quantité de HCFC éliminée par les huit projets entièrement achevés en 2021 n</w:t>
      </w:r>
      <w:r>
        <w:rPr>
          <w:lang w:val="fr-FR"/>
        </w:rPr>
        <w:t>’</w:t>
      </w:r>
      <w:r w:rsidRPr="00983E2B">
        <w:rPr>
          <w:lang w:val="fr-FR"/>
        </w:rPr>
        <w:t>était que de 91,34 tonnes PAO, le Secrétariat a demandé des explications sur la façon dont l</w:t>
      </w:r>
      <w:r>
        <w:rPr>
          <w:lang w:val="fr-FR"/>
        </w:rPr>
        <w:t>’</w:t>
      </w:r>
      <w:r w:rsidRPr="00983E2B">
        <w:rPr>
          <w:lang w:val="fr-FR"/>
        </w:rPr>
        <w:t>élimination a été réalisée.</w:t>
      </w:r>
      <w:r w:rsidRPr="00493210">
        <w:rPr>
          <w:lang w:val="fr-CA"/>
        </w:rPr>
        <w:t xml:space="preserve"> </w:t>
      </w:r>
      <w:r w:rsidRPr="00983E2B">
        <w:rPr>
          <w:lang w:val="fr-FR"/>
        </w:rPr>
        <w:t>La Banque mondiale a expliqué que des réductions avaient été obtenues grâce à la mise en œuvre de mesures réglementaires, notamment l</w:t>
      </w:r>
      <w:r>
        <w:rPr>
          <w:lang w:val="fr-FR"/>
        </w:rPr>
        <w:t>’</w:t>
      </w:r>
      <w:r w:rsidRPr="00983E2B">
        <w:rPr>
          <w:lang w:val="fr-FR"/>
        </w:rPr>
        <w:t>interdiction d</w:t>
      </w:r>
      <w:r>
        <w:rPr>
          <w:lang w:val="fr-FR"/>
        </w:rPr>
        <w:t>’</w:t>
      </w:r>
      <w:r w:rsidRPr="00983E2B">
        <w:rPr>
          <w:lang w:val="fr-FR"/>
        </w:rPr>
        <w:t xml:space="preserve">utiliser le HCFC-141b comme agent de gonflage dans les sous-secteurs des conteneurs frigorifiques, des réfrigérateurs et des congélateurs, et dans les petits appareils électroménagers </w:t>
      </w:r>
      <w:r w:rsidRPr="00983E2B">
        <w:rPr>
          <w:lang w:val="fr-FR"/>
        </w:rPr>
        <w:lastRenderedPageBreak/>
        <w:t>(entièrement reconvertis dans la phase I du PGEH) à compter du 1</w:t>
      </w:r>
      <w:r w:rsidRPr="00983E2B">
        <w:rPr>
          <w:vertAlign w:val="superscript"/>
          <w:lang w:val="fr-FR"/>
        </w:rPr>
        <w:t>er</w:t>
      </w:r>
      <w:r w:rsidRPr="00983E2B">
        <w:rPr>
          <w:lang w:val="fr-FR"/>
        </w:rPr>
        <w:t xml:space="preserve"> janvier 2019 ; le système des quotas de production à usage domestique ; et la gestion des quotas de consommation pour les grandes entreprises ayant une consommation de HCFC supérieure à 100 tm.</w:t>
      </w:r>
      <w:r w:rsidRPr="00493210">
        <w:rPr>
          <w:lang w:val="fr-CA"/>
        </w:rPr>
        <w:t xml:space="preserve"> </w:t>
      </w:r>
    </w:p>
    <w:p w14:paraId="4833E802" w14:textId="6B741BBA" w:rsidR="00493210" w:rsidRPr="00493210" w:rsidRDefault="00493210" w:rsidP="00493210">
      <w:pPr>
        <w:pStyle w:val="Heading1"/>
        <w:rPr>
          <w:lang w:val="fr-CA"/>
        </w:rPr>
      </w:pPr>
      <w:r w:rsidRPr="00D67441">
        <w:rPr>
          <w:lang w:val="fr-FR"/>
        </w:rPr>
        <w:t>Grâce à ces actions, les technologies de remplacement sont plus largement connues, accessibles et acceptées par l</w:t>
      </w:r>
      <w:r>
        <w:rPr>
          <w:lang w:val="fr-FR"/>
        </w:rPr>
        <w:t>’</w:t>
      </w:r>
      <w:r w:rsidRPr="00D67441">
        <w:rPr>
          <w:lang w:val="fr-FR"/>
        </w:rPr>
        <w:t>industrie.</w:t>
      </w:r>
      <w:r w:rsidRPr="00493210">
        <w:rPr>
          <w:lang w:val="fr-CA"/>
        </w:rPr>
        <w:t xml:space="preserve"> </w:t>
      </w:r>
      <w:r w:rsidRPr="00D67441">
        <w:rPr>
          <w:lang w:val="fr-FR"/>
        </w:rPr>
        <w:t xml:space="preserve">Avec la fermeture de la production, le prix du HCFC-141b augmente, entraînant des reconversions supplémentaires financées et autofinancées par les entreprises de mousse </w:t>
      </w:r>
      <w:r w:rsidR="00F64976">
        <w:rPr>
          <w:lang w:val="fr-FR"/>
        </w:rPr>
        <w:t>de polyuréthanne rigide</w:t>
      </w:r>
      <w:r w:rsidRPr="00D67441">
        <w:rPr>
          <w:lang w:val="fr-FR"/>
        </w:rPr>
        <w:t>.</w:t>
      </w:r>
      <w:r w:rsidRPr="00493210">
        <w:rPr>
          <w:lang w:val="fr-CA"/>
        </w:rPr>
        <w:t xml:space="preserve"> </w:t>
      </w:r>
      <w:r w:rsidRPr="00D67441">
        <w:rPr>
          <w:lang w:val="fr-FR"/>
        </w:rPr>
        <w:t xml:space="preserve">Pour faciliter ces reconversions et assurer une élimination durable, le </w:t>
      </w:r>
      <w:r w:rsidR="00287DD8">
        <w:rPr>
          <w:lang w:val="fr-FR"/>
        </w:rPr>
        <w:t>BCEE</w:t>
      </w:r>
      <w:r w:rsidRPr="00D67441">
        <w:rPr>
          <w:lang w:val="fr-FR"/>
        </w:rPr>
        <w:t xml:space="preserve"> continue de collaborer étroitement avec l</w:t>
      </w:r>
      <w:r>
        <w:rPr>
          <w:lang w:val="fr-FR"/>
        </w:rPr>
        <w:t>’</w:t>
      </w:r>
      <w:r w:rsidRPr="00D67441">
        <w:rPr>
          <w:lang w:val="fr-FR"/>
        </w:rPr>
        <w:t>association des mousses pour organiser des sessions de formation technique et des ateliers afin de diffuser les exigences politiques, les développements intervenus dans le domaine des technologies de remplacement et les pratiques sûres dans la production utilisant des</w:t>
      </w:r>
      <w:r>
        <w:rPr>
          <w:lang w:val="fr-FR"/>
        </w:rPr>
        <w:t> </w:t>
      </w:r>
      <w:r w:rsidRPr="00D67441">
        <w:rPr>
          <w:lang w:val="fr-FR"/>
        </w:rPr>
        <w:t>agents de gonflage inflammables.</w:t>
      </w:r>
      <w:r w:rsidRPr="00493210">
        <w:rPr>
          <w:lang w:val="fr-CA"/>
        </w:rPr>
        <w:t xml:space="preserve"> </w:t>
      </w:r>
      <w:r w:rsidRPr="00D67441">
        <w:rPr>
          <w:lang w:val="fr-FR"/>
        </w:rPr>
        <w:t>Le ministère de l</w:t>
      </w:r>
      <w:r>
        <w:rPr>
          <w:lang w:val="fr-FR"/>
        </w:rPr>
        <w:t>’</w:t>
      </w:r>
      <w:r w:rsidRPr="00D67441">
        <w:rPr>
          <w:lang w:val="fr-FR"/>
        </w:rPr>
        <w:t>Environnement et de l</w:t>
      </w:r>
      <w:r>
        <w:rPr>
          <w:lang w:val="fr-FR"/>
        </w:rPr>
        <w:t>’</w:t>
      </w:r>
      <w:r w:rsidRPr="00D67441">
        <w:rPr>
          <w:lang w:val="fr-FR"/>
        </w:rPr>
        <w:t>Écologie et les BEE locaux continuent d</w:t>
      </w:r>
      <w:r>
        <w:rPr>
          <w:lang w:val="fr-FR"/>
        </w:rPr>
        <w:t>’</w:t>
      </w:r>
      <w:r w:rsidRPr="00D67441">
        <w:rPr>
          <w:lang w:val="fr-FR"/>
        </w:rPr>
        <w:t>assurer le suivi et la supervision des entreprises.</w:t>
      </w:r>
    </w:p>
    <w:p w14:paraId="0A586368" w14:textId="77777777" w:rsidR="00493210" w:rsidRPr="00D67441" w:rsidRDefault="00493210" w:rsidP="00493210">
      <w:pPr>
        <w:rPr>
          <w:u w:val="single"/>
        </w:rPr>
      </w:pPr>
      <w:r w:rsidRPr="00D67441">
        <w:rPr>
          <w:u w:val="single"/>
          <w:lang w:val="fr-FR"/>
        </w:rPr>
        <w:t>État d</w:t>
      </w:r>
      <w:r>
        <w:rPr>
          <w:u w:val="single"/>
          <w:lang w:val="fr-FR"/>
        </w:rPr>
        <w:t>’</w:t>
      </w:r>
      <w:r w:rsidRPr="00D67441">
        <w:rPr>
          <w:u w:val="single"/>
          <w:lang w:val="fr-FR"/>
        </w:rPr>
        <w:t>avancement</w:t>
      </w:r>
    </w:p>
    <w:p w14:paraId="7BEA359D" w14:textId="77777777" w:rsidR="00493210" w:rsidRDefault="00493210" w:rsidP="00493210">
      <w:pPr>
        <w:rPr>
          <w:u w:val="single"/>
        </w:rPr>
      </w:pPr>
    </w:p>
    <w:p w14:paraId="6317C803" w14:textId="45B70DC8" w:rsidR="00493210" w:rsidRPr="00493210" w:rsidRDefault="00493210" w:rsidP="00493210">
      <w:pPr>
        <w:pStyle w:val="Heading1"/>
        <w:rPr>
          <w:lang w:val="fr-CA"/>
        </w:rPr>
      </w:pPr>
      <w:r w:rsidRPr="00D67441">
        <w:rPr>
          <w:lang w:val="fr-FR"/>
        </w:rPr>
        <w:t xml:space="preserve">Le Secrétariat a pris note des progrès substantiels réalisés dans la reconversion de huit entreprises individuelles de </w:t>
      </w:r>
      <w:r w:rsidR="00F64976">
        <w:rPr>
          <w:lang w:val="fr-FR"/>
        </w:rPr>
        <w:t>mousse de polyuréthanne rigide</w:t>
      </w:r>
      <w:r w:rsidRPr="00D67441">
        <w:rPr>
          <w:lang w:val="fr-FR"/>
        </w:rPr>
        <w:t xml:space="preserve"> et dans les activités d</w:t>
      </w:r>
      <w:r>
        <w:rPr>
          <w:lang w:val="fr-FR"/>
        </w:rPr>
        <w:t>’</w:t>
      </w:r>
      <w:r w:rsidRPr="00D67441">
        <w:rPr>
          <w:lang w:val="fr-FR"/>
        </w:rPr>
        <w:t>assistance technique.</w:t>
      </w:r>
      <w:r w:rsidRPr="00493210">
        <w:rPr>
          <w:lang w:val="fr-CA"/>
        </w:rPr>
        <w:t xml:space="preserve"> </w:t>
      </w:r>
      <w:r w:rsidRPr="00454519">
        <w:rPr>
          <w:lang w:val="fr-FR"/>
        </w:rPr>
        <w:t>Interrogée sur ce sujet, la</w:t>
      </w:r>
      <w:r w:rsidRPr="00676002">
        <w:rPr>
          <w:lang w:val="fr-FR"/>
        </w:rPr>
        <w:t xml:space="preserve"> Banque mondiale a fait savoir que dans le cas du secteur des mousses </w:t>
      </w:r>
      <w:r w:rsidR="00F64976">
        <w:rPr>
          <w:lang w:val="fr-FR"/>
        </w:rPr>
        <w:t>de polyuréthanne rigides</w:t>
      </w:r>
      <w:r w:rsidRPr="00676002">
        <w:rPr>
          <w:lang w:val="fr-FR"/>
        </w:rPr>
        <w:t>, la pandémie n</w:t>
      </w:r>
      <w:r>
        <w:rPr>
          <w:lang w:val="fr-FR"/>
        </w:rPr>
        <w:t>’</w:t>
      </w:r>
      <w:r w:rsidRPr="00676002">
        <w:rPr>
          <w:lang w:val="fr-FR"/>
        </w:rPr>
        <w:t>a pas affecté de manière significative la mise en œuvre des projets, à l</w:t>
      </w:r>
      <w:r>
        <w:rPr>
          <w:lang w:val="fr-FR"/>
        </w:rPr>
        <w:t>’</w:t>
      </w:r>
      <w:r w:rsidRPr="00676002">
        <w:rPr>
          <w:lang w:val="fr-FR"/>
        </w:rPr>
        <w:t>exception de certains retards dans l</w:t>
      </w:r>
      <w:r>
        <w:rPr>
          <w:lang w:val="fr-FR"/>
        </w:rPr>
        <w:t>’</w:t>
      </w:r>
      <w:r w:rsidRPr="00676002">
        <w:rPr>
          <w:lang w:val="fr-FR"/>
        </w:rPr>
        <w:t>arrivée des équipements importés qui ont empêché les trois derniers projets d</w:t>
      </w:r>
      <w:r>
        <w:rPr>
          <w:lang w:val="fr-FR"/>
        </w:rPr>
        <w:t>’</w:t>
      </w:r>
      <w:r w:rsidRPr="00676002">
        <w:rPr>
          <w:lang w:val="fr-FR"/>
        </w:rPr>
        <w:t xml:space="preserve">être achevés </w:t>
      </w:r>
      <w:r>
        <w:rPr>
          <w:lang w:val="fr-FR"/>
        </w:rPr>
        <w:t xml:space="preserve">aux dates initialement </w:t>
      </w:r>
      <w:r w:rsidRPr="00676002">
        <w:rPr>
          <w:lang w:val="fr-FR"/>
        </w:rPr>
        <w:t>prévu</w:t>
      </w:r>
      <w:r>
        <w:rPr>
          <w:lang w:val="fr-FR"/>
        </w:rPr>
        <w:t>es</w:t>
      </w:r>
      <w:r w:rsidRPr="00676002">
        <w:rPr>
          <w:lang w:val="fr-FR"/>
        </w:rPr>
        <w:t>.</w:t>
      </w:r>
      <w:r w:rsidRPr="00493210">
        <w:rPr>
          <w:lang w:val="fr-CA"/>
        </w:rPr>
        <w:t xml:space="preserve"> </w:t>
      </w:r>
      <w:r w:rsidRPr="009E4EA2">
        <w:rPr>
          <w:lang w:val="fr-FR"/>
        </w:rPr>
        <w:t>Des problèmes se sont également posés pour effectuer la vérification d</w:t>
      </w:r>
      <w:r>
        <w:rPr>
          <w:lang w:val="fr-FR"/>
        </w:rPr>
        <w:t>’</w:t>
      </w:r>
      <w:r w:rsidRPr="009E4EA2">
        <w:rPr>
          <w:lang w:val="fr-FR"/>
        </w:rPr>
        <w:t>achèvement/l</w:t>
      </w:r>
      <w:r>
        <w:rPr>
          <w:lang w:val="fr-FR"/>
        </w:rPr>
        <w:t>’</w:t>
      </w:r>
      <w:r w:rsidRPr="009E4EA2">
        <w:rPr>
          <w:lang w:val="fr-FR"/>
        </w:rPr>
        <w:t>acceptation du projet dans les entreprises en raison de restrictions de voyage intermittentes.</w:t>
      </w:r>
      <w:r w:rsidRPr="00493210">
        <w:rPr>
          <w:lang w:val="fr-CA"/>
        </w:rPr>
        <w:t xml:space="preserve"> </w:t>
      </w:r>
      <w:r w:rsidRPr="009E4EA2">
        <w:rPr>
          <w:lang w:val="fr-FR"/>
        </w:rPr>
        <w:t xml:space="preserve">Pour assurer la bonne exécution des projets et des activités prévues pendant les périodes de restrictions sur les voyages intérieurs, le </w:t>
      </w:r>
      <w:r w:rsidR="00287DD8">
        <w:rPr>
          <w:lang w:val="fr-FR"/>
        </w:rPr>
        <w:t>BCEE</w:t>
      </w:r>
      <w:r w:rsidRPr="009E4EA2">
        <w:rPr>
          <w:lang w:val="fr-FR"/>
        </w:rPr>
        <w:t xml:space="preserve"> et l</w:t>
      </w:r>
      <w:r>
        <w:rPr>
          <w:lang w:val="fr-FR"/>
        </w:rPr>
        <w:t>’</w:t>
      </w:r>
      <w:r w:rsidRPr="009E4EA2">
        <w:rPr>
          <w:lang w:val="fr-FR"/>
        </w:rPr>
        <w:t>association ont organisé des réunions virtuelles avec les bénéficiaires et les parties prenantes concernées.</w:t>
      </w:r>
      <w:r w:rsidRPr="00493210">
        <w:rPr>
          <w:lang w:val="fr-CA"/>
        </w:rPr>
        <w:t xml:space="preserve"> </w:t>
      </w:r>
      <w:r w:rsidRPr="009E4EA2">
        <w:rPr>
          <w:lang w:val="fr-FR"/>
        </w:rPr>
        <w:t>La Banque mondiale a continué à apporter un soutien régulier à la mise en œuvre, ayant organisé notamment trois missions virtuelles depuis le début de la pandémie et des réunions de travail régulières pour examiner l</w:t>
      </w:r>
      <w:r>
        <w:rPr>
          <w:lang w:val="fr-FR"/>
        </w:rPr>
        <w:t>’</w:t>
      </w:r>
      <w:r w:rsidRPr="009E4EA2">
        <w:rPr>
          <w:lang w:val="fr-FR"/>
        </w:rPr>
        <w:t>avancement du projet.</w:t>
      </w:r>
      <w:r w:rsidRPr="00493210">
        <w:rPr>
          <w:lang w:val="fr-CA"/>
        </w:rPr>
        <w:t xml:space="preserve"> </w:t>
      </w:r>
    </w:p>
    <w:p w14:paraId="2260FE39" w14:textId="6858F09D" w:rsidR="00493210" w:rsidRPr="00493210" w:rsidRDefault="00493210" w:rsidP="00493210">
      <w:pPr>
        <w:pStyle w:val="Heading1"/>
        <w:widowControl w:val="0"/>
        <w:rPr>
          <w:lang w:val="fr-CA"/>
        </w:rPr>
      </w:pPr>
      <w:r w:rsidRPr="009E4EA2">
        <w:rPr>
          <w:lang w:val="fr-FR"/>
        </w:rPr>
        <w:t>Dans le plan d</w:t>
      </w:r>
      <w:r>
        <w:rPr>
          <w:lang w:val="fr-FR"/>
        </w:rPr>
        <w:t>’</w:t>
      </w:r>
      <w:r w:rsidRPr="009E4EA2">
        <w:rPr>
          <w:lang w:val="fr-FR"/>
        </w:rPr>
        <w:t xml:space="preserve">action révisé pour le secteur des mousses </w:t>
      </w:r>
      <w:r w:rsidR="00F64976">
        <w:rPr>
          <w:lang w:val="fr-FR"/>
        </w:rPr>
        <w:t>de polyuréthanne rigides</w:t>
      </w:r>
      <w:r w:rsidRPr="009E4EA2">
        <w:rPr>
          <w:lang w:val="fr-FR"/>
        </w:rPr>
        <w:t>, le gouvernement de la Chine a reporté la date prévue d</w:t>
      </w:r>
      <w:r>
        <w:rPr>
          <w:lang w:val="fr-FR"/>
        </w:rPr>
        <w:t>’</w:t>
      </w:r>
      <w:r w:rsidRPr="009E4EA2">
        <w:rPr>
          <w:lang w:val="fr-FR"/>
        </w:rPr>
        <w:t>entrée en vigueur de l</w:t>
      </w:r>
      <w:r>
        <w:rPr>
          <w:lang w:val="fr-FR"/>
        </w:rPr>
        <w:t>’</w:t>
      </w:r>
      <w:r w:rsidRPr="009E4EA2">
        <w:rPr>
          <w:lang w:val="fr-FR"/>
        </w:rPr>
        <w:t>interdiction de l</w:t>
      </w:r>
      <w:r>
        <w:rPr>
          <w:lang w:val="fr-FR"/>
        </w:rPr>
        <w:t>’</w:t>
      </w:r>
      <w:r w:rsidRPr="009E4EA2">
        <w:rPr>
          <w:lang w:val="fr-FR"/>
        </w:rPr>
        <w:t>utilisation du HCFC-141b dans les sous-secteurs de l</w:t>
      </w:r>
      <w:r>
        <w:rPr>
          <w:lang w:val="fr-FR"/>
        </w:rPr>
        <w:t>’</w:t>
      </w:r>
      <w:r w:rsidRPr="009E4EA2">
        <w:rPr>
          <w:lang w:val="fr-FR"/>
        </w:rPr>
        <w:t>isolation des tuyaux et des chauffe-eau solaires de 2019/2020 à 2022 pour accorder un plus grand délai à l</w:t>
      </w:r>
      <w:r>
        <w:rPr>
          <w:lang w:val="fr-FR"/>
        </w:rPr>
        <w:t>’</w:t>
      </w:r>
      <w:r w:rsidRPr="009E4EA2">
        <w:rPr>
          <w:lang w:val="fr-FR"/>
        </w:rPr>
        <w:t>industrie pour s</w:t>
      </w:r>
      <w:r>
        <w:rPr>
          <w:lang w:val="fr-FR"/>
        </w:rPr>
        <w:t>’</w:t>
      </w:r>
      <w:r w:rsidRPr="009E4EA2">
        <w:rPr>
          <w:lang w:val="fr-FR"/>
        </w:rPr>
        <w:t>adapter aux technologies à faible PRP, compte tenu des retards que la pandémie de Covid-19 a entraînés au niveau de leurs opérations et de leurs investissements.</w:t>
      </w:r>
    </w:p>
    <w:p w14:paraId="7E059018" w14:textId="77777777" w:rsidR="00493210" w:rsidRPr="00493210" w:rsidRDefault="00493210" w:rsidP="00493210">
      <w:pPr>
        <w:widowControl w:val="0"/>
        <w:rPr>
          <w:u w:val="single"/>
          <w:lang w:val="fr-CA"/>
        </w:rPr>
      </w:pPr>
      <w:r w:rsidRPr="009E4EA2">
        <w:rPr>
          <w:u w:val="single"/>
          <w:lang w:val="fr-FR"/>
        </w:rPr>
        <w:t>Plan d</w:t>
      </w:r>
      <w:r>
        <w:rPr>
          <w:u w:val="single"/>
          <w:lang w:val="fr-FR"/>
        </w:rPr>
        <w:t>’</w:t>
      </w:r>
      <w:r w:rsidRPr="009E4EA2">
        <w:rPr>
          <w:u w:val="single"/>
          <w:lang w:val="fr-FR"/>
        </w:rPr>
        <w:t>action</w:t>
      </w:r>
    </w:p>
    <w:p w14:paraId="3675DC2F" w14:textId="77777777" w:rsidR="00493210" w:rsidRPr="00493210" w:rsidRDefault="00493210" w:rsidP="00493210">
      <w:pPr>
        <w:widowControl w:val="0"/>
        <w:rPr>
          <w:lang w:val="fr-CA"/>
        </w:rPr>
      </w:pPr>
    </w:p>
    <w:p w14:paraId="628CCD77" w14:textId="77777777" w:rsidR="00493210" w:rsidRPr="00493210" w:rsidRDefault="00493210" w:rsidP="00493210">
      <w:pPr>
        <w:widowControl w:val="0"/>
        <w:rPr>
          <w:i/>
          <w:lang w:val="fr-CA"/>
        </w:rPr>
      </w:pPr>
      <w:r w:rsidRPr="009E4EA2">
        <w:rPr>
          <w:i/>
          <w:lang w:val="fr-FR"/>
        </w:rPr>
        <w:t>Volet des entreprises de formulation</w:t>
      </w:r>
    </w:p>
    <w:p w14:paraId="4EB338A1" w14:textId="77777777" w:rsidR="00493210" w:rsidRPr="00493210" w:rsidRDefault="00493210" w:rsidP="00493210">
      <w:pPr>
        <w:widowControl w:val="0"/>
        <w:rPr>
          <w:u w:val="single"/>
          <w:lang w:val="fr-CA"/>
        </w:rPr>
      </w:pPr>
    </w:p>
    <w:p w14:paraId="4C904FA1" w14:textId="77777777" w:rsidR="00493210" w:rsidRPr="00493210" w:rsidRDefault="00493210" w:rsidP="00493210">
      <w:pPr>
        <w:pStyle w:val="Heading1"/>
        <w:widowControl w:val="0"/>
        <w:rPr>
          <w:lang w:val="fr-CA"/>
        </w:rPr>
      </w:pPr>
      <w:r w:rsidRPr="009E4EA2">
        <w:rPr>
          <w:lang w:val="fr-FR"/>
        </w:rPr>
        <w:t>Notant que la troisième tranche accordera la priorité à la reconversion de 13 entreprises individuelles supplémentaires, tandis que l</w:t>
      </w:r>
      <w:r>
        <w:rPr>
          <w:lang w:val="fr-FR"/>
        </w:rPr>
        <w:t>’</w:t>
      </w:r>
      <w:r w:rsidRPr="009E4EA2">
        <w:rPr>
          <w:lang w:val="fr-FR"/>
        </w:rPr>
        <w:t>assistance aux petites entreprises par le biais des entreprises de formulation ne fera que commencer, le Secrétariat a demandé des éclaircissements sur le calendrier estimé pour les reconversions des PME, qui nécessiter</w:t>
      </w:r>
      <w:r>
        <w:rPr>
          <w:lang w:val="fr-FR"/>
        </w:rPr>
        <w:t>ont</w:t>
      </w:r>
      <w:r w:rsidRPr="009E4EA2">
        <w:rPr>
          <w:lang w:val="fr-FR"/>
        </w:rPr>
        <w:t xml:space="preserve"> une plus forte intensité de main-d</w:t>
      </w:r>
      <w:r>
        <w:rPr>
          <w:lang w:val="fr-FR"/>
        </w:rPr>
        <w:t>’</w:t>
      </w:r>
      <w:r w:rsidRPr="009E4EA2">
        <w:rPr>
          <w:lang w:val="fr-FR"/>
        </w:rPr>
        <w:t>œuvre et impliquer</w:t>
      </w:r>
      <w:r>
        <w:rPr>
          <w:lang w:val="fr-FR"/>
        </w:rPr>
        <w:t>ont</w:t>
      </w:r>
      <w:r w:rsidRPr="009E4EA2">
        <w:rPr>
          <w:lang w:val="fr-FR"/>
        </w:rPr>
        <w:t xml:space="preserve"> un plus grand nombre d</w:t>
      </w:r>
      <w:r>
        <w:rPr>
          <w:lang w:val="fr-FR"/>
        </w:rPr>
        <w:t>’</w:t>
      </w:r>
      <w:r w:rsidRPr="009E4EA2">
        <w:rPr>
          <w:lang w:val="fr-FR"/>
        </w:rPr>
        <w:t>entreprises.</w:t>
      </w:r>
      <w:r w:rsidRPr="00493210">
        <w:rPr>
          <w:lang w:val="fr-CA"/>
        </w:rPr>
        <w:t xml:space="preserve"> </w:t>
      </w:r>
    </w:p>
    <w:p w14:paraId="574BB6D8" w14:textId="3086E48C" w:rsidR="00493210" w:rsidRPr="00493210" w:rsidRDefault="00493210" w:rsidP="00493210">
      <w:pPr>
        <w:pStyle w:val="Heading1"/>
        <w:rPr>
          <w:lang w:val="fr-CA"/>
        </w:rPr>
      </w:pPr>
      <w:r w:rsidRPr="009E4EA2">
        <w:rPr>
          <w:lang w:val="fr-FR"/>
        </w:rPr>
        <w:t xml:space="preserve">La Banque mondiale a expliqué que le concept du mécanisme de distribution </w:t>
      </w:r>
      <w:r>
        <w:rPr>
          <w:lang w:val="fr-FR"/>
        </w:rPr>
        <w:t xml:space="preserve">du volet sur </w:t>
      </w:r>
      <w:r w:rsidR="005312BB">
        <w:rPr>
          <w:lang w:val="fr-FR"/>
        </w:rPr>
        <w:t xml:space="preserve">les </w:t>
      </w:r>
      <w:r w:rsidR="005312BB" w:rsidRPr="009E4EA2">
        <w:rPr>
          <w:lang w:val="fr-FR"/>
        </w:rPr>
        <w:t>entreprises</w:t>
      </w:r>
      <w:r w:rsidRPr="009E4EA2">
        <w:rPr>
          <w:lang w:val="fr-FR"/>
        </w:rPr>
        <w:t xml:space="preserve"> de formulation du plan sectoriel en tant qu</w:t>
      </w:r>
      <w:r>
        <w:rPr>
          <w:lang w:val="fr-FR"/>
        </w:rPr>
        <w:t>’</w:t>
      </w:r>
      <w:r w:rsidRPr="009E4EA2">
        <w:rPr>
          <w:lang w:val="fr-FR"/>
        </w:rPr>
        <w:t>acteur clé pour la reconversion des PME a déjà été préparé, examiné et discuté.</w:t>
      </w:r>
      <w:r w:rsidRPr="00493210">
        <w:rPr>
          <w:lang w:val="fr-CA"/>
        </w:rPr>
        <w:t xml:space="preserve"> </w:t>
      </w:r>
      <w:r w:rsidRPr="00310B87">
        <w:rPr>
          <w:lang w:val="fr-FR"/>
        </w:rPr>
        <w:t xml:space="preserve">Actuellement, le </w:t>
      </w:r>
      <w:r w:rsidR="00287DD8">
        <w:rPr>
          <w:lang w:val="fr-FR"/>
        </w:rPr>
        <w:t>BCEE</w:t>
      </w:r>
      <w:r w:rsidRPr="00310B87">
        <w:rPr>
          <w:lang w:val="fr-FR"/>
        </w:rPr>
        <w:t xml:space="preserve"> entreprend des consultations supplémentaires avec l</w:t>
      </w:r>
      <w:r>
        <w:rPr>
          <w:lang w:val="fr-FR"/>
        </w:rPr>
        <w:t>’</w:t>
      </w:r>
      <w:r w:rsidRPr="00310B87">
        <w:rPr>
          <w:lang w:val="fr-FR"/>
        </w:rPr>
        <w:t>association des mousses et les entreprises de formulation pour finaliser les dispositions de cette nouvelle approche, attendue pour le début de 2022, et pour démarrer sur une base pilote avec cinq entreprises de formulation qui couvrent différents produits de remplacement, différentes zones géographiques ayant une forte concentration d</w:t>
      </w:r>
      <w:r>
        <w:rPr>
          <w:lang w:val="fr-FR"/>
        </w:rPr>
        <w:t>’</w:t>
      </w:r>
      <w:r w:rsidRPr="00310B87">
        <w:rPr>
          <w:lang w:val="fr-FR"/>
        </w:rPr>
        <w:t>entreprises de mousse pour acquérir de l</w:t>
      </w:r>
      <w:r>
        <w:rPr>
          <w:lang w:val="fr-FR"/>
        </w:rPr>
        <w:t>’</w:t>
      </w:r>
      <w:r w:rsidRPr="00310B87">
        <w:rPr>
          <w:lang w:val="fr-FR"/>
        </w:rPr>
        <w:t>expérience sur l</w:t>
      </w:r>
      <w:r>
        <w:rPr>
          <w:lang w:val="fr-FR"/>
        </w:rPr>
        <w:t>’</w:t>
      </w:r>
      <w:r w:rsidRPr="00310B87">
        <w:rPr>
          <w:lang w:val="fr-FR"/>
        </w:rPr>
        <w:t>approche et pour parvenir à une mise en œuvre plus efficace et plus percutante avec les projets d</w:t>
      </w:r>
      <w:r>
        <w:rPr>
          <w:lang w:val="fr-FR"/>
        </w:rPr>
        <w:t>’</w:t>
      </w:r>
      <w:r w:rsidRPr="00310B87">
        <w:rPr>
          <w:lang w:val="fr-FR"/>
        </w:rPr>
        <w:t>entreprises de formulation restantes.</w:t>
      </w:r>
      <w:r w:rsidRPr="00493210">
        <w:rPr>
          <w:lang w:val="fr-CA"/>
        </w:rPr>
        <w:t xml:space="preserve"> </w:t>
      </w:r>
    </w:p>
    <w:p w14:paraId="0EB250C4" w14:textId="77777777" w:rsidR="00493210" w:rsidRPr="00493210" w:rsidRDefault="00493210" w:rsidP="00493210">
      <w:pPr>
        <w:pStyle w:val="Heading1"/>
        <w:rPr>
          <w:lang w:val="fr-CA"/>
        </w:rPr>
      </w:pPr>
      <w:r w:rsidRPr="008223F7">
        <w:rPr>
          <w:lang w:val="fr-FR"/>
        </w:rPr>
        <w:lastRenderedPageBreak/>
        <w:t>Il sera demandé aux entreprises de formulation de reconvertir leur capacité de production pour développer des formulations à base d</w:t>
      </w:r>
      <w:r>
        <w:rPr>
          <w:lang w:val="fr-FR"/>
        </w:rPr>
        <w:t>’</w:t>
      </w:r>
      <w:r w:rsidRPr="008223F7">
        <w:rPr>
          <w:lang w:val="fr-FR"/>
        </w:rPr>
        <w:t>eau/HFO prémélangés dans un délai de 12 mois et des formulations à base de HC prémélangés dans un délai de 18 mois.</w:t>
      </w:r>
      <w:r w:rsidRPr="00493210">
        <w:rPr>
          <w:lang w:val="fr-CA"/>
        </w:rPr>
        <w:t xml:space="preserve"> </w:t>
      </w:r>
      <w:r w:rsidRPr="008223F7">
        <w:rPr>
          <w:lang w:val="fr-FR"/>
        </w:rPr>
        <w:t>Elles fourniront ensuite une assistance technique aux entreprises en aval.</w:t>
      </w:r>
      <w:r w:rsidRPr="00493210">
        <w:rPr>
          <w:lang w:val="fr-CA"/>
        </w:rPr>
        <w:t xml:space="preserve"> </w:t>
      </w:r>
      <w:r w:rsidRPr="008223F7">
        <w:rPr>
          <w:lang w:val="fr-FR"/>
        </w:rPr>
        <w:t>Le délai estimé pour la reconversion des utilisateurs en aval dépendra des technologies de remplacement spécifiques sélectionnées, de la date à laquelle ils reçoivent l</w:t>
      </w:r>
      <w:r>
        <w:rPr>
          <w:lang w:val="fr-FR"/>
        </w:rPr>
        <w:t>’</w:t>
      </w:r>
      <w:r w:rsidRPr="008223F7">
        <w:rPr>
          <w:lang w:val="fr-FR"/>
        </w:rPr>
        <w:t>assistance technique de la part des entreprises de formulation, ainsi que du moment de la mise en vigueur</w:t>
      </w:r>
      <w:r>
        <w:rPr>
          <w:lang w:val="fr-FR"/>
        </w:rPr>
        <w:t> </w:t>
      </w:r>
      <w:r w:rsidRPr="008223F7">
        <w:rPr>
          <w:lang w:val="fr-FR"/>
        </w:rPr>
        <w:t>des politiques sectorielles pendant la mise en œuvre du plan de secteur, mais les reconversions devraient être achevées au cours de la phase II.</w:t>
      </w:r>
    </w:p>
    <w:p w14:paraId="69D12FF0" w14:textId="04615F94" w:rsidR="00493210" w:rsidRPr="00493210" w:rsidRDefault="00237A08" w:rsidP="00493210">
      <w:pPr>
        <w:widowControl w:val="0"/>
        <w:rPr>
          <w:u w:val="single"/>
          <w:lang w:val="fr-CA"/>
        </w:rPr>
      </w:pPr>
      <w:r>
        <w:rPr>
          <w:u w:val="single"/>
          <w:lang w:val="fr-FR"/>
        </w:rPr>
        <w:t>Bureau</w:t>
      </w:r>
      <w:r w:rsidR="00493210" w:rsidRPr="008223F7">
        <w:rPr>
          <w:u w:val="single"/>
          <w:lang w:val="fr-FR"/>
        </w:rPr>
        <w:t xml:space="preserve"> de gestion de projet</w:t>
      </w:r>
      <w:r w:rsidR="00493210">
        <w:rPr>
          <w:u w:val="single"/>
          <w:lang w:val="fr-FR"/>
        </w:rPr>
        <w:t xml:space="preserve"> </w:t>
      </w:r>
    </w:p>
    <w:p w14:paraId="192907FF" w14:textId="77777777" w:rsidR="00493210" w:rsidRPr="00493210" w:rsidRDefault="00493210" w:rsidP="00493210">
      <w:pPr>
        <w:widowControl w:val="0"/>
        <w:rPr>
          <w:lang w:val="fr-CA"/>
        </w:rPr>
      </w:pPr>
    </w:p>
    <w:p w14:paraId="56247423" w14:textId="7F62C1BD" w:rsidR="00493210" w:rsidRPr="00493210" w:rsidRDefault="00493210" w:rsidP="00493210">
      <w:pPr>
        <w:widowControl w:val="0"/>
        <w:numPr>
          <w:ilvl w:val="0"/>
          <w:numId w:val="1"/>
        </w:numPr>
        <w:spacing w:after="240"/>
        <w:outlineLvl w:val="0"/>
        <w:rPr>
          <w:lang w:val="fr-CA"/>
        </w:rPr>
      </w:pPr>
      <w:r w:rsidRPr="008223F7">
        <w:rPr>
          <w:lang w:val="fr-FR"/>
        </w:rPr>
        <w:t>Le PNUD, en tant qu</w:t>
      </w:r>
      <w:r>
        <w:rPr>
          <w:lang w:val="fr-FR"/>
        </w:rPr>
        <w:t>’</w:t>
      </w:r>
      <w:r w:rsidRPr="008223F7">
        <w:rPr>
          <w:lang w:val="fr-FR"/>
        </w:rPr>
        <w:t>agence d</w:t>
      </w:r>
      <w:r>
        <w:rPr>
          <w:lang w:val="fr-FR"/>
        </w:rPr>
        <w:t>’</w:t>
      </w:r>
      <w:r w:rsidRPr="008223F7">
        <w:rPr>
          <w:lang w:val="fr-FR"/>
        </w:rPr>
        <w:t>exécution principale pour le PGEH de la Chine, a fourni un rapport cumulatif sur les dépenses de l</w:t>
      </w:r>
      <w:r>
        <w:rPr>
          <w:lang w:val="fr-FR"/>
        </w:rPr>
        <w:t>’</w:t>
      </w:r>
      <w:r w:rsidRPr="008223F7">
        <w:rPr>
          <w:lang w:val="fr-FR"/>
        </w:rPr>
        <w:t>unité de gestion de projet, conformément à la décision 81/46(b).</w:t>
      </w:r>
      <w:r w:rsidRPr="00493210">
        <w:rPr>
          <w:lang w:val="fr-CA"/>
        </w:rPr>
        <w:t xml:space="preserve"> </w:t>
      </w:r>
      <w:r w:rsidRPr="008223F7">
        <w:rPr>
          <w:lang w:val="fr-FR"/>
        </w:rPr>
        <w:t xml:space="preserve">Sur la base de ce rapport, les dépenses liées </w:t>
      </w:r>
      <w:r w:rsidR="00237A08">
        <w:rPr>
          <w:lang w:val="fr-FR"/>
        </w:rPr>
        <w:t>au Bureau de gestion de projet</w:t>
      </w:r>
      <w:r w:rsidRPr="008223F7">
        <w:rPr>
          <w:lang w:val="fr-FR"/>
        </w:rPr>
        <w:t xml:space="preserve"> pour la phase II du plan sectoriel des mousses </w:t>
      </w:r>
      <w:r w:rsidR="00F64976">
        <w:rPr>
          <w:lang w:val="fr-FR"/>
        </w:rPr>
        <w:t>de polyuréthanne rigides</w:t>
      </w:r>
      <w:r w:rsidRPr="008223F7">
        <w:rPr>
          <w:lang w:val="fr-FR"/>
        </w:rPr>
        <w:t xml:space="preserve"> mis en œuvre par la Banque Mondiale sont résumées au tableau 5.</w:t>
      </w:r>
      <w:r w:rsidRPr="00493210">
        <w:rPr>
          <w:lang w:val="fr-CA"/>
        </w:rPr>
        <w:t xml:space="preserve"> </w:t>
      </w:r>
    </w:p>
    <w:p w14:paraId="4F884CE3" w14:textId="1F462B76" w:rsidR="00493210" w:rsidRPr="00493210" w:rsidRDefault="00493210" w:rsidP="00493210">
      <w:pPr>
        <w:widowControl w:val="0"/>
        <w:outlineLvl w:val="0"/>
        <w:rPr>
          <w:b/>
          <w:lang w:val="fr-CA"/>
        </w:rPr>
      </w:pPr>
      <w:r w:rsidRPr="008223F7">
        <w:rPr>
          <w:b/>
          <w:lang w:val="fr-FR"/>
        </w:rPr>
        <w:t xml:space="preserve">Tableau 5. Dépenses </w:t>
      </w:r>
      <w:r w:rsidR="00237A08">
        <w:rPr>
          <w:b/>
          <w:lang w:val="fr-FR"/>
        </w:rPr>
        <w:t>du Bureau de gestion de projet</w:t>
      </w:r>
      <w:r w:rsidRPr="008223F7">
        <w:rPr>
          <w:b/>
          <w:lang w:val="fr-FR"/>
        </w:rPr>
        <w:t xml:space="preserve"> pour la phase II du plan sectoriel des mousses </w:t>
      </w:r>
      <w:r w:rsidR="00F64976">
        <w:rPr>
          <w:b/>
          <w:lang w:val="fr-FR"/>
        </w:rPr>
        <w:t>de polyuréthanne rigides</w:t>
      </w:r>
      <w:r w:rsidRPr="008223F7">
        <w:rPr>
          <w:b/>
          <w:lang w:val="fr-FR"/>
        </w:rPr>
        <w:t xml:space="preserve"> de 2017 à 2020</w:t>
      </w:r>
    </w:p>
    <w:tbl>
      <w:tblPr>
        <w:tblStyle w:val="TableGrid10"/>
        <w:tblW w:w="5000" w:type="pct"/>
        <w:tblLook w:val="04A0" w:firstRow="1" w:lastRow="0" w:firstColumn="1" w:lastColumn="0" w:noHBand="0" w:noVBand="1"/>
      </w:tblPr>
      <w:tblGrid>
        <w:gridCol w:w="2692"/>
        <w:gridCol w:w="4408"/>
        <w:gridCol w:w="2250"/>
      </w:tblGrid>
      <w:tr w:rsidR="00493210" w:rsidRPr="000C6E06" w14:paraId="688D4611" w14:textId="77777777" w:rsidTr="00493210">
        <w:tc>
          <w:tcPr>
            <w:tcW w:w="1440" w:type="pct"/>
            <w:vAlign w:val="center"/>
          </w:tcPr>
          <w:p w14:paraId="3AFA8911" w14:textId="77777777" w:rsidR="00493210" w:rsidRPr="008223F7" w:rsidRDefault="00493210" w:rsidP="00493210">
            <w:pPr>
              <w:widowControl w:val="0"/>
              <w:jc w:val="center"/>
              <w:rPr>
                <w:b/>
                <w:sz w:val="20"/>
                <w:szCs w:val="20"/>
              </w:rPr>
            </w:pPr>
            <w:r w:rsidRPr="008223F7">
              <w:rPr>
                <w:b/>
                <w:sz w:val="20"/>
                <w:szCs w:val="20"/>
                <w:lang w:val="fr-FR"/>
              </w:rPr>
              <w:t>Poste</w:t>
            </w:r>
          </w:p>
        </w:tc>
        <w:tc>
          <w:tcPr>
            <w:tcW w:w="2357" w:type="pct"/>
            <w:vAlign w:val="center"/>
          </w:tcPr>
          <w:p w14:paraId="38691A88" w14:textId="77777777" w:rsidR="00493210" w:rsidRPr="008223F7" w:rsidRDefault="00493210" w:rsidP="00493210">
            <w:pPr>
              <w:widowControl w:val="0"/>
              <w:jc w:val="center"/>
              <w:rPr>
                <w:b/>
                <w:sz w:val="20"/>
                <w:szCs w:val="20"/>
              </w:rPr>
            </w:pPr>
            <w:r w:rsidRPr="008223F7">
              <w:rPr>
                <w:b/>
                <w:sz w:val="20"/>
                <w:szCs w:val="20"/>
                <w:lang w:val="fr-FR"/>
              </w:rPr>
              <w:t>Description</w:t>
            </w:r>
          </w:p>
        </w:tc>
        <w:tc>
          <w:tcPr>
            <w:tcW w:w="1203" w:type="pct"/>
            <w:vAlign w:val="center"/>
          </w:tcPr>
          <w:p w14:paraId="332BA694" w14:textId="77777777" w:rsidR="00493210" w:rsidRPr="008223F7" w:rsidRDefault="00493210" w:rsidP="00493210">
            <w:pPr>
              <w:widowControl w:val="0"/>
              <w:jc w:val="center"/>
              <w:rPr>
                <w:b/>
                <w:sz w:val="20"/>
                <w:szCs w:val="20"/>
              </w:rPr>
            </w:pPr>
            <w:r w:rsidRPr="008223F7">
              <w:rPr>
                <w:b/>
                <w:sz w:val="20"/>
                <w:szCs w:val="20"/>
                <w:lang w:val="fr-FR"/>
              </w:rPr>
              <w:t>Coût</w:t>
            </w:r>
          </w:p>
          <w:p w14:paraId="2CA24712" w14:textId="77777777" w:rsidR="00493210" w:rsidRPr="008223F7" w:rsidRDefault="00493210" w:rsidP="00493210">
            <w:pPr>
              <w:widowControl w:val="0"/>
              <w:jc w:val="center"/>
              <w:rPr>
                <w:b/>
                <w:sz w:val="20"/>
                <w:szCs w:val="20"/>
              </w:rPr>
            </w:pPr>
            <w:r w:rsidRPr="008223F7">
              <w:rPr>
                <w:b/>
                <w:sz w:val="20"/>
                <w:szCs w:val="20"/>
                <w:lang w:val="fr-FR"/>
              </w:rPr>
              <w:t>($US)</w:t>
            </w:r>
          </w:p>
        </w:tc>
      </w:tr>
      <w:tr w:rsidR="00493210" w:rsidRPr="000C6E06" w14:paraId="135E55A7" w14:textId="77777777" w:rsidTr="00493210">
        <w:tc>
          <w:tcPr>
            <w:tcW w:w="1440" w:type="pct"/>
            <w:vMerge w:val="restart"/>
            <w:vAlign w:val="center"/>
          </w:tcPr>
          <w:p w14:paraId="0EC5F3CA" w14:textId="77777777" w:rsidR="00493210" w:rsidRPr="008223F7" w:rsidRDefault="00493210" w:rsidP="00493210">
            <w:pPr>
              <w:widowControl w:val="0"/>
              <w:jc w:val="left"/>
              <w:rPr>
                <w:sz w:val="20"/>
                <w:szCs w:val="20"/>
              </w:rPr>
            </w:pPr>
            <w:r w:rsidRPr="008223F7">
              <w:rPr>
                <w:sz w:val="20"/>
                <w:szCs w:val="20"/>
                <w:lang w:val="fr-FR"/>
              </w:rPr>
              <w:t>Coûts spécifiques du secteur</w:t>
            </w:r>
          </w:p>
        </w:tc>
        <w:tc>
          <w:tcPr>
            <w:tcW w:w="2357" w:type="pct"/>
          </w:tcPr>
          <w:p w14:paraId="5B26384A" w14:textId="77777777" w:rsidR="00493210" w:rsidRPr="008223F7" w:rsidRDefault="00493210" w:rsidP="00493210">
            <w:pPr>
              <w:widowControl w:val="0"/>
              <w:rPr>
                <w:sz w:val="20"/>
                <w:szCs w:val="20"/>
              </w:rPr>
            </w:pPr>
            <w:r w:rsidRPr="008223F7">
              <w:rPr>
                <w:sz w:val="20"/>
                <w:szCs w:val="20"/>
                <w:lang w:val="fr-FR"/>
              </w:rPr>
              <w:t>Personnel du projet</w:t>
            </w:r>
          </w:p>
        </w:tc>
        <w:tc>
          <w:tcPr>
            <w:tcW w:w="1203" w:type="pct"/>
            <w:tcMar>
              <w:left w:w="115" w:type="dxa"/>
              <w:right w:w="202" w:type="dxa"/>
            </w:tcMar>
          </w:tcPr>
          <w:p w14:paraId="644A59A7" w14:textId="77777777" w:rsidR="00493210" w:rsidRPr="00D955FC" w:rsidRDefault="00493210" w:rsidP="00493210">
            <w:pPr>
              <w:widowControl w:val="0"/>
              <w:jc w:val="right"/>
              <w:rPr>
                <w:sz w:val="20"/>
                <w:szCs w:val="20"/>
              </w:rPr>
            </w:pPr>
            <w:r w:rsidRPr="00D955FC">
              <w:rPr>
                <w:sz w:val="20"/>
                <w:szCs w:val="20"/>
              </w:rPr>
              <w:t>872</w:t>
            </w:r>
            <w:r>
              <w:rPr>
                <w:sz w:val="20"/>
                <w:szCs w:val="20"/>
              </w:rPr>
              <w:t> </w:t>
            </w:r>
            <w:r w:rsidRPr="00D955FC">
              <w:rPr>
                <w:sz w:val="20"/>
                <w:szCs w:val="20"/>
              </w:rPr>
              <w:t>460</w:t>
            </w:r>
          </w:p>
        </w:tc>
      </w:tr>
      <w:tr w:rsidR="00493210" w:rsidRPr="000C6E06" w14:paraId="148E3522" w14:textId="77777777" w:rsidTr="00493210">
        <w:tc>
          <w:tcPr>
            <w:tcW w:w="1440" w:type="pct"/>
            <w:vMerge/>
          </w:tcPr>
          <w:p w14:paraId="2508B66B" w14:textId="77777777" w:rsidR="00493210" w:rsidRPr="00D955FC" w:rsidRDefault="00493210" w:rsidP="00493210">
            <w:pPr>
              <w:widowControl w:val="0"/>
              <w:jc w:val="left"/>
              <w:rPr>
                <w:sz w:val="20"/>
                <w:szCs w:val="20"/>
              </w:rPr>
            </w:pPr>
          </w:p>
        </w:tc>
        <w:tc>
          <w:tcPr>
            <w:tcW w:w="2357" w:type="pct"/>
            <w:tcBorders>
              <w:right w:val="single" w:sz="4" w:space="0" w:color="auto"/>
            </w:tcBorders>
          </w:tcPr>
          <w:p w14:paraId="5A4AFD0A" w14:textId="77777777" w:rsidR="00493210" w:rsidRPr="00493210" w:rsidRDefault="00493210" w:rsidP="00493210">
            <w:pPr>
              <w:widowControl w:val="0"/>
              <w:rPr>
                <w:sz w:val="20"/>
                <w:szCs w:val="20"/>
                <w:lang w:val="fr-CA"/>
              </w:rPr>
            </w:pPr>
            <w:r w:rsidRPr="008223F7">
              <w:rPr>
                <w:sz w:val="20"/>
                <w:szCs w:val="20"/>
                <w:lang w:val="fr-FR"/>
              </w:rPr>
              <w:t>Voyages à l</w:t>
            </w:r>
            <w:r>
              <w:rPr>
                <w:sz w:val="20"/>
                <w:szCs w:val="20"/>
                <w:lang w:val="fr-FR"/>
              </w:rPr>
              <w:t>’</w:t>
            </w:r>
            <w:r w:rsidRPr="008223F7">
              <w:rPr>
                <w:sz w:val="20"/>
                <w:szCs w:val="20"/>
                <w:lang w:val="fr-FR"/>
              </w:rPr>
              <w:t>intérieur des pays</w:t>
            </w:r>
          </w:p>
        </w:tc>
        <w:tc>
          <w:tcPr>
            <w:tcW w:w="1203" w:type="pct"/>
            <w:tcMar>
              <w:left w:w="115" w:type="dxa"/>
              <w:right w:w="202" w:type="dxa"/>
            </w:tcMar>
          </w:tcPr>
          <w:p w14:paraId="09DA3E21" w14:textId="77777777" w:rsidR="00493210" w:rsidRPr="00D955FC" w:rsidRDefault="00493210" w:rsidP="00493210">
            <w:pPr>
              <w:widowControl w:val="0"/>
              <w:jc w:val="right"/>
              <w:rPr>
                <w:sz w:val="20"/>
                <w:szCs w:val="20"/>
              </w:rPr>
            </w:pPr>
            <w:r w:rsidRPr="00D955FC">
              <w:rPr>
                <w:sz w:val="20"/>
                <w:szCs w:val="20"/>
              </w:rPr>
              <w:t>63</w:t>
            </w:r>
            <w:r>
              <w:rPr>
                <w:sz w:val="20"/>
                <w:szCs w:val="20"/>
              </w:rPr>
              <w:t> </w:t>
            </w:r>
            <w:r w:rsidRPr="00D955FC">
              <w:rPr>
                <w:sz w:val="20"/>
                <w:szCs w:val="20"/>
              </w:rPr>
              <w:t>246</w:t>
            </w:r>
          </w:p>
        </w:tc>
      </w:tr>
      <w:tr w:rsidR="00493210" w:rsidRPr="000C6E06" w14:paraId="454F3273" w14:textId="77777777" w:rsidTr="00493210">
        <w:tc>
          <w:tcPr>
            <w:tcW w:w="1440" w:type="pct"/>
            <w:vMerge/>
          </w:tcPr>
          <w:p w14:paraId="2E991538" w14:textId="77777777" w:rsidR="00493210" w:rsidRPr="00D955FC" w:rsidRDefault="00493210" w:rsidP="00493210">
            <w:pPr>
              <w:widowControl w:val="0"/>
              <w:jc w:val="left"/>
              <w:rPr>
                <w:sz w:val="20"/>
                <w:szCs w:val="20"/>
              </w:rPr>
            </w:pPr>
          </w:p>
        </w:tc>
        <w:tc>
          <w:tcPr>
            <w:tcW w:w="2357" w:type="pct"/>
          </w:tcPr>
          <w:p w14:paraId="41CFE434" w14:textId="77777777" w:rsidR="00493210" w:rsidRPr="008223F7" w:rsidRDefault="00493210" w:rsidP="00493210">
            <w:pPr>
              <w:widowControl w:val="0"/>
              <w:rPr>
                <w:sz w:val="20"/>
                <w:szCs w:val="20"/>
              </w:rPr>
            </w:pPr>
            <w:r w:rsidRPr="008223F7">
              <w:rPr>
                <w:sz w:val="20"/>
                <w:szCs w:val="20"/>
                <w:lang w:val="fr-FR"/>
              </w:rPr>
              <w:t>Voyages internationaux</w:t>
            </w:r>
          </w:p>
        </w:tc>
        <w:tc>
          <w:tcPr>
            <w:tcW w:w="1203" w:type="pct"/>
            <w:tcMar>
              <w:left w:w="115" w:type="dxa"/>
              <w:right w:w="202" w:type="dxa"/>
            </w:tcMar>
          </w:tcPr>
          <w:p w14:paraId="5F727714" w14:textId="77777777" w:rsidR="00493210" w:rsidRPr="00D955FC" w:rsidRDefault="00493210" w:rsidP="00493210">
            <w:pPr>
              <w:widowControl w:val="0"/>
              <w:jc w:val="right"/>
              <w:rPr>
                <w:sz w:val="20"/>
                <w:szCs w:val="20"/>
              </w:rPr>
            </w:pPr>
            <w:r w:rsidRPr="00D955FC">
              <w:rPr>
                <w:sz w:val="20"/>
                <w:szCs w:val="20"/>
              </w:rPr>
              <w:t>0</w:t>
            </w:r>
          </w:p>
        </w:tc>
      </w:tr>
      <w:tr w:rsidR="00493210" w:rsidRPr="000C6E06" w14:paraId="1C4F4E30" w14:textId="77777777" w:rsidTr="00493210">
        <w:tc>
          <w:tcPr>
            <w:tcW w:w="1440" w:type="pct"/>
            <w:vMerge/>
          </w:tcPr>
          <w:p w14:paraId="0A4F4D1B" w14:textId="77777777" w:rsidR="00493210" w:rsidRPr="00D955FC" w:rsidRDefault="00493210" w:rsidP="00493210">
            <w:pPr>
              <w:widowControl w:val="0"/>
              <w:rPr>
                <w:sz w:val="20"/>
                <w:szCs w:val="20"/>
              </w:rPr>
            </w:pPr>
          </w:p>
        </w:tc>
        <w:tc>
          <w:tcPr>
            <w:tcW w:w="2357" w:type="pct"/>
          </w:tcPr>
          <w:p w14:paraId="1F4DCACB" w14:textId="77777777" w:rsidR="00493210" w:rsidRPr="008223F7" w:rsidRDefault="00493210" w:rsidP="00493210">
            <w:pPr>
              <w:widowControl w:val="0"/>
              <w:rPr>
                <w:sz w:val="20"/>
                <w:szCs w:val="20"/>
              </w:rPr>
            </w:pPr>
            <w:r w:rsidRPr="008223F7">
              <w:rPr>
                <w:sz w:val="20"/>
                <w:szCs w:val="20"/>
                <w:lang w:val="fr-FR"/>
              </w:rPr>
              <w:t>Réunions nationales</w:t>
            </w:r>
          </w:p>
        </w:tc>
        <w:tc>
          <w:tcPr>
            <w:tcW w:w="1203" w:type="pct"/>
            <w:tcMar>
              <w:left w:w="115" w:type="dxa"/>
              <w:right w:w="202" w:type="dxa"/>
            </w:tcMar>
          </w:tcPr>
          <w:p w14:paraId="06699A40" w14:textId="77777777" w:rsidR="00493210" w:rsidRPr="00D955FC" w:rsidRDefault="00493210" w:rsidP="00493210">
            <w:pPr>
              <w:widowControl w:val="0"/>
              <w:jc w:val="right"/>
              <w:rPr>
                <w:sz w:val="20"/>
                <w:szCs w:val="20"/>
              </w:rPr>
            </w:pPr>
            <w:r w:rsidRPr="00D955FC">
              <w:rPr>
                <w:sz w:val="20"/>
                <w:szCs w:val="20"/>
              </w:rPr>
              <w:t>33</w:t>
            </w:r>
            <w:r>
              <w:rPr>
                <w:sz w:val="20"/>
                <w:szCs w:val="20"/>
              </w:rPr>
              <w:t> </w:t>
            </w:r>
            <w:r w:rsidRPr="00D955FC">
              <w:rPr>
                <w:sz w:val="20"/>
                <w:szCs w:val="20"/>
              </w:rPr>
              <w:t>262</w:t>
            </w:r>
          </w:p>
        </w:tc>
      </w:tr>
      <w:tr w:rsidR="00493210" w:rsidRPr="000C6E06" w14:paraId="0B17BD87" w14:textId="77777777" w:rsidTr="00493210">
        <w:tc>
          <w:tcPr>
            <w:tcW w:w="1440" w:type="pct"/>
            <w:vMerge/>
          </w:tcPr>
          <w:p w14:paraId="29773F1C" w14:textId="77777777" w:rsidR="00493210" w:rsidRPr="00D955FC" w:rsidRDefault="00493210" w:rsidP="00493210">
            <w:pPr>
              <w:widowControl w:val="0"/>
              <w:rPr>
                <w:sz w:val="20"/>
                <w:szCs w:val="20"/>
              </w:rPr>
            </w:pPr>
          </w:p>
        </w:tc>
        <w:tc>
          <w:tcPr>
            <w:tcW w:w="2357" w:type="pct"/>
          </w:tcPr>
          <w:p w14:paraId="5EBCED70" w14:textId="77777777" w:rsidR="00493210" w:rsidRPr="008223F7" w:rsidRDefault="00493210" w:rsidP="00493210">
            <w:pPr>
              <w:widowControl w:val="0"/>
              <w:rPr>
                <w:sz w:val="20"/>
                <w:szCs w:val="20"/>
              </w:rPr>
            </w:pPr>
            <w:r w:rsidRPr="008223F7">
              <w:rPr>
                <w:sz w:val="20"/>
                <w:szCs w:val="20"/>
                <w:lang w:val="fr-FR"/>
              </w:rPr>
              <w:t>Réunions</w:t>
            </w:r>
            <w:r>
              <w:rPr>
                <w:sz w:val="20"/>
                <w:szCs w:val="20"/>
                <w:lang w:val="fr-FR"/>
              </w:rPr>
              <w:t> </w:t>
            </w:r>
            <w:r w:rsidRPr="008223F7">
              <w:rPr>
                <w:sz w:val="20"/>
                <w:szCs w:val="20"/>
                <w:lang w:val="fr-FR"/>
              </w:rPr>
              <w:t>internationales</w:t>
            </w:r>
          </w:p>
        </w:tc>
        <w:tc>
          <w:tcPr>
            <w:tcW w:w="1203" w:type="pct"/>
            <w:tcMar>
              <w:left w:w="115" w:type="dxa"/>
              <w:right w:w="202" w:type="dxa"/>
            </w:tcMar>
          </w:tcPr>
          <w:p w14:paraId="10EDBA7B" w14:textId="77777777" w:rsidR="00493210" w:rsidRPr="00D955FC" w:rsidRDefault="00493210" w:rsidP="00493210">
            <w:pPr>
              <w:widowControl w:val="0"/>
              <w:jc w:val="right"/>
              <w:rPr>
                <w:sz w:val="20"/>
                <w:szCs w:val="20"/>
              </w:rPr>
            </w:pPr>
            <w:r w:rsidRPr="00D955FC">
              <w:rPr>
                <w:sz w:val="20"/>
                <w:szCs w:val="20"/>
              </w:rPr>
              <w:t>0</w:t>
            </w:r>
          </w:p>
        </w:tc>
      </w:tr>
      <w:tr w:rsidR="00493210" w:rsidRPr="000C6E06" w14:paraId="66540C4B" w14:textId="77777777" w:rsidTr="00493210">
        <w:tc>
          <w:tcPr>
            <w:tcW w:w="1440" w:type="pct"/>
            <w:vMerge/>
          </w:tcPr>
          <w:p w14:paraId="28CEAA67" w14:textId="77777777" w:rsidR="00493210" w:rsidRPr="00D955FC" w:rsidRDefault="00493210" w:rsidP="00493210">
            <w:pPr>
              <w:widowControl w:val="0"/>
              <w:rPr>
                <w:sz w:val="20"/>
                <w:szCs w:val="20"/>
              </w:rPr>
            </w:pPr>
          </w:p>
        </w:tc>
        <w:tc>
          <w:tcPr>
            <w:tcW w:w="2357" w:type="pct"/>
          </w:tcPr>
          <w:p w14:paraId="1B6BFA67" w14:textId="77777777" w:rsidR="00493210" w:rsidRPr="008223F7" w:rsidRDefault="00493210" w:rsidP="00493210">
            <w:pPr>
              <w:widowControl w:val="0"/>
              <w:rPr>
                <w:sz w:val="20"/>
                <w:szCs w:val="20"/>
              </w:rPr>
            </w:pPr>
            <w:r w:rsidRPr="008223F7">
              <w:rPr>
                <w:sz w:val="20"/>
                <w:szCs w:val="20"/>
                <w:lang w:val="fr-FR"/>
              </w:rPr>
              <w:t>Service de consultance</w:t>
            </w:r>
          </w:p>
        </w:tc>
        <w:tc>
          <w:tcPr>
            <w:tcW w:w="1203" w:type="pct"/>
            <w:tcMar>
              <w:left w:w="115" w:type="dxa"/>
              <w:right w:w="202" w:type="dxa"/>
            </w:tcMar>
          </w:tcPr>
          <w:p w14:paraId="1871F1C0" w14:textId="77777777" w:rsidR="00493210" w:rsidRPr="00D955FC" w:rsidRDefault="00493210" w:rsidP="00493210">
            <w:pPr>
              <w:widowControl w:val="0"/>
              <w:jc w:val="right"/>
              <w:rPr>
                <w:sz w:val="20"/>
                <w:szCs w:val="20"/>
              </w:rPr>
            </w:pPr>
            <w:r w:rsidRPr="00D955FC">
              <w:rPr>
                <w:sz w:val="20"/>
                <w:szCs w:val="20"/>
              </w:rPr>
              <w:t>44</w:t>
            </w:r>
            <w:r>
              <w:rPr>
                <w:sz w:val="20"/>
                <w:szCs w:val="20"/>
              </w:rPr>
              <w:t> </w:t>
            </w:r>
            <w:r w:rsidRPr="00D955FC">
              <w:rPr>
                <w:sz w:val="20"/>
                <w:szCs w:val="20"/>
              </w:rPr>
              <w:t>354</w:t>
            </w:r>
          </w:p>
        </w:tc>
      </w:tr>
      <w:tr w:rsidR="00493210" w:rsidRPr="000C6E06" w14:paraId="5FA20B28" w14:textId="77777777" w:rsidTr="00493210">
        <w:tc>
          <w:tcPr>
            <w:tcW w:w="3797" w:type="pct"/>
            <w:gridSpan w:val="2"/>
          </w:tcPr>
          <w:p w14:paraId="41688644" w14:textId="77777777" w:rsidR="00493210" w:rsidRPr="00493210" w:rsidRDefault="00493210" w:rsidP="00493210">
            <w:pPr>
              <w:widowControl w:val="0"/>
              <w:jc w:val="left"/>
              <w:rPr>
                <w:b/>
                <w:sz w:val="20"/>
                <w:szCs w:val="20"/>
                <w:lang w:val="fr-CA"/>
              </w:rPr>
            </w:pPr>
            <w:r w:rsidRPr="008223F7">
              <w:rPr>
                <w:b/>
                <w:sz w:val="20"/>
                <w:szCs w:val="20"/>
                <w:lang w:val="fr-FR"/>
              </w:rPr>
              <w:t>Sous-total des coûts spécifiques au secteur</w:t>
            </w:r>
          </w:p>
        </w:tc>
        <w:tc>
          <w:tcPr>
            <w:tcW w:w="1203" w:type="pct"/>
            <w:tcMar>
              <w:left w:w="115" w:type="dxa"/>
              <w:right w:w="202" w:type="dxa"/>
            </w:tcMar>
          </w:tcPr>
          <w:p w14:paraId="61F3C38E" w14:textId="77777777" w:rsidR="00493210" w:rsidRPr="00D955FC" w:rsidRDefault="00493210" w:rsidP="00493210">
            <w:pPr>
              <w:widowControl w:val="0"/>
              <w:jc w:val="right"/>
              <w:rPr>
                <w:b/>
                <w:sz w:val="20"/>
                <w:szCs w:val="20"/>
              </w:rPr>
            </w:pPr>
            <w:r w:rsidRPr="00D955FC">
              <w:rPr>
                <w:b/>
                <w:sz w:val="20"/>
                <w:szCs w:val="20"/>
              </w:rPr>
              <w:t>1</w:t>
            </w:r>
            <w:r>
              <w:rPr>
                <w:b/>
                <w:sz w:val="20"/>
                <w:szCs w:val="20"/>
              </w:rPr>
              <w:t> </w:t>
            </w:r>
            <w:r w:rsidRPr="00D955FC">
              <w:rPr>
                <w:b/>
                <w:sz w:val="20"/>
                <w:szCs w:val="20"/>
              </w:rPr>
              <w:t>013</w:t>
            </w:r>
            <w:r>
              <w:rPr>
                <w:b/>
                <w:sz w:val="20"/>
                <w:szCs w:val="20"/>
              </w:rPr>
              <w:t> </w:t>
            </w:r>
            <w:r w:rsidRPr="00D955FC">
              <w:rPr>
                <w:b/>
                <w:sz w:val="20"/>
                <w:szCs w:val="20"/>
              </w:rPr>
              <w:t>322</w:t>
            </w:r>
          </w:p>
        </w:tc>
      </w:tr>
      <w:tr w:rsidR="00493210" w:rsidRPr="000C6E06" w14:paraId="53B64CEF" w14:textId="77777777" w:rsidTr="00493210">
        <w:tc>
          <w:tcPr>
            <w:tcW w:w="1440" w:type="pct"/>
            <w:vAlign w:val="center"/>
          </w:tcPr>
          <w:p w14:paraId="6692DEF0" w14:textId="77777777" w:rsidR="00493210" w:rsidRPr="008223F7" w:rsidRDefault="00493210" w:rsidP="00493210">
            <w:pPr>
              <w:widowControl w:val="0"/>
              <w:jc w:val="left"/>
              <w:rPr>
                <w:b/>
                <w:sz w:val="20"/>
                <w:szCs w:val="20"/>
              </w:rPr>
            </w:pPr>
            <w:r w:rsidRPr="008223F7">
              <w:rPr>
                <w:sz w:val="20"/>
                <w:szCs w:val="20"/>
                <w:lang w:val="fr-FR"/>
              </w:rPr>
              <w:t>Coûts</w:t>
            </w:r>
            <w:r>
              <w:rPr>
                <w:sz w:val="20"/>
                <w:szCs w:val="20"/>
                <w:lang w:val="fr-FR"/>
              </w:rPr>
              <w:t> </w:t>
            </w:r>
            <w:r w:rsidRPr="008223F7">
              <w:rPr>
                <w:sz w:val="20"/>
                <w:szCs w:val="20"/>
                <w:lang w:val="fr-FR"/>
              </w:rPr>
              <w:t>de fonctionnement</w:t>
            </w:r>
          </w:p>
        </w:tc>
        <w:tc>
          <w:tcPr>
            <w:tcW w:w="2357" w:type="pct"/>
            <w:vAlign w:val="center"/>
          </w:tcPr>
          <w:p w14:paraId="2B7F7C20" w14:textId="77777777" w:rsidR="00493210" w:rsidRPr="00493210" w:rsidRDefault="00493210" w:rsidP="00493210">
            <w:pPr>
              <w:widowControl w:val="0"/>
              <w:jc w:val="left"/>
              <w:rPr>
                <w:b/>
                <w:sz w:val="20"/>
                <w:szCs w:val="20"/>
                <w:lang w:val="fr-CA"/>
              </w:rPr>
            </w:pPr>
            <w:r w:rsidRPr="008223F7">
              <w:rPr>
                <w:sz w:val="20"/>
                <w:szCs w:val="20"/>
                <w:lang w:val="fr-FR"/>
              </w:rPr>
              <w:t>Coûts partagés (personnel de soutien, ordinateurs, Internet, impression, fonctionnement et maintenance du bureau</w:t>
            </w:r>
            <w:r>
              <w:rPr>
                <w:sz w:val="20"/>
                <w:szCs w:val="20"/>
                <w:lang w:val="fr-FR"/>
              </w:rPr>
              <w:t>)</w:t>
            </w:r>
          </w:p>
        </w:tc>
        <w:tc>
          <w:tcPr>
            <w:tcW w:w="1203" w:type="pct"/>
            <w:tcMar>
              <w:left w:w="115" w:type="dxa"/>
              <w:right w:w="202" w:type="dxa"/>
            </w:tcMar>
          </w:tcPr>
          <w:p w14:paraId="54C9906B" w14:textId="77777777" w:rsidR="00493210" w:rsidRPr="00D955FC" w:rsidRDefault="00493210" w:rsidP="00493210">
            <w:pPr>
              <w:widowControl w:val="0"/>
              <w:jc w:val="right"/>
              <w:rPr>
                <w:sz w:val="20"/>
                <w:szCs w:val="20"/>
              </w:rPr>
            </w:pPr>
            <w:r w:rsidRPr="00D955FC">
              <w:rPr>
                <w:sz w:val="20"/>
                <w:szCs w:val="20"/>
              </w:rPr>
              <w:t>487</w:t>
            </w:r>
            <w:r>
              <w:rPr>
                <w:sz w:val="20"/>
                <w:szCs w:val="20"/>
              </w:rPr>
              <w:t> </w:t>
            </w:r>
            <w:r w:rsidRPr="00D955FC">
              <w:rPr>
                <w:sz w:val="20"/>
                <w:szCs w:val="20"/>
              </w:rPr>
              <w:t>633</w:t>
            </w:r>
          </w:p>
        </w:tc>
      </w:tr>
      <w:tr w:rsidR="00493210" w:rsidRPr="000C6E06" w14:paraId="26B21020" w14:textId="77777777" w:rsidTr="00493210">
        <w:tc>
          <w:tcPr>
            <w:tcW w:w="3797" w:type="pct"/>
            <w:gridSpan w:val="2"/>
          </w:tcPr>
          <w:p w14:paraId="13B25487" w14:textId="77777777" w:rsidR="00493210" w:rsidRPr="008223F7" w:rsidRDefault="00493210" w:rsidP="00493210">
            <w:pPr>
              <w:widowControl w:val="0"/>
              <w:rPr>
                <w:sz w:val="20"/>
                <w:szCs w:val="20"/>
              </w:rPr>
            </w:pPr>
            <w:r w:rsidRPr="008223F7">
              <w:rPr>
                <w:b/>
                <w:sz w:val="20"/>
                <w:szCs w:val="20"/>
                <w:lang w:val="fr-FR"/>
              </w:rPr>
              <w:t>Total du décaissement*</w:t>
            </w:r>
          </w:p>
        </w:tc>
        <w:tc>
          <w:tcPr>
            <w:tcW w:w="1203" w:type="pct"/>
            <w:tcMar>
              <w:left w:w="115" w:type="dxa"/>
              <w:right w:w="202" w:type="dxa"/>
            </w:tcMar>
          </w:tcPr>
          <w:p w14:paraId="3B618181" w14:textId="77777777" w:rsidR="00493210" w:rsidRPr="00D955FC" w:rsidRDefault="00493210" w:rsidP="00493210">
            <w:pPr>
              <w:widowControl w:val="0"/>
              <w:jc w:val="right"/>
              <w:rPr>
                <w:b/>
                <w:sz w:val="20"/>
                <w:szCs w:val="20"/>
              </w:rPr>
            </w:pPr>
            <w:r w:rsidRPr="00D955FC">
              <w:rPr>
                <w:b/>
                <w:sz w:val="20"/>
                <w:szCs w:val="20"/>
              </w:rPr>
              <w:t>1</w:t>
            </w:r>
            <w:r>
              <w:rPr>
                <w:b/>
                <w:sz w:val="20"/>
                <w:szCs w:val="20"/>
              </w:rPr>
              <w:t> </w:t>
            </w:r>
            <w:r w:rsidRPr="00D955FC">
              <w:rPr>
                <w:b/>
                <w:sz w:val="20"/>
                <w:szCs w:val="20"/>
              </w:rPr>
              <w:t>500</w:t>
            </w:r>
            <w:r>
              <w:rPr>
                <w:b/>
                <w:sz w:val="20"/>
                <w:szCs w:val="20"/>
              </w:rPr>
              <w:t> </w:t>
            </w:r>
            <w:r w:rsidRPr="00D955FC">
              <w:rPr>
                <w:b/>
                <w:sz w:val="20"/>
                <w:szCs w:val="20"/>
              </w:rPr>
              <w:t>955</w:t>
            </w:r>
          </w:p>
        </w:tc>
      </w:tr>
    </w:tbl>
    <w:p w14:paraId="1821626F" w14:textId="77777777" w:rsidR="00493210" w:rsidRPr="00493210" w:rsidRDefault="00493210" w:rsidP="00493210">
      <w:pPr>
        <w:widowControl w:val="0"/>
        <w:rPr>
          <w:sz w:val="19"/>
          <w:szCs w:val="19"/>
          <w:lang w:val="fr-CA"/>
        </w:rPr>
      </w:pPr>
      <w:r w:rsidRPr="008223F7">
        <w:rPr>
          <w:sz w:val="19"/>
          <w:szCs w:val="19"/>
          <w:lang w:val="fr-FR"/>
        </w:rPr>
        <w:t>* Les dépenses supplémentaires du gouvernement (par exemple, les coûts de fonctionnement ainsi qu</w:t>
      </w:r>
      <w:r>
        <w:rPr>
          <w:sz w:val="19"/>
          <w:szCs w:val="19"/>
          <w:lang w:val="fr-FR"/>
        </w:rPr>
        <w:t>’</w:t>
      </w:r>
      <w:r w:rsidRPr="008223F7">
        <w:rPr>
          <w:sz w:val="19"/>
          <w:szCs w:val="19"/>
          <w:lang w:val="fr-FR"/>
        </w:rPr>
        <w:t>en nature) ne sont pas incluses dans le tableau.</w:t>
      </w:r>
    </w:p>
    <w:p w14:paraId="53CA08C0" w14:textId="77777777" w:rsidR="00493210" w:rsidRPr="00493210" w:rsidRDefault="00493210" w:rsidP="00493210">
      <w:pPr>
        <w:widowControl w:val="0"/>
        <w:rPr>
          <w:lang w:val="fr-CA"/>
        </w:rPr>
      </w:pPr>
    </w:p>
    <w:p w14:paraId="08BE9215" w14:textId="77777777" w:rsidR="00493210" w:rsidRPr="008223F7" w:rsidRDefault="00493210" w:rsidP="00493210">
      <w:pPr>
        <w:widowControl w:val="0"/>
        <w:rPr>
          <w:u w:val="single"/>
        </w:rPr>
      </w:pPr>
      <w:r w:rsidRPr="008223F7">
        <w:rPr>
          <w:u w:val="single"/>
          <w:lang w:val="fr-FR"/>
        </w:rPr>
        <w:t>Conclusion</w:t>
      </w:r>
    </w:p>
    <w:p w14:paraId="11F6EB6D" w14:textId="77777777" w:rsidR="00493210" w:rsidRPr="000C6E06" w:rsidRDefault="00493210" w:rsidP="00493210">
      <w:pPr>
        <w:widowControl w:val="0"/>
      </w:pPr>
    </w:p>
    <w:p w14:paraId="48B26620" w14:textId="3A1E736B" w:rsidR="00493210" w:rsidRPr="00493210" w:rsidRDefault="00493210" w:rsidP="00493210">
      <w:pPr>
        <w:widowControl w:val="0"/>
        <w:numPr>
          <w:ilvl w:val="0"/>
          <w:numId w:val="1"/>
        </w:numPr>
        <w:spacing w:after="240"/>
        <w:outlineLvl w:val="0"/>
        <w:rPr>
          <w:lang w:val="fr-CA"/>
        </w:rPr>
      </w:pPr>
      <w:r w:rsidRPr="008223F7">
        <w:rPr>
          <w:lang w:val="fr-FR"/>
        </w:rPr>
        <w:t>Le Secrétariat prend note que le gouvernement de la Chine continue de se conformer au Protocole de Montréal et à l</w:t>
      </w:r>
      <w:r>
        <w:rPr>
          <w:lang w:val="fr-FR"/>
        </w:rPr>
        <w:t>’</w:t>
      </w:r>
      <w:r w:rsidRPr="008223F7">
        <w:rPr>
          <w:lang w:val="fr-FR"/>
        </w:rPr>
        <w:t>accord qu</w:t>
      </w:r>
      <w:r>
        <w:rPr>
          <w:lang w:val="fr-FR"/>
        </w:rPr>
        <w:t>’</w:t>
      </w:r>
      <w:r w:rsidRPr="008223F7">
        <w:rPr>
          <w:lang w:val="fr-FR"/>
        </w:rPr>
        <w:t xml:space="preserve">il a conclu avec le Comité exécutif en ce qui concerne le </w:t>
      </w:r>
      <w:r>
        <w:rPr>
          <w:lang w:val="fr-FR"/>
        </w:rPr>
        <w:t>plan sectoriel</w:t>
      </w:r>
      <w:r w:rsidRPr="008223F7">
        <w:rPr>
          <w:lang w:val="fr-FR"/>
        </w:rPr>
        <w:t xml:space="preserve"> des mousses </w:t>
      </w:r>
      <w:r w:rsidR="00F64976">
        <w:rPr>
          <w:lang w:val="fr-FR"/>
        </w:rPr>
        <w:t>de polyuréthanne rigides</w:t>
      </w:r>
      <w:r w:rsidRPr="008223F7">
        <w:rPr>
          <w:lang w:val="fr-FR"/>
        </w:rPr>
        <w:t>.</w:t>
      </w:r>
      <w:r w:rsidRPr="00493210">
        <w:rPr>
          <w:lang w:val="fr-CA"/>
        </w:rPr>
        <w:t xml:space="preserve"> La</w:t>
      </w:r>
      <w:r w:rsidRPr="008223F7">
        <w:rPr>
          <w:lang w:val="fr-FR"/>
        </w:rPr>
        <w:t xml:space="preserve"> mise en œuvre de la deuxième tranche de la phase II</w:t>
      </w:r>
      <w:r>
        <w:rPr>
          <w:lang w:val="fr-FR"/>
        </w:rPr>
        <w:t xml:space="preserve"> affiche des</w:t>
      </w:r>
      <w:r w:rsidRPr="008223F7">
        <w:rPr>
          <w:lang w:val="fr-FR"/>
        </w:rPr>
        <w:t xml:space="preserve"> progrès significatifs, notamment plusieurs activités d</w:t>
      </w:r>
      <w:r>
        <w:rPr>
          <w:lang w:val="fr-FR"/>
        </w:rPr>
        <w:t>’</w:t>
      </w:r>
      <w:r w:rsidRPr="008223F7">
        <w:rPr>
          <w:lang w:val="fr-FR"/>
        </w:rPr>
        <w:t>assistance technique et l</w:t>
      </w:r>
      <w:r>
        <w:rPr>
          <w:lang w:val="fr-FR"/>
        </w:rPr>
        <w:t>’</w:t>
      </w:r>
      <w:r w:rsidRPr="008223F7">
        <w:rPr>
          <w:lang w:val="fr-FR"/>
        </w:rPr>
        <w:t>achèvement de huit projets de reconversion, plus trois autres projets de reconversion en voie d</w:t>
      </w:r>
      <w:r>
        <w:rPr>
          <w:lang w:val="fr-FR"/>
        </w:rPr>
        <w:t>’</w:t>
      </w:r>
      <w:r w:rsidRPr="008223F7">
        <w:rPr>
          <w:lang w:val="fr-FR"/>
        </w:rPr>
        <w:t>achèvement.</w:t>
      </w:r>
      <w:r w:rsidRPr="00493210">
        <w:rPr>
          <w:lang w:val="fr-CA"/>
        </w:rPr>
        <w:t xml:space="preserve"> </w:t>
      </w:r>
      <w:r w:rsidRPr="008223F7">
        <w:rPr>
          <w:lang w:val="fr-FR"/>
        </w:rPr>
        <w:t xml:space="preserve">Le financement </w:t>
      </w:r>
      <w:r>
        <w:rPr>
          <w:lang w:val="fr-FR"/>
        </w:rPr>
        <w:t xml:space="preserve">issu </w:t>
      </w:r>
      <w:r w:rsidRPr="008223F7">
        <w:rPr>
          <w:lang w:val="fr-FR"/>
        </w:rPr>
        <w:t xml:space="preserve">de la troisième tranche est nécessaire pour </w:t>
      </w:r>
      <w:r>
        <w:rPr>
          <w:lang w:val="fr-FR"/>
        </w:rPr>
        <w:t>re</w:t>
      </w:r>
      <w:r w:rsidRPr="008223F7">
        <w:rPr>
          <w:lang w:val="fr-FR"/>
        </w:rPr>
        <w:t xml:space="preserve">convertir 13 entreprises individuelles supplémentaires consommant 1 118,16 tm (123 tonnes PAO) de HCFC-141b, pour amorcer la </w:t>
      </w:r>
      <w:r>
        <w:rPr>
          <w:lang w:val="fr-FR"/>
        </w:rPr>
        <w:t>re</w:t>
      </w:r>
      <w:r w:rsidRPr="008223F7">
        <w:rPr>
          <w:lang w:val="fr-FR"/>
        </w:rPr>
        <w:t>conversion des PME par l</w:t>
      </w:r>
      <w:r>
        <w:rPr>
          <w:lang w:val="fr-FR"/>
        </w:rPr>
        <w:t>’</w:t>
      </w:r>
      <w:r w:rsidRPr="008223F7">
        <w:rPr>
          <w:lang w:val="fr-FR"/>
        </w:rPr>
        <w:t>intermédiaire de entreprises de formulation et pour continuer à mettre en œuvre des activités d</w:t>
      </w:r>
      <w:r>
        <w:rPr>
          <w:lang w:val="fr-FR"/>
        </w:rPr>
        <w:t>’</w:t>
      </w:r>
      <w:r w:rsidRPr="008223F7">
        <w:rPr>
          <w:lang w:val="fr-FR"/>
        </w:rPr>
        <w:t>assistance technique et des mesures politiques et réglementaires afin de garantir dans le secteur la réduction de la consommation de HCFC et maintenir cette dernière au-dessous du niveau de consommation maximale admissible indiqué dans l</w:t>
      </w:r>
      <w:r>
        <w:rPr>
          <w:lang w:val="fr-FR"/>
        </w:rPr>
        <w:t>’</w:t>
      </w:r>
      <w:r w:rsidRPr="008223F7">
        <w:rPr>
          <w:lang w:val="fr-FR"/>
        </w:rPr>
        <w:t>Accord.</w:t>
      </w:r>
      <w:r w:rsidRPr="00493210">
        <w:rPr>
          <w:lang w:val="fr-CA"/>
        </w:rPr>
        <w:t xml:space="preserve"> </w:t>
      </w:r>
    </w:p>
    <w:p w14:paraId="7F04B5EF" w14:textId="77777777" w:rsidR="00493210" w:rsidRPr="008223F7" w:rsidRDefault="00493210" w:rsidP="00493210">
      <w:pPr>
        <w:keepNext/>
        <w:keepLines/>
        <w:rPr>
          <w:b/>
        </w:rPr>
      </w:pPr>
      <w:r w:rsidRPr="008223F7">
        <w:rPr>
          <w:b/>
          <w:lang w:val="fr-FR"/>
        </w:rPr>
        <w:lastRenderedPageBreak/>
        <w:t>RECOMMANDATION</w:t>
      </w:r>
    </w:p>
    <w:p w14:paraId="72C489A2" w14:textId="77777777" w:rsidR="00493210" w:rsidRPr="000C6E06" w:rsidRDefault="00493210" w:rsidP="00493210">
      <w:pPr>
        <w:keepNext/>
        <w:keepLines/>
      </w:pPr>
    </w:p>
    <w:p w14:paraId="78E0F6C5" w14:textId="77777777" w:rsidR="00493210" w:rsidRPr="00493210" w:rsidRDefault="00493210" w:rsidP="00493210">
      <w:pPr>
        <w:keepNext/>
        <w:keepLines/>
        <w:numPr>
          <w:ilvl w:val="0"/>
          <w:numId w:val="1"/>
        </w:numPr>
        <w:spacing w:after="240"/>
        <w:outlineLvl w:val="0"/>
        <w:rPr>
          <w:lang w:val="fr-CA"/>
        </w:rPr>
      </w:pPr>
      <w:r w:rsidRPr="008223F7">
        <w:rPr>
          <w:lang w:val="fr-FR"/>
        </w:rPr>
        <w:t>Le Comité exécutif pourrait envisager de :</w:t>
      </w:r>
    </w:p>
    <w:p w14:paraId="6967EB8F" w14:textId="1E3576D0" w:rsidR="00493210" w:rsidRPr="00493210" w:rsidRDefault="00493210" w:rsidP="00493210">
      <w:pPr>
        <w:keepNext/>
        <w:keepLines/>
        <w:numPr>
          <w:ilvl w:val="1"/>
          <w:numId w:val="1"/>
        </w:numPr>
        <w:spacing w:after="240"/>
        <w:outlineLvl w:val="1"/>
        <w:rPr>
          <w:lang w:val="fr-CA"/>
        </w:rPr>
      </w:pPr>
      <w:r w:rsidRPr="008223F7">
        <w:rPr>
          <w:lang w:val="fr-FR"/>
        </w:rPr>
        <w:t>Prendre note du rapport</w:t>
      </w:r>
      <w:r>
        <w:rPr>
          <w:lang w:val="fr-FR"/>
        </w:rPr>
        <w:t> </w:t>
      </w:r>
      <w:r w:rsidRPr="008223F7">
        <w:rPr>
          <w:lang w:val="fr-FR"/>
        </w:rPr>
        <w:t xml:space="preserve">périodique sur la mise en œuvre de la deuxième tranche du plan sectoriel des mousses </w:t>
      </w:r>
      <w:r w:rsidR="00F64976">
        <w:rPr>
          <w:lang w:val="fr-FR"/>
        </w:rPr>
        <w:t>polyuréthannes </w:t>
      </w:r>
      <w:r w:rsidRPr="008223F7">
        <w:rPr>
          <w:lang w:val="fr-FR"/>
        </w:rPr>
        <w:t>de la phase II du plan de gestion de l</w:t>
      </w:r>
      <w:r>
        <w:rPr>
          <w:lang w:val="fr-FR"/>
        </w:rPr>
        <w:t>’</w:t>
      </w:r>
      <w:r w:rsidRPr="008223F7">
        <w:rPr>
          <w:lang w:val="fr-FR"/>
        </w:rPr>
        <w:t>élimination des HCFC (PGEH)  pour la Chine ;</w:t>
      </w:r>
    </w:p>
    <w:p w14:paraId="52C4C0DD" w14:textId="773A1B6D" w:rsidR="00493210" w:rsidRPr="00493210" w:rsidRDefault="00493210" w:rsidP="00493210">
      <w:pPr>
        <w:widowControl w:val="0"/>
        <w:numPr>
          <w:ilvl w:val="1"/>
          <w:numId w:val="1"/>
        </w:numPr>
        <w:spacing w:after="240"/>
        <w:outlineLvl w:val="1"/>
        <w:rPr>
          <w:lang w:val="fr-CA"/>
        </w:rPr>
      </w:pPr>
      <w:r w:rsidRPr="008223F7">
        <w:rPr>
          <w:lang w:val="fr-FR"/>
        </w:rPr>
        <w:t xml:space="preserve">Approuver la troisième tranche du plan sectoriel des mousses </w:t>
      </w:r>
      <w:r w:rsidR="00F64976">
        <w:rPr>
          <w:lang w:val="fr-FR"/>
        </w:rPr>
        <w:t>de polyuréthanne rigides</w:t>
      </w:r>
      <w:r w:rsidRPr="008223F7">
        <w:rPr>
          <w:lang w:val="fr-FR"/>
        </w:rPr>
        <w:t xml:space="preserve"> de la phase II du PGEH pour la Chine, et le plan de mise en œuvre correspondant de la tranche </w:t>
      </w:r>
      <w:r>
        <w:rPr>
          <w:lang w:val="fr-FR"/>
        </w:rPr>
        <w:t xml:space="preserve">de </w:t>
      </w:r>
      <w:r w:rsidRPr="008223F7">
        <w:rPr>
          <w:lang w:val="fr-FR"/>
        </w:rPr>
        <w:t>2022, représentant un montant de 4 000 000 $ US plus</w:t>
      </w:r>
      <w:r>
        <w:rPr>
          <w:lang w:val="fr-FR"/>
        </w:rPr>
        <w:t> </w:t>
      </w:r>
      <w:r w:rsidRPr="008223F7">
        <w:rPr>
          <w:lang w:val="fr-FR"/>
        </w:rPr>
        <w:t>coûts d</w:t>
      </w:r>
      <w:r>
        <w:rPr>
          <w:lang w:val="fr-FR"/>
        </w:rPr>
        <w:t>’</w:t>
      </w:r>
      <w:r w:rsidRPr="008223F7">
        <w:rPr>
          <w:lang w:val="fr-FR"/>
        </w:rPr>
        <w:t>appui d</w:t>
      </w:r>
      <w:r>
        <w:rPr>
          <w:lang w:val="fr-FR"/>
        </w:rPr>
        <w:t>’</w:t>
      </w:r>
      <w:r w:rsidRPr="008223F7">
        <w:rPr>
          <w:lang w:val="fr-FR"/>
        </w:rPr>
        <w:t xml:space="preserve">agence de 280 </w:t>
      </w:r>
      <w:r w:rsidR="006A2EC7">
        <w:rPr>
          <w:lang w:val="fr-FR"/>
        </w:rPr>
        <w:t> </w:t>
      </w:r>
      <w:r>
        <w:rPr>
          <w:lang w:val="fr-FR"/>
        </w:rPr>
        <w:t>0</w:t>
      </w:r>
      <w:r w:rsidRPr="008223F7">
        <w:rPr>
          <w:lang w:val="fr-FR"/>
        </w:rPr>
        <w:t>00 $ US pour la Banque mondiale.</w:t>
      </w:r>
    </w:p>
    <w:p w14:paraId="6127B80C" w14:textId="77777777" w:rsidR="00493210" w:rsidRPr="00493210" w:rsidRDefault="00493210" w:rsidP="00493210">
      <w:pPr>
        <w:jc w:val="left"/>
        <w:rPr>
          <w:b/>
          <w:highlight w:val="yellow"/>
          <w:lang w:val="fr-CA"/>
        </w:rPr>
      </w:pPr>
      <w:r w:rsidRPr="00493210">
        <w:rPr>
          <w:b/>
          <w:highlight w:val="yellow"/>
          <w:lang w:val="fr-CA"/>
        </w:rPr>
        <w:br w:type="page"/>
      </w:r>
    </w:p>
    <w:p w14:paraId="4BCC956D" w14:textId="77777777" w:rsidR="00493210" w:rsidRPr="00493210" w:rsidRDefault="00493210" w:rsidP="00493210">
      <w:pPr>
        <w:shd w:val="clear" w:color="auto" w:fill="FFFFFF" w:themeFill="background1"/>
        <w:jc w:val="center"/>
        <w:rPr>
          <w:b/>
          <w:lang w:val="fr-CA"/>
        </w:rPr>
      </w:pPr>
      <w:r w:rsidRPr="00310B87">
        <w:rPr>
          <w:b/>
          <w:lang w:val="fr-FR"/>
        </w:rPr>
        <w:lastRenderedPageBreak/>
        <w:t>FICHE D</w:t>
      </w:r>
      <w:r>
        <w:rPr>
          <w:b/>
          <w:lang w:val="fr-FR"/>
        </w:rPr>
        <w:t>’</w:t>
      </w:r>
      <w:r w:rsidRPr="00310B87">
        <w:rPr>
          <w:b/>
          <w:lang w:val="fr-FR"/>
        </w:rPr>
        <w:t>ÉVALUATION DE PROJET - PROJETS PLURIANNUELS</w:t>
      </w:r>
    </w:p>
    <w:p w14:paraId="028D541D" w14:textId="77777777" w:rsidR="00493210" w:rsidRPr="00493210" w:rsidRDefault="00493210" w:rsidP="00493210">
      <w:pPr>
        <w:shd w:val="clear" w:color="auto" w:fill="FFFFFF" w:themeFill="background1"/>
        <w:jc w:val="center"/>
        <w:rPr>
          <w:lang w:val="fr-CA"/>
        </w:rPr>
      </w:pPr>
    </w:p>
    <w:p w14:paraId="02E08407" w14:textId="77777777" w:rsidR="00493210" w:rsidRPr="00310B87" w:rsidRDefault="00493210" w:rsidP="00493210">
      <w:pPr>
        <w:shd w:val="clear" w:color="auto" w:fill="FFFFFF" w:themeFill="background1"/>
        <w:jc w:val="center"/>
        <w:rPr>
          <w:b/>
        </w:rPr>
      </w:pPr>
      <w:r w:rsidRPr="00310B87">
        <w:rPr>
          <w:b/>
          <w:lang w:val="fr-FR"/>
        </w:rPr>
        <w:t>Chine</w:t>
      </w:r>
    </w:p>
    <w:p w14:paraId="7A35A974" w14:textId="77777777" w:rsidR="00493210" w:rsidRPr="00461DD0" w:rsidRDefault="00493210" w:rsidP="00493210">
      <w:pPr>
        <w:shd w:val="clear" w:color="auto" w:fill="FFFFFF" w:themeFill="background1"/>
        <w:jc w:val="cente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Look w:val="04A0" w:firstRow="1" w:lastRow="0" w:firstColumn="1" w:lastColumn="0" w:noHBand="0" w:noVBand="1"/>
      </w:tblPr>
      <w:tblGrid>
        <w:gridCol w:w="4106"/>
        <w:gridCol w:w="1559"/>
        <w:gridCol w:w="2222"/>
        <w:gridCol w:w="2113"/>
      </w:tblGrid>
      <w:tr w:rsidR="00493210" w:rsidRPr="00104F42" w14:paraId="301363E8" w14:textId="77777777" w:rsidTr="00493210">
        <w:trPr>
          <w:trHeight w:val="240"/>
        </w:trPr>
        <w:tc>
          <w:tcPr>
            <w:tcW w:w="4106" w:type="dxa"/>
            <w:shd w:val="clear" w:color="auto" w:fill="auto"/>
            <w:vAlign w:val="center"/>
          </w:tcPr>
          <w:p w14:paraId="77B2BEB8" w14:textId="77777777" w:rsidR="00493210" w:rsidRPr="00310B87" w:rsidRDefault="00493210" w:rsidP="00493210">
            <w:pPr>
              <w:shd w:val="clear" w:color="auto" w:fill="FFFFFF" w:themeFill="background1"/>
              <w:tabs>
                <w:tab w:val="left" w:pos="7290"/>
              </w:tabs>
              <w:jc w:val="left"/>
              <w:rPr>
                <w:b/>
                <w:sz w:val="20"/>
                <w:szCs w:val="20"/>
              </w:rPr>
            </w:pPr>
            <w:r w:rsidRPr="00310B87">
              <w:rPr>
                <w:b/>
                <w:sz w:val="20"/>
                <w:szCs w:val="20"/>
                <w:lang w:val="fr-FR"/>
              </w:rPr>
              <w:t>(I) TITRE DU PROJET</w:t>
            </w:r>
          </w:p>
        </w:tc>
        <w:tc>
          <w:tcPr>
            <w:tcW w:w="1559" w:type="dxa"/>
            <w:shd w:val="clear" w:color="auto" w:fill="auto"/>
            <w:vAlign w:val="center"/>
          </w:tcPr>
          <w:p w14:paraId="1F4B8DA9" w14:textId="77777777" w:rsidR="00493210" w:rsidRPr="00310B87" w:rsidRDefault="00493210" w:rsidP="00493210">
            <w:pPr>
              <w:shd w:val="clear" w:color="auto" w:fill="FFFFFF" w:themeFill="background1"/>
              <w:tabs>
                <w:tab w:val="left" w:pos="7290"/>
              </w:tabs>
              <w:jc w:val="center"/>
              <w:rPr>
                <w:b/>
                <w:sz w:val="20"/>
                <w:szCs w:val="20"/>
              </w:rPr>
            </w:pPr>
            <w:r w:rsidRPr="00310B87">
              <w:rPr>
                <w:b/>
                <w:sz w:val="20"/>
                <w:szCs w:val="20"/>
                <w:lang w:val="fr-FR"/>
              </w:rPr>
              <w:t>AGENCE</w:t>
            </w:r>
          </w:p>
        </w:tc>
        <w:tc>
          <w:tcPr>
            <w:tcW w:w="2222" w:type="dxa"/>
            <w:shd w:val="clear" w:color="auto" w:fill="auto"/>
            <w:vAlign w:val="center"/>
          </w:tcPr>
          <w:p w14:paraId="308646C4" w14:textId="77777777" w:rsidR="00493210" w:rsidRPr="00310B87" w:rsidRDefault="00493210" w:rsidP="00493210">
            <w:pPr>
              <w:shd w:val="clear" w:color="auto" w:fill="FFFFFF" w:themeFill="background1"/>
              <w:tabs>
                <w:tab w:val="left" w:pos="7290"/>
              </w:tabs>
              <w:jc w:val="center"/>
              <w:rPr>
                <w:b/>
                <w:sz w:val="20"/>
                <w:szCs w:val="20"/>
              </w:rPr>
            </w:pPr>
            <w:r w:rsidRPr="00310B87">
              <w:rPr>
                <w:b/>
                <w:sz w:val="20"/>
                <w:szCs w:val="20"/>
                <w:lang w:val="fr-FR"/>
              </w:rPr>
              <w:t>RÉUNION D</w:t>
            </w:r>
            <w:r>
              <w:rPr>
                <w:b/>
                <w:sz w:val="20"/>
                <w:szCs w:val="20"/>
                <w:lang w:val="fr-FR"/>
              </w:rPr>
              <w:t>’</w:t>
            </w:r>
            <w:r w:rsidRPr="00310B87">
              <w:rPr>
                <w:b/>
                <w:sz w:val="20"/>
                <w:szCs w:val="20"/>
                <w:lang w:val="fr-FR"/>
              </w:rPr>
              <w:t>APPROBATION</w:t>
            </w:r>
          </w:p>
        </w:tc>
        <w:tc>
          <w:tcPr>
            <w:tcW w:w="2113" w:type="dxa"/>
            <w:shd w:val="clear" w:color="auto" w:fill="auto"/>
            <w:vAlign w:val="center"/>
          </w:tcPr>
          <w:p w14:paraId="2A5593CA" w14:textId="0B3B2F25" w:rsidR="00493210" w:rsidRPr="00310B87" w:rsidRDefault="00493210" w:rsidP="00493210">
            <w:pPr>
              <w:shd w:val="clear" w:color="auto" w:fill="FFFFFF" w:themeFill="background1"/>
              <w:tabs>
                <w:tab w:val="left" w:pos="7290"/>
              </w:tabs>
              <w:jc w:val="center"/>
              <w:rPr>
                <w:b/>
                <w:sz w:val="20"/>
                <w:szCs w:val="20"/>
              </w:rPr>
            </w:pPr>
            <w:r w:rsidRPr="00310B87">
              <w:rPr>
                <w:b/>
                <w:sz w:val="20"/>
                <w:szCs w:val="20"/>
                <w:lang w:val="fr-FR"/>
              </w:rPr>
              <w:t>MESURE DE RÉGLEMEN</w:t>
            </w:r>
            <w:r w:rsidR="006A2EC7">
              <w:rPr>
                <w:b/>
                <w:sz w:val="20"/>
                <w:szCs w:val="20"/>
                <w:lang w:val="fr-FR"/>
              </w:rPr>
              <w:t>-</w:t>
            </w:r>
            <w:r w:rsidRPr="00310B87">
              <w:rPr>
                <w:b/>
                <w:sz w:val="20"/>
                <w:szCs w:val="20"/>
                <w:lang w:val="fr-FR"/>
              </w:rPr>
              <w:t>TATION</w:t>
            </w:r>
          </w:p>
        </w:tc>
      </w:tr>
      <w:tr w:rsidR="00493210" w:rsidRPr="00104F42" w14:paraId="5114AA76" w14:textId="77777777" w:rsidTr="00493210">
        <w:trPr>
          <w:trHeight w:val="267"/>
        </w:trPr>
        <w:tc>
          <w:tcPr>
            <w:tcW w:w="4106" w:type="dxa"/>
            <w:shd w:val="clear" w:color="auto" w:fill="auto"/>
            <w:vAlign w:val="center"/>
          </w:tcPr>
          <w:p w14:paraId="72EC859B" w14:textId="77777777" w:rsidR="00493210" w:rsidRPr="00493210" w:rsidRDefault="00493210" w:rsidP="00493210">
            <w:pPr>
              <w:shd w:val="clear" w:color="auto" w:fill="FFFFFF" w:themeFill="background1"/>
              <w:tabs>
                <w:tab w:val="left" w:pos="7290"/>
              </w:tabs>
              <w:jc w:val="left"/>
              <w:rPr>
                <w:sz w:val="20"/>
                <w:szCs w:val="20"/>
                <w:lang w:val="fr-CA"/>
              </w:rPr>
            </w:pPr>
            <w:r w:rsidRPr="00310B87">
              <w:rPr>
                <w:sz w:val="20"/>
                <w:szCs w:val="20"/>
                <w:lang w:val="fr-FR"/>
              </w:rPr>
              <w:t>Plan d</w:t>
            </w:r>
            <w:r>
              <w:rPr>
                <w:sz w:val="20"/>
                <w:szCs w:val="20"/>
                <w:lang w:val="fr-FR"/>
              </w:rPr>
              <w:t>’</w:t>
            </w:r>
            <w:r w:rsidRPr="00310B87">
              <w:rPr>
                <w:sz w:val="20"/>
                <w:szCs w:val="20"/>
                <w:lang w:val="fr-FR"/>
              </w:rPr>
              <w:t>élimination des HCFC (phase II) secteur de</w:t>
            </w:r>
            <w:r>
              <w:rPr>
                <w:sz w:val="20"/>
                <w:szCs w:val="20"/>
                <w:lang w:val="fr-FR"/>
              </w:rPr>
              <w:t xml:space="preserve"> la réfrigération industrielle et commerciale</w:t>
            </w:r>
            <w:r w:rsidRPr="00310B87">
              <w:rPr>
                <w:sz w:val="20"/>
                <w:szCs w:val="20"/>
                <w:lang w:val="fr-FR"/>
              </w:rPr>
              <w:t xml:space="preserve"> </w:t>
            </w:r>
          </w:p>
        </w:tc>
        <w:tc>
          <w:tcPr>
            <w:tcW w:w="1559" w:type="dxa"/>
            <w:shd w:val="clear" w:color="auto" w:fill="auto"/>
            <w:vAlign w:val="center"/>
          </w:tcPr>
          <w:p w14:paraId="76CE92B3"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PNUD</w:t>
            </w:r>
          </w:p>
        </w:tc>
        <w:tc>
          <w:tcPr>
            <w:tcW w:w="2222" w:type="dxa"/>
            <w:shd w:val="clear" w:color="auto" w:fill="auto"/>
            <w:vAlign w:val="center"/>
          </w:tcPr>
          <w:p w14:paraId="6DDEE5EB"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77</w:t>
            </w:r>
            <w:r w:rsidRPr="00310B87">
              <w:rPr>
                <w:sz w:val="20"/>
                <w:szCs w:val="20"/>
                <w:vertAlign w:val="superscript"/>
                <w:lang w:val="fr-FR"/>
              </w:rPr>
              <w:t>e</w:t>
            </w:r>
            <w:r w:rsidRPr="00310B87">
              <w:rPr>
                <w:sz w:val="20"/>
                <w:szCs w:val="20"/>
                <w:lang w:val="fr-FR"/>
              </w:rPr>
              <w:t xml:space="preserve"> </w:t>
            </w:r>
          </w:p>
        </w:tc>
        <w:tc>
          <w:tcPr>
            <w:tcW w:w="2113" w:type="dxa"/>
            <w:shd w:val="clear" w:color="auto" w:fill="auto"/>
            <w:vAlign w:val="center"/>
          </w:tcPr>
          <w:p w14:paraId="1B27632E"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33 % d</w:t>
            </w:r>
            <w:r>
              <w:rPr>
                <w:sz w:val="20"/>
                <w:szCs w:val="20"/>
                <w:lang w:val="fr-FR"/>
              </w:rPr>
              <w:t>’</w:t>
            </w:r>
            <w:r w:rsidRPr="00310B87">
              <w:rPr>
                <w:sz w:val="20"/>
                <w:szCs w:val="20"/>
                <w:lang w:val="fr-FR"/>
              </w:rPr>
              <w:t>ici 2020</w:t>
            </w:r>
          </w:p>
        </w:tc>
      </w:tr>
    </w:tbl>
    <w:p w14:paraId="20DC4709" w14:textId="77777777" w:rsidR="00493210" w:rsidRPr="00104F42" w:rsidRDefault="00493210" w:rsidP="00493210">
      <w:pPr>
        <w:shd w:val="clear" w:color="auto" w:fill="FFFFFF" w:themeFill="background1"/>
        <w:tabs>
          <w:tab w:val="left" w:pos="7290"/>
        </w:tabs>
        <w:jc w:val="left"/>
        <w:rPr>
          <w:sz w:val="20"/>
          <w:szCs w:val="20"/>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4957"/>
        <w:gridCol w:w="2551"/>
        <w:gridCol w:w="2492"/>
      </w:tblGrid>
      <w:tr w:rsidR="00493210" w:rsidRPr="00104F42" w14:paraId="7A92E675" w14:textId="77777777" w:rsidTr="00493210">
        <w:trPr>
          <w:trHeight w:val="240"/>
        </w:trPr>
        <w:tc>
          <w:tcPr>
            <w:tcW w:w="4957" w:type="dxa"/>
            <w:shd w:val="clear" w:color="auto" w:fill="auto"/>
          </w:tcPr>
          <w:p w14:paraId="3D9DF9C3" w14:textId="77777777" w:rsidR="00493210" w:rsidRPr="00493210" w:rsidRDefault="00493210" w:rsidP="00493210">
            <w:pPr>
              <w:shd w:val="clear" w:color="auto" w:fill="FFFFFF" w:themeFill="background1"/>
              <w:tabs>
                <w:tab w:val="left" w:pos="7290"/>
              </w:tabs>
              <w:rPr>
                <w:b/>
                <w:sz w:val="20"/>
                <w:szCs w:val="20"/>
                <w:lang w:val="fr-CA"/>
              </w:rPr>
            </w:pPr>
            <w:r w:rsidRPr="00310B87">
              <w:rPr>
                <w:b/>
                <w:sz w:val="20"/>
                <w:szCs w:val="20"/>
                <w:lang w:val="fr-FR"/>
              </w:rPr>
              <w:t>(II) DERNIÈRES DONNÉES CONFORMÉMENT À L</w:t>
            </w:r>
            <w:r>
              <w:rPr>
                <w:b/>
                <w:sz w:val="20"/>
                <w:szCs w:val="20"/>
                <w:lang w:val="fr-FR"/>
              </w:rPr>
              <w:t>’</w:t>
            </w:r>
            <w:r w:rsidRPr="00310B87">
              <w:rPr>
                <w:b/>
                <w:sz w:val="20"/>
                <w:szCs w:val="20"/>
                <w:lang w:val="fr-FR"/>
              </w:rPr>
              <w:t>ARTICLE 7 (Annexe C Groupe l)</w:t>
            </w:r>
          </w:p>
        </w:tc>
        <w:tc>
          <w:tcPr>
            <w:tcW w:w="2551" w:type="dxa"/>
            <w:shd w:val="clear" w:color="auto" w:fill="auto"/>
          </w:tcPr>
          <w:p w14:paraId="70839158" w14:textId="77777777" w:rsidR="00493210" w:rsidRPr="00104F42" w:rsidRDefault="00493210" w:rsidP="00493210">
            <w:pPr>
              <w:shd w:val="clear" w:color="auto" w:fill="FFFFFF" w:themeFill="background1"/>
              <w:tabs>
                <w:tab w:val="left" w:pos="7290"/>
              </w:tabs>
              <w:jc w:val="center"/>
              <w:rPr>
                <w:sz w:val="20"/>
                <w:szCs w:val="20"/>
              </w:rPr>
            </w:pPr>
            <w:r w:rsidRPr="00310B87">
              <w:rPr>
                <w:sz w:val="20"/>
                <w:szCs w:val="20"/>
                <w:lang w:val="fr-FR"/>
              </w:rPr>
              <w:t>Année :</w:t>
            </w:r>
            <w:r w:rsidRPr="00310B87">
              <w:rPr>
                <w:sz w:val="20"/>
                <w:szCs w:val="20"/>
              </w:rPr>
              <w:t xml:space="preserve"> </w:t>
            </w:r>
            <w:r w:rsidRPr="00104F42">
              <w:rPr>
                <w:sz w:val="20"/>
                <w:szCs w:val="20"/>
              </w:rPr>
              <w:t>2020</w:t>
            </w:r>
          </w:p>
        </w:tc>
        <w:tc>
          <w:tcPr>
            <w:tcW w:w="2492" w:type="dxa"/>
            <w:shd w:val="clear" w:color="auto" w:fill="auto"/>
          </w:tcPr>
          <w:p w14:paraId="026BBF34" w14:textId="77777777" w:rsidR="00493210" w:rsidRPr="00310B87" w:rsidRDefault="00493210" w:rsidP="00493210">
            <w:pPr>
              <w:shd w:val="clear" w:color="auto" w:fill="FFFFFF" w:themeFill="background1"/>
              <w:tabs>
                <w:tab w:val="left" w:pos="7290"/>
              </w:tabs>
              <w:jc w:val="right"/>
              <w:rPr>
                <w:sz w:val="20"/>
                <w:szCs w:val="20"/>
              </w:rPr>
            </w:pPr>
            <w:r w:rsidRPr="00310B87">
              <w:rPr>
                <w:sz w:val="20"/>
                <w:szCs w:val="20"/>
                <w:lang w:val="fr-FR"/>
              </w:rPr>
              <w:t>10</w:t>
            </w:r>
            <w:r>
              <w:rPr>
                <w:sz w:val="20"/>
                <w:szCs w:val="20"/>
                <w:lang w:val="fr-FR"/>
              </w:rPr>
              <w:t> </w:t>
            </w:r>
            <w:r w:rsidRPr="00310B87">
              <w:rPr>
                <w:sz w:val="20"/>
                <w:szCs w:val="20"/>
                <w:lang w:val="fr-FR"/>
              </w:rPr>
              <w:t>682</w:t>
            </w:r>
            <w:r>
              <w:rPr>
                <w:sz w:val="20"/>
                <w:szCs w:val="20"/>
                <w:lang w:val="fr-FR"/>
              </w:rPr>
              <w:t>,</w:t>
            </w:r>
            <w:r w:rsidRPr="00310B87">
              <w:rPr>
                <w:sz w:val="20"/>
                <w:szCs w:val="20"/>
                <w:lang w:val="fr-FR"/>
              </w:rPr>
              <w:t>65 (tonnes PAO)</w:t>
            </w:r>
          </w:p>
        </w:tc>
      </w:tr>
    </w:tbl>
    <w:p w14:paraId="70A01C07" w14:textId="77777777" w:rsidR="00493210" w:rsidRPr="00104F42" w:rsidRDefault="00493210" w:rsidP="00493210">
      <w:pPr>
        <w:shd w:val="clear" w:color="auto" w:fill="FFFFFF" w:themeFill="background1"/>
        <w:tabs>
          <w:tab w:val="left" w:pos="7290"/>
        </w:tabs>
        <w:rPr>
          <w:sz w:val="20"/>
          <w:szCs w:val="20"/>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1515"/>
        <w:gridCol w:w="1378"/>
        <w:gridCol w:w="1250"/>
        <w:gridCol w:w="1522"/>
        <w:gridCol w:w="1418"/>
        <w:gridCol w:w="1472"/>
        <w:gridCol w:w="1445"/>
      </w:tblGrid>
      <w:tr w:rsidR="00493210" w:rsidRPr="00104F42" w14:paraId="651E99BA" w14:textId="77777777" w:rsidTr="00493210">
        <w:trPr>
          <w:trHeight w:val="240"/>
        </w:trPr>
        <w:tc>
          <w:tcPr>
            <w:tcW w:w="8555" w:type="dxa"/>
            <w:gridSpan w:val="6"/>
            <w:shd w:val="clear" w:color="auto" w:fill="FFFFFF" w:themeFill="background1"/>
          </w:tcPr>
          <w:p w14:paraId="49601D52" w14:textId="77777777" w:rsidR="00493210" w:rsidRPr="00493210" w:rsidRDefault="00493210" w:rsidP="00493210">
            <w:pPr>
              <w:shd w:val="clear" w:color="auto" w:fill="FFFFFF" w:themeFill="background1"/>
              <w:tabs>
                <w:tab w:val="left" w:pos="7290"/>
              </w:tabs>
              <w:rPr>
                <w:b/>
                <w:sz w:val="20"/>
                <w:szCs w:val="20"/>
                <w:lang w:val="fr-CA"/>
              </w:rPr>
            </w:pPr>
            <w:r w:rsidRPr="00310B87">
              <w:rPr>
                <w:b/>
                <w:sz w:val="20"/>
                <w:szCs w:val="20"/>
                <w:lang w:val="fr-FR"/>
              </w:rPr>
              <w:t>(III) DERNIÈRES DONNÉES SECTORIELLES DU PROGRAMME DE PAYS (tonnes PAO)</w:t>
            </w:r>
          </w:p>
        </w:tc>
        <w:tc>
          <w:tcPr>
            <w:tcW w:w="1445" w:type="dxa"/>
            <w:shd w:val="clear" w:color="auto" w:fill="FFFFFF" w:themeFill="background1"/>
          </w:tcPr>
          <w:p w14:paraId="0751B878" w14:textId="77777777" w:rsidR="00493210" w:rsidRPr="00104F42" w:rsidRDefault="00493210" w:rsidP="00493210">
            <w:pPr>
              <w:shd w:val="clear" w:color="auto" w:fill="FFFFFF" w:themeFill="background1"/>
              <w:tabs>
                <w:tab w:val="left" w:pos="7290"/>
              </w:tabs>
              <w:jc w:val="right"/>
              <w:rPr>
                <w:b/>
                <w:sz w:val="20"/>
                <w:szCs w:val="20"/>
              </w:rPr>
            </w:pPr>
            <w:r w:rsidRPr="00310B87">
              <w:rPr>
                <w:b/>
                <w:sz w:val="20"/>
                <w:szCs w:val="20"/>
                <w:lang w:val="fr-FR"/>
              </w:rPr>
              <w:t>Année :</w:t>
            </w:r>
            <w:r w:rsidRPr="00310B87">
              <w:rPr>
                <w:b/>
                <w:sz w:val="20"/>
                <w:szCs w:val="20"/>
              </w:rPr>
              <w:t xml:space="preserve"> </w:t>
            </w:r>
            <w:r w:rsidRPr="00104F42">
              <w:rPr>
                <w:b/>
                <w:sz w:val="20"/>
                <w:szCs w:val="20"/>
              </w:rPr>
              <w:t>2020</w:t>
            </w:r>
          </w:p>
        </w:tc>
      </w:tr>
      <w:tr w:rsidR="00493210" w:rsidRPr="00104F42" w14:paraId="7E5F01BB" w14:textId="77777777" w:rsidTr="00493210">
        <w:trPr>
          <w:trHeight w:val="240"/>
        </w:trPr>
        <w:tc>
          <w:tcPr>
            <w:tcW w:w="1515" w:type="dxa"/>
            <w:shd w:val="clear" w:color="auto" w:fill="auto"/>
            <w:vAlign w:val="center"/>
          </w:tcPr>
          <w:p w14:paraId="61FC4F02"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Substance chimique</w:t>
            </w:r>
          </w:p>
        </w:tc>
        <w:tc>
          <w:tcPr>
            <w:tcW w:w="1378" w:type="dxa"/>
            <w:shd w:val="clear" w:color="auto" w:fill="auto"/>
            <w:vAlign w:val="center"/>
          </w:tcPr>
          <w:p w14:paraId="276FE2C9"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Aérosols</w:t>
            </w:r>
          </w:p>
        </w:tc>
        <w:tc>
          <w:tcPr>
            <w:tcW w:w="1250" w:type="dxa"/>
            <w:shd w:val="clear" w:color="auto" w:fill="auto"/>
            <w:vAlign w:val="center"/>
          </w:tcPr>
          <w:p w14:paraId="0A5BF172"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Mousses</w:t>
            </w:r>
          </w:p>
        </w:tc>
        <w:tc>
          <w:tcPr>
            <w:tcW w:w="2940" w:type="dxa"/>
            <w:gridSpan w:val="2"/>
            <w:shd w:val="clear" w:color="auto" w:fill="auto"/>
            <w:vAlign w:val="center"/>
          </w:tcPr>
          <w:p w14:paraId="044A4D47"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Réfrigération</w:t>
            </w:r>
          </w:p>
        </w:tc>
        <w:tc>
          <w:tcPr>
            <w:tcW w:w="1472" w:type="dxa"/>
            <w:shd w:val="clear" w:color="auto" w:fill="auto"/>
            <w:vAlign w:val="center"/>
          </w:tcPr>
          <w:p w14:paraId="31834C60"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Solvant</w:t>
            </w:r>
          </w:p>
        </w:tc>
        <w:tc>
          <w:tcPr>
            <w:tcW w:w="1445" w:type="dxa"/>
            <w:shd w:val="clear" w:color="auto" w:fill="auto"/>
            <w:vAlign w:val="center"/>
          </w:tcPr>
          <w:p w14:paraId="1515BF77"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Consommation totale par secteur</w:t>
            </w:r>
          </w:p>
        </w:tc>
      </w:tr>
      <w:tr w:rsidR="00493210" w:rsidRPr="00104F42" w14:paraId="5FCBEE11" w14:textId="77777777" w:rsidTr="00493210">
        <w:trPr>
          <w:trHeight w:val="305"/>
        </w:trPr>
        <w:tc>
          <w:tcPr>
            <w:tcW w:w="4143" w:type="dxa"/>
            <w:gridSpan w:val="3"/>
            <w:shd w:val="clear" w:color="auto" w:fill="auto"/>
          </w:tcPr>
          <w:p w14:paraId="1DD26A68" w14:textId="77777777" w:rsidR="00493210" w:rsidRPr="00104F42" w:rsidRDefault="00493210" w:rsidP="00493210">
            <w:pPr>
              <w:shd w:val="clear" w:color="auto" w:fill="FFFFFF" w:themeFill="background1"/>
              <w:tabs>
                <w:tab w:val="left" w:pos="7290"/>
              </w:tabs>
              <w:rPr>
                <w:sz w:val="20"/>
                <w:szCs w:val="20"/>
              </w:rPr>
            </w:pPr>
          </w:p>
        </w:tc>
        <w:tc>
          <w:tcPr>
            <w:tcW w:w="1522" w:type="dxa"/>
            <w:shd w:val="clear" w:color="auto" w:fill="auto"/>
            <w:vAlign w:val="center"/>
          </w:tcPr>
          <w:p w14:paraId="2C48DAD8"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Fabrication</w:t>
            </w:r>
          </w:p>
        </w:tc>
        <w:tc>
          <w:tcPr>
            <w:tcW w:w="1418" w:type="dxa"/>
            <w:shd w:val="clear" w:color="auto" w:fill="auto"/>
            <w:vAlign w:val="center"/>
          </w:tcPr>
          <w:p w14:paraId="020059C1" w14:textId="77777777" w:rsidR="00493210" w:rsidRPr="00310B87" w:rsidRDefault="00493210" w:rsidP="00493210">
            <w:pPr>
              <w:shd w:val="clear" w:color="auto" w:fill="FFFFFF" w:themeFill="background1"/>
              <w:tabs>
                <w:tab w:val="left" w:pos="7290"/>
              </w:tabs>
              <w:jc w:val="center"/>
              <w:rPr>
                <w:sz w:val="20"/>
                <w:szCs w:val="20"/>
              </w:rPr>
            </w:pPr>
            <w:r w:rsidRPr="00310B87">
              <w:rPr>
                <w:sz w:val="20"/>
                <w:szCs w:val="20"/>
                <w:lang w:val="fr-FR"/>
              </w:rPr>
              <w:t>Entretien</w:t>
            </w:r>
          </w:p>
        </w:tc>
        <w:tc>
          <w:tcPr>
            <w:tcW w:w="2917" w:type="dxa"/>
            <w:gridSpan w:val="2"/>
            <w:shd w:val="clear" w:color="auto" w:fill="auto"/>
          </w:tcPr>
          <w:p w14:paraId="627FE6F3" w14:textId="77777777" w:rsidR="00493210" w:rsidRPr="00104F42" w:rsidRDefault="00493210" w:rsidP="00493210">
            <w:pPr>
              <w:shd w:val="clear" w:color="auto" w:fill="FFFFFF" w:themeFill="background1"/>
              <w:tabs>
                <w:tab w:val="left" w:pos="7290"/>
              </w:tabs>
              <w:rPr>
                <w:sz w:val="20"/>
                <w:szCs w:val="20"/>
              </w:rPr>
            </w:pPr>
          </w:p>
        </w:tc>
      </w:tr>
      <w:tr w:rsidR="00493210" w:rsidRPr="00104F42" w14:paraId="58186B46" w14:textId="77777777" w:rsidTr="00493210">
        <w:trPr>
          <w:trHeight w:val="240"/>
        </w:trPr>
        <w:tc>
          <w:tcPr>
            <w:tcW w:w="1515" w:type="dxa"/>
            <w:shd w:val="clear" w:color="auto" w:fill="auto"/>
          </w:tcPr>
          <w:p w14:paraId="2D78E156" w14:textId="77777777" w:rsidR="00493210" w:rsidRPr="00310B87" w:rsidRDefault="00493210" w:rsidP="00493210">
            <w:pPr>
              <w:shd w:val="clear" w:color="auto" w:fill="FFFFFF" w:themeFill="background1"/>
              <w:tabs>
                <w:tab w:val="left" w:pos="7290"/>
              </w:tabs>
              <w:rPr>
                <w:sz w:val="20"/>
                <w:szCs w:val="20"/>
              </w:rPr>
            </w:pPr>
            <w:r w:rsidRPr="00310B87">
              <w:rPr>
                <w:sz w:val="20"/>
                <w:szCs w:val="20"/>
                <w:lang w:val="fr-FR"/>
              </w:rPr>
              <w:t>HCFC-22</w:t>
            </w:r>
          </w:p>
        </w:tc>
        <w:tc>
          <w:tcPr>
            <w:tcW w:w="1378" w:type="dxa"/>
            <w:shd w:val="clear" w:color="auto" w:fill="auto"/>
          </w:tcPr>
          <w:p w14:paraId="11696DF2" w14:textId="77777777" w:rsidR="00493210" w:rsidRPr="00104F42"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14AB9E41"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1</w:t>
            </w:r>
            <w:r>
              <w:rPr>
                <w:sz w:val="20"/>
                <w:szCs w:val="20"/>
              </w:rPr>
              <w:t> </w:t>
            </w:r>
            <w:r w:rsidRPr="00104F42">
              <w:rPr>
                <w:sz w:val="20"/>
                <w:szCs w:val="20"/>
              </w:rPr>
              <w:t>265</w:t>
            </w:r>
            <w:r>
              <w:rPr>
                <w:sz w:val="20"/>
                <w:szCs w:val="20"/>
              </w:rPr>
              <w:t>,</w:t>
            </w:r>
            <w:r w:rsidRPr="00104F42">
              <w:rPr>
                <w:sz w:val="20"/>
                <w:szCs w:val="20"/>
              </w:rPr>
              <w:t>00</w:t>
            </w:r>
          </w:p>
        </w:tc>
        <w:tc>
          <w:tcPr>
            <w:tcW w:w="1522" w:type="dxa"/>
            <w:shd w:val="clear" w:color="auto" w:fill="auto"/>
          </w:tcPr>
          <w:p w14:paraId="16E2E614"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3</w:t>
            </w:r>
            <w:r>
              <w:rPr>
                <w:sz w:val="20"/>
                <w:szCs w:val="20"/>
              </w:rPr>
              <w:t> </w:t>
            </w:r>
            <w:r w:rsidRPr="00104F42">
              <w:rPr>
                <w:sz w:val="20"/>
                <w:szCs w:val="20"/>
              </w:rPr>
              <w:t>135</w:t>
            </w:r>
            <w:r>
              <w:rPr>
                <w:sz w:val="20"/>
                <w:szCs w:val="20"/>
              </w:rPr>
              <w:t>,</w:t>
            </w:r>
            <w:r w:rsidRPr="00104F42">
              <w:rPr>
                <w:sz w:val="20"/>
                <w:szCs w:val="20"/>
              </w:rPr>
              <w:t>00</w:t>
            </w:r>
          </w:p>
        </w:tc>
        <w:tc>
          <w:tcPr>
            <w:tcW w:w="1418" w:type="dxa"/>
            <w:shd w:val="clear" w:color="auto" w:fill="auto"/>
          </w:tcPr>
          <w:p w14:paraId="19A1452A"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2</w:t>
            </w:r>
            <w:r>
              <w:rPr>
                <w:sz w:val="20"/>
                <w:szCs w:val="20"/>
              </w:rPr>
              <w:t> </w:t>
            </w:r>
            <w:r w:rsidRPr="00104F42">
              <w:rPr>
                <w:sz w:val="20"/>
                <w:szCs w:val="20"/>
              </w:rPr>
              <w:t>939</w:t>
            </w:r>
            <w:r>
              <w:rPr>
                <w:sz w:val="20"/>
                <w:szCs w:val="20"/>
              </w:rPr>
              <w:t>,</w:t>
            </w:r>
            <w:r w:rsidRPr="00104F42">
              <w:rPr>
                <w:sz w:val="20"/>
                <w:szCs w:val="20"/>
              </w:rPr>
              <w:t>77</w:t>
            </w:r>
          </w:p>
        </w:tc>
        <w:tc>
          <w:tcPr>
            <w:tcW w:w="1472" w:type="dxa"/>
            <w:shd w:val="clear" w:color="auto" w:fill="auto"/>
          </w:tcPr>
          <w:p w14:paraId="5AE72310" w14:textId="77777777" w:rsidR="00493210" w:rsidRPr="00104F42" w:rsidRDefault="00493210" w:rsidP="00493210">
            <w:pPr>
              <w:shd w:val="clear" w:color="auto" w:fill="FFFFFF" w:themeFill="background1"/>
              <w:tabs>
                <w:tab w:val="left" w:pos="7290"/>
              </w:tabs>
              <w:jc w:val="right"/>
              <w:rPr>
                <w:sz w:val="20"/>
                <w:szCs w:val="20"/>
              </w:rPr>
            </w:pPr>
          </w:p>
        </w:tc>
        <w:tc>
          <w:tcPr>
            <w:tcW w:w="1445" w:type="dxa"/>
            <w:shd w:val="clear" w:color="auto" w:fill="auto"/>
          </w:tcPr>
          <w:p w14:paraId="70390F9A"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7</w:t>
            </w:r>
            <w:r>
              <w:rPr>
                <w:sz w:val="20"/>
                <w:szCs w:val="20"/>
              </w:rPr>
              <w:t> </w:t>
            </w:r>
            <w:r w:rsidRPr="00104F42">
              <w:rPr>
                <w:sz w:val="20"/>
                <w:szCs w:val="20"/>
              </w:rPr>
              <w:t>339</w:t>
            </w:r>
            <w:r>
              <w:rPr>
                <w:sz w:val="20"/>
                <w:szCs w:val="20"/>
              </w:rPr>
              <w:t>,</w:t>
            </w:r>
            <w:r w:rsidRPr="00104F42">
              <w:rPr>
                <w:sz w:val="20"/>
                <w:szCs w:val="20"/>
              </w:rPr>
              <w:t>77</w:t>
            </w:r>
          </w:p>
        </w:tc>
      </w:tr>
      <w:tr w:rsidR="00493210" w:rsidRPr="00104F42" w14:paraId="08686AD4" w14:textId="77777777" w:rsidTr="00493210">
        <w:trPr>
          <w:trHeight w:val="240"/>
        </w:trPr>
        <w:tc>
          <w:tcPr>
            <w:tcW w:w="1515" w:type="dxa"/>
            <w:shd w:val="clear" w:color="auto" w:fill="auto"/>
          </w:tcPr>
          <w:p w14:paraId="3BD83EA9" w14:textId="77777777" w:rsidR="00493210" w:rsidRPr="00310B87" w:rsidRDefault="00493210" w:rsidP="00493210">
            <w:pPr>
              <w:shd w:val="clear" w:color="auto" w:fill="FFFFFF" w:themeFill="background1"/>
              <w:tabs>
                <w:tab w:val="left" w:pos="7290"/>
              </w:tabs>
              <w:rPr>
                <w:sz w:val="20"/>
                <w:szCs w:val="20"/>
              </w:rPr>
            </w:pPr>
            <w:r w:rsidRPr="00310B87">
              <w:rPr>
                <w:sz w:val="20"/>
                <w:szCs w:val="20"/>
                <w:lang w:val="fr-FR"/>
              </w:rPr>
              <w:t>HCFC-123</w:t>
            </w:r>
          </w:p>
        </w:tc>
        <w:tc>
          <w:tcPr>
            <w:tcW w:w="1378" w:type="dxa"/>
            <w:shd w:val="clear" w:color="auto" w:fill="auto"/>
          </w:tcPr>
          <w:p w14:paraId="71E8B840" w14:textId="77777777" w:rsidR="00493210" w:rsidRPr="00104F42"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07F16DCF" w14:textId="77777777" w:rsidR="00493210" w:rsidRPr="00104F42" w:rsidRDefault="00493210" w:rsidP="00493210">
            <w:pPr>
              <w:shd w:val="clear" w:color="auto" w:fill="FFFFFF" w:themeFill="background1"/>
              <w:tabs>
                <w:tab w:val="left" w:pos="7290"/>
              </w:tabs>
              <w:jc w:val="right"/>
              <w:rPr>
                <w:sz w:val="20"/>
                <w:szCs w:val="20"/>
              </w:rPr>
            </w:pPr>
          </w:p>
        </w:tc>
        <w:tc>
          <w:tcPr>
            <w:tcW w:w="1522" w:type="dxa"/>
            <w:shd w:val="clear" w:color="auto" w:fill="auto"/>
          </w:tcPr>
          <w:p w14:paraId="540E49BB"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10</w:t>
            </w:r>
            <w:r>
              <w:rPr>
                <w:sz w:val="20"/>
                <w:szCs w:val="20"/>
              </w:rPr>
              <w:t>,</w:t>
            </w:r>
            <w:r w:rsidRPr="00104F42">
              <w:rPr>
                <w:sz w:val="20"/>
                <w:szCs w:val="20"/>
              </w:rPr>
              <w:t>20</w:t>
            </w:r>
          </w:p>
        </w:tc>
        <w:tc>
          <w:tcPr>
            <w:tcW w:w="1418" w:type="dxa"/>
            <w:shd w:val="clear" w:color="auto" w:fill="auto"/>
          </w:tcPr>
          <w:p w14:paraId="432F793A"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7</w:t>
            </w:r>
            <w:r>
              <w:rPr>
                <w:sz w:val="20"/>
                <w:szCs w:val="20"/>
              </w:rPr>
              <w:t>,</w:t>
            </w:r>
            <w:r w:rsidRPr="00104F42">
              <w:rPr>
                <w:sz w:val="20"/>
                <w:szCs w:val="20"/>
              </w:rPr>
              <w:t>16</w:t>
            </w:r>
          </w:p>
        </w:tc>
        <w:tc>
          <w:tcPr>
            <w:tcW w:w="1472" w:type="dxa"/>
            <w:shd w:val="clear" w:color="auto" w:fill="auto"/>
          </w:tcPr>
          <w:p w14:paraId="0F4A8E4D" w14:textId="77777777" w:rsidR="00493210" w:rsidRPr="00104F42" w:rsidRDefault="00493210" w:rsidP="00493210">
            <w:pPr>
              <w:shd w:val="clear" w:color="auto" w:fill="FFFFFF" w:themeFill="background1"/>
              <w:tabs>
                <w:tab w:val="left" w:pos="7290"/>
              </w:tabs>
              <w:jc w:val="right"/>
              <w:rPr>
                <w:sz w:val="20"/>
                <w:szCs w:val="20"/>
              </w:rPr>
            </w:pPr>
          </w:p>
        </w:tc>
        <w:tc>
          <w:tcPr>
            <w:tcW w:w="1445" w:type="dxa"/>
            <w:shd w:val="clear" w:color="auto" w:fill="auto"/>
          </w:tcPr>
          <w:p w14:paraId="3A41C67D"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17</w:t>
            </w:r>
            <w:r>
              <w:rPr>
                <w:sz w:val="20"/>
                <w:szCs w:val="20"/>
              </w:rPr>
              <w:t>,</w:t>
            </w:r>
            <w:r w:rsidRPr="00104F42">
              <w:rPr>
                <w:sz w:val="20"/>
                <w:szCs w:val="20"/>
              </w:rPr>
              <w:t>36</w:t>
            </w:r>
          </w:p>
        </w:tc>
      </w:tr>
      <w:tr w:rsidR="00493210" w:rsidRPr="00104F42" w14:paraId="4176AD95" w14:textId="77777777" w:rsidTr="00493210">
        <w:trPr>
          <w:trHeight w:val="240"/>
        </w:trPr>
        <w:tc>
          <w:tcPr>
            <w:tcW w:w="1515" w:type="dxa"/>
            <w:shd w:val="clear" w:color="auto" w:fill="auto"/>
          </w:tcPr>
          <w:p w14:paraId="28D6EA15" w14:textId="77777777" w:rsidR="00493210" w:rsidRPr="00310B87" w:rsidRDefault="00493210" w:rsidP="00493210">
            <w:pPr>
              <w:shd w:val="clear" w:color="auto" w:fill="FFFFFF" w:themeFill="background1"/>
              <w:tabs>
                <w:tab w:val="left" w:pos="7290"/>
              </w:tabs>
              <w:rPr>
                <w:sz w:val="20"/>
                <w:szCs w:val="20"/>
              </w:rPr>
            </w:pPr>
            <w:r w:rsidRPr="00310B87">
              <w:rPr>
                <w:sz w:val="20"/>
                <w:szCs w:val="20"/>
                <w:lang w:val="fr-FR"/>
              </w:rPr>
              <w:t>HCFC-124</w:t>
            </w:r>
          </w:p>
        </w:tc>
        <w:tc>
          <w:tcPr>
            <w:tcW w:w="1378" w:type="dxa"/>
            <w:shd w:val="clear" w:color="auto" w:fill="auto"/>
          </w:tcPr>
          <w:p w14:paraId="57DF01C4" w14:textId="77777777" w:rsidR="00493210" w:rsidRPr="00104F42"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2153A9C0" w14:textId="77777777" w:rsidR="00493210" w:rsidRPr="00104F42" w:rsidRDefault="00493210" w:rsidP="00493210">
            <w:pPr>
              <w:shd w:val="clear" w:color="auto" w:fill="FFFFFF" w:themeFill="background1"/>
              <w:tabs>
                <w:tab w:val="left" w:pos="7290"/>
              </w:tabs>
              <w:jc w:val="right"/>
              <w:rPr>
                <w:sz w:val="20"/>
                <w:szCs w:val="20"/>
              </w:rPr>
            </w:pPr>
          </w:p>
        </w:tc>
        <w:tc>
          <w:tcPr>
            <w:tcW w:w="1522" w:type="dxa"/>
            <w:shd w:val="clear" w:color="auto" w:fill="auto"/>
          </w:tcPr>
          <w:p w14:paraId="21A3F3A8" w14:textId="77777777" w:rsidR="00493210" w:rsidRPr="00104F42" w:rsidRDefault="00493210" w:rsidP="00493210">
            <w:pPr>
              <w:shd w:val="clear" w:color="auto" w:fill="FFFFFF" w:themeFill="background1"/>
              <w:tabs>
                <w:tab w:val="left" w:pos="7290"/>
              </w:tabs>
              <w:jc w:val="right"/>
              <w:rPr>
                <w:sz w:val="20"/>
                <w:szCs w:val="20"/>
              </w:rPr>
            </w:pPr>
          </w:p>
        </w:tc>
        <w:tc>
          <w:tcPr>
            <w:tcW w:w="1418" w:type="dxa"/>
            <w:shd w:val="clear" w:color="auto" w:fill="auto"/>
          </w:tcPr>
          <w:p w14:paraId="29C743C2"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-0</w:t>
            </w:r>
            <w:r>
              <w:rPr>
                <w:sz w:val="20"/>
                <w:szCs w:val="20"/>
              </w:rPr>
              <w:t>,</w:t>
            </w:r>
            <w:r w:rsidRPr="00104F42">
              <w:rPr>
                <w:sz w:val="20"/>
                <w:szCs w:val="20"/>
              </w:rPr>
              <w:t>51</w:t>
            </w:r>
          </w:p>
        </w:tc>
        <w:tc>
          <w:tcPr>
            <w:tcW w:w="1472" w:type="dxa"/>
            <w:shd w:val="clear" w:color="auto" w:fill="auto"/>
          </w:tcPr>
          <w:p w14:paraId="5C7F2724" w14:textId="77777777" w:rsidR="00493210" w:rsidRPr="00104F42" w:rsidRDefault="00493210" w:rsidP="00493210">
            <w:pPr>
              <w:shd w:val="clear" w:color="auto" w:fill="FFFFFF" w:themeFill="background1"/>
              <w:tabs>
                <w:tab w:val="left" w:pos="7290"/>
              </w:tabs>
              <w:jc w:val="right"/>
              <w:rPr>
                <w:sz w:val="20"/>
                <w:szCs w:val="20"/>
              </w:rPr>
            </w:pPr>
          </w:p>
        </w:tc>
        <w:tc>
          <w:tcPr>
            <w:tcW w:w="1445" w:type="dxa"/>
            <w:shd w:val="clear" w:color="auto" w:fill="auto"/>
          </w:tcPr>
          <w:p w14:paraId="150D7CBA"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-0</w:t>
            </w:r>
            <w:r>
              <w:rPr>
                <w:sz w:val="20"/>
                <w:szCs w:val="20"/>
              </w:rPr>
              <w:t>,</w:t>
            </w:r>
            <w:r w:rsidRPr="00104F42">
              <w:rPr>
                <w:sz w:val="20"/>
                <w:szCs w:val="20"/>
              </w:rPr>
              <w:t>51</w:t>
            </w:r>
          </w:p>
        </w:tc>
      </w:tr>
      <w:tr w:rsidR="00493210" w:rsidRPr="00104F42" w14:paraId="6222679C" w14:textId="77777777" w:rsidTr="00493210">
        <w:trPr>
          <w:trHeight w:val="240"/>
        </w:trPr>
        <w:tc>
          <w:tcPr>
            <w:tcW w:w="1515" w:type="dxa"/>
            <w:shd w:val="clear" w:color="auto" w:fill="auto"/>
          </w:tcPr>
          <w:p w14:paraId="00EE07F2" w14:textId="77777777" w:rsidR="00493210" w:rsidRPr="00310B87" w:rsidRDefault="00493210" w:rsidP="00493210">
            <w:pPr>
              <w:shd w:val="clear" w:color="auto" w:fill="FFFFFF" w:themeFill="background1"/>
              <w:tabs>
                <w:tab w:val="left" w:pos="7290"/>
              </w:tabs>
              <w:rPr>
                <w:sz w:val="20"/>
                <w:szCs w:val="20"/>
              </w:rPr>
            </w:pPr>
            <w:r w:rsidRPr="00310B87">
              <w:rPr>
                <w:sz w:val="20"/>
                <w:szCs w:val="20"/>
                <w:lang w:val="fr-FR"/>
              </w:rPr>
              <w:t>HCFC-141b</w:t>
            </w:r>
          </w:p>
        </w:tc>
        <w:tc>
          <w:tcPr>
            <w:tcW w:w="1378" w:type="dxa"/>
            <w:shd w:val="clear" w:color="auto" w:fill="auto"/>
          </w:tcPr>
          <w:p w14:paraId="46B38816" w14:textId="77777777" w:rsidR="00493210" w:rsidRPr="00104F42"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70787E2B"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2</w:t>
            </w:r>
            <w:r>
              <w:rPr>
                <w:sz w:val="20"/>
                <w:szCs w:val="20"/>
              </w:rPr>
              <w:t> </w:t>
            </w:r>
            <w:r w:rsidRPr="00104F42">
              <w:rPr>
                <w:sz w:val="20"/>
                <w:szCs w:val="20"/>
              </w:rPr>
              <w:t>879</w:t>
            </w:r>
            <w:r>
              <w:rPr>
                <w:sz w:val="20"/>
                <w:szCs w:val="20"/>
              </w:rPr>
              <w:t>,</w:t>
            </w:r>
            <w:r w:rsidRPr="00104F42">
              <w:rPr>
                <w:sz w:val="20"/>
                <w:szCs w:val="20"/>
              </w:rPr>
              <w:t>41</w:t>
            </w:r>
          </w:p>
        </w:tc>
        <w:tc>
          <w:tcPr>
            <w:tcW w:w="1522" w:type="dxa"/>
            <w:shd w:val="clear" w:color="auto" w:fill="auto"/>
          </w:tcPr>
          <w:p w14:paraId="598D3C8B" w14:textId="77777777" w:rsidR="00493210" w:rsidRPr="00104F42" w:rsidRDefault="00493210" w:rsidP="00493210">
            <w:pPr>
              <w:shd w:val="clear" w:color="auto" w:fill="FFFFFF" w:themeFill="background1"/>
              <w:tabs>
                <w:tab w:val="left" w:pos="7290"/>
              </w:tabs>
              <w:jc w:val="right"/>
              <w:rPr>
                <w:sz w:val="20"/>
                <w:szCs w:val="20"/>
              </w:rPr>
            </w:pPr>
          </w:p>
        </w:tc>
        <w:tc>
          <w:tcPr>
            <w:tcW w:w="1418" w:type="dxa"/>
            <w:shd w:val="clear" w:color="auto" w:fill="auto"/>
          </w:tcPr>
          <w:p w14:paraId="1A588354" w14:textId="77777777" w:rsidR="00493210" w:rsidRPr="00104F42" w:rsidRDefault="00493210" w:rsidP="00493210">
            <w:pPr>
              <w:shd w:val="clear" w:color="auto" w:fill="FFFFFF" w:themeFill="background1"/>
              <w:tabs>
                <w:tab w:val="left" w:pos="7290"/>
              </w:tabs>
              <w:jc w:val="right"/>
              <w:rPr>
                <w:sz w:val="20"/>
                <w:szCs w:val="20"/>
              </w:rPr>
            </w:pPr>
          </w:p>
        </w:tc>
        <w:tc>
          <w:tcPr>
            <w:tcW w:w="1472" w:type="dxa"/>
            <w:shd w:val="clear" w:color="auto" w:fill="auto"/>
          </w:tcPr>
          <w:p w14:paraId="50B2F765"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308</w:t>
            </w:r>
            <w:r>
              <w:rPr>
                <w:sz w:val="20"/>
                <w:szCs w:val="20"/>
              </w:rPr>
              <w:t>,</w:t>
            </w:r>
            <w:r w:rsidRPr="00104F42">
              <w:rPr>
                <w:sz w:val="20"/>
                <w:szCs w:val="20"/>
              </w:rPr>
              <w:t>00</w:t>
            </w:r>
          </w:p>
        </w:tc>
        <w:tc>
          <w:tcPr>
            <w:tcW w:w="1445" w:type="dxa"/>
            <w:shd w:val="clear" w:color="auto" w:fill="auto"/>
          </w:tcPr>
          <w:p w14:paraId="7CC9BB46"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3</w:t>
            </w:r>
            <w:r>
              <w:rPr>
                <w:sz w:val="20"/>
                <w:szCs w:val="20"/>
              </w:rPr>
              <w:t> </w:t>
            </w:r>
            <w:r w:rsidRPr="00104F42">
              <w:rPr>
                <w:sz w:val="20"/>
                <w:szCs w:val="20"/>
              </w:rPr>
              <w:t>187</w:t>
            </w:r>
            <w:r>
              <w:rPr>
                <w:sz w:val="20"/>
                <w:szCs w:val="20"/>
              </w:rPr>
              <w:t>,</w:t>
            </w:r>
            <w:r w:rsidRPr="00104F42">
              <w:rPr>
                <w:sz w:val="20"/>
                <w:szCs w:val="20"/>
              </w:rPr>
              <w:t>41</w:t>
            </w:r>
          </w:p>
        </w:tc>
      </w:tr>
      <w:tr w:rsidR="00493210" w:rsidRPr="00104F42" w14:paraId="21A20BBF" w14:textId="77777777" w:rsidTr="00493210">
        <w:trPr>
          <w:trHeight w:val="240"/>
        </w:trPr>
        <w:tc>
          <w:tcPr>
            <w:tcW w:w="1515" w:type="dxa"/>
            <w:shd w:val="clear" w:color="auto" w:fill="auto"/>
          </w:tcPr>
          <w:p w14:paraId="5CEDBD30" w14:textId="77777777" w:rsidR="00493210" w:rsidRPr="00310B87" w:rsidRDefault="00493210" w:rsidP="00493210">
            <w:pPr>
              <w:shd w:val="clear" w:color="auto" w:fill="FFFFFF" w:themeFill="background1"/>
              <w:tabs>
                <w:tab w:val="left" w:pos="7290"/>
              </w:tabs>
              <w:rPr>
                <w:sz w:val="20"/>
                <w:szCs w:val="20"/>
              </w:rPr>
            </w:pPr>
            <w:r w:rsidRPr="00310B87">
              <w:rPr>
                <w:sz w:val="20"/>
                <w:szCs w:val="20"/>
                <w:lang w:val="fr-FR"/>
              </w:rPr>
              <w:t>HCFC-142b</w:t>
            </w:r>
          </w:p>
        </w:tc>
        <w:tc>
          <w:tcPr>
            <w:tcW w:w="1378" w:type="dxa"/>
            <w:shd w:val="clear" w:color="auto" w:fill="auto"/>
          </w:tcPr>
          <w:p w14:paraId="277FBB66" w14:textId="77777777" w:rsidR="00493210" w:rsidRPr="00104F42" w:rsidRDefault="00493210" w:rsidP="00493210">
            <w:pPr>
              <w:shd w:val="clear" w:color="auto" w:fill="FFFFFF" w:themeFill="background1"/>
              <w:tabs>
                <w:tab w:val="left" w:pos="7290"/>
              </w:tabs>
              <w:jc w:val="right"/>
              <w:rPr>
                <w:sz w:val="20"/>
                <w:szCs w:val="20"/>
              </w:rPr>
            </w:pPr>
          </w:p>
        </w:tc>
        <w:tc>
          <w:tcPr>
            <w:tcW w:w="1250" w:type="dxa"/>
            <w:shd w:val="clear" w:color="auto" w:fill="auto"/>
          </w:tcPr>
          <w:p w14:paraId="6A44ED2D"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97</w:t>
            </w:r>
            <w:r>
              <w:rPr>
                <w:sz w:val="20"/>
                <w:szCs w:val="20"/>
              </w:rPr>
              <w:t>,</w:t>
            </w:r>
            <w:r w:rsidRPr="00104F42">
              <w:rPr>
                <w:sz w:val="20"/>
                <w:szCs w:val="20"/>
              </w:rPr>
              <w:t>50</w:t>
            </w:r>
          </w:p>
        </w:tc>
        <w:tc>
          <w:tcPr>
            <w:tcW w:w="1522" w:type="dxa"/>
            <w:shd w:val="clear" w:color="auto" w:fill="auto"/>
          </w:tcPr>
          <w:p w14:paraId="714BCF3B"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4</w:t>
            </w:r>
            <w:r>
              <w:rPr>
                <w:sz w:val="20"/>
                <w:szCs w:val="20"/>
              </w:rPr>
              <w:t>,</w:t>
            </w:r>
            <w:r w:rsidRPr="00104F42">
              <w:rPr>
                <w:sz w:val="20"/>
                <w:szCs w:val="20"/>
              </w:rPr>
              <w:t>23</w:t>
            </w:r>
          </w:p>
        </w:tc>
        <w:tc>
          <w:tcPr>
            <w:tcW w:w="1418" w:type="dxa"/>
            <w:shd w:val="clear" w:color="auto" w:fill="auto"/>
          </w:tcPr>
          <w:p w14:paraId="0459FC41"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37</w:t>
            </w:r>
            <w:r>
              <w:rPr>
                <w:sz w:val="20"/>
                <w:szCs w:val="20"/>
              </w:rPr>
              <w:t>,</w:t>
            </w:r>
            <w:r w:rsidRPr="00104F42">
              <w:rPr>
                <w:sz w:val="20"/>
                <w:szCs w:val="20"/>
              </w:rPr>
              <w:t>98</w:t>
            </w:r>
          </w:p>
        </w:tc>
        <w:tc>
          <w:tcPr>
            <w:tcW w:w="1472" w:type="dxa"/>
            <w:shd w:val="clear" w:color="auto" w:fill="auto"/>
          </w:tcPr>
          <w:p w14:paraId="0B2EF9CC" w14:textId="77777777" w:rsidR="00493210" w:rsidRPr="00104F42" w:rsidRDefault="00493210" w:rsidP="00493210">
            <w:pPr>
              <w:shd w:val="clear" w:color="auto" w:fill="FFFFFF" w:themeFill="background1"/>
              <w:tabs>
                <w:tab w:val="left" w:pos="7290"/>
              </w:tabs>
              <w:jc w:val="right"/>
              <w:rPr>
                <w:sz w:val="20"/>
                <w:szCs w:val="20"/>
              </w:rPr>
            </w:pPr>
          </w:p>
        </w:tc>
        <w:tc>
          <w:tcPr>
            <w:tcW w:w="1445" w:type="dxa"/>
            <w:shd w:val="clear" w:color="auto" w:fill="auto"/>
          </w:tcPr>
          <w:p w14:paraId="2431B2B8"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139</w:t>
            </w:r>
            <w:r>
              <w:rPr>
                <w:sz w:val="20"/>
                <w:szCs w:val="20"/>
              </w:rPr>
              <w:t>,</w:t>
            </w:r>
            <w:r w:rsidRPr="00104F42">
              <w:rPr>
                <w:sz w:val="20"/>
                <w:szCs w:val="20"/>
              </w:rPr>
              <w:t>71</w:t>
            </w:r>
          </w:p>
        </w:tc>
      </w:tr>
    </w:tbl>
    <w:p w14:paraId="60A95C20" w14:textId="77777777" w:rsidR="00493210" w:rsidRPr="00104F42" w:rsidRDefault="00493210" w:rsidP="00493210">
      <w:pPr>
        <w:shd w:val="clear" w:color="auto" w:fill="FFFFFF" w:themeFill="background1"/>
        <w:tabs>
          <w:tab w:val="left" w:pos="7290"/>
        </w:tabs>
        <w:rPr>
          <w:sz w:val="20"/>
          <w:szCs w:val="20"/>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2401"/>
        <w:gridCol w:w="1714"/>
        <w:gridCol w:w="4385"/>
        <w:gridCol w:w="1500"/>
      </w:tblGrid>
      <w:tr w:rsidR="00493210" w:rsidRPr="00E45BFC" w14:paraId="24C7A76B" w14:textId="77777777" w:rsidTr="00493210">
        <w:trPr>
          <w:trHeight w:val="240"/>
        </w:trPr>
        <w:tc>
          <w:tcPr>
            <w:tcW w:w="0" w:type="auto"/>
            <w:gridSpan w:val="4"/>
            <w:shd w:val="clear" w:color="auto" w:fill="auto"/>
          </w:tcPr>
          <w:p w14:paraId="5C402B3D" w14:textId="77777777" w:rsidR="00493210" w:rsidRPr="00493210" w:rsidRDefault="00493210" w:rsidP="00493210">
            <w:pPr>
              <w:shd w:val="clear" w:color="auto" w:fill="FFFFFF" w:themeFill="background1"/>
              <w:tabs>
                <w:tab w:val="left" w:pos="7290"/>
              </w:tabs>
              <w:rPr>
                <w:b/>
                <w:sz w:val="20"/>
                <w:szCs w:val="20"/>
                <w:lang w:val="fr-CA"/>
              </w:rPr>
            </w:pPr>
            <w:r w:rsidRPr="00310B87">
              <w:rPr>
                <w:b/>
                <w:sz w:val="20"/>
                <w:szCs w:val="20"/>
                <w:lang w:val="fr-FR"/>
              </w:rPr>
              <w:t>(IV) DONNÉES SUR LA CONSOMMATION (tonnes PAO)</w:t>
            </w:r>
          </w:p>
        </w:tc>
      </w:tr>
      <w:tr w:rsidR="00493210" w:rsidRPr="00104F42" w14:paraId="06FAA201" w14:textId="77777777" w:rsidTr="00493210">
        <w:trPr>
          <w:trHeight w:val="240"/>
        </w:trPr>
        <w:tc>
          <w:tcPr>
            <w:tcW w:w="0" w:type="auto"/>
            <w:shd w:val="clear" w:color="auto" w:fill="auto"/>
          </w:tcPr>
          <w:p w14:paraId="1A6E68B3" w14:textId="77777777" w:rsidR="00493210" w:rsidRPr="00310B87" w:rsidRDefault="00493210" w:rsidP="00493210">
            <w:pPr>
              <w:shd w:val="clear" w:color="auto" w:fill="FFFFFF" w:themeFill="background1"/>
              <w:tabs>
                <w:tab w:val="left" w:pos="7290"/>
              </w:tabs>
              <w:rPr>
                <w:sz w:val="20"/>
                <w:szCs w:val="20"/>
              </w:rPr>
            </w:pPr>
            <w:r w:rsidRPr="00310B87">
              <w:rPr>
                <w:sz w:val="20"/>
                <w:szCs w:val="20"/>
                <w:lang w:val="fr-FR"/>
              </w:rPr>
              <w:t>Valeur de référence 2009-2010 :</w:t>
            </w:r>
          </w:p>
        </w:tc>
        <w:tc>
          <w:tcPr>
            <w:tcW w:w="1714" w:type="dxa"/>
            <w:shd w:val="clear" w:color="auto" w:fill="auto"/>
          </w:tcPr>
          <w:p w14:paraId="18B350AE"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19</w:t>
            </w:r>
            <w:r>
              <w:rPr>
                <w:sz w:val="20"/>
                <w:szCs w:val="20"/>
              </w:rPr>
              <w:t> </w:t>
            </w:r>
            <w:r w:rsidRPr="00104F42">
              <w:rPr>
                <w:sz w:val="20"/>
                <w:szCs w:val="20"/>
              </w:rPr>
              <w:t>269</w:t>
            </w:r>
            <w:r>
              <w:rPr>
                <w:sz w:val="20"/>
                <w:szCs w:val="20"/>
              </w:rPr>
              <w:t>,</w:t>
            </w:r>
            <w:r w:rsidRPr="00104F42">
              <w:rPr>
                <w:sz w:val="20"/>
                <w:szCs w:val="20"/>
              </w:rPr>
              <w:t>00</w:t>
            </w:r>
          </w:p>
        </w:tc>
        <w:tc>
          <w:tcPr>
            <w:tcW w:w="4385" w:type="dxa"/>
            <w:shd w:val="clear" w:color="auto" w:fill="auto"/>
          </w:tcPr>
          <w:p w14:paraId="322AD8C9" w14:textId="77777777" w:rsidR="00493210" w:rsidRPr="00493210" w:rsidRDefault="00493210" w:rsidP="00493210">
            <w:pPr>
              <w:shd w:val="clear" w:color="auto" w:fill="FFFFFF" w:themeFill="background1"/>
              <w:tabs>
                <w:tab w:val="left" w:pos="7290"/>
              </w:tabs>
              <w:rPr>
                <w:sz w:val="20"/>
                <w:szCs w:val="20"/>
                <w:lang w:val="fr-CA"/>
              </w:rPr>
            </w:pPr>
            <w:r w:rsidRPr="00310B87">
              <w:rPr>
                <w:sz w:val="20"/>
                <w:szCs w:val="20"/>
                <w:lang w:val="fr-FR"/>
              </w:rPr>
              <w:t>Point de départ des réductions globales durables :</w:t>
            </w:r>
          </w:p>
        </w:tc>
        <w:tc>
          <w:tcPr>
            <w:tcW w:w="1500" w:type="dxa"/>
            <w:shd w:val="clear" w:color="auto" w:fill="auto"/>
          </w:tcPr>
          <w:p w14:paraId="30CB6BFD"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18</w:t>
            </w:r>
            <w:r>
              <w:rPr>
                <w:sz w:val="20"/>
                <w:szCs w:val="20"/>
              </w:rPr>
              <w:t> </w:t>
            </w:r>
            <w:r w:rsidRPr="00104F42">
              <w:rPr>
                <w:sz w:val="20"/>
                <w:szCs w:val="20"/>
              </w:rPr>
              <w:t>865</w:t>
            </w:r>
            <w:r>
              <w:rPr>
                <w:sz w:val="20"/>
                <w:szCs w:val="20"/>
              </w:rPr>
              <w:t>,</w:t>
            </w:r>
            <w:r w:rsidRPr="00104F42">
              <w:rPr>
                <w:sz w:val="20"/>
                <w:szCs w:val="20"/>
              </w:rPr>
              <w:t>44</w:t>
            </w:r>
          </w:p>
        </w:tc>
      </w:tr>
      <w:tr w:rsidR="00493210" w:rsidRPr="00E45BFC" w14:paraId="3945F2B8" w14:textId="77777777" w:rsidTr="00493210">
        <w:trPr>
          <w:trHeight w:val="240"/>
        </w:trPr>
        <w:tc>
          <w:tcPr>
            <w:tcW w:w="0" w:type="auto"/>
            <w:gridSpan w:val="4"/>
            <w:shd w:val="clear" w:color="auto" w:fill="auto"/>
          </w:tcPr>
          <w:p w14:paraId="5825B2B7" w14:textId="77777777" w:rsidR="00493210" w:rsidRPr="00493210" w:rsidRDefault="00493210" w:rsidP="00493210">
            <w:pPr>
              <w:shd w:val="clear" w:color="auto" w:fill="FFFFFF" w:themeFill="background1"/>
              <w:tabs>
                <w:tab w:val="left" w:pos="7290"/>
              </w:tabs>
              <w:rPr>
                <w:b/>
                <w:sz w:val="20"/>
                <w:szCs w:val="20"/>
                <w:lang w:val="fr-CA"/>
              </w:rPr>
            </w:pPr>
            <w:r w:rsidRPr="00310B87">
              <w:rPr>
                <w:b/>
                <w:sz w:val="20"/>
                <w:szCs w:val="20"/>
                <w:lang w:val="fr-FR"/>
              </w:rPr>
              <w:t>CONSOMMATION ÉLIGIBLE AU FINANCEMENT (tonnes PAO)</w:t>
            </w:r>
          </w:p>
        </w:tc>
      </w:tr>
      <w:tr w:rsidR="00493210" w:rsidRPr="00104F42" w14:paraId="761C05FF" w14:textId="77777777" w:rsidTr="00493210">
        <w:trPr>
          <w:trHeight w:val="240"/>
        </w:trPr>
        <w:tc>
          <w:tcPr>
            <w:tcW w:w="0" w:type="auto"/>
            <w:shd w:val="clear" w:color="auto" w:fill="auto"/>
          </w:tcPr>
          <w:p w14:paraId="4B7D4752" w14:textId="77777777" w:rsidR="00493210" w:rsidRPr="00310B87" w:rsidRDefault="00493210" w:rsidP="00493210">
            <w:pPr>
              <w:shd w:val="clear" w:color="auto" w:fill="FFFFFF" w:themeFill="background1"/>
              <w:tabs>
                <w:tab w:val="left" w:pos="7290"/>
              </w:tabs>
              <w:rPr>
                <w:sz w:val="20"/>
                <w:szCs w:val="20"/>
              </w:rPr>
            </w:pPr>
            <w:r w:rsidRPr="00310B87">
              <w:rPr>
                <w:sz w:val="20"/>
                <w:szCs w:val="20"/>
                <w:lang w:val="fr-FR"/>
              </w:rPr>
              <w:t>Déjà approuvée :</w:t>
            </w:r>
          </w:p>
        </w:tc>
        <w:tc>
          <w:tcPr>
            <w:tcW w:w="1714" w:type="dxa"/>
            <w:shd w:val="clear" w:color="auto" w:fill="auto"/>
          </w:tcPr>
          <w:p w14:paraId="202603C3"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12</w:t>
            </w:r>
            <w:r>
              <w:rPr>
                <w:sz w:val="20"/>
                <w:szCs w:val="20"/>
              </w:rPr>
              <w:t> </w:t>
            </w:r>
            <w:r w:rsidRPr="00104F42">
              <w:rPr>
                <w:sz w:val="20"/>
                <w:szCs w:val="20"/>
              </w:rPr>
              <w:t>161</w:t>
            </w:r>
            <w:r>
              <w:rPr>
                <w:sz w:val="20"/>
                <w:szCs w:val="20"/>
              </w:rPr>
              <w:t>,</w:t>
            </w:r>
            <w:r w:rsidRPr="00104F42">
              <w:rPr>
                <w:sz w:val="20"/>
                <w:szCs w:val="20"/>
              </w:rPr>
              <w:t>02</w:t>
            </w:r>
          </w:p>
        </w:tc>
        <w:tc>
          <w:tcPr>
            <w:tcW w:w="4385" w:type="dxa"/>
            <w:shd w:val="clear" w:color="auto" w:fill="auto"/>
          </w:tcPr>
          <w:p w14:paraId="6D6B03B0" w14:textId="77777777" w:rsidR="00493210" w:rsidRPr="00310B87" w:rsidRDefault="00493210" w:rsidP="00493210">
            <w:pPr>
              <w:shd w:val="clear" w:color="auto" w:fill="FFFFFF" w:themeFill="background1"/>
              <w:tabs>
                <w:tab w:val="left" w:pos="7290"/>
              </w:tabs>
              <w:rPr>
                <w:sz w:val="20"/>
                <w:szCs w:val="20"/>
              </w:rPr>
            </w:pPr>
            <w:r w:rsidRPr="00310B87">
              <w:rPr>
                <w:sz w:val="20"/>
                <w:szCs w:val="20"/>
                <w:lang w:val="fr-FR"/>
              </w:rPr>
              <w:t>Restante :</w:t>
            </w:r>
          </w:p>
        </w:tc>
        <w:tc>
          <w:tcPr>
            <w:tcW w:w="1500" w:type="dxa"/>
            <w:shd w:val="clear" w:color="auto" w:fill="auto"/>
          </w:tcPr>
          <w:p w14:paraId="3D796B74" w14:textId="77777777" w:rsidR="00493210" w:rsidRPr="00104F42" w:rsidRDefault="00493210" w:rsidP="00493210">
            <w:pPr>
              <w:shd w:val="clear" w:color="auto" w:fill="FFFFFF" w:themeFill="background1"/>
              <w:tabs>
                <w:tab w:val="left" w:pos="7290"/>
              </w:tabs>
              <w:jc w:val="right"/>
              <w:rPr>
                <w:sz w:val="20"/>
                <w:szCs w:val="20"/>
              </w:rPr>
            </w:pPr>
            <w:r w:rsidRPr="00104F42">
              <w:rPr>
                <w:sz w:val="20"/>
                <w:szCs w:val="20"/>
              </w:rPr>
              <w:t>6</w:t>
            </w:r>
            <w:r>
              <w:rPr>
                <w:sz w:val="20"/>
                <w:szCs w:val="20"/>
              </w:rPr>
              <w:t> </w:t>
            </w:r>
            <w:r w:rsidRPr="00104F42">
              <w:rPr>
                <w:sz w:val="20"/>
                <w:szCs w:val="20"/>
              </w:rPr>
              <w:t>704</w:t>
            </w:r>
            <w:r>
              <w:rPr>
                <w:sz w:val="20"/>
                <w:szCs w:val="20"/>
              </w:rPr>
              <w:t>,</w:t>
            </w:r>
            <w:r w:rsidRPr="00104F42">
              <w:rPr>
                <w:sz w:val="20"/>
                <w:szCs w:val="20"/>
              </w:rPr>
              <w:t>42</w:t>
            </w:r>
          </w:p>
        </w:tc>
      </w:tr>
    </w:tbl>
    <w:p w14:paraId="2C1F0511" w14:textId="77777777" w:rsidR="00493210" w:rsidRPr="00104F42" w:rsidRDefault="00493210" w:rsidP="00493210">
      <w:pPr>
        <w:shd w:val="clear" w:color="auto" w:fill="FFFFFF" w:themeFill="background1"/>
        <w:tabs>
          <w:tab w:val="left" w:pos="7290"/>
        </w:tabs>
        <w:rPr>
          <w:sz w:val="20"/>
          <w:szCs w:val="20"/>
        </w:rPr>
      </w:pPr>
    </w:p>
    <w:tbl>
      <w:tblPr>
        <w:tblStyle w:val="TableGrid20"/>
        <w:tblW w:w="10001"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CellMar>
          <w:top w:w="28" w:type="dxa"/>
          <w:bottom w:w="28" w:type="dxa"/>
        </w:tblCellMar>
        <w:tblLook w:val="04A0" w:firstRow="1" w:lastRow="0" w:firstColumn="1" w:lastColumn="0" w:noHBand="0" w:noVBand="1"/>
      </w:tblPr>
      <w:tblGrid>
        <w:gridCol w:w="1271"/>
        <w:gridCol w:w="2835"/>
        <w:gridCol w:w="1473"/>
        <w:gridCol w:w="1474"/>
        <w:gridCol w:w="1474"/>
        <w:gridCol w:w="1474"/>
      </w:tblGrid>
      <w:tr w:rsidR="00493210" w:rsidRPr="00104F42" w14:paraId="4CFFA63B" w14:textId="77777777" w:rsidTr="00493210">
        <w:trPr>
          <w:trHeight w:val="158"/>
        </w:trPr>
        <w:tc>
          <w:tcPr>
            <w:tcW w:w="4106" w:type="dxa"/>
            <w:gridSpan w:val="2"/>
            <w:shd w:val="clear" w:color="auto" w:fill="auto"/>
          </w:tcPr>
          <w:p w14:paraId="3D1239B6" w14:textId="77777777" w:rsidR="00493210" w:rsidRPr="00310B87" w:rsidRDefault="00493210" w:rsidP="00493210">
            <w:pPr>
              <w:tabs>
                <w:tab w:val="left" w:pos="7290"/>
              </w:tabs>
              <w:rPr>
                <w:b/>
                <w:sz w:val="20"/>
                <w:szCs w:val="20"/>
              </w:rPr>
            </w:pPr>
            <w:r w:rsidRPr="00310B87">
              <w:rPr>
                <w:b/>
                <w:sz w:val="20"/>
                <w:szCs w:val="20"/>
                <w:lang w:val="fr-FR"/>
              </w:rPr>
              <w:t>(V) PLAN D</w:t>
            </w:r>
            <w:r>
              <w:rPr>
                <w:b/>
                <w:sz w:val="20"/>
                <w:szCs w:val="20"/>
                <w:lang w:val="fr-FR"/>
              </w:rPr>
              <w:t>’</w:t>
            </w:r>
            <w:r w:rsidRPr="00310B87">
              <w:rPr>
                <w:b/>
                <w:sz w:val="20"/>
                <w:szCs w:val="20"/>
                <w:lang w:val="fr-FR"/>
              </w:rPr>
              <w:t>ACTIVITÉS</w:t>
            </w:r>
          </w:p>
        </w:tc>
        <w:tc>
          <w:tcPr>
            <w:tcW w:w="1473" w:type="dxa"/>
            <w:shd w:val="clear" w:color="auto" w:fill="auto"/>
          </w:tcPr>
          <w:p w14:paraId="7F3CE177" w14:textId="77777777" w:rsidR="00493210" w:rsidRPr="00104F42" w:rsidRDefault="00493210" w:rsidP="00493210">
            <w:pPr>
              <w:tabs>
                <w:tab w:val="left" w:pos="7290"/>
              </w:tabs>
              <w:jc w:val="center"/>
              <w:rPr>
                <w:b/>
                <w:sz w:val="20"/>
                <w:szCs w:val="20"/>
              </w:rPr>
            </w:pPr>
            <w:r w:rsidRPr="00104F42">
              <w:rPr>
                <w:b/>
                <w:sz w:val="20"/>
                <w:szCs w:val="20"/>
              </w:rPr>
              <w:t>2021</w:t>
            </w:r>
          </w:p>
        </w:tc>
        <w:tc>
          <w:tcPr>
            <w:tcW w:w="1474" w:type="dxa"/>
          </w:tcPr>
          <w:p w14:paraId="5DA29714" w14:textId="77777777" w:rsidR="00493210" w:rsidRPr="00104F42" w:rsidRDefault="00493210" w:rsidP="00493210">
            <w:pPr>
              <w:tabs>
                <w:tab w:val="left" w:pos="7290"/>
              </w:tabs>
              <w:jc w:val="center"/>
              <w:rPr>
                <w:b/>
                <w:sz w:val="20"/>
                <w:szCs w:val="20"/>
              </w:rPr>
            </w:pPr>
            <w:r w:rsidRPr="00104F42">
              <w:rPr>
                <w:b/>
                <w:sz w:val="20"/>
                <w:szCs w:val="20"/>
              </w:rPr>
              <w:t>2022</w:t>
            </w:r>
          </w:p>
        </w:tc>
        <w:tc>
          <w:tcPr>
            <w:tcW w:w="1474" w:type="dxa"/>
          </w:tcPr>
          <w:p w14:paraId="418AB60E" w14:textId="77777777" w:rsidR="00493210" w:rsidRPr="00104F42" w:rsidRDefault="00493210" w:rsidP="00493210">
            <w:pPr>
              <w:tabs>
                <w:tab w:val="left" w:pos="7290"/>
              </w:tabs>
              <w:jc w:val="center"/>
              <w:rPr>
                <w:b/>
                <w:sz w:val="20"/>
                <w:szCs w:val="20"/>
              </w:rPr>
            </w:pPr>
            <w:r w:rsidRPr="00104F42">
              <w:rPr>
                <w:b/>
                <w:sz w:val="20"/>
                <w:szCs w:val="20"/>
              </w:rPr>
              <w:t>2023</w:t>
            </w:r>
          </w:p>
        </w:tc>
        <w:tc>
          <w:tcPr>
            <w:tcW w:w="1474" w:type="dxa"/>
          </w:tcPr>
          <w:p w14:paraId="0176FE1F" w14:textId="77777777" w:rsidR="00493210" w:rsidRPr="00310B87" w:rsidRDefault="00493210" w:rsidP="00493210">
            <w:pPr>
              <w:tabs>
                <w:tab w:val="left" w:pos="7290"/>
              </w:tabs>
              <w:jc w:val="center"/>
              <w:rPr>
                <w:b/>
                <w:sz w:val="20"/>
                <w:szCs w:val="20"/>
              </w:rPr>
            </w:pPr>
            <w:r w:rsidRPr="00310B87">
              <w:rPr>
                <w:b/>
                <w:sz w:val="20"/>
                <w:szCs w:val="20"/>
                <w:lang w:val="fr-FR"/>
              </w:rPr>
              <w:t>Total</w:t>
            </w:r>
          </w:p>
        </w:tc>
      </w:tr>
      <w:tr w:rsidR="00493210" w:rsidRPr="00104F42" w14:paraId="47A20EE8" w14:textId="77777777" w:rsidTr="00493210">
        <w:trPr>
          <w:trHeight w:val="152"/>
        </w:trPr>
        <w:tc>
          <w:tcPr>
            <w:tcW w:w="1271" w:type="dxa"/>
            <w:vMerge w:val="restart"/>
            <w:shd w:val="clear" w:color="auto" w:fill="auto"/>
            <w:vAlign w:val="center"/>
          </w:tcPr>
          <w:p w14:paraId="0698FD68" w14:textId="77777777" w:rsidR="00493210" w:rsidRPr="00310B87" w:rsidRDefault="00493210" w:rsidP="00493210">
            <w:pPr>
              <w:tabs>
                <w:tab w:val="left" w:pos="7290"/>
              </w:tabs>
              <w:jc w:val="left"/>
              <w:rPr>
                <w:sz w:val="20"/>
                <w:szCs w:val="20"/>
              </w:rPr>
            </w:pPr>
            <w:r w:rsidRPr="00310B87">
              <w:rPr>
                <w:sz w:val="20"/>
                <w:szCs w:val="20"/>
                <w:lang w:val="fr-FR"/>
              </w:rPr>
              <w:t>PNUD</w:t>
            </w:r>
          </w:p>
        </w:tc>
        <w:tc>
          <w:tcPr>
            <w:tcW w:w="2835" w:type="dxa"/>
            <w:shd w:val="clear" w:color="auto" w:fill="auto"/>
          </w:tcPr>
          <w:p w14:paraId="363E20CD" w14:textId="77777777" w:rsidR="00493210" w:rsidRPr="00493210" w:rsidRDefault="00493210" w:rsidP="00493210">
            <w:pPr>
              <w:tabs>
                <w:tab w:val="left" w:pos="7290"/>
              </w:tabs>
              <w:jc w:val="left"/>
              <w:rPr>
                <w:sz w:val="20"/>
                <w:szCs w:val="20"/>
                <w:lang w:val="fr-CA"/>
              </w:rPr>
            </w:pPr>
            <w:r w:rsidRPr="00310B87">
              <w:rPr>
                <w:sz w:val="20"/>
                <w:szCs w:val="20"/>
                <w:lang w:val="fr-FR"/>
              </w:rPr>
              <w:t>Elimination des SAO (tonnes PAO)</w:t>
            </w:r>
          </w:p>
        </w:tc>
        <w:tc>
          <w:tcPr>
            <w:tcW w:w="1473" w:type="dxa"/>
            <w:shd w:val="clear" w:color="auto" w:fill="auto"/>
            <w:vAlign w:val="center"/>
          </w:tcPr>
          <w:p w14:paraId="087D1DC9" w14:textId="77777777" w:rsidR="00493210" w:rsidRPr="00104F42" w:rsidRDefault="00493210" w:rsidP="00493210">
            <w:pPr>
              <w:tabs>
                <w:tab w:val="left" w:pos="7290"/>
              </w:tabs>
              <w:jc w:val="right"/>
              <w:rPr>
                <w:sz w:val="20"/>
                <w:szCs w:val="20"/>
              </w:rPr>
            </w:pPr>
            <w:r w:rsidRPr="00104F42">
              <w:rPr>
                <w:sz w:val="20"/>
                <w:szCs w:val="20"/>
              </w:rPr>
              <w:t>182</w:t>
            </w:r>
            <w:r>
              <w:rPr>
                <w:sz w:val="20"/>
                <w:szCs w:val="20"/>
              </w:rPr>
              <w:t>,</w:t>
            </w:r>
            <w:r w:rsidRPr="00104F42">
              <w:rPr>
                <w:sz w:val="20"/>
                <w:szCs w:val="20"/>
              </w:rPr>
              <w:t>43</w:t>
            </w:r>
          </w:p>
        </w:tc>
        <w:tc>
          <w:tcPr>
            <w:tcW w:w="1474" w:type="dxa"/>
          </w:tcPr>
          <w:p w14:paraId="42EC5C2B" w14:textId="77777777" w:rsidR="00493210" w:rsidRPr="00104F42" w:rsidRDefault="00493210" w:rsidP="00493210">
            <w:pPr>
              <w:tabs>
                <w:tab w:val="left" w:pos="7290"/>
              </w:tabs>
              <w:jc w:val="right"/>
              <w:rPr>
                <w:sz w:val="20"/>
                <w:szCs w:val="20"/>
              </w:rPr>
            </w:pPr>
            <w:r w:rsidRPr="00104F42">
              <w:rPr>
                <w:sz w:val="20"/>
                <w:szCs w:val="20"/>
              </w:rPr>
              <w:t>0</w:t>
            </w:r>
            <w:r>
              <w:rPr>
                <w:sz w:val="20"/>
                <w:szCs w:val="20"/>
              </w:rPr>
              <w:t>,</w:t>
            </w:r>
            <w:r w:rsidRPr="00104F42">
              <w:rPr>
                <w:sz w:val="20"/>
                <w:szCs w:val="20"/>
              </w:rPr>
              <w:t>0</w:t>
            </w:r>
          </w:p>
        </w:tc>
        <w:tc>
          <w:tcPr>
            <w:tcW w:w="1474" w:type="dxa"/>
          </w:tcPr>
          <w:p w14:paraId="0098C7A6" w14:textId="77777777" w:rsidR="00493210" w:rsidRPr="00104F42" w:rsidRDefault="00493210" w:rsidP="00493210">
            <w:pPr>
              <w:tabs>
                <w:tab w:val="left" w:pos="7290"/>
              </w:tabs>
              <w:jc w:val="right"/>
              <w:rPr>
                <w:sz w:val="20"/>
                <w:szCs w:val="20"/>
              </w:rPr>
            </w:pPr>
            <w:r w:rsidRPr="00104F42">
              <w:rPr>
                <w:sz w:val="20"/>
                <w:szCs w:val="20"/>
              </w:rPr>
              <w:t>162</w:t>
            </w:r>
            <w:r>
              <w:rPr>
                <w:sz w:val="20"/>
                <w:szCs w:val="20"/>
              </w:rPr>
              <w:t>,</w:t>
            </w:r>
            <w:r w:rsidRPr="00104F42">
              <w:rPr>
                <w:sz w:val="20"/>
                <w:szCs w:val="20"/>
              </w:rPr>
              <w:t>16</w:t>
            </w:r>
          </w:p>
        </w:tc>
        <w:tc>
          <w:tcPr>
            <w:tcW w:w="1474" w:type="dxa"/>
            <w:shd w:val="clear" w:color="auto" w:fill="auto"/>
            <w:vAlign w:val="center"/>
          </w:tcPr>
          <w:p w14:paraId="002FDF9C" w14:textId="77777777" w:rsidR="00493210" w:rsidRPr="00104F42" w:rsidRDefault="00493210" w:rsidP="00493210">
            <w:pPr>
              <w:tabs>
                <w:tab w:val="left" w:pos="7290"/>
              </w:tabs>
              <w:jc w:val="right"/>
              <w:rPr>
                <w:sz w:val="20"/>
                <w:szCs w:val="20"/>
              </w:rPr>
            </w:pPr>
            <w:r w:rsidRPr="00104F42">
              <w:rPr>
                <w:sz w:val="20"/>
                <w:szCs w:val="20"/>
              </w:rPr>
              <w:t>344</w:t>
            </w:r>
            <w:r>
              <w:rPr>
                <w:sz w:val="20"/>
                <w:szCs w:val="20"/>
              </w:rPr>
              <w:t>,</w:t>
            </w:r>
            <w:r w:rsidRPr="00104F42">
              <w:rPr>
                <w:sz w:val="20"/>
                <w:szCs w:val="20"/>
              </w:rPr>
              <w:t>59</w:t>
            </w:r>
          </w:p>
        </w:tc>
      </w:tr>
      <w:tr w:rsidR="00493210" w:rsidRPr="00104F42" w14:paraId="05548B51" w14:textId="77777777" w:rsidTr="00493210">
        <w:trPr>
          <w:trHeight w:val="143"/>
        </w:trPr>
        <w:tc>
          <w:tcPr>
            <w:tcW w:w="1271" w:type="dxa"/>
            <w:vMerge/>
            <w:shd w:val="clear" w:color="auto" w:fill="auto"/>
            <w:vAlign w:val="center"/>
          </w:tcPr>
          <w:p w14:paraId="2F22B834" w14:textId="77777777" w:rsidR="00493210" w:rsidRPr="00104F42" w:rsidRDefault="00493210" w:rsidP="00493210">
            <w:pPr>
              <w:tabs>
                <w:tab w:val="left" w:pos="7290"/>
              </w:tabs>
              <w:jc w:val="left"/>
              <w:rPr>
                <w:sz w:val="20"/>
                <w:szCs w:val="20"/>
              </w:rPr>
            </w:pPr>
          </w:p>
        </w:tc>
        <w:tc>
          <w:tcPr>
            <w:tcW w:w="2835" w:type="dxa"/>
            <w:shd w:val="clear" w:color="auto" w:fill="auto"/>
          </w:tcPr>
          <w:p w14:paraId="62016FC4" w14:textId="77777777" w:rsidR="00493210" w:rsidRPr="00310B87" w:rsidRDefault="00493210" w:rsidP="00493210">
            <w:pPr>
              <w:tabs>
                <w:tab w:val="left" w:pos="7290"/>
              </w:tabs>
              <w:rPr>
                <w:sz w:val="20"/>
                <w:szCs w:val="20"/>
              </w:rPr>
            </w:pPr>
            <w:r w:rsidRPr="00310B87">
              <w:rPr>
                <w:sz w:val="20"/>
                <w:szCs w:val="20"/>
                <w:lang w:val="fr-FR"/>
              </w:rPr>
              <w:t>Financement ($US)</w:t>
            </w:r>
          </w:p>
        </w:tc>
        <w:tc>
          <w:tcPr>
            <w:tcW w:w="1473" w:type="dxa"/>
            <w:shd w:val="clear" w:color="auto" w:fill="auto"/>
            <w:vAlign w:val="center"/>
          </w:tcPr>
          <w:p w14:paraId="6C2999FA" w14:textId="77777777" w:rsidR="00493210" w:rsidRPr="00104F42" w:rsidRDefault="00493210" w:rsidP="00493210">
            <w:pPr>
              <w:tabs>
                <w:tab w:val="left" w:pos="7290"/>
              </w:tabs>
              <w:jc w:val="right"/>
              <w:rPr>
                <w:sz w:val="20"/>
                <w:szCs w:val="20"/>
              </w:rPr>
            </w:pPr>
            <w:r w:rsidRPr="00104F42">
              <w:rPr>
                <w:sz w:val="20"/>
                <w:szCs w:val="20"/>
              </w:rPr>
              <w:t>9</w:t>
            </w:r>
            <w:r>
              <w:rPr>
                <w:sz w:val="20"/>
                <w:szCs w:val="20"/>
              </w:rPr>
              <w:t> </w:t>
            </w:r>
            <w:r w:rsidRPr="00104F42">
              <w:rPr>
                <w:sz w:val="20"/>
                <w:szCs w:val="20"/>
              </w:rPr>
              <w:t>630</w:t>
            </w:r>
            <w:r>
              <w:rPr>
                <w:sz w:val="20"/>
                <w:szCs w:val="20"/>
              </w:rPr>
              <w:t> </w:t>
            </w:r>
            <w:r w:rsidRPr="00104F42">
              <w:rPr>
                <w:sz w:val="20"/>
                <w:szCs w:val="20"/>
              </w:rPr>
              <w:t>000</w:t>
            </w:r>
          </w:p>
        </w:tc>
        <w:tc>
          <w:tcPr>
            <w:tcW w:w="1474" w:type="dxa"/>
          </w:tcPr>
          <w:p w14:paraId="1304FB9E" w14:textId="77777777" w:rsidR="00493210" w:rsidRPr="00104F42" w:rsidRDefault="00493210" w:rsidP="00493210">
            <w:pPr>
              <w:tabs>
                <w:tab w:val="left" w:pos="7290"/>
              </w:tabs>
              <w:jc w:val="right"/>
              <w:rPr>
                <w:sz w:val="20"/>
                <w:szCs w:val="20"/>
              </w:rPr>
            </w:pPr>
            <w:r w:rsidRPr="00104F42">
              <w:rPr>
                <w:sz w:val="20"/>
                <w:szCs w:val="20"/>
              </w:rPr>
              <w:t>0</w:t>
            </w:r>
          </w:p>
        </w:tc>
        <w:tc>
          <w:tcPr>
            <w:tcW w:w="1474" w:type="dxa"/>
          </w:tcPr>
          <w:p w14:paraId="4135902D" w14:textId="77777777" w:rsidR="00493210" w:rsidRPr="00104F42" w:rsidRDefault="00493210" w:rsidP="00493210">
            <w:pPr>
              <w:tabs>
                <w:tab w:val="left" w:pos="7290"/>
              </w:tabs>
              <w:jc w:val="right"/>
              <w:rPr>
                <w:sz w:val="20"/>
                <w:szCs w:val="20"/>
              </w:rPr>
            </w:pPr>
            <w:r w:rsidRPr="00104F42">
              <w:rPr>
                <w:sz w:val="20"/>
                <w:szCs w:val="20"/>
              </w:rPr>
              <w:t>8</w:t>
            </w:r>
            <w:r>
              <w:rPr>
                <w:sz w:val="20"/>
                <w:szCs w:val="20"/>
              </w:rPr>
              <w:t> </w:t>
            </w:r>
            <w:r w:rsidRPr="00104F42">
              <w:rPr>
                <w:sz w:val="20"/>
                <w:szCs w:val="20"/>
              </w:rPr>
              <w:t>560</w:t>
            </w:r>
            <w:r>
              <w:rPr>
                <w:sz w:val="20"/>
                <w:szCs w:val="20"/>
              </w:rPr>
              <w:t> </w:t>
            </w:r>
            <w:r w:rsidRPr="00104F42">
              <w:rPr>
                <w:sz w:val="20"/>
                <w:szCs w:val="20"/>
              </w:rPr>
              <w:t>000</w:t>
            </w:r>
          </w:p>
        </w:tc>
        <w:tc>
          <w:tcPr>
            <w:tcW w:w="1474" w:type="dxa"/>
            <w:shd w:val="clear" w:color="auto" w:fill="auto"/>
            <w:vAlign w:val="center"/>
          </w:tcPr>
          <w:p w14:paraId="3EE8D588" w14:textId="77777777" w:rsidR="00493210" w:rsidRPr="00104F42" w:rsidRDefault="00493210" w:rsidP="00493210">
            <w:pPr>
              <w:tabs>
                <w:tab w:val="left" w:pos="7290"/>
              </w:tabs>
              <w:jc w:val="right"/>
              <w:rPr>
                <w:sz w:val="20"/>
                <w:szCs w:val="20"/>
              </w:rPr>
            </w:pPr>
            <w:r w:rsidRPr="00104F42">
              <w:rPr>
                <w:sz w:val="20"/>
                <w:szCs w:val="20"/>
              </w:rPr>
              <w:t>18</w:t>
            </w:r>
            <w:r>
              <w:rPr>
                <w:sz w:val="20"/>
                <w:szCs w:val="20"/>
              </w:rPr>
              <w:t> </w:t>
            </w:r>
            <w:r w:rsidRPr="00104F42">
              <w:rPr>
                <w:sz w:val="20"/>
                <w:szCs w:val="20"/>
              </w:rPr>
              <w:t>190</w:t>
            </w:r>
            <w:r>
              <w:rPr>
                <w:sz w:val="20"/>
                <w:szCs w:val="20"/>
              </w:rPr>
              <w:t> </w:t>
            </w:r>
            <w:r w:rsidRPr="00104F42">
              <w:rPr>
                <w:sz w:val="20"/>
                <w:szCs w:val="20"/>
              </w:rPr>
              <w:t>000</w:t>
            </w:r>
          </w:p>
        </w:tc>
      </w:tr>
    </w:tbl>
    <w:p w14:paraId="17714BCA" w14:textId="77777777" w:rsidR="00493210" w:rsidRPr="005C0895" w:rsidRDefault="00493210" w:rsidP="00493210">
      <w:pPr>
        <w:shd w:val="clear" w:color="auto" w:fill="FFFFFF" w:themeFill="background1"/>
        <w:spacing w:after="60"/>
        <w:jc w:val="center"/>
      </w:pPr>
    </w:p>
    <w:p w14:paraId="7075420C" w14:textId="77777777" w:rsidR="00493210" w:rsidRDefault="00493210" w:rsidP="00493210">
      <w:pPr>
        <w:shd w:val="clear" w:color="auto" w:fill="FFFFFF" w:themeFill="background1"/>
        <w:jc w:val="left"/>
      </w:pPr>
    </w:p>
    <w:p w14:paraId="5D73B301" w14:textId="77777777" w:rsidR="00493210" w:rsidRDefault="00493210" w:rsidP="00493210">
      <w:pPr>
        <w:shd w:val="clear" w:color="auto" w:fill="D9D9D9" w:themeFill="background1" w:themeFillShade="D9"/>
        <w:jc w:val="left"/>
      </w:pPr>
    </w:p>
    <w:p w14:paraId="3AA715E4" w14:textId="77777777" w:rsidR="00493210" w:rsidRPr="005C0895" w:rsidRDefault="00493210" w:rsidP="00493210">
      <w:pPr>
        <w:shd w:val="clear" w:color="auto" w:fill="D9D9D9" w:themeFill="background1" w:themeFillShade="D9"/>
        <w:jc w:val="left"/>
        <w:sectPr w:rsidR="00493210" w:rsidRPr="005C0895" w:rsidSect="00493210">
          <w:headerReference w:type="even" r:id="rId36"/>
          <w:headerReference w:type="default" r:id="rId37"/>
          <w:footerReference w:type="even" r:id="rId38"/>
          <w:footerReference w:type="default" r:id="rId39"/>
          <w:headerReference w:type="first" r:id="rId40"/>
          <w:footerReference w:type="first" r:id="rId41"/>
          <w:pgSz w:w="12240" w:h="15840" w:code="1"/>
          <w:pgMar w:top="600" w:right="1440" w:bottom="600" w:left="1440" w:header="720" w:footer="475" w:gutter="0"/>
          <w:cols w:space="720"/>
          <w:docGrid w:linePitch="299"/>
        </w:sect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88"/>
        <w:gridCol w:w="850"/>
        <w:gridCol w:w="1276"/>
        <w:gridCol w:w="1134"/>
        <w:gridCol w:w="1134"/>
        <w:gridCol w:w="850"/>
        <w:gridCol w:w="1276"/>
        <w:gridCol w:w="992"/>
        <w:gridCol w:w="851"/>
        <w:gridCol w:w="992"/>
        <w:gridCol w:w="851"/>
        <w:gridCol w:w="992"/>
        <w:gridCol w:w="992"/>
        <w:gridCol w:w="1068"/>
      </w:tblGrid>
      <w:tr w:rsidR="00493210" w:rsidRPr="00635779" w14:paraId="6A0F1BEA" w14:textId="77777777" w:rsidTr="00493210">
        <w:tc>
          <w:tcPr>
            <w:tcW w:w="3114"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36FF8E37" w14:textId="77777777" w:rsidR="00493210" w:rsidRPr="00310B87" w:rsidRDefault="00493210" w:rsidP="00493210">
            <w:pPr>
              <w:spacing w:after="60"/>
              <w:jc w:val="left"/>
              <w:rPr>
                <w:b/>
                <w:sz w:val="20"/>
                <w:szCs w:val="20"/>
              </w:rPr>
            </w:pPr>
            <w:r w:rsidRPr="00310B87">
              <w:rPr>
                <w:b/>
                <w:sz w:val="20"/>
                <w:szCs w:val="20"/>
                <w:lang w:val="fr-FR"/>
              </w:rPr>
              <w:lastRenderedPageBreak/>
              <w:t>(VI) DONNÉES DU PROJET</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vAlign w:val="center"/>
          </w:tcPr>
          <w:p w14:paraId="04FFAB47" w14:textId="77777777" w:rsidR="00493210" w:rsidRPr="00C1577E" w:rsidRDefault="00493210" w:rsidP="00493210">
            <w:pPr>
              <w:jc w:val="center"/>
              <w:rPr>
                <w:b/>
                <w:bCs/>
                <w:sz w:val="20"/>
                <w:szCs w:val="20"/>
              </w:rPr>
            </w:pPr>
            <w:r w:rsidRPr="00C1577E">
              <w:rPr>
                <w:b/>
                <w:bCs/>
                <w:sz w:val="20"/>
                <w:szCs w:val="20"/>
              </w:rPr>
              <w:t>2016</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vAlign w:val="center"/>
          </w:tcPr>
          <w:p w14:paraId="5F5A675B" w14:textId="77777777" w:rsidR="00493210" w:rsidRPr="00C1577E" w:rsidRDefault="00493210" w:rsidP="00493210">
            <w:pPr>
              <w:jc w:val="center"/>
              <w:rPr>
                <w:b/>
                <w:bCs/>
                <w:sz w:val="20"/>
                <w:szCs w:val="20"/>
              </w:rPr>
            </w:pPr>
            <w:r w:rsidRPr="00C1577E">
              <w:rPr>
                <w:b/>
                <w:bCs/>
                <w:sz w:val="20"/>
                <w:szCs w:val="20"/>
              </w:rPr>
              <w:t>2017</w:t>
            </w: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vAlign w:val="center"/>
          </w:tcPr>
          <w:p w14:paraId="2A3C007A" w14:textId="77777777" w:rsidR="00493210" w:rsidRPr="00C1577E" w:rsidRDefault="00493210" w:rsidP="00493210">
            <w:pPr>
              <w:jc w:val="center"/>
              <w:rPr>
                <w:b/>
                <w:bCs/>
                <w:sz w:val="20"/>
                <w:szCs w:val="20"/>
              </w:rPr>
            </w:pPr>
            <w:r w:rsidRPr="00C1577E">
              <w:rPr>
                <w:b/>
                <w:bCs/>
                <w:sz w:val="20"/>
                <w:szCs w:val="20"/>
              </w:rPr>
              <w:t>2018</w:t>
            </w:r>
            <w:r>
              <w:rPr>
                <w:b/>
                <w:bCs/>
                <w:sz w:val="20"/>
                <w:szCs w:val="20"/>
              </w:rPr>
              <w:t xml:space="preserve"> 2019</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vAlign w:val="center"/>
          </w:tcPr>
          <w:p w14:paraId="5AEB09CE" w14:textId="77777777" w:rsidR="00493210" w:rsidRPr="00C1577E" w:rsidRDefault="00493210" w:rsidP="00493210">
            <w:pPr>
              <w:jc w:val="center"/>
              <w:rPr>
                <w:b/>
                <w:bCs/>
                <w:sz w:val="20"/>
                <w:szCs w:val="20"/>
              </w:rPr>
            </w:pPr>
            <w:r w:rsidRPr="00C1577E">
              <w:rPr>
                <w:b/>
                <w:bCs/>
                <w:sz w:val="20"/>
                <w:szCs w:val="20"/>
              </w:rPr>
              <w:t>2020*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vAlign w:val="center"/>
          </w:tcPr>
          <w:p w14:paraId="05E41A9A" w14:textId="77777777" w:rsidR="00493210" w:rsidRPr="00C1577E" w:rsidRDefault="00493210" w:rsidP="00493210">
            <w:pPr>
              <w:jc w:val="center"/>
              <w:rPr>
                <w:b/>
                <w:bCs/>
                <w:sz w:val="20"/>
                <w:szCs w:val="20"/>
              </w:rPr>
            </w:pPr>
            <w:r w:rsidRPr="00C1577E">
              <w:rPr>
                <w:b/>
                <w:bCs/>
                <w:sz w:val="20"/>
                <w:szCs w:val="20"/>
              </w:rPr>
              <w:t>2021</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vAlign w:val="center"/>
          </w:tcPr>
          <w:p w14:paraId="1ADD359A" w14:textId="77777777" w:rsidR="00493210" w:rsidRPr="00C1577E" w:rsidRDefault="00493210" w:rsidP="00493210">
            <w:pPr>
              <w:spacing w:after="60"/>
              <w:jc w:val="center"/>
              <w:rPr>
                <w:b/>
                <w:sz w:val="20"/>
                <w:szCs w:val="20"/>
              </w:rPr>
            </w:pPr>
            <w:r w:rsidRPr="00C1577E">
              <w:rPr>
                <w:b/>
                <w:sz w:val="20"/>
                <w:szCs w:val="20"/>
              </w:rPr>
              <w:t>2022</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vAlign w:val="center"/>
          </w:tcPr>
          <w:p w14:paraId="335E1C81" w14:textId="77777777" w:rsidR="00493210" w:rsidRPr="00C1577E" w:rsidRDefault="00493210" w:rsidP="00493210">
            <w:pPr>
              <w:spacing w:after="60"/>
              <w:jc w:val="center"/>
              <w:rPr>
                <w:b/>
                <w:sz w:val="20"/>
                <w:szCs w:val="20"/>
              </w:rPr>
            </w:pPr>
            <w:r w:rsidRPr="00C1577E">
              <w:rPr>
                <w:b/>
                <w:sz w:val="20"/>
                <w:szCs w:val="20"/>
              </w:rPr>
              <w:t>2023</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vAlign w:val="center"/>
          </w:tcPr>
          <w:p w14:paraId="3C78463F" w14:textId="77777777" w:rsidR="00493210" w:rsidRPr="00C1577E" w:rsidRDefault="00493210" w:rsidP="00493210">
            <w:pPr>
              <w:spacing w:after="60"/>
              <w:jc w:val="center"/>
              <w:rPr>
                <w:b/>
                <w:sz w:val="20"/>
                <w:szCs w:val="20"/>
              </w:rPr>
            </w:pPr>
            <w:r w:rsidRPr="00C1577E">
              <w:rPr>
                <w:b/>
                <w:sz w:val="20"/>
                <w:szCs w:val="20"/>
              </w:rPr>
              <w:t>2024</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vAlign w:val="center"/>
          </w:tcPr>
          <w:p w14:paraId="6D2BC05E" w14:textId="77777777" w:rsidR="00493210" w:rsidRPr="00C1577E" w:rsidRDefault="00493210" w:rsidP="00493210">
            <w:pPr>
              <w:spacing w:after="60"/>
              <w:jc w:val="center"/>
              <w:rPr>
                <w:b/>
                <w:sz w:val="20"/>
                <w:szCs w:val="20"/>
              </w:rPr>
            </w:pPr>
            <w:r w:rsidRPr="00C1577E">
              <w:rPr>
                <w:b/>
                <w:sz w:val="20"/>
                <w:szCs w:val="20"/>
              </w:rPr>
              <w:t>2025</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vAlign w:val="center"/>
          </w:tcPr>
          <w:p w14:paraId="427FBC0D" w14:textId="77777777" w:rsidR="00493210" w:rsidRPr="00C1577E" w:rsidRDefault="00493210" w:rsidP="00493210">
            <w:pPr>
              <w:spacing w:after="60"/>
              <w:jc w:val="center"/>
              <w:rPr>
                <w:b/>
                <w:sz w:val="20"/>
                <w:szCs w:val="20"/>
              </w:rPr>
            </w:pPr>
            <w:r w:rsidRPr="00C1577E">
              <w:rPr>
                <w:b/>
                <w:sz w:val="20"/>
                <w:szCs w:val="20"/>
              </w:rPr>
              <w:t>2026</w:t>
            </w: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vAlign w:val="center"/>
          </w:tcPr>
          <w:p w14:paraId="395E19C3" w14:textId="77777777" w:rsidR="00493210" w:rsidRPr="00310B87" w:rsidRDefault="00493210" w:rsidP="00493210">
            <w:pPr>
              <w:spacing w:after="60"/>
              <w:jc w:val="center"/>
              <w:rPr>
                <w:b/>
                <w:sz w:val="20"/>
                <w:szCs w:val="20"/>
              </w:rPr>
            </w:pPr>
            <w:r w:rsidRPr="00310B87">
              <w:rPr>
                <w:b/>
                <w:sz w:val="20"/>
                <w:szCs w:val="20"/>
                <w:lang w:val="fr-FR"/>
              </w:rPr>
              <w:t>Total</w:t>
            </w:r>
          </w:p>
        </w:tc>
      </w:tr>
      <w:tr w:rsidR="00493210" w:rsidRPr="00635779" w14:paraId="5F233AF7" w14:textId="77777777" w:rsidTr="00493210">
        <w:tc>
          <w:tcPr>
            <w:tcW w:w="3114"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0AEC42F" w14:textId="77777777" w:rsidR="00493210" w:rsidRPr="00493210" w:rsidRDefault="00493210" w:rsidP="00493210">
            <w:pPr>
              <w:spacing w:after="60"/>
              <w:jc w:val="left"/>
              <w:rPr>
                <w:sz w:val="20"/>
                <w:szCs w:val="20"/>
                <w:lang w:val="fr-CA"/>
              </w:rPr>
            </w:pPr>
            <w:r w:rsidRPr="00310B87">
              <w:rPr>
                <w:sz w:val="20"/>
                <w:szCs w:val="20"/>
                <w:lang w:val="fr-FR"/>
              </w:rPr>
              <w:t>Limites de consommation du Protocole de Montréal (tonnes PAO)</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BA939A9" w14:textId="77777777" w:rsidR="00493210" w:rsidRPr="00C1577E" w:rsidRDefault="00493210" w:rsidP="00493210">
            <w:pPr>
              <w:jc w:val="right"/>
              <w:rPr>
                <w:color w:val="000000"/>
                <w:sz w:val="20"/>
                <w:szCs w:val="20"/>
              </w:rPr>
            </w:pPr>
            <w:r w:rsidRPr="00C1577E">
              <w:rPr>
                <w:color w:val="000000"/>
                <w:sz w:val="20"/>
                <w:szCs w:val="20"/>
              </w:rPr>
              <w:t>17</w:t>
            </w:r>
            <w:r>
              <w:rPr>
                <w:color w:val="000000"/>
                <w:sz w:val="20"/>
                <w:szCs w:val="20"/>
              </w:rPr>
              <w:t> </w:t>
            </w:r>
            <w:r w:rsidRPr="00C1577E">
              <w:rPr>
                <w:color w:val="000000"/>
                <w:sz w:val="20"/>
                <w:szCs w:val="20"/>
              </w:rPr>
              <w:t>342</w:t>
            </w:r>
            <w:r>
              <w:rPr>
                <w:color w:val="000000"/>
                <w:sz w:val="20"/>
                <w:szCs w:val="20"/>
              </w:rPr>
              <w:t>,</w:t>
            </w:r>
            <w:r w:rsidRPr="00C1577E">
              <w:rPr>
                <w:color w:val="000000"/>
                <w:sz w:val="20"/>
                <w:szCs w:val="20"/>
              </w:rPr>
              <w:t>1</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1615C22B" w14:textId="77777777" w:rsidR="00493210" w:rsidRPr="00C1577E" w:rsidRDefault="00493210" w:rsidP="00493210">
            <w:pPr>
              <w:jc w:val="right"/>
              <w:rPr>
                <w:color w:val="000000"/>
                <w:sz w:val="20"/>
                <w:szCs w:val="20"/>
              </w:rPr>
            </w:pPr>
            <w:r w:rsidRPr="00C1577E">
              <w:rPr>
                <w:color w:val="000000"/>
                <w:sz w:val="20"/>
                <w:szCs w:val="20"/>
              </w:rPr>
              <w:t>17</w:t>
            </w:r>
            <w:r>
              <w:rPr>
                <w:color w:val="000000"/>
                <w:sz w:val="20"/>
                <w:szCs w:val="20"/>
              </w:rPr>
              <w:t> </w:t>
            </w:r>
            <w:r w:rsidRPr="00C1577E">
              <w:rPr>
                <w:color w:val="000000"/>
                <w:sz w:val="20"/>
                <w:szCs w:val="20"/>
              </w:rPr>
              <w:t>342</w:t>
            </w:r>
            <w:r>
              <w:rPr>
                <w:color w:val="000000"/>
                <w:sz w:val="20"/>
                <w:szCs w:val="20"/>
              </w:rPr>
              <w:t>,</w:t>
            </w:r>
            <w:r w:rsidRPr="00C1577E">
              <w:rPr>
                <w:color w:val="000000"/>
                <w:sz w:val="20"/>
                <w:szCs w:val="20"/>
              </w:rPr>
              <w:t>1</w:t>
            </w: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5BC6A0D2" w14:textId="77777777" w:rsidR="00493210" w:rsidRPr="00C1577E" w:rsidRDefault="00493210" w:rsidP="00493210">
            <w:pPr>
              <w:jc w:val="right"/>
              <w:rPr>
                <w:color w:val="000000"/>
                <w:sz w:val="20"/>
                <w:szCs w:val="20"/>
              </w:rPr>
            </w:pPr>
            <w:r w:rsidRPr="00C1577E">
              <w:rPr>
                <w:color w:val="000000"/>
                <w:sz w:val="20"/>
                <w:szCs w:val="20"/>
              </w:rPr>
              <w:t>17</w:t>
            </w:r>
            <w:r>
              <w:rPr>
                <w:color w:val="000000"/>
                <w:sz w:val="20"/>
                <w:szCs w:val="20"/>
              </w:rPr>
              <w:t> </w:t>
            </w:r>
            <w:r w:rsidRPr="00C1577E">
              <w:rPr>
                <w:color w:val="000000"/>
                <w:sz w:val="20"/>
                <w:szCs w:val="20"/>
              </w:rPr>
              <w:t>342</w:t>
            </w:r>
            <w:r>
              <w:rPr>
                <w:color w:val="000000"/>
                <w:sz w:val="20"/>
                <w:szCs w:val="20"/>
              </w:rPr>
              <w:t>,</w:t>
            </w:r>
            <w:r w:rsidRPr="00C1577E">
              <w:rPr>
                <w:color w:val="000000"/>
                <w:sz w:val="20"/>
                <w:szCs w:val="20"/>
              </w:rPr>
              <w:t>1</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tcPr>
          <w:p w14:paraId="6E1470C7" w14:textId="77777777" w:rsidR="00493210" w:rsidRPr="00C1577E" w:rsidRDefault="00493210" w:rsidP="00493210">
            <w:pPr>
              <w:jc w:val="right"/>
              <w:rPr>
                <w:color w:val="000000"/>
                <w:sz w:val="20"/>
                <w:szCs w:val="20"/>
              </w:rPr>
            </w:pPr>
            <w:r w:rsidRPr="00C1577E">
              <w:rPr>
                <w:color w:val="000000"/>
                <w:sz w:val="20"/>
                <w:szCs w:val="20"/>
              </w:rPr>
              <w:t>12</w:t>
            </w:r>
            <w:r>
              <w:rPr>
                <w:color w:val="000000"/>
                <w:sz w:val="20"/>
                <w:szCs w:val="20"/>
              </w:rPr>
              <w:t> </w:t>
            </w:r>
            <w:r w:rsidRPr="00C1577E">
              <w:rPr>
                <w:color w:val="000000"/>
                <w:sz w:val="20"/>
                <w:szCs w:val="20"/>
              </w:rPr>
              <w:t>524</w:t>
            </w:r>
            <w:r>
              <w:rPr>
                <w:color w:val="000000"/>
                <w:sz w:val="20"/>
                <w:szCs w:val="20"/>
              </w:rPr>
              <w:t>,</w:t>
            </w:r>
            <w:r w:rsidRPr="00C1577E">
              <w:rPr>
                <w:color w:val="000000"/>
                <w:sz w:val="20"/>
                <w:szCs w:val="20"/>
              </w:rPr>
              <w:t>9</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1376FFD" w14:textId="77777777" w:rsidR="00493210" w:rsidRPr="00C1577E" w:rsidRDefault="00493210" w:rsidP="00493210">
            <w:pPr>
              <w:jc w:val="right"/>
              <w:rPr>
                <w:color w:val="000000"/>
                <w:sz w:val="20"/>
                <w:szCs w:val="20"/>
              </w:rPr>
            </w:pPr>
            <w:r w:rsidRPr="00C1577E">
              <w:rPr>
                <w:color w:val="000000"/>
                <w:sz w:val="20"/>
                <w:szCs w:val="20"/>
              </w:rPr>
              <w:t>12</w:t>
            </w:r>
            <w:r>
              <w:rPr>
                <w:color w:val="000000"/>
                <w:sz w:val="20"/>
                <w:szCs w:val="20"/>
              </w:rPr>
              <w:t> </w:t>
            </w:r>
            <w:r w:rsidRPr="00C1577E">
              <w:rPr>
                <w:color w:val="000000"/>
                <w:sz w:val="20"/>
                <w:szCs w:val="20"/>
              </w:rPr>
              <w:t>524</w:t>
            </w:r>
            <w:r>
              <w:rPr>
                <w:color w:val="000000"/>
                <w:sz w:val="20"/>
                <w:szCs w:val="20"/>
              </w:rPr>
              <w:t>,</w:t>
            </w:r>
            <w:r w:rsidRPr="00C1577E">
              <w:rPr>
                <w:color w:val="000000"/>
                <w:sz w:val="20"/>
                <w:szCs w:val="20"/>
              </w:rPr>
              <w:t>9</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66D013C0" w14:textId="77777777" w:rsidR="00493210" w:rsidRPr="00C1577E" w:rsidRDefault="00493210" w:rsidP="00493210">
            <w:pPr>
              <w:jc w:val="right"/>
              <w:rPr>
                <w:color w:val="000000"/>
                <w:sz w:val="20"/>
                <w:szCs w:val="20"/>
              </w:rPr>
            </w:pPr>
            <w:r w:rsidRPr="00C1577E">
              <w:rPr>
                <w:color w:val="000000"/>
                <w:sz w:val="20"/>
                <w:szCs w:val="20"/>
              </w:rPr>
              <w:t>12</w:t>
            </w:r>
            <w:r>
              <w:rPr>
                <w:color w:val="000000"/>
                <w:sz w:val="20"/>
                <w:szCs w:val="20"/>
              </w:rPr>
              <w:t> </w:t>
            </w:r>
            <w:r w:rsidRPr="00C1577E">
              <w:rPr>
                <w:color w:val="000000"/>
                <w:sz w:val="20"/>
                <w:szCs w:val="20"/>
              </w:rPr>
              <w:t>524</w:t>
            </w:r>
            <w:r>
              <w:rPr>
                <w:color w:val="000000"/>
                <w:sz w:val="20"/>
                <w:szCs w:val="20"/>
              </w:rPr>
              <w:t>,</w:t>
            </w:r>
            <w:r w:rsidRPr="00C1577E">
              <w:rPr>
                <w:color w:val="000000"/>
                <w:sz w:val="20"/>
                <w:szCs w:val="20"/>
              </w:rPr>
              <w:t>9</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57929A98" w14:textId="77777777" w:rsidR="00493210" w:rsidRPr="00C1577E" w:rsidRDefault="00493210" w:rsidP="00493210">
            <w:pPr>
              <w:jc w:val="right"/>
              <w:rPr>
                <w:color w:val="000000"/>
                <w:sz w:val="20"/>
                <w:szCs w:val="20"/>
              </w:rPr>
            </w:pPr>
            <w:r w:rsidRPr="00C1577E">
              <w:rPr>
                <w:color w:val="000000"/>
                <w:sz w:val="20"/>
                <w:szCs w:val="20"/>
              </w:rPr>
              <w:t>12</w:t>
            </w:r>
            <w:r>
              <w:rPr>
                <w:color w:val="000000"/>
                <w:sz w:val="20"/>
                <w:szCs w:val="20"/>
              </w:rPr>
              <w:t> </w:t>
            </w:r>
            <w:r w:rsidRPr="00C1577E">
              <w:rPr>
                <w:color w:val="000000"/>
                <w:sz w:val="20"/>
                <w:szCs w:val="20"/>
              </w:rPr>
              <w:t>524</w:t>
            </w:r>
            <w:r>
              <w:rPr>
                <w:color w:val="000000"/>
                <w:sz w:val="20"/>
                <w:szCs w:val="20"/>
              </w:rPr>
              <w:t>,</w:t>
            </w:r>
            <w:r w:rsidRPr="00C1577E">
              <w:rPr>
                <w:color w:val="000000"/>
                <w:sz w:val="20"/>
                <w:szCs w:val="20"/>
              </w:rPr>
              <w:t>9</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2E419E00" w14:textId="77777777" w:rsidR="00493210" w:rsidRPr="00C1577E" w:rsidRDefault="00493210" w:rsidP="00493210">
            <w:pPr>
              <w:jc w:val="right"/>
              <w:rPr>
                <w:color w:val="000000"/>
                <w:sz w:val="20"/>
                <w:szCs w:val="20"/>
              </w:rPr>
            </w:pPr>
            <w:r w:rsidRPr="00C1577E">
              <w:rPr>
                <w:color w:val="000000"/>
                <w:sz w:val="20"/>
                <w:szCs w:val="20"/>
              </w:rPr>
              <w:t>12</w:t>
            </w:r>
            <w:r>
              <w:rPr>
                <w:color w:val="000000"/>
                <w:sz w:val="20"/>
                <w:szCs w:val="20"/>
              </w:rPr>
              <w:t> </w:t>
            </w:r>
            <w:r w:rsidRPr="00C1577E">
              <w:rPr>
                <w:color w:val="000000"/>
                <w:sz w:val="20"/>
                <w:szCs w:val="20"/>
              </w:rPr>
              <w:t>524</w:t>
            </w:r>
            <w:r>
              <w:rPr>
                <w:color w:val="000000"/>
                <w:sz w:val="20"/>
                <w:szCs w:val="20"/>
              </w:rPr>
              <w:t>,</w:t>
            </w:r>
            <w:r w:rsidRPr="00C1577E">
              <w:rPr>
                <w:color w:val="000000"/>
                <w:sz w:val="20"/>
                <w:szCs w:val="20"/>
              </w:rPr>
              <w:t>9</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2657253E" w14:textId="77777777" w:rsidR="00493210" w:rsidRPr="00C1577E" w:rsidRDefault="00493210" w:rsidP="00493210">
            <w:pPr>
              <w:jc w:val="right"/>
              <w:rPr>
                <w:color w:val="000000"/>
                <w:sz w:val="20"/>
                <w:szCs w:val="20"/>
              </w:rPr>
            </w:pPr>
            <w:r w:rsidRPr="00C1577E">
              <w:rPr>
                <w:color w:val="000000"/>
                <w:sz w:val="20"/>
                <w:szCs w:val="20"/>
              </w:rPr>
              <w:t>6</w:t>
            </w:r>
            <w:r>
              <w:rPr>
                <w:color w:val="000000"/>
                <w:sz w:val="20"/>
                <w:szCs w:val="20"/>
              </w:rPr>
              <w:t> </w:t>
            </w:r>
            <w:r w:rsidRPr="00C1577E">
              <w:rPr>
                <w:color w:val="000000"/>
                <w:sz w:val="20"/>
                <w:szCs w:val="20"/>
              </w:rPr>
              <w:t>262</w:t>
            </w:r>
            <w:r>
              <w:rPr>
                <w:color w:val="000000"/>
                <w:sz w:val="20"/>
                <w:szCs w:val="20"/>
              </w:rPr>
              <w:t>,</w:t>
            </w:r>
            <w:r w:rsidRPr="00C1577E">
              <w:rPr>
                <w:color w:val="000000"/>
                <w:sz w:val="20"/>
                <w:szCs w:val="20"/>
              </w:rPr>
              <w:t>4</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783C7AAF" w14:textId="77777777" w:rsidR="00493210" w:rsidRPr="00C1577E" w:rsidRDefault="00493210" w:rsidP="00493210">
            <w:pPr>
              <w:jc w:val="right"/>
              <w:rPr>
                <w:color w:val="000000"/>
                <w:sz w:val="20"/>
                <w:szCs w:val="20"/>
              </w:rPr>
            </w:pPr>
            <w:r w:rsidRPr="00C1577E">
              <w:rPr>
                <w:color w:val="000000"/>
                <w:sz w:val="20"/>
                <w:szCs w:val="20"/>
              </w:rPr>
              <w:t>6</w:t>
            </w:r>
            <w:r>
              <w:rPr>
                <w:color w:val="000000"/>
                <w:sz w:val="20"/>
                <w:szCs w:val="20"/>
              </w:rPr>
              <w:t> </w:t>
            </w:r>
            <w:r w:rsidRPr="00C1577E">
              <w:rPr>
                <w:color w:val="000000"/>
                <w:sz w:val="20"/>
                <w:szCs w:val="20"/>
              </w:rPr>
              <w:t>262</w:t>
            </w:r>
            <w:r>
              <w:rPr>
                <w:color w:val="000000"/>
                <w:sz w:val="20"/>
                <w:szCs w:val="20"/>
              </w:rPr>
              <w:t>,</w:t>
            </w:r>
            <w:r w:rsidRPr="00C1577E">
              <w:rPr>
                <w:color w:val="000000"/>
                <w:sz w:val="20"/>
                <w:szCs w:val="20"/>
              </w:rPr>
              <w:t>4</w:t>
            </w: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433B907F" w14:textId="77777777" w:rsidR="00493210" w:rsidRPr="00310B87" w:rsidRDefault="00493210" w:rsidP="00493210">
            <w:pPr>
              <w:spacing w:after="60"/>
              <w:jc w:val="right"/>
              <w:rPr>
                <w:sz w:val="20"/>
                <w:szCs w:val="20"/>
              </w:rPr>
            </w:pPr>
            <w:r w:rsidRPr="00310B87">
              <w:rPr>
                <w:sz w:val="20"/>
                <w:szCs w:val="20"/>
                <w:lang w:val="fr-FR"/>
              </w:rPr>
              <w:t>s</w:t>
            </w:r>
            <w:r>
              <w:rPr>
                <w:sz w:val="20"/>
                <w:szCs w:val="20"/>
                <w:lang w:val="fr-FR"/>
              </w:rPr>
              <w:t>.</w:t>
            </w:r>
            <w:r w:rsidRPr="00310B87">
              <w:rPr>
                <w:sz w:val="20"/>
                <w:szCs w:val="20"/>
                <w:lang w:val="fr-FR"/>
              </w:rPr>
              <w:t>o.</w:t>
            </w:r>
          </w:p>
        </w:tc>
      </w:tr>
      <w:tr w:rsidR="00493210" w:rsidRPr="00635779" w14:paraId="527E6B33" w14:textId="77777777" w:rsidTr="00493210">
        <w:tc>
          <w:tcPr>
            <w:tcW w:w="3114"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59A05F9" w14:textId="77777777" w:rsidR="00493210" w:rsidRPr="00493210" w:rsidRDefault="00493210" w:rsidP="00493210">
            <w:pPr>
              <w:spacing w:after="60"/>
              <w:jc w:val="left"/>
              <w:rPr>
                <w:sz w:val="20"/>
                <w:szCs w:val="20"/>
                <w:lang w:val="fr-CA"/>
              </w:rPr>
            </w:pPr>
            <w:r w:rsidRPr="00310B87">
              <w:rPr>
                <w:sz w:val="20"/>
                <w:szCs w:val="20"/>
                <w:lang w:val="fr-FR"/>
              </w:rPr>
              <w:t>Consommation maximale autorisée (tonnes PAO)</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0E3FF0A" w14:textId="77777777" w:rsidR="00493210" w:rsidRPr="00C1577E" w:rsidRDefault="00493210" w:rsidP="00493210">
            <w:pPr>
              <w:spacing w:after="60"/>
              <w:jc w:val="right"/>
              <w:rPr>
                <w:sz w:val="20"/>
                <w:szCs w:val="20"/>
              </w:rPr>
            </w:pPr>
            <w:r w:rsidRPr="00C1577E">
              <w:rPr>
                <w:color w:val="000000"/>
                <w:sz w:val="20"/>
                <w:szCs w:val="20"/>
              </w:rPr>
              <w:t>2</w:t>
            </w:r>
            <w:r>
              <w:rPr>
                <w:color w:val="000000"/>
                <w:sz w:val="20"/>
                <w:szCs w:val="20"/>
              </w:rPr>
              <w:t> </w:t>
            </w:r>
            <w:r w:rsidRPr="00C1577E">
              <w:rPr>
                <w:color w:val="000000"/>
                <w:sz w:val="20"/>
                <w:szCs w:val="20"/>
              </w:rPr>
              <w:t>162</w:t>
            </w:r>
            <w:r>
              <w:rPr>
                <w:color w:val="000000"/>
                <w:sz w:val="20"/>
                <w:szCs w:val="20"/>
              </w:rPr>
              <w:t>,</w:t>
            </w:r>
            <w:r w:rsidRPr="00C1577E">
              <w:rPr>
                <w:color w:val="000000"/>
                <w:sz w:val="20"/>
                <w:szCs w:val="20"/>
              </w:rPr>
              <w:t>5</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5BC1DD1" w14:textId="77777777" w:rsidR="00493210" w:rsidRPr="00C1577E" w:rsidRDefault="00493210" w:rsidP="00493210">
            <w:pPr>
              <w:spacing w:after="60"/>
              <w:jc w:val="right"/>
              <w:rPr>
                <w:sz w:val="20"/>
                <w:szCs w:val="20"/>
              </w:rPr>
            </w:pPr>
            <w:r w:rsidRPr="00C1577E">
              <w:rPr>
                <w:color w:val="000000"/>
                <w:sz w:val="20"/>
                <w:szCs w:val="20"/>
              </w:rPr>
              <w:t>2</w:t>
            </w:r>
            <w:r>
              <w:rPr>
                <w:color w:val="000000"/>
                <w:sz w:val="20"/>
                <w:szCs w:val="20"/>
              </w:rPr>
              <w:t> </w:t>
            </w:r>
            <w:r w:rsidRPr="00C1577E">
              <w:rPr>
                <w:color w:val="000000"/>
                <w:sz w:val="20"/>
                <w:szCs w:val="20"/>
              </w:rPr>
              <w:t>162</w:t>
            </w:r>
            <w:r>
              <w:rPr>
                <w:color w:val="000000"/>
                <w:sz w:val="20"/>
                <w:szCs w:val="20"/>
              </w:rPr>
              <w:t>,</w:t>
            </w:r>
            <w:r w:rsidRPr="00C1577E">
              <w:rPr>
                <w:color w:val="000000"/>
                <w:sz w:val="20"/>
                <w:szCs w:val="20"/>
              </w:rPr>
              <w:t>5</w:t>
            </w: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3CD0A614" w14:textId="77777777" w:rsidR="00493210" w:rsidRPr="00C1577E" w:rsidRDefault="00493210" w:rsidP="00493210">
            <w:pPr>
              <w:spacing w:after="60"/>
              <w:jc w:val="right"/>
              <w:rPr>
                <w:sz w:val="20"/>
                <w:szCs w:val="20"/>
              </w:rPr>
            </w:pPr>
            <w:r w:rsidRPr="00C1577E">
              <w:rPr>
                <w:color w:val="000000"/>
                <w:sz w:val="20"/>
                <w:szCs w:val="20"/>
              </w:rPr>
              <w:t>2</w:t>
            </w:r>
            <w:r>
              <w:rPr>
                <w:color w:val="000000"/>
                <w:sz w:val="20"/>
                <w:szCs w:val="20"/>
              </w:rPr>
              <w:t> </w:t>
            </w:r>
            <w:r w:rsidRPr="00C1577E">
              <w:rPr>
                <w:color w:val="000000"/>
                <w:sz w:val="20"/>
                <w:szCs w:val="20"/>
              </w:rPr>
              <w:t>042</w:t>
            </w:r>
            <w:r>
              <w:rPr>
                <w:color w:val="000000"/>
                <w:sz w:val="20"/>
                <w:szCs w:val="20"/>
              </w:rPr>
              <w:t>,</w:t>
            </w:r>
            <w:r w:rsidRPr="00C1577E">
              <w:rPr>
                <w:color w:val="000000"/>
                <w:sz w:val="20"/>
                <w:szCs w:val="20"/>
              </w:rPr>
              <w:t>4</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tcPr>
          <w:p w14:paraId="2B802E39" w14:textId="77777777" w:rsidR="00493210" w:rsidRPr="00C1577E" w:rsidRDefault="00493210" w:rsidP="00493210">
            <w:pPr>
              <w:spacing w:after="60"/>
              <w:jc w:val="right"/>
              <w:rPr>
                <w:sz w:val="20"/>
                <w:szCs w:val="20"/>
              </w:rPr>
            </w:pPr>
            <w:r w:rsidRPr="00C1577E">
              <w:rPr>
                <w:color w:val="000000"/>
                <w:sz w:val="20"/>
                <w:szCs w:val="20"/>
              </w:rPr>
              <w:t>1</w:t>
            </w:r>
            <w:r>
              <w:rPr>
                <w:color w:val="000000"/>
                <w:sz w:val="20"/>
                <w:szCs w:val="20"/>
              </w:rPr>
              <w:t> </w:t>
            </w:r>
            <w:r w:rsidRPr="00C1577E">
              <w:rPr>
                <w:color w:val="000000"/>
                <w:sz w:val="20"/>
                <w:szCs w:val="20"/>
              </w:rPr>
              <w:t>609</w:t>
            </w:r>
            <w:r>
              <w:rPr>
                <w:color w:val="000000"/>
                <w:sz w:val="20"/>
                <w:szCs w:val="20"/>
              </w:rPr>
              <w:t>,</w:t>
            </w:r>
            <w:r w:rsidRPr="00C1577E">
              <w:rPr>
                <w:color w:val="000000"/>
                <w:sz w:val="20"/>
                <w:szCs w:val="20"/>
              </w:rPr>
              <w:t>9</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F7A1C31" w14:textId="77777777" w:rsidR="00493210" w:rsidRPr="00C1577E" w:rsidRDefault="00493210" w:rsidP="00493210">
            <w:pPr>
              <w:spacing w:after="60"/>
              <w:jc w:val="right"/>
              <w:rPr>
                <w:sz w:val="20"/>
                <w:szCs w:val="20"/>
              </w:rPr>
            </w:pPr>
            <w:r w:rsidRPr="00C1577E">
              <w:rPr>
                <w:color w:val="000000"/>
                <w:sz w:val="20"/>
                <w:szCs w:val="20"/>
              </w:rPr>
              <w:t>1</w:t>
            </w:r>
            <w:r>
              <w:rPr>
                <w:color w:val="000000"/>
                <w:sz w:val="20"/>
                <w:szCs w:val="20"/>
              </w:rPr>
              <w:t> </w:t>
            </w:r>
            <w:r w:rsidRPr="00C1577E">
              <w:rPr>
                <w:color w:val="000000"/>
                <w:sz w:val="20"/>
                <w:szCs w:val="20"/>
              </w:rPr>
              <w:t>609</w:t>
            </w:r>
            <w:r>
              <w:rPr>
                <w:color w:val="000000"/>
                <w:sz w:val="20"/>
                <w:szCs w:val="20"/>
              </w:rPr>
              <w:t>,</w:t>
            </w:r>
            <w:r w:rsidRPr="00C1577E">
              <w:rPr>
                <w:color w:val="000000"/>
                <w:sz w:val="20"/>
                <w:szCs w:val="20"/>
              </w:rPr>
              <w:t>9</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3A987BB0" w14:textId="77777777" w:rsidR="00493210" w:rsidRPr="00C1577E" w:rsidRDefault="00493210" w:rsidP="00493210">
            <w:pPr>
              <w:spacing w:after="60"/>
              <w:jc w:val="right"/>
              <w:rPr>
                <w:sz w:val="20"/>
                <w:szCs w:val="20"/>
              </w:rPr>
            </w:pPr>
            <w:r w:rsidRPr="00C1577E">
              <w:rPr>
                <w:color w:val="000000"/>
                <w:sz w:val="20"/>
                <w:szCs w:val="20"/>
              </w:rPr>
              <w:t>1</w:t>
            </w:r>
            <w:r>
              <w:rPr>
                <w:color w:val="000000"/>
                <w:sz w:val="20"/>
                <w:szCs w:val="20"/>
              </w:rPr>
              <w:t> </w:t>
            </w:r>
            <w:r w:rsidRPr="00C1577E">
              <w:rPr>
                <w:color w:val="000000"/>
                <w:sz w:val="20"/>
                <w:szCs w:val="20"/>
              </w:rPr>
              <w:t>609</w:t>
            </w:r>
            <w:r>
              <w:rPr>
                <w:color w:val="000000"/>
                <w:sz w:val="20"/>
                <w:szCs w:val="20"/>
              </w:rPr>
              <w:t>,</w:t>
            </w:r>
            <w:r w:rsidRPr="00C1577E">
              <w:rPr>
                <w:color w:val="000000"/>
                <w:sz w:val="20"/>
                <w:szCs w:val="20"/>
              </w:rPr>
              <w:t>9</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06CDDA65" w14:textId="77777777" w:rsidR="00493210" w:rsidRPr="00C1577E" w:rsidRDefault="00493210" w:rsidP="00493210">
            <w:pPr>
              <w:spacing w:after="60"/>
              <w:jc w:val="right"/>
              <w:rPr>
                <w:sz w:val="20"/>
                <w:szCs w:val="20"/>
              </w:rPr>
            </w:pPr>
            <w:r w:rsidRPr="00C1577E">
              <w:rPr>
                <w:color w:val="000000"/>
                <w:sz w:val="20"/>
                <w:szCs w:val="20"/>
              </w:rPr>
              <w:t>1</w:t>
            </w:r>
            <w:r>
              <w:rPr>
                <w:color w:val="000000"/>
                <w:sz w:val="20"/>
                <w:szCs w:val="20"/>
              </w:rPr>
              <w:t> </w:t>
            </w:r>
            <w:r w:rsidRPr="00C1577E">
              <w:rPr>
                <w:color w:val="000000"/>
                <w:sz w:val="20"/>
                <w:szCs w:val="20"/>
              </w:rPr>
              <w:t>369</w:t>
            </w:r>
            <w:r>
              <w:rPr>
                <w:color w:val="000000"/>
                <w:sz w:val="20"/>
                <w:szCs w:val="20"/>
              </w:rPr>
              <w:t>,</w:t>
            </w:r>
            <w:r w:rsidRPr="00C1577E">
              <w:rPr>
                <w:color w:val="000000"/>
                <w:sz w:val="20"/>
                <w:szCs w:val="20"/>
              </w:rPr>
              <w:t>6</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224004CC" w14:textId="77777777" w:rsidR="00493210" w:rsidRPr="00C1577E" w:rsidRDefault="00493210" w:rsidP="00493210">
            <w:pPr>
              <w:spacing w:after="60"/>
              <w:jc w:val="right"/>
              <w:rPr>
                <w:sz w:val="20"/>
                <w:szCs w:val="20"/>
              </w:rPr>
            </w:pPr>
            <w:r w:rsidRPr="00C1577E">
              <w:rPr>
                <w:color w:val="000000"/>
                <w:sz w:val="20"/>
                <w:szCs w:val="20"/>
              </w:rPr>
              <w:t>1</w:t>
            </w:r>
            <w:r>
              <w:rPr>
                <w:color w:val="000000"/>
                <w:sz w:val="20"/>
                <w:szCs w:val="20"/>
              </w:rPr>
              <w:t> </w:t>
            </w:r>
            <w:r w:rsidRPr="00C1577E">
              <w:rPr>
                <w:color w:val="000000"/>
                <w:sz w:val="20"/>
                <w:szCs w:val="20"/>
              </w:rPr>
              <w:t>369</w:t>
            </w:r>
            <w:r>
              <w:rPr>
                <w:color w:val="000000"/>
                <w:sz w:val="20"/>
                <w:szCs w:val="20"/>
              </w:rPr>
              <w:t>,</w:t>
            </w:r>
            <w:r w:rsidRPr="00C1577E">
              <w:rPr>
                <w:color w:val="000000"/>
                <w:sz w:val="20"/>
                <w:szCs w:val="20"/>
              </w:rPr>
              <w:t>6</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0D04D11E" w14:textId="77777777" w:rsidR="00493210" w:rsidRPr="00C1577E" w:rsidRDefault="00493210" w:rsidP="00493210">
            <w:pPr>
              <w:spacing w:after="60"/>
              <w:jc w:val="right"/>
              <w:rPr>
                <w:sz w:val="20"/>
                <w:szCs w:val="20"/>
              </w:rPr>
            </w:pPr>
            <w:r w:rsidRPr="00C1577E">
              <w:rPr>
                <w:color w:val="000000"/>
                <w:sz w:val="20"/>
                <w:szCs w:val="20"/>
              </w:rPr>
              <w:t>780</w:t>
            </w:r>
            <w:r>
              <w:rPr>
                <w:color w:val="000000"/>
                <w:sz w:val="20"/>
                <w:szCs w:val="20"/>
              </w:rPr>
              <w:t>,</w:t>
            </w:r>
            <w:r w:rsidRPr="00C1577E">
              <w:rPr>
                <w:color w:val="000000"/>
                <w:sz w:val="20"/>
                <w:szCs w:val="20"/>
              </w:rPr>
              <w:t>9</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0CD7188F" w14:textId="77777777" w:rsidR="00493210" w:rsidRPr="00C1577E" w:rsidRDefault="00493210" w:rsidP="00493210">
            <w:pPr>
              <w:spacing w:after="60"/>
              <w:jc w:val="right"/>
              <w:rPr>
                <w:sz w:val="20"/>
                <w:szCs w:val="20"/>
              </w:rPr>
            </w:pPr>
            <w:r w:rsidRPr="00C1577E">
              <w:rPr>
                <w:color w:val="000000"/>
                <w:sz w:val="20"/>
                <w:szCs w:val="20"/>
              </w:rPr>
              <w:t>780</w:t>
            </w:r>
            <w:r>
              <w:rPr>
                <w:color w:val="000000"/>
                <w:sz w:val="20"/>
                <w:szCs w:val="20"/>
              </w:rPr>
              <w:t>,</w:t>
            </w:r>
            <w:r w:rsidRPr="00C1577E">
              <w:rPr>
                <w:color w:val="000000"/>
                <w:sz w:val="20"/>
                <w:szCs w:val="20"/>
              </w:rPr>
              <w:t>9</w:t>
            </w: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32D5E351" w14:textId="77777777" w:rsidR="00493210" w:rsidRPr="00310B87" w:rsidRDefault="00493210" w:rsidP="00493210">
            <w:pPr>
              <w:spacing w:after="60"/>
              <w:jc w:val="right"/>
              <w:rPr>
                <w:color w:val="000000"/>
                <w:sz w:val="20"/>
                <w:szCs w:val="20"/>
              </w:rPr>
            </w:pPr>
            <w:r w:rsidRPr="00310B87">
              <w:rPr>
                <w:color w:val="000000"/>
                <w:sz w:val="20"/>
                <w:szCs w:val="20"/>
                <w:lang w:val="fr-FR"/>
              </w:rPr>
              <w:t>s.o.</w:t>
            </w:r>
          </w:p>
        </w:tc>
      </w:tr>
      <w:tr w:rsidR="00493210" w:rsidRPr="00635779" w14:paraId="34717798" w14:textId="77777777" w:rsidTr="00493210">
        <w:trPr>
          <w:trHeight w:val="342"/>
        </w:trPr>
        <w:tc>
          <w:tcPr>
            <w:tcW w:w="988"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56E35606" w14:textId="77777777" w:rsidR="00493210" w:rsidRPr="00310B87" w:rsidRDefault="00493210" w:rsidP="00493210">
            <w:pPr>
              <w:spacing w:after="60"/>
              <w:jc w:val="left"/>
              <w:rPr>
                <w:sz w:val="20"/>
                <w:szCs w:val="20"/>
              </w:rPr>
            </w:pPr>
            <w:r w:rsidRPr="00310B87">
              <w:rPr>
                <w:sz w:val="20"/>
                <w:szCs w:val="20"/>
                <w:lang w:val="fr-FR"/>
              </w:rPr>
              <w:t>Financement convenu ($US)</w:t>
            </w:r>
          </w:p>
        </w:tc>
        <w:tc>
          <w:tcPr>
            <w:tcW w:w="850"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vAlign w:val="center"/>
          </w:tcPr>
          <w:p w14:paraId="6A67FD7E" w14:textId="77777777" w:rsidR="00493210" w:rsidRPr="00310B87" w:rsidRDefault="00493210" w:rsidP="00493210">
            <w:pPr>
              <w:spacing w:after="60"/>
              <w:jc w:val="left"/>
              <w:rPr>
                <w:sz w:val="20"/>
                <w:szCs w:val="20"/>
              </w:rPr>
            </w:pPr>
            <w:r w:rsidRPr="00310B87">
              <w:rPr>
                <w:sz w:val="20"/>
                <w:szCs w:val="20"/>
                <w:lang w:val="fr-FR"/>
              </w:rPr>
              <w:t>PNUD</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28" w:type="dxa"/>
            </w:tcMar>
          </w:tcPr>
          <w:p w14:paraId="3274B865" w14:textId="77777777" w:rsidR="00493210" w:rsidRPr="00310B87" w:rsidRDefault="00493210" w:rsidP="00493210">
            <w:pPr>
              <w:spacing w:after="60"/>
              <w:jc w:val="left"/>
              <w:rPr>
                <w:sz w:val="20"/>
                <w:szCs w:val="20"/>
              </w:rPr>
            </w:pPr>
            <w:r w:rsidRPr="00310B87">
              <w:rPr>
                <w:sz w:val="20"/>
                <w:szCs w:val="20"/>
                <w:lang w:val="fr-FR"/>
              </w:rPr>
              <w:t>Coûts du projet</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42D2CA91" w14:textId="77777777" w:rsidR="00493210" w:rsidRPr="00C1577E" w:rsidRDefault="00493210" w:rsidP="00493210">
            <w:pPr>
              <w:spacing w:after="60"/>
              <w:jc w:val="right"/>
              <w:rPr>
                <w:sz w:val="20"/>
                <w:szCs w:val="20"/>
              </w:rPr>
            </w:pPr>
            <w:r w:rsidRPr="00C1577E">
              <w:rPr>
                <w:color w:val="000000"/>
                <w:sz w:val="20"/>
                <w:szCs w:val="20"/>
              </w:rPr>
              <w:t>13</w:t>
            </w:r>
            <w:r>
              <w:rPr>
                <w:color w:val="000000"/>
                <w:sz w:val="20"/>
                <w:szCs w:val="20"/>
              </w:rPr>
              <w:t> </w:t>
            </w:r>
            <w:r w:rsidRPr="00C1577E">
              <w:rPr>
                <w:color w:val="000000"/>
                <w:sz w:val="20"/>
                <w:szCs w:val="20"/>
              </w:rPr>
              <w:t>368</w:t>
            </w:r>
            <w:r>
              <w:rPr>
                <w:color w:val="000000"/>
                <w:sz w:val="20"/>
                <w:szCs w:val="20"/>
              </w:rPr>
              <w:t> </w:t>
            </w:r>
            <w:r w:rsidRPr="00C1577E">
              <w:rPr>
                <w:color w:val="000000"/>
                <w:sz w:val="20"/>
                <w:szCs w:val="20"/>
              </w:rPr>
              <w:t>756</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BB1E848" w14:textId="77777777" w:rsidR="00493210" w:rsidRPr="00C1577E" w:rsidRDefault="00493210" w:rsidP="00493210">
            <w:pPr>
              <w:spacing w:after="60"/>
              <w:jc w:val="right"/>
              <w:rPr>
                <w:sz w:val="20"/>
                <w:szCs w:val="20"/>
              </w:rPr>
            </w:pPr>
            <w:r w:rsidRPr="00C1577E">
              <w:rPr>
                <w:color w:val="000000"/>
                <w:sz w:val="20"/>
                <w:szCs w:val="20"/>
              </w:rPr>
              <w:t>20</w:t>
            </w:r>
            <w:r>
              <w:rPr>
                <w:color w:val="000000"/>
                <w:sz w:val="20"/>
                <w:szCs w:val="20"/>
              </w:rPr>
              <w:t> </w:t>
            </w:r>
            <w:r w:rsidRPr="00C1577E">
              <w:rPr>
                <w:color w:val="000000"/>
                <w:sz w:val="20"/>
                <w:szCs w:val="20"/>
              </w:rPr>
              <w:t>000</w:t>
            </w:r>
            <w:r>
              <w:rPr>
                <w:color w:val="000000"/>
                <w:sz w:val="20"/>
                <w:szCs w:val="20"/>
              </w:rPr>
              <w:t> </w:t>
            </w:r>
            <w:r w:rsidRPr="00C1577E">
              <w:rPr>
                <w:color w:val="000000"/>
                <w:sz w:val="20"/>
                <w:szCs w:val="20"/>
              </w:rPr>
              <w:t>000</w:t>
            </w: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328D032" w14:textId="77777777" w:rsidR="00493210" w:rsidRPr="00C1577E" w:rsidRDefault="00493210" w:rsidP="00493210">
            <w:pPr>
              <w:spacing w:after="60"/>
              <w:jc w:val="right"/>
              <w:rPr>
                <w:sz w:val="20"/>
                <w:szCs w:val="20"/>
              </w:rPr>
            </w:pPr>
            <w:r w:rsidRPr="00C1577E">
              <w:rPr>
                <w:color w:val="000000"/>
                <w:sz w:val="20"/>
                <w:szCs w:val="20"/>
              </w:rPr>
              <w:t>0</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tcPr>
          <w:p w14:paraId="2FC7F74A" w14:textId="77777777" w:rsidR="00493210" w:rsidRPr="00C1577E" w:rsidRDefault="00493210" w:rsidP="00493210">
            <w:pPr>
              <w:spacing w:after="60"/>
              <w:jc w:val="right"/>
              <w:rPr>
                <w:sz w:val="20"/>
                <w:szCs w:val="20"/>
              </w:rPr>
            </w:pPr>
            <w:r w:rsidRPr="00C1577E">
              <w:rPr>
                <w:sz w:val="20"/>
                <w:szCs w:val="20"/>
              </w:rPr>
              <w:t>2</w:t>
            </w:r>
            <w:r>
              <w:rPr>
                <w:sz w:val="20"/>
                <w:szCs w:val="20"/>
              </w:rPr>
              <w:t> </w:t>
            </w:r>
            <w:r w:rsidRPr="00C1577E">
              <w:rPr>
                <w:sz w:val="20"/>
                <w:szCs w:val="20"/>
              </w:rPr>
              <w:t>095</w:t>
            </w:r>
            <w:r>
              <w:rPr>
                <w:sz w:val="20"/>
                <w:szCs w:val="20"/>
              </w:rPr>
              <w:t> </w:t>
            </w:r>
            <w:r w:rsidRPr="00C1577E">
              <w:rPr>
                <w:sz w:val="20"/>
                <w:szCs w:val="20"/>
              </w:rPr>
              <w:t>775</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566A5A8" w14:textId="77777777" w:rsidR="00493210" w:rsidRPr="00C1577E" w:rsidRDefault="00493210" w:rsidP="00493210">
            <w:pPr>
              <w:spacing w:after="60"/>
              <w:jc w:val="right"/>
              <w:rPr>
                <w:sz w:val="20"/>
                <w:szCs w:val="20"/>
              </w:rPr>
            </w:pPr>
            <w:r w:rsidRPr="00C1577E">
              <w:rPr>
                <w:sz w:val="20"/>
                <w:szCs w:val="20"/>
              </w:rPr>
              <w:t>9</w:t>
            </w:r>
            <w:r>
              <w:rPr>
                <w:sz w:val="20"/>
                <w:szCs w:val="20"/>
              </w:rPr>
              <w:t> </w:t>
            </w:r>
            <w:r w:rsidRPr="00C1577E">
              <w:rPr>
                <w:sz w:val="20"/>
                <w:szCs w:val="20"/>
              </w:rPr>
              <w:t>000</w:t>
            </w:r>
            <w:r>
              <w:rPr>
                <w:sz w:val="20"/>
                <w:szCs w:val="20"/>
              </w:rPr>
              <w:t> </w:t>
            </w:r>
            <w:r w:rsidRPr="00C1577E">
              <w:rPr>
                <w:sz w:val="20"/>
                <w:szCs w:val="20"/>
              </w:rPr>
              <w:t>000</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6DEDD45A" w14:textId="77777777" w:rsidR="00493210" w:rsidRPr="00C1577E" w:rsidRDefault="00493210" w:rsidP="00493210">
            <w:pPr>
              <w:spacing w:after="60"/>
              <w:jc w:val="right"/>
              <w:rPr>
                <w:sz w:val="20"/>
                <w:szCs w:val="20"/>
              </w:rPr>
            </w:pPr>
            <w:r w:rsidRPr="00C1577E">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57F874FC" w14:textId="77777777" w:rsidR="00493210" w:rsidRPr="00C1577E" w:rsidRDefault="00493210" w:rsidP="00493210">
            <w:pPr>
              <w:spacing w:after="60"/>
              <w:jc w:val="right"/>
              <w:rPr>
                <w:sz w:val="20"/>
                <w:szCs w:val="20"/>
              </w:rPr>
            </w:pPr>
            <w:r w:rsidRPr="00C1577E">
              <w:rPr>
                <w:sz w:val="20"/>
                <w:szCs w:val="20"/>
              </w:rPr>
              <w:t>8</w:t>
            </w:r>
            <w:r>
              <w:rPr>
                <w:sz w:val="20"/>
                <w:szCs w:val="20"/>
              </w:rPr>
              <w:t> </w:t>
            </w:r>
            <w:r w:rsidRPr="00C1577E">
              <w:rPr>
                <w:sz w:val="20"/>
                <w:szCs w:val="20"/>
              </w:rPr>
              <w:t>000</w:t>
            </w:r>
            <w:r>
              <w:rPr>
                <w:sz w:val="20"/>
                <w:szCs w:val="20"/>
              </w:rPr>
              <w:t> </w:t>
            </w:r>
            <w:r w:rsidRPr="00C1577E">
              <w:rPr>
                <w:sz w:val="20"/>
                <w:szCs w:val="20"/>
              </w:rPr>
              <w:t>000</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71ACBDC9" w14:textId="77777777" w:rsidR="00493210" w:rsidRPr="00C1577E" w:rsidRDefault="00493210" w:rsidP="00493210">
            <w:pPr>
              <w:spacing w:after="60"/>
              <w:jc w:val="right"/>
              <w:rPr>
                <w:sz w:val="20"/>
                <w:szCs w:val="20"/>
              </w:rPr>
            </w:pPr>
            <w:r w:rsidRPr="00C1577E">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0AF9CAD9" w14:textId="77777777" w:rsidR="00493210" w:rsidRPr="00C1577E" w:rsidRDefault="00493210" w:rsidP="00493210">
            <w:pPr>
              <w:spacing w:after="60"/>
              <w:jc w:val="right"/>
              <w:rPr>
                <w:sz w:val="20"/>
                <w:szCs w:val="20"/>
              </w:rPr>
            </w:pPr>
            <w:r w:rsidRPr="00C1577E">
              <w:rPr>
                <w:sz w:val="20"/>
                <w:szCs w:val="20"/>
              </w:rPr>
              <w:t>7</w:t>
            </w:r>
            <w:r>
              <w:rPr>
                <w:sz w:val="20"/>
                <w:szCs w:val="20"/>
              </w:rPr>
              <w:t> </w:t>
            </w:r>
            <w:r w:rsidRPr="00C1577E">
              <w:rPr>
                <w:sz w:val="20"/>
                <w:szCs w:val="20"/>
              </w:rPr>
              <w:t>559</w:t>
            </w:r>
            <w:r>
              <w:rPr>
                <w:sz w:val="20"/>
                <w:szCs w:val="20"/>
              </w:rPr>
              <w:t> </w:t>
            </w:r>
            <w:r w:rsidRPr="00C1577E">
              <w:rPr>
                <w:sz w:val="20"/>
                <w:szCs w:val="20"/>
              </w:rPr>
              <w:t>464</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2BE7A001" w14:textId="77777777" w:rsidR="00493210" w:rsidRPr="00C1577E" w:rsidRDefault="00493210" w:rsidP="00493210">
            <w:pPr>
              <w:spacing w:after="60"/>
              <w:jc w:val="right"/>
              <w:rPr>
                <w:sz w:val="20"/>
                <w:szCs w:val="20"/>
              </w:rPr>
            </w:pPr>
            <w:r w:rsidRPr="00C1577E">
              <w:rPr>
                <w:sz w:val="20"/>
                <w:szCs w:val="20"/>
              </w:rPr>
              <w:t>8</w:t>
            </w:r>
            <w:r>
              <w:rPr>
                <w:sz w:val="20"/>
                <w:szCs w:val="20"/>
              </w:rPr>
              <w:t> </w:t>
            </w:r>
            <w:r w:rsidRPr="00C1577E">
              <w:rPr>
                <w:sz w:val="20"/>
                <w:szCs w:val="20"/>
              </w:rPr>
              <w:t>134</w:t>
            </w:r>
            <w:r>
              <w:rPr>
                <w:sz w:val="20"/>
                <w:szCs w:val="20"/>
              </w:rPr>
              <w:t> </w:t>
            </w:r>
            <w:r w:rsidRPr="00C1577E">
              <w:rPr>
                <w:sz w:val="20"/>
                <w:szCs w:val="20"/>
              </w:rPr>
              <w:t>246</w:t>
            </w: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FF2108A" w14:textId="77777777" w:rsidR="00493210" w:rsidRPr="00C1577E" w:rsidRDefault="00493210" w:rsidP="00493210">
            <w:pPr>
              <w:spacing w:after="60"/>
              <w:jc w:val="right"/>
              <w:rPr>
                <w:sz w:val="20"/>
                <w:szCs w:val="20"/>
              </w:rPr>
            </w:pPr>
            <w:r w:rsidRPr="00C1577E">
              <w:rPr>
                <w:sz w:val="20"/>
                <w:szCs w:val="20"/>
              </w:rPr>
              <w:t>68</w:t>
            </w:r>
            <w:r>
              <w:rPr>
                <w:sz w:val="20"/>
                <w:szCs w:val="20"/>
              </w:rPr>
              <w:t> </w:t>
            </w:r>
            <w:r w:rsidRPr="00C1577E">
              <w:rPr>
                <w:sz w:val="20"/>
                <w:szCs w:val="20"/>
              </w:rPr>
              <w:t>158</w:t>
            </w:r>
            <w:r>
              <w:rPr>
                <w:sz w:val="20"/>
                <w:szCs w:val="20"/>
              </w:rPr>
              <w:t> </w:t>
            </w:r>
            <w:r w:rsidRPr="00C1577E">
              <w:rPr>
                <w:sz w:val="20"/>
                <w:szCs w:val="20"/>
              </w:rPr>
              <w:t>241</w:t>
            </w:r>
          </w:p>
        </w:tc>
      </w:tr>
      <w:tr w:rsidR="00493210" w:rsidRPr="00635779" w14:paraId="62639AC0" w14:textId="77777777" w:rsidTr="00493210">
        <w:trPr>
          <w:trHeight w:val="342"/>
        </w:trPr>
        <w:tc>
          <w:tcPr>
            <w:tcW w:w="988" w:type="dxa"/>
            <w:vMerge/>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0005C6A2" w14:textId="77777777" w:rsidR="00493210" w:rsidRPr="00C1577E" w:rsidRDefault="00493210" w:rsidP="00493210">
            <w:pPr>
              <w:spacing w:after="60"/>
              <w:jc w:val="center"/>
              <w:rPr>
                <w:sz w:val="20"/>
                <w:szCs w:val="20"/>
              </w:rPr>
            </w:pPr>
          </w:p>
        </w:tc>
        <w:tc>
          <w:tcPr>
            <w:tcW w:w="850" w:type="dxa"/>
            <w:vMerge/>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78A1E21B" w14:textId="77777777" w:rsidR="00493210" w:rsidRPr="00C1577E" w:rsidRDefault="00493210" w:rsidP="00493210">
            <w:pPr>
              <w:spacing w:after="60"/>
              <w:jc w:val="center"/>
              <w:rPr>
                <w:sz w:val="20"/>
                <w:szCs w:val="20"/>
              </w:rPr>
            </w:pP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28" w:type="dxa"/>
            </w:tcMar>
          </w:tcPr>
          <w:p w14:paraId="756C1AEC" w14:textId="77777777" w:rsidR="00493210" w:rsidRPr="00310B87" w:rsidRDefault="00493210" w:rsidP="00493210">
            <w:pPr>
              <w:spacing w:after="60"/>
              <w:jc w:val="left"/>
              <w:rPr>
                <w:sz w:val="20"/>
                <w:szCs w:val="20"/>
              </w:rPr>
            </w:pPr>
            <w:r w:rsidRPr="00310B87">
              <w:rPr>
                <w:sz w:val="20"/>
                <w:szCs w:val="20"/>
                <w:lang w:val="fr-FR"/>
              </w:rPr>
              <w:t>Coûts d</w:t>
            </w:r>
            <w:r>
              <w:rPr>
                <w:sz w:val="20"/>
                <w:szCs w:val="20"/>
                <w:lang w:val="fr-FR"/>
              </w:rPr>
              <w:t>’</w:t>
            </w:r>
            <w:r w:rsidRPr="00310B87">
              <w:rPr>
                <w:sz w:val="20"/>
                <w:szCs w:val="20"/>
                <w:lang w:val="fr-FR"/>
              </w:rPr>
              <w:t>appui</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4F51B3C3" w14:textId="77777777" w:rsidR="00493210" w:rsidRPr="00C1577E" w:rsidRDefault="00493210" w:rsidP="00493210">
            <w:pPr>
              <w:spacing w:after="60"/>
              <w:jc w:val="right"/>
              <w:rPr>
                <w:sz w:val="20"/>
                <w:szCs w:val="20"/>
              </w:rPr>
            </w:pPr>
            <w:r w:rsidRPr="00C1577E">
              <w:rPr>
                <w:color w:val="000000"/>
                <w:sz w:val="20"/>
                <w:szCs w:val="20"/>
              </w:rPr>
              <w:t>935</w:t>
            </w:r>
            <w:r>
              <w:rPr>
                <w:color w:val="000000"/>
                <w:sz w:val="20"/>
                <w:szCs w:val="20"/>
              </w:rPr>
              <w:t> </w:t>
            </w:r>
            <w:r w:rsidRPr="00C1577E">
              <w:rPr>
                <w:color w:val="000000"/>
                <w:sz w:val="20"/>
                <w:szCs w:val="20"/>
              </w:rPr>
              <w:t>813</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0C6A2C90" w14:textId="77777777" w:rsidR="00493210" w:rsidRPr="00C1577E" w:rsidRDefault="00493210" w:rsidP="00493210">
            <w:pPr>
              <w:spacing w:after="60"/>
              <w:jc w:val="right"/>
              <w:rPr>
                <w:sz w:val="20"/>
                <w:szCs w:val="20"/>
              </w:rPr>
            </w:pPr>
            <w:r w:rsidRPr="00C1577E">
              <w:rPr>
                <w:color w:val="000000"/>
                <w:sz w:val="20"/>
                <w:szCs w:val="20"/>
              </w:rPr>
              <w:t>1</w:t>
            </w:r>
            <w:r>
              <w:rPr>
                <w:color w:val="000000"/>
                <w:sz w:val="20"/>
                <w:szCs w:val="20"/>
              </w:rPr>
              <w:t> </w:t>
            </w:r>
            <w:r w:rsidRPr="00C1577E">
              <w:rPr>
                <w:color w:val="000000"/>
                <w:sz w:val="20"/>
                <w:szCs w:val="20"/>
              </w:rPr>
              <w:t>400</w:t>
            </w:r>
            <w:r>
              <w:rPr>
                <w:color w:val="000000"/>
                <w:sz w:val="20"/>
                <w:szCs w:val="20"/>
              </w:rPr>
              <w:t> </w:t>
            </w:r>
            <w:r w:rsidRPr="00C1577E">
              <w:rPr>
                <w:color w:val="000000"/>
                <w:sz w:val="20"/>
                <w:szCs w:val="20"/>
              </w:rPr>
              <w:t>000</w:t>
            </w: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03C594B" w14:textId="77777777" w:rsidR="00493210" w:rsidRPr="00C1577E" w:rsidRDefault="00493210" w:rsidP="00493210">
            <w:pPr>
              <w:spacing w:after="60"/>
              <w:jc w:val="right"/>
              <w:rPr>
                <w:sz w:val="20"/>
                <w:szCs w:val="20"/>
              </w:rPr>
            </w:pPr>
            <w:r w:rsidRPr="00C1577E">
              <w:rPr>
                <w:color w:val="000000"/>
                <w:sz w:val="20"/>
                <w:szCs w:val="20"/>
              </w:rPr>
              <w:t>0</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tcPr>
          <w:p w14:paraId="063A68F1" w14:textId="77777777" w:rsidR="00493210" w:rsidRPr="00C1577E" w:rsidRDefault="00493210" w:rsidP="00493210">
            <w:pPr>
              <w:spacing w:after="60"/>
              <w:jc w:val="right"/>
              <w:rPr>
                <w:sz w:val="20"/>
                <w:szCs w:val="20"/>
              </w:rPr>
            </w:pPr>
            <w:r w:rsidRPr="00C1577E">
              <w:rPr>
                <w:sz w:val="20"/>
                <w:szCs w:val="20"/>
              </w:rPr>
              <w:t>146</w:t>
            </w:r>
            <w:r>
              <w:rPr>
                <w:sz w:val="20"/>
                <w:szCs w:val="20"/>
              </w:rPr>
              <w:t> </w:t>
            </w:r>
            <w:r w:rsidRPr="00C1577E">
              <w:rPr>
                <w:sz w:val="20"/>
                <w:szCs w:val="20"/>
              </w:rPr>
              <w:t>704</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09D89F19" w14:textId="77777777" w:rsidR="00493210" w:rsidRPr="00C1577E" w:rsidRDefault="00493210" w:rsidP="00493210">
            <w:pPr>
              <w:spacing w:after="60"/>
              <w:jc w:val="right"/>
              <w:rPr>
                <w:sz w:val="20"/>
                <w:szCs w:val="20"/>
              </w:rPr>
            </w:pPr>
            <w:r w:rsidRPr="00C1577E">
              <w:rPr>
                <w:sz w:val="20"/>
                <w:szCs w:val="20"/>
              </w:rPr>
              <w:t>630</w:t>
            </w:r>
            <w:r>
              <w:rPr>
                <w:sz w:val="20"/>
                <w:szCs w:val="20"/>
              </w:rPr>
              <w:t> </w:t>
            </w:r>
            <w:r w:rsidRPr="00C1577E">
              <w:rPr>
                <w:sz w:val="20"/>
                <w:szCs w:val="20"/>
              </w:rPr>
              <w:t>000</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565C48BD" w14:textId="77777777" w:rsidR="00493210" w:rsidRPr="00C1577E" w:rsidRDefault="00493210" w:rsidP="00493210">
            <w:pPr>
              <w:spacing w:after="60"/>
              <w:jc w:val="right"/>
              <w:rPr>
                <w:sz w:val="20"/>
                <w:szCs w:val="20"/>
              </w:rPr>
            </w:pPr>
            <w:r w:rsidRPr="00C1577E">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2D5F5F84" w14:textId="77777777" w:rsidR="00493210" w:rsidRPr="00C1577E" w:rsidRDefault="00493210" w:rsidP="00493210">
            <w:pPr>
              <w:spacing w:after="60"/>
              <w:jc w:val="right"/>
              <w:rPr>
                <w:sz w:val="20"/>
                <w:szCs w:val="20"/>
              </w:rPr>
            </w:pPr>
            <w:r w:rsidRPr="00C1577E">
              <w:rPr>
                <w:sz w:val="20"/>
                <w:szCs w:val="20"/>
              </w:rPr>
              <w:t>560</w:t>
            </w:r>
            <w:r>
              <w:rPr>
                <w:sz w:val="20"/>
                <w:szCs w:val="20"/>
              </w:rPr>
              <w:t> </w:t>
            </w:r>
            <w:r w:rsidRPr="00C1577E">
              <w:rPr>
                <w:sz w:val="20"/>
                <w:szCs w:val="20"/>
              </w:rPr>
              <w:t>000</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3EE01129" w14:textId="77777777" w:rsidR="00493210" w:rsidRPr="00C1577E" w:rsidRDefault="00493210" w:rsidP="00493210">
            <w:pPr>
              <w:spacing w:after="60"/>
              <w:jc w:val="right"/>
              <w:rPr>
                <w:sz w:val="20"/>
                <w:szCs w:val="20"/>
              </w:rPr>
            </w:pPr>
            <w:r w:rsidRPr="00C1577E">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34FF334D" w14:textId="77777777" w:rsidR="00493210" w:rsidRPr="00C1577E" w:rsidRDefault="00493210" w:rsidP="00493210">
            <w:pPr>
              <w:spacing w:after="60"/>
              <w:jc w:val="right"/>
              <w:rPr>
                <w:sz w:val="20"/>
                <w:szCs w:val="20"/>
              </w:rPr>
            </w:pPr>
            <w:r w:rsidRPr="00C1577E">
              <w:rPr>
                <w:sz w:val="20"/>
                <w:szCs w:val="20"/>
              </w:rPr>
              <w:t>529</w:t>
            </w:r>
            <w:r>
              <w:rPr>
                <w:sz w:val="20"/>
                <w:szCs w:val="20"/>
              </w:rPr>
              <w:t> </w:t>
            </w:r>
            <w:r w:rsidRPr="00C1577E">
              <w:rPr>
                <w:sz w:val="20"/>
                <w:szCs w:val="20"/>
              </w:rPr>
              <w:t>162</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3D5FEFE8" w14:textId="77777777" w:rsidR="00493210" w:rsidRPr="00C1577E" w:rsidRDefault="00493210" w:rsidP="00493210">
            <w:pPr>
              <w:spacing w:after="60"/>
              <w:jc w:val="right"/>
              <w:rPr>
                <w:sz w:val="20"/>
                <w:szCs w:val="20"/>
              </w:rPr>
            </w:pPr>
            <w:r w:rsidRPr="00C1577E">
              <w:rPr>
                <w:sz w:val="20"/>
                <w:szCs w:val="20"/>
              </w:rPr>
              <w:t>569</w:t>
            </w:r>
            <w:r>
              <w:rPr>
                <w:sz w:val="20"/>
                <w:szCs w:val="20"/>
              </w:rPr>
              <w:t> </w:t>
            </w:r>
            <w:r w:rsidRPr="00C1577E">
              <w:rPr>
                <w:sz w:val="20"/>
                <w:szCs w:val="20"/>
              </w:rPr>
              <w:t>397</w:t>
            </w: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4837671" w14:textId="77777777" w:rsidR="00493210" w:rsidRPr="00C1577E" w:rsidRDefault="00493210" w:rsidP="00493210">
            <w:pPr>
              <w:jc w:val="right"/>
              <w:rPr>
                <w:sz w:val="20"/>
                <w:szCs w:val="20"/>
              </w:rPr>
            </w:pPr>
            <w:r w:rsidRPr="00C1577E">
              <w:rPr>
                <w:sz w:val="20"/>
                <w:szCs w:val="20"/>
              </w:rPr>
              <w:t>4</w:t>
            </w:r>
            <w:r>
              <w:rPr>
                <w:sz w:val="20"/>
                <w:szCs w:val="20"/>
              </w:rPr>
              <w:t> </w:t>
            </w:r>
            <w:r w:rsidRPr="00C1577E">
              <w:rPr>
                <w:sz w:val="20"/>
                <w:szCs w:val="20"/>
              </w:rPr>
              <w:t>771</w:t>
            </w:r>
            <w:r>
              <w:rPr>
                <w:sz w:val="20"/>
                <w:szCs w:val="20"/>
              </w:rPr>
              <w:t> </w:t>
            </w:r>
            <w:r w:rsidRPr="00C1577E">
              <w:rPr>
                <w:sz w:val="20"/>
                <w:szCs w:val="20"/>
              </w:rPr>
              <w:t>076</w:t>
            </w:r>
          </w:p>
        </w:tc>
      </w:tr>
      <w:tr w:rsidR="00493210" w:rsidRPr="00635779" w14:paraId="79E10C9E" w14:textId="77777777" w:rsidTr="00493210">
        <w:trPr>
          <w:trHeight w:val="290"/>
        </w:trPr>
        <w:tc>
          <w:tcPr>
            <w:tcW w:w="1838" w:type="dxa"/>
            <w:gridSpan w:val="2"/>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2349F74" w14:textId="77777777" w:rsidR="00493210" w:rsidRPr="00493210" w:rsidRDefault="00493210" w:rsidP="00493210">
            <w:pPr>
              <w:spacing w:after="60"/>
              <w:jc w:val="left"/>
              <w:rPr>
                <w:sz w:val="20"/>
                <w:szCs w:val="20"/>
                <w:lang w:val="fr-CA"/>
              </w:rPr>
            </w:pPr>
            <w:r w:rsidRPr="00310B87">
              <w:rPr>
                <w:sz w:val="20"/>
                <w:szCs w:val="20"/>
                <w:lang w:val="fr-FR"/>
              </w:rPr>
              <w:t>Financements approuvés par l</w:t>
            </w:r>
            <w:r>
              <w:rPr>
                <w:sz w:val="20"/>
                <w:szCs w:val="20"/>
                <w:lang w:val="fr-FR"/>
              </w:rPr>
              <w:t>’</w:t>
            </w:r>
            <w:r w:rsidRPr="00310B87">
              <w:rPr>
                <w:sz w:val="20"/>
                <w:szCs w:val="20"/>
                <w:lang w:val="fr-FR"/>
              </w:rPr>
              <w:t>ExCom ($US)</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28" w:type="dxa"/>
            </w:tcMar>
          </w:tcPr>
          <w:p w14:paraId="57D5E79A" w14:textId="77777777" w:rsidR="00493210" w:rsidRPr="00310B87" w:rsidRDefault="00493210" w:rsidP="00493210">
            <w:pPr>
              <w:spacing w:after="60"/>
              <w:jc w:val="left"/>
              <w:rPr>
                <w:sz w:val="20"/>
                <w:szCs w:val="20"/>
              </w:rPr>
            </w:pPr>
            <w:r w:rsidRPr="00310B87">
              <w:rPr>
                <w:sz w:val="20"/>
                <w:szCs w:val="20"/>
                <w:lang w:val="fr-FR"/>
              </w:rPr>
              <w:t>Coûts du projet</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4422DD35" w14:textId="77777777" w:rsidR="00493210" w:rsidRPr="00C1577E" w:rsidRDefault="00493210" w:rsidP="00493210">
            <w:pPr>
              <w:spacing w:after="60"/>
              <w:jc w:val="right"/>
              <w:rPr>
                <w:sz w:val="20"/>
                <w:szCs w:val="20"/>
              </w:rPr>
            </w:pPr>
            <w:r w:rsidRPr="00C1577E">
              <w:rPr>
                <w:color w:val="000000"/>
                <w:sz w:val="20"/>
                <w:szCs w:val="20"/>
              </w:rPr>
              <w:t>13</w:t>
            </w:r>
            <w:r>
              <w:rPr>
                <w:color w:val="000000"/>
                <w:sz w:val="20"/>
                <w:szCs w:val="20"/>
              </w:rPr>
              <w:t> </w:t>
            </w:r>
            <w:r w:rsidRPr="00C1577E">
              <w:rPr>
                <w:color w:val="000000"/>
                <w:sz w:val="20"/>
                <w:szCs w:val="20"/>
              </w:rPr>
              <w:t>368</w:t>
            </w:r>
            <w:r>
              <w:rPr>
                <w:color w:val="000000"/>
                <w:sz w:val="20"/>
                <w:szCs w:val="20"/>
              </w:rPr>
              <w:t> </w:t>
            </w:r>
            <w:r w:rsidRPr="00C1577E">
              <w:rPr>
                <w:color w:val="000000"/>
                <w:sz w:val="20"/>
                <w:szCs w:val="20"/>
              </w:rPr>
              <w:t>756</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088D0111" w14:textId="77777777" w:rsidR="00493210" w:rsidRPr="00C1577E" w:rsidRDefault="00493210" w:rsidP="00493210">
            <w:pPr>
              <w:spacing w:after="60"/>
              <w:jc w:val="right"/>
              <w:rPr>
                <w:sz w:val="20"/>
                <w:szCs w:val="20"/>
              </w:rPr>
            </w:pPr>
            <w:r w:rsidRPr="00C1577E">
              <w:rPr>
                <w:color w:val="000000"/>
                <w:sz w:val="20"/>
                <w:szCs w:val="20"/>
              </w:rPr>
              <w:t>20</w:t>
            </w:r>
            <w:r>
              <w:rPr>
                <w:color w:val="000000"/>
                <w:sz w:val="20"/>
                <w:szCs w:val="20"/>
              </w:rPr>
              <w:t> </w:t>
            </w:r>
            <w:r w:rsidRPr="00C1577E">
              <w:rPr>
                <w:color w:val="000000"/>
                <w:sz w:val="20"/>
                <w:szCs w:val="20"/>
              </w:rPr>
              <w:t>000</w:t>
            </w:r>
            <w:r>
              <w:rPr>
                <w:color w:val="000000"/>
                <w:sz w:val="20"/>
                <w:szCs w:val="20"/>
              </w:rPr>
              <w:t> </w:t>
            </w:r>
            <w:r w:rsidRPr="00C1577E">
              <w:rPr>
                <w:color w:val="000000"/>
                <w:sz w:val="20"/>
                <w:szCs w:val="20"/>
              </w:rPr>
              <w:t>000</w:t>
            </w: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46E8F3E" w14:textId="77777777" w:rsidR="00493210" w:rsidRPr="00C1577E" w:rsidRDefault="00493210" w:rsidP="00493210">
            <w:pPr>
              <w:spacing w:after="60"/>
              <w:jc w:val="right"/>
              <w:rPr>
                <w:sz w:val="20"/>
                <w:szCs w:val="20"/>
              </w:rPr>
            </w:pPr>
            <w:r>
              <w:rPr>
                <w:sz w:val="20"/>
                <w:szCs w:val="20"/>
              </w:rPr>
              <w:t>0</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tcPr>
          <w:p w14:paraId="4079FB7D" w14:textId="77777777" w:rsidR="00493210" w:rsidRPr="000806B3" w:rsidRDefault="00493210" w:rsidP="00493210">
            <w:pPr>
              <w:jc w:val="right"/>
              <w:rPr>
                <w:sz w:val="20"/>
                <w:szCs w:val="20"/>
              </w:rPr>
            </w:pPr>
            <w:r w:rsidRPr="000806B3">
              <w:rPr>
                <w:sz w:val="20"/>
                <w:szCs w:val="20"/>
              </w:rPr>
              <w:t>2</w:t>
            </w:r>
            <w:r>
              <w:rPr>
                <w:sz w:val="20"/>
                <w:szCs w:val="20"/>
              </w:rPr>
              <w:t> </w:t>
            </w:r>
            <w:r w:rsidRPr="000806B3">
              <w:rPr>
                <w:sz w:val="20"/>
                <w:szCs w:val="20"/>
              </w:rPr>
              <w:t>095</w:t>
            </w:r>
            <w:r>
              <w:rPr>
                <w:sz w:val="20"/>
                <w:szCs w:val="20"/>
              </w:rPr>
              <w:t> </w:t>
            </w:r>
            <w:r w:rsidRPr="000806B3">
              <w:rPr>
                <w:sz w:val="20"/>
                <w:szCs w:val="20"/>
              </w:rPr>
              <w:t>775</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2B1CC91" w14:textId="77777777" w:rsidR="00493210" w:rsidRPr="00C1577E" w:rsidRDefault="00493210" w:rsidP="00493210">
            <w:pPr>
              <w:spacing w:after="60"/>
              <w:jc w:val="right"/>
              <w:rPr>
                <w:sz w:val="20"/>
                <w:szCs w:val="20"/>
              </w:rPr>
            </w:pP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1A01AE92" w14:textId="77777777" w:rsidR="00493210" w:rsidRPr="00C1577E" w:rsidRDefault="00493210" w:rsidP="00493210">
            <w:pPr>
              <w:spacing w:after="60"/>
              <w:jc w:val="right"/>
              <w:rPr>
                <w:sz w:val="20"/>
                <w:szCs w:val="20"/>
              </w:rPr>
            </w:pPr>
            <w:r>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4D92CCFD" w14:textId="77777777" w:rsidR="00493210" w:rsidRPr="00C1577E" w:rsidRDefault="00493210" w:rsidP="00493210">
            <w:pPr>
              <w:spacing w:after="60"/>
              <w:jc w:val="right"/>
              <w:rPr>
                <w:sz w:val="20"/>
                <w:szCs w:val="20"/>
              </w:rPr>
            </w:pPr>
            <w:r>
              <w:rPr>
                <w:sz w:val="20"/>
                <w:szCs w:val="20"/>
              </w:rPr>
              <w:t>0</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13CED75C" w14:textId="77777777" w:rsidR="00493210" w:rsidRPr="00C1577E" w:rsidRDefault="00493210" w:rsidP="00493210">
            <w:pPr>
              <w:spacing w:after="60"/>
              <w:jc w:val="right"/>
              <w:rPr>
                <w:sz w:val="20"/>
                <w:szCs w:val="20"/>
              </w:rPr>
            </w:pPr>
            <w:r>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0128A8E9" w14:textId="77777777" w:rsidR="00493210" w:rsidRPr="00C1577E" w:rsidRDefault="00493210" w:rsidP="00493210">
            <w:pPr>
              <w:spacing w:after="60"/>
              <w:jc w:val="right"/>
              <w:rPr>
                <w:sz w:val="20"/>
                <w:szCs w:val="20"/>
              </w:rPr>
            </w:pPr>
            <w:r>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0FE4A6DF" w14:textId="77777777" w:rsidR="00493210" w:rsidRPr="00C1577E" w:rsidRDefault="00493210" w:rsidP="00493210">
            <w:pPr>
              <w:spacing w:after="60"/>
              <w:jc w:val="right"/>
              <w:rPr>
                <w:sz w:val="20"/>
                <w:szCs w:val="20"/>
              </w:rPr>
            </w:pPr>
            <w:r>
              <w:rPr>
                <w:sz w:val="20"/>
                <w:szCs w:val="20"/>
              </w:rPr>
              <w:t>0</w:t>
            </w: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51E283A4" w14:textId="77777777" w:rsidR="00493210" w:rsidRPr="00C1577E" w:rsidRDefault="00493210" w:rsidP="00493210">
            <w:pPr>
              <w:spacing w:after="60"/>
              <w:jc w:val="right"/>
              <w:rPr>
                <w:sz w:val="20"/>
                <w:szCs w:val="20"/>
              </w:rPr>
            </w:pPr>
            <w:r w:rsidRPr="00C1577E">
              <w:rPr>
                <w:sz w:val="20"/>
                <w:szCs w:val="20"/>
              </w:rPr>
              <w:t>35</w:t>
            </w:r>
            <w:r>
              <w:rPr>
                <w:sz w:val="20"/>
                <w:szCs w:val="20"/>
              </w:rPr>
              <w:t> </w:t>
            </w:r>
            <w:r w:rsidRPr="00C1577E">
              <w:rPr>
                <w:sz w:val="20"/>
                <w:szCs w:val="20"/>
              </w:rPr>
              <w:t>464</w:t>
            </w:r>
            <w:r>
              <w:rPr>
                <w:sz w:val="20"/>
                <w:szCs w:val="20"/>
              </w:rPr>
              <w:t> </w:t>
            </w:r>
            <w:r w:rsidRPr="00C1577E">
              <w:rPr>
                <w:sz w:val="20"/>
                <w:szCs w:val="20"/>
              </w:rPr>
              <w:t>531</w:t>
            </w:r>
          </w:p>
        </w:tc>
      </w:tr>
      <w:tr w:rsidR="00493210" w:rsidRPr="00635779" w14:paraId="75FBF593" w14:textId="77777777" w:rsidTr="00493210">
        <w:trPr>
          <w:trHeight w:val="290"/>
        </w:trPr>
        <w:tc>
          <w:tcPr>
            <w:tcW w:w="1838" w:type="dxa"/>
            <w:gridSpan w:val="2"/>
            <w:vMerge/>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49AE106B" w14:textId="77777777" w:rsidR="00493210" w:rsidRPr="00C1577E" w:rsidRDefault="00493210" w:rsidP="00493210">
            <w:pPr>
              <w:spacing w:after="60"/>
              <w:jc w:val="center"/>
              <w:rPr>
                <w:sz w:val="20"/>
                <w:szCs w:val="20"/>
              </w:rPr>
            </w:pP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28" w:type="dxa"/>
            </w:tcMar>
          </w:tcPr>
          <w:p w14:paraId="35B8BF00" w14:textId="77777777" w:rsidR="00493210" w:rsidRPr="00310B87" w:rsidRDefault="00493210" w:rsidP="00493210">
            <w:pPr>
              <w:spacing w:after="60"/>
              <w:jc w:val="left"/>
              <w:rPr>
                <w:sz w:val="20"/>
                <w:szCs w:val="20"/>
              </w:rPr>
            </w:pPr>
            <w:r w:rsidRPr="00310B87">
              <w:rPr>
                <w:sz w:val="20"/>
                <w:szCs w:val="20"/>
                <w:lang w:val="fr-FR"/>
              </w:rPr>
              <w:t>Coûts d</w:t>
            </w:r>
            <w:r>
              <w:rPr>
                <w:sz w:val="20"/>
                <w:szCs w:val="20"/>
                <w:lang w:val="fr-FR"/>
              </w:rPr>
              <w:t>’</w:t>
            </w:r>
            <w:r w:rsidRPr="00310B87">
              <w:rPr>
                <w:sz w:val="20"/>
                <w:szCs w:val="20"/>
                <w:lang w:val="fr-FR"/>
              </w:rPr>
              <w:t>appui</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0B842C95" w14:textId="77777777" w:rsidR="00493210" w:rsidRPr="00C1577E" w:rsidRDefault="00493210" w:rsidP="00493210">
            <w:pPr>
              <w:spacing w:after="60"/>
              <w:jc w:val="right"/>
              <w:rPr>
                <w:sz w:val="20"/>
                <w:szCs w:val="20"/>
              </w:rPr>
            </w:pPr>
            <w:r w:rsidRPr="00C1577E">
              <w:rPr>
                <w:color w:val="000000"/>
                <w:sz w:val="20"/>
                <w:szCs w:val="20"/>
              </w:rPr>
              <w:t>935</w:t>
            </w:r>
            <w:r>
              <w:rPr>
                <w:color w:val="000000"/>
                <w:sz w:val="20"/>
                <w:szCs w:val="20"/>
              </w:rPr>
              <w:t> </w:t>
            </w:r>
            <w:r w:rsidRPr="00C1577E">
              <w:rPr>
                <w:color w:val="000000"/>
                <w:sz w:val="20"/>
                <w:szCs w:val="20"/>
              </w:rPr>
              <w:t>813</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8AF11D7" w14:textId="77777777" w:rsidR="00493210" w:rsidRPr="00C1577E" w:rsidRDefault="00493210" w:rsidP="00493210">
            <w:pPr>
              <w:spacing w:after="60"/>
              <w:jc w:val="right"/>
              <w:rPr>
                <w:sz w:val="20"/>
                <w:szCs w:val="20"/>
              </w:rPr>
            </w:pPr>
            <w:r w:rsidRPr="00C1577E">
              <w:rPr>
                <w:color w:val="000000"/>
                <w:sz w:val="20"/>
                <w:szCs w:val="20"/>
              </w:rPr>
              <w:t>1</w:t>
            </w:r>
            <w:r>
              <w:rPr>
                <w:color w:val="000000"/>
                <w:sz w:val="20"/>
                <w:szCs w:val="20"/>
              </w:rPr>
              <w:t> </w:t>
            </w:r>
            <w:r w:rsidRPr="00C1577E">
              <w:rPr>
                <w:color w:val="000000"/>
                <w:sz w:val="20"/>
                <w:szCs w:val="20"/>
              </w:rPr>
              <w:t>400</w:t>
            </w:r>
            <w:r>
              <w:rPr>
                <w:color w:val="000000"/>
                <w:sz w:val="20"/>
                <w:szCs w:val="20"/>
              </w:rPr>
              <w:t> </w:t>
            </w:r>
            <w:r w:rsidRPr="00C1577E">
              <w:rPr>
                <w:color w:val="000000"/>
                <w:sz w:val="20"/>
                <w:szCs w:val="20"/>
              </w:rPr>
              <w:t>000</w:t>
            </w: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1F4C4A69" w14:textId="77777777" w:rsidR="00493210" w:rsidRPr="00C1577E" w:rsidRDefault="00493210" w:rsidP="00493210">
            <w:pPr>
              <w:spacing w:after="60"/>
              <w:jc w:val="right"/>
              <w:rPr>
                <w:sz w:val="20"/>
                <w:szCs w:val="20"/>
              </w:rPr>
            </w:pPr>
            <w:r>
              <w:rPr>
                <w:sz w:val="20"/>
                <w:szCs w:val="20"/>
              </w:rPr>
              <w:t>0</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tcPr>
          <w:p w14:paraId="4CCF67CC" w14:textId="77777777" w:rsidR="00493210" w:rsidRPr="00C1577E" w:rsidRDefault="00493210" w:rsidP="00493210">
            <w:pPr>
              <w:spacing w:after="60"/>
              <w:jc w:val="right"/>
              <w:rPr>
                <w:sz w:val="20"/>
                <w:szCs w:val="20"/>
              </w:rPr>
            </w:pPr>
            <w:r w:rsidRPr="00C1577E">
              <w:rPr>
                <w:sz w:val="20"/>
                <w:szCs w:val="20"/>
              </w:rPr>
              <w:t>146</w:t>
            </w:r>
            <w:r>
              <w:rPr>
                <w:sz w:val="20"/>
                <w:szCs w:val="20"/>
              </w:rPr>
              <w:t> </w:t>
            </w:r>
            <w:r w:rsidRPr="00C1577E">
              <w:rPr>
                <w:sz w:val="20"/>
                <w:szCs w:val="20"/>
              </w:rPr>
              <w:t>704</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4BCDEC27" w14:textId="77777777" w:rsidR="00493210" w:rsidRPr="00C1577E" w:rsidRDefault="00493210" w:rsidP="00493210">
            <w:pPr>
              <w:spacing w:after="60"/>
              <w:jc w:val="right"/>
              <w:rPr>
                <w:sz w:val="20"/>
                <w:szCs w:val="20"/>
              </w:rPr>
            </w:pP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35E9755A" w14:textId="77777777" w:rsidR="00493210" w:rsidRPr="00C1577E" w:rsidRDefault="00493210" w:rsidP="00493210">
            <w:pPr>
              <w:spacing w:after="60"/>
              <w:jc w:val="right"/>
              <w:rPr>
                <w:sz w:val="20"/>
                <w:szCs w:val="20"/>
              </w:rPr>
            </w:pPr>
            <w:r>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5847C7B9" w14:textId="77777777" w:rsidR="00493210" w:rsidRPr="00C1577E" w:rsidRDefault="00493210" w:rsidP="00493210">
            <w:pPr>
              <w:spacing w:after="60"/>
              <w:jc w:val="right"/>
              <w:rPr>
                <w:sz w:val="20"/>
                <w:szCs w:val="20"/>
              </w:rPr>
            </w:pPr>
            <w:r>
              <w:rPr>
                <w:sz w:val="20"/>
                <w:szCs w:val="20"/>
              </w:rPr>
              <w:t>0</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54C5EFBA" w14:textId="77777777" w:rsidR="00493210" w:rsidRPr="00C1577E" w:rsidRDefault="00493210" w:rsidP="00493210">
            <w:pPr>
              <w:spacing w:after="60"/>
              <w:jc w:val="right"/>
              <w:rPr>
                <w:sz w:val="20"/>
                <w:szCs w:val="20"/>
              </w:rPr>
            </w:pPr>
            <w:r>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488AA583" w14:textId="77777777" w:rsidR="00493210" w:rsidRPr="00C1577E" w:rsidRDefault="00493210" w:rsidP="00493210">
            <w:pPr>
              <w:spacing w:after="60"/>
              <w:jc w:val="right"/>
              <w:rPr>
                <w:sz w:val="20"/>
                <w:szCs w:val="20"/>
              </w:rPr>
            </w:pPr>
            <w:r>
              <w:rPr>
                <w:sz w:val="20"/>
                <w:szCs w:val="20"/>
              </w:rPr>
              <w:t>0</w:t>
            </w: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09FC5E7F" w14:textId="77777777" w:rsidR="00493210" w:rsidRPr="00C1577E" w:rsidRDefault="00493210" w:rsidP="00493210">
            <w:pPr>
              <w:spacing w:after="60"/>
              <w:jc w:val="right"/>
              <w:rPr>
                <w:sz w:val="20"/>
                <w:szCs w:val="20"/>
              </w:rPr>
            </w:pPr>
            <w:r>
              <w:rPr>
                <w:sz w:val="20"/>
                <w:szCs w:val="20"/>
              </w:rPr>
              <w:t>0</w:t>
            </w: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31C1E1B0" w14:textId="77777777" w:rsidR="00493210" w:rsidRPr="00C1577E" w:rsidRDefault="00493210" w:rsidP="00493210">
            <w:pPr>
              <w:spacing w:after="60"/>
              <w:jc w:val="right"/>
              <w:rPr>
                <w:sz w:val="20"/>
                <w:szCs w:val="20"/>
              </w:rPr>
            </w:pPr>
            <w:r w:rsidRPr="00C1577E">
              <w:rPr>
                <w:sz w:val="20"/>
                <w:szCs w:val="20"/>
              </w:rPr>
              <w:t>2</w:t>
            </w:r>
            <w:r>
              <w:rPr>
                <w:sz w:val="20"/>
                <w:szCs w:val="20"/>
              </w:rPr>
              <w:t> </w:t>
            </w:r>
            <w:r w:rsidRPr="00C1577E">
              <w:rPr>
                <w:sz w:val="20"/>
                <w:szCs w:val="20"/>
              </w:rPr>
              <w:t>482</w:t>
            </w:r>
            <w:r>
              <w:rPr>
                <w:sz w:val="20"/>
                <w:szCs w:val="20"/>
              </w:rPr>
              <w:t> </w:t>
            </w:r>
            <w:r w:rsidRPr="00C1577E">
              <w:rPr>
                <w:sz w:val="20"/>
                <w:szCs w:val="20"/>
              </w:rPr>
              <w:t>517</w:t>
            </w:r>
          </w:p>
        </w:tc>
      </w:tr>
      <w:tr w:rsidR="00493210" w:rsidRPr="00635779" w14:paraId="1E36A006" w14:textId="77777777" w:rsidTr="00493210">
        <w:trPr>
          <w:trHeight w:val="342"/>
        </w:trPr>
        <w:tc>
          <w:tcPr>
            <w:tcW w:w="1838" w:type="dxa"/>
            <w:gridSpan w:val="2"/>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0" w:type="dxa"/>
            </w:tcMar>
          </w:tcPr>
          <w:p w14:paraId="5E090408" w14:textId="77777777" w:rsidR="00493210" w:rsidRPr="00493210" w:rsidRDefault="00493210" w:rsidP="00493210">
            <w:pPr>
              <w:spacing w:after="60"/>
              <w:jc w:val="left"/>
              <w:rPr>
                <w:sz w:val="20"/>
                <w:szCs w:val="20"/>
                <w:lang w:val="fr-CA"/>
              </w:rPr>
            </w:pPr>
            <w:r w:rsidRPr="00310B87">
              <w:rPr>
                <w:sz w:val="20"/>
                <w:szCs w:val="20"/>
                <w:lang w:val="fr-FR"/>
              </w:rPr>
              <w:t>Total du financement demandé soumis pour approbation à la présente réunion (US $)</w:t>
            </w: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28" w:type="dxa"/>
            </w:tcMar>
          </w:tcPr>
          <w:p w14:paraId="1AEC9C06" w14:textId="77777777" w:rsidR="00493210" w:rsidRPr="00310B87" w:rsidRDefault="00493210" w:rsidP="00493210">
            <w:pPr>
              <w:spacing w:after="60"/>
              <w:jc w:val="left"/>
              <w:rPr>
                <w:sz w:val="20"/>
                <w:szCs w:val="20"/>
              </w:rPr>
            </w:pPr>
            <w:r w:rsidRPr="00310B87">
              <w:rPr>
                <w:sz w:val="20"/>
                <w:szCs w:val="20"/>
                <w:lang w:val="fr-FR"/>
              </w:rPr>
              <w:t>Coûts du projet</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022A41FD" w14:textId="77777777" w:rsidR="00493210" w:rsidRPr="00C1577E" w:rsidRDefault="00493210" w:rsidP="00493210">
            <w:pPr>
              <w:spacing w:after="60"/>
              <w:jc w:val="right"/>
              <w:rPr>
                <w:sz w:val="20"/>
                <w:szCs w:val="20"/>
              </w:rPr>
            </w:pP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2A32360B" w14:textId="77777777" w:rsidR="00493210" w:rsidRPr="00C1577E" w:rsidRDefault="00493210" w:rsidP="00493210">
            <w:pPr>
              <w:spacing w:after="60"/>
              <w:jc w:val="right"/>
              <w:rPr>
                <w:sz w:val="20"/>
                <w:szCs w:val="20"/>
              </w:rPr>
            </w:pP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3500123" w14:textId="77777777" w:rsidR="00493210" w:rsidRPr="00C1577E" w:rsidRDefault="00493210" w:rsidP="00493210">
            <w:pPr>
              <w:spacing w:after="60"/>
              <w:jc w:val="right"/>
              <w:rPr>
                <w:sz w:val="20"/>
                <w:szCs w:val="20"/>
              </w:rPr>
            </w:pP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tcPr>
          <w:p w14:paraId="0F4894F4" w14:textId="77777777" w:rsidR="00493210" w:rsidRPr="00C1577E" w:rsidRDefault="00493210" w:rsidP="00493210">
            <w:pPr>
              <w:spacing w:after="60"/>
              <w:jc w:val="right"/>
              <w:rPr>
                <w:sz w:val="20"/>
                <w:szCs w:val="20"/>
              </w:rPr>
            </w:pP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E870411" w14:textId="77777777" w:rsidR="00493210" w:rsidRPr="00C1577E" w:rsidRDefault="00493210" w:rsidP="00493210">
            <w:pPr>
              <w:spacing w:after="60"/>
              <w:jc w:val="right"/>
              <w:rPr>
                <w:sz w:val="20"/>
                <w:szCs w:val="20"/>
              </w:rPr>
            </w:pPr>
            <w:r w:rsidRPr="00C1577E">
              <w:rPr>
                <w:sz w:val="20"/>
                <w:szCs w:val="20"/>
              </w:rPr>
              <w:t>9</w:t>
            </w:r>
            <w:r>
              <w:rPr>
                <w:sz w:val="20"/>
                <w:szCs w:val="20"/>
              </w:rPr>
              <w:t> </w:t>
            </w:r>
            <w:r w:rsidRPr="00C1577E">
              <w:rPr>
                <w:sz w:val="20"/>
                <w:szCs w:val="20"/>
              </w:rPr>
              <w:t>000</w:t>
            </w:r>
            <w:r>
              <w:rPr>
                <w:sz w:val="20"/>
                <w:szCs w:val="20"/>
              </w:rPr>
              <w:t> </w:t>
            </w:r>
            <w:r w:rsidRPr="00C1577E">
              <w:rPr>
                <w:sz w:val="20"/>
                <w:szCs w:val="20"/>
              </w:rPr>
              <w:t>000</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4CB3FF8E" w14:textId="77777777" w:rsidR="00493210" w:rsidRPr="00C1577E" w:rsidRDefault="00493210" w:rsidP="00493210">
            <w:pPr>
              <w:spacing w:after="60"/>
              <w:jc w:val="right"/>
              <w:rPr>
                <w:sz w:val="20"/>
                <w:szCs w:val="20"/>
              </w:rPr>
            </w:pP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305FBC56" w14:textId="77777777" w:rsidR="00493210" w:rsidRPr="00C1577E" w:rsidRDefault="00493210" w:rsidP="00493210">
            <w:pPr>
              <w:spacing w:after="60"/>
              <w:jc w:val="right"/>
              <w:rPr>
                <w:sz w:val="20"/>
                <w:szCs w:val="20"/>
              </w:rPr>
            </w:pP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63C8E93C" w14:textId="77777777" w:rsidR="00493210" w:rsidRPr="00C1577E" w:rsidRDefault="00493210" w:rsidP="00493210">
            <w:pPr>
              <w:spacing w:after="60"/>
              <w:jc w:val="right"/>
              <w:rPr>
                <w:sz w:val="20"/>
                <w:szCs w:val="20"/>
              </w:rPr>
            </w:pP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2DA89344" w14:textId="77777777" w:rsidR="00493210" w:rsidRPr="00C1577E" w:rsidRDefault="00493210" w:rsidP="00493210">
            <w:pPr>
              <w:spacing w:after="60"/>
              <w:jc w:val="right"/>
              <w:rPr>
                <w:sz w:val="20"/>
                <w:szCs w:val="20"/>
              </w:rPr>
            </w:pP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372663D5" w14:textId="77777777" w:rsidR="00493210" w:rsidRPr="00C1577E" w:rsidRDefault="00493210" w:rsidP="00493210">
            <w:pPr>
              <w:spacing w:after="60"/>
              <w:jc w:val="right"/>
              <w:rPr>
                <w:sz w:val="20"/>
                <w:szCs w:val="20"/>
              </w:rPr>
            </w:pP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56D0AAD5" w14:textId="77777777" w:rsidR="00493210" w:rsidRPr="00C1577E" w:rsidRDefault="00493210" w:rsidP="00493210">
            <w:pPr>
              <w:spacing w:after="60"/>
              <w:jc w:val="right"/>
              <w:rPr>
                <w:sz w:val="20"/>
                <w:szCs w:val="20"/>
              </w:rPr>
            </w:pPr>
            <w:r w:rsidRPr="00C1577E">
              <w:rPr>
                <w:sz w:val="20"/>
                <w:szCs w:val="20"/>
              </w:rPr>
              <w:fldChar w:fldCharType="begin"/>
            </w:r>
            <w:r w:rsidRPr="00C1577E">
              <w:rPr>
                <w:sz w:val="20"/>
                <w:szCs w:val="20"/>
              </w:rPr>
              <w:instrText xml:space="preserve"> =SUM(left) </w:instrText>
            </w:r>
            <w:r w:rsidRPr="00C1577E">
              <w:rPr>
                <w:sz w:val="20"/>
                <w:szCs w:val="20"/>
              </w:rPr>
              <w:fldChar w:fldCharType="separate"/>
            </w:r>
            <w:r w:rsidRPr="00C1577E">
              <w:rPr>
                <w:noProof/>
                <w:sz w:val="20"/>
                <w:szCs w:val="20"/>
              </w:rPr>
              <w:t>9</w:t>
            </w:r>
            <w:r>
              <w:rPr>
                <w:noProof/>
                <w:sz w:val="20"/>
                <w:szCs w:val="20"/>
              </w:rPr>
              <w:t> </w:t>
            </w:r>
            <w:r w:rsidRPr="00C1577E">
              <w:rPr>
                <w:noProof/>
                <w:sz w:val="20"/>
                <w:szCs w:val="20"/>
              </w:rPr>
              <w:t>000</w:t>
            </w:r>
            <w:r>
              <w:rPr>
                <w:noProof/>
                <w:sz w:val="20"/>
                <w:szCs w:val="20"/>
              </w:rPr>
              <w:t> </w:t>
            </w:r>
            <w:r w:rsidRPr="00C1577E">
              <w:rPr>
                <w:noProof/>
                <w:sz w:val="20"/>
                <w:szCs w:val="20"/>
              </w:rPr>
              <w:t>000</w:t>
            </w:r>
            <w:r w:rsidRPr="00C1577E">
              <w:rPr>
                <w:sz w:val="20"/>
                <w:szCs w:val="20"/>
              </w:rPr>
              <w:fldChar w:fldCharType="end"/>
            </w:r>
          </w:p>
        </w:tc>
      </w:tr>
      <w:tr w:rsidR="00493210" w:rsidRPr="00635779" w14:paraId="5703E5BE" w14:textId="77777777" w:rsidTr="00493210">
        <w:trPr>
          <w:trHeight w:val="342"/>
        </w:trPr>
        <w:tc>
          <w:tcPr>
            <w:tcW w:w="1838" w:type="dxa"/>
            <w:gridSpan w:val="2"/>
            <w:vMerge/>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30A5B636" w14:textId="77777777" w:rsidR="00493210" w:rsidRPr="00C1577E" w:rsidRDefault="00493210" w:rsidP="00493210">
            <w:pPr>
              <w:spacing w:after="60"/>
              <w:jc w:val="center"/>
              <w:rPr>
                <w:sz w:val="20"/>
                <w:szCs w:val="20"/>
              </w:rPr>
            </w:pP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28" w:type="dxa"/>
            </w:tcMar>
          </w:tcPr>
          <w:p w14:paraId="604BF9A7" w14:textId="77777777" w:rsidR="00493210" w:rsidRPr="00310B87" w:rsidRDefault="00493210" w:rsidP="00493210">
            <w:pPr>
              <w:spacing w:after="60"/>
              <w:jc w:val="left"/>
              <w:rPr>
                <w:sz w:val="20"/>
                <w:szCs w:val="20"/>
              </w:rPr>
            </w:pPr>
            <w:r w:rsidRPr="00310B87">
              <w:rPr>
                <w:sz w:val="20"/>
                <w:szCs w:val="20"/>
                <w:lang w:val="fr-FR"/>
              </w:rPr>
              <w:t>Coûts d</w:t>
            </w:r>
            <w:r>
              <w:rPr>
                <w:sz w:val="20"/>
                <w:szCs w:val="20"/>
                <w:lang w:val="fr-FR"/>
              </w:rPr>
              <w:t>’</w:t>
            </w:r>
            <w:r w:rsidRPr="00310B87">
              <w:rPr>
                <w:sz w:val="20"/>
                <w:szCs w:val="20"/>
                <w:lang w:val="fr-FR"/>
              </w:rPr>
              <w:t>appui</w:t>
            </w: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5DB552CF" w14:textId="77777777" w:rsidR="00493210" w:rsidRPr="00C1577E" w:rsidRDefault="00493210" w:rsidP="00493210">
            <w:pPr>
              <w:spacing w:after="60"/>
              <w:jc w:val="right"/>
              <w:rPr>
                <w:sz w:val="20"/>
                <w:szCs w:val="20"/>
              </w:rPr>
            </w:pPr>
          </w:p>
        </w:tc>
        <w:tc>
          <w:tcPr>
            <w:tcW w:w="113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1036B28F" w14:textId="77777777" w:rsidR="00493210" w:rsidRPr="00C1577E" w:rsidRDefault="00493210" w:rsidP="00493210">
            <w:pPr>
              <w:spacing w:after="60"/>
              <w:jc w:val="right"/>
              <w:rPr>
                <w:sz w:val="20"/>
                <w:szCs w:val="20"/>
              </w:rPr>
            </w:pPr>
          </w:p>
        </w:tc>
        <w:tc>
          <w:tcPr>
            <w:tcW w:w="85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1D6CC5E2" w14:textId="77777777" w:rsidR="00493210" w:rsidRPr="00C1577E" w:rsidRDefault="00493210" w:rsidP="00493210">
            <w:pPr>
              <w:spacing w:after="60"/>
              <w:jc w:val="right"/>
              <w:rPr>
                <w:sz w:val="20"/>
                <w:szCs w:val="20"/>
              </w:rPr>
            </w:pPr>
          </w:p>
        </w:tc>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28" w:type="dxa"/>
              <w:bottom w:w="28" w:type="dxa"/>
              <w:right w:w="85" w:type="dxa"/>
            </w:tcMar>
          </w:tcPr>
          <w:p w14:paraId="70F02FD6" w14:textId="77777777" w:rsidR="00493210" w:rsidRPr="00C1577E" w:rsidRDefault="00493210" w:rsidP="00493210">
            <w:pPr>
              <w:spacing w:after="60"/>
              <w:jc w:val="right"/>
              <w:rPr>
                <w:sz w:val="20"/>
                <w:szCs w:val="20"/>
              </w:rPr>
            </w:pP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4968228C" w14:textId="77777777" w:rsidR="00493210" w:rsidRPr="00C1577E" w:rsidRDefault="00493210" w:rsidP="00493210">
            <w:pPr>
              <w:spacing w:after="60"/>
              <w:jc w:val="right"/>
              <w:rPr>
                <w:sz w:val="20"/>
                <w:szCs w:val="20"/>
              </w:rPr>
            </w:pPr>
            <w:r w:rsidRPr="00C1577E">
              <w:rPr>
                <w:sz w:val="20"/>
                <w:szCs w:val="20"/>
              </w:rPr>
              <w:t>630</w:t>
            </w:r>
            <w:r>
              <w:rPr>
                <w:sz w:val="20"/>
                <w:szCs w:val="20"/>
              </w:rPr>
              <w:t> </w:t>
            </w:r>
            <w:r w:rsidRPr="00C1577E">
              <w:rPr>
                <w:sz w:val="20"/>
                <w:szCs w:val="20"/>
              </w:rPr>
              <w:t>000</w:t>
            </w: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3B022DCD" w14:textId="77777777" w:rsidR="00493210" w:rsidRPr="00C1577E" w:rsidRDefault="00493210" w:rsidP="00493210">
            <w:pPr>
              <w:spacing w:after="60"/>
              <w:jc w:val="right"/>
              <w:rPr>
                <w:sz w:val="20"/>
                <w:szCs w:val="20"/>
              </w:rPr>
            </w:pP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5DA3DC40" w14:textId="77777777" w:rsidR="00493210" w:rsidRPr="00C1577E" w:rsidRDefault="00493210" w:rsidP="00493210">
            <w:pPr>
              <w:spacing w:after="60"/>
              <w:jc w:val="right"/>
              <w:rPr>
                <w:sz w:val="20"/>
                <w:szCs w:val="20"/>
              </w:rPr>
            </w:pPr>
          </w:p>
        </w:tc>
        <w:tc>
          <w:tcPr>
            <w:tcW w:w="851"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724567BA" w14:textId="77777777" w:rsidR="00493210" w:rsidRPr="00C1577E" w:rsidRDefault="00493210" w:rsidP="00493210">
            <w:pPr>
              <w:spacing w:after="60"/>
              <w:jc w:val="right"/>
              <w:rPr>
                <w:sz w:val="20"/>
                <w:szCs w:val="20"/>
              </w:rPr>
            </w:pP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6BA93AA9" w14:textId="77777777" w:rsidR="00493210" w:rsidRPr="00C1577E" w:rsidRDefault="00493210" w:rsidP="00493210">
            <w:pPr>
              <w:spacing w:after="60"/>
              <w:jc w:val="right"/>
              <w:rPr>
                <w:sz w:val="20"/>
                <w:szCs w:val="20"/>
              </w:rPr>
            </w:pPr>
          </w:p>
        </w:tc>
        <w:tc>
          <w:tcPr>
            <w:tcW w:w="99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28" w:type="dxa"/>
              <w:left w:w="57" w:type="dxa"/>
              <w:bottom w:w="28" w:type="dxa"/>
              <w:right w:w="85" w:type="dxa"/>
            </w:tcMar>
          </w:tcPr>
          <w:p w14:paraId="563C5B68" w14:textId="77777777" w:rsidR="00493210" w:rsidRPr="00C1577E" w:rsidRDefault="00493210" w:rsidP="00493210">
            <w:pPr>
              <w:spacing w:after="60"/>
              <w:jc w:val="right"/>
              <w:rPr>
                <w:sz w:val="20"/>
                <w:szCs w:val="20"/>
              </w:rPr>
            </w:pPr>
          </w:p>
        </w:tc>
        <w:tc>
          <w:tcPr>
            <w:tcW w:w="106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Mar>
              <w:top w:w="28" w:type="dxa"/>
              <w:left w:w="57" w:type="dxa"/>
              <w:bottom w:w="28" w:type="dxa"/>
              <w:right w:w="85" w:type="dxa"/>
            </w:tcMar>
          </w:tcPr>
          <w:p w14:paraId="648B81EA" w14:textId="77777777" w:rsidR="00493210" w:rsidRPr="00C1577E" w:rsidRDefault="00493210" w:rsidP="00493210">
            <w:pPr>
              <w:spacing w:after="60"/>
              <w:jc w:val="right"/>
              <w:rPr>
                <w:sz w:val="20"/>
                <w:szCs w:val="20"/>
              </w:rPr>
            </w:pPr>
            <w:r w:rsidRPr="00C1577E">
              <w:rPr>
                <w:sz w:val="20"/>
                <w:szCs w:val="20"/>
              </w:rPr>
              <w:fldChar w:fldCharType="begin"/>
            </w:r>
            <w:r w:rsidRPr="00C1577E">
              <w:rPr>
                <w:sz w:val="20"/>
                <w:szCs w:val="20"/>
              </w:rPr>
              <w:instrText xml:space="preserve"> =SUM(left) </w:instrText>
            </w:r>
            <w:r w:rsidRPr="00C1577E">
              <w:rPr>
                <w:sz w:val="20"/>
                <w:szCs w:val="20"/>
              </w:rPr>
              <w:fldChar w:fldCharType="separate"/>
            </w:r>
            <w:r w:rsidRPr="00C1577E">
              <w:rPr>
                <w:noProof/>
                <w:sz w:val="20"/>
                <w:szCs w:val="20"/>
              </w:rPr>
              <w:t>630</w:t>
            </w:r>
            <w:r>
              <w:rPr>
                <w:noProof/>
                <w:sz w:val="20"/>
                <w:szCs w:val="20"/>
              </w:rPr>
              <w:t> </w:t>
            </w:r>
            <w:r w:rsidRPr="00C1577E">
              <w:rPr>
                <w:noProof/>
                <w:sz w:val="20"/>
                <w:szCs w:val="20"/>
              </w:rPr>
              <w:t>000</w:t>
            </w:r>
            <w:r w:rsidRPr="00C1577E">
              <w:rPr>
                <w:sz w:val="20"/>
                <w:szCs w:val="20"/>
              </w:rPr>
              <w:fldChar w:fldCharType="end"/>
            </w:r>
          </w:p>
        </w:tc>
      </w:tr>
      <w:tr w:rsidR="00493210" w:rsidRPr="00E45BFC" w14:paraId="052DABBF" w14:textId="77777777" w:rsidTr="00493210">
        <w:trPr>
          <w:trHeight w:val="1110"/>
        </w:trPr>
        <w:tc>
          <w:tcPr>
            <w:tcW w:w="14246" w:type="dxa"/>
            <w:gridSpan w:val="14"/>
            <w:tcBorders>
              <w:top w:val="single" w:sz="4" w:space="0" w:color="000000" w:themeColor="text1"/>
            </w:tcBorders>
            <w:shd w:val="clear" w:color="auto" w:fill="auto"/>
          </w:tcPr>
          <w:p w14:paraId="4B918DE7" w14:textId="77777777" w:rsidR="00493210" w:rsidRPr="00493210" w:rsidRDefault="00493210" w:rsidP="00493210">
            <w:pPr>
              <w:spacing w:before="20"/>
              <w:jc w:val="left"/>
              <w:rPr>
                <w:sz w:val="18"/>
                <w:szCs w:val="18"/>
                <w:lang w:val="fr-CA"/>
              </w:rPr>
            </w:pPr>
            <w:r w:rsidRPr="00310B87">
              <w:rPr>
                <w:sz w:val="18"/>
                <w:szCs w:val="18"/>
                <w:lang w:val="fr-FR"/>
              </w:rPr>
              <w:t>* La troisième tranche (2018) a été soumise aux 82</w:t>
            </w:r>
            <w:r w:rsidRPr="00310B87">
              <w:rPr>
                <w:sz w:val="18"/>
                <w:szCs w:val="18"/>
                <w:vertAlign w:val="superscript"/>
                <w:lang w:val="fr-FR"/>
              </w:rPr>
              <w:t>e</w:t>
            </w:r>
            <w:r w:rsidRPr="00310B87">
              <w:rPr>
                <w:sz w:val="18"/>
                <w:szCs w:val="18"/>
                <w:lang w:val="fr-FR"/>
              </w:rPr>
              <w:t>, 83</w:t>
            </w:r>
            <w:r w:rsidRPr="00310B87">
              <w:rPr>
                <w:sz w:val="18"/>
                <w:szCs w:val="18"/>
                <w:vertAlign w:val="superscript"/>
                <w:lang w:val="fr-FR"/>
              </w:rPr>
              <w:t>e</w:t>
            </w:r>
            <w:r>
              <w:rPr>
                <w:sz w:val="18"/>
                <w:szCs w:val="18"/>
                <w:lang w:val="fr-FR"/>
              </w:rPr>
              <w:t> </w:t>
            </w:r>
            <w:r w:rsidRPr="00310B87">
              <w:rPr>
                <w:sz w:val="18"/>
                <w:szCs w:val="18"/>
                <w:lang w:val="fr-FR"/>
              </w:rPr>
              <w:t>et 84</w:t>
            </w:r>
            <w:r w:rsidRPr="00310B87">
              <w:rPr>
                <w:sz w:val="18"/>
                <w:szCs w:val="18"/>
                <w:vertAlign w:val="superscript"/>
                <w:lang w:val="fr-FR"/>
              </w:rPr>
              <w:t>e</w:t>
            </w:r>
            <w:r>
              <w:rPr>
                <w:sz w:val="18"/>
                <w:szCs w:val="18"/>
                <w:lang w:val="fr-FR"/>
              </w:rPr>
              <w:t> </w:t>
            </w:r>
            <w:r w:rsidRPr="00310B87">
              <w:rPr>
                <w:sz w:val="18"/>
                <w:szCs w:val="18"/>
                <w:lang w:val="fr-FR"/>
              </w:rPr>
              <w:t>réunions et reportée aux fins d</w:t>
            </w:r>
            <w:r>
              <w:rPr>
                <w:sz w:val="18"/>
                <w:szCs w:val="18"/>
                <w:lang w:val="fr-FR"/>
              </w:rPr>
              <w:t>’</w:t>
            </w:r>
            <w:r w:rsidRPr="00310B87">
              <w:rPr>
                <w:sz w:val="18"/>
                <w:szCs w:val="18"/>
                <w:lang w:val="fr-FR"/>
              </w:rPr>
              <w:t>examen à la 85</w:t>
            </w:r>
            <w:r w:rsidRPr="00310B87">
              <w:rPr>
                <w:sz w:val="18"/>
                <w:szCs w:val="18"/>
                <w:vertAlign w:val="superscript"/>
                <w:lang w:val="fr-FR"/>
              </w:rPr>
              <w:t>e</w:t>
            </w:r>
            <w:r>
              <w:rPr>
                <w:sz w:val="18"/>
                <w:szCs w:val="18"/>
                <w:lang w:val="fr-FR"/>
              </w:rPr>
              <w:t> </w:t>
            </w:r>
            <w:r w:rsidRPr="00310B87">
              <w:rPr>
                <w:sz w:val="18"/>
                <w:szCs w:val="18"/>
                <w:lang w:val="fr-FR"/>
              </w:rPr>
              <w:t>réunion (décisions 82/71(b), 83/55 et 84/69(a))</w:t>
            </w:r>
            <w:r>
              <w:rPr>
                <w:sz w:val="18"/>
                <w:szCs w:val="18"/>
                <w:lang w:val="fr-FR"/>
              </w:rPr>
              <w:t>,</w:t>
            </w:r>
          </w:p>
          <w:p w14:paraId="29FDB5A1" w14:textId="77777777" w:rsidR="00493210" w:rsidRPr="00493210" w:rsidRDefault="00493210" w:rsidP="00493210">
            <w:pPr>
              <w:jc w:val="left"/>
              <w:rPr>
                <w:sz w:val="18"/>
                <w:szCs w:val="18"/>
                <w:lang w:val="fr-CA"/>
              </w:rPr>
            </w:pPr>
            <w:r w:rsidRPr="00310B87">
              <w:rPr>
                <w:sz w:val="18"/>
                <w:szCs w:val="18"/>
                <w:lang w:val="fr-FR"/>
              </w:rPr>
              <w:t xml:space="preserve">** La valeur ajustée totale de la phase II du PGEH pour le </w:t>
            </w:r>
            <w:r>
              <w:rPr>
                <w:sz w:val="18"/>
                <w:szCs w:val="18"/>
                <w:lang w:val="fr-FR"/>
              </w:rPr>
              <w:t>plan sectoriel</w:t>
            </w:r>
            <w:r w:rsidRPr="00310B87">
              <w:rPr>
                <w:sz w:val="18"/>
                <w:szCs w:val="18"/>
                <w:lang w:val="fr-FR"/>
              </w:rPr>
              <w:t xml:space="preserve"> de la réfrigération industrielle et commerciale et le niveau de financement des tranches entre 2020 et 2026 ont été approuvés à la 86e réunion (décision 86/34)</w:t>
            </w:r>
            <w:r>
              <w:rPr>
                <w:sz w:val="18"/>
                <w:szCs w:val="18"/>
                <w:lang w:val="fr-FR"/>
              </w:rPr>
              <w:t>.</w:t>
            </w:r>
          </w:p>
        </w:tc>
      </w:tr>
    </w:tbl>
    <w:p w14:paraId="44227216" w14:textId="77777777" w:rsidR="00493210" w:rsidRPr="00493210" w:rsidRDefault="00493210" w:rsidP="00493210">
      <w:pPr>
        <w:spacing w:after="60"/>
        <w:rPr>
          <w:lang w:val="fr-CA"/>
        </w:rPr>
      </w:pPr>
    </w:p>
    <w:tbl>
      <w:tblPr>
        <w:tblStyle w:val="TableGrid"/>
        <w:tblpPr w:leftFromText="180" w:rightFromText="180" w:vertAnchor="text" w:tblpY="1"/>
        <w:tblOverlap w:val="never"/>
        <w:tblW w:w="5000" w:type="pct"/>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3461"/>
        <w:gridCol w:w="11169"/>
      </w:tblGrid>
      <w:tr w:rsidR="00493210" w:rsidRPr="00635779" w14:paraId="52DA0D86" w14:textId="77777777" w:rsidTr="00493210">
        <w:trPr>
          <w:trHeight w:val="240"/>
        </w:trPr>
        <w:tc>
          <w:tcPr>
            <w:tcW w:w="1183" w:type="pct"/>
            <w:shd w:val="clear" w:color="auto" w:fill="auto"/>
          </w:tcPr>
          <w:p w14:paraId="787F9C91" w14:textId="77777777" w:rsidR="00493210" w:rsidRPr="00310B87" w:rsidRDefault="00493210" w:rsidP="00493210">
            <w:pPr>
              <w:spacing w:before="20" w:after="60"/>
              <w:jc w:val="left"/>
              <w:rPr>
                <w:b/>
                <w:sz w:val="20"/>
              </w:rPr>
            </w:pPr>
            <w:r w:rsidRPr="00310B87">
              <w:rPr>
                <w:b/>
                <w:sz w:val="20"/>
                <w:lang w:val="fr-FR"/>
              </w:rPr>
              <w:t>Recommandation du Secrétariat :</w:t>
            </w:r>
          </w:p>
        </w:tc>
        <w:tc>
          <w:tcPr>
            <w:tcW w:w="3817" w:type="pct"/>
            <w:shd w:val="clear" w:color="auto" w:fill="auto"/>
          </w:tcPr>
          <w:p w14:paraId="52A65A11" w14:textId="77777777" w:rsidR="00493210" w:rsidRPr="00310B87" w:rsidRDefault="00493210" w:rsidP="00493210">
            <w:pPr>
              <w:spacing w:before="20" w:after="60"/>
              <w:jc w:val="center"/>
              <w:rPr>
                <w:sz w:val="20"/>
              </w:rPr>
            </w:pPr>
            <w:r w:rsidRPr="00310B87">
              <w:rPr>
                <w:sz w:val="20"/>
                <w:lang w:val="fr-FR"/>
              </w:rPr>
              <w:t>Pour examen individuel</w:t>
            </w:r>
          </w:p>
        </w:tc>
      </w:tr>
    </w:tbl>
    <w:p w14:paraId="1245B53C" w14:textId="77777777" w:rsidR="00493210" w:rsidRPr="00635779" w:rsidRDefault="00493210" w:rsidP="00493210">
      <w:pPr>
        <w:spacing w:after="60"/>
        <w:jc w:val="center"/>
      </w:pPr>
    </w:p>
    <w:p w14:paraId="17467353" w14:textId="77777777" w:rsidR="00493210" w:rsidRPr="00635779" w:rsidRDefault="00493210" w:rsidP="00493210">
      <w:pPr>
        <w:jc w:val="left"/>
      </w:pPr>
    </w:p>
    <w:p w14:paraId="04C2F74B" w14:textId="77777777" w:rsidR="00493210" w:rsidRPr="00635779" w:rsidRDefault="00493210" w:rsidP="00493210">
      <w:pPr>
        <w:jc w:val="left"/>
        <w:sectPr w:rsidR="00493210" w:rsidRPr="00635779" w:rsidSect="00493210">
          <w:headerReference w:type="even" r:id="rId42"/>
          <w:headerReference w:type="default" r:id="rId43"/>
          <w:footerReference w:type="even" r:id="rId44"/>
          <w:footerReference w:type="default" r:id="rId45"/>
          <w:footerReference w:type="first" r:id="rId46"/>
          <w:pgSz w:w="15840" w:h="12240" w:orient="landscape" w:code="1"/>
          <w:pgMar w:top="1440" w:right="600" w:bottom="1440" w:left="600" w:header="720" w:footer="475" w:gutter="0"/>
          <w:cols w:space="720"/>
          <w:docGrid w:linePitch="299"/>
        </w:sectPr>
      </w:pPr>
    </w:p>
    <w:p w14:paraId="4695BE4E" w14:textId="77777777" w:rsidR="00493210" w:rsidRPr="00310B87" w:rsidRDefault="00493210" w:rsidP="00493210">
      <w:pPr>
        <w:jc w:val="center"/>
        <w:rPr>
          <w:b/>
        </w:rPr>
      </w:pPr>
      <w:r w:rsidRPr="00310B87">
        <w:rPr>
          <w:b/>
          <w:lang w:val="fr-FR"/>
        </w:rPr>
        <w:lastRenderedPageBreak/>
        <w:t>DESCRIPTION DU PROJET</w:t>
      </w:r>
    </w:p>
    <w:p w14:paraId="79B289CE" w14:textId="77777777" w:rsidR="00493210" w:rsidRPr="00635779" w:rsidRDefault="00493210" w:rsidP="00493210"/>
    <w:p w14:paraId="515D8B03" w14:textId="78198CCC" w:rsidR="00493210" w:rsidRDefault="00493210" w:rsidP="00493210">
      <w:pPr>
        <w:pStyle w:val="Heading1"/>
        <w:rPr>
          <w:lang w:val="fr-FR"/>
        </w:rPr>
      </w:pPr>
      <w:r w:rsidRPr="00310B87">
        <w:rPr>
          <w:lang w:val="fr-FR"/>
        </w:rPr>
        <w:t>Au</w:t>
      </w:r>
      <w:r>
        <w:rPr>
          <w:lang w:val="fr-FR"/>
        </w:rPr>
        <w:t> </w:t>
      </w:r>
      <w:r w:rsidRPr="00310B87">
        <w:rPr>
          <w:lang w:val="fr-FR"/>
        </w:rPr>
        <w:t>nom du gouvernement de la Chine, le PNUD, en qualité d</w:t>
      </w:r>
      <w:r>
        <w:rPr>
          <w:lang w:val="fr-FR"/>
        </w:rPr>
        <w:t>’</w:t>
      </w:r>
      <w:r w:rsidRPr="00310B87">
        <w:rPr>
          <w:lang w:val="fr-FR"/>
        </w:rPr>
        <w:t>agence d</w:t>
      </w:r>
      <w:r>
        <w:rPr>
          <w:lang w:val="fr-FR"/>
        </w:rPr>
        <w:t>’</w:t>
      </w:r>
      <w:r w:rsidRPr="00310B87">
        <w:rPr>
          <w:lang w:val="fr-FR"/>
        </w:rPr>
        <w:t xml:space="preserve">exécution désignée, a soumis une demande de financement pour la quatrième tranche du </w:t>
      </w:r>
      <w:r>
        <w:rPr>
          <w:lang w:val="fr-FR"/>
        </w:rPr>
        <w:t>plan sectoriel</w:t>
      </w:r>
      <w:r w:rsidRPr="00310B87">
        <w:rPr>
          <w:lang w:val="fr-FR"/>
        </w:rPr>
        <w:t xml:space="preserve"> de la réfrigération et de la climatisation industrielles et commerciales (</w:t>
      </w:r>
      <w:r w:rsidR="00AF18D7">
        <w:rPr>
          <w:lang w:val="fr-FR"/>
        </w:rPr>
        <w:t>RIC</w:t>
      </w:r>
      <w:r w:rsidRPr="00310B87">
        <w:rPr>
          <w:lang w:val="fr-FR"/>
        </w:rPr>
        <w:t>)</w:t>
      </w:r>
      <w:r>
        <w:rPr>
          <w:lang w:val="fr-FR"/>
        </w:rPr>
        <w:t xml:space="preserve"> </w:t>
      </w:r>
      <w:r w:rsidRPr="00310B87">
        <w:rPr>
          <w:lang w:val="fr-FR"/>
        </w:rPr>
        <w:t>de la phase II du plan de gestion de l</w:t>
      </w:r>
      <w:r>
        <w:rPr>
          <w:lang w:val="fr-FR"/>
        </w:rPr>
        <w:t>’</w:t>
      </w:r>
      <w:r w:rsidRPr="00310B87">
        <w:rPr>
          <w:lang w:val="fr-FR"/>
        </w:rPr>
        <w:t>élimination des HCFC (PGEH), correspondant à un montant de 9 000 000 $US, plus 630 000 $US de frais d</w:t>
      </w:r>
      <w:r>
        <w:rPr>
          <w:lang w:val="fr-FR"/>
        </w:rPr>
        <w:t>’</w:t>
      </w:r>
      <w:r w:rsidRPr="00310B87">
        <w:rPr>
          <w:lang w:val="fr-FR"/>
        </w:rPr>
        <w:t>appui d</w:t>
      </w:r>
      <w:r>
        <w:rPr>
          <w:lang w:val="fr-FR"/>
        </w:rPr>
        <w:t>’</w:t>
      </w:r>
      <w:r w:rsidRPr="00310B87">
        <w:rPr>
          <w:lang w:val="fr-FR"/>
        </w:rPr>
        <w:t>agence</w:t>
      </w:r>
      <w:r w:rsidRPr="00310B87">
        <w:rPr>
          <w:rStyle w:val="FootnoteReference"/>
        </w:rPr>
        <w:footnoteReference w:id="18"/>
      </w:r>
      <w:r>
        <w:rPr>
          <w:lang w:val="fr-FR"/>
        </w:rPr>
        <w:t>.</w:t>
      </w:r>
      <w:r w:rsidRPr="00493210">
        <w:rPr>
          <w:lang w:val="fr-CA"/>
        </w:rPr>
        <w:t xml:space="preserve"> </w:t>
      </w:r>
      <w:r w:rsidRPr="00C8427A">
        <w:rPr>
          <w:lang w:val="fr-FR"/>
        </w:rPr>
        <w:t xml:space="preserve">Cette demande </w:t>
      </w:r>
      <w:r>
        <w:rPr>
          <w:lang w:val="fr-FR"/>
        </w:rPr>
        <w:t xml:space="preserve">comprend </w:t>
      </w:r>
      <w:r w:rsidRPr="00C8427A">
        <w:rPr>
          <w:lang w:val="fr-FR"/>
        </w:rPr>
        <w:t>un rapport périodique sur la mise en œuvre de la troisième tranche, le plan de mise en œuvre de la tranche pour la période 2021 à 2023 et des rapports de vérification conformément au paragraphe 5 (c) de l</w:t>
      </w:r>
      <w:r>
        <w:rPr>
          <w:lang w:val="fr-FR"/>
        </w:rPr>
        <w:t>’</w:t>
      </w:r>
      <w:r w:rsidRPr="00C8427A">
        <w:rPr>
          <w:lang w:val="fr-FR"/>
        </w:rPr>
        <w:t>accord conclu entre le gouvernement de la Chine et le Comité exécutif.</w:t>
      </w:r>
    </w:p>
    <w:p w14:paraId="0CAAD094" w14:textId="40FD8BF1" w:rsidR="00493210" w:rsidRPr="00493210" w:rsidRDefault="00493210" w:rsidP="00493210">
      <w:pPr>
        <w:pStyle w:val="Heading1"/>
        <w:numPr>
          <w:ilvl w:val="0"/>
          <w:numId w:val="0"/>
        </w:numPr>
        <w:rPr>
          <w:u w:val="single"/>
          <w:lang w:val="fr-CA"/>
        </w:rPr>
      </w:pPr>
      <w:r w:rsidRPr="00C8427A">
        <w:rPr>
          <w:u w:val="single"/>
          <w:lang w:val="fr-FR"/>
        </w:rPr>
        <w:t xml:space="preserve">Ajustement apporté à la phase II du </w:t>
      </w:r>
      <w:r>
        <w:rPr>
          <w:u w:val="single"/>
          <w:lang w:val="fr-FR"/>
        </w:rPr>
        <w:t>plan sectoriel</w:t>
      </w:r>
      <w:r w:rsidRPr="00C8427A">
        <w:rPr>
          <w:u w:val="single"/>
          <w:lang w:val="fr-FR"/>
        </w:rPr>
        <w:t xml:space="preserve"> des mousses </w:t>
      </w:r>
      <w:r w:rsidR="00F64976">
        <w:rPr>
          <w:u w:val="single"/>
          <w:lang w:val="fr-FR"/>
        </w:rPr>
        <w:t>de polyuréthanne rigides</w:t>
      </w:r>
    </w:p>
    <w:p w14:paraId="1010731E" w14:textId="659E7825" w:rsidR="00493210" w:rsidRPr="00493210" w:rsidRDefault="00493210" w:rsidP="00493210">
      <w:pPr>
        <w:pStyle w:val="Heading1"/>
        <w:rPr>
          <w:rStyle w:val="Hyperlink"/>
          <w:lang w:val="fr-CA"/>
        </w:rPr>
      </w:pPr>
      <w:r w:rsidRPr="00C8427A">
        <w:rPr>
          <w:lang w:val="fr-FR"/>
        </w:rPr>
        <w:t>À la 84</w:t>
      </w:r>
      <w:r w:rsidRPr="00C8427A">
        <w:rPr>
          <w:vertAlign w:val="superscript"/>
          <w:lang w:val="fr-FR"/>
        </w:rPr>
        <w:t>e</w:t>
      </w:r>
      <w:r w:rsidRPr="00C8427A">
        <w:rPr>
          <w:lang w:val="fr-FR"/>
        </w:rPr>
        <w:t xml:space="preserve"> réunion, le Comité exécutif a adapté la phase II du PGEH pour la Chine et a demandé aux agences bilatérales et d</w:t>
      </w:r>
      <w:r>
        <w:rPr>
          <w:lang w:val="fr-FR"/>
        </w:rPr>
        <w:t>’</w:t>
      </w:r>
      <w:r w:rsidRPr="00C8427A">
        <w:rPr>
          <w:lang w:val="fr-FR"/>
        </w:rPr>
        <w:t>exécution, entre autres, de soumettre des plans d</w:t>
      </w:r>
      <w:r>
        <w:rPr>
          <w:lang w:val="fr-FR"/>
        </w:rPr>
        <w:t>’</w:t>
      </w:r>
      <w:r w:rsidRPr="00C8427A">
        <w:rPr>
          <w:lang w:val="fr-FR"/>
        </w:rPr>
        <w:t>action révisés pour chaque plan sectoriel (décision 84/69). À la 86</w:t>
      </w:r>
      <w:r w:rsidRPr="00C8427A">
        <w:rPr>
          <w:vertAlign w:val="superscript"/>
          <w:lang w:val="fr-FR"/>
        </w:rPr>
        <w:t>e</w:t>
      </w:r>
      <w:r w:rsidRPr="00C8427A">
        <w:rPr>
          <w:lang w:val="fr-FR"/>
        </w:rPr>
        <w:t xml:space="preserve"> réunion, le Comité exécutif le Comité exécutif a approuvé le plan d</w:t>
      </w:r>
      <w:r>
        <w:rPr>
          <w:lang w:val="fr-FR"/>
        </w:rPr>
        <w:t>’</w:t>
      </w:r>
      <w:r w:rsidRPr="00C8427A">
        <w:rPr>
          <w:lang w:val="fr-FR"/>
        </w:rPr>
        <w:t xml:space="preserve">action prolongé révisé pour le secteur </w:t>
      </w:r>
      <w:r w:rsidR="00AF18D7">
        <w:rPr>
          <w:lang w:val="fr-FR"/>
        </w:rPr>
        <w:t>de la RIC</w:t>
      </w:r>
      <w:r w:rsidRPr="00C8427A">
        <w:rPr>
          <w:lang w:val="fr-FR"/>
        </w:rPr>
        <w:t xml:space="preserve"> pour un montant total de 32 693 710 $US, plus coûts d</w:t>
      </w:r>
      <w:r>
        <w:rPr>
          <w:lang w:val="fr-FR"/>
        </w:rPr>
        <w:t>’</w:t>
      </w:r>
      <w:r w:rsidRPr="00C8427A">
        <w:rPr>
          <w:lang w:val="fr-FR"/>
        </w:rPr>
        <w:t>appui d</w:t>
      </w:r>
      <w:r>
        <w:rPr>
          <w:lang w:val="fr-FR"/>
        </w:rPr>
        <w:t>’</w:t>
      </w:r>
      <w:r w:rsidRPr="00C8427A">
        <w:rPr>
          <w:lang w:val="fr-FR"/>
        </w:rPr>
        <w:t xml:space="preserve">agence, pour la période 2021-2026 ; le financement total modifié approuvé en principe pour la phase II du </w:t>
      </w:r>
      <w:r>
        <w:rPr>
          <w:lang w:val="fr-FR"/>
        </w:rPr>
        <w:t>plan sectoriel</w:t>
      </w:r>
      <w:r w:rsidRPr="00C8427A">
        <w:rPr>
          <w:lang w:val="fr-FR"/>
        </w:rPr>
        <w:t xml:space="preserve"> </w:t>
      </w:r>
      <w:r w:rsidR="00AF18D7">
        <w:rPr>
          <w:lang w:val="fr-FR"/>
        </w:rPr>
        <w:t>de la RIC</w:t>
      </w:r>
      <w:r w:rsidRPr="00C8427A">
        <w:rPr>
          <w:lang w:val="fr-FR"/>
        </w:rPr>
        <w:t xml:space="preserve"> est de 68 158 241 $US, plus des coûts d</w:t>
      </w:r>
      <w:r>
        <w:rPr>
          <w:lang w:val="fr-FR"/>
        </w:rPr>
        <w:t>’</w:t>
      </w:r>
      <w:r w:rsidRPr="00C8427A">
        <w:rPr>
          <w:lang w:val="fr-FR"/>
        </w:rPr>
        <w:t>appui d</w:t>
      </w:r>
      <w:r>
        <w:rPr>
          <w:lang w:val="fr-FR"/>
        </w:rPr>
        <w:t>’</w:t>
      </w:r>
      <w:r w:rsidRPr="00C8427A">
        <w:rPr>
          <w:lang w:val="fr-FR"/>
        </w:rPr>
        <w:t>agence de 4 771</w:t>
      </w:r>
      <w:r w:rsidR="005312BB">
        <w:rPr>
          <w:lang w:val="fr-FR"/>
        </w:rPr>
        <w:t> </w:t>
      </w:r>
      <w:r w:rsidRPr="00C8427A">
        <w:rPr>
          <w:lang w:val="fr-FR"/>
        </w:rPr>
        <w:t>076</w:t>
      </w:r>
      <w:r w:rsidR="005312BB">
        <w:rPr>
          <w:lang w:val="fr-FR"/>
        </w:rPr>
        <w:t> </w:t>
      </w:r>
      <w:r w:rsidRPr="00C8427A">
        <w:rPr>
          <w:lang w:val="fr-FR"/>
        </w:rPr>
        <w:t>$US (décisions 86/34).</w:t>
      </w:r>
      <w:r w:rsidRPr="00493210">
        <w:rPr>
          <w:rStyle w:val="Hyperlink"/>
          <w:lang w:val="fr-CA"/>
        </w:rPr>
        <w:t xml:space="preserve"> </w:t>
      </w:r>
    </w:p>
    <w:p w14:paraId="621D05F6" w14:textId="79036FF0" w:rsidR="00493210" w:rsidRDefault="00493210" w:rsidP="00493210">
      <w:pPr>
        <w:pStyle w:val="Heading1"/>
        <w:rPr>
          <w:lang w:val="fr-FR"/>
        </w:rPr>
      </w:pPr>
      <w:r w:rsidRPr="006A2EC7">
        <w:rPr>
          <w:rStyle w:val="Hyperlink"/>
          <w:color w:val="auto"/>
          <w:u w:val="none"/>
          <w:lang w:val="fr-FR"/>
        </w:rPr>
        <w:t xml:space="preserve">La prolongation de la phase II (2020-2026) permettra la réduction de 15 225,28 tm (828,99 tonnes PAO) de consommation de HCFC afin d’atteindre une réduction de 67,5 pour cent de la valeur de référence du secteur </w:t>
      </w:r>
      <w:r w:rsidR="00AF18D7" w:rsidRPr="006A2EC7">
        <w:rPr>
          <w:rStyle w:val="Hyperlink"/>
          <w:color w:val="auto"/>
          <w:u w:val="none"/>
          <w:lang w:val="fr-FR"/>
        </w:rPr>
        <w:t>de la RIC</w:t>
      </w:r>
      <w:r w:rsidRPr="006A2EC7">
        <w:rPr>
          <w:rStyle w:val="Hyperlink"/>
          <w:color w:val="auto"/>
          <w:u w:val="none"/>
          <w:lang w:val="fr-FR"/>
        </w:rPr>
        <w:t xml:space="preserve"> d’ici 2025. Sur les 15 225,28 tm, 1 980 tm seront éliminées au moyen de la reconversion des chaînes de fabrication aux technologies à faible potentiel de réchauffement de la planète (PRP) ; et 13 245,28 tonnes seront éliminées grâce à la reconversion des compresseurs, aux mesures politiques et réglementaires, aux activités d’assistance technique et à la réduction du nombre d’entreprises à capital étranger</w:t>
      </w:r>
      <w:r w:rsidRPr="006A2EC7">
        <w:rPr>
          <w:lang w:val="fr-FR"/>
        </w:rPr>
        <w:t>.</w:t>
      </w:r>
      <w:r w:rsidRPr="00493210">
        <w:rPr>
          <w:lang w:val="fr-CA"/>
        </w:rPr>
        <w:t xml:space="preserve"> </w:t>
      </w:r>
      <w:r w:rsidRPr="00552F4E">
        <w:rPr>
          <w:lang w:val="fr-FR"/>
        </w:rPr>
        <w:t>Le financement de la prolongation de la phase II est réparti sur quatre tranches :</w:t>
      </w:r>
      <w:r w:rsidRPr="00493210">
        <w:rPr>
          <w:lang w:val="fr-CA"/>
        </w:rPr>
        <w:t xml:space="preserve"> </w:t>
      </w:r>
      <w:r w:rsidRPr="00552F4E">
        <w:rPr>
          <w:lang w:val="fr-FR"/>
        </w:rPr>
        <w:t>2021, 2023, 2025 et 2026.</w:t>
      </w:r>
    </w:p>
    <w:p w14:paraId="0E7A93D3" w14:textId="77777777" w:rsidR="00493210" w:rsidRPr="00493210" w:rsidRDefault="00493210" w:rsidP="00493210">
      <w:pPr>
        <w:rPr>
          <w:u w:val="single"/>
          <w:lang w:val="fr-CA"/>
        </w:rPr>
      </w:pPr>
      <w:r w:rsidRPr="00C8427A">
        <w:rPr>
          <w:u w:val="single"/>
          <w:lang w:val="fr-FR"/>
        </w:rPr>
        <w:t>Rapport périodique sur la mise en œuvre de la troisième tranche de la phase II</w:t>
      </w:r>
    </w:p>
    <w:p w14:paraId="0F85B6E2" w14:textId="77777777" w:rsidR="00493210" w:rsidRPr="00493210" w:rsidRDefault="00493210" w:rsidP="00493210">
      <w:pPr>
        <w:rPr>
          <w:i/>
          <w:lang w:val="fr-CA"/>
        </w:rPr>
      </w:pPr>
    </w:p>
    <w:p w14:paraId="17DEDC11" w14:textId="332D6CC4" w:rsidR="00493210" w:rsidRDefault="00493210" w:rsidP="006A2EC7">
      <w:pPr>
        <w:rPr>
          <w:i/>
          <w:lang w:val="fr-FR"/>
        </w:rPr>
      </w:pPr>
      <w:r w:rsidRPr="00C8427A">
        <w:rPr>
          <w:i/>
          <w:lang w:val="fr-FR"/>
        </w:rPr>
        <w:t>Activités au niveau des entreprises</w:t>
      </w:r>
    </w:p>
    <w:p w14:paraId="70B26E72" w14:textId="77777777" w:rsidR="006A2EC7" w:rsidRPr="006A2EC7" w:rsidRDefault="006A2EC7" w:rsidP="006A2EC7"/>
    <w:p w14:paraId="5BAD3B29" w14:textId="77777777" w:rsidR="00493210" w:rsidRPr="00552F4E" w:rsidRDefault="00493210" w:rsidP="00493210">
      <w:pPr>
        <w:pStyle w:val="Heading1"/>
        <w:rPr>
          <w:lang w:val="fr-FR"/>
        </w:rPr>
      </w:pPr>
      <w:r w:rsidRPr="00552F4E">
        <w:rPr>
          <w:lang w:val="fr-FR"/>
        </w:rPr>
        <w:t>Des contrats</w:t>
      </w:r>
      <w:r>
        <w:rPr>
          <w:lang w:val="fr-FR"/>
        </w:rPr>
        <w:t> </w:t>
      </w:r>
      <w:r w:rsidRPr="00552F4E">
        <w:rPr>
          <w:lang w:val="fr-FR"/>
        </w:rPr>
        <w:t>ont été signés avec 12 entreprises pour la reconversion de 18 chaînes de fabrication afin d</w:t>
      </w:r>
      <w:r>
        <w:rPr>
          <w:lang w:val="fr-FR"/>
        </w:rPr>
        <w:t>’</w:t>
      </w:r>
      <w:r w:rsidRPr="00552F4E">
        <w:rPr>
          <w:lang w:val="fr-FR"/>
        </w:rPr>
        <w:t xml:space="preserve">éliminer 2 557,42 tonnes métriques (tm) de HCFC-22 après vérification de la consommation de référence et de la capacité de ces chaînes. La mise en œuvre </w:t>
      </w:r>
      <w:r>
        <w:rPr>
          <w:lang w:val="fr-FR"/>
        </w:rPr>
        <w:t xml:space="preserve">de la </w:t>
      </w:r>
      <w:r w:rsidRPr="00552F4E">
        <w:rPr>
          <w:lang w:val="fr-FR"/>
        </w:rPr>
        <w:t xml:space="preserve">reconversion des chaînes de fabrication </w:t>
      </w:r>
      <w:r>
        <w:rPr>
          <w:lang w:val="fr-FR"/>
        </w:rPr>
        <w:t xml:space="preserve">qui </w:t>
      </w:r>
      <w:r w:rsidRPr="00552F4E">
        <w:rPr>
          <w:lang w:val="fr-FR"/>
        </w:rPr>
        <w:t>progresse est suivie de près selon</w:t>
      </w:r>
      <w:r>
        <w:rPr>
          <w:lang w:val="fr-FR"/>
        </w:rPr>
        <w:t> </w:t>
      </w:r>
      <w:r w:rsidRPr="00552F4E">
        <w:rPr>
          <w:lang w:val="fr-FR"/>
        </w:rPr>
        <w:t>les étapes définies</w:t>
      </w:r>
      <w:r w:rsidRPr="00552F4E">
        <w:rPr>
          <w:rStyle w:val="FootnoteReference"/>
          <w:lang w:val="fr-FR"/>
        </w:rPr>
        <w:footnoteReference w:id="19"/>
      </w:r>
      <w:r>
        <w:rPr>
          <w:lang w:val="fr-FR"/>
        </w:rPr>
        <w:t>.</w:t>
      </w:r>
      <w:r w:rsidRPr="00552F4E">
        <w:rPr>
          <w:lang w:val="fr-FR"/>
        </w:rPr>
        <w:t xml:space="preserve"> </w:t>
      </w:r>
      <w:r>
        <w:rPr>
          <w:lang w:val="fr-FR"/>
        </w:rPr>
        <w:t xml:space="preserve">La reconversion d’une chaine </w:t>
      </w:r>
      <w:r w:rsidRPr="00552F4E">
        <w:rPr>
          <w:lang w:val="fr-FR"/>
        </w:rPr>
        <w:t xml:space="preserve">a été achevée </w:t>
      </w:r>
      <w:r>
        <w:rPr>
          <w:lang w:val="fr-FR"/>
        </w:rPr>
        <w:t xml:space="preserve">au plan </w:t>
      </w:r>
      <w:r w:rsidRPr="00552F4E">
        <w:rPr>
          <w:lang w:val="fr-FR"/>
        </w:rPr>
        <w:t>financi</w:t>
      </w:r>
      <w:r>
        <w:rPr>
          <w:lang w:val="fr-FR"/>
        </w:rPr>
        <w:t>er</w:t>
      </w:r>
      <w:r w:rsidRPr="00552F4E">
        <w:rPr>
          <w:lang w:val="fr-FR"/>
        </w:rPr>
        <w:t xml:space="preserve"> ; six </w:t>
      </w:r>
      <w:r>
        <w:rPr>
          <w:lang w:val="fr-FR"/>
        </w:rPr>
        <w:t>chaînes</w:t>
      </w:r>
      <w:r w:rsidRPr="00552F4E">
        <w:rPr>
          <w:lang w:val="fr-FR"/>
        </w:rPr>
        <w:t xml:space="preserve"> ont obtenu une acceptation nationale</w:t>
      </w:r>
      <w:r>
        <w:rPr>
          <w:lang w:val="fr-FR"/>
        </w:rPr>
        <w:t xml:space="preserve"> </w:t>
      </w:r>
      <w:r w:rsidRPr="00552F4E">
        <w:rPr>
          <w:lang w:val="fr-FR"/>
        </w:rPr>
        <w:t xml:space="preserve">; six </w:t>
      </w:r>
      <w:r>
        <w:rPr>
          <w:lang w:val="fr-FR"/>
        </w:rPr>
        <w:t>chaînes</w:t>
      </w:r>
      <w:r w:rsidRPr="00552F4E">
        <w:rPr>
          <w:lang w:val="fr-FR"/>
        </w:rPr>
        <w:t xml:space="preserve"> ont achevé la </w:t>
      </w:r>
      <w:r>
        <w:rPr>
          <w:lang w:val="fr-FR"/>
        </w:rPr>
        <w:t>re</w:t>
      </w:r>
      <w:r w:rsidRPr="00552F4E">
        <w:rPr>
          <w:lang w:val="fr-FR"/>
        </w:rPr>
        <w:t>conversion de</w:t>
      </w:r>
      <w:r>
        <w:rPr>
          <w:lang w:val="fr-FR"/>
        </w:rPr>
        <w:t xml:space="preserve"> la ligne</w:t>
      </w:r>
      <w:r w:rsidRPr="00552F4E">
        <w:rPr>
          <w:lang w:val="fr-FR"/>
        </w:rPr>
        <w:t xml:space="preserve"> de production et devraient passer </w:t>
      </w:r>
      <w:r>
        <w:rPr>
          <w:lang w:val="fr-FR"/>
        </w:rPr>
        <w:t>à l’étape de</w:t>
      </w:r>
      <w:r w:rsidRPr="00552F4E">
        <w:rPr>
          <w:lang w:val="fr-FR"/>
        </w:rPr>
        <w:t xml:space="preserve"> l</w:t>
      </w:r>
      <w:r>
        <w:rPr>
          <w:lang w:val="fr-FR"/>
        </w:rPr>
        <w:t>’</w:t>
      </w:r>
      <w:r w:rsidRPr="00552F4E">
        <w:rPr>
          <w:lang w:val="fr-FR"/>
        </w:rPr>
        <w:t>acceptation nationale d</w:t>
      </w:r>
      <w:r>
        <w:rPr>
          <w:lang w:val="fr-FR"/>
        </w:rPr>
        <w:t>’</w:t>
      </w:r>
      <w:r w:rsidRPr="00552F4E">
        <w:rPr>
          <w:lang w:val="fr-FR"/>
        </w:rPr>
        <w:t xml:space="preserve">ici la fin décembre 2021 ; deux </w:t>
      </w:r>
      <w:r>
        <w:rPr>
          <w:lang w:val="fr-FR"/>
        </w:rPr>
        <w:t>chaî</w:t>
      </w:r>
      <w:r w:rsidRPr="00552F4E">
        <w:rPr>
          <w:lang w:val="fr-FR"/>
        </w:rPr>
        <w:t xml:space="preserve">nes sont en cours de </w:t>
      </w:r>
      <w:r>
        <w:rPr>
          <w:lang w:val="fr-FR"/>
        </w:rPr>
        <w:t>re</w:t>
      </w:r>
      <w:r w:rsidRPr="00552F4E">
        <w:rPr>
          <w:lang w:val="fr-FR"/>
        </w:rPr>
        <w:t>conversion</w:t>
      </w:r>
      <w:r>
        <w:rPr>
          <w:lang w:val="fr-FR"/>
        </w:rPr>
        <w:t xml:space="preserve"> de la ligne de ligne de production</w:t>
      </w:r>
      <w:r w:rsidRPr="00552F4E">
        <w:rPr>
          <w:lang w:val="fr-FR"/>
        </w:rPr>
        <w:t xml:space="preserve"> et devraient terminer la </w:t>
      </w:r>
      <w:r>
        <w:rPr>
          <w:lang w:val="fr-FR"/>
        </w:rPr>
        <w:t>re</w:t>
      </w:r>
      <w:r w:rsidRPr="00552F4E">
        <w:rPr>
          <w:lang w:val="fr-FR"/>
        </w:rPr>
        <w:t>conversion d</w:t>
      </w:r>
      <w:r>
        <w:rPr>
          <w:lang w:val="fr-FR"/>
        </w:rPr>
        <w:t>’</w:t>
      </w:r>
      <w:r w:rsidRPr="00552F4E">
        <w:rPr>
          <w:lang w:val="fr-FR"/>
        </w:rPr>
        <w:t xml:space="preserve">ici décembre 2021 ; deux </w:t>
      </w:r>
      <w:r>
        <w:rPr>
          <w:lang w:val="fr-FR"/>
        </w:rPr>
        <w:t>chaînes</w:t>
      </w:r>
      <w:r w:rsidRPr="00552F4E">
        <w:rPr>
          <w:lang w:val="fr-FR"/>
        </w:rPr>
        <w:t xml:space="preserve"> ont achevé les contrats de conception et d</w:t>
      </w:r>
      <w:r>
        <w:rPr>
          <w:lang w:val="fr-FR"/>
        </w:rPr>
        <w:t>’</w:t>
      </w:r>
      <w:r w:rsidRPr="00552F4E">
        <w:rPr>
          <w:lang w:val="fr-FR"/>
        </w:rPr>
        <w:t>approvisionnement ; et une</w:t>
      </w:r>
      <w:r>
        <w:rPr>
          <w:lang w:val="fr-FR"/>
        </w:rPr>
        <w:t xml:space="preserve"> autre chaîne ayant</w:t>
      </w:r>
      <w:r w:rsidRPr="00552F4E">
        <w:rPr>
          <w:lang w:val="fr-FR"/>
        </w:rPr>
        <w:t xml:space="preserve"> franchi l</w:t>
      </w:r>
      <w:r>
        <w:rPr>
          <w:lang w:val="fr-FR"/>
        </w:rPr>
        <w:t>’</w:t>
      </w:r>
      <w:r w:rsidRPr="00552F4E">
        <w:rPr>
          <w:lang w:val="fr-FR"/>
        </w:rPr>
        <w:t>étape de conception et d</w:t>
      </w:r>
      <w:r>
        <w:rPr>
          <w:lang w:val="fr-FR"/>
        </w:rPr>
        <w:t>’</w:t>
      </w:r>
      <w:r w:rsidRPr="00552F4E">
        <w:rPr>
          <w:lang w:val="fr-FR"/>
        </w:rPr>
        <w:t xml:space="preserve">approvisionnement doit </w:t>
      </w:r>
      <w:r>
        <w:rPr>
          <w:lang w:val="fr-FR"/>
        </w:rPr>
        <w:t xml:space="preserve">procéder au </w:t>
      </w:r>
      <w:r w:rsidRPr="00552F4E">
        <w:rPr>
          <w:lang w:val="fr-FR"/>
        </w:rPr>
        <w:t>dé</w:t>
      </w:r>
      <w:r>
        <w:rPr>
          <w:lang w:val="fr-FR"/>
        </w:rPr>
        <w:t xml:space="preserve">ménagement de </w:t>
      </w:r>
      <w:r w:rsidRPr="00552F4E">
        <w:rPr>
          <w:lang w:val="fr-FR"/>
        </w:rPr>
        <w:t>l</w:t>
      </w:r>
      <w:r>
        <w:rPr>
          <w:lang w:val="fr-FR"/>
        </w:rPr>
        <w:t>’</w:t>
      </w:r>
      <w:r w:rsidRPr="00552F4E">
        <w:rPr>
          <w:lang w:val="fr-FR"/>
        </w:rPr>
        <w:t xml:space="preserve">atelier, ce qui </w:t>
      </w:r>
      <w:r>
        <w:rPr>
          <w:lang w:val="fr-FR"/>
        </w:rPr>
        <w:t>repoussera</w:t>
      </w:r>
      <w:r w:rsidRPr="00552F4E">
        <w:rPr>
          <w:lang w:val="fr-FR"/>
        </w:rPr>
        <w:t xml:space="preserve"> l</w:t>
      </w:r>
      <w:r>
        <w:rPr>
          <w:lang w:val="fr-FR"/>
        </w:rPr>
        <w:t>’</w:t>
      </w:r>
      <w:r w:rsidRPr="00552F4E">
        <w:rPr>
          <w:lang w:val="fr-FR"/>
        </w:rPr>
        <w:t xml:space="preserve">achèvement de la </w:t>
      </w:r>
      <w:r>
        <w:rPr>
          <w:lang w:val="fr-FR"/>
        </w:rPr>
        <w:t>re</w:t>
      </w:r>
      <w:r w:rsidRPr="00552F4E">
        <w:rPr>
          <w:lang w:val="fr-FR"/>
        </w:rPr>
        <w:t>conversion à décembre 2021. Le tableau 1 montre les progrès réalisés</w:t>
      </w:r>
      <w:r>
        <w:rPr>
          <w:lang w:val="fr-FR"/>
        </w:rPr>
        <w:t> </w:t>
      </w:r>
      <w:r w:rsidRPr="00552F4E">
        <w:rPr>
          <w:lang w:val="fr-FR"/>
        </w:rPr>
        <w:t>jusqu</w:t>
      </w:r>
      <w:r>
        <w:rPr>
          <w:lang w:val="fr-FR"/>
        </w:rPr>
        <w:t>’</w:t>
      </w:r>
      <w:r w:rsidRPr="00552F4E">
        <w:rPr>
          <w:lang w:val="fr-FR"/>
        </w:rPr>
        <w:t>à présent</w:t>
      </w:r>
      <w:r>
        <w:rPr>
          <w:lang w:val="fr-FR"/>
        </w:rPr>
        <w:t xml:space="preserve"> </w:t>
      </w:r>
      <w:r w:rsidRPr="00552F4E">
        <w:rPr>
          <w:lang w:val="fr-FR"/>
        </w:rPr>
        <w:t xml:space="preserve">dans la </w:t>
      </w:r>
      <w:r>
        <w:rPr>
          <w:lang w:val="fr-FR"/>
        </w:rPr>
        <w:t>re</w:t>
      </w:r>
      <w:r w:rsidRPr="00552F4E">
        <w:rPr>
          <w:lang w:val="fr-FR"/>
        </w:rPr>
        <w:t xml:space="preserve">conversion des </w:t>
      </w:r>
      <w:r>
        <w:rPr>
          <w:lang w:val="fr-FR"/>
        </w:rPr>
        <w:t xml:space="preserve">chaînes </w:t>
      </w:r>
      <w:r w:rsidRPr="00552F4E">
        <w:rPr>
          <w:lang w:val="fr-FR"/>
        </w:rPr>
        <w:t>de fabrication</w:t>
      </w:r>
      <w:r>
        <w:rPr>
          <w:lang w:val="fr-FR"/>
        </w:rPr>
        <w:t>.</w:t>
      </w:r>
    </w:p>
    <w:p w14:paraId="1FC37C92" w14:textId="77777777" w:rsidR="00493210" w:rsidRPr="00493210" w:rsidRDefault="00493210" w:rsidP="00493210">
      <w:pPr>
        <w:widowControl w:val="0"/>
        <w:rPr>
          <w:b/>
          <w:lang w:val="fr-CA"/>
        </w:rPr>
      </w:pPr>
      <w:r w:rsidRPr="00C8427A">
        <w:rPr>
          <w:b/>
          <w:lang w:val="fr-FR"/>
        </w:rPr>
        <w:lastRenderedPageBreak/>
        <w:t>Tableau 1. Avancement de la reconversion des chaînes de fabrication des première, deuxième et troisième tranches</w:t>
      </w:r>
    </w:p>
    <w:tbl>
      <w:tblPr>
        <w:tblW w:w="4995"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9"/>
        <w:gridCol w:w="1261"/>
        <w:gridCol w:w="1048"/>
        <w:gridCol w:w="712"/>
        <w:gridCol w:w="1433"/>
        <w:gridCol w:w="1076"/>
        <w:gridCol w:w="1106"/>
        <w:gridCol w:w="2216"/>
      </w:tblGrid>
      <w:tr w:rsidR="00493210" w:rsidRPr="00635779" w14:paraId="5C6786F9" w14:textId="77777777" w:rsidTr="00DC76B1">
        <w:trPr>
          <w:tblHeader/>
        </w:trPr>
        <w:tc>
          <w:tcPr>
            <w:tcW w:w="262" w:type="pct"/>
            <w:shd w:val="clear" w:color="auto" w:fill="auto"/>
            <w:tcMar>
              <w:left w:w="57" w:type="dxa"/>
              <w:right w:w="57" w:type="dxa"/>
            </w:tcMar>
            <w:vAlign w:val="center"/>
            <w:hideMark/>
          </w:tcPr>
          <w:p w14:paraId="298EBD5D" w14:textId="77777777" w:rsidR="00493210" w:rsidRPr="00C8427A" w:rsidRDefault="00493210" w:rsidP="00493210">
            <w:pPr>
              <w:widowControl w:val="0"/>
              <w:spacing w:before="20" w:after="20"/>
              <w:jc w:val="center"/>
              <w:rPr>
                <w:b/>
                <w:bCs/>
                <w:sz w:val="20"/>
                <w:szCs w:val="20"/>
                <w:lang w:eastAsia="zh-CN"/>
              </w:rPr>
            </w:pPr>
            <w:r w:rsidRPr="00C8427A">
              <w:rPr>
                <w:b/>
                <w:bCs/>
                <w:sz w:val="20"/>
                <w:szCs w:val="20"/>
                <w:lang w:val="fr-FR" w:eastAsia="zh-CN"/>
              </w:rPr>
              <w:t>N</w:t>
            </w:r>
            <w:r w:rsidRPr="006A2EC7">
              <w:rPr>
                <w:b/>
                <w:bCs/>
                <w:sz w:val="20"/>
                <w:szCs w:val="20"/>
                <w:vertAlign w:val="superscript"/>
                <w:lang w:val="fr-FR" w:eastAsia="zh-CN"/>
              </w:rPr>
              <w:t>o</w:t>
            </w:r>
          </w:p>
        </w:tc>
        <w:tc>
          <w:tcPr>
            <w:tcW w:w="675" w:type="pct"/>
            <w:shd w:val="clear" w:color="auto" w:fill="auto"/>
            <w:tcMar>
              <w:left w:w="28" w:type="dxa"/>
              <w:right w:w="28" w:type="dxa"/>
            </w:tcMar>
            <w:vAlign w:val="center"/>
            <w:hideMark/>
          </w:tcPr>
          <w:p w14:paraId="640367D5" w14:textId="77777777" w:rsidR="00493210" w:rsidRPr="00C8427A" w:rsidRDefault="00493210" w:rsidP="00493210">
            <w:pPr>
              <w:widowControl w:val="0"/>
              <w:spacing w:before="20" w:after="20"/>
              <w:jc w:val="center"/>
              <w:rPr>
                <w:b/>
                <w:bCs/>
                <w:sz w:val="20"/>
                <w:szCs w:val="20"/>
                <w:lang w:eastAsia="zh-CN"/>
              </w:rPr>
            </w:pPr>
            <w:r w:rsidRPr="00C8427A">
              <w:rPr>
                <w:b/>
                <w:bCs/>
                <w:sz w:val="20"/>
                <w:szCs w:val="20"/>
                <w:lang w:val="fr-FR" w:eastAsia="zh-CN"/>
              </w:rPr>
              <w:t>Nom de l</w:t>
            </w:r>
            <w:r>
              <w:rPr>
                <w:b/>
                <w:bCs/>
                <w:sz w:val="20"/>
                <w:szCs w:val="20"/>
                <w:lang w:val="fr-FR" w:eastAsia="zh-CN"/>
              </w:rPr>
              <w:t>’</w:t>
            </w:r>
            <w:r w:rsidRPr="00C8427A">
              <w:rPr>
                <w:b/>
                <w:bCs/>
                <w:sz w:val="20"/>
                <w:szCs w:val="20"/>
                <w:lang w:val="fr-FR" w:eastAsia="zh-CN"/>
              </w:rPr>
              <w:t>entreprise</w:t>
            </w:r>
          </w:p>
        </w:tc>
        <w:tc>
          <w:tcPr>
            <w:tcW w:w="561" w:type="pct"/>
            <w:shd w:val="clear" w:color="auto" w:fill="auto"/>
            <w:tcMar>
              <w:left w:w="28" w:type="dxa"/>
              <w:right w:w="28" w:type="dxa"/>
            </w:tcMar>
            <w:vAlign w:val="center"/>
            <w:hideMark/>
          </w:tcPr>
          <w:p w14:paraId="71B3486B" w14:textId="1FAAB47C" w:rsidR="00493210" w:rsidRPr="00DC76B1" w:rsidRDefault="00493210" w:rsidP="00493210">
            <w:pPr>
              <w:widowControl w:val="0"/>
              <w:spacing w:before="20" w:after="20"/>
              <w:jc w:val="center"/>
              <w:rPr>
                <w:b/>
                <w:bCs/>
                <w:sz w:val="20"/>
                <w:szCs w:val="20"/>
                <w:lang w:val="fr-CA" w:eastAsia="zh-CN"/>
              </w:rPr>
            </w:pPr>
            <w:r w:rsidRPr="00C8427A">
              <w:rPr>
                <w:b/>
                <w:bCs/>
                <w:sz w:val="20"/>
                <w:szCs w:val="20"/>
                <w:lang w:val="fr-FR" w:eastAsia="zh-CN"/>
              </w:rPr>
              <w:t>Élimina</w:t>
            </w:r>
            <w:r w:rsidR="00DC76B1">
              <w:rPr>
                <w:b/>
                <w:bCs/>
                <w:sz w:val="20"/>
                <w:szCs w:val="20"/>
                <w:lang w:val="fr-FR" w:eastAsia="zh-CN"/>
              </w:rPr>
              <w:t>-</w:t>
            </w:r>
            <w:r w:rsidRPr="00C8427A">
              <w:rPr>
                <w:b/>
                <w:bCs/>
                <w:sz w:val="20"/>
                <w:szCs w:val="20"/>
                <w:lang w:val="fr-FR" w:eastAsia="zh-CN"/>
              </w:rPr>
              <w:t>tion du HCFC</w:t>
            </w:r>
            <w:r w:rsidRPr="00C8427A">
              <w:rPr>
                <w:b/>
                <w:bCs/>
                <w:sz w:val="20"/>
                <w:szCs w:val="20"/>
                <w:lang w:val="fr-FR" w:eastAsia="zh-CN"/>
              </w:rPr>
              <w:noBreakHyphen/>
              <w:t>22 (tm)</w:t>
            </w:r>
          </w:p>
        </w:tc>
        <w:tc>
          <w:tcPr>
            <w:tcW w:w="381" w:type="pct"/>
            <w:shd w:val="clear" w:color="auto" w:fill="auto"/>
            <w:tcMar>
              <w:left w:w="28" w:type="dxa"/>
              <w:right w:w="28" w:type="dxa"/>
            </w:tcMar>
            <w:vAlign w:val="center"/>
            <w:hideMark/>
          </w:tcPr>
          <w:p w14:paraId="05EE1C3F" w14:textId="77777777" w:rsidR="00493210" w:rsidRPr="00C8427A" w:rsidRDefault="00493210" w:rsidP="00493210">
            <w:pPr>
              <w:widowControl w:val="0"/>
              <w:spacing w:before="20" w:after="20"/>
              <w:jc w:val="center"/>
              <w:rPr>
                <w:b/>
                <w:bCs/>
                <w:sz w:val="20"/>
                <w:szCs w:val="20"/>
                <w:lang w:eastAsia="zh-CN"/>
              </w:rPr>
            </w:pPr>
            <w:r w:rsidRPr="00C8427A">
              <w:rPr>
                <w:b/>
                <w:bCs/>
                <w:sz w:val="20"/>
                <w:szCs w:val="20"/>
                <w:lang w:val="fr-FR" w:eastAsia="zh-CN"/>
              </w:rPr>
              <w:t>N</w:t>
            </w:r>
            <w:r w:rsidRPr="00DC76B1">
              <w:rPr>
                <w:b/>
                <w:bCs/>
                <w:sz w:val="20"/>
                <w:szCs w:val="20"/>
                <w:vertAlign w:val="superscript"/>
                <w:lang w:val="fr-FR" w:eastAsia="zh-CN"/>
              </w:rPr>
              <w:t>bre</w:t>
            </w:r>
            <w:r w:rsidRPr="00C8427A">
              <w:rPr>
                <w:b/>
                <w:bCs/>
                <w:sz w:val="20"/>
                <w:szCs w:val="20"/>
                <w:lang w:val="fr-FR" w:eastAsia="zh-CN"/>
              </w:rPr>
              <w:t xml:space="preserve"> de chaînes</w:t>
            </w:r>
          </w:p>
        </w:tc>
        <w:tc>
          <w:tcPr>
            <w:tcW w:w="767" w:type="pct"/>
            <w:shd w:val="clear" w:color="auto" w:fill="auto"/>
            <w:tcMar>
              <w:left w:w="28" w:type="dxa"/>
              <w:right w:w="28" w:type="dxa"/>
            </w:tcMar>
            <w:vAlign w:val="center"/>
            <w:hideMark/>
          </w:tcPr>
          <w:p w14:paraId="1ABE5B9B" w14:textId="77777777" w:rsidR="00493210" w:rsidRPr="00C8427A" w:rsidRDefault="00493210" w:rsidP="00493210">
            <w:pPr>
              <w:widowControl w:val="0"/>
              <w:spacing w:before="20" w:after="20"/>
              <w:jc w:val="center"/>
              <w:rPr>
                <w:b/>
                <w:bCs/>
                <w:sz w:val="20"/>
                <w:szCs w:val="20"/>
                <w:lang w:eastAsia="zh-CN"/>
              </w:rPr>
            </w:pPr>
            <w:r w:rsidRPr="00C8427A">
              <w:rPr>
                <w:b/>
                <w:bCs/>
                <w:sz w:val="20"/>
                <w:szCs w:val="20"/>
                <w:lang w:val="fr-FR" w:eastAsia="zh-CN"/>
              </w:rPr>
              <w:t>Type de produits</w:t>
            </w:r>
          </w:p>
        </w:tc>
        <w:tc>
          <w:tcPr>
            <w:tcW w:w="576" w:type="pct"/>
            <w:shd w:val="clear" w:color="auto" w:fill="auto"/>
            <w:tcMar>
              <w:left w:w="28" w:type="dxa"/>
              <w:right w:w="28" w:type="dxa"/>
            </w:tcMar>
            <w:vAlign w:val="center"/>
            <w:hideMark/>
          </w:tcPr>
          <w:p w14:paraId="13CCFE10" w14:textId="4D1BBFB1" w:rsidR="00493210" w:rsidRPr="00DC76B1" w:rsidRDefault="00493210" w:rsidP="00493210">
            <w:pPr>
              <w:widowControl w:val="0"/>
              <w:spacing w:before="20" w:after="20"/>
              <w:jc w:val="center"/>
              <w:rPr>
                <w:b/>
                <w:bCs/>
                <w:sz w:val="20"/>
                <w:szCs w:val="20"/>
                <w:lang w:val="fr-CA" w:eastAsia="zh-CN"/>
              </w:rPr>
            </w:pPr>
            <w:r w:rsidRPr="00C8427A">
              <w:rPr>
                <w:b/>
                <w:bCs/>
                <w:sz w:val="20"/>
                <w:szCs w:val="20"/>
                <w:lang w:val="fr-FR" w:eastAsia="zh-CN"/>
              </w:rPr>
              <w:t>Technolo</w:t>
            </w:r>
            <w:r w:rsidR="00DC76B1">
              <w:rPr>
                <w:b/>
                <w:bCs/>
                <w:sz w:val="20"/>
                <w:szCs w:val="20"/>
                <w:lang w:val="fr-FR" w:eastAsia="zh-CN"/>
              </w:rPr>
              <w:t>-</w:t>
            </w:r>
            <w:r w:rsidRPr="00C8427A">
              <w:rPr>
                <w:b/>
                <w:bCs/>
                <w:sz w:val="20"/>
                <w:szCs w:val="20"/>
                <w:lang w:val="fr-FR" w:eastAsia="zh-CN"/>
              </w:rPr>
              <w:t>gie de rempla</w:t>
            </w:r>
            <w:r w:rsidR="00DC76B1">
              <w:rPr>
                <w:b/>
                <w:bCs/>
                <w:sz w:val="20"/>
                <w:szCs w:val="20"/>
                <w:lang w:val="fr-FR" w:eastAsia="zh-CN"/>
              </w:rPr>
              <w:t>-</w:t>
            </w:r>
            <w:r w:rsidRPr="00C8427A">
              <w:rPr>
                <w:b/>
                <w:bCs/>
                <w:sz w:val="20"/>
                <w:szCs w:val="20"/>
                <w:lang w:val="fr-FR" w:eastAsia="zh-CN"/>
              </w:rPr>
              <w:t>cement</w:t>
            </w:r>
          </w:p>
        </w:tc>
        <w:tc>
          <w:tcPr>
            <w:tcW w:w="592" w:type="pct"/>
            <w:shd w:val="clear" w:color="auto" w:fill="auto"/>
            <w:tcMar>
              <w:left w:w="28" w:type="dxa"/>
              <w:right w:w="28" w:type="dxa"/>
            </w:tcMar>
            <w:vAlign w:val="center"/>
            <w:hideMark/>
          </w:tcPr>
          <w:p w14:paraId="3A3B5A7E" w14:textId="3C95CAEF" w:rsidR="00493210" w:rsidRPr="00C8427A" w:rsidRDefault="00493210" w:rsidP="00493210">
            <w:pPr>
              <w:widowControl w:val="0"/>
              <w:spacing w:before="20" w:after="20"/>
              <w:jc w:val="center"/>
              <w:rPr>
                <w:b/>
                <w:bCs/>
                <w:sz w:val="20"/>
                <w:szCs w:val="20"/>
                <w:lang w:eastAsia="zh-CN"/>
              </w:rPr>
            </w:pPr>
            <w:r w:rsidRPr="00C8427A">
              <w:rPr>
                <w:b/>
                <w:bCs/>
                <w:sz w:val="20"/>
                <w:szCs w:val="20"/>
                <w:lang w:val="fr-FR" w:eastAsia="zh-CN"/>
              </w:rPr>
              <w:t>Finance</w:t>
            </w:r>
            <w:r w:rsidR="00DC76B1">
              <w:rPr>
                <w:b/>
                <w:bCs/>
                <w:sz w:val="20"/>
                <w:szCs w:val="20"/>
                <w:lang w:val="fr-FR" w:eastAsia="zh-CN"/>
              </w:rPr>
              <w:t>-</w:t>
            </w:r>
            <w:r w:rsidRPr="00C8427A">
              <w:rPr>
                <w:b/>
                <w:bCs/>
                <w:sz w:val="20"/>
                <w:szCs w:val="20"/>
                <w:lang w:val="fr-FR" w:eastAsia="zh-CN"/>
              </w:rPr>
              <w:t>ment ($US)</w:t>
            </w:r>
          </w:p>
        </w:tc>
        <w:tc>
          <w:tcPr>
            <w:tcW w:w="1186" w:type="pct"/>
            <w:shd w:val="clear" w:color="auto" w:fill="auto"/>
            <w:tcMar>
              <w:left w:w="28" w:type="dxa"/>
              <w:right w:w="28" w:type="dxa"/>
            </w:tcMar>
            <w:vAlign w:val="center"/>
          </w:tcPr>
          <w:p w14:paraId="120B73D6" w14:textId="77777777" w:rsidR="00493210" w:rsidRPr="00C8427A" w:rsidRDefault="00493210" w:rsidP="00493210">
            <w:pPr>
              <w:widowControl w:val="0"/>
              <w:spacing w:before="20" w:after="20"/>
              <w:jc w:val="center"/>
              <w:rPr>
                <w:b/>
                <w:bCs/>
                <w:sz w:val="20"/>
                <w:szCs w:val="20"/>
              </w:rPr>
            </w:pPr>
            <w:r w:rsidRPr="00C8427A">
              <w:rPr>
                <w:b/>
                <w:bCs/>
                <w:sz w:val="20"/>
                <w:szCs w:val="20"/>
                <w:lang w:val="fr-FR"/>
              </w:rPr>
              <w:t>Étapes réalisées</w:t>
            </w:r>
          </w:p>
        </w:tc>
      </w:tr>
      <w:tr w:rsidR="00493210" w:rsidRPr="00E45BFC" w14:paraId="223D22D1" w14:textId="77777777" w:rsidTr="00DC76B1">
        <w:tc>
          <w:tcPr>
            <w:tcW w:w="262" w:type="pct"/>
            <w:shd w:val="clear" w:color="auto" w:fill="auto"/>
            <w:noWrap/>
            <w:tcMar>
              <w:left w:w="57" w:type="dxa"/>
              <w:right w:w="57" w:type="dxa"/>
            </w:tcMar>
            <w:hideMark/>
          </w:tcPr>
          <w:p w14:paraId="0AB1DB12" w14:textId="77777777" w:rsidR="00493210" w:rsidRPr="00635779" w:rsidRDefault="00493210" w:rsidP="00493210">
            <w:pPr>
              <w:widowControl w:val="0"/>
              <w:spacing w:before="20" w:after="20"/>
              <w:jc w:val="left"/>
              <w:rPr>
                <w:sz w:val="20"/>
                <w:szCs w:val="20"/>
                <w:lang w:eastAsia="zh-CN"/>
              </w:rPr>
            </w:pPr>
            <w:r w:rsidRPr="00635779">
              <w:rPr>
                <w:sz w:val="20"/>
                <w:szCs w:val="20"/>
                <w:lang w:eastAsia="zh-CN"/>
              </w:rPr>
              <w:t>1-1</w:t>
            </w:r>
          </w:p>
        </w:tc>
        <w:tc>
          <w:tcPr>
            <w:tcW w:w="675" w:type="pct"/>
            <w:shd w:val="clear" w:color="auto" w:fill="auto"/>
            <w:noWrap/>
            <w:tcMar>
              <w:left w:w="57" w:type="dxa"/>
              <w:right w:w="57" w:type="dxa"/>
            </w:tcMar>
            <w:hideMark/>
          </w:tcPr>
          <w:p w14:paraId="642E087F" w14:textId="77777777" w:rsidR="00493210" w:rsidRPr="00C8427A" w:rsidRDefault="00493210" w:rsidP="00493210">
            <w:pPr>
              <w:widowControl w:val="0"/>
              <w:spacing w:before="20" w:after="20"/>
              <w:jc w:val="left"/>
              <w:rPr>
                <w:sz w:val="20"/>
                <w:szCs w:val="20"/>
                <w:lang w:eastAsia="zh-CN"/>
              </w:rPr>
            </w:pPr>
            <w:r w:rsidRPr="00C8427A">
              <w:rPr>
                <w:sz w:val="20"/>
                <w:szCs w:val="20"/>
                <w:lang w:val="fr-FR" w:eastAsia="zh-CN"/>
              </w:rPr>
              <w:t>Yantai Moon</w:t>
            </w:r>
          </w:p>
        </w:tc>
        <w:tc>
          <w:tcPr>
            <w:tcW w:w="561" w:type="pct"/>
            <w:shd w:val="clear" w:color="auto" w:fill="auto"/>
            <w:noWrap/>
            <w:tcMar>
              <w:left w:w="57" w:type="dxa"/>
              <w:right w:w="57" w:type="dxa"/>
            </w:tcMar>
            <w:hideMark/>
          </w:tcPr>
          <w:p w14:paraId="5508CA80" w14:textId="77777777" w:rsidR="00493210" w:rsidRPr="00635779" w:rsidRDefault="00493210" w:rsidP="00493210">
            <w:pPr>
              <w:widowControl w:val="0"/>
              <w:spacing w:before="20" w:after="20"/>
              <w:jc w:val="right"/>
              <w:rPr>
                <w:sz w:val="20"/>
                <w:szCs w:val="20"/>
                <w:lang w:eastAsia="zh-CN"/>
              </w:rPr>
            </w:pPr>
            <w:r w:rsidRPr="00635779">
              <w:rPr>
                <w:sz w:val="20"/>
                <w:szCs w:val="20"/>
                <w:lang w:eastAsia="zh-CN"/>
              </w:rPr>
              <w:t>590</w:t>
            </w:r>
            <w:r>
              <w:rPr>
                <w:sz w:val="20"/>
                <w:szCs w:val="20"/>
                <w:lang w:eastAsia="zh-CN"/>
              </w:rPr>
              <w:t>,</w:t>
            </w:r>
            <w:r w:rsidRPr="00635779">
              <w:rPr>
                <w:sz w:val="20"/>
                <w:szCs w:val="20"/>
                <w:lang w:eastAsia="zh-CN"/>
              </w:rPr>
              <w:t>23</w:t>
            </w:r>
          </w:p>
        </w:tc>
        <w:tc>
          <w:tcPr>
            <w:tcW w:w="381" w:type="pct"/>
            <w:shd w:val="clear" w:color="auto" w:fill="auto"/>
            <w:noWrap/>
            <w:tcMar>
              <w:left w:w="57" w:type="dxa"/>
              <w:right w:w="57" w:type="dxa"/>
            </w:tcMar>
            <w:hideMark/>
          </w:tcPr>
          <w:p w14:paraId="4D4D6C96" w14:textId="77777777" w:rsidR="00493210" w:rsidRPr="00635779" w:rsidRDefault="00493210" w:rsidP="00493210">
            <w:pPr>
              <w:widowControl w:val="0"/>
              <w:spacing w:before="20" w:after="20"/>
              <w:jc w:val="center"/>
              <w:rPr>
                <w:sz w:val="20"/>
                <w:szCs w:val="20"/>
                <w:lang w:eastAsia="zh-CN"/>
              </w:rPr>
            </w:pPr>
            <w:r w:rsidRPr="00635779">
              <w:rPr>
                <w:sz w:val="20"/>
                <w:szCs w:val="20"/>
                <w:lang w:eastAsia="zh-CN"/>
              </w:rPr>
              <w:t>1</w:t>
            </w:r>
          </w:p>
        </w:tc>
        <w:tc>
          <w:tcPr>
            <w:tcW w:w="767" w:type="pct"/>
            <w:shd w:val="clear" w:color="auto" w:fill="auto"/>
            <w:noWrap/>
            <w:tcMar>
              <w:left w:w="57" w:type="dxa"/>
              <w:right w:w="57" w:type="dxa"/>
            </w:tcMar>
            <w:hideMark/>
          </w:tcPr>
          <w:p w14:paraId="2E4B9966" w14:textId="77777777" w:rsidR="00493210" w:rsidRPr="00493210" w:rsidRDefault="00493210" w:rsidP="00493210">
            <w:pPr>
              <w:widowControl w:val="0"/>
              <w:spacing w:before="20" w:after="20"/>
              <w:jc w:val="left"/>
              <w:rPr>
                <w:sz w:val="20"/>
                <w:szCs w:val="20"/>
                <w:lang w:val="fr-CA" w:eastAsia="zh-CN"/>
              </w:rPr>
            </w:pPr>
            <w:r w:rsidRPr="00C8427A">
              <w:rPr>
                <w:sz w:val="20"/>
                <w:szCs w:val="20"/>
                <w:lang w:val="fr-FR" w:eastAsia="zh-CN"/>
              </w:rPr>
              <w:t>Refroidisseur d</w:t>
            </w:r>
            <w:r>
              <w:rPr>
                <w:sz w:val="20"/>
                <w:szCs w:val="20"/>
                <w:lang w:val="fr-FR" w:eastAsia="zh-CN"/>
              </w:rPr>
              <w:t>’</w:t>
            </w:r>
            <w:r w:rsidRPr="00C8427A">
              <w:rPr>
                <w:sz w:val="20"/>
                <w:szCs w:val="20"/>
                <w:lang w:val="fr-FR" w:eastAsia="zh-CN"/>
              </w:rPr>
              <w:t>eau (pompe à chaleur)</w:t>
            </w:r>
          </w:p>
        </w:tc>
        <w:tc>
          <w:tcPr>
            <w:tcW w:w="576" w:type="pct"/>
            <w:shd w:val="clear" w:color="auto" w:fill="auto"/>
            <w:noWrap/>
            <w:tcMar>
              <w:left w:w="57" w:type="dxa"/>
              <w:right w:w="57" w:type="dxa"/>
            </w:tcMar>
            <w:hideMark/>
          </w:tcPr>
          <w:p w14:paraId="2548AEE7" w14:textId="77777777" w:rsidR="00493210" w:rsidRPr="00C8427A" w:rsidRDefault="00493210" w:rsidP="00493210">
            <w:pPr>
              <w:widowControl w:val="0"/>
              <w:spacing w:before="20" w:after="20"/>
              <w:jc w:val="left"/>
              <w:rPr>
                <w:sz w:val="20"/>
                <w:szCs w:val="20"/>
                <w:lang w:eastAsia="zh-CN"/>
              </w:rPr>
            </w:pPr>
            <w:r w:rsidRPr="00C8427A">
              <w:rPr>
                <w:sz w:val="20"/>
                <w:szCs w:val="20"/>
                <w:lang w:val="fr-FR" w:eastAsia="zh-CN"/>
              </w:rPr>
              <w:t>R-290</w:t>
            </w:r>
          </w:p>
        </w:tc>
        <w:tc>
          <w:tcPr>
            <w:tcW w:w="592" w:type="pct"/>
            <w:shd w:val="clear" w:color="auto" w:fill="auto"/>
            <w:tcMar>
              <w:left w:w="57" w:type="dxa"/>
              <w:right w:w="57" w:type="dxa"/>
            </w:tcMar>
            <w:hideMark/>
          </w:tcPr>
          <w:p w14:paraId="706AAD61" w14:textId="77777777" w:rsidR="00493210" w:rsidRPr="00635779" w:rsidRDefault="00493210" w:rsidP="00493210">
            <w:pPr>
              <w:widowControl w:val="0"/>
              <w:spacing w:before="20" w:after="20"/>
              <w:jc w:val="right"/>
              <w:rPr>
                <w:sz w:val="20"/>
                <w:szCs w:val="20"/>
                <w:lang w:eastAsia="zh-CN"/>
              </w:rPr>
            </w:pPr>
            <w:r w:rsidRPr="00635779">
              <w:rPr>
                <w:sz w:val="20"/>
                <w:szCs w:val="20"/>
                <w:lang w:eastAsia="zh-CN"/>
              </w:rPr>
              <w:t>9</w:t>
            </w:r>
            <w:r>
              <w:rPr>
                <w:sz w:val="20"/>
                <w:szCs w:val="20"/>
                <w:lang w:eastAsia="zh-CN"/>
              </w:rPr>
              <w:t> </w:t>
            </w:r>
            <w:r w:rsidRPr="00635779">
              <w:rPr>
                <w:sz w:val="20"/>
                <w:szCs w:val="20"/>
                <w:lang w:eastAsia="zh-CN"/>
              </w:rPr>
              <w:t>319</w:t>
            </w:r>
            <w:r>
              <w:rPr>
                <w:sz w:val="20"/>
                <w:szCs w:val="20"/>
                <w:lang w:eastAsia="zh-CN"/>
              </w:rPr>
              <w:t> </w:t>
            </w:r>
            <w:r w:rsidRPr="00635779">
              <w:rPr>
                <w:sz w:val="20"/>
                <w:szCs w:val="20"/>
                <w:lang w:eastAsia="zh-CN"/>
              </w:rPr>
              <w:t>613</w:t>
            </w:r>
          </w:p>
        </w:tc>
        <w:tc>
          <w:tcPr>
            <w:tcW w:w="1186" w:type="pct"/>
            <w:tcMar>
              <w:left w:w="57" w:type="dxa"/>
              <w:right w:w="57" w:type="dxa"/>
            </w:tcMar>
          </w:tcPr>
          <w:p w14:paraId="478A5DCB" w14:textId="77777777" w:rsidR="00493210" w:rsidRPr="00493210" w:rsidRDefault="00493210" w:rsidP="00493210">
            <w:pPr>
              <w:widowControl w:val="0"/>
              <w:spacing w:before="20" w:after="20"/>
              <w:jc w:val="left"/>
              <w:rPr>
                <w:sz w:val="20"/>
                <w:szCs w:val="20"/>
                <w:lang w:val="fr-CA"/>
              </w:rPr>
            </w:pPr>
            <w:r w:rsidRPr="00C8427A">
              <w:rPr>
                <w:sz w:val="20"/>
                <w:szCs w:val="20"/>
                <w:lang w:val="fr-FR"/>
              </w:rPr>
              <w:t>Achevé au plan opérationnel et financier</w:t>
            </w:r>
          </w:p>
        </w:tc>
      </w:tr>
      <w:tr w:rsidR="00493210" w:rsidRPr="00E45BFC" w14:paraId="6F5B2C5A" w14:textId="77777777" w:rsidTr="00DC76B1">
        <w:tc>
          <w:tcPr>
            <w:tcW w:w="262" w:type="pct"/>
            <w:shd w:val="clear" w:color="auto" w:fill="auto"/>
            <w:noWrap/>
            <w:tcMar>
              <w:left w:w="57" w:type="dxa"/>
              <w:right w:w="57" w:type="dxa"/>
            </w:tcMar>
            <w:hideMark/>
          </w:tcPr>
          <w:p w14:paraId="1E6D7F40" w14:textId="77777777" w:rsidR="00493210" w:rsidRPr="00635779" w:rsidRDefault="00493210" w:rsidP="00493210">
            <w:pPr>
              <w:spacing w:before="20" w:after="20"/>
              <w:jc w:val="left"/>
              <w:rPr>
                <w:sz w:val="20"/>
                <w:szCs w:val="20"/>
                <w:lang w:eastAsia="zh-CN"/>
              </w:rPr>
            </w:pPr>
            <w:r w:rsidRPr="00635779">
              <w:rPr>
                <w:sz w:val="20"/>
                <w:szCs w:val="20"/>
                <w:lang w:eastAsia="zh-CN"/>
              </w:rPr>
              <w:t>1-2</w:t>
            </w:r>
          </w:p>
        </w:tc>
        <w:tc>
          <w:tcPr>
            <w:tcW w:w="675" w:type="pct"/>
            <w:shd w:val="clear" w:color="auto" w:fill="auto"/>
            <w:noWrap/>
            <w:tcMar>
              <w:left w:w="57" w:type="dxa"/>
              <w:right w:w="57" w:type="dxa"/>
            </w:tcMar>
            <w:hideMark/>
          </w:tcPr>
          <w:p w14:paraId="69B76D20" w14:textId="77777777" w:rsidR="00493210" w:rsidRPr="00C8427A" w:rsidRDefault="00493210" w:rsidP="00493210">
            <w:pPr>
              <w:spacing w:before="20" w:after="20"/>
              <w:jc w:val="left"/>
              <w:rPr>
                <w:sz w:val="20"/>
                <w:szCs w:val="20"/>
                <w:lang w:eastAsia="zh-CN"/>
              </w:rPr>
            </w:pPr>
            <w:r w:rsidRPr="00C8427A">
              <w:rPr>
                <w:sz w:val="20"/>
                <w:szCs w:val="20"/>
                <w:lang w:val="fr-FR" w:eastAsia="zh-CN"/>
              </w:rPr>
              <w:t>Dunham-Bush</w:t>
            </w:r>
          </w:p>
        </w:tc>
        <w:tc>
          <w:tcPr>
            <w:tcW w:w="561" w:type="pct"/>
            <w:shd w:val="clear" w:color="auto" w:fill="auto"/>
            <w:noWrap/>
            <w:tcMar>
              <w:left w:w="57" w:type="dxa"/>
              <w:right w:w="57" w:type="dxa"/>
            </w:tcMar>
            <w:hideMark/>
          </w:tcPr>
          <w:p w14:paraId="3CE24B47" w14:textId="77777777" w:rsidR="00493210" w:rsidRPr="00635779" w:rsidRDefault="00493210" w:rsidP="00493210">
            <w:pPr>
              <w:spacing w:before="20" w:after="20"/>
              <w:jc w:val="right"/>
              <w:rPr>
                <w:sz w:val="20"/>
                <w:szCs w:val="20"/>
                <w:lang w:eastAsia="zh-CN"/>
              </w:rPr>
            </w:pPr>
            <w:r w:rsidRPr="00635779">
              <w:rPr>
                <w:sz w:val="20"/>
                <w:szCs w:val="20"/>
                <w:lang w:eastAsia="zh-CN"/>
              </w:rPr>
              <w:t>20</w:t>
            </w:r>
            <w:r>
              <w:rPr>
                <w:sz w:val="20"/>
                <w:szCs w:val="20"/>
                <w:lang w:eastAsia="zh-CN"/>
              </w:rPr>
              <w:t>,</w:t>
            </w:r>
            <w:r w:rsidRPr="00635779">
              <w:rPr>
                <w:sz w:val="20"/>
                <w:szCs w:val="20"/>
                <w:lang w:eastAsia="zh-CN"/>
              </w:rPr>
              <w:t>42</w:t>
            </w:r>
          </w:p>
        </w:tc>
        <w:tc>
          <w:tcPr>
            <w:tcW w:w="381" w:type="pct"/>
            <w:shd w:val="clear" w:color="auto" w:fill="auto"/>
            <w:noWrap/>
            <w:tcMar>
              <w:left w:w="57" w:type="dxa"/>
              <w:right w:w="57" w:type="dxa"/>
            </w:tcMar>
            <w:hideMark/>
          </w:tcPr>
          <w:p w14:paraId="506EB6C9"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noWrap/>
            <w:tcMar>
              <w:left w:w="57" w:type="dxa"/>
              <w:right w:w="57" w:type="dxa"/>
            </w:tcMar>
            <w:hideMark/>
          </w:tcPr>
          <w:p w14:paraId="42672E9C" w14:textId="77777777" w:rsidR="00493210" w:rsidRPr="00493210" w:rsidRDefault="00493210" w:rsidP="00493210">
            <w:pPr>
              <w:spacing w:before="20" w:after="20"/>
              <w:jc w:val="left"/>
              <w:rPr>
                <w:sz w:val="20"/>
                <w:szCs w:val="20"/>
                <w:lang w:val="fr-CA" w:eastAsia="zh-CN"/>
              </w:rPr>
            </w:pPr>
            <w:r w:rsidRPr="00C8427A">
              <w:rPr>
                <w:sz w:val="20"/>
                <w:szCs w:val="20"/>
                <w:lang w:val="fr-FR" w:eastAsia="zh-CN"/>
              </w:rPr>
              <w:t>Chauffe-eau à pompe à chaleur</w:t>
            </w:r>
          </w:p>
        </w:tc>
        <w:tc>
          <w:tcPr>
            <w:tcW w:w="576" w:type="pct"/>
            <w:shd w:val="clear" w:color="auto" w:fill="auto"/>
            <w:noWrap/>
            <w:tcMar>
              <w:left w:w="57" w:type="dxa"/>
              <w:right w:w="57" w:type="dxa"/>
            </w:tcMar>
            <w:hideMark/>
          </w:tcPr>
          <w:p w14:paraId="0B73FE9A" w14:textId="77777777" w:rsidR="00493210" w:rsidRPr="00C8427A" w:rsidRDefault="00493210" w:rsidP="00493210">
            <w:pPr>
              <w:spacing w:before="20" w:after="20"/>
              <w:jc w:val="left"/>
              <w:rPr>
                <w:sz w:val="20"/>
                <w:szCs w:val="20"/>
                <w:lang w:eastAsia="zh-CN"/>
              </w:rPr>
            </w:pPr>
            <w:r w:rsidRPr="00C8427A">
              <w:rPr>
                <w:sz w:val="20"/>
                <w:szCs w:val="20"/>
                <w:lang w:val="fr-FR" w:eastAsia="zh-CN"/>
              </w:rPr>
              <w:t>HFC-32</w:t>
            </w:r>
          </w:p>
        </w:tc>
        <w:tc>
          <w:tcPr>
            <w:tcW w:w="592" w:type="pct"/>
            <w:shd w:val="clear" w:color="auto" w:fill="auto"/>
            <w:tcMar>
              <w:left w:w="57" w:type="dxa"/>
              <w:right w:w="57" w:type="dxa"/>
            </w:tcMar>
            <w:hideMark/>
          </w:tcPr>
          <w:p w14:paraId="7BFB0AF2" w14:textId="77777777" w:rsidR="00493210" w:rsidRPr="00635779" w:rsidRDefault="00493210" w:rsidP="00493210">
            <w:pPr>
              <w:spacing w:before="20" w:after="20"/>
              <w:jc w:val="right"/>
              <w:rPr>
                <w:sz w:val="20"/>
                <w:szCs w:val="20"/>
                <w:lang w:eastAsia="zh-CN"/>
              </w:rPr>
            </w:pPr>
            <w:r w:rsidRPr="00635779">
              <w:rPr>
                <w:sz w:val="20"/>
                <w:szCs w:val="20"/>
                <w:lang w:eastAsia="zh-CN"/>
              </w:rPr>
              <w:t>282</w:t>
            </w:r>
            <w:r>
              <w:rPr>
                <w:sz w:val="20"/>
                <w:szCs w:val="20"/>
                <w:lang w:eastAsia="zh-CN"/>
              </w:rPr>
              <w:t> </w:t>
            </w:r>
            <w:r w:rsidRPr="00635779">
              <w:rPr>
                <w:sz w:val="20"/>
                <w:szCs w:val="20"/>
                <w:lang w:eastAsia="zh-CN"/>
              </w:rPr>
              <w:t>762</w:t>
            </w:r>
          </w:p>
        </w:tc>
        <w:tc>
          <w:tcPr>
            <w:tcW w:w="1186" w:type="pct"/>
            <w:tcMar>
              <w:left w:w="57" w:type="dxa"/>
              <w:right w:w="57" w:type="dxa"/>
            </w:tcMar>
          </w:tcPr>
          <w:p w14:paraId="68DFDE2C" w14:textId="77777777" w:rsidR="00493210" w:rsidRPr="00493210" w:rsidRDefault="00493210" w:rsidP="00493210">
            <w:pPr>
              <w:spacing w:before="20" w:after="20"/>
              <w:jc w:val="left"/>
              <w:rPr>
                <w:sz w:val="20"/>
                <w:szCs w:val="20"/>
                <w:lang w:val="fr-CA"/>
              </w:rPr>
            </w:pPr>
            <w:r w:rsidRPr="00C8427A">
              <w:rPr>
                <w:sz w:val="20"/>
                <w:szCs w:val="20"/>
                <w:lang w:val="fr-FR"/>
              </w:rPr>
              <w:t>Acceptation nationale du</w:t>
            </w:r>
            <w:r>
              <w:rPr>
                <w:sz w:val="20"/>
                <w:szCs w:val="20"/>
                <w:lang w:val="fr-FR"/>
              </w:rPr>
              <w:t> </w:t>
            </w:r>
            <w:r w:rsidRPr="00C8427A">
              <w:rPr>
                <w:sz w:val="20"/>
                <w:szCs w:val="20"/>
                <w:lang w:val="fr-FR"/>
              </w:rPr>
              <w:t>projet en novembre 2019</w:t>
            </w:r>
          </w:p>
        </w:tc>
      </w:tr>
      <w:tr w:rsidR="00493210" w:rsidRPr="00E45BFC" w14:paraId="7BB53F2E" w14:textId="77777777" w:rsidTr="00DC76B1">
        <w:tc>
          <w:tcPr>
            <w:tcW w:w="262" w:type="pct"/>
            <w:shd w:val="clear" w:color="auto" w:fill="auto"/>
            <w:noWrap/>
            <w:tcMar>
              <w:left w:w="57" w:type="dxa"/>
              <w:right w:w="57" w:type="dxa"/>
            </w:tcMar>
            <w:hideMark/>
          </w:tcPr>
          <w:p w14:paraId="17C167E4" w14:textId="77777777" w:rsidR="00493210" w:rsidRPr="00635779" w:rsidRDefault="00493210" w:rsidP="00493210">
            <w:pPr>
              <w:spacing w:before="20" w:after="20"/>
              <w:jc w:val="left"/>
              <w:rPr>
                <w:sz w:val="20"/>
                <w:szCs w:val="20"/>
                <w:lang w:eastAsia="zh-CN"/>
              </w:rPr>
            </w:pPr>
            <w:r w:rsidRPr="00635779">
              <w:rPr>
                <w:sz w:val="20"/>
                <w:szCs w:val="20"/>
                <w:lang w:eastAsia="zh-CN"/>
              </w:rPr>
              <w:t>1-3</w:t>
            </w:r>
          </w:p>
        </w:tc>
        <w:tc>
          <w:tcPr>
            <w:tcW w:w="675" w:type="pct"/>
            <w:shd w:val="clear" w:color="auto" w:fill="auto"/>
            <w:noWrap/>
            <w:tcMar>
              <w:left w:w="57" w:type="dxa"/>
              <w:right w:w="57" w:type="dxa"/>
            </w:tcMar>
            <w:hideMark/>
          </w:tcPr>
          <w:p w14:paraId="71BB5E95" w14:textId="77777777" w:rsidR="00493210" w:rsidRPr="00C8427A" w:rsidRDefault="00493210" w:rsidP="00493210">
            <w:pPr>
              <w:spacing w:before="20" w:after="20"/>
              <w:jc w:val="left"/>
              <w:rPr>
                <w:sz w:val="20"/>
                <w:szCs w:val="20"/>
                <w:lang w:eastAsia="zh-CN"/>
              </w:rPr>
            </w:pPr>
            <w:r w:rsidRPr="00C8427A">
              <w:rPr>
                <w:sz w:val="20"/>
                <w:szCs w:val="20"/>
                <w:lang w:val="fr-FR" w:eastAsia="zh-CN"/>
              </w:rPr>
              <w:t>Nanjing TICA</w:t>
            </w:r>
          </w:p>
        </w:tc>
        <w:tc>
          <w:tcPr>
            <w:tcW w:w="561" w:type="pct"/>
            <w:shd w:val="clear" w:color="auto" w:fill="auto"/>
            <w:noWrap/>
            <w:tcMar>
              <w:left w:w="57" w:type="dxa"/>
              <w:right w:w="57" w:type="dxa"/>
            </w:tcMar>
            <w:hideMark/>
          </w:tcPr>
          <w:p w14:paraId="3C286248" w14:textId="77777777" w:rsidR="00493210" w:rsidRPr="00635779" w:rsidRDefault="00493210" w:rsidP="00493210">
            <w:pPr>
              <w:spacing w:before="20" w:after="20"/>
              <w:jc w:val="right"/>
              <w:rPr>
                <w:sz w:val="20"/>
                <w:szCs w:val="20"/>
                <w:lang w:eastAsia="zh-CN"/>
              </w:rPr>
            </w:pPr>
            <w:r w:rsidRPr="00635779">
              <w:rPr>
                <w:sz w:val="20"/>
                <w:szCs w:val="20"/>
                <w:lang w:eastAsia="zh-CN"/>
              </w:rPr>
              <w:t>91</w:t>
            </w:r>
            <w:r>
              <w:rPr>
                <w:sz w:val="20"/>
                <w:szCs w:val="20"/>
                <w:lang w:eastAsia="zh-CN"/>
              </w:rPr>
              <w:t>,</w:t>
            </w:r>
            <w:r w:rsidRPr="00635779">
              <w:rPr>
                <w:sz w:val="20"/>
                <w:szCs w:val="20"/>
                <w:lang w:eastAsia="zh-CN"/>
              </w:rPr>
              <w:t>58</w:t>
            </w:r>
          </w:p>
        </w:tc>
        <w:tc>
          <w:tcPr>
            <w:tcW w:w="381" w:type="pct"/>
            <w:shd w:val="clear" w:color="auto" w:fill="auto"/>
            <w:noWrap/>
            <w:tcMar>
              <w:left w:w="57" w:type="dxa"/>
              <w:right w:w="57" w:type="dxa"/>
            </w:tcMar>
            <w:hideMark/>
          </w:tcPr>
          <w:p w14:paraId="744F2A36"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noWrap/>
            <w:tcMar>
              <w:left w:w="57" w:type="dxa"/>
              <w:right w:w="57" w:type="dxa"/>
            </w:tcMar>
            <w:hideMark/>
          </w:tcPr>
          <w:p w14:paraId="1C135374" w14:textId="77777777" w:rsidR="00493210" w:rsidRPr="00493210" w:rsidRDefault="00493210" w:rsidP="00493210">
            <w:pPr>
              <w:spacing w:before="20" w:after="20"/>
              <w:jc w:val="left"/>
              <w:rPr>
                <w:sz w:val="20"/>
                <w:szCs w:val="20"/>
                <w:lang w:val="fr-CA" w:eastAsia="zh-CN"/>
              </w:rPr>
            </w:pPr>
            <w:r w:rsidRPr="00C8427A">
              <w:rPr>
                <w:sz w:val="20"/>
                <w:szCs w:val="20"/>
                <w:lang w:val="fr-FR" w:eastAsia="zh-CN"/>
              </w:rPr>
              <w:t>Congélateurs, unités de</w:t>
            </w:r>
            <w:r>
              <w:rPr>
                <w:sz w:val="20"/>
                <w:szCs w:val="20"/>
                <w:lang w:val="fr-FR" w:eastAsia="zh-CN"/>
              </w:rPr>
              <w:t> </w:t>
            </w:r>
            <w:r w:rsidRPr="00C8427A">
              <w:rPr>
                <w:sz w:val="20"/>
                <w:szCs w:val="20"/>
                <w:lang w:val="fr-FR" w:eastAsia="zh-CN"/>
              </w:rPr>
              <w:t>réfrigération et de condensation</w:t>
            </w:r>
          </w:p>
        </w:tc>
        <w:tc>
          <w:tcPr>
            <w:tcW w:w="576" w:type="pct"/>
            <w:shd w:val="clear" w:color="auto" w:fill="auto"/>
            <w:noWrap/>
            <w:tcMar>
              <w:left w:w="57" w:type="dxa"/>
              <w:right w:w="57" w:type="dxa"/>
            </w:tcMar>
            <w:hideMark/>
          </w:tcPr>
          <w:p w14:paraId="2C754A1B" w14:textId="77777777" w:rsidR="00493210" w:rsidRPr="00C8427A" w:rsidRDefault="00493210" w:rsidP="00493210">
            <w:pPr>
              <w:spacing w:before="20" w:after="20"/>
              <w:jc w:val="left"/>
              <w:rPr>
                <w:sz w:val="20"/>
                <w:szCs w:val="20"/>
                <w:lang w:eastAsia="zh-CN"/>
              </w:rPr>
            </w:pPr>
            <w:r w:rsidRPr="00C8427A">
              <w:rPr>
                <w:sz w:val="20"/>
                <w:szCs w:val="20"/>
                <w:lang w:val="fr-FR" w:eastAsia="zh-CN"/>
              </w:rPr>
              <w:t>NH</w:t>
            </w:r>
            <w:r w:rsidRPr="00C8427A">
              <w:rPr>
                <w:sz w:val="20"/>
                <w:szCs w:val="20"/>
                <w:vertAlign w:val="subscript"/>
                <w:lang w:val="fr-FR" w:eastAsia="zh-CN"/>
              </w:rPr>
              <w:t>3</w:t>
            </w:r>
            <w:r w:rsidRPr="00C8427A">
              <w:rPr>
                <w:sz w:val="20"/>
                <w:szCs w:val="20"/>
                <w:lang w:val="fr-FR" w:eastAsia="zh-CN"/>
              </w:rPr>
              <w:t>/CO</w:t>
            </w:r>
            <w:r w:rsidRPr="00C8427A">
              <w:rPr>
                <w:sz w:val="20"/>
                <w:szCs w:val="20"/>
                <w:vertAlign w:val="subscript"/>
                <w:lang w:val="fr-FR" w:eastAsia="zh-CN"/>
              </w:rPr>
              <w:t>2</w:t>
            </w:r>
          </w:p>
        </w:tc>
        <w:tc>
          <w:tcPr>
            <w:tcW w:w="592" w:type="pct"/>
            <w:shd w:val="clear" w:color="auto" w:fill="auto"/>
            <w:tcMar>
              <w:left w:w="57" w:type="dxa"/>
              <w:right w:w="57" w:type="dxa"/>
            </w:tcMar>
            <w:hideMark/>
          </w:tcPr>
          <w:p w14:paraId="2AA8B3CB" w14:textId="77777777" w:rsidR="00493210" w:rsidRPr="00635779" w:rsidRDefault="00493210" w:rsidP="00493210">
            <w:pPr>
              <w:spacing w:before="20" w:after="20"/>
              <w:jc w:val="right"/>
              <w:rPr>
                <w:sz w:val="20"/>
                <w:szCs w:val="20"/>
                <w:lang w:eastAsia="zh-CN"/>
              </w:rPr>
            </w:pPr>
            <w:r w:rsidRPr="00635779">
              <w:rPr>
                <w:sz w:val="20"/>
                <w:szCs w:val="20"/>
                <w:lang w:eastAsia="zh-CN"/>
              </w:rPr>
              <w:t>968</w:t>
            </w:r>
            <w:r>
              <w:rPr>
                <w:sz w:val="20"/>
                <w:szCs w:val="20"/>
                <w:lang w:eastAsia="zh-CN"/>
              </w:rPr>
              <w:t> </w:t>
            </w:r>
            <w:r w:rsidRPr="00635779">
              <w:rPr>
                <w:sz w:val="20"/>
                <w:szCs w:val="20"/>
                <w:lang w:eastAsia="zh-CN"/>
              </w:rPr>
              <w:t>400</w:t>
            </w:r>
          </w:p>
        </w:tc>
        <w:tc>
          <w:tcPr>
            <w:tcW w:w="1186" w:type="pct"/>
            <w:tcMar>
              <w:left w:w="57" w:type="dxa"/>
              <w:right w:w="57" w:type="dxa"/>
            </w:tcMar>
          </w:tcPr>
          <w:p w14:paraId="25063F40" w14:textId="77777777" w:rsidR="00493210" w:rsidRPr="00493210" w:rsidRDefault="00493210" w:rsidP="00493210">
            <w:pPr>
              <w:spacing w:before="20" w:after="20"/>
              <w:jc w:val="left"/>
              <w:rPr>
                <w:sz w:val="20"/>
                <w:szCs w:val="20"/>
                <w:lang w:val="fr-CA"/>
              </w:rPr>
            </w:pPr>
            <w:r w:rsidRPr="00C8427A">
              <w:rPr>
                <w:sz w:val="20"/>
                <w:szCs w:val="20"/>
                <w:lang w:val="fr-FR"/>
              </w:rPr>
              <w:t>Relocalisation de l</w:t>
            </w:r>
            <w:r>
              <w:rPr>
                <w:sz w:val="20"/>
                <w:szCs w:val="20"/>
                <w:lang w:val="fr-FR"/>
              </w:rPr>
              <w:t>’</w:t>
            </w:r>
            <w:r w:rsidRPr="00C8427A">
              <w:rPr>
                <w:sz w:val="20"/>
                <w:szCs w:val="20"/>
                <w:lang w:val="fr-FR"/>
              </w:rPr>
              <w:t>atelier, achèvement reporté</w:t>
            </w:r>
            <w:r>
              <w:rPr>
                <w:sz w:val="20"/>
                <w:szCs w:val="20"/>
                <w:lang w:val="fr-FR"/>
              </w:rPr>
              <w:t xml:space="preserve"> à fin</w:t>
            </w:r>
            <w:r>
              <w:rPr>
                <w:sz w:val="18"/>
                <w:szCs w:val="18"/>
                <w:lang w:val="fr-FR"/>
              </w:rPr>
              <w:t> </w:t>
            </w:r>
            <w:r w:rsidRPr="00C8427A">
              <w:rPr>
                <w:sz w:val="20"/>
                <w:szCs w:val="20"/>
                <w:lang w:val="fr-FR"/>
              </w:rPr>
              <w:t>2021</w:t>
            </w:r>
          </w:p>
        </w:tc>
      </w:tr>
      <w:tr w:rsidR="00493210" w:rsidRPr="00E45BFC" w14:paraId="41B7F08C" w14:textId="77777777" w:rsidTr="00DC76B1">
        <w:tc>
          <w:tcPr>
            <w:tcW w:w="262" w:type="pct"/>
            <w:shd w:val="clear" w:color="auto" w:fill="auto"/>
            <w:noWrap/>
            <w:tcMar>
              <w:left w:w="57" w:type="dxa"/>
              <w:right w:w="57" w:type="dxa"/>
            </w:tcMar>
            <w:hideMark/>
          </w:tcPr>
          <w:p w14:paraId="7345CC1B" w14:textId="77777777" w:rsidR="00493210" w:rsidRPr="00635779" w:rsidRDefault="00493210" w:rsidP="00493210">
            <w:pPr>
              <w:spacing w:before="20" w:after="20"/>
              <w:jc w:val="left"/>
              <w:rPr>
                <w:sz w:val="20"/>
                <w:szCs w:val="20"/>
                <w:lang w:eastAsia="zh-CN"/>
              </w:rPr>
            </w:pPr>
            <w:r w:rsidRPr="00635779">
              <w:rPr>
                <w:sz w:val="20"/>
                <w:szCs w:val="20"/>
                <w:lang w:eastAsia="zh-CN"/>
              </w:rPr>
              <w:t>1-4</w:t>
            </w:r>
          </w:p>
        </w:tc>
        <w:tc>
          <w:tcPr>
            <w:tcW w:w="675" w:type="pct"/>
            <w:shd w:val="clear" w:color="auto" w:fill="auto"/>
            <w:noWrap/>
            <w:tcMar>
              <w:left w:w="57" w:type="dxa"/>
              <w:right w:w="57" w:type="dxa"/>
            </w:tcMar>
            <w:hideMark/>
          </w:tcPr>
          <w:p w14:paraId="57B42683" w14:textId="77777777" w:rsidR="00493210" w:rsidRPr="00C8427A" w:rsidRDefault="00493210" w:rsidP="00493210">
            <w:pPr>
              <w:spacing w:before="20" w:after="20"/>
              <w:jc w:val="left"/>
              <w:rPr>
                <w:sz w:val="20"/>
                <w:szCs w:val="20"/>
                <w:lang w:eastAsia="zh-CN"/>
              </w:rPr>
            </w:pPr>
            <w:r w:rsidRPr="00C8427A">
              <w:rPr>
                <w:sz w:val="20"/>
                <w:szCs w:val="20"/>
                <w:lang w:val="fr-FR" w:eastAsia="zh-CN"/>
              </w:rPr>
              <w:t>Nanjing TICA</w:t>
            </w:r>
          </w:p>
        </w:tc>
        <w:tc>
          <w:tcPr>
            <w:tcW w:w="561" w:type="pct"/>
            <w:shd w:val="clear" w:color="auto" w:fill="auto"/>
            <w:noWrap/>
            <w:tcMar>
              <w:left w:w="57" w:type="dxa"/>
              <w:right w:w="57" w:type="dxa"/>
            </w:tcMar>
            <w:hideMark/>
          </w:tcPr>
          <w:p w14:paraId="35364F6D" w14:textId="77777777" w:rsidR="00493210" w:rsidRPr="00635779" w:rsidRDefault="00493210" w:rsidP="00493210">
            <w:pPr>
              <w:spacing w:before="20" w:after="20"/>
              <w:jc w:val="right"/>
              <w:rPr>
                <w:sz w:val="20"/>
                <w:szCs w:val="20"/>
                <w:lang w:eastAsia="zh-CN"/>
              </w:rPr>
            </w:pPr>
            <w:r w:rsidRPr="00635779">
              <w:rPr>
                <w:sz w:val="20"/>
                <w:szCs w:val="20"/>
                <w:lang w:eastAsia="zh-CN"/>
              </w:rPr>
              <w:t>32</w:t>
            </w:r>
            <w:r>
              <w:rPr>
                <w:sz w:val="20"/>
                <w:szCs w:val="20"/>
                <w:lang w:eastAsia="zh-CN"/>
              </w:rPr>
              <w:t>,</w:t>
            </w:r>
            <w:r w:rsidRPr="00635779">
              <w:rPr>
                <w:sz w:val="20"/>
                <w:szCs w:val="20"/>
                <w:lang w:eastAsia="zh-CN"/>
              </w:rPr>
              <w:t>52</w:t>
            </w:r>
          </w:p>
        </w:tc>
        <w:tc>
          <w:tcPr>
            <w:tcW w:w="381" w:type="pct"/>
            <w:shd w:val="clear" w:color="auto" w:fill="auto"/>
            <w:noWrap/>
            <w:tcMar>
              <w:left w:w="57" w:type="dxa"/>
              <w:right w:w="57" w:type="dxa"/>
            </w:tcMar>
            <w:hideMark/>
          </w:tcPr>
          <w:p w14:paraId="7F91C848"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noWrap/>
            <w:tcMar>
              <w:left w:w="57" w:type="dxa"/>
              <w:right w:w="57" w:type="dxa"/>
            </w:tcMar>
            <w:hideMark/>
          </w:tcPr>
          <w:p w14:paraId="16BD817F" w14:textId="77777777" w:rsidR="00493210" w:rsidRPr="00493210" w:rsidRDefault="00493210" w:rsidP="00493210">
            <w:pPr>
              <w:spacing w:before="20" w:after="20"/>
              <w:jc w:val="left"/>
              <w:rPr>
                <w:sz w:val="20"/>
                <w:szCs w:val="20"/>
                <w:lang w:val="fr-CA" w:eastAsia="zh-CN"/>
              </w:rPr>
            </w:pPr>
            <w:r w:rsidRPr="00C8427A">
              <w:rPr>
                <w:sz w:val="20"/>
                <w:szCs w:val="20"/>
                <w:lang w:val="fr-FR" w:eastAsia="zh-CN"/>
              </w:rPr>
              <w:t>Chauffe-eau à pompe à chaleur</w:t>
            </w:r>
          </w:p>
        </w:tc>
        <w:tc>
          <w:tcPr>
            <w:tcW w:w="576" w:type="pct"/>
            <w:shd w:val="clear" w:color="auto" w:fill="auto"/>
            <w:noWrap/>
            <w:tcMar>
              <w:left w:w="57" w:type="dxa"/>
              <w:right w:w="57" w:type="dxa"/>
            </w:tcMar>
            <w:hideMark/>
          </w:tcPr>
          <w:p w14:paraId="7F1DAB0B" w14:textId="77777777" w:rsidR="00493210" w:rsidRPr="00C8427A" w:rsidRDefault="00493210" w:rsidP="00493210">
            <w:pPr>
              <w:spacing w:before="20" w:after="20"/>
              <w:jc w:val="left"/>
              <w:rPr>
                <w:sz w:val="20"/>
                <w:szCs w:val="20"/>
                <w:lang w:eastAsia="zh-CN"/>
              </w:rPr>
            </w:pPr>
            <w:r w:rsidRPr="00C8427A">
              <w:rPr>
                <w:sz w:val="20"/>
                <w:szCs w:val="20"/>
                <w:lang w:val="fr-FR" w:eastAsia="zh-CN"/>
              </w:rPr>
              <w:t>CO</w:t>
            </w:r>
            <w:r w:rsidRPr="00C8427A">
              <w:rPr>
                <w:sz w:val="20"/>
                <w:szCs w:val="20"/>
                <w:vertAlign w:val="subscript"/>
                <w:lang w:val="fr-FR" w:eastAsia="zh-CN"/>
              </w:rPr>
              <w:t>2</w:t>
            </w:r>
          </w:p>
        </w:tc>
        <w:tc>
          <w:tcPr>
            <w:tcW w:w="592" w:type="pct"/>
            <w:shd w:val="clear" w:color="auto" w:fill="auto"/>
            <w:tcMar>
              <w:left w:w="57" w:type="dxa"/>
              <w:right w:w="57" w:type="dxa"/>
            </w:tcMar>
            <w:hideMark/>
          </w:tcPr>
          <w:p w14:paraId="3037B0E5" w14:textId="77777777" w:rsidR="00493210" w:rsidRPr="00635779" w:rsidRDefault="00493210" w:rsidP="00493210">
            <w:pPr>
              <w:spacing w:before="20" w:after="20"/>
              <w:jc w:val="right"/>
              <w:rPr>
                <w:sz w:val="20"/>
                <w:szCs w:val="20"/>
                <w:lang w:eastAsia="zh-CN"/>
              </w:rPr>
            </w:pPr>
            <w:r w:rsidRPr="00635779">
              <w:rPr>
                <w:sz w:val="20"/>
                <w:szCs w:val="20"/>
                <w:lang w:eastAsia="zh-CN"/>
              </w:rPr>
              <w:t>547</w:t>
            </w:r>
            <w:r>
              <w:rPr>
                <w:sz w:val="20"/>
                <w:szCs w:val="20"/>
                <w:lang w:eastAsia="zh-CN"/>
              </w:rPr>
              <w:t> </w:t>
            </w:r>
            <w:r w:rsidRPr="00635779">
              <w:rPr>
                <w:sz w:val="20"/>
                <w:szCs w:val="20"/>
                <w:lang w:eastAsia="zh-CN"/>
              </w:rPr>
              <w:t>038</w:t>
            </w:r>
          </w:p>
        </w:tc>
        <w:tc>
          <w:tcPr>
            <w:tcW w:w="1186" w:type="pct"/>
            <w:tcMar>
              <w:left w:w="57" w:type="dxa"/>
              <w:right w:w="57" w:type="dxa"/>
            </w:tcMar>
          </w:tcPr>
          <w:p w14:paraId="638A0A3F" w14:textId="77777777" w:rsidR="00493210" w:rsidRPr="00493210" w:rsidRDefault="00493210" w:rsidP="00493210">
            <w:pPr>
              <w:spacing w:before="20" w:after="20"/>
              <w:jc w:val="left"/>
              <w:rPr>
                <w:sz w:val="20"/>
                <w:szCs w:val="20"/>
                <w:lang w:val="fr-CA"/>
              </w:rPr>
            </w:pPr>
            <w:r w:rsidRPr="00314162">
              <w:rPr>
                <w:sz w:val="20"/>
                <w:szCs w:val="20"/>
                <w:lang w:val="fr-FR"/>
              </w:rPr>
              <w:t>Reconversion de la chaîne de fabrication terminée ; l</w:t>
            </w:r>
            <w:r>
              <w:rPr>
                <w:sz w:val="20"/>
                <w:szCs w:val="20"/>
                <w:lang w:val="fr-FR"/>
              </w:rPr>
              <w:t>’</w:t>
            </w:r>
            <w:r w:rsidRPr="00314162">
              <w:rPr>
                <w:sz w:val="20"/>
                <w:szCs w:val="20"/>
                <w:lang w:val="fr-FR"/>
              </w:rPr>
              <w:t>acceptation de projet est prévue d</w:t>
            </w:r>
            <w:r>
              <w:rPr>
                <w:sz w:val="20"/>
                <w:szCs w:val="20"/>
                <w:lang w:val="fr-FR"/>
              </w:rPr>
              <w:t>’</w:t>
            </w:r>
            <w:r w:rsidRPr="00314162">
              <w:rPr>
                <w:sz w:val="20"/>
                <w:szCs w:val="20"/>
                <w:lang w:val="fr-FR"/>
              </w:rPr>
              <w:t>ici décembre 2021</w:t>
            </w:r>
          </w:p>
        </w:tc>
      </w:tr>
      <w:tr w:rsidR="00493210" w:rsidRPr="00E45BFC" w14:paraId="0EC1FB0F" w14:textId="77777777" w:rsidTr="00DC76B1">
        <w:tc>
          <w:tcPr>
            <w:tcW w:w="262" w:type="pct"/>
            <w:shd w:val="clear" w:color="auto" w:fill="auto"/>
            <w:noWrap/>
            <w:tcMar>
              <w:left w:w="57" w:type="dxa"/>
              <w:right w:w="57" w:type="dxa"/>
            </w:tcMar>
            <w:hideMark/>
          </w:tcPr>
          <w:p w14:paraId="489406A5" w14:textId="77777777" w:rsidR="00493210" w:rsidRPr="00635779" w:rsidRDefault="00493210" w:rsidP="00493210">
            <w:pPr>
              <w:spacing w:before="20" w:after="20"/>
              <w:jc w:val="left"/>
              <w:rPr>
                <w:sz w:val="20"/>
                <w:szCs w:val="20"/>
                <w:lang w:eastAsia="zh-CN"/>
              </w:rPr>
            </w:pPr>
            <w:r w:rsidRPr="00635779">
              <w:rPr>
                <w:sz w:val="20"/>
                <w:szCs w:val="20"/>
                <w:lang w:eastAsia="zh-CN"/>
              </w:rPr>
              <w:t>1-5</w:t>
            </w:r>
          </w:p>
        </w:tc>
        <w:tc>
          <w:tcPr>
            <w:tcW w:w="675" w:type="pct"/>
            <w:shd w:val="clear" w:color="auto" w:fill="auto"/>
            <w:noWrap/>
            <w:tcMar>
              <w:left w:w="57" w:type="dxa"/>
              <w:right w:w="57" w:type="dxa"/>
            </w:tcMar>
            <w:hideMark/>
          </w:tcPr>
          <w:p w14:paraId="71CFD556" w14:textId="77777777" w:rsidR="00493210" w:rsidRPr="00314162" w:rsidRDefault="00493210" w:rsidP="00493210">
            <w:pPr>
              <w:spacing w:before="20" w:after="20"/>
              <w:jc w:val="left"/>
              <w:rPr>
                <w:sz w:val="20"/>
                <w:szCs w:val="20"/>
                <w:lang w:eastAsia="zh-CN"/>
              </w:rPr>
            </w:pPr>
            <w:r w:rsidRPr="00314162">
              <w:rPr>
                <w:sz w:val="20"/>
                <w:szCs w:val="20"/>
                <w:lang w:val="fr-FR" w:eastAsia="zh-CN"/>
              </w:rPr>
              <w:t>TCL Zhong Shan</w:t>
            </w:r>
          </w:p>
        </w:tc>
        <w:tc>
          <w:tcPr>
            <w:tcW w:w="561" w:type="pct"/>
            <w:shd w:val="clear" w:color="auto" w:fill="auto"/>
            <w:noWrap/>
            <w:tcMar>
              <w:left w:w="57" w:type="dxa"/>
              <w:right w:w="57" w:type="dxa"/>
            </w:tcMar>
            <w:hideMark/>
          </w:tcPr>
          <w:p w14:paraId="4D382593" w14:textId="77777777" w:rsidR="00493210" w:rsidRPr="00635779" w:rsidRDefault="00493210" w:rsidP="00493210">
            <w:pPr>
              <w:spacing w:before="20" w:after="20"/>
              <w:jc w:val="right"/>
              <w:rPr>
                <w:sz w:val="20"/>
                <w:szCs w:val="20"/>
                <w:lang w:eastAsia="zh-CN"/>
              </w:rPr>
            </w:pPr>
            <w:r w:rsidRPr="00635779">
              <w:rPr>
                <w:sz w:val="20"/>
                <w:szCs w:val="20"/>
                <w:lang w:eastAsia="zh-CN"/>
              </w:rPr>
              <w:t>115</w:t>
            </w:r>
            <w:r>
              <w:rPr>
                <w:sz w:val="20"/>
                <w:szCs w:val="20"/>
                <w:lang w:eastAsia="zh-CN"/>
              </w:rPr>
              <w:t>,</w:t>
            </w:r>
            <w:r w:rsidRPr="00635779">
              <w:rPr>
                <w:sz w:val="20"/>
                <w:szCs w:val="20"/>
                <w:lang w:eastAsia="zh-CN"/>
              </w:rPr>
              <w:t>31</w:t>
            </w:r>
          </w:p>
        </w:tc>
        <w:tc>
          <w:tcPr>
            <w:tcW w:w="381" w:type="pct"/>
            <w:shd w:val="clear" w:color="auto" w:fill="auto"/>
            <w:noWrap/>
            <w:tcMar>
              <w:left w:w="57" w:type="dxa"/>
              <w:right w:w="57" w:type="dxa"/>
            </w:tcMar>
            <w:hideMark/>
          </w:tcPr>
          <w:p w14:paraId="7E065071"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noWrap/>
            <w:tcMar>
              <w:left w:w="57" w:type="dxa"/>
              <w:right w:w="57" w:type="dxa"/>
            </w:tcMar>
            <w:hideMark/>
          </w:tcPr>
          <w:p w14:paraId="5348E94C" w14:textId="77777777" w:rsidR="00493210" w:rsidRPr="00314162" w:rsidRDefault="00493210" w:rsidP="00493210">
            <w:pPr>
              <w:spacing w:before="20" w:after="20"/>
              <w:jc w:val="left"/>
              <w:rPr>
                <w:sz w:val="20"/>
                <w:szCs w:val="20"/>
                <w:lang w:eastAsia="zh-CN"/>
              </w:rPr>
            </w:pPr>
            <w:r w:rsidRPr="00314162">
              <w:rPr>
                <w:sz w:val="20"/>
                <w:szCs w:val="20"/>
                <w:lang w:val="fr-FR" w:eastAsia="zh-CN"/>
              </w:rPr>
              <w:t>Climatisation</w:t>
            </w:r>
            <w:r>
              <w:rPr>
                <w:sz w:val="20"/>
                <w:szCs w:val="20"/>
                <w:lang w:val="fr-FR" w:eastAsia="zh-CN"/>
              </w:rPr>
              <w:t> </w:t>
            </w:r>
            <w:r w:rsidRPr="00314162">
              <w:rPr>
                <w:sz w:val="20"/>
                <w:szCs w:val="20"/>
                <w:lang w:val="fr-FR" w:eastAsia="zh-CN"/>
              </w:rPr>
              <w:t>individuelle</w:t>
            </w:r>
          </w:p>
        </w:tc>
        <w:tc>
          <w:tcPr>
            <w:tcW w:w="576" w:type="pct"/>
            <w:shd w:val="clear" w:color="auto" w:fill="auto"/>
            <w:noWrap/>
            <w:tcMar>
              <w:left w:w="57" w:type="dxa"/>
              <w:right w:w="57" w:type="dxa"/>
            </w:tcMar>
            <w:hideMark/>
          </w:tcPr>
          <w:p w14:paraId="2F2AF854" w14:textId="77777777" w:rsidR="00493210" w:rsidRPr="00314162" w:rsidRDefault="00493210" w:rsidP="00493210">
            <w:pPr>
              <w:spacing w:before="20" w:after="20"/>
              <w:jc w:val="left"/>
              <w:rPr>
                <w:sz w:val="20"/>
                <w:szCs w:val="20"/>
                <w:lang w:eastAsia="zh-CN"/>
              </w:rPr>
            </w:pPr>
            <w:r w:rsidRPr="00314162">
              <w:rPr>
                <w:sz w:val="20"/>
                <w:szCs w:val="20"/>
                <w:lang w:val="fr-FR" w:eastAsia="zh-CN"/>
              </w:rPr>
              <w:t>HFC-32</w:t>
            </w:r>
          </w:p>
        </w:tc>
        <w:tc>
          <w:tcPr>
            <w:tcW w:w="592" w:type="pct"/>
            <w:shd w:val="clear" w:color="auto" w:fill="auto"/>
            <w:tcMar>
              <w:left w:w="57" w:type="dxa"/>
              <w:right w:w="57" w:type="dxa"/>
            </w:tcMar>
            <w:hideMark/>
          </w:tcPr>
          <w:p w14:paraId="1E8581B0" w14:textId="77777777" w:rsidR="00493210" w:rsidRPr="00635779" w:rsidRDefault="00493210" w:rsidP="00493210">
            <w:pPr>
              <w:spacing w:before="20" w:after="20"/>
              <w:jc w:val="right"/>
              <w:rPr>
                <w:sz w:val="20"/>
                <w:szCs w:val="20"/>
                <w:lang w:eastAsia="zh-CN"/>
              </w:rPr>
            </w:pPr>
            <w:r w:rsidRPr="00635779">
              <w:rPr>
                <w:sz w:val="20"/>
                <w:szCs w:val="20"/>
                <w:lang w:eastAsia="zh-CN"/>
              </w:rPr>
              <w:t>1</w:t>
            </w:r>
            <w:r>
              <w:rPr>
                <w:sz w:val="20"/>
                <w:szCs w:val="20"/>
                <w:lang w:eastAsia="zh-CN"/>
              </w:rPr>
              <w:t> </w:t>
            </w:r>
            <w:r w:rsidRPr="00635779">
              <w:rPr>
                <w:sz w:val="20"/>
                <w:szCs w:val="20"/>
                <w:lang w:eastAsia="zh-CN"/>
              </w:rPr>
              <w:t>020</w:t>
            </w:r>
            <w:r>
              <w:rPr>
                <w:sz w:val="20"/>
                <w:szCs w:val="20"/>
                <w:lang w:eastAsia="zh-CN"/>
              </w:rPr>
              <w:t> </w:t>
            </w:r>
            <w:r w:rsidRPr="00635779">
              <w:rPr>
                <w:sz w:val="20"/>
                <w:szCs w:val="20"/>
                <w:lang w:eastAsia="zh-CN"/>
              </w:rPr>
              <w:t>456</w:t>
            </w:r>
          </w:p>
        </w:tc>
        <w:tc>
          <w:tcPr>
            <w:tcW w:w="1186" w:type="pct"/>
            <w:tcMar>
              <w:left w:w="57" w:type="dxa"/>
              <w:right w:w="57" w:type="dxa"/>
            </w:tcMar>
          </w:tcPr>
          <w:p w14:paraId="02CD083F" w14:textId="77777777" w:rsidR="00493210" w:rsidRPr="00493210" w:rsidRDefault="00493210" w:rsidP="00493210">
            <w:pPr>
              <w:spacing w:before="20" w:after="20"/>
              <w:jc w:val="left"/>
              <w:rPr>
                <w:sz w:val="20"/>
                <w:szCs w:val="20"/>
                <w:lang w:val="fr-CA"/>
              </w:rPr>
            </w:pPr>
            <w:r w:rsidRPr="00314162">
              <w:rPr>
                <w:sz w:val="20"/>
                <w:szCs w:val="20"/>
                <w:lang w:val="fr-FR"/>
              </w:rPr>
              <w:t>Reconversion de la chaîne de fabrication terminée ; l</w:t>
            </w:r>
            <w:r>
              <w:rPr>
                <w:sz w:val="20"/>
                <w:szCs w:val="20"/>
                <w:lang w:val="fr-FR"/>
              </w:rPr>
              <w:t>’</w:t>
            </w:r>
            <w:r w:rsidRPr="00314162">
              <w:rPr>
                <w:sz w:val="20"/>
                <w:szCs w:val="20"/>
                <w:lang w:val="fr-FR"/>
              </w:rPr>
              <w:t>acceptation de projet est prévue d</w:t>
            </w:r>
            <w:r>
              <w:rPr>
                <w:sz w:val="20"/>
                <w:szCs w:val="20"/>
                <w:lang w:val="fr-FR"/>
              </w:rPr>
              <w:t>’</w:t>
            </w:r>
            <w:r w:rsidRPr="00314162">
              <w:rPr>
                <w:sz w:val="20"/>
                <w:szCs w:val="20"/>
                <w:lang w:val="fr-FR"/>
              </w:rPr>
              <w:t>ici décembre 2021</w:t>
            </w:r>
          </w:p>
        </w:tc>
      </w:tr>
      <w:tr w:rsidR="00493210" w:rsidRPr="00E45BFC" w14:paraId="4C041410" w14:textId="77777777" w:rsidTr="00DC76B1">
        <w:tc>
          <w:tcPr>
            <w:tcW w:w="262" w:type="pct"/>
            <w:shd w:val="clear" w:color="auto" w:fill="auto"/>
            <w:noWrap/>
            <w:tcMar>
              <w:left w:w="57" w:type="dxa"/>
              <w:right w:w="57" w:type="dxa"/>
            </w:tcMar>
            <w:hideMark/>
          </w:tcPr>
          <w:p w14:paraId="42C91B55" w14:textId="77777777" w:rsidR="00493210" w:rsidRPr="00635779" w:rsidRDefault="00493210" w:rsidP="00493210">
            <w:pPr>
              <w:spacing w:before="20" w:after="20"/>
              <w:jc w:val="left"/>
              <w:rPr>
                <w:sz w:val="20"/>
                <w:szCs w:val="20"/>
                <w:lang w:eastAsia="zh-CN"/>
              </w:rPr>
            </w:pPr>
            <w:r w:rsidRPr="00635779">
              <w:rPr>
                <w:sz w:val="20"/>
                <w:szCs w:val="20"/>
                <w:lang w:eastAsia="zh-CN"/>
              </w:rPr>
              <w:t>1-6</w:t>
            </w:r>
          </w:p>
        </w:tc>
        <w:tc>
          <w:tcPr>
            <w:tcW w:w="675" w:type="pct"/>
            <w:shd w:val="clear" w:color="auto" w:fill="auto"/>
            <w:noWrap/>
            <w:tcMar>
              <w:left w:w="57" w:type="dxa"/>
              <w:right w:w="57" w:type="dxa"/>
            </w:tcMar>
            <w:hideMark/>
          </w:tcPr>
          <w:p w14:paraId="382A7527" w14:textId="77777777" w:rsidR="00493210" w:rsidRPr="00314162" w:rsidRDefault="00493210" w:rsidP="00493210">
            <w:pPr>
              <w:spacing w:before="20" w:after="20"/>
              <w:jc w:val="left"/>
              <w:rPr>
                <w:sz w:val="20"/>
                <w:szCs w:val="20"/>
                <w:lang w:eastAsia="zh-CN"/>
              </w:rPr>
            </w:pPr>
            <w:r w:rsidRPr="00314162">
              <w:rPr>
                <w:sz w:val="20"/>
                <w:szCs w:val="20"/>
                <w:lang w:val="fr-FR" w:eastAsia="zh-CN"/>
              </w:rPr>
              <w:t>Guangdong Jirong</w:t>
            </w:r>
          </w:p>
        </w:tc>
        <w:tc>
          <w:tcPr>
            <w:tcW w:w="561" w:type="pct"/>
            <w:shd w:val="clear" w:color="auto" w:fill="auto"/>
            <w:noWrap/>
            <w:tcMar>
              <w:left w:w="57" w:type="dxa"/>
              <w:right w:w="57" w:type="dxa"/>
            </w:tcMar>
            <w:hideMark/>
          </w:tcPr>
          <w:p w14:paraId="4FDD3AE0" w14:textId="77777777" w:rsidR="00493210" w:rsidRPr="00635779" w:rsidRDefault="00493210" w:rsidP="00493210">
            <w:pPr>
              <w:spacing w:before="20" w:after="20"/>
              <w:jc w:val="right"/>
              <w:rPr>
                <w:sz w:val="20"/>
                <w:szCs w:val="20"/>
                <w:lang w:eastAsia="zh-CN"/>
              </w:rPr>
            </w:pPr>
            <w:r w:rsidRPr="00635779">
              <w:rPr>
                <w:sz w:val="20"/>
                <w:szCs w:val="20"/>
                <w:lang w:eastAsia="zh-CN"/>
              </w:rPr>
              <w:t>21</w:t>
            </w:r>
            <w:r>
              <w:rPr>
                <w:sz w:val="20"/>
                <w:szCs w:val="20"/>
                <w:lang w:eastAsia="zh-CN"/>
              </w:rPr>
              <w:t>,</w:t>
            </w:r>
            <w:r w:rsidRPr="00635779">
              <w:rPr>
                <w:sz w:val="20"/>
                <w:szCs w:val="20"/>
                <w:lang w:eastAsia="zh-CN"/>
              </w:rPr>
              <w:t>13</w:t>
            </w:r>
          </w:p>
        </w:tc>
        <w:tc>
          <w:tcPr>
            <w:tcW w:w="381" w:type="pct"/>
            <w:shd w:val="clear" w:color="auto" w:fill="auto"/>
            <w:noWrap/>
            <w:tcMar>
              <w:left w:w="57" w:type="dxa"/>
              <w:right w:w="57" w:type="dxa"/>
            </w:tcMar>
            <w:hideMark/>
          </w:tcPr>
          <w:p w14:paraId="752877D1"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noWrap/>
            <w:tcMar>
              <w:left w:w="57" w:type="dxa"/>
              <w:right w:w="57" w:type="dxa"/>
            </w:tcMar>
            <w:hideMark/>
          </w:tcPr>
          <w:p w14:paraId="2C8981F7" w14:textId="77777777" w:rsidR="00493210" w:rsidRPr="00314162" w:rsidRDefault="00493210" w:rsidP="00493210">
            <w:pPr>
              <w:spacing w:before="20" w:after="20"/>
              <w:jc w:val="left"/>
              <w:rPr>
                <w:sz w:val="20"/>
                <w:szCs w:val="20"/>
                <w:lang w:eastAsia="zh-CN"/>
              </w:rPr>
            </w:pPr>
            <w:r w:rsidRPr="00314162">
              <w:rPr>
                <w:sz w:val="20"/>
                <w:szCs w:val="20"/>
                <w:lang w:val="fr-FR" w:eastAsia="zh-CN"/>
              </w:rPr>
              <w:t>Climatisation</w:t>
            </w:r>
            <w:r>
              <w:rPr>
                <w:sz w:val="20"/>
                <w:szCs w:val="20"/>
                <w:lang w:val="fr-FR" w:eastAsia="zh-CN"/>
              </w:rPr>
              <w:t> </w:t>
            </w:r>
            <w:r w:rsidRPr="00314162">
              <w:rPr>
                <w:sz w:val="20"/>
                <w:szCs w:val="20"/>
                <w:lang w:val="fr-FR" w:eastAsia="zh-CN"/>
              </w:rPr>
              <w:t>individuelle</w:t>
            </w:r>
          </w:p>
        </w:tc>
        <w:tc>
          <w:tcPr>
            <w:tcW w:w="576" w:type="pct"/>
            <w:shd w:val="clear" w:color="auto" w:fill="auto"/>
            <w:noWrap/>
            <w:tcMar>
              <w:left w:w="57" w:type="dxa"/>
              <w:right w:w="57" w:type="dxa"/>
            </w:tcMar>
            <w:hideMark/>
          </w:tcPr>
          <w:p w14:paraId="324BB015" w14:textId="77777777" w:rsidR="00493210" w:rsidRPr="00314162" w:rsidRDefault="00493210" w:rsidP="00493210">
            <w:pPr>
              <w:spacing w:before="20" w:after="20"/>
              <w:jc w:val="left"/>
              <w:rPr>
                <w:sz w:val="20"/>
                <w:szCs w:val="20"/>
                <w:lang w:eastAsia="zh-CN"/>
              </w:rPr>
            </w:pPr>
            <w:r w:rsidRPr="00314162">
              <w:rPr>
                <w:sz w:val="20"/>
                <w:szCs w:val="20"/>
                <w:lang w:val="fr-FR" w:eastAsia="zh-CN"/>
              </w:rPr>
              <w:t>HFC-32</w:t>
            </w:r>
          </w:p>
        </w:tc>
        <w:tc>
          <w:tcPr>
            <w:tcW w:w="592" w:type="pct"/>
            <w:shd w:val="clear" w:color="auto" w:fill="auto"/>
            <w:tcMar>
              <w:left w:w="57" w:type="dxa"/>
              <w:right w:w="57" w:type="dxa"/>
            </w:tcMar>
            <w:hideMark/>
          </w:tcPr>
          <w:p w14:paraId="1CAED6D2" w14:textId="77777777" w:rsidR="00493210" w:rsidRPr="00635779" w:rsidRDefault="00493210" w:rsidP="00493210">
            <w:pPr>
              <w:spacing w:before="20" w:after="20"/>
              <w:jc w:val="right"/>
              <w:rPr>
                <w:sz w:val="20"/>
                <w:szCs w:val="20"/>
                <w:lang w:eastAsia="zh-CN"/>
              </w:rPr>
            </w:pPr>
            <w:r w:rsidRPr="00635779">
              <w:rPr>
                <w:sz w:val="20"/>
                <w:szCs w:val="20"/>
                <w:lang w:eastAsia="zh-CN"/>
              </w:rPr>
              <w:t>292</w:t>
            </w:r>
            <w:r>
              <w:rPr>
                <w:sz w:val="20"/>
                <w:szCs w:val="20"/>
                <w:lang w:eastAsia="zh-CN"/>
              </w:rPr>
              <w:t> </w:t>
            </w:r>
            <w:r w:rsidRPr="00635779">
              <w:rPr>
                <w:sz w:val="20"/>
                <w:szCs w:val="20"/>
                <w:lang w:eastAsia="zh-CN"/>
              </w:rPr>
              <w:t>769</w:t>
            </w:r>
          </w:p>
        </w:tc>
        <w:tc>
          <w:tcPr>
            <w:tcW w:w="1186" w:type="pct"/>
            <w:tcMar>
              <w:left w:w="57" w:type="dxa"/>
              <w:right w:w="57" w:type="dxa"/>
            </w:tcMar>
          </w:tcPr>
          <w:p w14:paraId="7A73EAD0" w14:textId="77777777" w:rsidR="00493210" w:rsidRPr="00493210" w:rsidRDefault="00493210" w:rsidP="00493210">
            <w:pPr>
              <w:spacing w:before="20" w:after="20"/>
              <w:jc w:val="left"/>
              <w:rPr>
                <w:sz w:val="20"/>
                <w:szCs w:val="20"/>
                <w:lang w:val="fr-CA"/>
              </w:rPr>
            </w:pPr>
            <w:r w:rsidRPr="00314162">
              <w:rPr>
                <w:sz w:val="20"/>
                <w:szCs w:val="20"/>
                <w:lang w:val="fr-FR"/>
              </w:rPr>
              <w:t>Acceptation nationale du</w:t>
            </w:r>
            <w:r>
              <w:rPr>
                <w:sz w:val="20"/>
                <w:szCs w:val="20"/>
                <w:lang w:val="fr-FR"/>
              </w:rPr>
              <w:t> </w:t>
            </w:r>
            <w:r w:rsidRPr="00314162">
              <w:rPr>
                <w:sz w:val="20"/>
                <w:szCs w:val="20"/>
                <w:lang w:val="fr-FR"/>
              </w:rPr>
              <w:t>projet en octobre 2019</w:t>
            </w:r>
          </w:p>
        </w:tc>
      </w:tr>
      <w:tr w:rsidR="00493210" w:rsidRPr="00635779" w14:paraId="323B71ED" w14:textId="77777777" w:rsidTr="00DC76B1">
        <w:tc>
          <w:tcPr>
            <w:tcW w:w="937" w:type="pct"/>
            <w:gridSpan w:val="2"/>
            <w:shd w:val="clear" w:color="auto" w:fill="auto"/>
            <w:noWrap/>
            <w:tcMar>
              <w:left w:w="57" w:type="dxa"/>
              <w:right w:w="57" w:type="dxa"/>
            </w:tcMar>
          </w:tcPr>
          <w:p w14:paraId="5382963C" w14:textId="5997004D" w:rsidR="00493210" w:rsidRPr="00314162" w:rsidRDefault="00493210" w:rsidP="00493210">
            <w:pPr>
              <w:spacing w:before="20" w:after="20"/>
              <w:jc w:val="left"/>
              <w:rPr>
                <w:b/>
                <w:bCs/>
                <w:sz w:val="20"/>
                <w:szCs w:val="20"/>
                <w:lang w:eastAsia="zh-CN"/>
              </w:rPr>
            </w:pPr>
            <w:r w:rsidRPr="00314162">
              <w:rPr>
                <w:b/>
                <w:bCs/>
                <w:sz w:val="20"/>
                <w:szCs w:val="20"/>
                <w:lang w:val="fr-FR" w:eastAsia="zh-CN"/>
              </w:rPr>
              <w:t>Total – 1</w:t>
            </w:r>
            <w:r w:rsidR="00DC76B1" w:rsidRPr="00DC76B1">
              <w:rPr>
                <w:b/>
                <w:bCs/>
                <w:sz w:val="20"/>
                <w:szCs w:val="20"/>
                <w:vertAlign w:val="superscript"/>
                <w:lang w:val="fr-FR" w:eastAsia="zh-CN"/>
              </w:rPr>
              <w:t>r</w:t>
            </w:r>
            <w:r w:rsidRPr="00314162">
              <w:rPr>
                <w:b/>
                <w:bCs/>
                <w:sz w:val="20"/>
                <w:szCs w:val="20"/>
                <w:vertAlign w:val="superscript"/>
                <w:lang w:val="fr-FR" w:eastAsia="zh-CN"/>
              </w:rPr>
              <w:t xml:space="preserve">e </w:t>
            </w:r>
            <w:r w:rsidRPr="00314162">
              <w:rPr>
                <w:b/>
                <w:bCs/>
                <w:sz w:val="20"/>
                <w:szCs w:val="20"/>
                <w:lang w:val="fr-FR" w:eastAsia="zh-CN"/>
              </w:rPr>
              <w:t>tranche</w:t>
            </w:r>
          </w:p>
        </w:tc>
        <w:tc>
          <w:tcPr>
            <w:tcW w:w="561" w:type="pct"/>
            <w:shd w:val="clear" w:color="auto" w:fill="auto"/>
            <w:noWrap/>
            <w:tcMar>
              <w:left w:w="57" w:type="dxa"/>
              <w:right w:w="57" w:type="dxa"/>
            </w:tcMar>
          </w:tcPr>
          <w:p w14:paraId="53CA4F44" w14:textId="77777777" w:rsidR="00493210" w:rsidRPr="00635779" w:rsidRDefault="00493210" w:rsidP="00493210">
            <w:pPr>
              <w:spacing w:before="20" w:after="20"/>
              <w:jc w:val="right"/>
              <w:rPr>
                <w:b/>
                <w:bCs/>
                <w:sz w:val="20"/>
                <w:szCs w:val="20"/>
                <w:lang w:eastAsia="zh-CN"/>
              </w:rPr>
            </w:pPr>
            <w:r w:rsidRPr="00635779">
              <w:rPr>
                <w:b/>
                <w:bCs/>
                <w:sz w:val="20"/>
                <w:szCs w:val="20"/>
                <w:lang w:eastAsia="zh-CN"/>
              </w:rPr>
              <w:t>871</w:t>
            </w:r>
            <w:r>
              <w:rPr>
                <w:b/>
                <w:bCs/>
                <w:sz w:val="20"/>
                <w:szCs w:val="20"/>
                <w:lang w:eastAsia="zh-CN"/>
              </w:rPr>
              <w:t>,</w:t>
            </w:r>
            <w:r w:rsidRPr="00635779">
              <w:rPr>
                <w:b/>
                <w:bCs/>
                <w:sz w:val="20"/>
                <w:szCs w:val="20"/>
                <w:lang w:eastAsia="zh-CN"/>
              </w:rPr>
              <w:t>19</w:t>
            </w:r>
          </w:p>
        </w:tc>
        <w:tc>
          <w:tcPr>
            <w:tcW w:w="381" w:type="pct"/>
            <w:shd w:val="clear" w:color="auto" w:fill="auto"/>
            <w:noWrap/>
            <w:tcMar>
              <w:left w:w="57" w:type="dxa"/>
              <w:right w:w="57" w:type="dxa"/>
            </w:tcMar>
          </w:tcPr>
          <w:p w14:paraId="134FCAE2" w14:textId="77777777" w:rsidR="00493210" w:rsidRPr="00635779" w:rsidRDefault="00493210" w:rsidP="00493210">
            <w:pPr>
              <w:spacing w:before="20" w:after="20"/>
              <w:jc w:val="center"/>
              <w:rPr>
                <w:b/>
                <w:bCs/>
                <w:sz w:val="20"/>
                <w:szCs w:val="20"/>
                <w:lang w:eastAsia="zh-CN"/>
              </w:rPr>
            </w:pPr>
            <w:r w:rsidRPr="00635779">
              <w:rPr>
                <w:b/>
                <w:bCs/>
                <w:sz w:val="20"/>
                <w:szCs w:val="20"/>
                <w:lang w:eastAsia="zh-CN"/>
              </w:rPr>
              <w:t>6</w:t>
            </w:r>
          </w:p>
        </w:tc>
        <w:tc>
          <w:tcPr>
            <w:tcW w:w="767" w:type="pct"/>
            <w:shd w:val="clear" w:color="auto" w:fill="auto"/>
            <w:noWrap/>
            <w:tcMar>
              <w:left w:w="57" w:type="dxa"/>
              <w:right w:w="57" w:type="dxa"/>
            </w:tcMar>
          </w:tcPr>
          <w:p w14:paraId="7726F825" w14:textId="77777777" w:rsidR="00493210" w:rsidRPr="00635779" w:rsidRDefault="00493210" w:rsidP="00493210">
            <w:pPr>
              <w:spacing w:before="20" w:after="20"/>
              <w:jc w:val="left"/>
              <w:rPr>
                <w:sz w:val="20"/>
                <w:szCs w:val="20"/>
                <w:lang w:eastAsia="zh-CN"/>
              </w:rPr>
            </w:pPr>
            <w:r w:rsidRPr="00635779">
              <w:rPr>
                <w:sz w:val="20"/>
                <w:szCs w:val="20"/>
                <w:lang w:eastAsia="zh-CN"/>
              </w:rPr>
              <w:t xml:space="preserve"> </w:t>
            </w:r>
          </w:p>
        </w:tc>
        <w:tc>
          <w:tcPr>
            <w:tcW w:w="576" w:type="pct"/>
            <w:shd w:val="clear" w:color="auto" w:fill="auto"/>
            <w:noWrap/>
            <w:tcMar>
              <w:left w:w="57" w:type="dxa"/>
              <w:right w:w="57" w:type="dxa"/>
            </w:tcMar>
          </w:tcPr>
          <w:p w14:paraId="2D0A9E8D" w14:textId="77777777" w:rsidR="00493210" w:rsidRPr="00635779" w:rsidRDefault="00493210" w:rsidP="00493210">
            <w:pPr>
              <w:spacing w:before="20" w:after="20"/>
              <w:jc w:val="left"/>
              <w:rPr>
                <w:sz w:val="20"/>
                <w:szCs w:val="20"/>
                <w:lang w:eastAsia="zh-CN"/>
              </w:rPr>
            </w:pPr>
          </w:p>
        </w:tc>
        <w:tc>
          <w:tcPr>
            <w:tcW w:w="592" w:type="pct"/>
            <w:shd w:val="clear" w:color="auto" w:fill="auto"/>
            <w:tcMar>
              <w:left w:w="57" w:type="dxa"/>
              <w:right w:w="57" w:type="dxa"/>
            </w:tcMar>
          </w:tcPr>
          <w:p w14:paraId="0B714B7C" w14:textId="77777777" w:rsidR="00493210" w:rsidRPr="00635779" w:rsidRDefault="00493210" w:rsidP="00493210">
            <w:pPr>
              <w:spacing w:before="20" w:after="20"/>
              <w:jc w:val="right"/>
              <w:rPr>
                <w:b/>
                <w:bCs/>
                <w:sz w:val="20"/>
                <w:szCs w:val="20"/>
                <w:lang w:eastAsia="zh-CN"/>
              </w:rPr>
            </w:pPr>
            <w:r w:rsidRPr="00635779">
              <w:rPr>
                <w:b/>
                <w:bCs/>
                <w:sz w:val="20"/>
                <w:szCs w:val="20"/>
                <w:lang w:eastAsia="zh-CN"/>
              </w:rPr>
              <w:t>12</w:t>
            </w:r>
            <w:r>
              <w:rPr>
                <w:b/>
                <w:bCs/>
                <w:sz w:val="20"/>
                <w:szCs w:val="20"/>
                <w:lang w:eastAsia="zh-CN"/>
              </w:rPr>
              <w:t> </w:t>
            </w:r>
            <w:r w:rsidRPr="00635779">
              <w:rPr>
                <w:b/>
                <w:bCs/>
                <w:sz w:val="20"/>
                <w:szCs w:val="20"/>
                <w:lang w:eastAsia="zh-CN"/>
              </w:rPr>
              <w:t>431</w:t>
            </w:r>
            <w:r>
              <w:rPr>
                <w:b/>
                <w:bCs/>
                <w:sz w:val="20"/>
                <w:szCs w:val="20"/>
                <w:lang w:eastAsia="zh-CN"/>
              </w:rPr>
              <w:t> </w:t>
            </w:r>
            <w:r w:rsidRPr="00635779">
              <w:rPr>
                <w:b/>
                <w:bCs/>
                <w:sz w:val="20"/>
                <w:szCs w:val="20"/>
                <w:lang w:eastAsia="zh-CN"/>
              </w:rPr>
              <w:t>038</w:t>
            </w:r>
          </w:p>
        </w:tc>
        <w:tc>
          <w:tcPr>
            <w:tcW w:w="1186" w:type="pct"/>
            <w:shd w:val="clear" w:color="auto" w:fill="auto"/>
            <w:tcMar>
              <w:left w:w="57" w:type="dxa"/>
              <w:right w:w="57" w:type="dxa"/>
            </w:tcMar>
          </w:tcPr>
          <w:p w14:paraId="146999BC" w14:textId="77777777" w:rsidR="00493210" w:rsidRPr="00635779" w:rsidRDefault="00493210" w:rsidP="00493210">
            <w:pPr>
              <w:spacing w:before="20" w:after="20"/>
              <w:jc w:val="left"/>
              <w:rPr>
                <w:sz w:val="20"/>
                <w:szCs w:val="20"/>
              </w:rPr>
            </w:pPr>
          </w:p>
        </w:tc>
      </w:tr>
      <w:tr w:rsidR="00493210" w:rsidRPr="00E45BFC" w14:paraId="4D23F92E" w14:textId="77777777" w:rsidTr="00DC76B1">
        <w:tc>
          <w:tcPr>
            <w:tcW w:w="262" w:type="pct"/>
            <w:shd w:val="clear" w:color="auto" w:fill="auto"/>
            <w:noWrap/>
            <w:tcMar>
              <w:left w:w="57" w:type="dxa"/>
              <w:right w:w="57" w:type="dxa"/>
            </w:tcMar>
            <w:hideMark/>
          </w:tcPr>
          <w:p w14:paraId="2D8E6684" w14:textId="77777777" w:rsidR="00493210" w:rsidRPr="00635779" w:rsidRDefault="00493210" w:rsidP="00493210">
            <w:pPr>
              <w:spacing w:before="20" w:after="20"/>
              <w:jc w:val="left"/>
              <w:rPr>
                <w:sz w:val="20"/>
                <w:szCs w:val="20"/>
                <w:lang w:eastAsia="zh-CN"/>
              </w:rPr>
            </w:pPr>
            <w:r w:rsidRPr="00635779">
              <w:rPr>
                <w:sz w:val="20"/>
                <w:szCs w:val="20"/>
                <w:lang w:eastAsia="zh-CN"/>
              </w:rPr>
              <w:t>2-1</w:t>
            </w:r>
          </w:p>
        </w:tc>
        <w:tc>
          <w:tcPr>
            <w:tcW w:w="675" w:type="pct"/>
            <w:shd w:val="clear" w:color="auto" w:fill="auto"/>
            <w:tcMar>
              <w:left w:w="57" w:type="dxa"/>
              <w:right w:w="57" w:type="dxa"/>
            </w:tcMar>
            <w:hideMark/>
          </w:tcPr>
          <w:p w14:paraId="4AFFB27D" w14:textId="77777777" w:rsidR="00493210" w:rsidRPr="00314162" w:rsidRDefault="00493210" w:rsidP="00493210">
            <w:pPr>
              <w:spacing w:before="20" w:after="20"/>
              <w:jc w:val="left"/>
              <w:rPr>
                <w:sz w:val="20"/>
                <w:szCs w:val="20"/>
                <w:lang w:eastAsia="zh-CN"/>
              </w:rPr>
            </w:pPr>
            <w:r w:rsidRPr="00314162">
              <w:rPr>
                <w:sz w:val="20"/>
                <w:szCs w:val="20"/>
                <w:lang w:val="fr-FR" w:eastAsia="zh-CN"/>
              </w:rPr>
              <w:t>Yantai Aowei</w:t>
            </w:r>
          </w:p>
        </w:tc>
        <w:tc>
          <w:tcPr>
            <w:tcW w:w="561" w:type="pct"/>
            <w:shd w:val="clear" w:color="auto" w:fill="auto"/>
            <w:noWrap/>
            <w:tcMar>
              <w:left w:w="57" w:type="dxa"/>
              <w:right w:w="57" w:type="dxa"/>
            </w:tcMar>
            <w:hideMark/>
          </w:tcPr>
          <w:p w14:paraId="4E6F4BC3" w14:textId="77777777" w:rsidR="00493210" w:rsidRPr="00635779" w:rsidRDefault="00493210" w:rsidP="00493210">
            <w:pPr>
              <w:spacing w:before="20" w:after="20"/>
              <w:jc w:val="right"/>
              <w:rPr>
                <w:sz w:val="20"/>
                <w:szCs w:val="20"/>
                <w:lang w:eastAsia="zh-CN"/>
              </w:rPr>
            </w:pPr>
            <w:r w:rsidRPr="00635779">
              <w:rPr>
                <w:sz w:val="20"/>
                <w:szCs w:val="20"/>
                <w:lang w:eastAsia="zh-CN"/>
              </w:rPr>
              <w:t>108</w:t>
            </w:r>
            <w:r>
              <w:rPr>
                <w:sz w:val="20"/>
                <w:szCs w:val="20"/>
                <w:lang w:eastAsia="zh-CN"/>
              </w:rPr>
              <w:t>,</w:t>
            </w:r>
            <w:r w:rsidRPr="00635779">
              <w:rPr>
                <w:sz w:val="20"/>
                <w:szCs w:val="20"/>
                <w:lang w:eastAsia="zh-CN"/>
              </w:rPr>
              <w:t>07</w:t>
            </w:r>
          </w:p>
        </w:tc>
        <w:tc>
          <w:tcPr>
            <w:tcW w:w="381" w:type="pct"/>
            <w:shd w:val="clear" w:color="auto" w:fill="auto"/>
            <w:noWrap/>
            <w:tcMar>
              <w:left w:w="57" w:type="dxa"/>
              <w:right w:w="57" w:type="dxa"/>
            </w:tcMar>
            <w:hideMark/>
          </w:tcPr>
          <w:p w14:paraId="1EBA5654"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6D8E89DD" w14:textId="77777777" w:rsidR="00493210" w:rsidRPr="00493210" w:rsidRDefault="00493210" w:rsidP="00493210">
            <w:pPr>
              <w:spacing w:before="20" w:after="20"/>
              <w:jc w:val="left"/>
              <w:rPr>
                <w:sz w:val="20"/>
                <w:szCs w:val="20"/>
                <w:lang w:val="fr-CA" w:eastAsia="zh-CN"/>
              </w:rPr>
            </w:pPr>
            <w:r w:rsidRPr="00314162">
              <w:rPr>
                <w:sz w:val="20"/>
                <w:szCs w:val="20"/>
                <w:lang w:val="fr-FR" w:eastAsia="zh-CN"/>
              </w:rPr>
              <w:t>Congélateurs, unités de</w:t>
            </w:r>
            <w:r>
              <w:rPr>
                <w:sz w:val="20"/>
                <w:szCs w:val="20"/>
                <w:lang w:val="fr-FR" w:eastAsia="zh-CN"/>
              </w:rPr>
              <w:t> </w:t>
            </w:r>
            <w:r w:rsidRPr="00314162">
              <w:rPr>
                <w:sz w:val="20"/>
                <w:szCs w:val="20"/>
                <w:lang w:val="fr-FR" w:eastAsia="zh-CN"/>
              </w:rPr>
              <w:t>réfrigération et de condensation</w:t>
            </w:r>
          </w:p>
        </w:tc>
        <w:tc>
          <w:tcPr>
            <w:tcW w:w="576" w:type="pct"/>
            <w:shd w:val="clear" w:color="auto" w:fill="auto"/>
            <w:noWrap/>
            <w:tcMar>
              <w:left w:w="57" w:type="dxa"/>
              <w:right w:w="57" w:type="dxa"/>
            </w:tcMar>
            <w:hideMark/>
          </w:tcPr>
          <w:p w14:paraId="104BC9B7" w14:textId="77777777" w:rsidR="00493210" w:rsidRPr="00314162" w:rsidRDefault="00493210" w:rsidP="00493210">
            <w:pPr>
              <w:spacing w:before="20" w:after="20"/>
              <w:jc w:val="left"/>
              <w:rPr>
                <w:sz w:val="20"/>
                <w:szCs w:val="20"/>
                <w:lang w:eastAsia="zh-CN"/>
              </w:rPr>
            </w:pPr>
            <w:r w:rsidRPr="00314162">
              <w:rPr>
                <w:sz w:val="20"/>
                <w:szCs w:val="20"/>
                <w:lang w:val="fr-FR" w:eastAsia="zh-CN"/>
              </w:rPr>
              <w:t>NH</w:t>
            </w:r>
            <w:r w:rsidRPr="00314162">
              <w:rPr>
                <w:sz w:val="20"/>
                <w:szCs w:val="20"/>
                <w:vertAlign w:val="subscript"/>
                <w:lang w:val="fr-FR" w:eastAsia="zh-CN"/>
              </w:rPr>
              <w:t>3</w:t>
            </w:r>
            <w:r w:rsidRPr="00314162">
              <w:rPr>
                <w:sz w:val="20"/>
                <w:szCs w:val="20"/>
                <w:lang w:val="fr-FR" w:eastAsia="zh-CN"/>
              </w:rPr>
              <w:t>/</w:t>
            </w:r>
            <w:r w:rsidRPr="00C8427A">
              <w:rPr>
                <w:sz w:val="20"/>
                <w:szCs w:val="20"/>
                <w:lang w:val="fr-FR" w:eastAsia="zh-CN"/>
              </w:rPr>
              <w:t>CO</w:t>
            </w:r>
            <w:r w:rsidRPr="00C8427A">
              <w:rPr>
                <w:sz w:val="20"/>
                <w:szCs w:val="20"/>
                <w:vertAlign w:val="subscript"/>
                <w:lang w:val="fr-FR" w:eastAsia="zh-CN"/>
              </w:rPr>
              <w:t>2</w:t>
            </w:r>
          </w:p>
        </w:tc>
        <w:tc>
          <w:tcPr>
            <w:tcW w:w="592" w:type="pct"/>
            <w:shd w:val="clear" w:color="auto" w:fill="auto"/>
            <w:tcMar>
              <w:left w:w="57" w:type="dxa"/>
              <w:right w:w="57" w:type="dxa"/>
            </w:tcMar>
            <w:hideMark/>
          </w:tcPr>
          <w:p w14:paraId="468630A5" w14:textId="77777777" w:rsidR="00493210" w:rsidRPr="00635779" w:rsidRDefault="00493210" w:rsidP="00493210">
            <w:pPr>
              <w:spacing w:before="20" w:after="20"/>
              <w:jc w:val="right"/>
              <w:rPr>
                <w:sz w:val="20"/>
                <w:szCs w:val="20"/>
                <w:lang w:eastAsia="zh-CN"/>
              </w:rPr>
            </w:pPr>
            <w:r w:rsidRPr="00635779">
              <w:rPr>
                <w:sz w:val="20"/>
                <w:szCs w:val="20"/>
                <w:lang w:eastAsia="zh-CN"/>
              </w:rPr>
              <w:t>1</w:t>
            </w:r>
            <w:r>
              <w:rPr>
                <w:sz w:val="20"/>
                <w:szCs w:val="20"/>
                <w:lang w:eastAsia="zh-CN"/>
              </w:rPr>
              <w:t> </w:t>
            </w:r>
            <w:r w:rsidRPr="00635779">
              <w:rPr>
                <w:sz w:val="20"/>
                <w:szCs w:val="20"/>
                <w:lang w:eastAsia="zh-CN"/>
              </w:rPr>
              <w:t>561</w:t>
            </w:r>
            <w:r>
              <w:rPr>
                <w:sz w:val="20"/>
                <w:szCs w:val="20"/>
                <w:lang w:eastAsia="zh-CN"/>
              </w:rPr>
              <w:t> </w:t>
            </w:r>
            <w:r w:rsidRPr="00635779">
              <w:rPr>
                <w:sz w:val="20"/>
                <w:szCs w:val="20"/>
                <w:lang w:eastAsia="zh-CN"/>
              </w:rPr>
              <w:t>153</w:t>
            </w:r>
          </w:p>
        </w:tc>
        <w:tc>
          <w:tcPr>
            <w:tcW w:w="1186" w:type="pct"/>
            <w:tcMar>
              <w:left w:w="57" w:type="dxa"/>
              <w:right w:w="57" w:type="dxa"/>
            </w:tcMar>
          </w:tcPr>
          <w:p w14:paraId="25050881" w14:textId="77777777" w:rsidR="00493210" w:rsidRPr="00493210" w:rsidRDefault="00493210" w:rsidP="00493210">
            <w:pPr>
              <w:spacing w:before="20" w:after="20"/>
              <w:jc w:val="left"/>
              <w:rPr>
                <w:sz w:val="20"/>
                <w:szCs w:val="20"/>
                <w:lang w:val="fr-CA"/>
              </w:rPr>
            </w:pPr>
            <w:r w:rsidRPr="00314162">
              <w:rPr>
                <w:sz w:val="20"/>
                <w:szCs w:val="20"/>
                <w:lang w:val="fr-FR"/>
              </w:rPr>
              <w:t>Acceptation nationale du</w:t>
            </w:r>
            <w:r>
              <w:rPr>
                <w:sz w:val="20"/>
                <w:szCs w:val="20"/>
                <w:lang w:val="fr-FR"/>
              </w:rPr>
              <w:t> </w:t>
            </w:r>
            <w:r w:rsidRPr="00314162">
              <w:rPr>
                <w:sz w:val="20"/>
                <w:szCs w:val="20"/>
                <w:lang w:val="fr-FR"/>
              </w:rPr>
              <w:t>projet en octobre 2020</w:t>
            </w:r>
          </w:p>
        </w:tc>
      </w:tr>
      <w:tr w:rsidR="00493210" w:rsidRPr="00E45BFC" w14:paraId="17531181" w14:textId="77777777" w:rsidTr="00DC76B1">
        <w:tc>
          <w:tcPr>
            <w:tcW w:w="262" w:type="pct"/>
            <w:shd w:val="clear" w:color="auto" w:fill="auto"/>
            <w:noWrap/>
            <w:tcMar>
              <w:left w:w="57" w:type="dxa"/>
              <w:right w:w="57" w:type="dxa"/>
            </w:tcMar>
            <w:hideMark/>
          </w:tcPr>
          <w:p w14:paraId="781B3C04" w14:textId="77777777" w:rsidR="00493210" w:rsidRPr="00635779" w:rsidRDefault="00493210" w:rsidP="00493210">
            <w:pPr>
              <w:spacing w:before="20" w:after="20"/>
              <w:jc w:val="left"/>
              <w:rPr>
                <w:sz w:val="20"/>
                <w:szCs w:val="20"/>
                <w:lang w:eastAsia="zh-CN"/>
              </w:rPr>
            </w:pPr>
            <w:r w:rsidRPr="00635779">
              <w:rPr>
                <w:sz w:val="20"/>
                <w:szCs w:val="20"/>
                <w:lang w:eastAsia="zh-CN"/>
              </w:rPr>
              <w:t>2-2</w:t>
            </w:r>
          </w:p>
        </w:tc>
        <w:tc>
          <w:tcPr>
            <w:tcW w:w="675" w:type="pct"/>
            <w:shd w:val="clear" w:color="auto" w:fill="auto"/>
            <w:tcMar>
              <w:left w:w="57" w:type="dxa"/>
              <w:right w:w="57" w:type="dxa"/>
            </w:tcMar>
            <w:hideMark/>
          </w:tcPr>
          <w:p w14:paraId="47DA4B48" w14:textId="77777777" w:rsidR="00493210" w:rsidRPr="00314162" w:rsidRDefault="00493210" w:rsidP="00493210">
            <w:pPr>
              <w:keepNext/>
              <w:keepLines/>
              <w:spacing w:before="20" w:after="20"/>
              <w:jc w:val="left"/>
              <w:rPr>
                <w:sz w:val="20"/>
                <w:szCs w:val="20"/>
                <w:lang w:eastAsia="zh-CN"/>
              </w:rPr>
            </w:pPr>
            <w:r w:rsidRPr="00314162">
              <w:rPr>
                <w:sz w:val="20"/>
                <w:szCs w:val="20"/>
                <w:lang w:val="fr-FR" w:eastAsia="zh-CN"/>
              </w:rPr>
              <w:t>Yantai Aowei</w:t>
            </w:r>
          </w:p>
        </w:tc>
        <w:tc>
          <w:tcPr>
            <w:tcW w:w="561" w:type="pct"/>
            <w:shd w:val="clear" w:color="auto" w:fill="auto"/>
            <w:noWrap/>
            <w:tcMar>
              <w:left w:w="57" w:type="dxa"/>
              <w:right w:w="57" w:type="dxa"/>
            </w:tcMar>
            <w:hideMark/>
          </w:tcPr>
          <w:p w14:paraId="1C86DD4E" w14:textId="77777777" w:rsidR="00493210" w:rsidRPr="00635779" w:rsidRDefault="00493210" w:rsidP="00493210">
            <w:pPr>
              <w:keepNext/>
              <w:keepLines/>
              <w:spacing w:before="20" w:after="20"/>
              <w:jc w:val="right"/>
              <w:rPr>
                <w:sz w:val="20"/>
                <w:szCs w:val="20"/>
                <w:lang w:eastAsia="zh-CN"/>
              </w:rPr>
            </w:pPr>
            <w:r w:rsidRPr="00635779">
              <w:rPr>
                <w:sz w:val="20"/>
                <w:szCs w:val="20"/>
                <w:lang w:eastAsia="zh-CN"/>
              </w:rPr>
              <w:t>75</w:t>
            </w:r>
            <w:r>
              <w:rPr>
                <w:sz w:val="20"/>
                <w:szCs w:val="20"/>
                <w:lang w:eastAsia="zh-CN"/>
              </w:rPr>
              <w:t>,</w:t>
            </w:r>
            <w:r w:rsidRPr="00635779">
              <w:rPr>
                <w:sz w:val="20"/>
                <w:szCs w:val="20"/>
                <w:lang w:eastAsia="zh-CN"/>
              </w:rPr>
              <w:t>28</w:t>
            </w:r>
          </w:p>
        </w:tc>
        <w:tc>
          <w:tcPr>
            <w:tcW w:w="381" w:type="pct"/>
            <w:shd w:val="clear" w:color="auto" w:fill="auto"/>
            <w:noWrap/>
            <w:tcMar>
              <w:left w:w="57" w:type="dxa"/>
              <w:right w:w="57" w:type="dxa"/>
            </w:tcMar>
            <w:hideMark/>
          </w:tcPr>
          <w:p w14:paraId="7CE4AC22" w14:textId="77777777" w:rsidR="00493210" w:rsidRPr="00635779" w:rsidRDefault="00493210" w:rsidP="00493210">
            <w:pPr>
              <w:keepNext/>
              <w:keepLines/>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6BAC9A65" w14:textId="77777777" w:rsidR="00493210" w:rsidRPr="00493210" w:rsidRDefault="00493210" w:rsidP="00493210">
            <w:pPr>
              <w:keepNext/>
              <w:keepLines/>
              <w:spacing w:before="20" w:after="20"/>
              <w:jc w:val="left"/>
              <w:rPr>
                <w:sz w:val="20"/>
                <w:szCs w:val="20"/>
                <w:lang w:val="fr-CA" w:eastAsia="zh-CN"/>
              </w:rPr>
            </w:pPr>
            <w:r w:rsidRPr="00314162">
              <w:rPr>
                <w:sz w:val="20"/>
                <w:szCs w:val="20"/>
                <w:lang w:val="fr-FR" w:eastAsia="zh-CN"/>
              </w:rPr>
              <w:t>Congélateurs, unités de</w:t>
            </w:r>
            <w:r>
              <w:rPr>
                <w:sz w:val="20"/>
                <w:szCs w:val="20"/>
                <w:lang w:val="fr-FR" w:eastAsia="zh-CN"/>
              </w:rPr>
              <w:t> </w:t>
            </w:r>
            <w:r w:rsidRPr="00314162">
              <w:rPr>
                <w:sz w:val="20"/>
                <w:szCs w:val="20"/>
                <w:lang w:val="fr-FR" w:eastAsia="zh-CN"/>
              </w:rPr>
              <w:t>réfrigération et de condensation</w:t>
            </w:r>
          </w:p>
        </w:tc>
        <w:tc>
          <w:tcPr>
            <w:tcW w:w="576" w:type="pct"/>
            <w:shd w:val="clear" w:color="auto" w:fill="auto"/>
            <w:noWrap/>
            <w:tcMar>
              <w:left w:w="57" w:type="dxa"/>
              <w:right w:w="57" w:type="dxa"/>
            </w:tcMar>
            <w:hideMark/>
          </w:tcPr>
          <w:p w14:paraId="57AC133F" w14:textId="77777777" w:rsidR="00493210" w:rsidRPr="00314162" w:rsidRDefault="00493210" w:rsidP="00493210">
            <w:pPr>
              <w:keepNext/>
              <w:keepLines/>
              <w:spacing w:before="20" w:after="20"/>
              <w:jc w:val="left"/>
              <w:rPr>
                <w:sz w:val="20"/>
                <w:szCs w:val="20"/>
                <w:lang w:eastAsia="zh-CN"/>
              </w:rPr>
            </w:pPr>
            <w:r w:rsidRPr="00314162">
              <w:rPr>
                <w:sz w:val="20"/>
                <w:szCs w:val="20"/>
                <w:lang w:val="fr-FR" w:eastAsia="zh-CN"/>
              </w:rPr>
              <w:t>NH</w:t>
            </w:r>
            <w:r w:rsidRPr="00314162">
              <w:rPr>
                <w:sz w:val="20"/>
                <w:szCs w:val="20"/>
                <w:vertAlign w:val="subscript"/>
                <w:lang w:val="fr-FR" w:eastAsia="zh-CN"/>
              </w:rPr>
              <w:t>3</w:t>
            </w:r>
            <w:r w:rsidRPr="00314162">
              <w:rPr>
                <w:sz w:val="20"/>
                <w:szCs w:val="20"/>
                <w:lang w:val="fr-FR" w:eastAsia="zh-CN"/>
              </w:rPr>
              <w:t>/</w:t>
            </w:r>
            <w:r w:rsidRPr="00C8427A">
              <w:rPr>
                <w:sz w:val="20"/>
                <w:szCs w:val="20"/>
                <w:lang w:val="fr-FR" w:eastAsia="zh-CN"/>
              </w:rPr>
              <w:t>CO</w:t>
            </w:r>
            <w:r w:rsidRPr="00C8427A">
              <w:rPr>
                <w:sz w:val="20"/>
                <w:szCs w:val="20"/>
                <w:vertAlign w:val="subscript"/>
                <w:lang w:val="fr-FR" w:eastAsia="zh-CN"/>
              </w:rPr>
              <w:t>2</w:t>
            </w:r>
          </w:p>
        </w:tc>
        <w:tc>
          <w:tcPr>
            <w:tcW w:w="592" w:type="pct"/>
            <w:shd w:val="clear" w:color="auto" w:fill="auto"/>
            <w:tcMar>
              <w:left w:w="57" w:type="dxa"/>
              <w:right w:w="57" w:type="dxa"/>
            </w:tcMar>
            <w:hideMark/>
          </w:tcPr>
          <w:p w14:paraId="7F6B29C8" w14:textId="77777777" w:rsidR="00493210" w:rsidRPr="00635779" w:rsidRDefault="00493210" w:rsidP="00493210">
            <w:pPr>
              <w:keepNext/>
              <w:keepLines/>
              <w:spacing w:before="20" w:after="20"/>
              <w:jc w:val="right"/>
              <w:rPr>
                <w:sz w:val="20"/>
                <w:szCs w:val="20"/>
                <w:lang w:eastAsia="zh-CN"/>
              </w:rPr>
            </w:pPr>
            <w:r w:rsidRPr="00635779">
              <w:rPr>
                <w:sz w:val="20"/>
                <w:szCs w:val="20"/>
                <w:lang w:eastAsia="zh-CN"/>
              </w:rPr>
              <w:t>1</w:t>
            </w:r>
            <w:r>
              <w:rPr>
                <w:sz w:val="20"/>
                <w:szCs w:val="20"/>
                <w:lang w:eastAsia="zh-CN"/>
              </w:rPr>
              <w:t> </w:t>
            </w:r>
            <w:r w:rsidRPr="00635779">
              <w:rPr>
                <w:sz w:val="20"/>
                <w:szCs w:val="20"/>
                <w:lang w:eastAsia="zh-CN"/>
              </w:rPr>
              <w:t>168</w:t>
            </w:r>
            <w:r>
              <w:rPr>
                <w:sz w:val="20"/>
                <w:szCs w:val="20"/>
                <w:lang w:eastAsia="zh-CN"/>
              </w:rPr>
              <w:t> </w:t>
            </w:r>
            <w:r w:rsidRPr="00635779">
              <w:rPr>
                <w:sz w:val="20"/>
                <w:szCs w:val="20"/>
                <w:lang w:eastAsia="zh-CN"/>
              </w:rPr>
              <w:t>935</w:t>
            </w:r>
          </w:p>
        </w:tc>
        <w:tc>
          <w:tcPr>
            <w:tcW w:w="1186" w:type="pct"/>
            <w:tcMar>
              <w:left w:w="57" w:type="dxa"/>
              <w:right w:w="57" w:type="dxa"/>
            </w:tcMar>
          </w:tcPr>
          <w:p w14:paraId="4D2ECBF3" w14:textId="77777777" w:rsidR="00493210" w:rsidRPr="00493210" w:rsidRDefault="00493210" w:rsidP="00493210">
            <w:pPr>
              <w:spacing w:before="20" w:after="20"/>
              <w:jc w:val="left"/>
              <w:rPr>
                <w:sz w:val="20"/>
                <w:szCs w:val="20"/>
                <w:lang w:val="fr-CA"/>
              </w:rPr>
            </w:pPr>
            <w:r w:rsidRPr="00314162">
              <w:rPr>
                <w:sz w:val="20"/>
                <w:szCs w:val="20"/>
                <w:lang w:val="fr-FR"/>
              </w:rPr>
              <w:t>Acceptation nationale du</w:t>
            </w:r>
            <w:r>
              <w:rPr>
                <w:sz w:val="20"/>
                <w:szCs w:val="20"/>
                <w:lang w:val="fr-FR"/>
              </w:rPr>
              <w:t> </w:t>
            </w:r>
            <w:r w:rsidRPr="00314162">
              <w:rPr>
                <w:sz w:val="20"/>
                <w:szCs w:val="20"/>
                <w:lang w:val="fr-FR"/>
              </w:rPr>
              <w:t>projet en octobre 2020</w:t>
            </w:r>
          </w:p>
        </w:tc>
      </w:tr>
      <w:tr w:rsidR="00493210" w:rsidRPr="00E45BFC" w14:paraId="556A6F7E" w14:textId="77777777" w:rsidTr="00DC76B1">
        <w:tc>
          <w:tcPr>
            <w:tcW w:w="262" w:type="pct"/>
            <w:shd w:val="clear" w:color="auto" w:fill="auto"/>
            <w:noWrap/>
            <w:tcMar>
              <w:left w:w="57" w:type="dxa"/>
              <w:right w:w="57" w:type="dxa"/>
            </w:tcMar>
            <w:hideMark/>
          </w:tcPr>
          <w:p w14:paraId="68D34EBD" w14:textId="77777777" w:rsidR="00493210" w:rsidRPr="00635779" w:rsidRDefault="00493210" w:rsidP="00493210">
            <w:pPr>
              <w:spacing w:before="20" w:after="20"/>
              <w:jc w:val="left"/>
              <w:rPr>
                <w:sz w:val="20"/>
                <w:szCs w:val="20"/>
                <w:lang w:eastAsia="zh-CN"/>
              </w:rPr>
            </w:pPr>
            <w:r w:rsidRPr="00635779">
              <w:rPr>
                <w:sz w:val="20"/>
                <w:szCs w:val="20"/>
                <w:lang w:eastAsia="zh-CN"/>
              </w:rPr>
              <w:t>2-3</w:t>
            </w:r>
          </w:p>
        </w:tc>
        <w:tc>
          <w:tcPr>
            <w:tcW w:w="675" w:type="pct"/>
            <w:shd w:val="clear" w:color="auto" w:fill="auto"/>
            <w:tcMar>
              <w:left w:w="57" w:type="dxa"/>
              <w:right w:w="57" w:type="dxa"/>
            </w:tcMar>
            <w:hideMark/>
          </w:tcPr>
          <w:p w14:paraId="0D809070" w14:textId="77777777" w:rsidR="00493210" w:rsidRPr="00314162" w:rsidRDefault="00493210" w:rsidP="00493210">
            <w:pPr>
              <w:spacing w:before="20" w:after="20"/>
              <w:jc w:val="left"/>
              <w:rPr>
                <w:sz w:val="20"/>
                <w:szCs w:val="20"/>
                <w:lang w:eastAsia="zh-CN"/>
              </w:rPr>
            </w:pPr>
            <w:r w:rsidRPr="00314162">
              <w:rPr>
                <w:sz w:val="20"/>
                <w:szCs w:val="20"/>
                <w:lang w:val="fr-FR" w:eastAsia="zh-CN"/>
              </w:rPr>
              <w:t>Zhejiang Guoxiang</w:t>
            </w:r>
          </w:p>
        </w:tc>
        <w:tc>
          <w:tcPr>
            <w:tcW w:w="561" w:type="pct"/>
            <w:shd w:val="clear" w:color="auto" w:fill="auto"/>
            <w:noWrap/>
            <w:tcMar>
              <w:left w:w="57" w:type="dxa"/>
              <w:right w:w="57" w:type="dxa"/>
            </w:tcMar>
            <w:hideMark/>
          </w:tcPr>
          <w:p w14:paraId="1831E21F" w14:textId="77777777" w:rsidR="00493210" w:rsidRPr="00635779" w:rsidRDefault="00493210" w:rsidP="00493210">
            <w:pPr>
              <w:spacing w:before="20" w:after="20"/>
              <w:jc w:val="right"/>
              <w:rPr>
                <w:sz w:val="20"/>
                <w:szCs w:val="20"/>
                <w:lang w:eastAsia="zh-CN"/>
              </w:rPr>
            </w:pPr>
            <w:r w:rsidRPr="00635779">
              <w:rPr>
                <w:sz w:val="20"/>
                <w:szCs w:val="20"/>
                <w:lang w:eastAsia="zh-CN"/>
              </w:rPr>
              <w:t>42</w:t>
            </w:r>
            <w:r>
              <w:rPr>
                <w:sz w:val="20"/>
                <w:szCs w:val="20"/>
                <w:lang w:eastAsia="zh-CN"/>
              </w:rPr>
              <w:t>,</w:t>
            </w:r>
            <w:r w:rsidRPr="00635779">
              <w:rPr>
                <w:sz w:val="20"/>
                <w:szCs w:val="20"/>
                <w:lang w:eastAsia="zh-CN"/>
              </w:rPr>
              <w:t>18</w:t>
            </w:r>
          </w:p>
        </w:tc>
        <w:tc>
          <w:tcPr>
            <w:tcW w:w="381" w:type="pct"/>
            <w:shd w:val="clear" w:color="auto" w:fill="auto"/>
            <w:noWrap/>
            <w:tcMar>
              <w:left w:w="57" w:type="dxa"/>
              <w:right w:w="57" w:type="dxa"/>
            </w:tcMar>
            <w:hideMark/>
          </w:tcPr>
          <w:p w14:paraId="4CBC7309"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74960DD0" w14:textId="77777777" w:rsidR="00493210" w:rsidRPr="00314162" w:rsidRDefault="00493210" w:rsidP="00493210">
            <w:pPr>
              <w:spacing w:before="20" w:after="20"/>
              <w:jc w:val="left"/>
              <w:rPr>
                <w:sz w:val="20"/>
                <w:szCs w:val="20"/>
                <w:lang w:eastAsia="zh-CN"/>
              </w:rPr>
            </w:pPr>
            <w:r w:rsidRPr="00314162">
              <w:rPr>
                <w:sz w:val="20"/>
                <w:szCs w:val="20"/>
                <w:lang w:val="fr-FR" w:eastAsia="zh-CN"/>
              </w:rPr>
              <w:t>Climatisation</w:t>
            </w:r>
            <w:r>
              <w:rPr>
                <w:sz w:val="20"/>
                <w:szCs w:val="20"/>
                <w:lang w:val="fr-FR" w:eastAsia="zh-CN"/>
              </w:rPr>
              <w:t> </w:t>
            </w:r>
            <w:r w:rsidRPr="00314162">
              <w:rPr>
                <w:sz w:val="20"/>
                <w:szCs w:val="20"/>
                <w:lang w:val="fr-FR" w:eastAsia="zh-CN"/>
              </w:rPr>
              <w:t>individuelle</w:t>
            </w:r>
          </w:p>
        </w:tc>
        <w:tc>
          <w:tcPr>
            <w:tcW w:w="576" w:type="pct"/>
            <w:shd w:val="clear" w:color="auto" w:fill="auto"/>
            <w:noWrap/>
            <w:tcMar>
              <w:left w:w="57" w:type="dxa"/>
              <w:right w:w="57" w:type="dxa"/>
            </w:tcMar>
            <w:hideMark/>
          </w:tcPr>
          <w:p w14:paraId="3B9CD3D5" w14:textId="77777777" w:rsidR="00493210" w:rsidRPr="00314162" w:rsidRDefault="00493210" w:rsidP="00493210">
            <w:pPr>
              <w:spacing w:before="20" w:after="20"/>
              <w:jc w:val="left"/>
              <w:rPr>
                <w:sz w:val="20"/>
                <w:szCs w:val="20"/>
                <w:lang w:eastAsia="zh-CN"/>
              </w:rPr>
            </w:pPr>
            <w:r w:rsidRPr="00314162">
              <w:rPr>
                <w:sz w:val="20"/>
                <w:szCs w:val="20"/>
                <w:lang w:val="fr-FR" w:eastAsia="zh-CN"/>
              </w:rPr>
              <w:t>HFC-32</w:t>
            </w:r>
          </w:p>
        </w:tc>
        <w:tc>
          <w:tcPr>
            <w:tcW w:w="592" w:type="pct"/>
            <w:shd w:val="clear" w:color="auto" w:fill="auto"/>
            <w:tcMar>
              <w:left w:w="57" w:type="dxa"/>
              <w:right w:w="57" w:type="dxa"/>
            </w:tcMar>
            <w:hideMark/>
          </w:tcPr>
          <w:p w14:paraId="0A77622E" w14:textId="77777777" w:rsidR="00493210" w:rsidRPr="00635779" w:rsidRDefault="00493210" w:rsidP="00493210">
            <w:pPr>
              <w:spacing w:before="20" w:after="20"/>
              <w:jc w:val="right"/>
              <w:rPr>
                <w:sz w:val="20"/>
                <w:szCs w:val="20"/>
                <w:lang w:eastAsia="zh-CN"/>
              </w:rPr>
            </w:pPr>
            <w:r w:rsidRPr="00635779">
              <w:rPr>
                <w:sz w:val="20"/>
                <w:szCs w:val="20"/>
                <w:lang w:eastAsia="zh-CN"/>
              </w:rPr>
              <w:t>504</w:t>
            </w:r>
            <w:r>
              <w:rPr>
                <w:sz w:val="20"/>
                <w:szCs w:val="20"/>
                <w:lang w:eastAsia="zh-CN"/>
              </w:rPr>
              <w:t> </w:t>
            </w:r>
            <w:r w:rsidRPr="00635779">
              <w:rPr>
                <w:sz w:val="20"/>
                <w:szCs w:val="20"/>
                <w:lang w:eastAsia="zh-CN"/>
              </w:rPr>
              <w:t>288</w:t>
            </w:r>
          </w:p>
        </w:tc>
        <w:tc>
          <w:tcPr>
            <w:tcW w:w="1186" w:type="pct"/>
            <w:tcMar>
              <w:left w:w="57" w:type="dxa"/>
              <w:right w:w="57" w:type="dxa"/>
            </w:tcMar>
          </w:tcPr>
          <w:p w14:paraId="20FE4359" w14:textId="77777777" w:rsidR="00493210" w:rsidRPr="00493210" w:rsidRDefault="00493210" w:rsidP="00493210">
            <w:pPr>
              <w:spacing w:before="20" w:after="20"/>
              <w:jc w:val="left"/>
              <w:rPr>
                <w:sz w:val="20"/>
                <w:szCs w:val="20"/>
                <w:lang w:val="fr-CA"/>
              </w:rPr>
            </w:pPr>
            <w:r w:rsidRPr="00314162">
              <w:rPr>
                <w:sz w:val="20"/>
                <w:szCs w:val="20"/>
                <w:lang w:val="fr-FR"/>
              </w:rPr>
              <w:t>Acceptation nationale du</w:t>
            </w:r>
            <w:r>
              <w:rPr>
                <w:sz w:val="20"/>
                <w:szCs w:val="20"/>
                <w:lang w:val="fr-FR"/>
              </w:rPr>
              <w:t> </w:t>
            </w:r>
            <w:r w:rsidRPr="00314162">
              <w:rPr>
                <w:sz w:val="20"/>
                <w:szCs w:val="20"/>
                <w:lang w:val="fr-FR"/>
              </w:rPr>
              <w:t>projet en septembre 2019</w:t>
            </w:r>
          </w:p>
        </w:tc>
      </w:tr>
      <w:tr w:rsidR="00493210" w:rsidRPr="00E45BFC" w14:paraId="570FAEF4" w14:textId="77777777" w:rsidTr="00DC76B1">
        <w:tc>
          <w:tcPr>
            <w:tcW w:w="262" w:type="pct"/>
            <w:shd w:val="clear" w:color="auto" w:fill="auto"/>
            <w:noWrap/>
            <w:tcMar>
              <w:left w:w="57" w:type="dxa"/>
              <w:right w:w="57" w:type="dxa"/>
            </w:tcMar>
            <w:hideMark/>
          </w:tcPr>
          <w:p w14:paraId="6F441D85" w14:textId="77777777" w:rsidR="00493210" w:rsidRPr="00635779" w:rsidRDefault="00493210" w:rsidP="00493210">
            <w:pPr>
              <w:spacing w:before="20" w:after="20"/>
              <w:jc w:val="left"/>
              <w:rPr>
                <w:sz w:val="20"/>
                <w:szCs w:val="20"/>
                <w:lang w:eastAsia="zh-CN"/>
              </w:rPr>
            </w:pPr>
            <w:r w:rsidRPr="00635779">
              <w:rPr>
                <w:sz w:val="20"/>
                <w:szCs w:val="20"/>
                <w:lang w:eastAsia="zh-CN"/>
              </w:rPr>
              <w:t>2-4</w:t>
            </w:r>
          </w:p>
        </w:tc>
        <w:tc>
          <w:tcPr>
            <w:tcW w:w="675" w:type="pct"/>
            <w:shd w:val="clear" w:color="auto" w:fill="auto"/>
            <w:tcMar>
              <w:left w:w="57" w:type="dxa"/>
              <w:right w:w="57" w:type="dxa"/>
            </w:tcMar>
            <w:hideMark/>
          </w:tcPr>
          <w:p w14:paraId="232D74F9" w14:textId="77777777" w:rsidR="00493210" w:rsidRPr="00314162" w:rsidRDefault="00493210" w:rsidP="00493210">
            <w:pPr>
              <w:spacing w:before="20" w:after="20"/>
              <w:jc w:val="left"/>
              <w:rPr>
                <w:sz w:val="20"/>
                <w:szCs w:val="20"/>
                <w:lang w:eastAsia="zh-CN"/>
              </w:rPr>
            </w:pPr>
            <w:r w:rsidRPr="00314162">
              <w:rPr>
                <w:sz w:val="20"/>
                <w:szCs w:val="20"/>
                <w:lang w:val="fr-FR" w:eastAsia="zh-CN"/>
              </w:rPr>
              <w:t>Haixin Shandong</w:t>
            </w:r>
          </w:p>
        </w:tc>
        <w:tc>
          <w:tcPr>
            <w:tcW w:w="561" w:type="pct"/>
            <w:shd w:val="clear" w:color="auto" w:fill="auto"/>
            <w:noWrap/>
            <w:tcMar>
              <w:left w:w="57" w:type="dxa"/>
              <w:right w:w="57" w:type="dxa"/>
            </w:tcMar>
            <w:hideMark/>
          </w:tcPr>
          <w:p w14:paraId="21ED3F76" w14:textId="77777777" w:rsidR="00493210" w:rsidRPr="00635779" w:rsidRDefault="00493210" w:rsidP="00493210">
            <w:pPr>
              <w:spacing w:before="20" w:after="20"/>
              <w:jc w:val="right"/>
              <w:rPr>
                <w:sz w:val="20"/>
                <w:szCs w:val="20"/>
                <w:lang w:eastAsia="zh-CN"/>
              </w:rPr>
            </w:pPr>
            <w:r w:rsidRPr="00635779">
              <w:rPr>
                <w:sz w:val="20"/>
                <w:szCs w:val="20"/>
                <w:lang w:eastAsia="zh-CN"/>
              </w:rPr>
              <w:t>85</w:t>
            </w:r>
            <w:r>
              <w:rPr>
                <w:sz w:val="20"/>
                <w:szCs w:val="20"/>
                <w:lang w:eastAsia="zh-CN"/>
              </w:rPr>
              <w:t>,</w:t>
            </w:r>
            <w:r w:rsidRPr="00635779">
              <w:rPr>
                <w:sz w:val="20"/>
                <w:szCs w:val="20"/>
                <w:lang w:eastAsia="zh-CN"/>
              </w:rPr>
              <w:t>26</w:t>
            </w:r>
          </w:p>
        </w:tc>
        <w:tc>
          <w:tcPr>
            <w:tcW w:w="381" w:type="pct"/>
            <w:shd w:val="clear" w:color="auto" w:fill="auto"/>
            <w:noWrap/>
            <w:tcMar>
              <w:left w:w="57" w:type="dxa"/>
              <w:right w:w="57" w:type="dxa"/>
            </w:tcMar>
            <w:hideMark/>
          </w:tcPr>
          <w:p w14:paraId="25A864E4"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48333C32" w14:textId="77777777" w:rsidR="00493210" w:rsidRPr="00314162" w:rsidRDefault="00493210" w:rsidP="00493210">
            <w:pPr>
              <w:spacing w:before="20" w:after="20"/>
              <w:jc w:val="left"/>
              <w:rPr>
                <w:sz w:val="20"/>
                <w:szCs w:val="20"/>
                <w:lang w:eastAsia="zh-CN"/>
              </w:rPr>
            </w:pPr>
            <w:r w:rsidRPr="00314162">
              <w:rPr>
                <w:sz w:val="20"/>
                <w:szCs w:val="20"/>
                <w:lang w:val="fr-FR" w:eastAsia="zh-CN"/>
              </w:rPr>
              <w:t>Climatisation</w:t>
            </w:r>
            <w:r>
              <w:rPr>
                <w:sz w:val="20"/>
                <w:szCs w:val="20"/>
                <w:lang w:val="fr-FR" w:eastAsia="zh-CN"/>
              </w:rPr>
              <w:t> </w:t>
            </w:r>
            <w:r w:rsidRPr="00314162">
              <w:rPr>
                <w:sz w:val="20"/>
                <w:szCs w:val="20"/>
                <w:lang w:val="fr-FR" w:eastAsia="zh-CN"/>
              </w:rPr>
              <w:t>individuelle</w:t>
            </w:r>
          </w:p>
        </w:tc>
        <w:tc>
          <w:tcPr>
            <w:tcW w:w="576" w:type="pct"/>
            <w:shd w:val="clear" w:color="auto" w:fill="auto"/>
            <w:noWrap/>
            <w:tcMar>
              <w:left w:w="57" w:type="dxa"/>
              <w:right w:w="57" w:type="dxa"/>
            </w:tcMar>
            <w:hideMark/>
          </w:tcPr>
          <w:p w14:paraId="70991AEF" w14:textId="77777777" w:rsidR="00493210" w:rsidRPr="00314162" w:rsidRDefault="00493210" w:rsidP="00493210">
            <w:pPr>
              <w:spacing w:before="20" w:after="20"/>
              <w:jc w:val="left"/>
              <w:rPr>
                <w:sz w:val="20"/>
                <w:szCs w:val="20"/>
                <w:lang w:eastAsia="zh-CN"/>
              </w:rPr>
            </w:pPr>
            <w:r w:rsidRPr="00314162">
              <w:rPr>
                <w:sz w:val="20"/>
                <w:szCs w:val="20"/>
                <w:lang w:val="fr-FR" w:eastAsia="zh-CN"/>
              </w:rPr>
              <w:t>HFC-32</w:t>
            </w:r>
          </w:p>
        </w:tc>
        <w:tc>
          <w:tcPr>
            <w:tcW w:w="592" w:type="pct"/>
            <w:shd w:val="clear" w:color="auto" w:fill="auto"/>
            <w:tcMar>
              <w:left w:w="57" w:type="dxa"/>
              <w:right w:w="57" w:type="dxa"/>
            </w:tcMar>
            <w:hideMark/>
          </w:tcPr>
          <w:p w14:paraId="3CAB3BAF" w14:textId="77777777" w:rsidR="00493210" w:rsidRPr="00635779" w:rsidRDefault="00493210" w:rsidP="00493210">
            <w:pPr>
              <w:spacing w:before="20" w:after="20"/>
              <w:jc w:val="right"/>
              <w:rPr>
                <w:sz w:val="20"/>
                <w:szCs w:val="20"/>
                <w:lang w:eastAsia="zh-CN"/>
              </w:rPr>
            </w:pPr>
            <w:r w:rsidRPr="00635779">
              <w:rPr>
                <w:sz w:val="20"/>
                <w:szCs w:val="20"/>
                <w:lang w:eastAsia="zh-CN"/>
              </w:rPr>
              <w:t>819</w:t>
            </w:r>
            <w:r>
              <w:rPr>
                <w:sz w:val="20"/>
                <w:szCs w:val="20"/>
                <w:lang w:eastAsia="zh-CN"/>
              </w:rPr>
              <w:t> </w:t>
            </w:r>
            <w:r w:rsidRPr="00635779">
              <w:rPr>
                <w:sz w:val="20"/>
                <w:szCs w:val="20"/>
                <w:lang w:eastAsia="zh-CN"/>
              </w:rPr>
              <w:t>134</w:t>
            </w:r>
          </w:p>
        </w:tc>
        <w:tc>
          <w:tcPr>
            <w:tcW w:w="1186" w:type="pct"/>
            <w:tcMar>
              <w:left w:w="57" w:type="dxa"/>
              <w:right w:w="57" w:type="dxa"/>
            </w:tcMar>
          </w:tcPr>
          <w:p w14:paraId="101D81F8" w14:textId="77777777" w:rsidR="00493210" w:rsidRPr="00493210" w:rsidRDefault="00493210" w:rsidP="00493210">
            <w:pPr>
              <w:spacing w:before="20" w:after="20"/>
              <w:jc w:val="left"/>
              <w:rPr>
                <w:sz w:val="20"/>
                <w:szCs w:val="20"/>
                <w:lang w:val="fr-CA"/>
              </w:rPr>
            </w:pPr>
            <w:r w:rsidRPr="00314162">
              <w:rPr>
                <w:sz w:val="20"/>
                <w:szCs w:val="20"/>
                <w:lang w:val="fr-FR"/>
              </w:rPr>
              <w:t>Reconversion de la chaîne de fabrication terminée ; l</w:t>
            </w:r>
            <w:r>
              <w:rPr>
                <w:sz w:val="20"/>
                <w:szCs w:val="20"/>
                <w:lang w:val="fr-FR"/>
              </w:rPr>
              <w:t>’</w:t>
            </w:r>
            <w:r w:rsidRPr="00314162">
              <w:rPr>
                <w:sz w:val="20"/>
                <w:szCs w:val="20"/>
                <w:lang w:val="fr-FR"/>
              </w:rPr>
              <w:t>acceptation de projet est prévue d</w:t>
            </w:r>
            <w:r>
              <w:rPr>
                <w:sz w:val="20"/>
                <w:szCs w:val="20"/>
                <w:lang w:val="fr-FR"/>
              </w:rPr>
              <w:t>’</w:t>
            </w:r>
            <w:r w:rsidRPr="00314162">
              <w:rPr>
                <w:sz w:val="20"/>
                <w:szCs w:val="20"/>
                <w:lang w:val="fr-FR"/>
              </w:rPr>
              <w:t>ici décembre 2021</w:t>
            </w:r>
          </w:p>
        </w:tc>
      </w:tr>
      <w:tr w:rsidR="00493210" w:rsidRPr="00E45BFC" w14:paraId="45445047" w14:textId="77777777" w:rsidTr="00DC76B1">
        <w:tc>
          <w:tcPr>
            <w:tcW w:w="262" w:type="pct"/>
            <w:shd w:val="clear" w:color="auto" w:fill="auto"/>
            <w:noWrap/>
            <w:tcMar>
              <w:left w:w="57" w:type="dxa"/>
              <w:right w:w="57" w:type="dxa"/>
            </w:tcMar>
            <w:hideMark/>
          </w:tcPr>
          <w:p w14:paraId="0FB7B8C2" w14:textId="77777777" w:rsidR="00493210" w:rsidRPr="00635779" w:rsidRDefault="00493210" w:rsidP="00493210">
            <w:pPr>
              <w:keepNext/>
              <w:keepLines/>
              <w:spacing w:before="20" w:after="20"/>
              <w:jc w:val="left"/>
              <w:rPr>
                <w:sz w:val="20"/>
                <w:szCs w:val="20"/>
                <w:lang w:eastAsia="zh-CN"/>
              </w:rPr>
            </w:pPr>
            <w:r w:rsidRPr="00635779">
              <w:rPr>
                <w:sz w:val="20"/>
                <w:szCs w:val="20"/>
                <w:lang w:eastAsia="zh-CN"/>
              </w:rPr>
              <w:lastRenderedPageBreak/>
              <w:t>2-5</w:t>
            </w:r>
          </w:p>
        </w:tc>
        <w:tc>
          <w:tcPr>
            <w:tcW w:w="675" w:type="pct"/>
            <w:shd w:val="clear" w:color="auto" w:fill="auto"/>
            <w:tcMar>
              <w:left w:w="57" w:type="dxa"/>
              <w:right w:w="57" w:type="dxa"/>
            </w:tcMar>
            <w:hideMark/>
          </w:tcPr>
          <w:p w14:paraId="1637B675" w14:textId="77777777" w:rsidR="00493210" w:rsidRPr="00314162" w:rsidRDefault="00493210" w:rsidP="00493210">
            <w:pPr>
              <w:keepNext/>
              <w:keepLines/>
              <w:spacing w:before="20" w:after="20"/>
              <w:jc w:val="left"/>
              <w:rPr>
                <w:sz w:val="20"/>
                <w:szCs w:val="20"/>
                <w:lang w:eastAsia="zh-CN"/>
              </w:rPr>
            </w:pPr>
            <w:r w:rsidRPr="00314162">
              <w:rPr>
                <w:sz w:val="20"/>
                <w:szCs w:val="20"/>
                <w:lang w:val="fr-FR" w:eastAsia="zh-CN"/>
              </w:rPr>
              <w:t>Haixin Shandong</w:t>
            </w:r>
          </w:p>
        </w:tc>
        <w:tc>
          <w:tcPr>
            <w:tcW w:w="561" w:type="pct"/>
            <w:shd w:val="clear" w:color="auto" w:fill="auto"/>
            <w:noWrap/>
            <w:tcMar>
              <w:left w:w="57" w:type="dxa"/>
              <w:right w:w="57" w:type="dxa"/>
            </w:tcMar>
            <w:hideMark/>
          </w:tcPr>
          <w:p w14:paraId="725F6105" w14:textId="77777777" w:rsidR="00493210" w:rsidRPr="00635779" w:rsidRDefault="00493210" w:rsidP="00493210">
            <w:pPr>
              <w:keepNext/>
              <w:keepLines/>
              <w:spacing w:before="20" w:after="20"/>
              <w:jc w:val="right"/>
              <w:rPr>
                <w:sz w:val="20"/>
                <w:szCs w:val="20"/>
                <w:lang w:eastAsia="zh-CN"/>
              </w:rPr>
            </w:pPr>
            <w:r w:rsidRPr="00635779">
              <w:rPr>
                <w:sz w:val="20"/>
                <w:szCs w:val="20"/>
                <w:lang w:eastAsia="zh-CN"/>
              </w:rPr>
              <w:t>105</w:t>
            </w:r>
            <w:r>
              <w:rPr>
                <w:sz w:val="20"/>
                <w:szCs w:val="20"/>
                <w:lang w:eastAsia="zh-CN"/>
              </w:rPr>
              <w:t>,</w:t>
            </w:r>
            <w:r w:rsidRPr="00635779">
              <w:rPr>
                <w:sz w:val="20"/>
                <w:szCs w:val="20"/>
                <w:lang w:eastAsia="zh-CN"/>
              </w:rPr>
              <w:t>31</w:t>
            </w:r>
          </w:p>
        </w:tc>
        <w:tc>
          <w:tcPr>
            <w:tcW w:w="381" w:type="pct"/>
            <w:shd w:val="clear" w:color="auto" w:fill="auto"/>
            <w:noWrap/>
            <w:tcMar>
              <w:left w:w="57" w:type="dxa"/>
              <w:right w:w="57" w:type="dxa"/>
            </w:tcMar>
            <w:hideMark/>
          </w:tcPr>
          <w:p w14:paraId="5019F7B3" w14:textId="77777777" w:rsidR="00493210" w:rsidRPr="00635779" w:rsidRDefault="00493210" w:rsidP="00493210">
            <w:pPr>
              <w:keepNext/>
              <w:keepLines/>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0F4063AC" w14:textId="77777777" w:rsidR="00493210" w:rsidRPr="00314162" w:rsidRDefault="00493210" w:rsidP="00493210">
            <w:pPr>
              <w:keepNext/>
              <w:keepLines/>
              <w:spacing w:before="20" w:after="20"/>
              <w:jc w:val="left"/>
              <w:rPr>
                <w:sz w:val="20"/>
                <w:szCs w:val="20"/>
                <w:lang w:eastAsia="zh-CN"/>
              </w:rPr>
            </w:pPr>
            <w:r w:rsidRPr="00314162">
              <w:rPr>
                <w:sz w:val="20"/>
                <w:szCs w:val="20"/>
                <w:lang w:val="fr-FR" w:eastAsia="zh-CN"/>
              </w:rPr>
              <w:t>Climatisation</w:t>
            </w:r>
            <w:r>
              <w:rPr>
                <w:sz w:val="20"/>
                <w:szCs w:val="20"/>
                <w:lang w:val="fr-FR" w:eastAsia="zh-CN"/>
              </w:rPr>
              <w:t> </w:t>
            </w:r>
            <w:r w:rsidRPr="00314162">
              <w:rPr>
                <w:sz w:val="20"/>
                <w:szCs w:val="20"/>
                <w:lang w:val="fr-FR" w:eastAsia="zh-CN"/>
              </w:rPr>
              <w:t>individuelle</w:t>
            </w:r>
          </w:p>
        </w:tc>
        <w:tc>
          <w:tcPr>
            <w:tcW w:w="576" w:type="pct"/>
            <w:shd w:val="clear" w:color="auto" w:fill="auto"/>
            <w:noWrap/>
            <w:tcMar>
              <w:left w:w="57" w:type="dxa"/>
              <w:right w:w="57" w:type="dxa"/>
            </w:tcMar>
            <w:hideMark/>
          </w:tcPr>
          <w:p w14:paraId="343C8890" w14:textId="77777777" w:rsidR="00493210" w:rsidRPr="00314162" w:rsidRDefault="00493210" w:rsidP="00493210">
            <w:pPr>
              <w:keepNext/>
              <w:keepLines/>
              <w:spacing w:before="20" w:after="20"/>
              <w:jc w:val="left"/>
              <w:rPr>
                <w:sz w:val="20"/>
                <w:szCs w:val="20"/>
                <w:lang w:eastAsia="zh-CN"/>
              </w:rPr>
            </w:pPr>
            <w:r w:rsidRPr="00314162">
              <w:rPr>
                <w:sz w:val="20"/>
                <w:szCs w:val="20"/>
                <w:lang w:val="fr-FR" w:eastAsia="zh-CN"/>
              </w:rPr>
              <w:t>HFC-32</w:t>
            </w:r>
          </w:p>
        </w:tc>
        <w:tc>
          <w:tcPr>
            <w:tcW w:w="592" w:type="pct"/>
            <w:shd w:val="clear" w:color="auto" w:fill="auto"/>
            <w:tcMar>
              <w:left w:w="57" w:type="dxa"/>
              <w:right w:w="57" w:type="dxa"/>
            </w:tcMar>
            <w:hideMark/>
          </w:tcPr>
          <w:p w14:paraId="114FD64E" w14:textId="77777777" w:rsidR="00493210" w:rsidRPr="00635779" w:rsidRDefault="00493210" w:rsidP="00493210">
            <w:pPr>
              <w:keepNext/>
              <w:keepLines/>
              <w:spacing w:before="20" w:after="20"/>
              <w:jc w:val="right"/>
              <w:rPr>
                <w:sz w:val="20"/>
                <w:szCs w:val="20"/>
                <w:lang w:eastAsia="zh-CN"/>
              </w:rPr>
            </w:pPr>
            <w:r w:rsidRPr="00635779">
              <w:rPr>
                <w:sz w:val="20"/>
                <w:szCs w:val="20"/>
                <w:lang w:eastAsia="zh-CN"/>
              </w:rPr>
              <w:t>953</w:t>
            </w:r>
            <w:r>
              <w:rPr>
                <w:sz w:val="20"/>
                <w:szCs w:val="20"/>
                <w:lang w:eastAsia="zh-CN"/>
              </w:rPr>
              <w:t> </w:t>
            </w:r>
            <w:r w:rsidRPr="00635779">
              <w:rPr>
                <w:sz w:val="20"/>
                <w:szCs w:val="20"/>
                <w:lang w:eastAsia="zh-CN"/>
              </w:rPr>
              <w:t>449</w:t>
            </w:r>
          </w:p>
        </w:tc>
        <w:tc>
          <w:tcPr>
            <w:tcW w:w="1186" w:type="pct"/>
            <w:tcMar>
              <w:left w:w="57" w:type="dxa"/>
              <w:right w:w="57" w:type="dxa"/>
            </w:tcMar>
          </w:tcPr>
          <w:p w14:paraId="3EDD2795" w14:textId="77777777" w:rsidR="00493210" w:rsidRPr="00493210" w:rsidRDefault="00493210" w:rsidP="00493210">
            <w:pPr>
              <w:spacing w:before="20" w:after="20"/>
              <w:jc w:val="left"/>
              <w:rPr>
                <w:sz w:val="20"/>
                <w:szCs w:val="20"/>
                <w:lang w:val="fr-CA"/>
              </w:rPr>
            </w:pPr>
            <w:r w:rsidRPr="00314162">
              <w:rPr>
                <w:sz w:val="20"/>
                <w:szCs w:val="20"/>
                <w:lang w:val="fr-FR"/>
              </w:rPr>
              <w:t>Reconversion de la chaîne de fabrication terminée ; l</w:t>
            </w:r>
            <w:r>
              <w:rPr>
                <w:sz w:val="20"/>
                <w:szCs w:val="20"/>
                <w:lang w:val="fr-FR"/>
              </w:rPr>
              <w:t>’</w:t>
            </w:r>
            <w:r w:rsidRPr="00314162">
              <w:rPr>
                <w:sz w:val="20"/>
                <w:szCs w:val="20"/>
                <w:lang w:val="fr-FR"/>
              </w:rPr>
              <w:t>acceptation de projet est prévue d</w:t>
            </w:r>
            <w:r>
              <w:rPr>
                <w:sz w:val="20"/>
                <w:szCs w:val="20"/>
                <w:lang w:val="fr-FR"/>
              </w:rPr>
              <w:t>’</w:t>
            </w:r>
            <w:r w:rsidRPr="00314162">
              <w:rPr>
                <w:sz w:val="20"/>
                <w:szCs w:val="20"/>
                <w:lang w:val="fr-FR"/>
              </w:rPr>
              <w:t>ici décembre 2021</w:t>
            </w:r>
          </w:p>
        </w:tc>
      </w:tr>
      <w:tr w:rsidR="00493210" w:rsidRPr="00E45BFC" w14:paraId="1A605EA0" w14:textId="77777777" w:rsidTr="00DC76B1">
        <w:tc>
          <w:tcPr>
            <w:tcW w:w="262" w:type="pct"/>
            <w:shd w:val="clear" w:color="auto" w:fill="auto"/>
            <w:noWrap/>
            <w:tcMar>
              <w:left w:w="57" w:type="dxa"/>
              <w:right w:w="57" w:type="dxa"/>
            </w:tcMar>
            <w:hideMark/>
          </w:tcPr>
          <w:p w14:paraId="68C882C4" w14:textId="77777777" w:rsidR="00493210" w:rsidRPr="00635779" w:rsidRDefault="00493210" w:rsidP="00493210">
            <w:pPr>
              <w:spacing w:before="20" w:after="20"/>
              <w:jc w:val="left"/>
              <w:rPr>
                <w:sz w:val="20"/>
                <w:szCs w:val="20"/>
                <w:lang w:eastAsia="zh-CN"/>
              </w:rPr>
            </w:pPr>
            <w:r w:rsidRPr="00635779">
              <w:rPr>
                <w:sz w:val="20"/>
                <w:szCs w:val="20"/>
                <w:lang w:eastAsia="zh-CN"/>
              </w:rPr>
              <w:t>2-6</w:t>
            </w:r>
          </w:p>
        </w:tc>
        <w:tc>
          <w:tcPr>
            <w:tcW w:w="675" w:type="pct"/>
            <w:shd w:val="clear" w:color="auto" w:fill="auto"/>
            <w:tcMar>
              <w:left w:w="57" w:type="dxa"/>
              <w:right w:w="57" w:type="dxa"/>
            </w:tcMar>
            <w:hideMark/>
          </w:tcPr>
          <w:p w14:paraId="6F4D8446" w14:textId="77777777" w:rsidR="00493210" w:rsidRPr="00314162" w:rsidRDefault="00493210" w:rsidP="00493210">
            <w:pPr>
              <w:spacing w:before="20" w:after="20"/>
              <w:jc w:val="left"/>
              <w:rPr>
                <w:sz w:val="20"/>
                <w:szCs w:val="20"/>
                <w:lang w:eastAsia="zh-CN"/>
              </w:rPr>
            </w:pPr>
            <w:r w:rsidRPr="00314162">
              <w:rPr>
                <w:sz w:val="20"/>
                <w:szCs w:val="20"/>
                <w:lang w:val="fr-FR" w:eastAsia="zh-CN"/>
              </w:rPr>
              <w:t>Qingdao Haier</w:t>
            </w:r>
          </w:p>
        </w:tc>
        <w:tc>
          <w:tcPr>
            <w:tcW w:w="561" w:type="pct"/>
            <w:shd w:val="clear" w:color="auto" w:fill="auto"/>
            <w:noWrap/>
            <w:tcMar>
              <w:left w:w="57" w:type="dxa"/>
              <w:right w:w="57" w:type="dxa"/>
            </w:tcMar>
            <w:hideMark/>
          </w:tcPr>
          <w:p w14:paraId="0BD860ED" w14:textId="77777777" w:rsidR="00493210" w:rsidRPr="00635779" w:rsidRDefault="00493210" w:rsidP="00493210">
            <w:pPr>
              <w:spacing w:before="20" w:after="20"/>
              <w:jc w:val="right"/>
              <w:rPr>
                <w:sz w:val="20"/>
                <w:szCs w:val="20"/>
                <w:lang w:eastAsia="zh-CN"/>
              </w:rPr>
            </w:pPr>
            <w:r w:rsidRPr="00635779">
              <w:rPr>
                <w:sz w:val="20"/>
                <w:szCs w:val="20"/>
                <w:lang w:eastAsia="zh-CN"/>
              </w:rPr>
              <w:t>492</w:t>
            </w:r>
            <w:r>
              <w:rPr>
                <w:sz w:val="20"/>
                <w:szCs w:val="20"/>
                <w:lang w:eastAsia="zh-CN"/>
              </w:rPr>
              <w:t>,</w:t>
            </w:r>
            <w:r w:rsidRPr="00635779">
              <w:rPr>
                <w:sz w:val="20"/>
                <w:szCs w:val="20"/>
                <w:lang w:eastAsia="zh-CN"/>
              </w:rPr>
              <w:t>00</w:t>
            </w:r>
          </w:p>
        </w:tc>
        <w:tc>
          <w:tcPr>
            <w:tcW w:w="381" w:type="pct"/>
            <w:shd w:val="clear" w:color="auto" w:fill="auto"/>
            <w:noWrap/>
            <w:tcMar>
              <w:left w:w="57" w:type="dxa"/>
              <w:right w:w="57" w:type="dxa"/>
            </w:tcMar>
            <w:hideMark/>
          </w:tcPr>
          <w:p w14:paraId="070B225E"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51322173" w14:textId="77777777" w:rsidR="00493210" w:rsidRPr="00314162" w:rsidRDefault="00493210" w:rsidP="00493210">
            <w:pPr>
              <w:spacing w:before="20" w:after="20"/>
              <w:jc w:val="left"/>
              <w:rPr>
                <w:sz w:val="20"/>
                <w:szCs w:val="20"/>
                <w:lang w:eastAsia="zh-CN"/>
              </w:rPr>
            </w:pPr>
            <w:r w:rsidRPr="00314162">
              <w:rPr>
                <w:sz w:val="20"/>
                <w:szCs w:val="20"/>
                <w:lang w:val="fr-FR" w:eastAsia="zh-CN"/>
              </w:rPr>
              <w:t>Climatisation</w:t>
            </w:r>
            <w:r>
              <w:rPr>
                <w:sz w:val="20"/>
                <w:szCs w:val="20"/>
                <w:lang w:val="fr-FR" w:eastAsia="zh-CN"/>
              </w:rPr>
              <w:t> </w:t>
            </w:r>
            <w:r w:rsidRPr="00314162">
              <w:rPr>
                <w:sz w:val="20"/>
                <w:szCs w:val="20"/>
                <w:lang w:val="fr-FR" w:eastAsia="zh-CN"/>
              </w:rPr>
              <w:t>individuelle</w:t>
            </w:r>
          </w:p>
        </w:tc>
        <w:tc>
          <w:tcPr>
            <w:tcW w:w="576" w:type="pct"/>
            <w:shd w:val="clear" w:color="auto" w:fill="auto"/>
            <w:noWrap/>
            <w:tcMar>
              <w:left w:w="57" w:type="dxa"/>
              <w:right w:w="57" w:type="dxa"/>
            </w:tcMar>
            <w:hideMark/>
          </w:tcPr>
          <w:p w14:paraId="0B3A268D" w14:textId="77777777" w:rsidR="00493210" w:rsidRPr="00314162" w:rsidRDefault="00493210" w:rsidP="00493210">
            <w:pPr>
              <w:spacing w:before="20" w:after="20"/>
              <w:jc w:val="left"/>
              <w:rPr>
                <w:sz w:val="20"/>
                <w:szCs w:val="20"/>
                <w:lang w:eastAsia="zh-CN"/>
              </w:rPr>
            </w:pPr>
            <w:r w:rsidRPr="00314162">
              <w:rPr>
                <w:sz w:val="20"/>
                <w:szCs w:val="20"/>
                <w:lang w:val="fr-FR" w:eastAsia="zh-CN"/>
              </w:rPr>
              <w:t>HFC-32</w:t>
            </w:r>
          </w:p>
        </w:tc>
        <w:tc>
          <w:tcPr>
            <w:tcW w:w="592" w:type="pct"/>
            <w:shd w:val="clear" w:color="auto" w:fill="auto"/>
            <w:tcMar>
              <w:left w:w="57" w:type="dxa"/>
              <w:right w:w="57" w:type="dxa"/>
            </w:tcMar>
            <w:hideMark/>
          </w:tcPr>
          <w:p w14:paraId="50E5A6AB" w14:textId="77777777" w:rsidR="00493210" w:rsidRPr="00635779" w:rsidRDefault="00493210" w:rsidP="00493210">
            <w:pPr>
              <w:spacing w:before="20" w:after="20"/>
              <w:jc w:val="right"/>
              <w:rPr>
                <w:sz w:val="20"/>
                <w:szCs w:val="20"/>
                <w:lang w:eastAsia="zh-CN"/>
              </w:rPr>
            </w:pPr>
            <w:r w:rsidRPr="00635779">
              <w:rPr>
                <w:sz w:val="20"/>
                <w:szCs w:val="20"/>
                <w:lang w:eastAsia="zh-CN"/>
              </w:rPr>
              <w:t>3</w:t>
            </w:r>
            <w:r>
              <w:rPr>
                <w:sz w:val="20"/>
                <w:szCs w:val="20"/>
                <w:lang w:eastAsia="zh-CN"/>
              </w:rPr>
              <w:t> </w:t>
            </w:r>
            <w:r w:rsidRPr="00635779">
              <w:rPr>
                <w:sz w:val="20"/>
                <w:szCs w:val="20"/>
                <w:lang w:eastAsia="zh-CN"/>
              </w:rPr>
              <w:t>265</w:t>
            </w:r>
            <w:r>
              <w:rPr>
                <w:sz w:val="20"/>
                <w:szCs w:val="20"/>
                <w:lang w:eastAsia="zh-CN"/>
              </w:rPr>
              <w:t> </w:t>
            </w:r>
            <w:r w:rsidRPr="00635779">
              <w:rPr>
                <w:sz w:val="20"/>
                <w:szCs w:val="20"/>
                <w:lang w:eastAsia="zh-CN"/>
              </w:rPr>
              <w:t>986</w:t>
            </w:r>
          </w:p>
        </w:tc>
        <w:tc>
          <w:tcPr>
            <w:tcW w:w="1186" w:type="pct"/>
            <w:tcMar>
              <w:left w:w="57" w:type="dxa"/>
              <w:right w:w="57" w:type="dxa"/>
            </w:tcMar>
          </w:tcPr>
          <w:p w14:paraId="1537D7D9" w14:textId="77777777" w:rsidR="00493210" w:rsidRPr="00493210" w:rsidRDefault="00493210" w:rsidP="00493210">
            <w:pPr>
              <w:spacing w:before="20" w:after="20"/>
              <w:jc w:val="left"/>
              <w:rPr>
                <w:sz w:val="20"/>
                <w:szCs w:val="20"/>
                <w:lang w:val="fr-CA"/>
              </w:rPr>
            </w:pPr>
            <w:r w:rsidRPr="00314162">
              <w:rPr>
                <w:sz w:val="20"/>
                <w:szCs w:val="20"/>
                <w:lang w:val="fr-FR"/>
              </w:rPr>
              <w:t>Reconversion de la chaîne de fabrication terminée ; l</w:t>
            </w:r>
            <w:r>
              <w:rPr>
                <w:sz w:val="20"/>
                <w:szCs w:val="20"/>
                <w:lang w:val="fr-FR"/>
              </w:rPr>
              <w:t>’</w:t>
            </w:r>
            <w:r w:rsidRPr="00314162">
              <w:rPr>
                <w:sz w:val="20"/>
                <w:szCs w:val="20"/>
                <w:lang w:val="fr-FR"/>
              </w:rPr>
              <w:t>acceptation de projet est prévue d</w:t>
            </w:r>
            <w:r>
              <w:rPr>
                <w:sz w:val="20"/>
                <w:szCs w:val="20"/>
                <w:lang w:val="fr-FR"/>
              </w:rPr>
              <w:t>’</w:t>
            </w:r>
            <w:r w:rsidRPr="00314162">
              <w:rPr>
                <w:sz w:val="20"/>
                <w:szCs w:val="20"/>
                <w:lang w:val="fr-FR"/>
              </w:rPr>
              <w:t>ici décembre 2021</w:t>
            </w:r>
          </w:p>
        </w:tc>
      </w:tr>
      <w:tr w:rsidR="00493210" w:rsidRPr="00E45BFC" w14:paraId="1B2A34C7" w14:textId="77777777" w:rsidTr="00DC76B1">
        <w:tc>
          <w:tcPr>
            <w:tcW w:w="262" w:type="pct"/>
            <w:shd w:val="clear" w:color="auto" w:fill="auto"/>
            <w:noWrap/>
            <w:tcMar>
              <w:left w:w="57" w:type="dxa"/>
              <w:right w:w="57" w:type="dxa"/>
            </w:tcMar>
            <w:hideMark/>
          </w:tcPr>
          <w:p w14:paraId="7E1ADBD7" w14:textId="77777777" w:rsidR="00493210" w:rsidRPr="00635779" w:rsidRDefault="00493210" w:rsidP="00493210">
            <w:pPr>
              <w:spacing w:before="20" w:after="20"/>
              <w:jc w:val="left"/>
              <w:rPr>
                <w:sz w:val="20"/>
                <w:szCs w:val="20"/>
                <w:lang w:eastAsia="zh-CN"/>
              </w:rPr>
            </w:pPr>
            <w:r w:rsidRPr="00635779">
              <w:rPr>
                <w:sz w:val="20"/>
                <w:szCs w:val="20"/>
                <w:lang w:eastAsia="zh-CN"/>
              </w:rPr>
              <w:t>2-7</w:t>
            </w:r>
          </w:p>
        </w:tc>
        <w:tc>
          <w:tcPr>
            <w:tcW w:w="675" w:type="pct"/>
            <w:shd w:val="clear" w:color="auto" w:fill="auto"/>
            <w:tcMar>
              <w:left w:w="57" w:type="dxa"/>
              <w:right w:w="57" w:type="dxa"/>
            </w:tcMar>
            <w:hideMark/>
          </w:tcPr>
          <w:p w14:paraId="6770BE64" w14:textId="77777777" w:rsidR="00493210" w:rsidRPr="00314162" w:rsidRDefault="00493210" w:rsidP="00493210">
            <w:pPr>
              <w:spacing w:before="20" w:after="20"/>
              <w:jc w:val="left"/>
              <w:rPr>
                <w:sz w:val="20"/>
                <w:szCs w:val="20"/>
                <w:lang w:eastAsia="zh-CN"/>
              </w:rPr>
            </w:pPr>
            <w:r w:rsidRPr="00314162">
              <w:rPr>
                <w:sz w:val="20"/>
                <w:szCs w:val="20"/>
                <w:lang w:val="fr-FR" w:eastAsia="zh-CN"/>
              </w:rPr>
              <w:t>Dunham-Bush</w:t>
            </w:r>
          </w:p>
        </w:tc>
        <w:tc>
          <w:tcPr>
            <w:tcW w:w="561" w:type="pct"/>
            <w:shd w:val="clear" w:color="auto" w:fill="auto"/>
            <w:noWrap/>
            <w:tcMar>
              <w:left w:w="57" w:type="dxa"/>
              <w:right w:w="57" w:type="dxa"/>
            </w:tcMar>
            <w:hideMark/>
          </w:tcPr>
          <w:p w14:paraId="6B44E2C2" w14:textId="77777777" w:rsidR="00493210" w:rsidRPr="00635779" w:rsidRDefault="00493210" w:rsidP="00493210">
            <w:pPr>
              <w:spacing w:before="20" w:after="20"/>
              <w:jc w:val="right"/>
              <w:rPr>
                <w:sz w:val="20"/>
                <w:szCs w:val="20"/>
                <w:lang w:eastAsia="zh-CN"/>
              </w:rPr>
            </w:pPr>
            <w:r w:rsidRPr="00635779">
              <w:rPr>
                <w:sz w:val="20"/>
                <w:szCs w:val="20"/>
                <w:lang w:eastAsia="zh-CN"/>
              </w:rPr>
              <w:t>112</w:t>
            </w:r>
            <w:r>
              <w:rPr>
                <w:sz w:val="20"/>
                <w:szCs w:val="20"/>
                <w:lang w:eastAsia="zh-CN"/>
              </w:rPr>
              <w:t>,</w:t>
            </w:r>
            <w:r w:rsidRPr="00635779">
              <w:rPr>
                <w:sz w:val="20"/>
                <w:szCs w:val="20"/>
                <w:lang w:eastAsia="zh-CN"/>
              </w:rPr>
              <w:t>20</w:t>
            </w:r>
          </w:p>
        </w:tc>
        <w:tc>
          <w:tcPr>
            <w:tcW w:w="381" w:type="pct"/>
            <w:shd w:val="clear" w:color="auto" w:fill="auto"/>
            <w:noWrap/>
            <w:tcMar>
              <w:left w:w="57" w:type="dxa"/>
              <w:right w:w="57" w:type="dxa"/>
            </w:tcMar>
            <w:hideMark/>
          </w:tcPr>
          <w:p w14:paraId="4CBC23E9"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68BA9029" w14:textId="77777777" w:rsidR="00493210" w:rsidRPr="00493210" w:rsidRDefault="00493210" w:rsidP="00493210">
            <w:pPr>
              <w:spacing w:before="20" w:after="20"/>
              <w:jc w:val="left"/>
              <w:rPr>
                <w:sz w:val="20"/>
                <w:szCs w:val="20"/>
                <w:lang w:val="fr-CA" w:eastAsia="zh-CN"/>
              </w:rPr>
            </w:pPr>
            <w:r w:rsidRPr="00314162">
              <w:rPr>
                <w:sz w:val="20"/>
                <w:szCs w:val="20"/>
                <w:lang w:val="fr-FR" w:eastAsia="zh-CN"/>
              </w:rPr>
              <w:t>Refroidisseur d</w:t>
            </w:r>
            <w:r>
              <w:rPr>
                <w:sz w:val="20"/>
                <w:szCs w:val="20"/>
                <w:lang w:val="fr-FR" w:eastAsia="zh-CN"/>
              </w:rPr>
              <w:t>’</w:t>
            </w:r>
            <w:r w:rsidRPr="00314162">
              <w:rPr>
                <w:sz w:val="20"/>
                <w:szCs w:val="20"/>
                <w:lang w:val="fr-FR" w:eastAsia="zh-CN"/>
              </w:rPr>
              <w:t>eau (pompe à chaleur)</w:t>
            </w:r>
          </w:p>
        </w:tc>
        <w:tc>
          <w:tcPr>
            <w:tcW w:w="576" w:type="pct"/>
            <w:shd w:val="clear" w:color="auto" w:fill="auto"/>
            <w:tcMar>
              <w:left w:w="57" w:type="dxa"/>
              <w:right w:w="57" w:type="dxa"/>
            </w:tcMar>
            <w:hideMark/>
          </w:tcPr>
          <w:p w14:paraId="58397206" w14:textId="77777777" w:rsidR="00493210" w:rsidRPr="00314162" w:rsidRDefault="00493210" w:rsidP="00493210">
            <w:pPr>
              <w:spacing w:before="20" w:after="20"/>
              <w:jc w:val="left"/>
              <w:rPr>
                <w:sz w:val="20"/>
                <w:szCs w:val="20"/>
                <w:lang w:eastAsia="zh-CN"/>
              </w:rPr>
            </w:pPr>
            <w:r w:rsidRPr="00314162">
              <w:rPr>
                <w:sz w:val="20"/>
                <w:szCs w:val="20"/>
                <w:lang w:val="fr-FR" w:eastAsia="zh-CN"/>
              </w:rPr>
              <w:t>R-513A</w:t>
            </w:r>
          </w:p>
        </w:tc>
        <w:tc>
          <w:tcPr>
            <w:tcW w:w="592" w:type="pct"/>
            <w:shd w:val="clear" w:color="auto" w:fill="auto"/>
            <w:tcMar>
              <w:left w:w="57" w:type="dxa"/>
              <w:right w:w="57" w:type="dxa"/>
            </w:tcMar>
            <w:hideMark/>
          </w:tcPr>
          <w:p w14:paraId="2ED8370F" w14:textId="77777777" w:rsidR="00493210" w:rsidRPr="00635779" w:rsidRDefault="00493210" w:rsidP="00493210">
            <w:pPr>
              <w:spacing w:before="20" w:after="20"/>
              <w:jc w:val="right"/>
              <w:rPr>
                <w:sz w:val="20"/>
                <w:szCs w:val="20"/>
                <w:lang w:eastAsia="zh-CN"/>
              </w:rPr>
            </w:pPr>
            <w:r w:rsidRPr="00635779">
              <w:rPr>
                <w:sz w:val="20"/>
                <w:szCs w:val="20"/>
                <w:lang w:eastAsia="zh-CN"/>
              </w:rPr>
              <w:t>1</w:t>
            </w:r>
            <w:r>
              <w:rPr>
                <w:sz w:val="20"/>
                <w:szCs w:val="20"/>
                <w:lang w:eastAsia="zh-CN"/>
              </w:rPr>
              <w:t> </w:t>
            </w:r>
            <w:r w:rsidRPr="00635779">
              <w:rPr>
                <w:sz w:val="20"/>
                <w:szCs w:val="20"/>
                <w:lang w:eastAsia="zh-CN"/>
              </w:rPr>
              <w:t>610</w:t>
            </w:r>
            <w:r>
              <w:rPr>
                <w:sz w:val="20"/>
                <w:szCs w:val="20"/>
                <w:lang w:eastAsia="zh-CN"/>
              </w:rPr>
              <w:t> </w:t>
            </w:r>
            <w:r w:rsidRPr="00635779">
              <w:rPr>
                <w:sz w:val="20"/>
                <w:szCs w:val="20"/>
                <w:lang w:eastAsia="zh-CN"/>
              </w:rPr>
              <w:t>512</w:t>
            </w:r>
          </w:p>
        </w:tc>
        <w:tc>
          <w:tcPr>
            <w:tcW w:w="1186" w:type="pct"/>
            <w:tcMar>
              <w:left w:w="57" w:type="dxa"/>
              <w:right w:w="57" w:type="dxa"/>
            </w:tcMar>
          </w:tcPr>
          <w:p w14:paraId="37C4FCFD" w14:textId="77777777" w:rsidR="00493210" w:rsidRPr="00493210" w:rsidRDefault="00493210" w:rsidP="00493210">
            <w:pPr>
              <w:spacing w:before="20" w:after="20"/>
              <w:jc w:val="left"/>
              <w:rPr>
                <w:sz w:val="20"/>
                <w:szCs w:val="20"/>
                <w:lang w:val="fr-CA"/>
              </w:rPr>
            </w:pPr>
            <w:r w:rsidRPr="00314162">
              <w:rPr>
                <w:sz w:val="20"/>
                <w:szCs w:val="20"/>
                <w:lang w:val="fr-FR"/>
              </w:rPr>
              <w:t>Acceptation nationale du</w:t>
            </w:r>
            <w:r>
              <w:rPr>
                <w:sz w:val="20"/>
                <w:szCs w:val="20"/>
                <w:lang w:val="fr-FR"/>
              </w:rPr>
              <w:t> </w:t>
            </w:r>
            <w:r w:rsidRPr="00314162">
              <w:rPr>
                <w:sz w:val="20"/>
                <w:szCs w:val="20"/>
                <w:lang w:val="fr-FR"/>
              </w:rPr>
              <w:t>projet en octobre 2020</w:t>
            </w:r>
          </w:p>
        </w:tc>
      </w:tr>
      <w:tr w:rsidR="00493210" w:rsidRPr="00E45BFC" w14:paraId="2149BA48" w14:textId="77777777" w:rsidTr="00DC76B1">
        <w:tc>
          <w:tcPr>
            <w:tcW w:w="262" w:type="pct"/>
            <w:shd w:val="clear" w:color="auto" w:fill="auto"/>
            <w:noWrap/>
            <w:tcMar>
              <w:left w:w="57" w:type="dxa"/>
              <w:right w:w="57" w:type="dxa"/>
            </w:tcMar>
            <w:hideMark/>
          </w:tcPr>
          <w:p w14:paraId="3D3778FB" w14:textId="77777777" w:rsidR="00493210" w:rsidRPr="00635779" w:rsidRDefault="00493210" w:rsidP="00493210">
            <w:pPr>
              <w:spacing w:before="20" w:after="20"/>
              <w:jc w:val="left"/>
              <w:rPr>
                <w:sz w:val="20"/>
                <w:szCs w:val="20"/>
                <w:lang w:eastAsia="zh-CN"/>
              </w:rPr>
            </w:pPr>
            <w:r w:rsidRPr="00635779">
              <w:rPr>
                <w:sz w:val="20"/>
                <w:szCs w:val="20"/>
                <w:lang w:eastAsia="zh-CN"/>
              </w:rPr>
              <w:t>2-8</w:t>
            </w:r>
          </w:p>
        </w:tc>
        <w:tc>
          <w:tcPr>
            <w:tcW w:w="675" w:type="pct"/>
            <w:shd w:val="clear" w:color="auto" w:fill="auto"/>
            <w:tcMar>
              <w:left w:w="57" w:type="dxa"/>
              <w:right w:w="57" w:type="dxa"/>
            </w:tcMar>
            <w:hideMark/>
          </w:tcPr>
          <w:p w14:paraId="142901FD" w14:textId="77777777" w:rsidR="00493210" w:rsidRPr="00314162" w:rsidRDefault="00493210" w:rsidP="00493210">
            <w:pPr>
              <w:spacing w:before="20" w:after="20"/>
              <w:jc w:val="left"/>
              <w:rPr>
                <w:sz w:val="20"/>
                <w:szCs w:val="20"/>
                <w:lang w:eastAsia="zh-CN"/>
              </w:rPr>
            </w:pPr>
            <w:r w:rsidRPr="00314162">
              <w:rPr>
                <w:sz w:val="20"/>
                <w:szCs w:val="20"/>
                <w:lang w:val="fr-FR" w:eastAsia="zh-CN"/>
              </w:rPr>
              <w:t>Dunan Environment</w:t>
            </w:r>
          </w:p>
        </w:tc>
        <w:tc>
          <w:tcPr>
            <w:tcW w:w="561" w:type="pct"/>
            <w:shd w:val="clear" w:color="auto" w:fill="auto"/>
            <w:noWrap/>
            <w:tcMar>
              <w:left w:w="57" w:type="dxa"/>
              <w:right w:w="57" w:type="dxa"/>
            </w:tcMar>
            <w:hideMark/>
          </w:tcPr>
          <w:p w14:paraId="043E015C" w14:textId="77777777" w:rsidR="00493210" w:rsidRPr="00635779" w:rsidRDefault="00493210" w:rsidP="00493210">
            <w:pPr>
              <w:spacing w:before="20" w:after="20"/>
              <w:jc w:val="right"/>
              <w:rPr>
                <w:sz w:val="20"/>
                <w:szCs w:val="20"/>
                <w:lang w:eastAsia="zh-CN"/>
              </w:rPr>
            </w:pPr>
            <w:r w:rsidRPr="00635779">
              <w:rPr>
                <w:sz w:val="20"/>
                <w:szCs w:val="20"/>
                <w:lang w:eastAsia="zh-CN"/>
              </w:rPr>
              <w:t>147</w:t>
            </w:r>
            <w:r>
              <w:rPr>
                <w:sz w:val="20"/>
                <w:szCs w:val="20"/>
                <w:lang w:eastAsia="zh-CN"/>
              </w:rPr>
              <w:t>,</w:t>
            </w:r>
            <w:r w:rsidRPr="00635779">
              <w:rPr>
                <w:sz w:val="20"/>
                <w:szCs w:val="20"/>
                <w:lang w:eastAsia="zh-CN"/>
              </w:rPr>
              <w:t>34</w:t>
            </w:r>
          </w:p>
        </w:tc>
        <w:tc>
          <w:tcPr>
            <w:tcW w:w="381" w:type="pct"/>
            <w:shd w:val="clear" w:color="auto" w:fill="auto"/>
            <w:noWrap/>
            <w:tcMar>
              <w:left w:w="57" w:type="dxa"/>
              <w:right w:w="57" w:type="dxa"/>
            </w:tcMar>
            <w:hideMark/>
          </w:tcPr>
          <w:p w14:paraId="59C6CD9C"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3ACAB370" w14:textId="77777777" w:rsidR="00493210" w:rsidRPr="00493210" w:rsidRDefault="00493210" w:rsidP="00493210">
            <w:pPr>
              <w:spacing w:before="20" w:after="20"/>
              <w:jc w:val="left"/>
              <w:rPr>
                <w:sz w:val="20"/>
                <w:szCs w:val="20"/>
                <w:lang w:val="fr-CA" w:eastAsia="zh-CN"/>
              </w:rPr>
            </w:pPr>
            <w:r w:rsidRPr="00314162">
              <w:rPr>
                <w:sz w:val="20"/>
                <w:szCs w:val="20"/>
                <w:lang w:val="fr-FR" w:eastAsia="zh-CN"/>
              </w:rPr>
              <w:t>Refroidisseur d</w:t>
            </w:r>
            <w:r>
              <w:rPr>
                <w:sz w:val="20"/>
                <w:szCs w:val="20"/>
                <w:lang w:val="fr-FR" w:eastAsia="zh-CN"/>
              </w:rPr>
              <w:t>’</w:t>
            </w:r>
            <w:r w:rsidRPr="00314162">
              <w:rPr>
                <w:sz w:val="20"/>
                <w:szCs w:val="20"/>
                <w:lang w:val="fr-FR" w:eastAsia="zh-CN"/>
              </w:rPr>
              <w:t>eau (pompe à chaleur)</w:t>
            </w:r>
          </w:p>
        </w:tc>
        <w:tc>
          <w:tcPr>
            <w:tcW w:w="576" w:type="pct"/>
            <w:shd w:val="clear" w:color="auto" w:fill="auto"/>
            <w:tcMar>
              <w:left w:w="57" w:type="dxa"/>
              <w:right w:w="57" w:type="dxa"/>
            </w:tcMar>
            <w:hideMark/>
          </w:tcPr>
          <w:p w14:paraId="0D529A65" w14:textId="77777777" w:rsidR="00493210" w:rsidRPr="00314162" w:rsidRDefault="00493210" w:rsidP="00493210">
            <w:pPr>
              <w:spacing w:before="20" w:after="20"/>
              <w:jc w:val="left"/>
              <w:rPr>
                <w:sz w:val="20"/>
                <w:szCs w:val="20"/>
                <w:lang w:eastAsia="zh-CN"/>
              </w:rPr>
            </w:pPr>
            <w:r w:rsidRPr="00314162">
              <w:rPr>
                <w:sz w:val="20"/>
                <w:szCs w:val="20"/>
                <w:lang w:val="fr-FR" w:eastAsia="zh-CN"/>
              </w:rPr>
              <w:t>R-513A</w:t>
            </w:r>
          </w:p>
        </w:tc>
        <w:tc>
          <w:tcPr>
            <w:tcW w:w="592" w:type="pct"/>
            <w:shd w:val="clear" w:color="auto" w:fill="auto"/>
            <w:tcMar>
              <w:left w:w="57" w:type="dxa"/>
              <w:right w:w="57" w:type="dxa"/>
            </w:tcMar>
            <w:hideMark/>
          </w:tcPr>
          <w:p w14:paraId="34F9CBD7" w14:textId="77777777" w:rsidR="00493210" w:rsidRPr="00635779" w:rsidRDefault="00493210" w:rsidP="00493210">
            <w:pPr>
              <w:spacing w:before="20" w:after="20"/>
              <w:jc w:val="right"/>
              <w:rPr>
                <w:sz w:val="20"/>
                <w:szCs w:val="20"/>
                <w:lang w:eastAsia="zh-CN"/>
              </w:rPr>
            </w:pPr>
            <w:r w:rsidRPr="00635779">
              <w:rPr>
                <w:sz w:val="20"/>
                <w:szCs w:val="20"/>
                <w:lang w:eastAsia="zh-CN"/>
              </w:rPr>
              <w:t>2</w:t>
            </w:r>
            <w:r>
              <w:rPr>
                <w:sz w:val="20"/>
                <w:szCs w:val="20"/>
                <w:lang w:eastAsia="zh-CN"/>
              </w:rPr>
              <w:t> </w:t>
            </w:r>
            <w:r w:rsidRPr="00635779">
              <w:rPr>
                <w:sz w:val="20"/>
                <w:szCs w:val="20"/>
                <w:lang w:eastAsia="zh-CN"/>
              </w:rPr>
              <w:t>030</w:t>
            </w:r>
            <w:r>
              <w:rPr>
                <w:sz w:val="20"/>
                <w:szCs w:val="20"/>
                <w:lang w:eastAsia="zh-CN"/>
              </w:rPr>
              <w:t> </w:t>
            </w:r>
            <w:r w:rsidRPr="00635779">
              <w:rPr>
                <w:sz w:val="20"/>
                <w:szCs w:val="20"/>
                <w:lang w:eastAsia="zh-CN"/>
              </w:rPr>
              <w:t>774</w:t>
            </w:r>
          </w:p>
        </w:tc>
        <w:tc>
          <w:tcPr>
            <w:tcW w:w="1186" w:type="pct"/>
            <w:tcMar>
              <w:left w:w="57" w:type="dxa"/>
              <w:right w:w="57" w:type="dxa"/>
            </w:tcMar>
          </w:tcPr>
          <w:p w14:paraId="6E0DC4F4" w14:textId="77777777" w:rsidR="00493210" w:rsidRPr="00493210" w:rsidRDefault="00493210" w:rsidP="00493210">
            <w:pPr>
              <w:spacing w:before="20" w:after="20"/>
              <w:jc w:val="left"/>
              <w:rPr>
                <w:sz w:val="20"/>
                <w:szCs w:val="20"/>
                <w:lang w:val="fr-CA"/>
              </w:rPr>
            </w:pPr>
            <w:r w:rsidRPr="00314162">
              <w:rPr>
                <w:sz w:val="20"/>
                <w:szCs w:val="20"/>
                <w:lang w:val="fr-FR"/>
              </w:rPr>
              <w:t>Contrat de conception et d</w:t>
            </w:r>
            <w:r>
              <w:rPr>
                <w:sz w:val="20"/>
                <w:szCs w:val="20"/>
                <w:lang w:val="fr-FR"/>
              </w:rPr>
              <w:t>’</w:t>
            </w:r>
            <w:r w:rsidRPr="00314162">
              <w:rPr>
                <w:sz w:val="20"/>
                <w:szCs w:val="20"/>
                <w:lang w:val="fr-FR"/>
              </w:rPr>
              <w:t>approvisionnement terminé ; l</w:t>
            </w:r>
            <w:r>
              <w:rPr>
                <w:sz w:val="20"/>
                <w:szCs w:val="20"/>
                <w:lang w:val="fr-FR"/>
              </w:rPr>
              <w:t>’</w:t>
            </w:r>
            <w:r w:rsidRPr="00314162">
              <w:rPr>
                <w:sz w:val="20"/>
                <w:szCs w:val="20"/>
                <w:lang w:val="fr-FR"/>
              </w:rPr>
              <w:t>acceptation de projet est prévue en novembre 2021</w:t>
            </w:r>
          </w:p>
        </w:tc>
      </w:tr>
      <w:tr w:rsidR="00493210" w:rsidRPr="00E45BFC" w14:paraId="5BF5DEB5" w14:textId="77777777" w:rsidTr="00DC76B1">
        <w:tc>
          <w:tcPr>
            <w:tcW w:w="262" w:type="pct"/>
            <w:shd w:val="clear" w:color="auto" w:fill="auto"/>
            <w:noWrap/>
            <w:tcMar>
              <w:left w:w="57" w:type="dxa"/>
              <w:right w:w="57" w:type="dxa"/>
            </w:tcMar>
            <w:hideMark/>
          </w:tcPr>
          <w:p w14:paraId="247C1687" w14:textId="77777777" w:rsidR="00493210" w:rsidRPr="00635779" w:rsidRDefault="00493210" w:rsidP="00493210">
            <w:pPr>
              <w:spacing w:before="20" w:after="20"/>
              <w:jc w:val="left"/>
              <w:rPr>
                <w:sz w:val="20"/>
                <w:szCs w:val="20"/>
                <w:lang w:eastAsia="zh-CN"/>
              </w:rPr>
            </w:pPr>
            <w:r w:rsidRPr="00635779">
              <w:rPr>
                <w:sz w:val="20"/>
                <w:szCs w:val="20"/>
                <w:lang w:eastAsia="zh-CN"/>
              </w:rPr>
              <w:t>2-9</w:t>
            </w:r>
          </w:p>
        </w:tc>
        <w:tc>
          <w:tcPr>
            <w:tcW w:w="675" w:type="pct"/>
            <w:shd w:val="clear" w:color="auto" w:fill="auto"/>
            <w:tcMar>
              <w:left w:w="57" w:type="dxa"/>
              <w:right w:w="57" w:type="dxa"/>
            </w:tcMar>
            <w:hideMark/>
          </w:tcPr>
          <w:p w14:paraId="4778FFA0" w14:textId="77777777" w:rsidR="00493210" w:rsidRPr="00314162" w:rsidRDefault="00493210" w:rsidP="00493210">
            <w:pPr>
              <w:spacing w:before="20" w:after="20"/>
              <w:jc w:val="left"/>
              <w:rPr>
                <w:sz w:val="20"/>
                <w:szCs w:val="20"/>
                <w:lang w:eastAsia="zh-CN"/>
              </w:rPr>
            </w:pPr>
            <w:r w:rsidRPr="00314162">
              <w:rPr>
                <w:sz w:val="20"/>
                <w:szCs w:val="20"/>
                <w:lang w:val="fr-FR" w:eastAsia="zh-CN"/>
              </w:rPr>
              <w:t>Zhejiang Guoxiang</w:t>
            </w:r>
          </w:p>
        </w:tc>
        <w:tc>
          <w:tcPr>
            <w:tcW w:w="561" w:type="pct"/>
            <w:shd w:val="clear" w:color="auto" w:fill="auto"/>
            <w:noWrap/>
            <w:tcMar>
              <w:left w:w="57" w:type="dxa"/>
              <w:right w:w="57" w:type="dxa"/>
            </w:tcMar>
            <w:hideMark/>
          </w:tcPr>
          <w:p w14:paraId="07F37B04" w14:textId="77777777" w:rsidR="00493210" w:rsidRPr="00635779" w:rsidRDefault="00493210" w:rsidP="00493210">
            <w:pPr>
              <w:spacing w:before="20" w:after="20"/>
              <w:jc w:val="right"/>
              <w:rPr>
                <w:sz w:val="20"/>
                <w:szCs w:val="20"/>
                <w:lang w:eastAsia="zh-CN"/>
              </w:rPr>
            </w:pPr>
            <w:r w:rsidRPr="00635779">
              <w:rPr>
                <w:sz w:val="20"/>
                <w:szCs w:val="20"/>
                <w:lang w:eastAsia="zh-CN"/>
              </w:rPr>
              <w:t>95</w:t>
            </w:r>
            <w:r>
              <w:rPr>
                <w:sz w:val="20"/>
                <w:szCs w:val="20"/>
                <w:lang w:eastAsia="zh-CN"/>
              </w:rPr>
              <w:t>,</w:t>
            </w:r>
            <w:r w:rsidRPr="00635779">
              <w:rPr>
                <w:sz w:val="20"/>
                <w:szCs w:val="20"/>
                <w:lang w:eastAsia="zh-CN"/>
              </w:rPr>
              <w:t>22</w:t>
            </w:r>
          </w:p>
        </w:tc>
        <w:tc>
          <w:tcPr>
            <w:tcW w:w="381" w:type="pct"/>
            <w:shd w:val="clear" w:color="auto" w:fill="auto"/>
            <w:noWrap/>
            <w:tcMar>
              <w:left w:w="57" w:type="dxa"/>
              <w:right w:w="57" w:type="dxa"/>
            </w:tcMar>
            <w:hideMark/>
          </w:tcPr>
          <w:p w14:paraId="22C2EC6C"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2AF4A5E8" w14:textId="77777777" w:rsidR="00493210" w:rsidRPr="00493210" w:rsidRDefault="00493210" w:rsidP="00493210">
            <w:pPr>
              <w:spacing w:before="20" w:after="20"/>
              <w:jc w:val="left"/>
              <w:rPr>
                <w:sz w:val="20"/>
                <w:szCs w:val="20"/>
                <w:lang w:val="fr-CA" w:eastAsia="zh-CN"/>
              </w:rPr>
            </w:pPr>
            <w:r w:rsidRPr="00314162">
              <w:rPr>
                <w:sz w:val="20"/>
                <w:szCs w:val="20"/>
                <w:lang w:val="fr-FR" w:eastAsia="zh-CN"/>
              </w:rPr>
              <w:t>Refroidisseur d</w:t>
            </w:r>
            <w:r>
              <w:rPr>
                <w:sz w:val="20"/>
                <w:szCs w:val="20"/>
                <w:lang w:val="fr-FR" w:eastAsia="zh-CN"/>
              </w:rPr>
              <w:t>’</w:t>
            </w:r>
            <w:r w:rsidRPr="00314162">
              <w:rPr>
                <w:sz w:val="20"/>
                <w:szCs w:val="20"/>
                <w:lang w:val="fr-FR" w:eastAsia="zh-CN"/>
              </w:rPr>
              <w:t>eau (pompe à chaleur)</w:t>
            </w:r>
          </w:p>
        </w:tc>
        <w:tc>
          <w:tcPr>
            <w:tcW w:w="576" w:type="pct"/>
            <w:shd w:val="clear" w:color="auto" w:fill="auto"/>
            <w:tcMar>
              <w:left w:w="57" w:type="dxa"/>
              <w:right w:w="57" w:type="dxa"/>
            </w:tcMar>
            <w:hideMark/>
          </w:tcPr>
          <w:p w14:paraId="068D7161" w14:textId="77777777" w:rsidR="00493210" w:rsidRPr="00314162" w:rsidRDefault="00493210" w:rsidP="00493210">
            <w:pPr>
              <w:spacing w:before="20" w:after="20"/>
              <w:jc w:val="left"/>
              <w:rPr>
                <w:sz w:val="20"/>
                <w:szCs w:val="20"/>
                <w:lang w:eastAsia="zh-CN"/>
              </w:rPr>
            </w:pPr>
            <w:r w:rsidRPr="00314162">
              <w:rPr>
                <w:sz w:val="20"/>
                <w:szCs w:val="20"/>
                <w:lang w:val="fr-FR" w:eastAsia="zh-CN"/>
              </w:rPr>
              <w:t>R-513A</w:t>
            </w:r>
          </w:p>
        </w:tc>
        <w:tc>
          <w:tcPr>
            <w:tcW w:w="592" w:type="pct"/>
            <w:shd w:val="clear" w:color="auto" w:fill="auto"/>
            <w:tcMar>
              <w:left w:w="57" w:type="dxa"/>
              <w:right w:w="57" w:type="dxa"/>
            </w:tcMar>
            <w:hideMark/>
          </w:tcPr>
          <w:p w14:paraId="7B433D46" w14:textId="77777777" w:rsidR="00493210" w:rsidRPr="00635779" w:rsidRDefault="00493210" w:rsidP="00493210">
            <w:pPr>
              <w:spacing w:before="20" w:after="20"/>
              <w:jc w:val="right"/>
              <w:rPr>
                <w:sz w:val="20"/>
                <w:szCs w:val="20"/>
                <w:lang w:eastAsia="zh-CN"/>
              </w:rPr>
            </w:pPr>
            <w:r w:rsidRPr="00635779">
              <w:rPr>
                <w:sz w:val="20"/>
                <w:szCs w:val="20"/>
                <w:lang w:eastAsia="zh-CN"/>
              </w:rPr>
              <w:t>1</w:t>
            </w:r>
            <w:r>
              <w:rPr>
                <w:sz w:val="20"/>
                <w:szCs w:val="20"/>
                <w:lang w:eastAsia="zh-CN"/>
              </w:rPr>
              <w:t> </w:t>
            </w:r>
            <w:r w:rsidRPr="00635779">
              <w:rPr>
                <w:sz w:val="20"/>
                <w:szCs w:val="20"/>
                <w:lang w:eastAsia="zh-CN"/>
              </w:rPr>
              <w:t>407</w:t>
            </w:r>
            <w:r>
              <w:rPr>
                <w:sz w:val="20"/>
                <w:szCs w:val="20"/>
                <w:lang w:eastAsia="zh-CN"/>
              </w:rPr>
              <w:t> </w:t>
            </w:r>
            <w:r w:rsidRPr="00635779">
              <w:rPr>
                <w:sz w:val="20"/>
                <w:szCs w:val="20"/>
                <w:lang w:eastAsia="zh-CN"/>
              </w:rPr>
              <w:t>457</w:t>
            </w:r>
          </w:p>
        </w:tc>
        <w:tc>
          <w:tcPr>
            <w:tcW w:w="1186" w:type="pct"/>
            <w:tcMar>
              <w:left w:w="57" w:type="dxa"/>
              <w:right w:w="57" w:type="dxa"/>
            </w:tcMar>
          </w:tcPr>
          <w:p w14:paraId="5D92989E" w14:textId="77777777" w:rsidR="00493210" w:rsidRPr="00493210" w:rsidRDefault="00493210" w:rsidP="00493210">
            <w:pPr>
              <w:spacing w:before="20" w:after="20"/>
              <w:jc w:val="left"/>
              <w:rPr>
                <w:sz w:val="20"/>
                <w:szCs w:val="20"/>
                <w:lang w:val="fr-CA"/>
              </w:rPr>
            </w:pPr>
            <w:r w:rsidRPr="00314162">
              <w:rPr>
                <w:sz w:val="20"/>
                <w:szCs w:val="20"/>
                <w:lang w:val="fr-FR"/>
              </w:rPr>
              <w:t>Contrat de conception et d</w:t>
            </w:r>
            <w:r>
              <w:rPr>
                <w:sz w:val="20"/>
                <w:szCs w:val="20"/>
                <w:lang w:val="fr-FR"/>
              </w:rPr>
              <w:t>’</w:t>
            </w:r>
            <w:r w:rsidRPr="00314162">
              <w:rPr>
                <w:sz w:val="20"/>
                <w:szCs w:val="20"/>
                <w:lang w:val="fr-FR"/>
              </w:rPr>
              <w:t>approvisionnement terminé ; l</w:t>
            </w:r>
            <w:r>
              <w:rPr>
                <w:sz w:val="20"/>
                <w:szCs w:val="20"/>
                <w:lang w:val="fr-FR"/>
              </w:rPr>
              <w:t>’</w:t>
            </w:r>
            <w:r w:rsidRPr="00314162">
              <w:rPr>
                <w:sz w:val="20"/>
                <w:szCs w:val="20"/>
                <w:lang w:val="fr-FR"/>
              </w:rPr>
              <w:t>acceptation de projet est prévue en décembre 2021</w:t>
            </w:r>
          </w:p>
        </w:tc>
      </w:tr>
      <w:tr w:rsidR="00493210" w:rsidRPr="00E45BFC" w14:paraId="60488148" w14:textId="77777777" w:rsidTr="00DC76B1">
        <w:tc>
          <w:tcPr>
            <w:tcW w:w="262" w:type="pct"/>
            <w:shd w:val="clear" w:color="auto" w:fill="auto"/>
            <w:noWrap/>
            <w:tcMar>
              <w:left w:w="57" w:type="dxa"/>
              <w:right w:w="57" w:type="dxa"/>
            </w:tcMar>
            <w:hideMark/>
          </w:tcPr>
          <w:p w14:paraId="026DA285" w14:textId="77777777" w:rsidR="00493210" w:rsidRPr="00635779" w:rsidRDefault="00493210" w:rsidP="00493210">
            <w:pPr>
              <w:spacing w:before="20" w:after="20"/>
              <w:jc w:val="left"/>
              <w:rPr>
                <w:sz w:val="20"/>
                <w:szCs w:val="20"/>
                <w:lang w:eastAsia="zh-CN"/>
              </w:rPr>
            </w:pPr>
            <w:r w:rsidRPr="00635779">
              <w:rPr>
                <w:sz w:val="20"/>
                <w:szCs w:val="20"/>
                <w:lang w:eastAsia="zh-CN"/>
              </w:rPr>
              <w:t>2-10</w:t>
            </w:r>
          </w:p>
        </w:tc>
        <w:tc>
          <w:tcPr>
            <w:tcW w:w="675" w:type="pct"/>
            <w:shd w:val="clear" w:color="auto" w:fill="auto"/>
            <w:tcMar>
              <w:left w:w="57" w:type="dxa"/>
              <w:right w:w="57" w:type="dxa"/>
            </w:tcMar>
            <w:hideMark/>
          </w:tcPr>
          <w:p w14:paraId="430076D9" w14:textId="77777777" w:rsidR="00493210" w:rsidRPr="00314162" w:rsidRDefault="00493210" w:rsidP="00493210">
            <w:pPr>
              <w:spacing w:before="20" w:after="20"/>
              <w:jc w:val="left"/>
              <w:rPr>
                <w:sz w:val="20"/>
                <w:szCs w:val="20"/>
                <w:lang w:eastAsia="zh-CN"/>
              </w:rPr>
            </w:pPr>
            <w:r w:rsidRPr="00314162">
              <w:rPr>
                <w:sz w:val="20"/>
                <w:szCs w:val="20"/>
                <w:lang w:val="fr-FR" w:eastAsia="zh-CN"/>
              </w:rPr>
              <w:t>Dalian Refrigeration</w:t>
            </w:r>
          </w:p>
        </w:tc>
        <w:tc>
          <w:tcPr>
            <w:tcW w:w="561" w:type="pct"/>
            <w:shd w:val="clear" w:color="auto" w:fill="auto"/>
            <w:noWrap/>
            <w:tcMar>
              <w:left w:w="57" w:type="dxa"/>
              <w:right w:w="57" w:type="dxa"/>
            </w:tcMar>
            <w:hideMark/>
          </w:tcPr>
          <w:p w14:paraId="03DC34F6" w14:textId="77777777" w:rsidR="00493210" w:rsidRPr="00635779" w:rsidRDefault="00493210" w:rsidP="00493210">
            <w:pPr>
              <w:spacing w:before="20" w:after="20"/>
              <w:jc w:val="right"/>
              <w:rPr>
                <w:sz w:val="20"/>
                <w:szCs w:val="20"/>
                <w:lang w:eastAsia="zh-CN"/>
              </w:rPr>
            </w:pPr>
            <w:r w:rsidRPr="00635779">
              <w:rPr>
                <w:sz w:val="20"/>
                <w:szCs w:val="20"/>
                <w:lang w:eastAsia="zh-CN"/>
              </w:rPr>
              <w:t>237</w:t>
            </w:r>
            <w:r>
              <w:rPr>
                <w:sz w:val="20"/>
                <w:szCs w:val="20"/>
                <w:lang w:eastAsia="zh-CN"/>
              </w:rPr>
              <w:t>,</w:t>
            </w:r>
            <w:r w:rsidRPr="00635779">
              <w:rPr>
                <w:sz w:val="20"/>
                <w:szCs w:val="20"/>
                <w:lang w:eastAsia="zh-CN"/>
              </w:rPr>
              <w:t>04</w:t>
            </w:r>
          </w:p>
        </w:tc>
        <w:tc>
          <w:tcPr>
            <w:tcW w:w="381" w:type="pct"/>
            <w:shd w:val="clear" w:color="auto" w:fill="auto"/>
            <w:noWrap/>
            <w:tcMar>
              <w:left w:w="57" w:type="dxa"/>
              <w:right w:w="57" w:type="dxa"/>
            </w:tcMar>
            <w:hideMark/>
          </w:tcPr>
          <w:p w14:paraId="31E8687B"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hideMark/>
          </w:tcPr>
          <w:p w14:paraId="3BFD097B" w14:textId="77777777" w:rsidR="00493210" w:rsidRPr="00493210" w:rsidRDefault="00493210" w:rsidP="00493210">
            <w:pPr>
              <w:spacing w:before="20" w:after="20"/>
              <w:jc w:val="left"/>
              <w:rPr>
                <w:sz w:val="20"/>
                <w:szCs w:val="20"/>
                <w:lang w:val="fr-CA" w:eastAsia="zh-CN"/>
              </w:rPr>
            </w:pPr>
            <w:r w:rsidRPr="00314162">
              <w:rPr>
                <w:sz w:val="20"/>
                <w:szCs w:val="20"/>
                <w:lang w:val="fr-FR" w:eastAsia="zh-CN"/>
              </w:rPr>
              <w:t>Refroidisseur d</w:t>
            </w:r>
            <w:r>
              <w:rPr>
                <w:sz w:val="20"/>
                <w:szCs w:val="20"/>
                <w:lang w:val="fr-FR" w:eastAsia="zh-CN"/>
              </w:rPr>
              <w:t>’</w:t>
            </w:r>
            <w:r w:rsidRPr="00314162">
              <w:rPr>
                <w:sz w:val="20"/>
                <w:szCs w:val="20"/>
                <w:lang w:val="fr-FR" w:eastAsia="zh-CN"/>
              </w:rPr>
              <w:t>eau (pompe à chaleur)</w:t>
            </w:r>
          </w:p>
        </w:tc>
        <w:tc>
          <w:tcPr>
            <w:tcW w:w="576" w:type="pct"/>
            <w:shd w:val="clear" w:color="auto" w:fill="auto"/>
            <w:noWrap/>
            <w:tcMar>
              <w:left w:w="57" w:type="dxa"/>
              <w:right w:w="57" w:type="dxa"/>
            </w:tcMar>
            <w:hideMark/>
          </w:tcPr>
          <w:p w14:paraId="75618281" w14:textId="77777777" w:rsidR="00493210" w:rsidRPr="00314162" w:rsidRDefault="00493210" w:rsidP="00493210">
            <w:pPr>
              <w:spacing w:before="20" w:after="20"/>
              <w:jc w:val="left"/>
              <w:rPr>
                <w:sz w:val="20"/>
                <w:szCs w:val="20"/>
                <w:lang w:eastAsia="zh-CN"/>
              </w:rPr>
            </w:pPr>
            <w:r w:rsidRPr="00314162">
              <w:rPr>
                <w:sz w:val="20"/>
                <w:szCs w:val="20"/>
                <w:lang w:val="fr-FR" w:eastAsia="zh-CN"/>
              </w:rPr>
              <w:t>R-290</w:t>
            </w:r>
          </w:p>
        </w:tc>
        <w:tc>
          <w:tcPr>
            <w:tcW w:w="592" w:type="pct"/>
            <w:shd w:val="clear" w:color="auto" w:fill="auto"/>
            <w:tcMar>
              <w:left w:w="57" w:type="dxa"/>
              <w:right w:w="57" w:type="dxa"/>
            </w:tcMar>
            <w:hideMark/>
          </w:tcPr>
          <w:p w14:paraId="38D8925D" w14:textId="77777777" w:rsidR="00493210" w:rsidRPr="00635779" w:rsidRDefault="00493210" w:rsidP="00493210">
            <w:pPr>
              <w:spacing w:before="20" w:after="20"/>
              <w:jc w:val="right"/>
              <w:rPr>
                <w:sz w:val="20"/>
                <w:szCs w:val="20"/>
                <w:lang w:eastAsia="zh-CN"/>
              </w:rPr>
            </w:pPr>
            <w:r w:rsidRPr="00635779">
              <w:rPr>
                <w:sz w:val="20"/>
                <w:szCs w:val="20"/>
                <w:lang w:eastAsia="zh-CN"/>
              </w:rPr>
              <w:t>3</w:t>
            </w:r>
            <w:r>
              <w:rPr>
                <w:sz w:val="20"/>
                <w:szCs w:val="20"/>
                <w:lang w:eastAsia="zh-CN"/>
              </w:rPr>
              <w:t> </w:t>
            </w:r>
            <w:r w:rsidRPr="00635779">
              <w:rPr>
                <w:sz w:val="20"/>
                <w:szCs w:val="20"/>
                <w:lang w:eastAsia="zh-CN"/>
              </w:rPr>
              <w:t>373</w:t>
            </w:r>
            <w:r>
              <w:rPr>
                <w:sz w:val="20"/>
                <w:szCs w:val="20"/>
                <w:lang w:eastAsia="zh-CN"/>
              </w:rPr>
              <w:t> </w:t>
            </w:r>
            <w:r w:rsidRPr="00635779">
              <w:rPr>
                <w:sz w:val="20"/>
                <w:szCs w:val="20"/>
                <w:lang w:eastAsia="zh-CN"/>
              </w:rPr>
              <w:t>561</w:t>
            </w:r>
          </w:p>
        </w:tc>
        <w:tc>
          <w:tcPr>
            <w:tcW w:w="1186" w:type="pct"/>
            <w:tcMar>
              <w:left w:w="57" w:type="dxa"/>
              <w:right w:w="57" w:type="dxa"/>
            </w:tcMar>
          </w:tcPr>
          <w:p w14:paraId="6773CB3B" w14:textId="77777777" w:rsidR="00493210" w:rsidRPr="00493210" w:rsidRDefault="00493210" w:rsidP="00493210">
            <w:pPr>
              <w:spacing w:before="20" w:after="20"/>
              <w:jc w:val="left"/>
              <w:rPr>
                <w:sz w:val="20"/>
                <w:szCs w:val="20"/>
                <w:lang w:val="fr-CA"/>
              </w:rPr>
            </w:pPr>
            <w:r w:rsidRPr="00314162">
              <w:rPr>
                <w:sz w:val="20"/>
                <w:szCs w:val="20"/>
                <w:lang w:val="fr-FR"/>
              </w:rPr>
              <w:t>La reconversion de la chaîne de fabrication devrait être achevée d</w:t>
            </w:r>
            <w:r>
              <w:rPr>
                <w:sz w:val="20"/>
                <w:szCs w:val="20"/>
                <w:lang w:val="fr-FR"/>
              </w:rPr>
              <w:t>’</w:t>
            </w:r>
            <w:r w:rsidRPr="00314162">
              <w:rPr>
                <w:sz w:val="20"/>
                <w:szCs w:val="20"/>
                <w:lang w:val="fr-FR"/>
              </w:rPr>
              <w:t>ici décembre</w:t>
            </w:r>
            <w:r>
              <w:rPr>
                <w:sz w:val="20"/>
                <w:szCs w:val="20"/>
                <w:lang w:val="fr-FR"/>
              </w:rPr>
              <w:t> </w:t>
            </w:r>
            <w:r w:rsidRPr="00314162">
              <w:rPr>
                <w:sz w:val="20"/>
                <w:szCs w:val="20"/>
                <w:lang w:val="fr-FR"/>
              </w:rPr>
              <w:t>2021</w:t>
            </w:r>
          </w:p>
        </w:tc>
      </w:tr>
      <w:tr w:rsidR="00493210" w:rsidRPr="00E45BFC" w14:paraId="0F21C0DF" w14:textId="77777777" w:rsidTr="00DC76B1">
        <w:tc>
          <w:tcPr>
            <w:tcW w:w="262" w:type="pct"/>
            <w:shd w:val="clear" w:color="auto" w:fill="auto"/>
            <w:noWrap/>
            <w:tcMar>
              <w:left w:w="57" w:type="dxa"/>
              <w:right w:w="57" w:type="dxa"/>
            </w:tcMar>
          </w:tcPr>
          <w:p w14:paraId="589481BE" w14:textId="77777777" w:rsidR="00493210" w:rsidRPr="00635779" w:rsidRDefault="00493210" w:rsidP="00493210">
            <w:pPr>
              <w:spacing w:before="20" w:after="20"/>
              <w:jc w:val="left"/>
              <w:rPr>
                <w:sz w:val="20"/>
                <w:szCs w:val="20"/>
                <w:lang w:eastAsia="zh-CN"/>
              </w:rPr>
            </w:pPr>
            <w:r w:rsidRPr="00635779">
              <w:rPr>
                <w:sz w:val="20"/>
                <w:szCs w:val="20"/>
                <w:lang w:eastAsia="zh-CN"/>
              </w:rPr>
              <w:t>2-11</w:t>
            </w:r>
          </w:p>
        </w:tc>
        <w:tc>
          <w:tcPr>
            <w:tcW w:w="675" w:type="pct"/>
            <w:shd w:val="clear" w:color="auto" w:fill="auto"/>
            <w:tcMar>
              <w:left w:w="57" w:type="dxa"/>
              <w:right w:w="57" w:type="dxa"/>
            </w:tcMar>
          </w:tcPr>
          <w:p w14:paraId="54424704" w14:textId="77777777" w:rsidR="00493210" w:rsidRPr="00314162" w:rsidRDefault="00493210" w:rsidP="00493210">
            <w:pPr>
              <w:spacing w:before="20" w:after="20"/>
              <w:jc w:val="left"/>
              <w:rPr>
                <w:sz w:val="20"/>
                <w:szCs w:val="20"/>
                <w:lang w:eastAsia="zh-CN"/>
              </w:rPr>
            </w:pPr>
            <w:r w:rsidRPr="00314162">
              <w:rPr>
                <w:sz w:val="20"/>
                <w:szCs w:val="20"/>
                <w:lang w:val="fr-FR" w:eastAsia="zh-CN"/>
              </w:rPr>
              <w:t>Shandong Shenzhou</w:t>
            </w:r>
          </w:p>
        </w:tc>
        <w:tc>
          <w:tcPr>
            <w:tcW w:w="561" w:type="pct"/>
            <w:shd w:val="clear" w:color="auto" w:fill="auto"/>
            <w:noWrap/>
            <w:tcMar>
              <w:left w:w="57" w:type="dxa"/>
              <w:right w:w="57" w:type="dxa"/>
            </w:tcMar>
          </w:tcPr>
          <w:p w14:paraId="0DAB3B00" w14:textId="77777777" w:rsidR="00493210" w:rsidRPr="00635779" w:rsidRDefault="00493210" w:rsidP="00493210">
            <w:pPr>
              <w:spacing w:before="20" w:after="20"/>
              <w:jc w:val="right"/>
              <w:rPr>
                <w:sz w:val="20"/>
                <w:szCs w:val="20"/>
                <w:lang w:eastAsia="zh-CN"/>
              </w:rPr>
            </w:pPr>
            <w:r w:rsidRPr="00635779">
              <w:rPr>
                <w:sz w:val="20"/>
                <w:szCs w:val="20"/>
                <w:lang w:eastAsia="zh-CN"/>
              </w:rPr>
              <w:t>114</w:t>
            </w:r>
            <w:r>
              <w:rPr>
                <w:sz w:val="20"/>
                <w:szCs w:val="20"/>
                <w:lang w:eastAsia="zh-CN"/>
              </w:rPr>
              <w:t>,</w:t>
            </w:r>
            <w:r w:rsidRPr="00635779">
              <w:rPr>
                <w:sz w:val="20"/>
                <w:szCs w:val="20"/>
                <w:lang w:eastAsia="zh-CN"/>
              </w:rPr>
              <w:t>09</w:t>
            </w:r>
          </w:p>
        </w:tc>
        <w:tc>
          <w:tcPr>
            <w:tcW w:w="381" w:type="pct"/>
            <w:shd w:val="clear" w:color="auto" w:fill="auto"/>
            <w:noWrap/>
            <w:tcMar>
              <w:left w:w="57" w:type="dxa"/>
              <w:right w:w="57" w:type="dxa"/>
            </w:tcMar>
          </w:tcPr>
          <w:p w14:paraId="7D031A9B" w14:textId="77777777" w:rsidR="00493210" w:rsidRPr="00635779" w:rsidRDefault="00493210" w:rsidP="00493210">
            <w:pPr>
              <w:spacing w:before="20" w:after="20"/>
              <w:jc w:val="center"/>
              <w:rPr>
                <w:sz w:val="20"/>
                <w:szCs w:val="20"/>
                <w:lang w:eastAsia="zh-CN"/>
              </w:rPr>
            </w:pPr>
            <w:r w:rsidRPr="00635779">
              <w:rPr>
                <w:sz w:val="20"/>
                <w:szCs w:val="20"/>
                <w:lang w:eastAsia="zh-CN"/>
              </w:rPr>
              <w:t>1</w:t>
            </w:r>
          </w:p>
        </w:tc>
        <w:tc>
          <w:tcPr>
            <w:tcW w:w="767" w:type="pct"/>
            <w:shd w:val="clear" w:color="auto" w:fill="auto"/>
            <w:tcMar>
              <w:left w:w="57" w:type="dxa"/>
              <w:right w:w="57" w:type="dxa"/>
            </w:tcMar>
          </w:tcPr>
          <w:p w14:paraId="7B20A191" w14:textId="77777777" w:rsidR="00493210" w:rsidRPr="00493210" w:rsidRDefault="00493210" w:rsidP="00493210">
            <w:pPr>
              <w:spacing w:before="20" w:after="20"/>
              <w:jc w:val="left"/>
              <w:rPr>
                <w:sz w:val="20"/>
                <w:szCs w:val="20"/>
                <w:lang w:val="fr-CA" w:eastAsia="zh-CN"/>
              </w:rPr>
            </w:pPr>
            <w:r w:rsidRPr="00314162">
              <w:rPr>
                <w:sz w:val="20"/>
                <w:szCs w:val="20"/>
                <w:lang w:val="fr-FR" w:eastAsia="zh-CN"/>
              </w:rPr>
              <w:t>Congélateurs, unités de</w:t>
            </w:r>
            <w:r>
              <w:rPr>
                <w:sz w:val="20"/>
                <w:szCs w:val="20"/>
                <w:lang w:val="fr-FR" w:eastAsia="zh-CN"/>
              </w:rPr>
              <w:t> </w:t>
            </w:r>
            <w:r w:rsidRPr="00314162">
              <w:rPr>
                <w:sz w:val="20"/>
                <w:szCs w:val="20"/>
                <w:lang w:val="fr-FR" w:eastAsia="zh-CN"/>
              </w:rPr>
              <w:t>réfrigération et de condensation</w:t>
            </w:r>
          </w:p>
        </w:tc>
        <w:tc>
          <w:tcPr>
            <w:tcW w:w="576" w:type="pct"/>
            <w:shd w:val="clear" w:color="auto" w:fill="auto"/>
            <w:noWrap/>
            <w:tcMar>
              <w:left w:w="57" w:type="dxa"/>
              <w:right w:w="57" w:type="dxa"/>
            </w:tcMar>
          </w:tcPr>
          <w:p w14:paraId="2DE34238" w14:textId="77777777" w:rsidR="00493210" w:rsidRPr="00314162" w:rsidRDefault="00493210" w:rsidP="00493210">
            <w:pPr>
              <w:spacing w:before="20" w:after="20"/>
              <w:jc w:val="left"/>
              <w:rPr>
                <w:sz w:val="20"/>
                <w:szCs w:val="20"/>
                <w:lang w:eastAsia="zh-CN"/>
              </w:rPr>
            </w:pPr>
            <w:r w:rsidRPr="00314162">
              <w:rPr>
                <w:sz w:val="20"/>
                <w:szCs w:val="20"/>
                <w:lang w:val="fr-FR" w:eastAsia="zh-CN"/>
              </w:rPr>
              <w:t>NH</w:t>
            </w:r>
            <w:r w:rsidRPr="00314162">
              <w:rPr>
                <w:sz w:val="20"/>
                <w:szCs w:val="20"/>
                <w:vertAlign w:val="subscript"/>
                <w:lang w:val="fr-FR" w:eastAsia="zh-CN"/>
              </w:rPr>
              <w:t>3</w:t>
            </w:r>
            <w:r w:rsidRPr="00314162">
              <w:rPr>
                <w:sz w:val="20"/>
                <w:szCs w:val="20"/>
                <w:lang w:val="fr-FR" w:eastAsia="zh-CN"/>
              </w:rPr>
              <w:t>/</w:t>
            </w:r>
            <w:r w:rsidRPr="00C8427A">
              <w:rPr>
                <w:sz w:val="20"/>
                <w:szCs w:val="20"/>
                <w:lang w:val="fr-FR" w:eastAsia="zh-CN"/>
              </w:rPr>
              <w:t>CO</w:t>
            </w:r>
            <w:r w:rsidRPr="00C8427A">
              <w:rPr>
                <w:sz w:val="20"/>
                <w:szCs w:val="20"/>
                <w:vertAlign w:val="subscript"/>
                <w:lang w:val="fr-FR" w:eastAsia="zh-CN"/>
              </w:rPr>
              <w:t>2</w:t>
            </w:r>
          </w:p>
        </w:tc>
        <w:tc>
          <w:tcPr>
            <w:tcW w:w="592" w:type="pct"/>
            <w:shd w:val="clear" w:color="auto" w:fill="auto"/>
            <w:tcMar>
              <w:left w:w="57" w:type="dxa"/>
              <w:right w:w="57" w:type="dxa"/>
            </w:tcMar>
          </w:tcPr>
          <w:p w14:paraId="027032A4" w14:textId="77777777" w:rsidR="00493210" w:rsidRPr="00635779" w:rsidRDefault="00493210" w:rsidP="00493210">
            <w:pPr>
              <w:spacing w:before="20" w:after="20"/>
              <w:jc w:val="right"/>
              <w:rPr>
                <w:sz w:val="20"/>
                <w:szCs w:val="20"/>
                <w:lang w:eastAsia="zh-CN"/>
              </w:rPr>
            </w:pPr>
            <w:r w:rsidRPr="00635779">
              <w:rPr>
                <w:sz w:val="20"/>
                <w:szCs w:val="20"/>
                <w:lang w:eastAsia="zh-CN"/>
              </w:rPr>
              <w:t>1</w:t>
            </w:r>
            <w:r>
              <w:rPr>
                <w:sz w:val="20"/>
                <w:szCs w:val="20"/>
                <w:lang w:eastAsia="zh-CN"/>
              </w:rPr>
              <w:t> </w:t>
            </w:r>
            <w:r w:rsidRPr="00635779">
              <w:rPr>
                <w:sz w:val="20"/>
                <w:szCs w:val="20"/>
                <w:lang w:eastAsia="zh-CN"/>
              </w:rPr>
              <w:t>633</w:t>
            </w:r>
            <w:r>
              <w:rPr>
                <w:sz w:val="20"/>
                <w:szCs w:val="20"/>
                <w:lang w:eastAsia="zh-CN"/>
              </w:rPr>
              <w:t> </w:t>
            </w:r>
            <w:r w:rsidRPr="00635779">
              <w:rPr>
                <w:sz w:val="20"/>
                <w:szCs w:val="20"/>
                <w:lang w:eastAsia="zh-CN"/>
              </w:rPr>
              <w:t>116</w:t>
            </w:r>
          </w:p>
        </w:tc>
        <w:tc>
          <w:tcPr>
            <w:tcW w:w="1186" w:type="pct"/>
            <w:tcMar>
              <w:left w:w="57" w:type="dxa"/>
              <w:right w:w="57" w:type="dxa"/>
            </w:tcMar>
          </w:tcPr>
          <w:p w14:paraId="25537E51" w14:textId="77777777" w:rsidR="00493210" w:rsidRPr="00493210" w:rsidRDefault="00493210" w:rsidP="00493210">
            <w:pPr>
              <w:spacing w:before="20" w:after="20"/>
              <w:jc w:val="left"/>
              <w:rPr>
                <w:sz w:val="20"/>
                <w:szCs w:val="20"/>
                <w:lang w:val="fr-CA"/>
              </w:rPr>
            </w:pPr>
            <w:r w:rsidRPr="00314162">
              <w:rPr>
                <w:sz w:val="20"/>
                <w:szCs w:val="20"/>
                <w:lang w:val="fr-FR"/>
              </w:rPr>
              <w:t>Reconversion de la chaîne de fabrication terminée ; l</w:t>
            </w:r>
            <w:r>
              <w:rPr>
                <w:sz w:val="20"/>
                <w:szCs w:val="20"/>
                <w:lang w:val="fr-FR"/>
              </w:rPr>
              <w:t>’</w:t>
            </w:r>
            <w:r w:rsidRPr="00314162">
              <w:rPr>
                <w:sz w:val="20"/>
                <w:szCs w:val="20"/>
                <w:lang w:val="fr-FR"/>
              </w:rPr>
              <w:t>acceptation de projet est prévue d</w:t>
            </w:r>
            <w:r>
              <w:rPr>
                <w:sz w:val="20"/>
                <w:szCs w:val="20"/>
                <w:lang w:val="fr-FR"/>
              </w:rPr>
              <w:t>’</w:t>
            </w:r>
            <w:r w:rsidRPr="00314162">
              <w:rPr>
                <w:sz w:val="20"/>
                <w:szCs w:val="20"/>
                <w:lang w:val="fr-FR"/>
              </w:rPr>
              <w:t>ici décembre 2021</w:t>
            </w:r>
          </w:p>
        </w:tc>
      </w:tr>
      <w:tr w:rsidR="00493210" w:rsidRPr="00635779" w14:paraId="0C743876" w14:textId="77777777" w:rsidTr="00DC76B1">
        <w:tc>
          <w:tcPr>
            <w:tcW w:w="937" w:type="pct"/>
            <w:gridSpan w:val="2"/>
            <w:shd w:val="clear" w:color="auto" w:fill="auto"/>
            <w:noWrap/>
            <w:tcMar>
              <w:left w:w="57" w:type="dxa"/>
              <w:right w:w="57" w:type="dxa"/>
            </w:tcMar>
            <w:hideMark/>
          </w:tcPr>
          <w:p w14:paraId="1CF0F485" w14:textId="77777777" w:rsidR="00493210" w:rsidRPr="00314162" w:rsidRDefault="00493210" w:rsidP="00493210">
            <w:pPr>
              <w:spacing w:before="20" w:after="20"/>
              <w:jc w:val="left"/>
              <w:rPr>
                <w:b/>
                <w:bCs/>
                <w:sz w:val="20"/>
                <w:szCs w:val="20"/>
                <w:lang w:eastAsia="zh-CN"/>
              </w:rPr>
            </w:pPr>
            <w:r w:rsidRPr="00314162">
              <w:rPr>
                <w:b/>
                <w:bCs/>
                <w:sz w:val="20"/>
                <w:szCs w:val="20"/>
                <w:lang w:val="fr-FR" w:eastAsia="zh-CN"/>
              </w:rPr>
              <w:t>Total – 2</w:t>
            </w:r>
            <w:r w:rsidRPr="00314162">
              <w:rPr>
                <w:b/>
                <w:bCs/>
                <w:sz w:val="20"/>
                <w:szCs w:val="20"/>
                <w:vertAlign w:val="superscript"/>
                <w:lang w:val="fr-FR" w:eastAsia="zh-CN"/>
              </w:rPr>
              <w:t>e</w:t>
            </w:r>
            <w:r w:rsidRPr="00314162">
              <w:rPr>
                <w:b/>
                <w:bCs/>
                <w:sz w:val="20"/>
                <w:szCs w:val="20"/>
                <w:lang w:val="fr-FR" w:eastAsia="zh-CN"/>
              </w:rPr>
              <w:t xml:space="preserve"> tranche</w:t>
            </w:r>
          </w:p>
        </w:tc>
        <w:tc>
          <w:tcPr>
            <w:tcW w:w="561" w:type="pct"/>
            <w:shd w:val="clear" w:color="auto" w:fill="auto"/>
            <w:noWrap/>
            <w:tcMar>
              <w:left w:w="57" w:type="dxa"/>
              <w:right w:w="57" w:type="dxa"/>
            </w:tcMar>
            <w:hideMark/>
          </w:tcPr>
          <w:p w14:paraId="62E14D0F" w14:textId="77777777" w:rsidR="00493210" w:rsidRPr="00635779" w:rsidRDefault="00493210" w:rsidP="00493210">
            <w:pPr>
              <w:spacing w:before="20" w:after="20"/>
              <w:jc w:val="right"/>
              <w:rPr>
                <w:b/>
                <w:bCs/>
                <w:sz w:val="20"/>
                <w:szCs w:val="20"/>
                <w:lang w:eastAsia="zh-CN"/>
              </w:rPr>
            </w:pPr>
            <w:r w:rsidRPr="00635779">
              <w:rPr>
                <w:b/>
                <w:bCs/>
                <w:sz w:val="20"/>
                <w:szCs w:val="20"/>
                <w:lang w:eastAsia="zh-CN"/>
              </w:rPr>
              <w:t>1</w:t>
            </w:r>
            <w:r>
              <w:rPr>
                <w:b/>
                <w:bCs/>
                <w:sz w:val="20"/>
                <w:szCs w:val="20"/>
                <w:lang w:eastAsia="zh-CN"/>
              </w:rPr>
              <w:t> </w:t>
            </w:r>
            <w:r w:rsidRPr="00635779">
              <w:rPr>
                <w:b/>
                <w:bCs/>
                <w:sz w:val="20"/>
                <w:szCs w:val="20"/>
                <w:lang w:eastAsia="zh-CN"/>
              </w:rPr>
              <w:t>613</w:t>
            </w:r>
            <w:r>
              <w:rPr>
                <w:b/>
                <w:bCs/>
                <w:sz w:val="20"/>
                <w:szCs w:val="20"/>
                <w:lang w:eastAsia="zh-CN"/>
              </w:rPr>
              <w:t>,</w:t>
            </w:r>
            <w:r w:rsidRPr="00635779">
              <w:rPr>
                <w:b/>
                <w:bCs/>
                <w:sz w:val="20"/>
                <w:szCs w:val="20"/>
                <w:lang w:eastAsia="zh-CN"/>
              </w:rPr>
              <w:t>99</w:t>
            </w:r>
          </w:p>
        </w:tc>
        <w:tc>
          <w:tcPr>
            <w:tcW w:w="381" w:type="pct"/>
            <w:shd w:val="clear" w:color="auto" w:fill="auto"/>
            <w:noWrap/>
            <w:tcMar>
              <w:left w:w="57" w:type="dxa"/>
              <w:right w:w="57" w:type="dxa"/>
            </w:tcMar>
            <w:hideMark/>
          </w:tcPr>
          <w:p w14:paraId="785621DF" w14:textId="77777777" w:rsidR="00493210" w:rsidRPr="00635779" w:rsidRDefault="00493210" w:rsidP="00493210">
            <w:pPr>
              <w:spacing w:before="20" w:after="20"/>
              <w:jc w:val="center"/>
              <w:rPr>
                <w:b/>
                <w:bCs/>
                <w:sz w:val="20"/>
                <w:szCs w:val="20"/>
                <w:lang w:eastAsia="zh-CN"/>
              </w:rPr>
            </w:pPr>
            <w:r w:rsidRPr="00635779">
              <w:rPr>
                <w:b/>
                <w:bCs/>
                <w:sz w:val="20"/>
                <w:szCs w:val="20"/>
                <w:lang w:eastAsia="zh-CN"/>
              </w:rPr>
              <w:t>11</w:t>
            </w:r>
          </w:p>
        </w:tc>
        <w:tc>
          <w:tcPr>
            <w:tcW w:w="767" w:type="pct"/>
            <w:shd w:val="clear" w:color="auto" w:fill="auto"/>
            <w:noWrap/>
            <w:tcMar>
              <w:left w:w="57" w:type="dxa"/>
              <w:right w:w="57" w:type="dxa"/>
            </w:tcMar>
            <w:hideMark/>
          </w:tcPr>
          <w:p w14:paraId="1B5E57A8" w14:textId="77777777" w:rsidR="00493210" w:rsidRPr="00635779" w:rsidRDefault="00493210" w:rsidP="00493210">
            <w:pPr>
              <w:spacing w:before="20" w:after="20"/>
              <w:jc w:val="left"/>
              <w:rPr>
                <w:b/>
                <w:bCs/>
                <w:sz w:val="20"/>
                <w:szCs w:val="20"/>
                <w:lang w:eastAsia="zh-CN"/>
              </w:rPr>
            </w:pPr>
          </w:p>
        </w:tc>
        <w:tc>
          <w:tcPr>
            <w:tcW w:w="576" w:type="pct"/>
            <w:shd w:val="clear" w:color="auto" w:fill="auto"/>
            <w:noWrap/>
            <w:tcMar>
              <w:left w:w="57" w:type="dxa"/>
              <w:right w:w="57" w:type="dxa"/>
            </w:tcMar>
            <w:hideMark/>
          </w:tcPr>
          <w:p w14:paraId="0D559463" w14:textId="77777777" w:rsidR="00493210" w:rsidRPr="00635779" w:rsidRDefault="00493210" w:rsidP="00493210">
            <w:pPr>
              <w:spacing w:before="20" w:after="20"/>
              <w:jc w:val="left"/>
              <w:rPr>
                <w:b/>
                <w:bCs/>
                <w:sz w:val="20"/>
                <w:szCs w:val="20"/>
                <w:lang w:eastAsia="zh-CN"/>
              </w:rPr>
            </w:pPr>
          </w:p>
        </w:tc>
        <w:tc>
          <w:tcPr>
            <w:tcW w:w="592" w:type="pct"/>
            <w:shd w:val="clear" w:color="auto" w:fill="auto"/>
            <w:noWrap/>
            <w:tcMar>
              <w:left w:w="57" w:type="dxa"/>
              <w:right w:w="57" w:type="dxa"/>
            </w:tcMar>
            <w:hideMark/>
          </w:tcPr>
          <w:p w14:paraId="272A50F7" w14:textId="77777777" w:rsidR="00493210" w:rsidRPr="00635779" w:rsidRDefault="00493210" w:rsidP="00493210">
            <w:pPr>
              <w:spacing w:before="20" w:after="20"/>
              <w:ind w:right="-30"/>
              <w:jc w:val="right"/>
              <w:rPr>
                <w:b/>
                <w:bCs/>
                <w:sz w:val="20"/>
                <w:szCs w:val="20"/>
                <w:lang w:eastAsia="zh-CN"/>
              </w:rPr>
            </w:pPr>
            <w:r w:rsidRPr="00635779">
              <w:rPr>
                <w:b/>
                <w:bCs/>
                <w:sz w:val="20"/>
                <w:szCs w:val="20"/>
                <w:lang w:eastAsia="zh-CN"/>
              </w:rPr>
              <w:t>18</w:t>
            </w:r>
            <w:r>
              <w:rPr>
                <w:b/>
                <w:bCs/>
                <w:sz w:val="20"/>
                <w:szCs w:val="20"/>
                <w:lang w:eastAsia="zh-CN"/>
              </w:rPr>
              <w:t> </w:t>
            </w:r>
            <w:r w:rsidRPr="00635779">
              <w:rPr>
                <w:b/>
                <w:bCs/>
                <w:sz w:val="20"/>
                <w:szCs w:val="20"/>
                <w:lang w:eastAsia="zh-CN"/>
              </w:rPr>
              <w:t>328</w:t>
            </w:r>
            <w:r>
              <w:rPr>
                <w:b/>
                <w:bCs/>
                <w:sz w:val="20"/>
                <w:szCs w:val="20"/>
                <w:lang w:eastAsia="zh-CN"/>
              </w:rPr>
              <w:t> </w:t>
            </w:r>
            <w:r w:rsidRPr="00635779">
              <w:rPr>
                <w:b/>
                <w:bCs/>
                <w:sz w:val="20"/>
                <w:szCs w:val="20"/>
                <w:lang w:eastAsia="zh-CN"/>
              </w:rPr>
              <w:t>365</w:t>
            </w:r>
          </w:p>
        </w:tc>
        <w:tc>
          <w:tcPr>
            <w:tcW w:w="1186" w:type="pct"/>
            <w:tcMar>
              <w:left w:w="57" w:type="dxa"/>
              <w:right w:w="57" w:type="dxa"/>
            </w:tcMar>
          </w:tcPr>
          <w:p w14:paraId="1D70D3A6" w14:textId="77777777" w:rsidR="00493210" w:rsidRPr="00635779" w:rsidRDefault="00493210" w:rsidP="00493210">
            <w:pPr>
              <w:spacing w:before="20" w:after="20"/>
              <w:jc w:val="left"/>
              <w:rPr>
                <w:b/>
                <w:bCs/>
                <w:sz w:val="20"/>
                <w:szCs w:val="20"/>
                <w:lang w:eastAsia="zh-CN"/>
              </w:rPr>
            </w:pPr>
          </w:p>
        </w:tc>
      </w:tr>
      <w:tr w:rsidR="00493210" w:rsidRPr="00E45BFC" w14:paraId="12C00599" w14:textId="77777777" w:rsidTr="00DC76B1">
        <w:tc>
          <w:tcPr>
            <w:tcW w:w="262" w:type="pct"/>
            <w:shd w:val="clear" w:color="auto" w:fill="auto"/>
            <w:noWrap/>
            <w:tcMar>
              <w:left w:w="57" w:type="dxa"/>
              <w:right w:w="57" w:type="dxa"/>
            </w:tcMar>
          </w:tcPr>
          <w:p w14:paraId="61A6C056" w14:textId="77777777" w:rsidR="00493210" w:rsidRPr="00635779" w:rsidRDefault="00493210" w:rsidP="00493210">
            <w:pPr>
              <w:spacing w:before="20" w:after="20"/>
              <w:jc w:val="left"/>
              <w:rPr>
                <w:bCs/>
                <w:sz w:val="20"/>
                <w:szCs w:val="20"/>
                <w:lang w:eastAsia="zh-CN"/>
              </w:rPr>
            </w:pPr>
            <w:r w:rsidRPr="00635779">
              <w:rPr>
                <w:bCs/>
                <w:sz w:val="20"/>
                <w:szCs w:val="20"/>
                <w:lang w:eastAsia="zh-CN"/>
              </w:rPr>
              <w:t>3-1</w:t>
            </w:r>
          </w:p>
        </w:tc>
        <w:tc>
          <w:tcPr>
            <w:tcW w:w="675" w:type="pct"/>
            <w:shd w:val="clear" w:color="auto" w:fill="auto"/>
            <w:tcMar>
              <w:left w:w="57" w:type="dxa"/>
              <w:right w:w="57" w:type="dxa"/>
            </w:tcMar>
          </w:tcPr>
          <w:p w14:paraId="552D894B" w14:textId="77777777" w:rsidR="00493210" w:rsidRPr="00314162" w:rsidRDefault="00493210" w:rsidP="00493210">
            <w:pPr>
              <w:spacing w:before="20" w:after="20"/>
              <w:jc w:val="left"/>
              <w:rPr>
                <w:bCs/>
                <w:sz w:val="20"/>
                <w:szCs w:val="20"/>
                <w:lang w:eastAsia="zh-CN"/>
              </w:rPr>
            </w:pPr>
            <w:r w:rsidRPr="00314162">
              <w:rPr>
                <w:bCs/>
                <w:sz w:val="20"/>
                <w:szCs w:val="20"/>
                <w:lang w:val="fr-FR" w:eastAsia="zh-CN"/>
              </w:rPr>
              <w:t>Dalian Refrigeration</w:t>
            </w:r>
          </w:p>
        </w:tc>
        <w:tc>
          <w:tcPr>
            <w:tcW w:w="561" w:type="pct"/>
            <w:shd w:val="clear" w:color="auto" w:fill="auto"/>
            <w:noWrap/>
            <w:tcMar>
              <w:left w:w="57" w:type="dxa"/>
              <w:right w:w="57" w:type="dxa"/>
            </w:tcMar>
          </w:tcPr>
          <w:p w14:paraId="4EF8EB38" w14:textId="77777777" w:rsidR="00493210" w:rsidRPr="00635779" w:rsidRDefault="00493210" w:rsidP="00493210">
            <w:pPr>
              <w:spacing w:before="20" w:after="20"/>
              <w:jc w:val="right"/>
              <w:rPr>
                <w:bCs/>
                <w:sz w:val="20"/>
                <w:szCs w:val="20"/>
                <w:lang w:eastAsia="zh-CN"/>
              </w:rPr>
            </w:pPr>
            <w:r w:rsidRPr="00635779">
              <w:rPr>
                <w:bCs/>
                <w:sz w:val="20"/>
                <w:szCs w:val="20"/>
                <w:lang w:eastAsia="zh-CN"/>
              </w:rPr>
              <w:t>72</w:t>
            </w:r>
            <w:r>
              <w:rPr>
                <w:bCs/>
                <w:sz w:val="20"/>
                <w:szCs w:val="20"/>
                <w:lang w:eastAsia="zh-CN"/>
              </w:rPr>
              <w:t>,</w:t>
            </w:r>
            <w:r w:rsidRPr="00635779">
              <w:rPr>
                <w:bCs/>
                <w:sz w:val="20"/>
                <w:szCs w:val="20"/>
                <w:lang w:eastAsia="zh-CN"/>
              </w:rPr>
              <w:t>24</w:t>
            </w:r>
          </w:p>
        </w:tc>
        <w:tc>
          <w:tcPr>
            <w:tcW w:w="381" w:type="pct"/>
            <w:shd w:val="clear" w:color="auto" w:fill="auto"/>
            <w:noWrap/>
            <w:tcMar>
              <w:left w:w="57" w:type="dxa"/>
              <w:right w:w="57" w:type="dxa"/>
            </w:tcMar>
          </w:tcPr>
          <w:p w14:paraId="3E64AF8A" w14:textId="77777777" w:rsidR="00493210" w:rsidRPr="00635779" w:rsidRDefault="00493210" w:rsidP="00493210">
            <w:pPr>
              <w:spacing w:before="20" w:after="20"/>
              <w:jc w:val="center"/>
              <w:rPr>
                <w:bCs/>
                <w:sz w:val="20"/>
                <w:szCs w:val="20"/>
                <w:lang w:eastAsia="zh-CN"/>
              </w:rPr>
            </w:pPr>
            <w:r w:rsidRPr="00635779">
              <w:rPr>
                <w:bCs/>
                <w:sz w:val="20"/>
                <w:szCs w:val="20"/>
                <w:lang w:eastAsia="zh-CN"/>
              </w:rPr>
              <w:t>1</w:t>
            </w:r>
          </w:p>
        </w:tc>
        <w:tc>
          <w:tcPr>
            <w:tcW w:w="767" w:type="pct"/>
            <w:shd w:val="clear" w:color="auto" w:fill="auto"/>
            <w:noWrap/>
            <w:tcMar>
              <w:left w:w="57" w:type="dxa"/>
              <w:right w:w="57" w:type="dxa"/>
            </w:tcMar>
          </w:tcPr>
          <w:p w14:paraId="37AF2610" w14:textId="77777777" w:rsidR="00493210" w:rsidRPr="00493210" w:rsidRDefault="00493210" w:rsidP="00493210">
            <w:pPr>
              <w:spacing w:before="20" w:after="20"/>
              <w:jc w:val="left"/>
              <w:rPr>
                <w:bCs/>
                <w:sz w:val="20"/>
                <w:szCs w:val="20"/>
                <w:lang w:val="fr-CA" w:eastAsia="zh-CN"/>
              </w:rPr>
            </w:pPr>
            <w:r w:rsidRPr="00314162">
              <w:rPr>
                <w:bCs/>
                <w:sz w:val="20"/>
                <w:szCs w:val="20"/>
                <w:lang w:val="fr-FR" w:eastAsia="zh-CN"/>
              </w:rPr>
              <w:t>Refroidisseur d</w:t>
            </w:r>
            <w:r>
              <w:rPr>
                <w:bCs/>
                <w:sz w:val="20"/>
                <w:szCs w:val="20"/>
                <w:lang w:val="fr-FR" w:eastAsia="zh-CN"/>
              </w:rPr>
              <w:t>’</w:t>
            </w:r>
            <w:r w:rsidRPr="00314162">
              <w:rPr>
                <w:bCs/>
                <w:sz w:val="20"/>
                <w:szCs w:val="20"/>
                <w:lang w:val="fr-FR" w:eastAsia="zh-CN"/>
              </w:rPr>
              <w:t>eau (pompe à chaleur)</w:t>
            </w:r>
          </w:p>
        </w:tc>
        <w:tc>
          <w:tcPr>
            <w:tcW w:w="576" w:type="pct"/>
            <w:shd w:val="clear" w:color="auto" w:fill="auto"/>
            <w:noWrap/>
            <w:tcMar>
              <w:left w:w="57" w:type="dxa"/>
              <w:right w:w="57" w:type="dxa"/>
            </w:tcMar>
          </w:tcPr>
          <w:p w14:paraId="555400FD" w14:textId="77777777" w:rsidR="00493210" w:rsidRPr="00314162" w:rsidRDefault="00493210" w:rsidP="00493210">
            <w:pPr>
              <w:spacing w:before="20" w:after="20"/>
              <w:jc w:val="left"/>
              <w:rPr>
                <w:bCs/>
                <w:sz w:val="20"/>
                <w:szCs w:val="20"/>
                <w:lang w:eastAsia="zh-CN"/>
              </w:rPr>
            </w:pPr>
            <w:r w:rsidRPr="00314162">
              <w:rPr>
                <w:bCs/>
                <w:sz w:val="20"/>
                <w:szCs w:val="20"/>
                <w:lang w:val="fr-FR" w:eastAsia="zh-CN"/>
              </w:rPr>
              <w:t>R-290</w:t>
            </w:r>
          </w:p>
        </w:tc>
        <w:tc>
          <w:tcPr>
            <w:tcW w:w="592" w:type="pct"/>
            <w:shd w:val="clear" w:color="auto" w:fill="auto"/>
            <w:noWrap/>
            <w:tcMar>
              <w:left w:w="57" w:type="dxa"/>
              <w:right w:w="57" w:type="dxa"/>
            </w:tcMar>
          </w:tcPr>
          <w:p w14:paraId="12B6C733" w14:textId="77777777" w:rsidR="00493210" w:rsidRPr="00635779" w:rsidRDefault="00493210" w:rsidP="00493210">
            <w:pPr>
              <w:spacing w:before="20" w:after="20"/>
              <w:ind w:right="-30"/>
              <w:jc w:val="right"/>
              <w:rPr>
                <w:bCs/>
                <w:sz w:val="20"/>
                <w:szCs w:val="20"/>
                <w:lang w:eastAsia="zh-CN"/>
              </w:rPr>
            </w:pPr>
            <w:r w:rsidRPr="00635779">
              <w:rPr>
                <w:bCs/>
                <w:sz w:val="20"/>
                <w:szCs w:val="20"/>
                <w:lang w:eastAsia="zh-CN"/>
              </w:rPr>
              <w:t>1</w:t>
            </w:r>
            <w:r>
              <w:rPr>
                <w:bCs/>
                <w:sz w:val="20"/>
                <w:szCs w:val="20"/>
                <w:lang w:eastAsia="zh-CN"/>
              </w:rPr>
              <w:t> </w:t>
            </w:r>
            <w:r w:rsidRPr="00635779">
              <w:rPr>
                <w:bCs/>
                <w:sz w:val="20"/>
                <w:szCs w:val="20"/>
                <w:lang w:eastAsia="zh-CN"/>
              </w:rPr>
              <w:t>231</w:t>
            </w:r>
            <w:r>
              <w:rPr>
                <w:bCs/>
                <w:sz w:val="20"/>
                <w:szCs w:val="20"/>
                <w:lang w:eastAsia="zh-CN"/>
              </w:rPr>
              <w:t> </w:t>
            </w:r>
            <w:r w:rsidRPr="00635779">
              <w:rPr>
                <w:bCs/>
                <w:sz w:val="20"/>
                <w:szCs w:val="20"/>
                <w:lang w:eastAsia="zh-CN"/>
              </w:rPr>
              <w:t>414</w:t>
            </w:r>
          </w:p>
        </w:tc>
        <w:tc>
          <w:tcPr>
            <w:tcW w:w="1186" w:type="pct"/>
            <w:tcMar>
              <w:left w:w="57" w:type="dxa"/>
              <w:right w:w="57" w:type="dxa"/>
            </w:tcMar>
          </w:tcPr>
          <w:p w14:paraId="0904A87A" w14:textId="77777777" w:rsidR="00493210" w:rsidRPr="00493210" w:rsidRDefault="00493210" w:rsidP="00493210">
            <w:pPr>
              <w:spacing w:before="20" w:after="20"/>
              <w:jc w:val="left"/>
              <w:rPr>
                <w:bCs/>
                <w:sz w:val="20"/>
                <w:szCs w:val="20"/>
                <w:lang w:val="fr-CA" w:eastAsia="zh-CN"/>
              </w:rPr>
            </w:pPr>
            <w:r w:rsidRPr="00314162">
              <w:rPr>
                <w:sz w:val="20"/>
                <w:szCs w:val="20"/>
                <w:lang w:val="fr-FR"/>
              </w:rPr>
              <w:t>La reconversion de la chaîne de fabrication devrait être achevée d</w:t>
            </w:r>
            <w:r>
              <w:rPr>
                <w:sz w:val="20"/>
                <w:szCs w:val="20"/>
                <w:lang w:val="fr-FR"/>
              </w:rPr>
              <w:t>’</w:t>
            </w:r>
            <w:r w:rsidRPr="00314162">
              <w:rPr>
                <w:sz w:val="20"/>
                <w:szCs w:val="20"/>
                <w:lang w:val="fr-FR"/>
              </w:rPr>
              <w:t>ici décembre</w:t>
            </w:r>
            <w:r>
              <w:rPr>
                <w:sz w:val="20"/>
                <w:szCs w:val="20"/>
                <w:lang w:val="fr-FR"/>
              </w:rPr>
              <w:t> </w:t>
            </w:r>
            <w:r w:rsidRPr="00314162">
              <w:rPr>
                <w:sz w:val="20"/>
                <w:szCs w:val="20"/>
                <w:lang w:val="fr-FR"/>
              </w:rPr>
              <w:t>2021</w:t>
            </w:r>
          </w:p>
        </w:tc>
      </w:tr>
    </w:tbl>
    <w:p w14:paraId="6BA377AD" w14:textId="77777777" w:rsidR="00493210" w:rsidRPr="00493210" w:rsidRDefault="00493210" w:rsidP="00493210">
      <w:pPr>
        <w:rPr>
          <w:lang w:val="fr-CA"/>
        </w:rPr>
      </w:pPr>
    </w:p>
    <w:p w14:paraId="7933116B" w14:textId="77777777" w:rsidR="00493210" w:rsidRPr="00635779" w:rsidRDefault="00493210" w:rsidP="00493210">
      <w:pPr>
        <w:rPr>
          <w:i/>
        </w:rPr>
      </w:pPr>
      <w:r w:rsidRPr="00314162">
        <w:rPr>
          <w:i/>
          <w:lang w:val="fr-FR"/>
        </w:rPr>
        <w:t>Activités d</w:t>
      </w:r>
      <w:r>
        <w:rPr>
          <w:i/>
          <w:lang w:val="fr-FR"/>
        </w:rPr>
        <w:t>’</w:t>
      </w:r>
      <w:r w:rsidRPr="00314162">
        <w:rPr>
          <w:i/>
          <w:lang w:val="fr-FR"/>
        </w:rPr>
        <w:t>assistance</w:t>
      </w:r>
      <w:r>
        <w:rPr>
          <w:i/>
          <w:lang w:val="fr-FR"/>
        </w:rPr>
        <w:t> </w:t>
      </w:r>
      <w:r w:rsidRPr="00314162">
        <w:rPr>
          <w:i/>
          <w:lang w:val="fr-FR"/>
        </w:rPr>
        <w:t>technique</w:t>
      </w:r>
      <w:r>
        <w:rPr>
          <w:i/>
          <w:lang w:val="fr-FR"/>
        </w:rPr>
        <w:t> </w:t>
      </w:r>
    </w:p>
    <w:p w14:paraId="37303387" w14:textId="77777777" w:rsidR="00493210" w:rsidRPr="00635779" w:rsidRDefault="00493210" w:rsidP="00493210"/>
    <w:p w14:paraId="4F358D0C" w14:textId="77777777" w:rsidR="00493210" w:rsidRPr="00493210" w:rsidRDefault="00493210" w:rsidP="00493210">
      <w:pPr>
        <w:pStyle w:val="Heading1"/>
        <w:rPr>
          <w:lang w:val="fr-CA"/>
        </w:rPr>
      </w:pPr>
      <w:r w:rsidRPr="00314162">
        <w:rPr>
          <w:lang w:val="fr-FR"/>
        </w:rPr>
        <w:t>Les activités suivantes d</w:t>
      </w:r>
      <w:r>
        <w:rPr>
          <w:lang w:val="fr-FR"/>
        </w:rPr>
        <w:t>’</w:t>
      </w:r>
      <w:r w:rsidRPr="00314162">
        <w:rPr>
          <w:lang w:val="fr-FR"/>
        </w:rPr>
        <w:t>assistance technique et de sensibilisation ont été mises en œuvre :</w:t>
      </w:r>
      <w:r w:rsidRPr="00493210">
        <w:rPr>
          <w:lang w:val="fr-CA"/>
        </w:rPr>
        <w:t xml:space="preserve"> </w:t>
      </w:r>
    </w:p>
    <w:p w14:paraId="5470D861" w14:textId="1A8B9A3D" w:rsidR="00493210" w:rsidRPr="00493210" w:rsidRDefault="00493210" w:rsidP="00493210">
      <w:pPr>
        <w:pStyle w:val="Heading2"/>
        <w:numPr>
          <w:ilvl w:val="1"/>
          <w:numId w:val="1"/>
        </w:numPr>
        <w:rPr>
          <w:lang w:val="fr-CA"/>
        </w:rPr>
      </w:pPr>
      <w:r w:rsidRPr="00314162">
        <w:rPr>
          <w:lang w:val="fr-FR"/>
        </w:rPr>
        <w:t>L</w:t>
      </w:r>
      <w:r>
        <w:rPr>
          <w:lang w:val="fr-FR"/>
        </w:rPr>
        <w:t>’</w:t>
      </w:r>
      <w:r w:rsidRPr="00314162">
        <w:rPr>
          <w:lang w:val="fr-FR"/>
        </w:rPr>
        <w:t xml:space="preserve">Association chinoise </w:t>
      </w:r>
      <w:r>
        <w:rPr>
          <w:lang w:val="fr-FR"/>
        </w:rPr>
        <w:t>de</w:t>
      </w:r>
      <w:r w:rsidRPr="00314162">
        <w:rPr>
          <w:lang w:val="fr-FR"/>
        </w:rPr>
        <w:t xml:space="preserve"> réfrigération et </w:t>
      </w:r>
      <w:r>
        <w:rPr>
          <w:lang w:val="fr-FR"/>
        </w:rPr>
        <w:t>de</w:t>
      </w:r>
      <w:r w:rsidRPr="00314162">
        <w:rPr>
          <w:lang w:val="fr-FR"/>
        </w:rPr>
        <w:t xml:space="preserve"> climatisation industrielle</w:t>
      </w:r>
      <w:r>
        <w:rPr>
          <w:lang w:val="fr-FR"/>
        </w:rPr>
        <w:t>s</w:t>
      </w:r>
      <w:r w:rsidRPr="00314162">
        <w:rPr>
          <w:lang w:val="fr-FR"/>
        </w:rPr>
        <w:t xml:space="preserve"> (CRAA)</w:t>
      </w:r>
      <w:r>
        <w:rPr>
          <w:lang w:val="fr-FR"/>
        </w:rPr>
        <w:t> </w:t>
      </w:r>
      <w:r w:rsidRPr="00314162">
        <w:rPr>
          <w:lang w:val="fr-FR"/>
        </w:rPr>
        <w:t>continue d</w:t>
      </w:r>
      <w:r>
        <w:rPr>
          <w:lang w:val="fr-FR"/>
        </w:rPr>
        <w:t>’</w:t>
      </w:r>
      <w:r w:rsidRPr="00314162">
        <w:rPr>
          <w:lang w:val="fr-FR"/>
        </w:rPr>
        <w:t xml:space="preserve">aider à la </w:t>
      </w:r>
      <w:r>
        <w:rPr>
          <w:lang w:val="fr-FR"/>
        </w:rPr>
        <w:t>mise en application</w:t>
      </w:r>
      <w:r w:rsidRPr="00314162">
        <w:rPr>
          <w:lang w:val="fr-FR"/>
        </w:rPr>
        <w:t xml:space="preserve"> et à la vérification du projet ;</w:t>
      </w:r>
      <w:r>
        <w:rPr>
          <w:lang w:val="fr-FR"/>
        </w:rPr>
        <w:t xml:space="preserve"> à assurer le</w:t>
      </w:r>
      <w:r w:rsidRPr="00314162">
        <w:rPr>
          <w:lang w:val="fr-FR"/>
        </w:rPr>
        <w:t xml:space="preserve"> suivi de l</w:t>
      </w:r>
      <w:r>
        <w:rPr>
          <w:lang w:val="fr-FR"/>
        </w:rPr>
        <w:t>’</w:t>
      </w:r>
      <w:r w:rsidRPr="00314162">
        <w:rPr>
          <w:lang w:val="fr-FR"/>
        </w:rPr>
        <w:t xml:space="preserve">avancement des </w:t>
      </w:r>
      <w:r>
        <w:rPr>
          <w:lang w:val="fr-FR"/>
        </w:rPr>
        <w:t>re</w:t>
      </w:r>
      <w:r w:rsidRPr="00314162">
        <w:rPr>
          <w:lang w:val="fr-FR"/>
        </w:rPr>
        <w:t xml:space="preserve">conversions ; </w:t>
      </w:r>
      <w:r>
        <w:rPr>
          <w:lang w:val="fr-FR"/>
        </w:rPr>
        <w:t xml:space="preserve">à </w:t>
      </w:r>
      <w:r w:rsidRPr="00314162">
        <w:rPr>
          <w:lang w:val="fr-FR"/>
        </w:rPr>
        <w:t>coordonner des séminaires et des activités de sensibilisation</w:t>
      </w:r>
      <w:r>
        <w:rPr>
          <w:lang w:val="fr-FR"/>
        </w:rPr>
        <w:t xml:space="preserve"> </w:t>
      </w:r>
      <w:r w:rsidRPr="00314162">
        <w:rPr>
          <w:lang w:val="fr-FR"/>
        </w:rPr>
        <w:t xml:space="preserve">; </w:t>
      </w:r>
      <w:r>
        <w:rPr>
          <w:lang w:val="fr-FR"/>
        </w:rPr>
        <w:t>et à suivre le</w:t>
      </w:r>
      <w:r w:rsidRPr="00314162">
        <w:rPr>
          <w:lang w:val="fr-FR"/>
        </w:rPr>
        <w:t xml:space="preserve"> développement de technologies alternatives, l</w:t>
      </w:r>
      <w:r>
        <w:rPr>
          <w:lang w:val="fr-FR"/>
        </w:rPr>
        <w:t>’</w:t>
      </w:r>
      <w:r w:rsidRPr="00314162">
        <w:rPr>
          <w:lang w:val="fr-FR"/>
        </w:rPr>
        <w:t xml:space="preserve">évaluation des </w:t>
      </w:r>
      <w:r>
        <w:rPr>
          <w:lang w:val="fr-FR"/>
        </w:rPr>
        <w:t>solutions de remplacement</w:t>
      </w:r>
      <w:r w:rsidRPr="00314162">
        <w:rPr>
          <w:lang w:val="fr-FR"/>
        </w:rPr>
        <w:t xml:space="preserve"> émergentes dans le secteur </w:t>
      </w:r>
      <w:r w:rsidR="00AF18D7">
        <w:rPr>
          <w:lang w:val="fr-FR"/>
        </w:rPr>
        <w:t>de la RIC</w:t>
      </w:r>
      <w:r w:rsidRPr="00314162">
        <w:rPr>
          <w:lang w:val="fr-FR"/>
        </w:rPr>
        <w:t xml:space="preserve"> et </w:t>
      </w:r>
      <w:r>
        <w:rPr>
          <w:lang w:val="fr-FR"/>
        </w:rPr>
        <w:t>à apporter</w:t>
      </w:r>
      <w:r w:rsidRPr="00314162">
        <w:rPr>
          <w:lang w:val="fr-FR"/>
        </w:rPr>
        <w:t xml:space="preserve"> de</w:t>
      </w:r>
      <w:r>
        <w:rPr>
          <w:lang w:val="fr-FR"/>
        </w:rPr>
        <w:t>s</w:t>
      </w:r>
      <w:r w:rsidRPr="00314162">
        <w:rPr>
          <w:lang w:val="fr-FR"/>
        </w:rPr>
        <w:t xml:space="preserve"> conseils aux entreprises sur le choix des technologies</w:t>
      </w:r>
      <w:r>
        <w:rPr>
          <w:lang w:val="fr-FR"/>
        </w:rPr>
        <w:t>.</w:t>
      </w:r>
      <w:r w:rsidRPr="00493210">
        <w:rPr>
          <w:lang w:val="fr-CA"/>
        </w:rPr>
        <w:t xml:space="preserve"> </w:t>
      </w:r>
      <w:r w:rsidRPr="00AE4FD8">
        <w:rPr>
          <w:lang w:val="fr-FR"/>
        </w:rPr>
        <w:t>Cette assistance technique sera continuellement mise en œuvre tout au long de la phase II ;</w:t>
      </w:r>
      <w:r w:rsidRPr="00493210">
        <w:rPr>
          <w:lang w:val="fr-CA"/>
        </w:rPr>
        <w:t xml:space="preserve"> </w:t>
      </w:r>
    </w:p>
    <w:p w14:paraId="0829E4F9" w14:textId="7A5CED19" w:rsidR="00493210" w:rsidRPr="00493210" w:rsidRDefault="00493210" w:rsidP="00493210">
      <w:pPr>
        <w:pStyle w:val="Heading2"/>
        <w:numPr>
          <w:ilvl w:val="1"/>
          <w:numId w:val="1"/>
        </w:numPr>
        <w:rPr>
          <w:lang w:val="fr-CA"/>
        </w:rPr>
      </w:pPr>
      <w:r w:rsidRPr="00AE4FD8">
        <w:rPr>
          <w:lang w:val="fr-FR"/>
        </w:rPr>
        <w:lastRenderedPageBreak/>
        <w:t xml:space="preserve">Signature de deux contrats par </w:t>
      </w:r>
      <w:r>
        <w:rPr>
          <w:lang w:val="fr-FR"/>
        </w:rPr>
        <w:t xml:space="preserve">le </w:t>
      </w:r>
      <w:r w:rsidR="00287DD8">
        <w:rPr>
          <w:lang w:val="fr-FR"/>
        </w:rPr>
        <w:t>BCEE</w:t>
      </w:r>
      <w:r w:rsidRPr="00AE4FD8">
        <w:rPr>
          <w:lang w:val="fr-FR"/>
        </w:rPr>
        <w:t xml:space="preserve"> avec Daxin Certified Public Accountant (DCPA) en juillet 2017, pour effectuer la vérification de la consommation de référence et de l</w:t>
      </w:r>
      <w:r>
        <w:rPr>
          <w:lang w:val="fr-FR"/>
        </w:rPr>
        <w:t>’</w:t>
      </w:r>
      <w:r w:rsidRPr="00AE4FD8">
        <w:rPr>
          <w:lang w:val="fr-FR"/>
        </w:rPr>
        <w:t xml:space="preserve">éligibilité des chaînes de fabrication à </w:t>
      </w:r>
      <w:r>
        <w:rPr>
          <w:lang w:val="fr-FR"/>
        </w:rPr>
        <w:t>être r</w:t>
      </w:r>
      <w:r w:rsidRPr="00AE4FD8">
        <w:rPr>
          <w:lang w:val="fr-FR"/>
        </w:rPr>
        <w:t>econverti</w:t>
      </w:r>
      <w:r>
        <w:rPr>
          <w:lang w:val="fr-FR"/>
        </w:rPr>
        <w:t>es</w:t>
      </w:r>
      <w:r w:rsidRPr="00AE4FD8">
        <w:rPr>
          <w:lang w:val="fr-FR"/>
        </w:rPr>
        <w:t>, et pour effectuer la vérification des étapes de performance pendant le processus de reconversion.</w:t>
      </w:r>
      <w:r w:rsidRPr="00493210">
        <w:rPr>
          <w:lang w:val="fr-CA"/>
        </w:rPr>
        <w:t xml:space="preserve"> </w:t>
      </w:r>
      <w:r w:rsidRPr="00AE4FD8">
        <w:rPr>
          <w:lang w:val="fr-FR"/>
        </w:rPr>
        <w:t>Cette assistance technique sera continuellement mise en œuvre tout au long de la phase II ;</w:t>
      </w:r>
    </w:p>
    <w:p w14:paraId="4A41CEDE" w14:textId="7EB6C312" w:rsidR="00493210" w:rsidRPr="00493210" w:rsidRDefault="00493210" w:rsidP="00493210">
      <w:pPr>
        <w:pStyle w:val="Heading2"/>
        <w:widowControl/>
        <w:numPr>
          <w:ilvl w:val="1"/>
          <w:numId w:val="1"/>
        </w:numPr>
        <w:rPr>
          <w:lang w:val="fr-CA"/>
        </w:rPr>
      </w:pPr>
      <w:r w:rsidRPr="00AE4FD8">
        <w:rPr>
          <w:lang w:val="fr-FR"/>
        </w:rPr>
        <w:t>L</w:t>
      </w:r>
      <w:r>
        <w:rPr>
          <w:lang w:val="fr-FR"/>
        </w:rPr>
        <w:t>’</w:t>
      </w:r>
      <w:r w:rsidRPr="00AE4FD8">
        <w:rPr>
          <w:lang w:val="fr-FR"/>
        </w:rPr>
        <w:t>évaluation des systèmes de réfrigération au CO</w:t>
      </w:r>
      <w:r w:rsidRPr="00E5291E">
        <w:rPr>
          <w:vertAlign w:val="subscript"/>
          <w:lang w:val="fr-FR"/>
        </w:rPr>
        <w:t>2</w:t>
      </w:r>
      <w:r w:rsidRPr="00AE4FD8">
        <w:rPr>
          <w:lang w:val="fr-FR"/>
        </w:rPr>
        <w:t xml:space="preserve"> dans les supermarchés a été achevée, </w:t>
      </w:r>
      <w:r>
        <w:rPr>
          <w:lang w:val="fr-FR"/>
        </w:rPr>
        <w:t xml:space="preserve">dans le cadre de laquelle </w:t>
      </w:r>
      <w:r w:rsidRPr="00AE4FD8">
        <w:rPr>
          <w:lang w:val="fr-FR"/>
        </w:rPr>
        <w:t>trois systèmes de réfrigération à base de CO</w:t>
      </w:r>
      <w:r w:rsidRPr="00E5291E">
        <w:rPr>
          <w:vertAlign w:val="subscript"/>
          <w:lang w:val="fr-FR"/>
        </w:rPr>
        <w:t>2</w:t>
      </w:r>
      <w:r w:rsidRPr="00AE4FD8">
        <w:rPr>
          <w:lang w:val="fr-FR"/>
        </w:rPr>
        <w:t>, HCFC-22 et R</w:t>
      </w:r>
      <w:r w:rsidR="005312BB">
        <w:rPr>
          <w:lang w:val="fr-FR"/>
        </w:rPr>
        <w:noBreakHyphen/>
      </w:r>
      <w:r w:rsidRPr="00AE4FD8">
        <w:rPr>
          <w:lang w:val="fr-FR"/>
        </w:rPr>
        <w:t xml:space="preserve">404A ont été comparés, les avantages </w:t>
      </w:r>
      <w:r>
        <w:rPr>
          <w:lang w:val="fr-FR"/>
        </w:rPr>
        <w:t>des formules à base de</w:t>
      </w:r>
      <w:r w:rsidRPr="00AE4FD8">
        <w:rPr>
          <w:lang w:val="fr-FR"/>
        </w:rPr>
        <w:t xml:space="preserve"> CO</w:t>
      </w:r>
      <w:r w:rsidRPr="00E5291E">
        <w:rPr>
          <w:vertAlign w:val="subscript"/>
          <w:lang w:val="fr-FR"/>
        </w:rPr>
        <w:t>2</w:t>
      </w:r>
      <w:r w:rsidRPr="00AE4FD8">
        <w:rPr>
          <w:lang w:val="fr-FR"/>
        </w:rPr>
        <w:t xml:space="preserve"> dans les supermarchés ont été mis en évidence et une méthode d</w:t>
      </w:r>
      <w:r>
        <w:rPr>
          <w:lang w:val="fr-FR"/>
        </w:rPr>
        <w:t>’</w:t>
      </w:r>
      <w:r w:rsidRPr="00AE4FD8">
        <w:rPr>
          <w:lang w:val="fr-FR"/>
        </w:rPr>
        <w:t>évaluation des systèmes de réfrigération dans les supermarchés a été proposée</w:t>
      </w:r>
      <w:r>
        <w:rPr>
          <w:lang w:val="fr-FR"/>
        </w:rPr>
        <w:t> </w:t>
      </w:r>
      <w:r w:rsidRPr="00AE4FD8">
        <w:rPr>
          <w:lang w:val="fr-FR"/>
        </w:rPr>
        <w:t>;</w:t>
      </w:r>
    </w:p>
    <w:p w14:paraId="59A9ED25" w14:textId="77777777" w:rsidR="00493210" w:rsidRDefault="00493210" w:rsidP="00493210">
      <w:pPr>
        <w:pStyle w:val="Heading2"/>
        <w:widowControl/>
        <w:numPr>
          <w:ilvl w:val="1"/>
          <w:numId w:val="1"/>
        </w:numPr>
        <w:rPr>
          <w:lang w:val="fr-FR"/>
        </w:rPr>
      </w:pPr>
      <w:r w:rsidRPr="008C4BCD">
        <w:rPr>
          <w:lang w:val="fr-FR"/>
        </w:rPr>
        <w:t>L’étude sur la conservation de l’énergie dans les petites et moyennes unités d’entreposage frigorifique et de condensateurs de compression a été achevée, permettant l’élaboration d’un document de soutien technique pour les limites liées aux taux d’efficacité énergétique et le projet d’une norme nationale pour la conservation de l’énergie dans les unités d’entreposage frigorifique et les groupes de condensation ;</w:t>
      </w:r>
    </w:p>
    <w:p w14:paraId="66FB7DC1" w14:textId="77777777" w:rsidR="00493210" w:rsidRPr="00493210" w:rsidRDefault="00493210" w:rsidP="00493210">
      <w:pPr>
        <w:pStyle w:val="Heading2"/>
        <w:widowControl/>
        <w:numPr>
          <w:ilvl w:val="1"/>
          <w:numId w:val="1"/>
        </w:numPr>
        <w:rPr>
          <w:lang w:val="fr-CA"/>
        </w:rPr>
      </w:pPr>
      <w:r w:rsidRPr="008C4BCD">
        <w:rPr>
          <w:lang w:val="fr-FR"/>
        </w:rPr>
        <w:t>L’étude sur les exigences de sécurité et la méthodologie d’évaluation pour l’utilisation de frigorigènes inflammables dans les équipements industriels de réfrigération et de climatisation a été menée à bien, dans le cadre de laquelle les exigences de sécurité et les spécifications d’inspection ont été formulées pour trois produits typiques (climatiseur individuel, pompe à chaleur et chauffe-eau).</w:t>
      </w:r>
      <w:r w:rsidRPr="00493210">
        <w:rPr>
          <w:rFonts w:eastAsiaTheme="minorEastAsia"/>
          <w:lang w:val="fr-CA" w:eastAsia="zh-CN"/>
        </w:rPr>
        <w:t xml:space="preserve"> </w:t>
      </w:r>
    </w:p>
    <w:p w14:paraId="591442BB" w14:textId="17835454" w:rsidR="00493210" w:rsidRDefault="00493210" w:rsidP="00493210">
      <w:pPr>
        <w:pStyle w:val="Heading1"/>
        <w:widowControl w:val="0"/>
        <w:spacing w:before="240"/>
        <w:rPr>
          <w:lang w:val="fr-FR" w:eastAsia="zh-CN"/>
        </w:rPr>
      </w:pPr>
      <w:r w:rsidRPr="008C4BCD">
        <w:rPr>
          <w:lang w:val="fr-FR" w:eastAsia="zh-CN"/>
        </w:rPr>
        <w:t xml:space="preserve">Les activités d’assistance technique financées par le gouvernement de la Chine comprenaient des ateliers visant à promouvoir les technologies à faible PRP lors de l’exposition d’équipements </w:t>
      </w:r>
      <w:r w:rsidR="00AF18D7">
        <w:rPr>
          <w:lang w:val="fr-FR" w:eastAsia="zh-CN"/>
        </w:rPr>
        <w:t>de RCI</w:t>
      </w:r>
      <w:r w:rsidRPr="008C4BCD">
        <w:rPr>
          <w:lang w:val="fr-FR" w:eastAsia="zh-CN"/>
        </w:rPr>
        <w:t xml:space="preserve"> à Chongqing et à Shanghai ; un séminaire (organisé par le </w:t>
      </w:r>
      <w:r w:rsidR="00287DD8">
        <w:rPr>
          <w:lang w:val="fr-FR" w:eastAsia="zh-CN"/>
        </w:rPr>
        <w:t>BCEE</w:t>
      </w:r>
      <w:r w:rsidRPr="008C4BCD">
        <w:rPr>
          <w:lang w:val="fr-FR" w:eastAsia="zh-CN"/>
        </w:rPr>
        <w:t>) pour la mise en œuvre du plan sectoriel en juin 2021 ; un forum pour introduire des technologies et des produits de remplacement à faible émission de carbone dans l’industrie de la réfrigération en juillet 2021.</w:t>
      </w:r>
    </w:p>
    <w:p w14:paraId="7950F62B" w14:textId="77777777" w:rsidR="00493210" w:rsidRPr="008C4BCD" w:rsidRDefault="00493210" w:rsidP="00493210">
      <w:pPr>
        <w:pStyle w:val="Heading1"/>
        <w:widowControl w:val="0"/>
        <w:numPr>
          <w:ilvl w:val="0"/>
          <w:numId w:val="0"/>
        </w:numPr>
        <w:spacing w:before="240"/>
        <w:rPr>
          <w:i/>
        </w:rPr>
      </w:pPr>
      <w:r w:rsidRPr="008C4BCD">
        <w:rPr>
          <w:i/>
          <w:lang w:val="fr-FR"/>
        </w:rPr>
        <w:t>Vérification des chaînes reconverties</w:t>
      </w:r>
    </w:p>
    <w:p w14:paraId="3200C197" w14:textId="77777777" w:rsidR="00493210" w:rsidRPr="00635779" w:rsidRDefault="00493210" w:rsidP="00493210"/>
    <w:p w14:paraId="620F7BF8" w14:textId="2C773314" w:rsidR="00493210" w:rsidRPr="00493210" w:rsidRDefault="00493210" w:rsidP="00493210">
      <w:pPr>
        <w:pStyle w:val="Heading1"/>
        <w:rPr>
          <w:lang w:val="fr-CA"/>
        </w:rPr>
      </w:pPr>
      <w:r w:rsidRPr="002F4D9D">
        <w:rPr>
          <w:lang w:val="fr-FR"/>
        </w:rPr>
        <w:t>Conformément au paragraphe 5(c) de l</w:t>
      </w:r>
      <w:r>
        <w:rPr>
          <w:lang w:val="fr-FR"/>
        </w:rPr>
        <w:t>’</w:t>
      </w:r>
      <w:r w:rsidRPr="002F4D9D">
        <w:rPr>
          <w:lang w:val="fr-FR"/>
        </w:rPr>
        <w:t>accord révisé conclu entre le gouvernement de la Chine et le Comité exécutif, le PNUD a commandé une vérification indépendante de deux chaînes de fabrication utilisant 610,65 tm de HCFC-22, sur les sept chaînes de fabrication, consommant 969,51 tm de HCFC-22, qui ont été reconverties à l</w:t>
      </w:r>
      <w:r>
        <w:rPr>
          <w:lang w:val="fr-FR"/>
        </w:rPr>
        <w:t>’</w:t>
      </w:r>
      <w:r w:rsidRPr="002F4D9D">
        <w:rPr>
          <w:lang w:val="fr-FR"/>
        </w:rPr>
        <w:t>utilisation de produits de remplacement lors des</w:t>
      </w:r>
      <w:r>
        <w:rPr>
          <w:lang w:val="fr-FR"/>
        </w:rPr>
        <w:t> </w:t>
      </w:r>
      <w:r w:rsidRPr="002F4D9D">
        <w:rPr>
          <w:lang w:val="fr-FR"/>
        </w:rPr>
        <w:t xml:space="preserve">première et </w:t>
      </w:r>
      <w:r w:rsidR="005312BB" w:rsidRPr="002F4D9D">
        <w:rPr>
          <w:lang w:val="fr-FR"/>
        </w:rPr>
        <w:t>deuxième tranche</w:t>
      </w:r>
      <w:r w:rsidRPr="002F4D9D">
        <w:rPr>
          <w:lang w:val="fr-FR"/>
        </w:rPr>
        <w:t>.</w:t>
      </w:r>
      <w:r w:rsidRPr="00493210">
        <w:rPr>
          <w:lang w:val="fr-CA"/>
        </w:rPr>
        <w:t xml:space="preserve"> </w:t>
      </w:r>
      <w:r w:rsidRPr="002F4D9D">
        <w:rPr>
          <w:lang w:val="fr-FR"/>
        </w:rPr>
        <w:t xml:space="preserve">Ceci correspond à plus de 10 pour cent de la consommation </w:t>
      </w:r>
      <w:r>
        <w:rPr>
          <w:lang w:val="fr-FR"/>
        </w:rPr>
        <w:t>élimin</w:t>
      </w:r>
      <w:r w:rsidRPr="002F4D9D">
        <w:rPr>
          <w:lang w:val="fr-FR"/>
        </w:rPr>
        <w:t>ée.</w:t>
      </w:r>
      <w:r w:rsidRPr="00493210">
        <w:rPr>
          <w:lang w:val="fr-CA"/>
        </w:rPr>
        <w:t xml:space="preserve"> </w:t>
      </w:r>
      <w:r w:rsidRPr="002F4D9D">
        <w:rPr>
          <w:lang w:val="fr-FR"/>
        </w:rPr>
        <w:t>La vérification confirme que les deux chaînes ont été reconverties à des technologies de remplacement et ont cessé d</w:t>
      </w:r>
      <w:r>
        <w:rPr>
          <w:lang w:val="fr-FR"/>
        </w:rPr>
        <w:t>’</w:t>
      </w:r>
      <w:r w:rsidRPr="002F4D9D">
        <w:rPr>
          <w:lang w:val="fr-FR"/>
        </w:rPr>
        <w:t>utiliser du HCFC-22 dans la production, et que les équipements utilisant des HCFC ont été démantelés et détruits.</w:t>
      </w:r>
      <w:r w:rsidRPr="00493210">
        <w:rPr>
          <w:lang w:val="fr-CA"/>
        </w:rPr>
        <w:t xml:space="preserve"> </w:t>
      </w:r>
    </w:p>
    <w:p w14:paraId="0713C931" w14:textId="77777777" w:rsidR="00493210" w:rsidRPr="00493210" w:rsidRDefault="00493210" w:rsidP="00493210">
      <w:pPr>
        <w:rPr>
          <w:i/>
          <w:iCs/>
          <w:lang w:val="fr-CA"/>
        </w:rPr>
      </w:pPr>
      <w:r w:rsidRPr="002F4D9D">
        <w:rPr>
          <w:i/>
          <w:iCs/>
          <w:lang w:val="fr-FR"/>
        </w:rPr>
        <w:t>Mise en œuvre de la politique de gendérisation</w:t>
      </w:r>
      <w:r w:rsidRPr="00493210">
        <w:rPr>
          <w:i/>
          <w:iCs/>
          <w:lang w:val="fr-CA"/>
        </w:rPr>
        <w:t xml:space="preserve"> </w:t>
      </w:r>
    </w:p>
    <w:p w14:paraId="1D1A0617" w14:textId="77777777" w:rsidR="00493210" w:rsidRPr="00493210" w:rsidRDefault="00493210" w:rsidP="00493210">
      <w:pPr>
        <w:rPr>
          <w:u w:val="single"/>
          <w:lang w:val="fr-CA"/>
        </w:rPr>
      </w:pPr>
    </w:p>
    <w:p w14:paraId="0A68570F" w14:textId="6A9C1FB7" w:rsidR="00493210" w:rsidRPr="00493210" w:rsidRDefault="00493210" w:rsidP="00493210">
      <w:pPr>
        <w:pStyle w:val="Heading1"/>
        <w:tabs>
          <w:tab w:val="left" w:pos="720"/>
          <w:tab w:val="right" w:pos="9360"/>
        </w:tabs>
        <w:rPr>
          <w:color w:val="000000"/>
          <w:lang w:val="fr-CA"/>
        </w:rPr>
      </w:pPr>
      <w:r w:rsidRPr="002F4D9D">
        <w:rPr>
          <w:lang w:val="fr-FR"/>
        </w:rPr>
        <w:t xml:space="preserve">La mise en œuvre de la phase II prolongée du </w:t>
      </w:r>
      <w:r>
        <w:rPr>
          <w:lang w:val="fr-FR"/>
        </w:rPr>
        <w:t>plan sectoriel</w:t>
      </w:r>
      <w:r w:rsidRPr="002F4D9D">
        <w:rPr>
          <w:lang w:val="fr-FR"/>
        </w:rPr>
        <w:t xml:space="preserve"> </w:t>
      </w:r>
      <w:r w:rsidR="00AF18D7">
        <w:rPr>
          <w:lang w:val="fr-FR"/>
        </w:rPr>
        <w:t>de la RIC</w:t>
      </w:r>
      <w:r w:rsidRPr="002F4D9D">
        <w:rPr>
          <w:lang w:val="fr-FR"/>
        </w:rPr>
        <w:t xml:space="preserve"> continuera de prendre en compte </w:t>
      </w:r>
      <w:r w:rsidRPr="002F4D9D">
        <w:rPr>
          <w:color w:val="000000"/>
          <w:lang w:val="fr-FR"/>
        </w:rPr>
        <w:t>dans la mesure du possible</w:t>
      </w:r>
      <w:r w:rsidRPr="002F4D9D">
        <w:rPr>
          <w:lang w:val="fr-FR"/>
        </w:rPr>
        <w:t xml:space="preserve"> l</w:t>
      </w:r>
      <w:r>
        <w:rPr>
          <w:lang w:val="fr-FR"/>
        </w:rPr>
        <w:t>’</w:t>
      </w:r>
      <w:r w:rsidRPr="002F4D9D">
        <w:rPr>
          <w:lang w:val="fr-FR"/>
        </w:rPr>
        <w:t xml:space="preserve">intégration </w:t>
      </w:r>
      <w:r w:rsidRPr="002F4D9D">
        <w:rPr>
          <w:color w:val="000000"/>
          <w:lang w:val="fr-FR"/>
        </w:rPr>
        <w:t>de l</w:t>
      </w:r>
      <w:r>
        <w:rPr>
          <w:color w:val="000000"/>
          <w:lang w:val="fr-FR"/>
        </w:rPr>
        <w:t>’</w:t>
      </w:r>
      <w:r w:rsidRPr="002F4D9D">
        <w:rPr>
          <w:color w:val="000000"/>
          <w:lang w:val="fr-FR"/>
        </w:rPr>
        <w:t>égalité et l</w:t>
      </w:r>
      <w:r>
        <w:rPr>
          <w:color w:val="000000"/>
          <w:lang w:val="fr-FR"/>
        </w:rPr>
        <w:t>’</w:t>
      </w:r>
      <w:r w:rsidRPr="002F4D9D">
        <w:rPr>
          <w:color w:val="000000"/>
          <w:lang w:val="fr-FR"/>
        </w:rPr>
        <w:t xml:space="preserve">équité hommes-femme </w:t>
      </w:r>
      <w:r w:rsidRPr="002F4D9D">
        <w:rPr>
          <w:lang w:val="fr-FR"/>
        </w:rPr>
        <w:t>afin d</w:t>
      </w:r>
      <w:r>
        <w:rPr>
          <w:lang w:val="fr-FR"/>
        </w:rPr>
        <w:t>’</w:t>
      </w:r>
      <w:r w:rsidRPr="002F4D9D">
        <w:rPr>
          <w:lang w:val="fr-FR"/>
        </w:rPr>
        <w:t>encourager le plein engagement des femmes au cours des diverses étapes, notamment la planification, l</w:t>
      </w:r>
      <w:r>
        <w:rPr>
          <w:lang w:val="fr-FR"/>
        </w:rPr>
        <w:t>’</w:t>
      </w:r>
      <w:r w:rsidRPr="002F4D9D">
        <w:rPr>
          <w:lang w:val="fr-FR"/>
        </w:rPr>
        <w:t>élaboration de politiques et les prises de décision, les consultations et le conseil, et le suivi et évaluation</w:t>
      </w:r>
      <w:r w:rsidRPr="002F4D9D">
        <w:rPr>
          <w:color w:val="000000"/>
          <w:lang w:val="fr-FR"/>
        </w:rPr>
        <w:t>.</w:t>
      </w:r>
      <w:r w:rsidRPr="00493210">
        <w:rPr>
          <w:lang w:val="fr-CA"/>
        </w:rPr>
        <w:t xml:space="preserve"> </w:t>
      </w:r>
      <w:r w:rsidRPr="002F4D9D">
        <w:rPr>
          <w:color w:val="000000"/>
          <w:lang w:val="fr-FR"/>
        </w:rPr>
        <w:t xml:space="preserve">Les femmes seront encouragées à participer à toutes les activités organisées dans le cadre de la phase II du </w:t>
      </w:r>
      <w:r>
        <w:rPr>
          <w:color w:val="000000"/>
          <w:lang w:val="fr-FR"/>
        </w:rPr>
        <w:t>plan sectoriel</w:t>
      </w:r>
      <w:r w:rsidRPr="002F4D9D">
        <w:rPr>
          <w:color w:val="000000"/>
          <w:lang w:val="fr-FR"/>
        </w:rPr>
        <w:t xml:space="preserve"> </w:t>
      </w:r>
      <w:r w:rsidR="00AF18D7">
        <w:rPr>
          <w:color w:val="000000"/>
          <w:lang w:val="fr-FR"/>
        </w:rPr>
        <w:t>de la RIC</w:t>
      </w:r>
      <w:r w:rsidRPr="002F4D9D">
        <w:rPr>
          <w:color w:val="000000"/>
          <w:lang w:val="fr-FR"/>
        </w:rPr>
        <w:t>, y compris les réunions, les formations, les ateliers, les activités de renforcement des capacités et les activités de sensibilisation.</w:t>
      </w:r>
      <w:r w:rsidRPr="00493210">
        <w:rPr>
          <w:color w:val="000000"/>
          <w:lang w:val="fr-CA"/>
        </w:rPr>
        <w:t xml:space="preserve"> </w:t>
      </w:r>
      <w:r w:rsidRPr="002F4D9D">
        <w:rPr>
          <w:color w:val="000000"/>
          <w:lang w:val="fr-FR"/>
        </w:rPr>
        <w:t xml:space="preserve">Tous les centres de formation seront davantage orientés et conseillés afin </w:t>
      </w:r>
      <w:r>
        <w:rPr>
          <w:color w:val="000000"/>
          <w:lang w:val="fr-FR"/>
        </w:rPr>
        <w:t xml:space="preserve">de stimuler </w:t>
      </w:r>
      <w:r w:rsidRPr="002F4D9D">
        <w:rPr>
          <w:color w:val="000000"/>
          <w:lang w:val="fr-FR"/>
        </w:rPr>
        <w:t>les femmes instructrices/formatrices à dispenser des formations et encourager les femmes techniciennes et étudiantes à participer aux ateliers de formation.</w:t>
      </w:r>
      <w:r w:rsidRPr="00493210">
        <w:rPr>
          <w:color w:val="000000"/>
          <w:lang w:val="fr-CA"/>
        </w:rPr>
        <w:t xml:space="preserve"> </w:t>
      </w:r>
      <w:r w:rsidRPr="002F4D9D">
        <w:rPr>
          <w:color w:val="000000"/>
          <w:lang w:val="fr-FR"/>
        </w:rPr>
        <w:t xml:space="preserve">Des données ventilées par sexe </w:t>
      </w:r>
      <w:r w:rsidRPr="002F4D9D">
        <w:rPr>
          <w:color w:val="000000"/>
          <w:lang w:val="fr-FR"/>
        </w:rPr>
        <w:lastRenderedPageBreak/>
        <w:t>continueront dans la mesure du possible d</w:t>
      </w:r>
      <w:r>
        <w:rPr>
          <w:color w:val="000000"/>
          <w:lang w:val="fr-FR"/>
        </w:rPr>
        <w:t>’</w:t>
      </w:r>
      <w:r w:rsidRPr="002F4D9D">
        <w:rPr>
          <w:color w:val="000000"/>
          <w:lang w:val="fr-FR"/>
        </w:rPr>
        <w:t xml:space="preserve">être collectées pour les activités mises en œuvre pour être utilisées les rapports remis dans le cadre du </w:t>
      </w:r>
      <w:r>
        <w:rPr>
          <w:color w:val="000000"/>
          <w:lang w:val="fr-FR"/>
        </w:rPr>
        <w:t>plan sectoriel</w:t>
      </w:r>
      <w:r w:rsidRPr="002F4D9D">
        <w:rPr>
          <w:color w:val="000000"/>
          <w:lang w:val="fr-FR"/>
        </w:rPr>
        <w:t>.</w:t>
      </w:r>
      <w:r w:rsidRPr="00493210">
        <w:rPr>
          <w:color w:val="000000"/>
          <w:lang w:val="fr-CA"/>
        </w:rPr>
        <w:t xml:space="preserve"> </w:t>
      </w:r>
    </w:p>
    <w:p w14:paraId="5FE07E7D" w14:textId="61FE1D84" w:rsidR="00493210" w:rsidRPr="00493210" w:rsidRDefault="00493210" w:rsidP="00493210">
      <w:pPr>
        <w:rPr>
          <w:lang w:val="fr-CA"/>
        </w:rPr>
      </w:pPr>
      <w:r w:rsidRPr="002F4D9D">
        <w:rPr>
          <w:u w:val="single"/>
          <w:lang w:val="fr-FR"/>
        </w:rPr>
        <w:t>Unité de</w:t>
      </w:r>
      <w:r>
        <w:rPr>
          <w:u w:val="single"/>
          <w:lang w:val="fr-FR"/>
        </w:rPr>
        <w:t> </w:t>
      </w:r>
      <w:r w:rsidRPr="002F4D9D">
        <w:rPr>
          <w:u w:val="single"/>
          <w:lang w:val="fr-FR"/>
        </w:rPr>
        <w:t xml:space="preserve">mise en œuvre et de suivi de projet </w:t>
      </w:r>
    </w:p>
    <w:p w14:paraId="42616969" w14:textId="77777777" w:rsidR="00493210" w:rsidRPr="00493210" w:rsidRDefault="00493210" w:rsidP="00493210">
      <w:pPr>
        <w:rPr>
          <w:lang w:val="fr-CA"/>
        </w:rPr>
      </w:pPr>
    </w:p>
    <w:p w14:paraId="2E15BF7B" w14:textId="0CED1B04" w:rsidR="00493210" w:rsidRPr="00493210" w:rsidRDefault="00493210" w:rsidP="00493210">
      <w:pPr>
        <w:pStyle w:val="Heading1"/>
        <w:rPr>
          <w:lang w:val="fr-CA"/>
        </w:rPr>
      </w:pPr>
      <w:r w:rsidRPr="002F4D9D">
        <w:rPr>
          <w:lang w:val="fr-FR"/>
        </w:rPr>
        <w:t xml:space="preserve">Les rôles et responsabilités du </w:t>
      </w:r>
      <w:r w:rsidR="00287DD8">
        <w:rPr>
          <w:lang w:val="fr-FR"/>
        </w:rPr>
        <w:t>BCEE</w:t>
      </w:r>
      <w:r w:rsidRPr="002F4D9D">
        <w:rPr>
          <w:lang w:val="fr-FR"/>
        </w:rPr>
        <w:t xml:space="preserve"> pour la mise en œuvre globale du plan sectoriel </w:t>
      </w:r>
      <w:r w:rsidR="00AF18D7">
        <w:rPr>
          <w:lang w:val="fr-FR"/>
        </w:rPr>
        <w:t>de la RIC</w:t>
      </w:r>
      <w:r w:rsidRPr="002F4D9D">
        <w:rPr>
          <w:lang w:val="fr-FR"/>
        </w:rPr>
        <w:t xml:space="preserve"> comprennent, entre autres, l</w:t>
      </w:r>
      <w:r>
        <w:rPr>
          <w:lang w:val="fr-FR"/>
        </w:rPr>
        <w:t>’</w:t>
      </w:r>
      <w:r w:rsidRPr="002F4D9D">
        <w:rPr>
          <w:lang w:val="fr-FR"/>
        </w:rPr>
        <w:t>identification de nouvelles chaînes à reconvertir, la gestion des contrats de reconversion des chaînes de fabrication et le suivi de l</w:t>
      </w:r>
      <w:r>
        <w:rPr>
          <w:lang w:val="fr-FR"/>
        </w:rPr>
        <w:t>’</w:t>
      </w:r>
      <w:r w:rsidRPr="002F4D9D">
        <w:rPr>
          <w:lang w:val="fr-FR"/>
        </w:rPr>
        <w:t>avancement des reconversions ; l</w:t>
      </w:r>
      <w:r>
        <w:rPr>
          <w:lang w:val="fr-FR"/>
        </w:rPr>
        <w:t>’</w:t>
      </w:r>
      <w:r w:rsidRPr="002F4D9D">
        <w:rPr>
          <w:lang w:val="fr-FR"/>
        </w:rPr>
        <w:t>organisation de réunions avec les parties prenantes pour discuter des problèmes de mise en œuvre ; l</w:t>
      </w:r>
      <w:r>
        <w:rPr>
          <w:lang w:val="fr-FR"/>
        </w:rPr>
        <w:t>’</w:t>
      </w:r>
      <w:r w:rsidRPr="002F4D9D">
        <w:rPr>
          <w:lang w:val="fr-FR"/>
        </w:rPr>
        <w:t>élaboration de termes de référence pour les activités d</w:t>
      </w:r>
      <w:r>
        <w:rPr>
          <w:lang w:val="fr-FR"/>
        </w:rPr>
        <w:t>’</w:t>
      </w:r>
      <w:r w:rsidRPr="002F4D9D">
        <w:rPr>
          <w:lang w:val="fr-FR"/>
        </w:rPr>
        <w:t xml:space="preserve">assistance technique ; la mise en œuvre des activités de sensibilisation pour aider à la mise en œuvre du plan sectoriel </w:t>
      </w:r>
      <w:r w:rsidR="00AF18D7">
        <w:rPr>
          <w:lang w:val="fr-FR"/>
        </w:rPr>
        <w:t>de la RIC</w:t>
      </w:r>
      <w:r w:rsidRPr="002F4D9D">
        <w:rPr>
          <w:lang w:val="fr-FR"/>
        </w:rPr>
        <w:t> ; et coordination avec le PNUD pour la préparation de rapports destinés au Comité exécutif.</w:t>
      </w:r>
    </w:p>
    <w:p w14:paraId="135F9F76" w14:textId="77777777" w:rsidR="00493210" w:rsidRPr="00635779" w:rsidRDefault="00493210" w:rsidP="00493210">
      <w:pPr>
        <w:rPr>
          <w:u w:val="single"/>
        </w:rPr>
      </w:pPr>
      <w:r w:rsidRPr="002F4D9D">
        <w:rPr>
          <w:u w:val="single"/>
          <w:lang w:val="fr-FR"/>
        </w:rPr>
        <w:t>Niveau de décaissement du financement</w:t>
      </w:r>
      <w:r w:rsidRPr="002F4D9D">
        <w:rPr>
          <w:u w:val="single"/>
        </w:rPr>
        <w:t xml:space="preserve"> </w:t>
      </w:r>
    </w:p>
    <w:p w14:paraId="56753A2C" w14:textId="77777777" w:rsidR="00493210" w:rsidRPr="00635779" w:rsidRDefault="00493210" w:rsidP="00493210">
      <w:pPr>
        <w:rPr>
          <w:u w:val="single"/>
        </w:rPr>
      </w:pPr>
    </w:p>
    <w:p w14:paraId="6A458EB0" w14:textId="01FE0D86" w:rsidR="00493210" w:rsidRPr="00493210" w:rsidRDefault="00493210" w:rsidP="00493210">
      <w:pPr>
        <w:pStyle w:val="Heading1"/>
        <w:rPr>
          <w:lang w:val="fr-CA"/>
        </w:rPr>
      </w:pPr>
      <w:r w:rsidRPr="002F4D9D">
        <w:rPr>
          <w:lang w:val="fr-FR"/>
        </w:rPr>
        <w:t xml:space="preserve">En août 2021, sur les 35 464 531 $US approuvés </w:t>
      </w:r>
      <w:r>
        <w:rPr>
          <w:lang w:val="fr-FR"/>
        </w:rPr>
        <w:t>jusqu’à présent</w:t>
      </w:r>
      <w:r w:rsidRPr="002F4D9D">
        <w:rPr>
          <w:lang w:val="fr-FR"/>
        </w:rPr>
        <w:t xml:space="preserve">, 97 pour cent avaient été transférés du PNUD au </w:t>
      </w:r>
      <w:r w:rsidR="00287DD8">
        <w:rPr>
          <w:lang w:val="fr-FR"/>
        </w:rPr>
        <w:t>BCEE</w:t>
      </w:r>
      <w:r w:rsidRPr="002F4D9D">
        <w:rPr>
          <w:lang w:val="fr-FR"/>
        </w:rPr>
        <w:t>, et 26 245 495 $US avaient été versés aux entreprises bénéficiaires finales et pour les activités d</w:t>
      </w:r>
      <w:r>
        <w:rPr>
          <w:lang w:val="fr-FR"/>
        </w:rPr>
        <w:t>’</w:t>
      </w:r>
      <w:r w:rsidRPr="002F4D9D">
        <w:rPr>
          <w:lang w:val="fr-FR"/>
        </w:rPr>
        <w:t>assistance technique, représentant 74 pour cent du financement total approuvé, comme l</w:t>
      </w:r>
      <w:r>
        <w:rPr>
          <w:lang w:val="fr-FR"/>
        </w:rPr>
        <w:t>’</w:t>
      </w:r>
      <w:r w:rsidRPr="002F4D9D">
        <w:rPr>
          <w:lang w:val="fr-FR"/>
        </w:rPr>
        <w:t>indique le tableau</w:t>
      </w:r>
      <w:r>
        <w:rPr>
          <w:lang w:val="fr-FR"/>
        </w:rPr>
        <w:t> </w:t>
      </w:r>
      <w:r w:rsidRPr="002F4D9D">
        <w:rPr>
          <w:lang w:val="fr-FR"/>
        </w:rPr>
        <w:t>2.</w:t>
      </w:r>
      <w:r w:rsidRPr="00493210">
        <w:rPr>
          <w:lang w:val="fr-CA"/>
        </w:rPr>
        <w:t xml:space="preserve"> </w:t>
      </w:r>
    </w:p>
    <w:p w14:paraId="097FD493" w14:textId="404C6C4C" w:rsidR="00493210" w:rsidRPr="00493210" w:rsidRDefault="00493210" w:rsidP="00493210">
      <w:pPr>
        <w:keepNext/>
        <w:rPr>
          <w:b/>
          <w:lang w:val="fr-CA"/>
        </w:rPr>
      </w:pPr>
      <w:r w:rsidRPr="002F4D9D">
        <w:rPr>
          <w:b/>
          <w:lang w:val="fr-FR"/>
        </w:rPr>
        <w:t xml:space="preserve">Tableau 2. État du décaissement de la phase II du </w:t>
      </w:r>
      <w:r>
        <w:rPr>
          <w:b/>
          <w:lang w:val="fr-FR"/>
        </w:rPr>
        <w:t>plan sectoriel</w:t>
      </w:r>
      <w:r w:rsidRPr="002F4D9D">
        <w:rPr>
          <w:b/>
          <w:lang w:val="fr-FR"/>
        </w:rPr>
        <w:t xml:space="preserve"> </w:t>
      </w:r>
      <w:r w:rsidR="00AF18D7">
        <w:rPr>
          <w:b/>
          <w:lang w:val="fr-FR"/>
        </w:rPr>
        <w:t>de la RIC</w:t>
      </w:r>
      <w:r w:rsidRPr="002F4D9D">
        <w:rPr>
          <w:b/>
          <w:lang w:val="fr-FR"/>
        </w:rPr>
        <w:t xml:space="preserve"> en date d</w:t>
      </w:r>
      <w:r>
        <w:rPr>
          <w:b/>
          <w:lang w:val="fr-FR"/>
        </w:rPr>
        <w:t>’</w:t>
      </w:r>
      <w:r w:rsidRPr="002F4D9D">
        <w:rPr>
          <w:b/>
          <w:lang w:val="fr-FR"/>
        </w:rPr>
        <w:t>août</w:t>
      </w:r>
      <w:r>
        <w:rPr>
          <w:b/>
          <w:lang w:val="fr-FR"/>
        </w:rPr>
        <w:t> </w:t>
      </w:r>
      <w:r w:rsidRPr="002F4D9D">
        <w:rPr>
          <w:b/>
          <w:lang w:val="fr-FR"/>
        </w:rPr>
        <w:t>2021 ($US)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979"/>
        <w:gridCol w:w="1417"/>
        <w:gridCol w:w="1489"/>
        <w:gridCol w:w="1489"/>
        <w:gridCol w:w="1489"/>
        <w:gridCol w:w="1487"/>
      </w:tblGrid>
      <w:tr w:rsidR="00493210" w:rsidRPr="00635779" w14:paraId="3DB30CB7" w14:textId="77777777" w:rsidTr="00493210">
        <w:trPr>
          <w:trHeight w:val="244"/>
        </w:trPr>
        <w:tc>
          <w:tcPr>
            <w:tcW w:w="1817" w:type="pct"/>
            <w:gridSpan w:val="2"/>
            <w:shd w:val="clear" w:color="auto" w:fill="auto"/>
            <w:noWrap/>
            <w:vAlign w:val="center"/>
            <w:hideMark/>
          </w:tcPr>
          <w:p w14:paraId="080ACEB1" w14:textId="0777C54C" w:rsidR="00493210" w:rsidRPr="00AF18D7" w:rsidRDefault="00493210" w:rsidP="00493210">
            <w:pPr>
              <w:jc w:val="center"/>
              <w:rPr>
                <w:b/>
                <w:bCs/>
                <w:color w:val="000000"/>
                <w:sz w:val="20"/>
                <w:szCs w:val="20"/>
                <w:lang w:val="fr-CA" w:eastAsia="zh-CN"/>
              </w:rPr>
            </w:pPr>
            <w:r>
              <w:rPr>
                <w:b/>
                <w:bCs/>
                <w:color w:val="000000"/>
                <w:sz w:val="20"/>
                <w:szCs w:val="20"/>
                <w:lang w:val="fr-FR" w:eastAsia="zh-CN"/>
              </w:rPr>
              <w:t>Plan sectoriel</w:t>
            </w:r>
            <w:r w:rsidRPr="002F4D9D">
              <w:rPr>
                <w:b/>
                <w:bCs/>
                <w:color w:val="000000"/>
                <w:sz w:val="20"/>
                <w:szCs w:val="20"/>
                <w:lang w:val="fr-FR" w:eastAsia="zh-CN"/>
              </w:rPr>
              <w:t xml:space="preserve"> </w:t>
            </w:r>
            <w:r w:rsidR="00AF18D7">
              <w:rPr>
                <w:b/>
                <w:bCs/>
                <w:color w:val="000000"/>
                <w:sz w:val="20"/>
                <w:szCs w:val="20"/>
                <w:lang w:val="fr-FR" w:eastAsia="zh-CN"/>
              </w:rPr>
              <w:t>de la RIC</w:t>
            </w:r>
          </w:p>
        </w:tc>
        <w:tc>
          <w:tcPr>
            <w:tcW w:w="796" w:type="pct"/>
            <w:tcBorders>
              <w:bottom w:val="single" w:sz="4" w:space="0" w:color="auto"/>
            </w:tcBorders>
            <w:shd w:val="clear" w:color="auto" w:fill="auto"/>
            <w:noWrap/>
            <w:vAlign w:val="center"/>
            <w:hideMark/>
          </w:tcPr>
          <w:p w14:paraId="21A81420" w14:textId="77777777" w:rsidR="00493210" w:rsidRPr="002F4D9D" w:rsidRDefault="00493210" w:rsidP="00493210">
            <w:pPr>
              <w:jc w:val="center"/>
              <w:rPr>
                <w:b/>
                <w:bCs/>
                <w:color w:val="000000"/>
                <w:sz w:val="20"/>
                <w:szCs w:val="20"/>
                <w:lang w:eastAsia="zh-CN"/>
              </w:rPr>
            </w:pPr>
            <w:r w:rsidRPr="002F4D9D">
              <w:rPr>
                <w:b/>
                <w:bCs/>
                <w:color w:val="000000"/>
                <w:sz w:val="20"/>
                <w:szCs w:val="20"/>
                <w:lang w:val="fr-FR" w:eastAsia="zh-CN"/>
              </w:rPr>
              <w:t>Première tranche (2016)</w:t>
            </w:r>
          </w:p>
        </w:tc>
        <w:tc>
          <w:tcPr>
            <w:tcW w:w="796" w:type="pct"/>
            <w:tcBorders>
              <w:bottom w:val="single" w:sz="4" w:space="0" w:color="auto"/>
            </w:tcBorders>
            <w:shd w:val="clear" w:color="auto" w:fill="auto"/>
            <w:noWrap/>
            <w:tcMar>
              <w:left w:w="57" w:type="dxa"/>
              <w:right w:w="57" w:type="dxa"/>
            </w:tcMar>
            <w:vAlign w:val="center"/>
            <w:hideMark/>
          </w:tcPr>
          <w:p w14:paraId="4818CF77" w14:textId="77777777" w:rsidR="00493210" w:rsidRPr="002F4D9D" w:rsidRDefault="00493210" w:rsidP="00493210">
            <w:pPr>
              <w:jc w:val="center"/>
              <w:rPr>
                <w:b/>
                <w:bCs/>
                <w:color w:val="000000"/>
                <w:sz w:val="20"/>
                <w:szCs w:val="20"/>
                <w:lang w:eastAsia="zh-CN"/>
              </w:rPr>
            </w:pPr>
            <w:r w:rsidRPr="002F4D9D">
              <w:rPr>
                <w:b/>
                <w:bCs/>
                <w:color w:val="000000"/>
                <w:sz w:val="20"/>
                <w:szCs w:val="20"/>
                <w:lang w:val="fr-FR" w:eastAsia="zh-CN"/>
              </w:rPr>
              <w:t>Deuxième</w:t>
            </w:r>
            <w:r>
              <w:rPr>
                <w:b/>
                <w:bCs/>
                <w:color w:val="000000"/>
                <w:sz w:val="20"/>
                <w:szCs w:val="20"/>
                <w:lang w:val="fr-FR" w:eastAsia="zh-CN"/>
              </w:rPr>
              <w:t> </w:t>
            </w:r>
            <w:r w:rsidRPr="002F4D9D">
              <w:rPr>
                <w:b/>
                <w:bCs/>
                <w:color w:val="000000"/>
                <w:sz w:val="20"/>
                <w:szCs w:val="20"/>
                <w:lang w:val="fr-FR" w:eastAsia="zh-CN"/>
              </w:rPr>
              <w:t>tranche (2017)</w:t>
            </w:r>
          </w:p>
        </w:tc>
        <w:tc>
          <w:tcPr>
            <w:tcW w:w="796" w:type="pct"/>
            <w:tcBorders>
              <w:bottom w:val="single" w:sz="4" w:space="0" w:color="auto"/>
            </w:tcBorders>
            <w:vAlign w:val="center"/>
          </w:tcPr>
          <w:p w14:paraId="7ADBD8C6" w14:textId="77777777" w:rsidR="00493210" w:rsidRPr="002F4D9D" w:rsidRDefault="00493210" w:rsidP="00493210">
            <w:pPr>
              <w:jc w:val="center"/>
              <w:rPr>
                <w:b/>
                <w:bCs/>
                <w:color w:val="000000"/>
                <w:sz w:val="20"/>
                <w:szCs w:val="20"/>
                <w:lang w:eastAsia="zh-CN"/>
              </w:rPr>
            </w:pPr>
            <w:r w:rsidRPr="002F4D9D">
              <w:rPr>
                <w:b/>
                <w:bCs/>
                <w:color w:val="000000"/>
                <w:sz w:val="20"/>
                <w:szCs w:val="20"/>
                <w:lang w:val="fr-FR" w:eastAsia="zh-CN"/>
              </w:rPr>
              <w:t>Troisième tranche (2020)</w:t>
            </w:r>
          </w:p>
        </w:tc>
        <w:tc>
          <w:tcPr>
            <w:tcW w:w="796" w:type="pct"/>
            <w:tcBorders>
              <w:bottom w:val="single" w:sz="4" w:space="0" w:color="auto"/>
            </w:tcBorders>
            <w:shd w:val="clear" w:color="auto" w:fill="auto"/>
            <w:noWrap/>
            <w:vAlign w:val="center"/>
            <w:hideMark/>
          </w:tcPr>
          <w:p w14:paraId="5F182E3F" w14:textId="77777777" w:rsidR="00493210" w:rsidRPr="002F4D9D" w:rsidRDefault="00493210" w:rsidP="00493210">
            <w:pPr>
              <w:jc w:val="center"/>
              <w:rPr>
                <w:b/>
                <w:bCs/>
                <w:color w:val="000000"/>
                <w:sz w:val="20"/>
                <w:szCs w:val="20"/>
                <w:lang w:eastAsia="zh-CN"/>
              </w:rPr>
            </w:pPr>
            <w:r w:rsidRPr="002F4D9D">
              <w:rPr>
                <w:b/>
                <w:bCs/>
                <w:color w:val="000000"/>
                <w:sz w:val="20"/>
                <w:szCs w:val="20"/>
                <w:lang w:val="fr-FR" w:eastAsia="zh-CN"/>
              </w:rPr>
              <w:t>Total</w:t>
            </w:r>
          </w:p>
        </w:tc>
      </w:tr>
      <w:tr w:rsidR="00493210" w:rsidRPr="00635779" w14:paraId="287F5320" w14:textId="77777777" w:rsidTr="00493210">
        <w:trPr>
          <w:trHeight w:val="244"/>
        </w:trPr>
        <w:tc>
          <w:tcPr>
            <w:tcW w:w="1817" w:type="pct"/>
            <w:gridSpan w:val="2"/>
            <w:shd w:val="clear" w:color="auto" w:fill="auto"/>
            <w:hideMark/>
          </w:tcPr>
          <w:p w14:paraId="18FB9C8D" w14:textId="77777777" w:rsidR="00493210" w:rsidRPr="00635779" w:rsidRDefault="00493210" w:rsidP="00493210">
            <w:pPr>
              <w:jc w:val="left"/>
              <w:rPr>
                <w:color w:val="000000"/>
                <w:sz w:val="20"/>
                <w:szCs w:val="20"/>
                <w:lang w:eastAsia="zh-CN"/>
              </w:rPr>
            </w:pPr>
            <w:r w:rsidRPr="002F4D9D">
              <w:rPr>
                <w:color w:val="000000"/>
                <w:sz w:val="20"/>
                <w:szCs w:val="20"/>
                <w:lang w:val="fr-FR" w:eastAsia="zh-CN"/>
              </w:rPr>
              <w:t>Fonds approuvés</w:t>
            </w:r>
            <w:r w:rsidRPr="002F4D9D">
              <w:rPr>
                <w:color w:val="000000"/>
                <w:sz w:val="20"/>
                <w:szCs w:val="20"/>
                <w:lang w:eastAsia="zh-CN"/>
              </w:rPr>
              <w:t xml:space="preserve"> </w:t>
            </w:r>
          </w:p>
        </w:tc>
        <w:tc>
          <w:tcPr>
            <w:tcW w:w="796" w:type="pct"/>
            <w:shd w:val="clear" w:color="auto" w:fill="auto"/>
            <w:hideMark/>
          </w:tcPr>
          <w:p w14:paraId="07B19F6C" w14:textId="77777777" w:rsidR="00493210" w:rsidRPr="00635779" w:rsidRDefault="00493210" w:rsidP="00493210">
            <w:pPr>
              <w:jc w:val="right"/>
              <w:rPr>
                <w:color w:val="000000"/>
                <w:sz w:val="20"/>
                <w:szCs w:val="20"/>
                <w:lang w:eastAsia="zh-CN"/>
              </w:rPr>
            </w:pPr>
            <w:r w:rsidRPr="00635779">
              <w:rPr>
                <w:color w:val="000000"/>
                <w:sz w:val="20"/>
                <w:szCs w:val="20"/>
                <w:lang w:eastAsia="zh-CN"/>
              </w:rPr>
              <w:t>13</w:t>
            </w:r>
            <w:r>
              <w:rPr>
                <w:color w:val="000000"/>
                <w:sz w:val="20"/>
                <w:szCs w:val="20"/>
                <w:lang w:eastAsia="zh-CN"/>
              </w:rPr>
              <w:t> </w:t>
            </w:r>
            <w:r w:rsidRPr="00635779">
              <w:rPr>
                <w:color w:val="000000"/>
                <w:sz w:val="20"/>
                <w:szCs w:val="20"/>
                <w:lang w:eastAsia="zh-CN"/>
              </w:rPr>
              <w:t>368</w:t>
            </w:r>
            <w:r>
              <w:rPr>
                <w:color w:val="000000"/>
                <w:sz w:val="20"/>
                <w:szCs w:val="20"/>
                <w:lang w:eastAsia="zh-CN"/>
              </w:rPr>
              <w:t> </w:t>
            </w:r>
            <w:r w:rsidRPr="00635779">
              <w:rPr>
                <w:color w:val="000000"/>
                <w:sz w:val="20"/>
                <w:szCs w:val="20"/>
                <w:lang w:eastAsia="zh-CN"/>
              </w:rPr>
              <w:t>756</w:t>
            </w:r>
          </w:p>
        </w:tc>
        <w:tc>
          <w:tcPr>
            <w:tcW w:w="796" w:type="pct"/>
            <w:shd w:val="clear" w:color="auto" w:fill="auto"/>
            <w:hideMark/>
          </w:tcPr>
          <w:p w14:paraId="443DAFAD" w14:textId="77777777" w:rsidR="00493210" w:rsidRPr="00635779" w:rsidRDefault="00493210" w:rsidP="00493210">
            <w:pPr>
              <w:jc w:val="right"/>
              <w:rPr>
                <w:color w:val="000000"/>
                <w:sz w:val="20"/>
                <w:szCs w:val="20"/>
                <w:lang w:eastAsia="zh-CN"/>
              </w:rPr>
            </w:pPr>
            <w:r w:rsidRPr="00635779">
              <w:rPr>
                <w:color w:val="000000"/>
                <w:sz w:val="20"/>
                <w:szCs w:val="20"/>
                <w:lang w:eastAsia="zh-CN"/>
              </w:rPr>
              <w:t>20</w:t>
            </w:r>
            <w:r>
              <w:rPr>
                <w:color w:val="000000"/>
                <w:sz w:val="20"/>
                <w:szCs w:val="20"/>
                <w:lang w:eastAsia="zh-CN"/>
              </w:rPr>
              <w:t> </w:t>
            </w:r>
            <w:r w:rsidRPr="00635779">
              <w:rPr>
                <w:color w:val="000000"/>
                <w:sz w:val="20"/>
                <w:szCs w:val="20"/>
                <w:lang w:eastAsia="zh-CN"/>
              </w:rPr>
              <w:t>000</w:t>
            </w:r>
            <w:r>
              <w:rPr>
                <w:color w:val="000000"/>
                <w:sz w:val="20"/>
                <w:szCs w:val="20"/>
                <w:lang w:eastAsia="zh-CN"/>
              </w:rPr>
              <w:t> </w:t>
            </w:r>
            <w:r w:rsidRPr="00635779">
              <w:rPr>
                <w:color w:val="000000"/>
                <w:sz w:val="20"/>
                <w:szCs w:val="20"/>
                <w:lang w:eastAsia="zh-CN"/>
              </w:rPr>
              <w:t>000</w:t>
            </w:r>
          </w:p>
        </w:tc>
        <w:tc>
          <w:tcPr>
            <w:tcW w:w="796" w:type="pct"/>
          </w:tcPr>
          <w:p w14:paraId="0D895798" w14:textId="77777777" w:rsidR="00493210" w:rsidRPr="00635779" w:rsidRDefault="00493210" w:rsidP="00493210">
            <w:pPr>
              <w:jc w:val="right"/>
              <w:rPr>
                <w:color w:val="000000"/>
                <w:sz w:val="20"/>
                <w:szCs w:val="20"/>
                <w:lang w:eastAsia="zh-CN"/>
              </w:rPr>
            </w:pPr>
            <w:r w:rsidRPr="00635779">
              <w:rPr>
                <w:color w:val="000000"/>
                <w:sz w:val="20"/>
                <w:szCs w:val="20"/>
                <w:lang w:eastAsia="zh-CN"/>
              </w:rPr>
              <w:t>2</w:t>
            </w:r>
            <w:r>
              <w:rPr>
                <w:color w:val="000000"/>
                <w:sz w:val="20"/>
                <w:szCs w:val="20"/>
                <w:lang w:eastAsia="zh-CN"/>
              </w:rPr>
              <w:t> </w:t>
            </w:r>
            <w:r w:rsidRPr="00635779">
              <w:rPr>
                <w:color w:val="000000"/>
                <w:sz w:val="20"/>
                <w:szCs w:val="20"/>
                <w:lang w:eastAsia="zh-CN"/>
              </w:rPr>
              <w:t>095</w:t>
            </w:r>
            <w:r>
              <w:rPr>
                <w:color w:val="000000"/>
                <w:sz w:val="20"/>
                <w:szCs w:val="20"/>
                <w:lang w:eastAsia="zh-CN"/>
              </w:rPr>
              <w:t> </w:t>
            </w:r>
            <w:r w:rsidRPr="00635779">
              <w:rPr>
                <w:color w:val="000000"/>
                <w:sz w:val="20"/>
                <w:szCs w:val="20"/>
                <w:lang w:eastAsia="zh-CN"/>
              </w:rPr>
              <w:t>775</w:t>
            </w:r>
          </w:p>
        </w:tc>
        <w:tc>
          <w:tcPr>
            <w:tcW w:w="796" w:type="pct"/>
            <w:shd w:val="clear" w:color="auto" w:fill="auto"/>
            <w:noWrap/>
            <w:hideMark/>
          </w:tcPr>
          <w:p w14:paraId="68F20A3A" w14:textId="77777777" w:rsidR="00493210" w:rsidRPr="00635779" w:rsidRDefault="00493210" w:rsidP="00493210">
            <w:pPr>
              <w:jc w:val="right"/>
              <w:rPr>
                <w:color w:val="000000"/>
                <w:sz w:val="20"/>
                <w:szCs w:val="20"/>
                <w:lang w:eastAsia="zh-CN"/>
              </w:rPr>
            </w:pPr>
            <w:r w:rsidRPr="00635779">
              <w:rPr>
                <w:color w:val="000000"/>
                <w:sz w:val="20"/>
                <w:szCs w:val="20"/>
                <w:lang w:eastAsia="zh-CN"/>
              </w:rPr>
              <w:t>35</w:t>
            </w:r>
            <w:r>
              <w:rPr>
                <w:color w:val="000000"/>
                <w:sz w:val="20"/>
                <w:szCs w:val="20"/>
                <w:lang w:eastAsia="zh-CN"/>
              </w:rPr>
              <w:t> </w:t>
            </w:r>
            <w:r w:rsidRPr="00635779">
              <w:rPr>
                <w:color w:val="000000"/>
                <w:sz w:val="20"/>
                <w:szCs w:val="20"/>
                <w:lang w:eastAsia="zh-CN"/>
              </w:rPr>
              <w:t>464</w:t>
            </w:r>
            <w:r>
              <w:rPr>
                <w:color w:val="000000"/>
                <w:sz w:val="20"/>
                <w:szCs w:val="20"/>
                <w:lang w:eastAsia="zh-CN"/>
              </w:rPr>
              <w:t> </w:t>
            </w:r>
            <w:r w:rsidRPr="00635779">
              <w:rPr>
                <w:color w:val="000000"/>
                <w:sz w:val="20"/>
                <w:szCs w:val="20"/>
                <w:lang w:eastAsia="zh-CN"/>
              </w:rPr>
              <w:t>531</w:t>
            </w:r>
          </w:p>
        </w:tc>
      </w:tr>
      <w:tr w:rsidR="00493210" w:rsidRPr="00635779" w14:paraId="283E8C11" w14:textId="77777777" w:rsidTr="00493210">
        <w:trPr>
          <w:trHeight w:val="132"/>
        </w:trPr>
        <w:tc>
          <w:tcPr>
            <w:tcW w:w="1059" w:type="pct"/>
            <w:vMerge w:val="restart"/>
            <w:shd w:val="clear" w:color="auto" w:fill="auto"/>
            <w:tcMar>
              <w:right w:w="28" w:type="dxa"/>
            </w:tcMar>
            <w:hideMark/>
          </w:tcPr>
          <w:p w14:paraId="37A4B65C" w14:textId="27FBBEDA" w:rsidR="00493210" w:rsidRPr="00493210" w:rsidRDefault="00493210" w:rsidP="00493210">
            <w:pPr>
              <w:jc w:val="left"/>
              <w:rPr>
                <w:color w:val="000000"/>
                <w:sz w:val="20"/>
                <w:szCs w:val="20"/>
                <w:lang w:val="fr-CA" w:eastAsia="zh-CN"/>
              </w:rPr>
            </w:pPr>
            <w:r w:rsidRPr="00FA6DE0">
              <w:rPr>
                <w:color w:val="000000"/>
                <w:sz w:val="20"/>
                <w:szCs w:val="20"/>
                <w:lang w:val="fr-FR" w:eastAsia="zh-CN"/>
              </w:rPr>
              <w:t xml:space="preserve">Versements effectués par le PNUD au </w:t>
            </w:r>
            <w:r w:rsidR="00287DD8">
              <w:rPr>
                <w:color w:val="000000"/>
                <w:sz w:val="20"/>
                <w:szCs w:val="20"/>
                <w:lang w:val="fr-FR" w:eastAsia="zh-CN"/>
              </w:rPr>
              <w:t>BCEE</w:t>
            </w:r>
            <w:r w:rsidRPr="00FA6DE0">
              <w:rPr>
                <w:color w:val="000000"/>
                <w:sz w:val="20"/>
                <w:szCs w:val="20"/>
                <w:lang w:val="fr-FR" w:eastAsia="zh-CN"/>
              </w:rPr>
              <w:t>*</w:t>
            </w:r>
          </w:p>
        </w:tc>
        <w:tc>
          <w:tcPr>
            <w:tcW w:w="758" w:type="pct"/>
            <w:shd w:val="clear" w:color="auto" w:fill="auto"/>
            <w:noWrap/>
            <w:tcMar>
              <w:right w:w="28" w:type="dxa"/>
            </w:tcMar>
            <w:vAlign w:val="center"/>
            <w:hideMark/>
          </w:tcPr>
          <w:p w14:paraId="44F4C90E"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Montant ($US)</w:t>
            </w:r>
          </w:p>
        </w:tc>
        <w:tc>
          <w:tcPr>
            <w:tcW w:w="796" w:type="pct"/>
            <w:shd w:val="clear" w:color="auto" w:fill="auto"/>
            <w:hideMark/>
          </w:tcPr>
          <w:p w14:paraId="7DD1EB8F" w14:textId="77777777" w:rsidR="00493210" w:rsidRPr="00635779" w:rsidRDefault="00493210" w:rsidP="00493210">
            <w:pPr>
              <w:jc w:val="right"/>
              <w:rPr>
                <w:color w:val="000000"/>
                <w:sz w:val="20"/>
                <w:szCs w:val="20"/>
                <w:lang w:eastAsia="zh-CN"/>
              </w:rPr>
            </w:pPr>
            <w:r w:rsidRPr="00635779">
              <w:rPr>
                <w:color w:val="000000"/>
                <w:sz w:val="20"/>
                <w:szCs w:val="20"/>
                <w:lang w:eastAsia="zh-CN"/>
              </w:rPr>
              <w:t>13</w:t>
            </w:r>
            <w:r>
              <w:rPr>
                <w:color w:val="000000"/>
                <w:sz w:val="20"/>
                <w:szCs w:val="20"/>
                <w:lang w:eastAsia="zh-CN"/>
              </w:rPr>
              <w:t> </w:t>
            </w:r>
            <w:r w:rsidRPr="00635779">
              <w:rPr>
                <w:color w:val="000000"/>
                <w:sz w:val="20"/>
                <w:szCs w:val="20"/>
                <w:lang w:eastAsia="zh-CN"/>
              </w:rPr>
              <w:t>368</w:t>
            </w:r>
            <w:r>
              <w:rPr>
                <w:color w:val="000000"/>
                <w:sz w:val="20"/>
                <w:szCs w:val="20"/>
                <w:lang w:eastAsia="zh-CN"/>
              </w:rPr>
              <w:t> </w:t>
            </w:r>
            <w:r w:rsidRPr="00635779">
              <w:rPr>
                <w:color w:val="000000"/>
                <w:sz w:val="20"/>
                <w:szCs w:val="20"/>
                <w:lang w:eastAsia="zh-CN"/>
              </w:rPr>
              <w:t>756</w:t>
            </w:r>
          </w:p>
        </w:tc>
        <w:tc>
          <w:tcPr>
            <w:tcW w:w="796" w:type="pct"/>
            <w:shd w:val="clear" w:color="auto" w:fill="auto"/>
            <w:hideMark/>
          </w:tcPr>
          <w:p w14:paraId="7946C61B" w14:textId="77777777" w:rsidR="00493210" w:rsidRPr="00635779" w:rsidRDefault="00493210" w:rsidP="00493210">
            <w:pPr>
              <w:jc w:val="right"/>
              <w:rPr>
                <w:color w:val="000000"/>
                <w:sz w:val="20"/>
                <w:szCs w:val="20"/>
                <w:lang w:eastAsia="zh-CN"/>
              </w:rPr>
            </w:pPr>
            <w:r w:rsidRPr="00635779">
              <w:rPr>
                <w:color w:val="000000"/>
                <w:sz w:val="20"/>
                <w:szCs w:val="20"/>
                <w:lang w:eastAsia="zh-CN"/>
              </w:rPr>
              <w:t>20</w:t>
            </w:r>
            <w:r>
              <w:rPr>
                <w:color w:val="000000"/>
                <w:sz w:val="20"/>
                <w:szCs w:val="20"/>
                <w:lang w:eastAsia="zh-CN"/>
              </w:rPr>
              <w:t> </w:t>
            </w:r>
            <w:r w:rsidRPr="00635779">
              <w:rPr>
                <w:color w:val="000000"/>
                <w:sz w:val="20"/>
                <w:szCs w:val="20"/>
                <w:lang w:eastAsia="zh-CN"/>
              </w:rPr>
              <w:t>000</w:t>
            </w:r>
            <w:r>
              <w:rPr>
                <w:color w:val="000000"/>
                <w:sz w:val="20"/>
                <w:szCs w:val="20"/>
                <w:lang w:eastAsia="zh-CN"/>
              </w:rPr>
              <w:t> </w:t>
            </w:r>
            <w:r w:rsidRPr="00635779">
              <w:rPr>
                <w:color w:val="000000"/>
                <w:sz w:val="20"/>
                <w:szCs w:val="20"/>
                <w:lang w:eastAsia="zh-CN"/>
              </w:rPr>
              <w:t>000</w:t>
            </w:r>
          </w:p>
        </w:tc>
        <w:tc>
          <w:tcPr>
            <w:tcW w:w="796" w:type="pct"/>
          </w:tcPr>
          <w:p w14:paraId="2B2AEF13" w14:textId="77777777" w:rsidR="00493210" w:rsidRPr="00635779" w:rsidRDefault="00493210" w:rsidP="00493210">
            <w:pPr>
              <w:jc w:val="right"/>
              <w:rPr>
                <w:color w:val="000000"/>
                <w:sz w:val="20"/>
                <w:szCs w:val="20"/>
                <w:lang w:eastAsia="zh-CN"/>
              </w:rPr>
            </w:pPr>
            <w:r w:rsidRPr="00635779">
              <w:rPr>
                <w:sz w:val="20"/>
                <w:szCs w:val="20"/>
              </w:rPr>
              <w:t>998</w:t>
            </w:r>
            <w:r>
              <w:rPr>
                <w:sz w:val="20"/>
                <w:szCs w:val="20"/>
              </w:rPr>
              <w:t> </w:t>
            </w:r>
            <w:r w:rsidRPr="00635779">
              <w:rPr>
                <w:sz w:val="20"/>
                <w:szCs w:val="20"/>
              </w:rPr>
              <w:t>148</w:t>
            </w:r>
          </w:p>
        </w:tc>
        <w:tc>
          <w:tcPr>
            <w:tcW w:w="796" w:type="pct"/>
            <w:shd w:val="clear" w:color="auto" w:fill="auto"/>
            <w:noWrap/>
            <w:hideMark/>
          </w:tcPr>
          <w:p w14:paraId="292269B8" w14:textId="77777777" w:rsidR="00493210" w:rsidRPr="00635779" w:rsidRDefault="00493210" w:rsidP="00493210">
            <w:pPr>
              <w:jc w:val="right"/>
              <w:rPr>
                <w:color w:val="000000"/>
                <w:sz w:val="20"/>
                <w:szCs w:val="20"/>
                <w:lang w:eastAsia="zh-CN"/>
              </w:rPr>
            </w:pPr>
            <w:r w:rsidRPr="00635779">
              <w:rPr>
                <w:color w:val="000000"/>
                <w:sz w:val="20"/>
                <w:szCs w:val="20"/>
                <w:lang w:eastAsia="zh-CN"/>
              </w:rPr>
              <w:t>34</w:t>
            </w:r>
            <w:r>
              <w:rPr>
                <w:color w:val="000000"/>
                <w:sz w:val="20"/>
                <w:szCs w:val="20"/>
                <w:lang w:eastAsia="zh-CN"/>
              </w:rPr>
              <w:t> </w:t>
            </w:r>
            <w:r w:rsidRPr="00635779">
              <w:rPr>
                <w:color w:val="000000"/>
                <w:sz w:val="20"/>
                <w:szCs w:val="20"/>
                <w:lang w:eastAsia="zh-CN"/>
              </w:rPr>
              <w:t>366</w:t>
            </w:r>
            <w:r>
              <w:rPr>
                <w:color w:val="000000"/>
                <w:sz w:val="20"/>
                <w:szCs w:val="20"/>
                <w:lang w:eastAsia="zh-CN"/>
              </w:rPr>
              <w:t> </w:t>
            </w:r>
            <w:r w:rsidRPr="00635779">
              <w:rPr>
                <w:color w:val="000000"/>
                <w:sz w:val="20"/>
                <w:szCs w:val="20"/>
                <w:lang w:eastAsia="zh-CN"/>
              </w:rPr>
              <w:t>904</w:t>
            </w:r>
          </w:p>
        </w:tc>
      </w:tr>
      <w:tr w:rsidR="00493210" w:rsidRPr="00635779" w14:paraId="4B73A6C7" w14:textId="77777777" w:rsidTr="00493210">
        <w:trPr>
          <w:trHeight w:val="42"/>
        </w:trPr>
        <w:tc>
          <w:tcPr>
            <w:tcW w:w="1059" w:type="pct"/>
            <w:vMerge/>
            <w:tcMar>
              <w:right w:w="28" w:type="dxa"/>
            </w:tcMar>
            <w:hideMark/>
          </w:tcPr>
          <w:p w14:paraId="029021F3" w14:textId="77777777" w:rsidR="00493210" w:rsidRPr="00635779" w:rsidRDefault="00493210" w:rsidP="00493210">
            <w:pPr>
              <w:jc w:val="left"/>
              <w:rPr>
                <w:color w:val="000000"/>
                <w:sz w:val="20"/>
                <w:szCs w:val="20"/>
                <w:lang w:eastAsia="zh-CN"/>
              </w:rPr>
            </w:pPr>
          </w:p>
        </w:tc>
        <w:tc>
          <w:tcPr>
            <w:tcW w:w="758" w:type="pct"/>
            <w:shd w:val="clear" w:color="auto" w:fill="auto"/>
            <w:noWrap/>
            <w:tcMar>
              <w:right w:w="28" w:type="dxa"/>
            </w:tcMar>
            <w:vAlign w:val="center"/>
            <w:hideMark/>
          </w:tcPr>
          <w:p w14:paraId="6E731C79"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Taux (%)</w:t>
            </w:r>
          </w:p>
        </w:tc>
        <w:tc>
          <w:tcPr>
            <w:tcW w:w="796" w:type="pct"/>
            <w:shd w:val="clear" w:color="auto" w:fill="auto"/>
            <w:hideMark/>
          </w:tcPr>
          <w:p w14:paraId="51184CD0" w14:textId="77777777" w:rsidR="00493210" w:rsidRPr="00635779" w:rsidRDefault="00493210" w:rsidP="00493210">
            <w:pPr>
              <w:jc w:val="right"/>
              <w:rPr>
                <w:color w:val="000000"/>
                <w:sz w:val="20"/>
                <w:szCs w:val="20"/>
                <w:lang w:eastAsia="zh-CN"/>
              </w:rPr>
            </w:pPr>
            <w:r w:rsidRPr="00635779">
              <w:rPr>
                <w:color w:val="000000"/>
                <w:sz w:val="20"/>
                <w:szCs w:val="20"/>
                <w:lang w:eastAsia="zh-CN"/>
              </w:rPr>
              <w:t>100</w:t>
            </w:r>
          </w:p>
        </w:tc>
        <w:tc>
          <w:tcPr>
            <w:tcW w:w="796" w:type="pct"/>
            <w:shd w:val="clear" w:color="auto" w:fill="auto"/>
            <w:hideMark/>
          </w:tcPr>
          <w:p w14:paraId="2C47A5E6" w14:textId="77777777" w:rsidR="00493210" w:rsidRPr="00635779" w:rsidRDefault="00493210" w:rsidP="00493210">
            <w:pPr>
              <w:jc w:val="right"/>
              <w:rPr>
                <w:color w:val="000000"/>
                <w:sz w:val="20"/>
                <w:szCs w:val="20"/>
                <w:lang w:eastAsia="zh-CN"/>
              </w:rPr>
            </w:pPr>
            <w:r w:rsidRPr="00635779">
              <w:rPr>
                <w:color w:val="000000"/>
                <w:sz w:val="20"/>
                <w:szCs w:val="20"/>
                <w:lang w:eastAsia="zh-CN"/>
              </w:rPr>
              <w:t>100</w:t>
            </w:r>
          </w:p>
        </w:tc>
        <w:tc>
          <w:tcPr>
            <w:tcW w:w="796" w:type="pct"/>
          </w:tcPr>
          <w:p w14:paraId="53B43654" w14:textId="77777777" w:rsidR="00493210" w:rsidRPr="00635779" w:rsidRDefault="00493210" w:rsidP="00493210">
            <w:pPr>
              <w:jc w:val="right"/>
              <w:rPr>
                <w:color w:val="000000"/>
                <w:sz w:val="20"/>
                <w:szCs w:val="20"/>
                <w:lang w:eastAsia="zh-CN"/>
              </w:rPr>
            </w:pPr>
            <w:r w:rsidRPr="00635779">
              <w:rPr>
                <w:color w:val="000000"/>
                <w:sz w:val="20"/>
                <w:szCs w:val="20"/>
                <w:lang w:eastAsia="zh-CN"/>
              </w:rPr>
              <w:t>4</w:t>
            </w:r>
            <w:r>
              <w:rPr>
                <w:color w:val="000000"/>
                <w:sz w:val="20"/>
                <w:szCs w:val="20"/>
                <w:lang w:eastAsia="zh-CN"/>
              </w:rPr>
              <w:t>8</w:t>
            </w:r>
          </w:p>
        </w:tc>
        <w:tc>
          <w:tcPr>
            <w:tcW w:w="796" w:type="pct"/>
            <w:shd w:val="clear" w:color="auto" w:fill="auto"/>
            <w:noWrap/>
            <w:hideMark/>
          </w:tcPr>
          <w:p w14:paraId="4395232F" w14:textId="77777777" w:rsidR="00493210" w:rsidRPr="00635779" w:rsidRDefault="00493210" w:rsidP="00493210">
            <w:pPr>
              <w:jc w:val="right"/>
              <w:rPr>
                <w:color w:val="000000"/>
                <w:sz w:val="20"/>
                <w:szCs w:val="20"/>
                <w:lang w:eastAsia="zh-CN"/>
              </w:rPr>
            </w:pPr>
            <w:r w:rsidRPr="00635779">
              <w:rPr>
                <w:color w:val="000000"/>
                <w:sz w:val="20"/>
                <w:szCs w:val="20"/>
                <w:lang w:eastAsia="zh-CN"/>
              </w:rPr>
              <w:t>97</w:t>
            </w:r>
          </w:p>
        </w:tc>
      </w:tr>
      <w:tr w:rsidR="00493210" w:rsidRPr="00635779" w14:paraId="2A6A1F75" w14:textId="77777777" w:rsidTr="00493210">
        <w:trPr>
          <w:trHeight w:val="42"/>
        </w:trPr>
        <w:tc>
          <w:tcPr>
            <w:tcW w:w="1059" w:type="pct"/>
            <w:vMerge w:val="restart"/>
            <w:shd w:val="clear" w:color="auto" w:fill="auto"/>
            <w:tcMar>
              <w:right w:w="28" w:type="dxa"/>
            </w:tcMar>
            <w:hideMark/>
          </w:tcPr>
          <w:p w14:paraId="2ED1FEEE" w14:textId="3C54E436" w:rsidR="00493210" w:rsidRPr="00493210" w:rsidRDefault="00493210" w:rsidP="00493210">
            <w:pPr>
              <w:jc w:val="left"/>
              <w:rPr>
                <w:color w:val="000000"/>
                <w:sz w:val="20"/>
                <w:szCs w:val="20"/>
                <w:lang w:val="fr-CA" w:eastAsia="zh-CN"/>
              </w:rPr>
            </w:pPr>
            <w:r w:rsidRPr="00FA6DE0">
              <w:rPr>
                <w:color w:val="000000"/>
                <w:sz w:val="20"/>
                <w:szCs w:val="20"/>
                <w:lang w:val="fr-FR" w:eastAsia="zh-CN"/>
              </w:rPr>
              <w:t xml:space="preserve">Versements effectués par le </w:t>
            </w:r>
            <w:r w:rsidR="00287DD8">
              <w:rPr>
                <w:color w:val="000000"/>
                <w:sz w:val="20"/>
                <w:szCs w:val="20"/>
                <w:lang w:val="fr-FR" w:eastAsia="zh-CN"/>
              </w:rPr>
              <w:t>BCEE</w:t>
            </w:r>
            <w:r w:rsidRPr="00FA6DE0">
              <w:rPr>
                <w:color w:val="000000"/>
                <w:sz w:val="20"/>
                <w:szCs w:val="20"/>
                <w:lang w:val="fr-FR" w:eastAsia="zh-CN"/>
              </w:rPr>
              <w:t xml:space="preserve"> aux les bénéficiaires</w:t>
            </w:r>
          </w:p>
        </w:tc>
        <w:tc>
          <w:tcPr>
            <w:tcW w:w="758" w:type="pct"/>
            <w:shd w:val="clear" w:color="auto" w:fill="auto"/>
            <w:noWrap/>
            <w:tcMar>
              <w:right w:w="28" w:type="dxa"/>
            </w:tcMar>
            <w:vAlign w:val="center"/>
            <w:hideMark/>
          </w:tcPr>
          <w:p w14:paraId="492DB3BF"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Montant ($US)</w:t>
            </w:r>
          </w:p>
        </w:tc>
        <w:tc>
          <w:tcPr>
            <w:tcW w:w="796" w:type="pct"/>
            <w:tcBorders>
              <w:bottom w:val="single" w:sz="4" w:space="0" w:color="auto"/>
            </w:tcBorders>
            <w:shd w:val="clear" w:color="auto" w:fill="auto"/>
            <w:hideMark/>
          </w:tcPr>
          <w:p w14:paraId="79558492" w14:textId="77777777" w:rsidR="00493210" w:rsidRPr="00635779" w:rsidRDefault="00493210" w:rsidP="00493210">
            <w:pPr>
              <w:jc w:val="right"/>
              <w:rPr>
                <w:color w:val="000000"/>
                <w:sz w:val="20"/>
                <w:szCs w:val="20"/>
                <w:lang w:eastAsia="zh-CN"/>
              </w:rPr>
            </w:pPr>
            <w:r w:rsidRPr="00635779">
              <w:rPr>
                <w:sz w:val="20"/>
                <w:szCs w:val="20"/>
              </w:rPr>
              <w:t>12</w:t>
            </w:r>
            <w:r>
              <w:rPr>
                <w:sz w:val="20"/>
                <w:szCs w:val="20"/>
              </w:rPr>
              <w:t> </w:t>
            </w:r>
            <w:r w:rsidRPr="00635779">
              <w:rPr>
                <w:sz w:val="20"/>
                <w:szCs w:val="20"/>
              </w:rPr>
              <w:t>394</w:t>
            </w:r>
            <w:r>
              <w:rPr>
                <w:sz w:val="20"/>
                <w:szCs w:val="20"/>
              </w:rPr>
              <w:t> </w:t>
            </w:r>
            <w:r w:rsidRPr="00635779">
              <w:rPr>
                <w:sz w:val="20"/>
                <w:szCs w:val="20"/>
              </w:rPr>
              <w:t>660</w:t>
            </w:r>
          </w:p>
        </w:tc>
        <w:tc>
          <w:tcPr>
            <w:tcW w:w="796" w:type="pct"/>
            <w:tcBorders>
              <w:bottom w:val="single" w:sz="4" w:space="0" w:color="auto"/>
            </w:tcBorders>
            <w:shd w:val="clear" w:color="auto" w:fill="auto"/>
            <w:hideMark/>
          </w:tcPr>
          <w:p w14:paraId="60CBBB3D" w14:textId="77777777" w:rsidR="00493210" w:rsidRPr="00635779" w:rsidRDefault="00493210" w:rsidP="00493210">
            <w:pPr>
              <w:jc w:val="right"/>
              <w:rPr>
                <w:color w:val="000000"/>
                <w:sz w:val="20"/>
                <w:szCs w:val="20"/>
                <w:lang w:eastAsia="zh-CN"/>
              </w:rPr>
            </w:pPr>
            <w:r w:rsidRPr="00635779">
              <w:rPr>
                <w:color w:val="000000"/>
                <w:sz w:val="20"/>
                <w:szCs w:val="20"/>
                <w:lang w:eastAsia="zh-CN"/>
              </w:rPr>
              <w:t>13</w:t>
            </w:r>
            <w:r>
              <w:rPr>
                <w:color w:val="000000"/>
                <w:sz w:val="20"/>
                <w:szCs w:val="20"/>
                <w:lang w:eastAsia="zh-CN"/>
              </w:rPr>
              <w:t> </w:t>
            </w:r>
            <w:r w:rsidRPr="00635779">
              <w:rPr>
                <w:color w:val="000000"/>
                <w:sz w:val="20"/>
                <w:szCs w:val="20"/>
                <w:lang w:eastAsia="zh-CN"/>
              </w:rPr>
              <w:t>113</w:t>
            </w:r>
            <w:r>
              <w:rPr>
                <w:color w:val="000000"/>
                <w:sz w:val="20"/>
                <w:szCs w:val="20"/>
                <w:lang w:eastAsia="zh-CN"/>
              </w:rPr>
              <w:t> </w:t>
            </w:r>
            <w:r w:rsidRPr="00635779">
              <w:rPr>
                <w:color w:val="000000"/>
                <w:sz w:val="20"/>
                <w:szCs w:val="20"/>
                <w:lang w:eastAsia="zh-CN"/>
              </w:rPr>
              <w:t>783</w:t>
            </w:r>
          </w:p>
        </w:tc>
        <w:tc>
          <w:tcPr>
            <w:tcW w:w="796" w:type="pct"/>
            <w:tcBorders>
              <w:bottom w:val="single" w:sz="4" w:space="0" w:color="auto"/>
            </w:tcBorders>
          </w:tcPr>
          <w:p w14:paraId="02DB0A13" w14:textId="77777777" w:rsidR="00493210" w:rsidRPr="00635779" w:rsidRDefault="00493210" w:rsidP="00493210">
            <w:pPr>
              <w:jc w:val="right"/>
              <w:rPr>
                <w:bCs/>
                <w:color w:val="000000"/>
                <w:sz w:val="20"/>
                <w:szCs w:val="20"/>
                <w:lang w:eastAsia="zh-CN"/>
              </w:rPr>
            </w:pPr>
            <w:r w:rsidRPr="00635779">
              <w:rPr>
                <w:bCs/>
                <w:color w:val="000000"/>
                <w:sz w:val="20"/>
                <w:szCs w:val="20"/>
                <w:lang w:eastAsia="zh-CN"/>
              </w:rPr>
              <w:t>737</w:t>
            </w:r>
            <w:r>
              <w:rPr>
                <w:bCs/>
                <w:color w:val="000000"/>
                <w:sz w:val="20"/>
                <w:szCs w:val="20"/>
                <w:lang w:eastAsia="zh-CN"/>
              </w:rPr>
              <w:t> </w:t>
            </w:r>
            <w:r w:rsidRPr="00635779">
              <w:rPr>
                <w:bCs/>
                <w:color w:val="000000"/>
                <w:sz w:val="20"/>
                <w:szCs w:val="20"/>
                <w:lang w:eastAsia="zh-CN"/>
              </w:rPr>
              <w:t>052</w:t>
            </w:r>
          </w:p>
        </w:tc>
        <w:tc>
          <w:tcPr>
            <w:tcW w:w="796" w:type="pct"/>
            <w:tcBorders>
              <w:bottom w:val="single" w:sz="4" w:space="0" w:color="auto"/>
            </w:tcBorders>
            <w:shd w:val="clear" w:color="auto" w:fill="auto"/>
            <w:noWrap/>
            <w:hideMark/>
          </w:tcPr>
          <w:p w14:paraId="281E387F" w14:textId="77777777" w:rsidR="00493210" w:rsidRPr="00635779" w:rsidRDefault="00493210" w:rsidP="00493210">
            <w:pPr>
              <w:jc w:val="right"/>
              <w:rPr>
                <w:color w:val="000000"/>
                <w:sz w:val="20"/>
                <w:szCs w:val="20"/>
                <w:lang w:eastAsia="zh-CN"/>
              </w:rPr>
            </w:pPr>
            <w:r w:rsidRPr="00635779">
              <w:rPr>
                <w:bCs/>
                <w:color w:val="000000"/>
                <w:sz w:val="20"/>
                <w:szCs w:val="20"/>
                <w:lang w:eastAsia="zh-CN"/>
              </w:rPr>
              <w:t>26</w:t>
            </w:r>
            <w:r>
              <w:rPr>
                <w:bCs/>
                <w:color w:val="000000"/>
                <w:sz w:val="20"/>
                <w:szCs w:val="20"/>
                <w:lang w:eastAsia="zh-CN"/>
              </w:rPr>
              <w:t> </w:t>
            </w:r>
            <w:r w:rsidRPr="00635779">
              <w:rPr>
                <w:bCs/>
                <w:color w:val="000000"/>
                <w:sz w:val="20"/>
                <w:szCs w:val="20"/>
                <w:lang w:eastAsia="zh-CN"/>
              </w:rPr>
              <w:t>245</w:t>
            </w:r>
            <w:r>
              <w:rPr>
                <w:bCs/>
                <w:color w:val="000000"/>
                <w:sz w:val="20"/>
                <w:szCs w:val="20"/>
                <w:lang w:eastAsia="zh-CN"/>
              </w:rPr>
              <w:t> </w:t>
            </w:r>
            <w:r w:rsidRPr="00635779">
              <w:rPr>
                <w:bCs/>
                <w:color w:val="000000"/>
                <w:sz w:val="20"/>
                <w:szCs w:val="20"/>
                <w:lang w:eastAsia="zh-CN"/>
              </w:rPr>
              <w:t>495</w:t>
            </w:r>
          </w:p>
        </w:tc>
      </w:tr>
      <w:tr w:rsidR="00493210" w:rsidRPr="00635779" w14:paraId="71C3456C" w14:textId="77777777" w:rsidTr="00493210">
        <w:trPr>
          <w:trHeight w:val="42"/>
        </w:trPr>
        <w:tc>
          <w:tcPr>
            <w:tcW w:w="1059" w:type="pct"/>
            <w:vMerge/>
            <w:tcMar>
              <w:right w:w="28" w:type="dxa"/>
            </w:tcMar>
            <w:hideMark/>
          </w:tcPr>
          <w:p w14:paraId="44458247" w14:textId="77777777" w:rsidR="00493210" w:rsidRPr="00635779" w:rsidRDefault="00493210" w:rsidP="00493210">
            <w:pPr>
              <w:jc w:val="left"/>
              <w:rPr>
                <w:color w:val="000000"/>
                <w:sz w:val="20"/>
                <w:szCs w:val="20"/>
                <w:lang w:eastAsia="zh-CN"/>
              </w:rPr>
            </w:pPr>
          </w:p>
        </w:tc>
        <w:tc>
          <w:tcPr>
            <w:tcW w:w="758" w:type="pct"/>
            <w:shd w:val="clear" w:color="auto" w:fill="auto"/>
            <w:noWrap/>
            <w:tcMar>
              <w:right w:w="28" w:type="dxa"/>
            </w:tcMar>
            <w:vAlign w:val="center"/>
            <w:hideMark/>
          </w:tcPr>
          <w:p w14:paraId="39A3AF2A"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Taux (%)</w:t>
            </w:r>
          </w:p>
        </w:tc>
        <w:tc>
          <w:tcPr>
            <w:tcW w:w="796" w:type="pct"/>
            <w:tcBorders>
              <w:top w:val="single" w:sz="4" w:space="0" w:color="auto"/>
              <w:left w:val="nil"/>
              <w:bottom w:val="single" w:sz="4" w:space="0" w:color="auto"/>
              <w:right w:val="single" w:sz="4" w:space="0" w:color="auto"/>
            </w:tcBorders>
            <w:shd w:val="clear" w:color="auto" w:fill="auto"/>
            <w:hideMark/>
          </w:tcPr>
          <w:p w14:paraId="5783C223" w14:textId="77777777" w:rsidR="00493210" w:rsidRPr="00635779" w:rsidRDefault="00493210" w:rsidP="00493210">
            <w:pPr>
              <w:jc w:val="right"/>
              <w:rPr>
                <w:color w:val="000000"/>
                <w:sz w:val="20"/>
                <w:szCs w:val="20"/>
              </w:rPr>
            </w:pPr>
            <w:r w:rsidRPr="00635779">
              <w:rPr>
                <w:color w:val="000000"/>
                <w:sz w:val="20"/>
                <w:szCs w:val="20"/>
              </w:rPr>
              <w:t>93</w:t>
            </w:r>
          </w:p>
        </w:tc>
        <w:tc>
          <w:tcPr>
            <w:tcW w:w="796" w:type="pct"/>
            <w:tcBorders>
              <w:top w:val="single" w:sz="4" w:space="0" w:color="auto"/>
              <w:left w:val="single" w:sz="4" w:space="0" w:color="auto"/>
              <w:bottom w:val="single" w:sz="4" w:space="0" w:color="auto"/>
              <w:right w:val="single" w:sz="4" w:space="0" w:color="auto"/>
            </w:tcBorders>
            <w:shd w:val="clear" w:color="auto" w:fill="auto"/>
            <w:hideMark/>
          </w:tcPr>
          <w:p w14:paraId="74BB976C" w14:textId="77777777" w:rsidR="00493210" w:rsidRPr="00635779" w:rsidRDefault="00493210" w:rsidP="00493210">
            <w:pPr>
              <w:jc w:val="right"/>
              <w:rPr>
                <w:color w:val="000000"/>
                <w:sz w:val="20"/>
                <w:szCs w:val="20"/>
              </w:rPr>
            </w:pPr>
            <w:r w:rsidRPr="00635779">
              <w:rPr>
                <w:color w:val="000000"/>
                <w:sz w:val="20"/>
                <w:szCs w:val="20"/>
              </w:rPr>
              <w:t>66</w:t>
            </w:r>
          </w:p>
        </w:tc>
        <w:tc>
          <w:tcPr>
            <w:tcW w:w="796" w:type="pct"/>
            <w:tcBorders>
              <w:top w:val="single" w:sz="4" w:space="0" w:color="auto"/>
              <w:left w:val="single" w:sz="4" w:space="0" w:color="auto"/>
              <w:bottom w:val="single" w:sz="4" w:space="0" w:color="auto"/>
              <w:right w:val="single" w:sz="4" w:space="0" w:color="auto"/>
            </w:tcBorders>
          </w:tcPr>
          <w:p w14:paraId="5BACFADA" w14:textId="77777777" w:rsidR="00493210" w:rsidRPr="00635779" w:rsidRDefault="00493210" w:rsidP="00493210">
            <w:pPr>
              <w:jc w:val="right"/>
              <w:rPr>
                <w:color w:val="000000"/>
                <w:sz w:val="20"/>
                <w:szCs w:val="20"/>
              </w:rPr>
            </w:pPr>
            <w:r w:rsidRPr="00635779">
              <w:rPr>
                <w:color w:val="000000"/>
                <w:sz w:val="20"/>
                <w:szCs w:val="20"/>
              </w:rPr>
              <w:t>35</w:t>
            </w:r>
          </w:p>
        </w:tc>
        <w:tc>
          <w:tcPr>
            <w:tcW w:w="796" w:type="pct"/>
            <w:tcBorders>
              <w:top w:val="single" w:sz="4" w:space="0" w:color="auto"/>
              <w:left w:val="single" w:sz="4" w:space="0" w:color="auto"/>
              <w:bottom w:val="single" w:sz="4" w:space="0" w:color="auto"/>
              <w:right w:val="single" w:sz="4" w:space="0" w:color="auto"/>
            </w:tcBorders>
            <w:shd w:val="clear" w:color="auto" w:fill="auto"/>
            <w:noWrap/>
            <w:hideMark/>
          </w:tcPr>
          <w:p w14:paraId="16205756" w14:textId="77777777" w:rsidR="00493210" w:rsidRPr="00635779" w:rsidRDefault="00493210" w:rsidP="00493210">
            <w:pPr>
              <w:jc w:val="right"/>
              <w:rPr>
                <w:color w:val="000000"/>
                <w:sz w:val="20"/>
                <w:szCs w:val="20"/>
              </w:rPr>
            </w:pPr>
            <w:r w:rsidRPr="00635779">
              <w:rPr>
                <w:color w:val="000000"/>
                <w:sz w:val="20"/>
                <w:szCs w:val="20"/>
              </w:rPr>
              <w:t>74</w:t>
            </w:r>
          </w:p>
        </w:tc>
      </w:tr>
    </w:tbl>
    <w:p w14:paraId="6B4B2F80" w14:textId="3480AAEB" w:rsidR="00493210" w:rsidRPr="00493210" w:rsidRDefault="00493210" w:rsidP="00493210">
      <w:pPr>
        <w:spacing w:before="20"/>
        <w:rPr>
          <w:sz w:val="18"/>
          <w:szCs w:val="18"/>
          <w:lang w:val="fr-CA"/>
        </w:rPr>
      </w:pPr>
      <w:r w:rsidRPr="00FA6DE0">
        <w:rPr>
          <w:sz w:val="18"/>
          <w:szCs w:val="18"/>
          <w:lang w:val="fr-FR"/>
        </w:rPr>
        <w:t xml:space="preserve">* Les intérêts accumulés sur les fonds détenus par le </w:t>
      </w:r>
      <w:r w:rsidR="00287DD8">
        <w:rPr>
          <w:sz w:val="18"/>
          <w:szCs w:val="18"/>
          <w:lang w:val="fr-FR"/>
        </w:rPr>
        <w:t>BCEE</w:t>
      </w:r>
      <w:r w:rsidRPr="00FA6DE0">
        <w:rPr>
          <w:sz w:val="18"/>
          <w:szCs w:val="18"/>
          <w:lang w:val="fr-FR"/>
        </w:rPr>
        <w:t xml:space="preserve"> de 103 708 $ US en 2015, 97 468 $ US en 2016, 7 299 $ US en 2017 et 86 874 $ US en 2018 et 2019 ont été déduits des fonds approuvés avant le transfert.</w:t>
      </w:r>
      <w:r w:rsidRPr="00493210">
        <w:rPr>
          <w:sz w:val="18"/>
          <w:szCs w:val="18"/>
          <w:lang w:val="fr-CA"/>
        </w:rPr>
        <w:t xml:space="preserve"> </w:t>
      </w:r>
    </w:p>
    <w:p w14:paraId="3E6A37AA" w14:textId="77777777" w:rsidR="00493210" w:rsidRPr="00493210" w:rsidRDefault="00493210" w:rsidP="00493210">
      <w:pPr>
        <w:rPr>
          <w:lang w:val="fr-CA"/>
        </w:rPr>
      </w:pPr>
    </w:p>
    <w:p w14:paraId="0BE63978" w14:textId="77777777" w:rsidR="00493210" w:rsidRPr="00493210" w:rsidRDefault="00493210" w:rsidP="00493210">
      <w:pPr>
        <w:keepNext/>
        <w:keepLines/>
        <w:spacing w:after="240"/>
        <w:rPr>
          <w:u w:val="single"/>
          <w:lang w:val="fr-CA"/>
        </w:rPr>
      </w:pPr>
      <w:r w:rsidRPr="00FA6DE0">
        <w:rPr>
          <w:u w:val="single"/>
          <w:lang w:val="fr-FR"/>
        </w:rPr>
        <w:t>Plan de mise en œuvre pour la quatrième tranche</w:t>
      </w:r>
    </w:p>
    <w:p w14:paraId="1A3779BA" w14:textId="77777777" w:rsidR="00493210" w:rsidRPr="00493210" w:rsidRDefault="00493210" w:rsidP="00493210">
      <w:pPr>
        <w:pStyle w:val="Heading1"/>
        <w:spacing w:after="120"/>
        <w:rPr>
          <w:lang w:val="fr-CA"/>
        </w:rPr>
      </w:pPr>
      <w:r w:rsidRPr="00FA6DE0">
        <w:rPr>
          <w:color w:val="000000" w:themeColor="text1"/>
          <w:lang w:val="fr-FR"/>
        </w:rPr>
        <w:t xml:space="preserve">La quatrième tranche sera mise en œuvre entre 2021 et 2023. Au cours de la </w:t>
      </w:r>
      <w:r>
        <w:rPr>
          <w:color w:val="000000" w:themeColor="text1"/>
          <w:lang w:val="fr-FR"/>
        </w:rPr>
        <w:t>cette</w:t>
      </w:r>
      <w:r w:rsidRPr="00FA6DE0">
        <w:rPr>
          <w:color w:val="000000" w:themeColor="text1"/>
          <w:lang w:val="fr-FR"/>
        </w:rPr>
        <w:t xml:space="preserve"> tranche, les mesures politiques et les réglementations sur les SAO mises en place continueront d</w:t>
      </w:r>
      <w:r>
        <w:rPr>
          <w:color w:val="000000" w:themeColor="text1"/>
          <w:lang w:val="fr-FR"/>
        </w:rPr>
        <w:t>’</w:t>
      </w:r>
      <w:r w:rsidRPr="00FA6DE0">
        <w:rPr>
          <w:color w:val="000000" w:themeColor="text1"/>
          <w:lang w:val="fr-FR"/>
        </w:rPr>
        <w:t>être appliquées.</w:t>
      </w:r>
      <w:r w:rsidRPr="00493210">
        <w:rPr>
          <w:color w:val="000000" w:themeColor="text1"/>
          <w:lang w:val="fr-CA"/>
        </w:rPr>
        <w:t xml:space="preserve"> </w:t>
      </w:r>
      <w:r w:rsidRPr="00FA6DE0">
        <w:rPr>
          <w:lang w:val="fr-FR"/>
        </w:rPr>
        <w:t>Onze entreprises ont remis des lettres d</w:t>
      </w:r>
      <w:r>
        <w:rPr>
          <w:lang w:val="fr-FR"/>
        </w:rPr>
        <w:t>’</w:t>
      </w:r>
      <w:r w:rsidRPr="00FA6DE0">
        <w:rPr>
          <w:lang w:val="fr-FR"/>
        </w:rPr>
        <w:t xml:space="preserve">intention </w:t>
      </w:r>
      <w:r>
        <w:rPr>
          <w:lang w:val="fr-FR"/>
        </w:rPr>
        <w:t>concernant la reconversion de</w:t>
      </w:r>
      <w:r w:rsidRPr="00FA6DE0">
        <w:rPr>
          <w:lang w:val="fr-FR"/>
        </w:rPr>
        <w:t xml:space="preserve"> 14 chaînes de fabrication qui fabriquent des congélateurs et des condensateurs de réfrigération, avec une consommation estimée de 1 492,28 tm de HCFC-22 ; six d</w:t>
      </w:r>
      <w:r>
        <w:rPr>
          <w:lang w:val="fr-FR"/>
        </w:rPr>
        <w:t>’</w:t>
      </w:r>
      <w:r w:rsidRPr="00FA6DE0">
        <w:rPr>
          <w:lang w:val="fr-FR"/>
        </w:rPr>
        <w:t>entre elles sont des petites et moyennes entreprises (PME), dont la consommation annuelle est inférieure à 50 tm, comme le montre le tableau 3. Le coût de la reconversion a été estimé à 17</w:t>
      </w:r>
      <w:r>
        <w:rPr>
          <w:lang w:val="fr-FR"/>
        </w:rPr>
        <w:t> </w:t>
      </w:r>
      <w:r w:rsidRPr="00FA6DE0">
        <w:rPr>
          <w:lang w:val="fr-FR"/>
        </w:rPr>
        <w:t>000 000 $US. La vérification de la consommation réelle et de la capacité de fabrication a été effectuée pour cinq chaînes de fabrication ; les chaînes restantes seront vérifiées lors de la mise en œuvre de la quatrième tranche.</w:t>
      </w:r>
      <w:r w:rsidRPr="00493210">
        <w:rPr>
          <w:lang w:val="fr-CA"/>
        </w:rPr>
        <w:t xml:space="preserve"> </w:t>
      </w:r>
      <w:r w:rsidRPr="00FA6DE0">
        <w:rPr>
          <w:lang w:val="fr-FR"/>
        </w:rPr>
        <w:t>Sur ces chaînes, six seront incluses dans la quatrième tranche et les huit chaînes restantes seront incluses dans les tranches suivantes.</w:t>
      </w:r>
    </w:p>
    <w:p w14:paraId="5D4592D6" w14:textId="77777777" w:rsidR="00493210" w:rsidRPr="00493210" w:rsidRDefault="00493210" w:rsidP="00493210">
      <w:pPr>
        <w:rPr>
          <w:b/>
          <w:w w:val="97"/>
          <w:sz w:val="21"/>
          <w:szCs w:val="21"/>
          <w:lang w:val="fr-CA"/>
        </w:rPr>
      </w:pPr>
      <w:r w:rsidRPr="00FA6DE0">
        <w:rPr>
          <w:b/>
          <w:w w:val="97"/>
          <w:sz w:val="21"/>
          <w:szCs w:val="21"/>
          <w:lang w:val="fr-FR"/>
        </w:rPr>
        <w:t>Tableau 3. Reconversion des chaînes de fabrication qui seront mises en œuvre lors de la quatrième tranche et lors de la prolongation de la phase II</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06"/>
        <w:gridCol w:w="1509"/>
        <w:gridCol w:w="3815"/>
        <w:gridCol w:w="2220"/>
      </w:tblGrid>
      <w:tr w:rsidR="00493210" w:rsidRPr="00635779" w14:paraId="04515AA5" w14:textId="77777777" w:rsidTr="005312BB">
        <w:trPr>
          <w:tblHeader/>
        </w:trPr>
        <w:tc>
          <w:tcPr>
            <w:tcW w:w="965" w:type="pct"/>
            <w:shd w:val="clear" w:color="auto" w:fill="auto"/>
            <w:noWrap/>
          </w:tcPr>
          <w:p w14:paraId="511EF368" w14:textId="77777777" w:rsidR="00493210" w:rsidRPr="00FA6DE0" w:rsidRDefault="00493210" w:rsidP="00493210">
            <w:pPr>
              <w:jc w:val="center"/>
              <w:rPr>
                <w:b/>
                <w:color w:val="000000"/>
                <w:sz w:val="20"/>
                <w:szCs w:val="20"/>
                <w:lang w:eastAsia="zh-CN"/>
              </w:rPr>
            </w:pPr>
            <w:r w:rsidRPr="00FA6DE0">
              <w:rPr>
                <w:b/>
                <w:color w:val="000000"/>
                <w:sz w:val="20"/>
                <w:szCs w:val="20"/>
                <w:lang w:val="fr-FR" w:eastAsia="zh-CN"/>
              </w:rPr>
              <w:t>Entreprise</w:t>
            </w:r>
          </w:p>
        </w:tc>
        <w:tc>
          <w:tcPr>
            <w:tcW w:w="807" w:type="pct"/>
            <w:shd w:val="clear" w:color="auto" w:fill="auto"/>
            <w:noWrap/>
          </w:tcPr>
          <w:p w14:paraId="2B6CCA8E" w14:textId="77777777" w:rsidR="00493210" w:rsidRPr="00FA6DE0" w:rsidRDefault="00493210" w:rsidP="00493210">
            <w:pPr>
              <w:jc w:val="center"/>
              <w:rPr>
                <w:b/>
                <w:color w:val="000000"/>
                <w:sz w:val="20"/>
                <w:szCs w:val="20"/>
                <w:lang w:eastAsia="zh-CN"/>
              </w:rPr>
            </w:pPr>
            <w:r w:rsidRPr="00FA6DE0">
              <w:rPr>
                <w:b/>
                <w:color w:val="000000"/>
                <w:sz w:val="20"/>
                <w:szCs w:val="20"/>
                <w:lang w:val="fr-FR" w:eastAsia="zh-CN"/>
              </w:rPr>
              <w:t>Élimination (tm)</w:t>
            </w:r>
          </w:p>
        </w:tc>
        <w:tc>
          <w:tcPr>
            <w:tcW w:w="2040" w:type="pct"/>
            <w:shd w:val="clear" w:color="auto" w:fill="auto"/>
            <w:noWrap/>
          </w:tcPr>
          <w:p w14:paraId="07A36109" w14:textId="77777777" w:rsidR="00493210" w:rsidRPr="00FA6DE0" w:rsidRDefault="00493210" w:rsidP="00493210">
            <w:pPr>
              <w:jc w:val="center"/>
              <w:rPr>
                <w:b/>
                <w:color w:val="000000"/>
                <w:sz w:val="20"/>
                <w:szCs w:val="20"/>
                <w:lang w:eastAsia="zh-CN"/>
              </w:rPr>
            </w:pPr>
            <w:r w:rsidRPr="00FA6DE0">
              <w:rPr>
                <w:b/>
                <w:color w:val="000000"/>
                <w:sz w:val="20"/>
                <w:szCs w:val="20"/>
                <w:lang w:val="fr-FR" w:eastAsia="zh-CN"/>
              </w:rPr>
              <w:t>Applications</w:t>
            </w:r>
          </w:p>
        </w:tc>
        <w:tc>
          <w:tcPr>
            <w:tcW w:w="1187" w:type="pct"/>
            <w:shd w:val="clear" w:color="auto" w:fill="auto"/>
          </w:tcPr>
          <w:p w14:paraId="21CE59A2" w14:textId="77777777" w:rsidR="00493210" w:rsidRPr="00FA6DE0" w:rsidRDefault="00493210" w:rsidP="00493210">
            <w:pPr>
              <w:jc w:val="center"/>
              <w:rPr>
                <w:b/>
                <w:color w:val="000000"/>
                <w:sz w:val="20"/>
                <w:szCs w:val="20"/>
                <w:lang w:eastAsia="zh-CN"/>
              </w:rPr>
            </w:pPr>
            <w:r w:rsidRPr="00FA6DE0">
              <w:rPr>
                <w:b/>
                <w:color w:val="000000"/>
                <w:sz w:val="20"/>
                <w:szCs w:val="20"/>
                <w:lang w:val="fr-FR" w:eastAsia="zh-CN"/>
              </w:rPr>
              <w:t>Technologie de remplacement</w:t>
            </w:r>
          </w:p>
        </w:tc>
      </w:tr>
      <w:tr w:rsidR="00493210" w:rsidRPr="00635779" w14:paraId="064D8CA6" w14:textId="77777777" w:rsidTr="00493210">
        <w:tc>
          <w:tcPr>
            <w:tcW w:w="965" w:type="pct"/>
            <w:shd w:val="clear" w:color="auto" w:fill="auto"/>
            <w:noWrap/>
            <w:vAlign w:val="bottom"/>
            <w:hideMark/>
          </w:tcPr>
          <w:p w14:paraId="400F27A9"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Tianjin Fashihao</w:t>
            </w:r>
          </w:p>
        </w:tc>
        <w:tc>
          <w:tcPr>
            <w:tcW w:w="807" w:type="pct"/>
            <w:shd w:val="clear" w:color="auto" w:fill="auto"/>
            <w:noWrap/>
            <w:vAlign w:val="center"/>
            <w:hideMark/>
          </w:tcPr>
          <w:p w14:paraId="20714F52"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49</w:t>
            </w:r>
            <w:r>
              <w:rPr>
                <w:color w:val="000000"/>
                <w:sz w:val="20"/>
                <w:szCs w:val="20"/>
                <w:lang w:eastAsia="zh-CN"/>
              </w:rPr>
              <w:t>,</w:t>
            </w:r>
            <w:r w:rsidRPr="00635779">
              <w:rPr>
                <w:color w:val="000000"/>
                <w:sz w:val="20"/>
                <w:szCs w:val="20"/>
                <w:lang w:eastAsia="zh-CN"/>
              </w:rPr>
              <w:t>58</w:t>
            </w:r>
          </w:p>
        </w:tc>
        <w:tc>
          <w:tcPr>
            <w:tcW w:w="2040" w:type="pct"/>
            <w:shd w:val="clear" w:color="auto" w:fill="auto"/>
            <w:noWrap/>
            <w:vAlign w:val="center"/>
            <w:hideMark/>
          </w:tcPr>
          <w:p w14:paraId="35FCB6DC"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3AFFE6FF"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NH</w:t>
            </w:r>
            <w:r w:rsidRPr="008C4BCD">
              <w:rPr>
                <w:color w:val="000000"/>
                <w:sz w:val="20"/>
                <w:szCs w:val="20"/>
                <w:vertAlign w:val="subscript"/>
                <w:lang w:val="fr-FR" w:eastAsia="zh-CN"/>
              </w:rPr>
              <w:t>3</w:t>
            </w:r>
          </w:p>
        </w:tc>
      </w:tr>
      <w:tr w:rsidR="00493210" w:rsidRPr="00635779" w14:paraId="15731038" w14:textId="77777777" w:rsidTr="00493210">
        <w:tc>
          <w:tcPr>
            <w:tcW w:w="965" w:type="pct"/>
            <w:shd w:val="clear" w:color="auto" w:fill="auto"/>
            <w:noWrap/>
            <w:vAlign w:val="bottom"/>
            <w:hideMark/>
          </w:tcPr>
          <w:p w14:paraId="68195EC5"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Jinan Oufeite</w:t>
            </w:r>
          </w:p>
        </w:tc>
        <w:tc>
          <w:tcPr>
            <w:tcW w:w="807" w:type="pct"/>
            <w:shd w:val="clear" w:color="auto" w:fill="auto"/>
            <w:noWrap/>
            <w:vAlign w:val="center"/>
            <w:hideMark/>
          </w:tcPr>
          <w:p w14:paraId="30559AB0"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188</w:t>
            </w:r>
            <w:r>
              <w:rPr>
                <w:color w:val="000000"/>
                <w:sz w:val="20"/>
                <w:szCs w:val="20"/>
                <w:lang w:eastAsia="zh-CN"/>
              </w:rPr>
              <w:t>,</w:t>
            </w:r>
            <w:r w:rsidRPr="00635779">
              <w:rPr>
                <w:color w:val="000000"/>
                <w:sz w:val="20"/>
                <w:szCs w:val="20"/>
                <w:lang w:eastAsia="zh-CN"/>
              </w:rPr>
              <w:t>41</w:t>
            </w:r>
          </w:p>
        </w:tc>
        <w:tc>
          <w:tcPr>
            <w:tcW w:w="2040" w:type="pct"/>
            <w:shd w:val="clear" w:color="auto" w:fill="auto"/>
            <w:noWrap/>
            <w:vAlign w:val="center"/>
            <w:hideMark/>
          </w:tcPr>
          <w:p w14:paraId="5F1C13B9"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532D8C7A"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NH</w:t>
            </w:r>
            <w:r w:rsidRPr="00FA6DE0">
              <w:rPr>
                <w:color w:val="000000"/>
                <w:sz w:val="20"/>
                <w:szCs w:val="20"/>
                <w:vertAlign w:val="subscript"/>
                <w:lang w:val="fr-FR" w:eastAsia="zh-CN"/>
              </w:rPr>
              <w:t>3</w:t>
            </w:r>
            <w:r w:rsidRPr="00FA6DE0">
              <w:rPr>
                <w:color w:val="000000"/>
                <w:sz w:val="20"/>
                <w:szCs w:val="20"/>
                <w:lang w:val="fr-FR" w:eastAsia="zh-CN"/>
              </w:rPr>
              <w:t>/</w:t>
            </w:r>
            <w:r w:rsidRPr="00C8427A">
              <w:rPr>
                <w:sz w:val="20"/>
                <w:szCs w:val="20"/>
                <w:lang w:val="fr-FR" w:eastAsia="zh-CN"/>
              </w:rPr>
              <w:t>CO</w:t>
            </w:r>
            <w:r w:rsidRPr="00C8427A">
              <w:rPr>
                <w:sz w:val="20"/>
                <w:szCs w:val="20"/>
                <w:vertAlign w:val="subscript"/>
                <w:lang w:val="fr-FR" w:eastAsia="zh-CN"/>
              </w:rPr>
              <w:t>2</w:t>
            </w:r>
          </w:p>
        </w:tc>
      </w:tr>
      <w:tr w:rsidR="00493210" w:rsidRPr="00635779" w14:paraId="59272D32" w14:textId="77777777" w:rsidTr="00493210">
        <w:tc>
          <w:tcPr>
            <w:tcW w:w="965" w:type="pct"/>
            <w:shd w:val="clear" w:color="auto" w:fill="auto"/>
            <w:noWrap/>
            <w:vAlign w:val="bottom"/>
            <w:hideMark/>
          </w:tcPr>
          <w:p w14:paraId="7A41FD65"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lastRenderedPageBreak/>
              <w:t>Jinan Oufeite</w:t>
            </w:r>
          </w:p>
        </w:tc>
        <w:tc>
          <w:tcPr>
            <w:tcW w:w="807" w:type="pct"/>
            <w:shd w:val="clear" w:color="auto" w:fill="auto"/>
            <w:noWrap/>
            <w:vAlign w:val="center"/>
            <w:hideMark/>
          </w:tcPr>
          <w:p w14:paraId="50A30FB7"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116</w:t>
            </w:r>
            <w:r>
              <w:rPr>
                <w:color w:val="000000"/>
                <w:sz w:val="20"/>
                <w:szCs w:val="20"/>
                <w:lang w:eastAsia="zh-CN"/>
              </w:rPr>
              <w:t>,</w:t>
            </w:r>
            <w:r w:rsidRPr="00635779">
              <w:rPr>
                <w:color w:val="000000"/>
                <w:sz w:val="20"/>
                <w:szCs w:val="20"/>
                <w:lang w:eastAsia="zh-CN"/>
              </w:rPr>
              <w:t>97</w:t>
            </w:r>
          </w:p>
        </w:tc>
        <w:tc>
          <w:tcPr>
            <w:tcW w:w="2040" w:type="pct"/>
            <w:shd w:val="clear" w:color="auto" w:fill="auto"/>
            <w:noWrap/>
            <w:vAlign w:val="center"/>
            <w:hideMark/>
          </w:tcPr>
          <w:p w14:paraId="1A9EBB6C"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5688CCD7"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NH</w:t>
            </w:r>
            <w:r w:rsidRPr="00FA6DE0">
              <w:rPr>
                <w:color w:val="000000"/>
                <w:sz w:val="20"/>
                <w:szCs w:val="20"/>
                <w:vertAlign w:val="subscript"/>
                <w:lang w:val="fr-FR" w:eastAsia="zh-CN"/>
              </w:rPr>
              <w:t>3</w:t>
            </w:r>
            <w:r w:rsidRPr="00FA6DE0">
              <w:rPr>
                <w:color w:val="000000"/>
                <w:sz w:val="20"/>
                <w:szCs w:val="20"/>
                <w:lang w:val="fr-FR" w:eastAsia="zh-CN"/>
              </w:rPr>
              <w:t>/</w:t>
            </w:r>
            <w:r w:rsidRPr="00C8427A">
              <w:rPr>
                <w:sz w:val="20"/>
                <w:szCs w:val="20"/>
                <w:lang w:val="fr-FR" w:eastAsia="zh-CN"/>
              </w:rPr>
              <w:t>CO</w:t>
            </w:r>
            <w:r w:rsidRPr="00C8427A">
              <w:rPr>
                <w:sz w:val="20"/>
                <w:szCs w:val="20"/>
                <w:vertAlign w:val="subscript"/>
                <w:lang w:val="fr-FR" w:eastAsia="zh-CN"/>
              </w:rPr>
              <w:t>2</w:t>
            </w:r>
          </w:p>
        </w:tc>
      </w:tr>
      <w:tr w:rsidR="00493210" w:rsidRPr="00635779" w14:paraId="04E258B9" w14:textId="77777777" w:rsidTr="00493210">
        <w:tc>
          <w:tcPr>
            <w:tcW w:w="965" w:type="pct"/>
            <w:shd w:val="clear" w:color="auto" w:fill="auto"/>
            <w:noWrap/>
            <w:vAlign w:val="bottom"/>
            <w:hideMark/>
          </w:tcPr>
          <w:p w14:paraId="4EFDAFE1"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Jinan Dasen</w:t>
            </w:r>
          </w:p>
        </w:tc>
        <w:tc>
          <w:tcPr>
            <w:tcW w:w="807" w:type="pct"/>
            <w:shd w:val="clear" w:color="auto" w:fill="auto"/>
            <w:noWrap/>
            <w:vAlign w:val="center"/>
            <w:hideMark/>
          </w:tcPr>
          <w:p w14:paraId="755126F9"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176</w:t>
            </w:r>
            <w:r>
              <w:rPr>
                <w:color w:val="000000"/>
                <w:sz w:val="20"/>
                <w:szCs w:val="20"/>
                <w:lang w:eastAsia="zh-CN"/>
              </w:rPr>
              <w:t>,</w:t>
            </w:r>
            <w:r w:rsidRPr="00635779">
              <w:rPr>
                <w:color w:val="000000"/>
                <w:sz w:val="20"/>
                <w:szCs w:val="20"/>
                <w:lang w:eastAsia="zh-CN"/>
              </w:rPr>
              <w:t>06</w:t>
            </w:r>
          </w:p>
        </w:tc>
        <w:tc>
          <w:tcPr>
            <w:tcW w:w="2040" w:type="pct"/>
            <w:shd w:val="clear" w:color="auto" w:fill="auto"/>
            <w:noWrap/>
            <w:vAlign w:val="center"/>
            <w:hideMark/>
          </w:tcPr>
          <w:p w14:paraId="45510F4D"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51C4C5BA"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NH</w:t>
            </w:r>
            <w:r w:rsidRPr="00FA6DE0">
              <w:rPr>
                <w:color w:val="000000"/>
                <w:sz w:val="20"/>
                <w:szCs w:val="20"/>
                <w:vertAlign w:val="subscript"/>
                <w:lang w:val="fr-FR" w:eastAsia="zh-CN"/>
              </w:rPr>
              <w:t>3</w:t>
            </w:r>
            <w:r w:rsidRPr="00FA6DE0">
              <w:rPr>
                <w:color w:val="000000"/>
                <w:sz w:val="20"/>
                <w:szCs w:val="20"/>
                <w:lang w:val="fr-FR" w:eastAsia="zh-CN"/>
              </w:rPr>
              <w:t>/</w:t>
            </w:r>
            <w:r w:rsidRPr="00C8427A">
              <w:rPr>
                <w:sz w:val="20"/>
                <w:szCs w:val="20"/>
                <w:lang w:val="fr-FR" w:eastAsia="zh-CN"/>
              </w:rPr>
              <w:t>CO</w:t>
            </w:r>
            <w:r w:rsidRPr="00C8427A">
              <w:rPr>
                <w:sz w:val="20"/>
                <w:szCs w:val="20"/>
                <w:vertAlign w:val="subscript"/>
                <w:lang w:val="fr-FR" w:eastAsia="zh-CN"/>
              </w:rPr>
              <w:t>2</w:t>
            </w:r>
          </w:p>
        </w:tc>
      </w:tr>
      <w:tr w:rsidR="00493210" w:rsidRPr="00635779" w14:paraId="5229DF7E" w14:textId="77777777" w:rsidTr="00493210">
        <w:tc>
          <w:tcPr>
            <w:tcW w:w="965" w:type="pct"/>
            <w:shd w:val="clear" w:color="auto" w:fill="auto"/>
            <w:noWrap/>
            <w:vAlign w:val="bottom"/>
            <w:hideMark/>
          </w:tcPr>
          <w:p w14:paraId="7A72771D"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Jinan Dasen</w:t>
            </w:r>
          </w:p>
        </w:tc>
        <w:tc>
          <w:tcPr>
            <w:tcW w:w="807" w:type="pct"/>
            <w:shd w:val="clear" w:color="auto" w:fill="auto"/>
            <w:noWrap/>
            <w:vAlign w:val="center"/>
            <w:hideMark/>
          </w:tcPr>
          <w:p w14:paraId="14507F6F"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37</w:t>
            </w:r>
            <w:r>
              <w:rPr>
                <w:color w:val="000000"/>
                <w:sz w:val="20"/>
                <w:szCs w:val="20"/>
                <w:lang w:eastAsia="zh-CN"/>
              </w:rPr>
              <w:t>,</w:t>
            </w:r>
            <w:r w:rsidRPr="00635779">
              <w:rPr>
                <w:color w:val="000000"/>
                <w:sz w:val="20"/>
                <w:szCs w:val="20"/>
                <w:lang w:eastAsia="zh-CN"/>
              </w:rPr>
              <w:t>61</w:t>
            </w:r>
          </w:p>
        </w:tc>
        <w:tc>
          <w:tcPr>
            <w:tcW w:w="2040" w:type="pct"/>
            <w:shd w:val="clear" w:color="auto" w:fill="auto"/>
            <w:noWrap/>
            <w:vAlign w:val="center"/>
            <w:hideMark/>
          </w:tcPr>
          <w:p w14:paraId="6F358E60"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74A3FCE5" w14:textId="77777777" w:rsidR="00493210" w:rsidRPr="00FA6DE0" w:rsidRDefault="00493210" w:rsidP="00493210">
            <w:pPr>
              <w:jc w:val="left"/>
              <w:rPr>
                <w:sz w:val="20"/>
                <w:szCs w:val="20"/>
                <w:lang w:eastAsia="zh-CN"/>
              </w:rPr>
            </w:pPr>
            <w:r w:rsidRPr="00FA6DE0">
              <w:rPr>
                <w:sz w:val="20"/>
                <w:szCs w:val="20"/>
                <w:lang w:val="fr-FR" w:eastAsia="zh-CN"/>
              </w:rPr>
              <w:t>NH</w:t>
            </w:r>
            <w:r w:rsidRPr="00FA6DE0">
              <w:rPr>
                <w:sz w:val="20"/>
                <w:szCs w:val="20"/>
                <w:vertAlign w:val="subscript"/>
                <w:lang w:val="fr-FR" w:eastAsia="zh-CN"/>
              </w:rPr>
              <w:t>3</w:t>
            </w:r>
            <w:r w:rsidRPr="00FA6DE0">
              <w:rPr>
                <w:sz w:val="20"/>
                <w:szCs w:val="20"/>
                <w:lang w:val="fr-FR" w:eastAsia="zh-CN"/>
              </w:rPr>
              <w:t>/</w:t>
            </w:r>
            <w:r w:rsidRPr="00C8427A">
              <w:rPr>
                <w:sz w:val="20"/>
                <w:szCs w:val="20"/>
                <w:lang w:val="fr-FR" w:eastAsia="zh-CN"/>
              </w:rPr>
              <w:t>CO</w:t>
            </w:r>
            <w:r w:rsidRPr="00C8427A">
              <w:rPr>
                <w:sz w:val="20"/>
                <w:szCs w:val="20"/>
                <w:vertAlign w:val="subscript"/>
                <w:lang w:val="fr-FR" w:eastAsia="zh-CN"/>
              </w:rPr>
              <w:t>2</w:t>
            </w:r>
          </w:p>
        </w:tc>
      </w:tr>
      <w:tr w:rsidR="00493210" w:rsidRPr="00635779" w14:paraId="3E2D2021" w14:textId="77777777" w:rsidTr="00493210">
        <w:tc>
          <w:tcPr>
            <w:tcW w:w="965" w:type="pct"/>
            <w:shd w:val="clear" w:color="auto" w:fill="auto"/>
            <w:noWrap/>
            <w:vAlign w:val="bottom"/>
            <w:hideMark/>
          </w:tcPr>
          <w:p w14:paraId="2B6FB9D2"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Yantai Ousenna</w:t>
            </w:r>
          </w:p>
        </w:tc>
        <w:tc>
          <w:tcPr>
            <w:tcW w:w="807" w:type="pct"/>
            <w:shd w:val="clear" w:color="auto" w:fill="auto"/>
            <w:noWrap/>
            <w:vAlign w:val="center"/>
            <w:hideMark/>
          </w:tcPr>
          <w:p w14:paraId="783866FB"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70</w:t>
            </w:r>
            <w:r>
              <w:rPr>
                <w:color w:val="000000"/>
                <w:sz w:val="20"/>
                <w:szCs w:val="20"/>
                <w:lang w:eastAsia="zh-CN"/>
              </w:rPr>
              <w:t>,</w:t>
            </w:r>
            <w:r w:rsidRPr="00635779">
              <w:rPr>
                <w:color w:val="000000"/>
                <w:sz w:val="20"/>
                <w:szCs w:val="20"/>
                <w:lang w:eastAsia="zh-CN"/>
              </w:rPr>
              <w:t>00</w:t>
            </w:r>
          </w:p>
        </w:tc>
        <w:tc>
          <w:tcPr>
            <w:tcW w:w="2040" w:type="pct"/>
            <w:shd w:val="clear" w:color="auto" w:fill="auto"/>
            <w:noWrap/>
            <w:vAlign w:val="center"/>
            <w:hideMark/>
          </w:tcPr>
          <w:p w14:paraId="26D3A625"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20998FC4" w14:textId="77777777" w:rsidR="00493210" w:rsidRPr="00FA6DE0" w:rsidRDefault="00493210" w:rsidP="00493210">
            <w:pPr>
              <w:jc w:val="left"/>
              <w:rPr>
                <w:bCs/>
                <w:sz w:val="20"/>
                <w:szCs w:val="20"/>
              </w:rPr>
            </w:pPr>
            <w:r w:rsidRPr="00FA6DE0">
              <w:rPr>
                <w:bCs/>
                <w:sz w:val="20"/>
                <w:szCs w:val="20"/>
                <w:lang w:val="fr-FR"/>
              </w:rPr>
              <w:t>NH</w:t>
            </w:r>
            <w:r w:rsidRPr="00FA6DE0">
              <w:rPr>
                <w:bCs/>
                <w:sz w:val="20"/>
                <w:szCs w:val="20"/>
                <w:vertAlign w:val="subscript"/>
                <w:lang w:val="fr-FR"/>
              </w:rPr>
              <w:t>3</w:t>
            </w:r>
            <w:r w:rsidRPr="00FA6DE0">
              <w:rPr>
                <w:bCs/>
                <w:sz w:val="20"/>
                <w:szCs w:val="20"/>
                <w:lang w:val="fr-FR"/>
              </w:rPr>
              <w:t>/C</w:t>
            </w:r>
            <w:r w:rsidRPr="00C8427A">
              <w:rPr>
                <w:sz w:val="20"/>
                <w:szCs w:val="20"/>
                <w:lang w:val="fr-FR" w:eastAsia="zh-CN"/>
              </w:rPr>
              <w:t>O</w:t>
            </w:r>
            <w:r w:rsidRPr="00C8427A">
              <w:rPr>
                <w:sz w:val="20"/>
                <w:szCs w:val="20"/>
                <w:vertAlign w:val="subscript"/>
                <w:lang w:val="fr-FR" w:eastAsia="zh-CN"/>
              </w:rPr>
              <w:t>2</w:t>
            </w:r>
          </w:p>
        </w:tc>
      </w:tr>
      <w:tr w:rsidR="00493210" w:rsidRPr="00635779" w14:paraId="5C7C4110" w14:textId="77777777" w:rsidTr="00493210">
        <w:tc>
          <w:tcPr>
            <w:tcW w:w="965" w:type="pct"/>
            <w:shd w:val="clear" w:color="auto" w:fill="auto"/>
            <w:noWrap/>
            <w:vAlign w:val="bottom"/>
            <w:hideMark/>
          </w:tcPr>
          <w:p w14:paraId="6436683B"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Liaoning Gaoxiang</w:t>
            </w:r>
          </w:p>
        </w:tc>
        <w:tc>
          <w:tcPr>
            <w:tcW w:w="807" w:type="pct"/>
            <w:shd w:val="clear" w:color="auto" w:fill="auto"/>
            <w:noWrap/>
            <w:vAlign w:val="center"/>
            <w:hideMark/>
          </w:tcPr>
          <w:p w14:paraId="16497BE6"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48</w:t>
            </w:r>
            <w:r>
              <w:rPr>
                <w:color w:val="000000"/>
                <w:sz w:val="20"/>
                <w:szCs w:val="20"/>
                <w:lang w:eastAsia="zh-CN"/>
              </w:rPr>
              <w:t>,</w:t>
            </w:r>
            <w:r w:rsidRPr="00635779">
              <w:rPr>
                <w:color w:val="000000"/>
                <w:sz w:val="20"/>
                <w:szCs w:val="20"/>
                <w:lang w:eastAsia="zh-CN"/>
              </w:rPr>
              <w:t>90</w:t>
            </w:r>
          </w:p>
        </w:tc>
        <w:tc>
          <w:tcPr>
            <w:tcW w:w="2040" w:type="pct"/>
            <w:shd w:val="clear" w:color="auto" w:fill="auto"/>
            <w:noWrap/>
            <w:vAlign w:val="center"/>
            <w:hideMark/>
          </w:tcPr>
          <w:p w14:paraId="1C22DF94"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00E7ED03" w14:textId="77777777" w:rsidR="00493210" w:rsidRPr="00FA6DE0" w:rsidRDefault="00493210" w:rsidP="00493210">
            <w:pPr>
              <w:jc w:val="left"/>
              <w:rPr>
                <w:sz w:val="20"/>
                <w:szCs w:val="20"/>
                <w:lang w:eastAsia="zh-CN"/>
              </w:rPr>
            </w:pPr>
            <w:r w:rsidRPr="00FA6DE0">
              <w:rPr>
                <w:sz w:val="20"/>
                <w:szCs w:val="20"/>
                <w:lang w:val="fr-FR" w:eastAsia="zh-CN"/>
              </w:rPr>
              <w:t>HFC-134a/CO</w:t>
            </w:r>
            <w:r w:rsidRPr="00FA6DE0">
              <w:rPr>
                <w:sz w:val="20"/>
                <w:szCs w:val="20"/>
                <w:vertAlign w:val="subscript"/>
                <w:lang w:val="fr-FR" w:eastAsia="zh-CN"/>
              </w:rPr>
              <w:t>2</w:t>
            </w:r>
          </w:p>
        </w:tc>
      </w:tr>
      <w:tr w:rsidR="00493210" w:rsidRPr="00635779" w14:paraId="61387365" w14:textId="77777777" w:rsidTr="00493210">
        <w:tc>
          <w:tcPr>
            <w:tcW w:w="965" w:type="pct"/>
            <w:shd w:val="clear" w:color="auto" w:fill="auto"/>
            <w:noWrap/>
            <w:vAlign w:val="bottom"/>
            <w:hideMark/>
          </w:tcPr>
          <w:p w14:paraId="25D8ECC4"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Shenyang Anjie</w:t>
            </w:r>
          </w:p>
        </w:tc>
        <w:tc>
          <w:tcPr>
            <w:tcW w:w="807" w:type="pct"/>
            <w:shd w:val="clear" w:color="auto" w:fill="auto"/>
            <w:noWrap/>
            <w:vAlign w:val="center"/>
            <w:hideMark/>
          </w:tcPr>
          <w:p w14:paraId="0DFFD401"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47</w:t>
            </w:r>
            <w:r>
              <w:rPr>
                <w:color w:val="000000"/>
                <w:sz w:val="20"/>
                <w:szCs w:val="20"/>
                <w:lang w:eastAsia="zh-CN"/>
              </w:rPr>
              <w:t>,</w:t>
            </w:r>
            <w:r w:rsidRPr="00635779">
              <w:rPr>
                <w:color w:val="000000"/>
                <w:sz w:val="20"/>
                <w:szCs w:val="20"/>
                <w:lang w:eastAsia="zh-CN"/>
              </w:rPr>
              <w:t>90</w:t>
            </w:r>
          </w:p>
        </w:tc>
        <w:tc>
          <w:tcPr>
            <w:tcW w:w="2040" w:type="pct"/>
            <w:shd w:val="clear" w:color="auto" w:fill="auto"/>
            <w:noWrap/>
            <w:vAlign w:val="center"/>
            <w:hideMark/>
          </w:tcPr>
          <w:p w14:paraId="2A74D1B4"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5E9DA7BA"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HFC-134a/CO</w:t>
            </w:r>
            <w:r w:rsidRPr="00FA6DE0">
              <w:rPr>
                <w:color w:val="000000"/>
                <w:sz w:val="20"/>
                <w:szCs w:val="20"/>
                <w:vertAlign w:val="subscript"/>
                <w:lang w:val="fr-FR" w:eastAsia="zh-CN"/>
              </w:rPr>
              <w:t>2</w:t>
            </w:r>
          </w:p>
        </w:tc>
      </w:tr>
      <w:tr w:rsidR="00493210" w:rsidRPr="00635779" w14:paraId="40904B80" w14:textId="77777777" w:rsidTr="00493210">
        <w:tc>
          <w:tcPr>
            <w:tcW w:w="965" w:type="pct"/>
            <w:shd w:val="clear" w:color="auto" w:fill="auto"/>
            <w:noWrap/>
            <w:vAlign w:val="bottom"/>
            <w:hideMark/>
          </w:tcPr>
          <w:p w14:paraId="4DAFC7F3"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Hunan Nanfang</w:t>
            </w:r>
          </w:p>
        </w:tc>
        <w:tc>
          <w:tcPr>
            <w:tcW w:w="807" w:type="pct"/>
            <w:shd w:val="clear" w:color="auto" w:fill="auto"/>
            <w:noWrap/>
            <w:vAlign w:val="center"/>
            <w:hideMark/>
          </w:tcPr>
          <w:p w14:paraId="6B96A272"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46</w:t>
            </w:r>
            <w:r>
              <w:rPr>
                <w:color w:val="000000"/>
                <w:sz w:val="20"/>
                <w:szCs w:val="20"/>
                <w:lang w:eastAsia="zh-CN"/>
              </w:rPr>
              <w:t>,</w:t>
            </w:r>
            <w:r w:rsidRPr="00635779">
              <w:rPr>
                <w:color w:val="000000"/>
                <w:sz w:val="20"/>
                <w:szCs w:val="20"/>
                <w:lang w:eastAsia="zh-CN"/>
              </w:rPr>
              <w:t>34</w:t>
            </w:r>
          </w:p>
        </w:tc>
        <w:tc>
          <w:tcPr>
            <w:tcW w:w="2040" w:type="pct"/>
            <w:shd w:val="clear" w:color="auto" w:fill="auto"/>
            <w:noWrap/>
            <w:vAlign w:val="center"/>
            <w:hideMark/>
          </w:tcPr>
          <w:p w14:paraId="0CE2E235"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vAlign w:val="center"/>
            <w:hideMark/>
          </w:tcPr>
          <w:p w14:paraId="770CC937"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HFC-134a/CO</w:t>
            </w:r>
            <w:r w:rsidRPr="00FA6DE0">
              <w:rPr>
                <w:color w:val="000000"/>
                <w:sz w:val="20"/>
                <w:szCs w:val="20"/>
                <w:vertAlign w:val="subscript"/>
                <w:lang w:val="fr-FR" w:eastAsia="zh-CN"/>
              </w:rPr>
              <w:t>2</w:t>
            </w:r>
          </w:p>
        </w:tc>
      </w:tr>
      <w:tr w:rsidR="00493210" w:rsidRPr="00635779" w14:paraId="7B5830A6" w14:textId="77777777" w:rsidTr="00493210">
        <w:tc>
          <w:tcPr>
            <w:tcW w:w="965" w:type="pct"/>
            <w:shd w:val="clear" w:color="auto" w:fill="auto"/>
            <w:vAlign w:val="center"/>
            <w:hideMark/>
          </w:tcPr>
          <w:p w14:paraId="7AAD458A" w14:textId="77777777" w:rsidR="00493210" w:rsidRPr="00FA6DE0" w:rsidRDefault="00493210" w:rsidP="00493210">
            <w:pPr>
              <w:rPr>
                <w:color w:val="000000"/>
                <w:sz w:val="20"/>
                <w:szCs w:val="20"/>
                <w:lang w:eastAsia="zh-CN"/>
              </w:rPr>
            </w:pPr>
            <w:r w:rsidRPr="00FA6DE0">
              <w:rPr>
                <w:color w:val="000000"/>
                <w:sz w:val="20"/>
                <w:szCs w:val="20"/>
                <w:lang w:val="fr-FR" w:eastAsia="zh-CN"/>
              </w:rPr>
              <w:t>Shanghai Laiao</w:t>
            </w:r>
          </w:p>
        </w:tc>
        <w:tc>
          <w:tcPr>
            <w:tcW w:w="807" w:type="pct"/>
            <w:shd w:val="clear" w:color="auto" w:fill="auto"/>
            <w:noWrap/>
            <w:vAlign w:val="center"/>
            <w:hideMark/>
          </w:tcPr>
          <w:p w14:paraId="6451A961"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48</w:t>
            </w:r>
            <w:r>
              <w:rPr>
                <w:color w:val="000000"/>
                <w:sz w:val="20"/>
                <w:szCs w:val="20"/>
                <w:lang w:eastAsia="zh-CN"/>
              </w:rPr>
              <w:t>,</w:t>
            </w:r>
            <w:r w:rsidRPr="00635779">
              <w:rPr>
                <w:color w:val="000000"/>
                <w:sz w:val="20"/>
                <w:szCs w:val="20"/>
                <w:lang w:eastAsia="zh-CN"/>
              </w:rPr>
              <w:t>90</w:t>
            </w:r>
          </w:p>
        </w:tc>
        <w:tc>
          <w:tcPr>
            <w:tcW w:w="2040" w:type="pct"/>
            <w:shd w:val="clear" w:color="auto" w:fill="auto"/>
            <w:noWrap/>
            <w:vAlign w:val="center"/>
            <w:hideMark/>
          </w:tcPr>
          <w:p w14:paraId="2BDBDDF5"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noWrap/>
            <w:vAlign w:val="center"/>
            <w:hideMark/>
          </w:tcPr>
          <w:p w14:paraId="2CDED32D"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CO</w:t>
            </w:r>
            <w:r w:rsidRPr="00FA6DE0">
              <w:rPr>
                <w:color w:val="000000"/>
                <w:sz w:val="20"/>
                <w:szCs w:val="20"/>
                <w:vertAlign w:val="subscript"/>
                <w:lang w:val="fr-FR" w:eastAsia="zh-CN"/>
              </w:rPr>
              <w:t>2</w:t>
            </w:r>
            <w:r w:rsidRPr="00FA6DE0">
              <w:rPr>
                <w:color w:val="000000"/>
                <w:sz w:val="20"/>
                <w:szCs w:val="20"/>
                <w:lang w:val="fr-FR" w:eastAsia="zh-CN"/>
              </w:rPr>
              <w:t>/HFC-134a/HFC-32</w:t>
            </w:r>
          </w:p>
        </w:tc>
      </w:tr>
      <w:tr w:rsidR="00493210" w:rsidRPr="00635779" w14:paraId="234ECCCF" w14:textId="77777777" w:rsidTr="00493210">
        <w:tc>
          <w:tcPr>
            <w:tcW w:w="965" w:type="pct"/>
            <w:shd w:val="clear" w:color="auto" w:fill="auto"/>
            <w:noWrap/>
            <w:vAlign w:val="bottom"/>
            <w:hideMark/>
          </w:tcPr>
          <w:p w14:paraId="014F3F34"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Qingdao Haier</w:t>
            </w:r>
          </w:p>
        </w:tc>
        <w:tc>
          <w:tcPr>
            <w:tcW w:w="807" w:type="pct"/>
            <w:shd w:val="clear" w:color="auto" w:fill="auto"/>
            <w:noWrap/>
            <w:vAlign w:val="center"/>
            <w:hideMark/>
          </w:tcPr>
          <w:p w14:paraId="58385AC6"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120</w:t>
            </w:r>
            <w:r>
              <w:rPr>
                <w:color w:val="000000"/>
                <w:sz w:val="20"/>
                <w:szCs w:val="20"/>
                <w:lang w:eastAsia="zh-CN"/>
              </w:rPr>
              <w:t>,</w:t>
            </w:r>
            <w:r w:rsidRPr="00635779">
              <w:rPr>
                <w:color w:val="000000"/>
                <w:sz w:val="20"/>
                <w:szCs w:val="20"/>
                <w:lang w:eastAsia="zh-CN"/>
              </w:rPr>
              <w:t>00</w:t>
            </w:r>
          </w:p>
        </w:tc>
        <w:tc>
          <w:tcPr>
            <w:tcW w:w="2040" w:type="pct"/>
            <w:shd w:val="clear" w:color="auto" w:fill="auto"/>
            <w:hideMark/>
          </w:tcPr>
          <w:p w14:paraId="04FF3035"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Climatisation</w:t>
            </w:r>
            <w:r>
              <w:rPr>
                <w:color w:val="000000"/>
                <w:sz w:val="20"/>
                <w:szCs w:val="20"/>
                <w:lang w:val="fr-FR" w:eastAsia="zh-CN"/>
              </w:rPr>
              <w:t> </w:t>
            </w:r>
            <w:r w:rsidRPr="00FA6DE0">
              <w:rPr>
                <w:color w:val="000000"/>
                <w:sz w:val="20"/>
                <w:szCs w:val="20"/>
                <w:lang w:val="fr-FR" w:eastAsia="zh-CN"/>
              </w:rPr>
              <w:t>individuelle</w:t>
            </w:r>
          </w:p>
        </w:tc>
        <w:tc>
          <w:tcPr>
            <w:tcW w:w="1187" w:type="pct"/>
            <w:shd w:val="clear" w:color="auto" w:fill="auto"/>
            <w:noWrap/>
            <w:vAlign w:val="bottom"/>
            <w:hideMark/>
          </w:tcPr>
          <w:p w14:paraId="4CE90AC4"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HFC-32</w:t>
            </w:r>
          </w:p>
        </w:tc>
      </w:tr>
      <w:tr w:rsidR="00493210" w:rsidRPr="00635779" w14:paraId="66CD29F6" w14:textId="77777777" w:rsidTr="00493210">
        <w:tc>
          <w:tcPr>
            <w:tcW w:w="965" w:type="pct"/>
            <w:shd w:val="clear" w:color="auto" w:fill="auto"/>
            <w:noWrap/>
            <w:vAlign w:val="bottom"/>
            <w:hideMark/>
          </w:tcPr>
          <w:p w14:paraId="2113DF3E"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TCL Zhong Shan</w:t>
            </w:r>
          </w:p>
        </w:tc>
        <w:tc>
          <w:tcPr>
            <w:tcW w:w="807" w:type="pct"/>
            <w:shd w:val="clear" w:color="auto" w:fill="auto"/>
            <w:noWrap/>
            <w:vAlign w:val="center"/>
            <w:hideMark/>
          </w:tcPr>
          <w:p w14:paraId="1268104A"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140</w:t>
            </w:r>
            <w:r>
              <w:rPr>
                <w:color w:val="000000"/>
                <w:sz w:val="20"/>
                <w:szCs w:val="20"/>
                <w:lang w:eastAsia="zh-CN"/>
              </w:rPr>
              <w:t>,</w:t>
            </w:r>
            <w:r w:rsidRPr="00635779">
              <w:rPr>
                <w:color w:val="000000"/>
                <w:sz w:val="20"/>
                <w:szCs w:val="20"/>
                <w:lang w:eastAsia="zh-CN"/>
              </w:rPr>
              <w:t>00</w:t>
            </w:r>
          </w:p>
        </w:tc>
        <w:tc>
          <w:tcPr>
            <w:tcW w:w="2040" w:type="pct"/>
            <w:shd w:val="clear" w:color="auto" w:fill="auto"/>
            <w:hideMark/>
          </w:tcPr>
          <w:p w14:paraId="3D45944A"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Climatisation</w:t>
            </w:r>
            <w:r>
              <w:rPr>
                <w:color w:val="000000"/>
                <w:sz w:val="20"/>
                <w:szCs w:val="20"/>
                <w:lang w:val="fr-FR" w:eastAsia="zh-CN"/>
              </w:rPr>
              <w:t> </w:t>
            </w:r>
            <w:r w:rsidRPr="00FA6DE0">
              <w:rPr>
                <w:color w:val="000000"/>
                <w:sz w:val="20"/>
                <w:szCs w:val="20"/>
                <w:lang w:val="fr-FR" w:eastAsia="zh-CN"/>
              </w:rPr>
              <w:t>individuelle</w:t>
            </w:r>
          </w:p>
        </w:tc>
        <w:tc>
          <w:tcPr>
            <w:tcW w:w="1187" w:type="pct"/>
            <w:shd w:val="clear" w:color="auto" w:fill="auto"/>
            <w:noWrap/>
            <w:vAlign w:val="bottom"/>
            <w:hideMark/>
          </w:tcPr>
          <w:p w14:paraId="3156B792"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HFC-32</w:t>
            </w:r>
          </w:p>
        </w:tc>
      </w:tr>
      <w:tr w:rsidR="00493210" w:rsidRPr="00635779" w14:paraId="0552842F" w14:textId="77777777" w:rsidTr="00493210">
        <w:tc>
          <w:tcPr>
            <w:tcW w:w="965" w:type="pct"/>
            <w:shd w:val="clear" w:color="auto" w:fill="auto"/>
            <w:noWrap/>
            <w:vAlign w:val="bottom"/>
            <w:hideMark/>
          </w:tcPr>
          <w:p w14:paraId="67CFBEF9"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Yantai Moon</w:t>
            </w:r>
          </w:p>
        </w:tc>
        <w:tc>
          <w:tcPr>
            <w:tcW w:w="807" w:type="pct"/>
            <w:shd w:val="clear" w:color="auto" w:fill="auto"/>
            <w:noWrap/>
            <w:vAlign w:val="center"/>
            <w:hideMark/>
          </w:tcPr>
          <w:p w14:paraId="27DE32EC"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200</w:t>
            </w:r>
            <w:r>
              <w:rPr>
                <w:color w:val="000000"/>
                <w:sz w:val="20"/>
                <w:szCs w:val="20"/>
                <w:lang w:eastAsia="zh-CN"/>
              </w:rPr>
              <w:t>,</w:t>
            </w:r>
            <w:r w:rsidRPr="00635779">
              <w:rPr>
                <w:color w:val="000000"/>
                <w:sz w:val="20"/>
                <w:szCs w:val="20"/>
                <w:lang w:eastAsia="zh-CN"/>
              </w:rPr>
              <w:t>00</w:t>
            </w:r>
          </w:p>
        </w:tc>
        <w:tc>
          <w:tcPr>
            <w:tcW w:w="2040" w:type="pct"/>
            <w:shd w:val="clear" w:color="auto" w:fill="auto"/>
            <w:noWrap/>
            <w:vAlign w:val="center"/>
            <w:hideMark/>
          </w:tcPr>
          <w:p w14:paraId="125440C2"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hideMark/>
          </w:tcPr>
          <w:p w14:paraId="45450EB8"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NH</w:t>
            </w:r>
            <w:r w:rsidRPr="00FA6DE0">
              <w:rPr>
                <w:color w:val="000000"/>
                <w:sz w:val="20"/>
                <w:szCs w:val="20"/>
                <w:vertAlign w:val="subscript"/>
                <w:lang w:val="fr-FR" w:eastAsia="zh-CN"/>
              </w:rPr>
              <w:t>3</w:t>
            </w:r>
            <w:r w:rsidRPr="00FA6DE0">
              <w:rPr>
                <w:color w:val="000000"/>
                <w:sz w:val="20"/>
                <w:szCs w:val="20"/>
                <w:lang w:val="fr-FR" w:eastAsia="zh-CN"/>
              </w:rPr>
              <w:t>/CO</w:t>
            </w:r>
            <w:r w:rsidRPr="00FA6DE0">
              <w:rPr>
                <w:color w:val="000000"/>
                <w:sz w:val="20"/>
                <w:szCs w:val="20"/>
                <w:vertAlign w:val="subscript"/>
                <w:lang w:val="fr-FR" w:eastAsia="zh-CN"/>
              </w:rPr>
              <w:t>2</w:t>
            </w:r>
          </w:p>
        </w:tc>
      </w:tr>
      <w:tr w:rsidR="00493210" w:rsidRPr="00635779" w14:paraId="4CA6AF25" w14:textId="77777777" w:rsidTr="00493210">
        <w:tc>
          <w:tcPr>
            <w:tcW w:w="965" w:type="pct"/>
            <w:shd w:val="clear" w:color="auto" w:fill="auto"/>
            <w:noWrap/>
            <w:vAlign w:val="bottom"/>
            <w:hideMark/>
          </w:tcPr>
          <w:p w14:paraId="49A5C2A9"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Yantai Moon</w:t>
            </w:r>
          </w:p>
        </w:tc>
        <w:tc>
          <w:tcPr>
            <w:tcW w:w="807" w:type="pct"/>
            <w:shd w:val="clear" w:color="auto" w:fill="auto"/>
            <w:noWrap/>
            <w:vAlign w:val="center"/>
            <w:hideMark/>
          </w:tcPr>
          <w:p w14:paraId="7729A116" w14:textId="77777777" w:rsidR="00493210" w:rsidRPr="00635779" w:rsidRDefault="00493210" w:rsidP="00493210">
            <w:pPr>
              <w:ind w:right="23"/>
              <w:jc w:val="right"/>
              <w:rPr>
                <w:color w:val="000000"/>
                <w:sz w:val="20"/>
                <w:szCs w:val="20"/>
                <w:lang w:eastAsia="zh-CN"/>
              </w:rPr>
            </w:pPr>
            <w:r w:rsidRPr="00635779">
              <w:rPr>
                <w:color w:val="000000"/>
                <w:sz w:val="20"/>
                <w:szCs w:val="20"/>
                <w:lang w:eastAsia="zh-CN"/>
              </w:rPr>
              <w:t>200</w:t>
            </w:r>
            <w:r>
              <w:rPr>
                <w:color w:val="000000"/>
                <w:sz w:val="20"/>
                <w:szCs w:val="20"/>
                <w:lang w:eastAsia="zh-CN"/>
              </w:rPr>
              <w:t>,</w:t>
            </w:r>
            <w:r w:rsidRPr="00635779">
              <w:rPr>
                <w:color w:val="000000"/>
                <w:sz w:val="20"/>
                <w:szCs w:val="20"/>
                <w:lang w:eastAsia="zh-CN"/>
              </w:rPr>
              <w:t>00</w:t>
            </w:r>
          </w:p>
        </w:tc>
        <w:tc>
          <w:tcPr>
            <w:tcW w:w="2040" w:type="pct"/>
            <w:shd w:val="clear" w:color="auto" w:fill="auto"/>
            <w:noWrap/>
            <w:vAlign w:val="center"/>
            <w:hideMark/>
          </w:tcPr>
          <w:p w14:paraId="1315C514" w14:textId="77777777" w:rsidR="00493210" w:rsidRPr="00493210" w:rsidRDefault="00493210" w:rsidP="00493210">
            <w:pPr>
              <w:jc w:val="left"/>
              <w:rPr>
                <w:color w:val="000000"/>
                <w:sz w:val="20"/>
                <w:szCs w:val="20"/>
                <w:lang w:val="fr-CA" w:eastAsia="zh-CN"/>
              </w:rPr>
            </w:pPr>
            <w:r w:rsidRPr="00FA6DE0">
              <w:rPr>
                <w:color w:val="000000"/>
                <w:sz w:val="20"/>
                <w:szCs w:val="20"/>
                <w:lang w:val="fr-FR" w:eastAsia="zh-CN"/>
              </w:rPr>
              <w:t>Congélateurs, unités de</w:t>
            </w:r>
            <w:r>
              <w:rPr>
                <w:color w:val="000000"/>
                <w:sz w:val="20"/>
                <w:szCs w:val="20"/>
                <w:lang w:val="fr-FR" w:eastAsia="zh-CN"/>
              </w:rPr>
              <w:t> </w:t>
            </w:r>
            <w:r w:rsidRPr="00FA6DE0">
              <w:rPr>
                <w:color w:val="000000"/>
                <w:sz w:val="20"/>
                <w:szCs w:val="20"/>
                <w:lang w:val="fr-FR" w:eastAsia="zh-CN"/>
              </w:rPr>
              <w:t>réfrigération et de condensation</w:t>
            </w:r>
          </w:p>
        </w:tc>
        <w:tc>
          <w:tcPr>
            <w:tcW w:w="1187" w:type="pct"/>
            <w:shd w:val="clear" w:color="auto" w:fill="auto"/>
            <w:hideMark/>
          </w:tcPr>
          <w:p w14:paraId="45363BF3" w14:textId="77777777" w:rsidR="00493210" w:rsidRPr="00FA6DE0" w:rsidRDefault="00493210" w:rsidP="00493210">
            <w:pPr>
              <w:jc w:val="left"/>
              <w:rPr>
                <w:color w:val="000000"/>
                <w:sz w:val="20"/>
                <w:szCs w:val="20"/>
                <w:lang w:eastAsia="zh-CN"/>
              </w:rPr>
            </w:pPr>
            <w:r w:rsidRPr="00FA6DE0">
              <w:rPr>
                <w:color w:val="000000"/>
                <w:sz w:val="20"/>
                <w:szCs w:val="20"/>
                <w:lang w:val="fr-FR" w:eastAsia="zh-CN"/>
              </w:rPr>
              <w:t>NH</w:t>
            </w:r>
            <w:r w:rsidRPr="00FA6DE0">
              <w:rPr>
                <w:color w:val="000000"/>
                <w:sz w:val="20"/>
                <w:szCs w:val="20"/>
                <w:vertAlign w:val="subscript"/>
                <w:lang w:val="fr-FR" w:eastAsia="zh-CN"/>
              </w:rPr>
              <w:t>3</w:t>
            </w:r>
            <w:r w:rsidRPr="00FA6DE0">
              <w:rPr>
                <w:color w:val="000000"/>
                <w:sz w:val="20"/>
                <w:szCs w:val="20"/>
                <w:lang w:val="fr-FR" w:eastAsia="zh-CN"/>
              </w:rPr>
              <w:t>/CO</w:t>
            </w:r>
            <w:r w:rsidRPr="00FA6DE0">
              <w:rPr>
                <w:color w:val="000000"/>
                <w:sz w:val="20"/>
                <w:szCs w:val="20"/>
                <w:vertAlign w:val="subscript"/>
                <w:lang w:val="fr-FR" w:eastAsia="zh-CN"/>
              </w:rPr>
              <w:t>2</w:t>
            </w:r>
          </w:p>
        </w:tc>
      </w:tr>
    </w:tbl>
    <w:p w14:paraId="3199FE6D" w14:textId="77777777" w:rsidR="00493210" w:rsidRPr="00493210" w:rsidRDefault="00493210" w:rsidP="00493210">
      <w:pPr>
        <w:pStyle w:val="Heading1"/>
        <w:spacing w:before="240" w:after="120"/>
        <w:rPr>
          <w:lang w:val="fr-CA"/>
        </w:rPr>
      </w:pPr>
      <w:r w:rsidRPr="00FA6DE0">
        <w:rPr>
          <w:lang w:val="fr-FR"/>
        </w:rPr>
        <w:t>Des mesures politiques et des activités d</w:t>
      </w:r>
      <w:r>
        <w:rPr>
          <w:lang w:val="fr-FR"/>
        </w:rPr>
        <w:t>’</w:t>
      </w:r>
      <w:r w:rsidRPr="00FA6DE0">
        <w:rPr>
          <w:lang w:val="fr-FR"/>
        </w:rPr>
        <w:t>assistance technique sont également prévues dans le cadre de la quatrième tranche pour soutenir la reconversion des capacités de fabrication.</w:t>
      </w:r>
      <w:r w:rsidRPr="00493210">
        <w:rPr>
          <w:lang w:val="fr-CA"/>
        </w:rPr>
        <w:t xml:space="preserve"> </w:t>
      </w:r>
      <w:r w:rsidRPr="00FA6DE0">
        <w:rPr>
          <w:lang w:val="fr-FR"/>
        </w:rPr>
        <w:t>Les activités prévues et le budget sont indiqués au tableau 4.</w:t>
      </w:r>
      <w:r w:rsidRPr="00493210">
        <w:rPr>
          <w:lang w:val="fr-CA"/>
        </w:rPr>
        <w:t xml:space="preserve"> </w:t>
      </w:r>
    </w:p>
    <w:p w14:paraId="7BC26938" w14:textId="4CBA8E63" w:rsidR="00493210" w:rsidRPr="00493210" w:rsidRDefault="00493210" w:rsidP="00493210">
      <w:pPr>
        <w:rPr>
          <w:b/>
          <w:sz w:val="21"/>
          <w:szCs w:val="21"/>
          <w:lang w:val="fr-CA"/>
        </w:rPr>
      </w:pPr>
      <w:r w:rsidRPr="00FA6DE0">
        <w:rPr>
          <w:b/>
          <w:sz w:val="21"/>
          <w:szCs w:val="21"/>
          <w:lang w:val="fr-FR"/>
        </w:rPr>
        <w:t xml:space="preserve">Tableau 4 : Activités et coûts de la quatrième tranche du </w:t>
      </w:r>
      <w:r>
        <w:rPr>
          <w:b/>
          <w:sz w:val="21"/>
          <w:szCs w:val="21"/>
          <w:lang w:val="fr-FR"/>
        </w:rPr>
        <w:t>plan sectoriel</w:t>
      </w:r>
      <w:r w:rsidRPr="00FA6DE0">
        <w:rPr>
          <w:b/>
          <w:sz w:val="21"/>
          <w:szCs w:val="21"/>
          <w:lang w:val="fr-FR"/>
        </w:rPr>
        <w:t xml:space="preserve"> </w:t>
      </w:r>
      <w:r w:rsidR="00AF18D7">
        <w:rPr>
          <w:b/>
          <w:sz w:val="21"/>
          <w:szCs w:val="21"/>
          <w:lang w:val="fr-FR"/>
        </w:rPr>
        <w:t>de la RIC</w:t>
      </w:r>
      <w:r w:rsidRPr="00493210">
        <w:rPr>
          <w:b/>
          <w:sz w:val="21"/>
          <w:szCs w:val="21"/>
          <w:lang w:val="fr-CA"/>
        </w:rPr>
        <w:t xml:space="preserve"> </w:t>
      </w:r>
    </w:p>
    <w:tbl>
      <w:tblPr>
        <w:tblW w:w="5000" w:type="pct"/>
        <w:tblLayout w:type="fixed"/>
        <w:tblLook w:val="04A0" w:firstRow="1" w:lastRow="0" w:firstColumn="1" w:lastColumn="0" w:noHBand="0" w:noVBand="1"/>
      </w:tblPr>
      <w:tblGrid>
        <w:gridCol w:w="8075"/>
        <w:gridCol w:w="1275"/>
      </w:tblGrid>
      <w:tr w:rsidR="00493210" w:rsidRPr="00581E6E" w14:paraId="1E74D5AF" w14:textId="77777777" w:rsidTr="00493210">
        <w:trPr>
          <w:tblHeader/>
        </w:trPr>
        <w:tc>
          <w:tcPr>
            <w:tcW w:w="4318" w:type="pct"/>
            <w:tcBorders>
              <w:top w:val="single" w:sz="4" w:space="0" w:color="auto"/>
              <w:left w:val="single" w:sz="4" w:space="0" w:color="auto"/>
              <w:bottom w:val="single" w:sz="4" w:space="0" w:color="auto"/>
              <w:right w:val="single" w:sz="4" w:space="0" w:color="auto"/>
            </w:tcBorders>
            <w:shd w:val="clear" w:color="auto" w:fill="auto"/>
            <w:noWrap/>
          </w:tcPr>
          <w:p w14:paraId="6C4B9070" w14:textId="77777777" w:rsidR="00493210" w:rsidRPr="00FA6DE0" w:rsidRDefault="00493210" w:rsidP="00493210">
            <w:pPr>
              <w:widowControl w:val="0"/>
              <w:jc w:val="center"/>
              <w:rPr>
                <w:b/>
                <w:color w:val="000000"/>
                <w:sz w:val="20"/>
                <w:lang w:eastAsia="zh-CN"/>
              </w:rPr>
            </w:pPr>
            <w:r w:rsidRPr="00FA6DE0">
              <w:rPr>
                <w:b/>
                <w:color w:val="000000"/>
                <w:sz w:val="20"/>
                <w:lang w:val="fr-FR" w:eastAsia="zh-CN"/>
              </w:rPr>
              <w:t>Description</w:t>
            </w:r>
          </w:p>
        </w:tc>
        <w:tc>
          <w:tcPr>
            <w:tcW w:w="682" w:type="pct"/>
            <w:tcBorders>
              <w:top w:val="single" w:sz="4" w:space="0" w:color="auto"/>
              <w:left w:val="nil"/>
              <w:bottom w:val="single" w:sz="4" w:space="0" w:color="auto"/>
              <w:right w:val="single" w:sz="4" w:space="0" w:color="auto"/>
            </w:tcBorders>
            <w:shd w:val="clear" w:color="auto" w:fill="auto"/>
            <w:noWrap/>
          </w:tcPr>
          <w:p w14:paraId="29F105B6" w14:textId="77777777" w:rsidR="00493210" w:rsidRPr="00FA6DE0" w:rsidRDefault="00493210" w:rsidP="00493210">
            <w:pPr>
              <w:widowControl w:val="0"/>
              <w:jc w:val="center"/>
              <w:rPr>
                <w:b/>
                <w:color w:val="000000"/>
                <w:sz w:val="20"/>
                <w:lang w:eastAsia="zh-CN"/>
              </w:rPr>
            </w:pPr>
            <w:r w:rsidRPr="00FA6DE0">
              <w:rPr>
                <w:b/>
                <w:color w:val="000000"/>
                <w:sz w:val="20"/>
                <w:lang w:val="fr-FR" w:eastAsia="zh-CN"/>
              </w:rPr>
              <w:t>Coûts ($US)</w:t>
            </w:r>
          </w:p>
        </w:tc>
      </w:tr>
      <w:tr w:rsidR="00493210" w:rsidRPr="00581E6E" w14:paraId="30224E95" w14:textId="77777777" w:rsidTr="00493210">
        <w:tc>
          <w:tcPr>
            <w:tcW w:w="4318"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33667C1" w14:textId="77777777" w:rsidR="00493210" w:rsidRPr="00AC5883" w:rsidRDefault="00493210" w:rsidP="00493210">
            <w:pPr>
              <w:widowControl w:val="0"/>
              <w:jc w:val="left"/>
              <w:rPr>
                <w:b/>
                <w:color w:val="000000"/>
                <w:sz w:val="20"/>
                <w:lang w:eastAsia="zh-CN"/>
              </w:rPr>
            </w:pPr>
            <w:r w:rsidRPr="00FA6DE0">
              <w:rPr>
                <w:b/>
                <w:color w:val="000000"/>
                <w:sz w:val="20"/>
                <w:lang w:val="fr-FR" w:eastAsia="zh-CN"/>
              </w:rPr>
              <w:t>Reconversion de la fabrication</w:t>
            </w:r>
            <w:r w:rsidRPr="00FA6DE0">
              <w:rPr>
                <w:b/>
                <w:color w:val="000000"/>
                <w:sz w:val="20"/>
                <w:lang w:eastAsia="zh-CN"/>
              </w:rPr>
              <w:t xml:space="preserve"> </w:t>
            </w:r>
          </w:p>
        </w:tc>
        <w:tc>
          <w:tcPr>
            <w:tcW w:w="682" w:type="pct"/>
            <w:tcBorders>
              <w:top w:val="single" w:sz="4" w:space="0" w:color="auto"/>
              <w:left w:val="nil"/>
              <w:bottom w:val="single" w:sz="4" w:space="0" w:color="auto"/>
              <w:right w:val="single" w:sz="4" w:space="0" w:color="auto"/>
            </w:tcBorders>
            <w:shd w:val="clear" w:color="auto" w:fill="auto"/>
            <w:noWrap/>
            <w:hideMark/>
          </w:tcPr>
          <w:p w14:paraId="59370E09" w14:textId="77777777" w:rsidR="00493210" w:rsidRPr="00581E6E" w:rsidRDefault="00493210" w:rsidP="00493210">
            <w:pPr>
              <w:widowControl w:val="0"/>
              <w:jc w:val="right"/>
              <w:rPr>
                <w:color w:val="000000"/>
                <w:sz w:val="20"/>
                <w:lang w:eastAsia="zh-CN"/>
              </w:rPr>
            </w:pPr>
            <w:r w:rsidRPr="00581E6E">
              <w:rPr>
                <w:color w:val="000000"/>
                <w:sz w:val="20"/>
                <w:lang w:eastAsia="zh-CN"/>
              </w:rPr>
              <w:t>7</w:t>
            </w:r>
            <w:r>
              <w:rPr>
                <w:color w:val="000000"/>
                <w:sz w:val="20"/>
                <w:lang w:eastAsia="zh-CN"/>
              </w:rPr>
              <w:t> </w:t>
            </w:r>
            <w:r w:rsidRPr="00581E6E">
              <w:rPr>
                <w:color w:val="000000"/>
                <w:sz w:val="20"/>
                <w:lang w:eastAsia="zh-CN"/>
              </w:rPr>
              <w:t>925</w:t>
            </w:r>
            <w:r>
              <w:rPr>
                <w:color w:val="000000"/>
                <w:sz w:val="20"/>
                <w:lang w:eastAsia="zh-CN"/>
              </w:rPr>
              <w:t> </w:t>
            </w:r>
            <w:r w:rsidRPr="00581E6E">
              <w:rPr>
                <w:color w:val="000000"/>
                <w:sz w:val="20"/>
                <w:lang w:eastAsia="zh-CN"/>
              </w:rPr>
              <w:t>000</w:t>
            </w:r>
          </w:p>
        </w:tc>
      </w:tr>
      <w:tr w:rsidR="00493210" w:rsidRPr="00581E6E" w14:paraId="7E244A2C" w14:textId="77777777" w:rsidTr="00493210">
        <w:tc>
          <w:tcPr>
            <w:tcW w:w="5000" w:type="pct"/>
            <w:gridSpan w:val="2"/>
            <w:tcBorders>
              <w:top w:val="nil"/>
              <w:left w:val="single" w:sz="4" w:space="0" w:color="auto"/>
              <w:bottom w:val="single" w:sz="4" w:space="0" w:color="auto"/>
              <w:right w:val="single" w:sz="4" w:space="0" w:color="auto"/>
            </w:tcBorders>
            <w:shd w:val="clear" w:color="auto" w:fill="auto"/>
            <w:noWrap/>
            <w:vAlign w:val="center"/>
            <w:hideMark/>
          </w:tcPr>
          <w:p w14:paraId="2F2D7668" w14:textId="77777777" w:rsidR="00493210" w:rsidRPr="00581E6E" w:rsidRDefault="00493210" w:rsidP="00493210">
            <w:pPr>
              <w:widowControl w:val="0"/>
              <w:jc w:val="left"/>
              <w:rPr>
                <w:color w:val="000000"/>
                <w:sz w:val="20"/>
                <w:lang w:eastAsia="zh-CN"/>
              </w:rPr>
            </w:pPr>
            <w:r w:rsidRPr="00FA6DE0">
              <w:rPr>
                <w:b/>
                <w:color w:val="000000"/>
                <w:sz w:val="20"/>
                <w:lang w:val="fr-FR" w:eastAsia="zh-CN"/>
              </w:rPr>
              <w:t>Activités d</w:t>
            </w:r>
            <w:r>
              <w:rPr>
                <w:b/>
                <w:color w:val="000000"/>
                <w:sz w:val="20"/>
                <w:lang w:val="fr-FR" w:eastAsia="zh-CN"/>
              </w:rPr>
              <w:t>’</w:t>
            </w:r>
            <w:r w:rsidRPr="00FA6DE0">
              <w:rPr>
                <w:b/>
                <w:color w:val="000000"/>
                <w:sz w:val="20"/>
                <w:lang w:val="fr-FR" w:eastAsia="zh-CN"/>
              </w:rPr>
              <w:t>assistance</w:t>
            </w:r>
            <w:r>
              <w:rPr>
                <w:b/>
                <w:color w:val="000000"/>
                <w:sz w:val="20"/>
                <w:lang w:val="fr-FR" w:eastAsia="zh-CN"/>
              </w:rPr>
              <w:t> </w:t>
            </w:r>
            <w:r w:rsidRPr="00FA6DE0">
              <w:rPr>
                <w:b/>
                <w:color w:val="000000"/>
                <w:sz w:val="20"/>
                <w:lang w:val="fr-FR" w:eastAsia="zh-CN"/>
              </w:rPr>
              <w:t>technique</w:t>
            </w:r>
            <w:r w:rsidRPr="00FA6DE0">
              <w:rPr>
                <w:color w:val="000000"/>
                <w:sz w:val="20"/>
                <w:lang w:eastAsia="zh-CN"/>
              </w:rPr>
              <w:t> </w:t>
            </w:r>
          </w:p>
        </w:tc>
      </w:tr>
      <w:tr w:rsidR="00493210" w:rsidRPr="00581E6E" w14:paraId="7FDD8E60" w14:textId="77777777" w:rsidTr="00493210">
        <w:tc>
          <w:tcPr>
            <w:tcW w:w="4318" w:type="pct"/>
            <w:tcBorders>
              <w:top w:val="nil"/>
              <w:left w:val="single" w:sz="4" w:space="0" w:color="auto"/>
              <w:bottom w:val="single" w:sz="4" w:space="0" w:color="auto"/>
              <w:right w:val="single" w:sz="4" w:space="0" w:color="auto"/>
            </w:tcBorders>
            <w:shd w:val="clear" w:color="auto" w:fill="auto"/>
            <w:noWrap/>
            <w:tcMar>
              <w:left w:w="284" w:type="dxa"/>
            </w:tcMar>
            <w:vAlign w:val="center"/>
            <w:hideMark/>
          </w:tcPr>
          <w:p w14:paraId="513E6462" w14:textId="77777777" w:rsidR="00493210" w:rsidRPr="00493210" w:rsidRDefault="00493210" w:rsidP="00493210">
            <w:pPr>
              <w:widowControl w:val="0"/>
              <w:jc w:val="left"/>
              <w:rPr>
                <w:color w:val="000000"/>
                <w:sz w:val="20"/>
                <w:lang w:val="fr-CA" w:eastAsia="zh-CN"/>
              </w:rPr>
            </w:pPr>
            <w:r w:rsidRPr="00FA6DE0">
              <w:rPr>
                <w:color w:val="000000"/>
                <w:sz w:val="20"/>
                <w:lang w:val="fr-FR" w:eastAsia="zh-CN"/>
              </w:rPr>
              <w:t>Renforcement des mesures politiques pour faciliter l</w:t>
            </w:r>
            <w:r>
              <w:rPr>
                <w:color w:val="000000"/>
                <w:sz w:val="20"/>
                <w:lang w:val="fr-FR" w:eastAsia="zh-CN"/>
              </w:rPr>
              <w:t>’</w:t>
            </w:r>
            <w:r w:rsidRPr="00FA6DE0">
              <w:rPr>
                <w:color w:val="000000"/>
                <w:sz w:val="20"/>
                <w:lang w:val="fr-FR" w:eastAsia="zh-CN"/>
              </w:rPr>
              <w:t>élimination des HCFC :</w:t>
            </w:r>
            <w:r w:rsidRPr="00493210">
              <w:rPr>
                <w:color w:val="000000"/>
                <w:sz w:val="20"/>
                <w:lang w:val="fr-CA" w:eastAsia="zh-CN"/>
              </w:rPr>
              <w:t xml:space="preserve"> </w:t>
            </w:r>
            <w:r w:rsidRPr="00FA6DE0">
              <w:rPr>
                <w:color w:val="000000"/>
                <w:sz w:val="20"/>
                <w:lang w:val="fr-FR" w:eastAsia="zh-CN"/>
              </w:rPr>
              <w:t>Préparation de l</w:t>
            </w:r>
            <w:r>
              <w:rPr>
                <w:color w:val="000000"/>
                <w:sz w:val="20"/>
                <w:lang w:val="fr-FR" w:eastAsia="zh-CN"/>
              </w:rPr>
              <w:t>’</w:t>
            </w:r>
            <w:r w:rsidRPr="00FA6DE0">
              <w:rPr>
                <w:color w:val="000000"/>
                <w:sz w:val="20"/>
                <w:lang w:val="fr-FR" w:eastAsia="zh-CN"/>
              </w:rPr>
              <w:t>interdiction d</w:t>
            </w:r>
            <w:r>
              <w:rPr>
                <w:color w:val="000000"/>
                <w:sz w:val="20"/>
                <w:lang w:val="fr-FR" w:eastAsia="zh-CN"/>
              </w:rPr>
              <w:t>’</w:t>
            </w:r>
            <w:r w:rsidRPr="00FA6DE0">
              <w:rPr>
                <w:color w:val="000000"/>
                <w:sz w:val="20"/>
                <w:lang w:val="fr-FR" w:eastAsia="zh-CN"/>
              </w:rPr>
              <w:t>utilisation du HCFC</w:t>
            </w:r>
            <w:r>
              <w:rPr>
                <w:color w:val="000000"/>
                <w:sz w:val="20"/>
                <w:lang w:val="fr-FR" w:eastAsia="zh-CN"/>
              </w:rPr>
              <w:t>-</w:t>
            </w:r>
            <w:r w:rsidRPr="00FA6DE0">
              <w:rPr>
                <w:color w:val="000000"/>
                <w:sz w:val="20"/>
                <w:lang w:val="fr-FR" w:eastAsia="zh-CN"/>
              </w:rPr>
              <w:t xml:space="preserve"> 22 dans le sous-secteur de la climatisation à système multibloc</w:t>
            </w:r>
          </w:p>
        </w:tc>
        <w:tc>
          <w:tcPr>
            <w:tcW w:w="682" w:type="pct"/>
            <w:tcBorders>
              <w:top w:val="nil"/>
              <w:left w:val="nil"/>
              <w:bottom w:val="single" w:sz="4" w:space="0" w:color="auto"/>
              <w:right w:val="single" w:sz="4" w:space="0" w:color="auto"/>
            </w:tcBorders>
            <w:shd w:val="clear" w:color="auto" w:fill="auto"/>
            <w:noWrap/>
            <w:hideMark/>
          </w:tcPr>
          <w:p w14:paraId="619DDABE" w14:textId="77777777" w:rsidR="00493210" w:rsidRPr="00581E6E" w:rsidRDefault="00493210" w:rsidP="00493210">
            <w:pPr>
              <w:widowControl w:val="0"/>
              <w:jc w:val="right"/>
              <w:rPr>
                <w:color w:val="000000"/>
                <w:sz w:val="20"/>
                <w:lang w:eastAsia="zh-CN"/>
              </w:rPr>
            </w:pPr>
            <w:r w:rsidRPr="00581E6E">
              <w:rPr>
                <w:color w:val="000000"/>
                <w:sz w:val="20"/>
                <w:lang w:eastAsia="zh-CN"/>
              </w:rPr>
              <w:t>50</w:t>
            </w:r>
            <w:r>
              <w:rPr>
                <w:color w:val="000000"/>
                <w:sz w:val="20"/>
                <w:lang w:eastAsia="zh-CN"/>
              </w:rPr>
              <w:t> </w:t>
            </w:r>
            <w:r w:rsidRPr="00581E6E">
              <w:rPr>
                <w:color w:val="000000"/>
                <w:sz w:val="20"/>
                <w:lang w:eastAsia="zh-CN"/>
              </w:rPr>
              <w:t>000</w:t>
            </w:r>
          </w:p>
        </w:tc>
      </w:tr>
      <w:tr w:rsidR="00493210" w:rsidRPr="00581E6E" w14:paraId="6653259D" w14:textId="77777777" w:rsidTr="00493210">
        <w:tc>
          <w:tcPr>
            <w:tcW w:w="4318" w:type="pct"/>
            <w:tcBorders>
              <w:top w:val="nil"/>
              <w:left w:val="single" w:sz="4" w:space="0" w:color="auto"/>
              <w:bottom w:val="single" w:sz="4" w:space="0" w:color="auto"/>
              <w:right w:val="single" w:sz="4" w:space="0" w:color="auto"/>
            </w:tcBorders>
            <w:shd w:val="clear" w:color="auto" w:fill="auto"/>
            <w:noWrap/>
            <w:tcMar>
              <w:left w:w="284" w:type="dxa"/>
            </w:tcMar>
            <w:vAlign w:val="center"/>
            <w:hideMark/>
          </w:tcPr>
          <w:p w14:paraId="71ABF388" w14:textId="77777777" w:rsidR="00493210" w:rsidRPr="00493210" w:rsidRDefault="00493210" w:rsidP="00493210">
            <w:pPr>
              <w:widowControl w:val="0"/>
              <w:jc w:val="left"/>
              <w:rPr>
                <w:color w:val="000000"/>
                <w:sz w:val="20"/>
                <w:lang w:val="fr-CA" w:eastAsia="zh-CN"/>
              </w:rPr>
            </w:pPr>
            <w:r w:rsidRPr="00FA6DE0">
              <w:rPr>
                <w:color w:val="000000"/>
                <w:sz w:val="20"/>
                <w:lang w:val="fr-FR" w:eastAsia="zh-CN"/>
              </w:rPr>
              <w:t>Réalisation d</w:t>
            </w:r>
            <w:r>
              <w:rPr>
                <w:color w:val="000000"/>
                <w:sz w:val="20"/>
                <w:lang w:val="fr-FR" w:eastAsia="zh-CN"/>
              </w:rPr>
              <w:t>’</w:t>
            </w:r>
            <w:r w:rsidRPr="00FA6DE0">
              <w:rPr>
                <w:color w:val="000000"/>
                <w:sz w:val="20"/>
                <w:lang w:val="fr-FR" w:eastAsia="zh-CN"/>
              </w:rPr>
              <w:t>une évaluation des risques liés à l</w:t>
            </w:r>
            <w:r>
              <w:rPr>
                <w:color w:val="000000"/>
                <w:sz w:val="20"/>
                <w:lang w:val="fr-FR" w:eastAsia="zh-CN"/>
              </w:rPr>
              <w:t>’</w:t>
            </w:r>
            <w:r w:rsidRPr="00FA6DE0">
              <w:rPr>
                <w:color w:val="000000"/>
                <w:sz w:val="20"/>
                <w:lang w:val="fr-FR" w:eastAsia="zh-CN"/>
              </w:rPr>
              <w:t>utilisation de frigorigènes inflammables :</w:t>
            </w:r>
            <w:r w:rsidRPr="00493210">
              <w:rPr>
                <w:color w:val="000000"/>
                <w:sz w:val="20"/>
                <w:lang w:val="fr-CA" w:eastAsia="zh-CN"/>
              </w:rPr>
              <w:t xml:space="preserve"> </w:t>
            </w:r>
            <w:r w:rsidRPr="00FA6DE0">
              <w:rPr>
                <w:color w:val="000000"/>
                <w:sz w:val="20"/>
                <w:lang w:val="fr-FR" w:eastAsia="zh-CN"/>
              </w:rPr>
              <w:t>Rechercher et proposer d</w:t>
            </w:r>
            <w:r>
              <w:rPr>
                <w:color w:val="000000"/>
                <w:sz w:val="20"/>
                <w:lang w:val="fr-FR" w:eastAsia="zh-CN"/>
              </w:rPr>
              <w:t>’</w:t>
            </w:r>
            <w:r w:rsidRPr="00FA6DE0">
              <w:rPr>
                <w:color w:val="000000"/>
                <w:sz w:val="20"/>
                <w:lang w:val="fr-FR" w:eastAsia="zh-CN"/>
              </w:rPr>
              <w:t>autres mesures d</w:t>
            </w:r>
            <w:r>
              <w:rPr>
                <w:color w:val="000000"/>
                <w:sz w:val="20"/>
                <w:lang w:val="fr-FR" w:eastAsia="zh-CN"/>
              </w:rPr>
              <w:t>’</w:t>
            </w:r>
            <w:r w:rsidRPr="00FA6DE0">
              <w:rPr>
                <w:color w:val="000000"/>
                <w:sz w:val="20"/>
                <w:lang w:val="fr-FR" w:eastAsia="zh-CN"/>
              </w:rPr>
              <w:t xml:space="preserve">optimisation dans la conception structurelle pour améliorer la sécurité de diverses applications de climatisation afin de soutenir les </w:t>
            </w:r>
            <w:r>
              <w:rPr>
                <w:color w:val="000000"/>
                <w:sz w:val="20"/>
                <w:lang w:val="fr-FR" w:eastAsia="zh-CN"/>
              </w:rPr>
              <w:t>re</w:t>
            </w:r>
            <w:r w:rsidRPr="00FA6DE0">
              <w:rPr>
                <w:color w:val="000000"/>
                <w:sz w:val="20"/>
                <w:lang w:val="fr-FR" w:eastAsia="zh-CN"/>
              </w:rPr>
              <w:t>conversions des PME</w:t>
            </w:r>
          </w:p>
        </w:tc>
        <w:tc>
          <w:tcPr>
            <w:tcW w:w="682" w:type="pct"/>
            <w:tcBorders>
              <w:top w:val="nil"/>
              <w:left w:val="nil"/>
              <w:bottom w:val="single" w:sz="4" w:space="0" w:color="auto"/>
              <w:right w:val="single" w:sz="4" w:space="0" w:color="auto"/>
            </w:tcBorders>
            <w:shd w:val="clear" w:color="auto" w:fill="auto"/>
            <w:noWrap/>
            <w:hideMark/>
          </w:tcPr>
          <w:p w14:paraId="6CAA8F95" w14:textId="77777777" w:rsidR="00493210" w:rsidRPr="00581E6E" w:rsidRDefault="00493210" w:rsidP="00493210">
            <w:pPr>
              <w:widowControl w:val="0"/>
              <w:jc w:val="right"/>
              <w:rPr>
                <w:color w:val="000000"/>
                <w:sz w:val="20"/>
                <w:lang w:eastAsia="zh-CN"/>
              </w:rPr>
            </w:pPr>
            <w:r w:rsidRPr="00581E6E">
              <w:rPr>
                <w:color w:val="000000"/>
                <w:sz w:val="20"/>
                <w:lang w:eastAsia="zh-CN"/>
              </w:rPr>
              <w:t>180</w:t>
            </w:r>
            <w:r>
              <w:rPr>
                <w:color w:val="000000"/>
                <w:sz w:val="20"/>
                <w:lang w:eastAsia="zh-CN"/>
              </w:rPr>
              <w:t> </w:t>
            </w:r>
            <w:r w:rsidRPr="00581E6E">
              <w:rPr>
                <w:color w:val="000000"/>
                <w:sz w:val="20"/>
                <w:lang w:eastAsia="zh-CN"/>
              </w:rPr>
              <w:t>000</w:t>
            </w:r>
          </w:p>
        </w:tc>
      </w:tr>
      <w:tr w:rsidR="00493210" w:rsidRPr="00581E6E" w14:paraId="4EB876E8" w14:textId="77777777" w:rsidTr="00493210">
        <w:tc>
          <w:tcPr>
            <w:tcW w:w="4318" w:type="pct"/>
            <w:tcBorders>
              <w:top w:val="nil"/>
              <w:left w:val="single" w:sz="4" w:space="0" w:color="auto"/>
              <w:bottom w:val="single" w:sz="4" w:space="0" w:color="auto"/>
              <w:right w:val="single" w:sz="4" w:space="0" w:color="auto"/>
            </w:tcBorders>
            <w:shd w:val="clear" w:color="auto" w:fill="auto"/>
            <w:noWrap/>
            <w:tcMar>
              <w:left w:w="284" w:type="dxa"/>
            </w:tcMar>
            <w:vAlign w:val="center"/>
            <w:hideMark/>
          </w:tcPr>
          <w:p w14:paraId="1ED6D3D3" w14:textId="77777777" w:rsidR="00493210" w:rsidRPr="00493210" w:rsidRDefault="00493210" w:rsidP="00493210">
            <w:pPr>
              <w:widowControl w:val="0"/>
              <w:jc w:val="left"/>
              <w:rPr>
                <w:color w:val="000000"/>
                <w:sz w:val="20"/>
                <w:lang w:val="fr-CA" w:eastAsia="zh-CN"/>
              </w:rPr>
            </w:pPr>
            <w:r w:rsidRPr="00FA6DE0">
              <w:rPr>
                <w:color w:val="000000"/>
                <w:sz w:val="20"/>
                <w:lang w:val="fr-FR" w:eastAsia="zh-CN"/>
              </w:rPr>
              <w:t>Mise en place de normes pour soutenir la reconversion à des solutions de remplacement à faible PRP :</w:t>
            </w:r>
            <w:r w:rsidRPr="00493210">
              <w:rPr>
                <w:color w:val="000000"/>
                <w:sz w:val="20"/>
                <w:lang w:val="fr-CA" w:eastAsia="zh-CN"/>
              </w:rPr>
              <w:t xml:space="preserve"> </w:t>
            </w:r>
            <w:r w:rsidRPr="00731992">
              <w:rPr>
                <w:color w:val="000000"/>
                <w:sz w:val="20"/>
                <w:lang w:val="fr-FR" w:eastAsia="zh-CN"/>
              </w:rPr>
              <w:t>Examen des normes existantes pour l</w:t>
            </w:r>
            <w:r>
              <w:rPr>
                <w:color w:val="000000"/>
                <w:sz w:val="20"/>
                <w:lang w:val="fr-FR" w:eastAsia="zh-CN"/>
              </w:rPr>
              <w:t>’</w:t>
            </w:r>
            <w:r w:rsidRPr="00731992">
              <w:rPr>
                <w:color w:val="000000"/>
                <w:sz w:val="20"/>
                <w:lang w:val="fr-FR" w:eastAsia="zh-CN"/>
              </w:rPr>
              <w:t>adoption du HFC-32 et du CO</w:t>
            </w:r>
            <w:r w:rsidRPr="00731992">
              <w:rPr>
                <w:color w:val="000000"/>
                <w:sz w:val="20"/>
                <w:vertAlign w:val="subscript"/>
                <w:lang w:val="fr-FR" w:eastAsia="zh-CN"/>
              </w:rPr>
              <w:t xml:space="preserve">2 </w:t>
            </w:r>
            <w:r w:rsidRPr="00731992">
              <w:rPr>
                <w:color w:val="000000"/>
                <w:sz w:val="20"/>
                <w:lang w:val="fr-FR" w:eastAsia="zh-CN"/>
              </w:rPr>
              <w:t>dans les pompes à chaleur et les chauffe-eau ; Systèmes à base de CO</w:t>
            </w:r>
            <w:r w:rsidRPr="00731992">
              <w:rPr>
                <w:color w:val="000000"/>
                <w:sz w:val="20"/>
                <w:vertAlign w:val="subscript"/>
                <w:lang w:val="fr-FR" w:eastAsia="zh-CN"/>
              </w:rPr>
              <w:t>2</w:t>
            </w:r>
            <w:r w:rsidRPr="00731992">
              <w:rPr>
                <w:color w:val="000000"/>
                <w:sz w:val="20"/>
                <w:lang w:val="fr-FR" w:eastAsia="zh-CN"/>
              </w:rPr>
              <w:t>/NH3 dans la réfrigération commerciale ; et HFO dans les refroidisseurs de grande/moyenne taille</w:t>
            </w:r>
          </w:p>
        </w:tc>
        <w:tc>
          <w:tcPr>
            <w:tcW w:w="682" w:type="pct"/>
            <w:tcBorders>
              <w:top w:val="nil"/>
              <w:left w:val="nil"/>
              <w:bottom w:val="single" w:sz="4" w:space="0" w:color="auto"/>
              <w:right w:val="single" w:sz="4" w:space="0" w:color="auto"/>
            </w:tcBorders>
            <w:shd w:val="clear" w:color="auto" w:fill="auto"/>
            <w:noWrap/>
            <w:hideMark/>
          </w:tcPr>
          <w:p w14:paraId="32890CAF" w14:textId="77777777" w:rsidR="00493210" w:rsidRPr="00581E6E" w:rsidRDefault="00493210" w:rsidP="00493210">
            <w:pPr>
              <w:widowControl w:val="0"/>
              <w:jc w:val="right"/>
              <w:rPr>
                <w:color w:val="000000"/>
                <w:sz w:val="20"/>
                <w:lang w:eastAsia="zh-CN"/>
              </w:rPr>
            </w:pPr>
            <w:r w:rsidRPr="00581E6E">
              <w:rPr>
                <w:color w:val="000000"/>
                <w:sz w:val="20"/>
                <w:lang w:eastAsia="zh-CN"/>
              </w:rPr>
              <w:t>50</w:t>
            </w:r>
            <w:r>
              <w:rPr>
                <w:color w:val="000000"/>
                <w:sz w:val="20"/>
                <w:lang w:eastAsia="zh-CN"/>
              </w:rPr>
              <w:t> </w:t>
            </w:r>
            <w:r w:rsidRPr="00581E6E">
              <w:rPr>
                <w:color w:val="000000"/>
                <w:sz w:val="20"/>
                <w:lang w:eastAsia="zh-CN"/>
              </w:rPr>
              <w:t>000</w:t>
            </w:r>
          </w:p>
        </w:tc>
      </w:tr>
      <w:tr w:rsidR="00493210" w:rsidRPr="00581E6E" w14:paraId="0CFF8CF3" w14:textId="77777777" w:rsidTr="00493210">
        <w:tc>
          <w:tcPr>
            <w:tcW w:w="4318" w:type="pct"/>
            <w:tcBorders>
              <w:top w:val="nil"/>
              <w:left w:val="single" w:sz="4" w:space="0" w:color="auto"/>
              <w:bottom w:val="single" w:sz="4" w:space="0" w:color="auto"/>
              <w:right w:val="single" w:sz="4" w:space="0" w:color="auto"/>
            </w:tcBorders>
            <w:shd w:val="clear" w:color="auto" w:fill="auto"/>
            <w:noWrap/>
            <w:tcMar>
              <w:left w:w="284" w:type="dxa"/>
            </w:tcMar>
            <w:vAlign w:val="center"/>
            <w:hideMark/>
          </w:tcPr>
          <w:p w14:paraId="15B67A40" w14:textId="77777777" w:rsidR="00493210" w:rsidRPr="00493210" w:rsidRDefault="00493210" w:rsidP="00493210">
            <w:pPr>
              <w:widowControl w:val="0"/>
              <w:jc w:val="left"/>
              <w:rPr>
                <w:color w:val="000000"/>
                <w:sz w:val="20"/>
                <w:lang w:val="fr-CA" w:eastAsia="zh-CN"/>
              </w:rPr>
            </w:pPr>
            <w:r w:rsidRPr="00731992">
              <w:rPr>
                <w:color w:val="000000"/>
                <w:sz w:val="20"/>
                <w:lang w:val="fr-FR" w:eastAsia="zh-CN"/>
              </w:rPr>
              <w:t xml:space="preserve">Promouvoir la pénétration du marché des produits de remplacement à faible </w:t>
            </w:r>
            <w:r w:rsidRPr="008C4BCD">
              <w:rPr>
                <w:color w:val="000000"/>
                <w:sz w:val="20"/>
                <w:lang w:val="fr-FR" w:eastAsia="zh-CN"/>
              </w:rPr>
              <w:t>PRP :</w:t>
            </w:r>
            <w:r w:rsidRPr="00493210">
              <w:rPr>
                <w:color w:val="000000"/>
                <w:sz w:val="20"/>
                <w:lang w:val="fr-CA" w:eastAsia="zh-CN"/>
              </w:rPr>
              <w:t xml:space="preserve"> </w:t>
            </w:r>
            <w:r w:rsidRPr="008C4BCD">
              <w:rPr>
                <w:color w:val="000000"/>
                <w:sz w:val="20"/>
                <w:lang w:val="fr-FR" w:eastAsia="zh-CN"/>
              </w:rPr>
              <w:t xml:space="preserve"> Présentoirs</w:t>
            </w:r>
            <w:r w:rsidRPr="00731992">
              <w:rPr>
                <w:color w:val="000000"/>
                <w:sz w:val="20"/>
                <w:lang w:val="fr-FR" w:eastAsia="zh-CN"/>
              </w:rPr>
              <w:t xml:space="preserve"> </w:t>
            </w:r>
            <w:r>
              <w:rPr>
                <w:color w:val="000000"/>
                <w:sz w:val="20"/>
                <w:lang w:val="fr-FR" w:eastAsia="zh-CN"/>
              </w:rPr>
              <w:t>à base de</w:t>
            </w:r>
            <w:r w:rsidRPr="00731992">
              <w:rPr>
                <w:color w:val="000000"/>
                <w:sz w:val="20"/>
                <w:lang w:val="fr-FR" w:eastAsia="zh-CN"/>
              </w:rPr>
              <w:t xml:space="preserve"> technologies à faible PRP ; diffusion d</w:t>
            </w:r>
            <w:r>
              <w:rPr>
                <w:color w:val="000000"/>
                <w:sz w:val="20"/>
                <w:lang w:val="fr-FR" w:eastAsia="zh-CN"/>
              </w:rPr>
              <w:t>’</w:t>
            </w:r>
            <w:r w:rsidRPr="00731992">
              <w:rPr>
                <w:color w:val="000000"/>
                <w:sz w:val="20"/>
                <w:lang w:val="fr-FR" w:eastAsia="zh-CN"/>
              </w:rPr>
              <w:t>informations sur les politiques, les résultats de la recherche et l</w:t>
            </w:r>
            <w:r>
              <w:rPr>
                <w:color w:val="000000"/>
                <w:sz w:val="20"/>
                <w:lang w:val="fr-FR" w:eastAsia="zh-CN"/>
              </w:rPr>
              <w:t>’</w:t>
            </w:r>
            <w:r w:rsidRPr="00731992">
              <w:rPr>
                <w:color w:val="000000"/>
                <w:sz w:val="20"/>
                <w:lang w:val="fr-FR" w:eastAsia="zh-CN"/>
              </w:rPr>
              <w:t xml:space="preserve">évolution des technologies de remplacement ; </w:t>
            </w:r>
            <w:r>
              <w:rPr>
                <w:color w:val="000000"/>
                <w:sz w:val="20"/>
                <w:lang w:val="fr-FR" w:eastAsia="zh-CN"/>
              </w:rPr>
              <w:t>réalisation d’</w:t>
            </w:r>
            <w:r w:rsidRPr="00731992">
              <w:rPr>
                <w:color w:val="000000"/>
                <w:sz w:val="20"/>
                <w:lang w:val="fr-FR" w:eastAsia="zh-CN"/>
              </w:rPr>
              <w:t xml:space="preserve">activités promotionnelles </w:t>
            </w:r>
            <w:r>
              <w:rPr>
                <w:color w:val="000000"/>
                <w:sz w:val="20"/>
                <w:lang w:val="fr-FR" w:eastAsia="zh-CN"/>
              </w:rPr>
              <w:t xml:space="preserve">lors de </w:t>
            </w:r>
            <w:r w:rsidRPr="00731992">
              <w:rPr>
                <w:color w:val="000000"/>
                <w:sz w:val="20"/>
                <w:lang w:val="fr-FR" w:eastAsia="zh-CN"/>
              </w:rPr>
              <w:t>l</w:t>
            </w:r>
            <w:r>
              <w:rPr>
                <w:color w:val="000000"/>
                <w:sz w:val="20"/>
                <w:lang w:val="fr-FR" w:eastAsia="zh-CN"/>
              </w:rPr>
              <w:t>’</w:t>
            </w:r>
            <w:r w:rsidRPr="00731992">
              <w:rPr>
                <w:color w:val="000000"/>
                <w:sz w:val="20"/>
                <w:lang w:val="fr-FR" w:eastAsia="zh-CN"/>
              </w:rPr>
              <w:t>exposition</w:t>
            </w:r>
            <w:r>
              <w:rPr>
                <w:color w:val="000000"/>
                <w:sz w:val="20"/>
                <w:lang w:val="fr-FR" w:eastAsia="zh-CN"/>
              </w:rPr>
              <w:t> </w:t>
            </w:r>
            <w:r w:rsidRPr="00731992">
              <w:rPr>
                <w:color w:val="000000"/>
                <w:sz w:val="20"/>
                <w:lang w:val="fr-FR" w:eastAsia="zh-CN"/>
              </w:rPr>
              <w:t>; formation pour les entreprises afin d</w:t>
            </w:r>
            <w:r>
              <w:rPr>
                <w:color w:val="000000"/>
                <w:sz w:val="20"/>
                <w:lang w:val="fr-FR" w:eastAsia="zh-CN"/>
              </w:rPr>
              <w:t>’</w:t>
            </w:r>
            <w:r w:rsidRPr="00731992">
              <w:rPr>
                <w:color w:val="000000"/>
                <w:sz w:val="20"/>
                <w:lang w:val="fr-FR" w:eastAsia="zh-CN"/>
              </w:rPr>
              <w:t>améliorer les connaissances sur la disponibilité, l</w:t>
            </w:r>
            <w:r>
              <w:rPr>
                <w:color w:val="000000"/>
                <w:sz w:val="20"/>
                <w:lang w:val="fr-FR" w:eastAsia="zh-CN"/>
              </w:rPr>
              <w:t>’</w:t>
            </w:r>
            <w:r w:rsidRPr="00731992">
              <w:rPr>
                <w:color w:val="000000"/>
                <w:sz w:val="20"/>
                <w:lang w:val="fr-FR" w:eastAsia="zh-CN"/>
              </w:rPr>
              <w:t>accessibilité et la sécurité des frigorigènes de remplacement ; partage</w:t>
            </w:r>
            <w:r>
              <w:rPr>
                <w:color w:val="000000"/>
                <w:sz w:val="20"/>
                <w:lang w:val="fr-FR" w:eastAsia="zh-CN"/>
              </w:rPr>
              <w:t xml:space="preserve"> des</w:t>
            </w:r>
            <w:r w:rsidRPr="00731992">
              <w:rPr>
                <w:color w:val="000000"/>
                <w:sz w:val="20"/>
                <w:lang w:val="fr-FR" w:eastAsia="zh-CN"/>
              </w:rPr>
              <w:t xml:space="preserve"> résultats et </w:t>
            </w:r>
            <w:r>
              <w:rPr>
                <w:color w:val="000000"/>
                <w:sz w:val="20"/>
                <w:lang w:val="fr-FR" w:eastAsia="zh-CN"/>
              </w:rPr>
              <w:t xml:space="preserve">de </w:t>
            </w:r>
            <w:r w:rsidRPr="00731992">
              <w:rPr>
                <w:color w:val="000000"/>
                <w:sz w:val="20"/>
                <w:lang w:val="fr-FR" w:eastAsia="zh-CN"/>
              </w:rPr>
              <w:t>l</w:t>
            </w:r>
            <w:r>
              <w:rPr>
                <w:color w:val="000000"/>
                <w:sz w:val="20"/>
                <w:lang w:val="fr-FR" w:eastAsia="zh-CN"/>
              </w:rPr>
              <w:t>’</w:t>
            </w:r>
            <w:r w:rsidRPr="00731992">
              <w:rPr>
                <w:color w:val="000000"/>
                <w:sz w:val="20"/>
                <w:lang w:val="fr-FR" w:eastAsia="zh-CN"/>
              </w:rPr>
              <w:t>expérience acquise des projets achevés ; et aide</w:t>
            </w:r>
            <w:r>
              <w:rPr>
                <w:color w:val="000000"/>
                <w:sz w:val="20"/>
                <w:lang w:val="fr-FR" w:eastAsia="zh-CN"/>
              </w:rPr>
              <w:t xml:space="preserve"> aux</w:t>
            </w:r>
            <w:r w:rsidRPr="00731992">
              <w:rPr>
                <w:color w:val="000000"/>
                <w:sz w:val="20"/>
                <w:lang w:val="fr-FR" w:eastAsia="zh-CN"/>
              </w:rPr>
              <w:t xml:space="preserve"> entreprises </w:t>
            </w:r>
            <w:r>
              <w:rPr>
                <w:color w:val="000000"/>
                <w:sz w:val="20"/>
                <w:lang w:val="fr-FR" w:eastAsia="zh-CN"/>
              </w:rPr>
              <w:t xml:space="preserve">dans l’exploration de </w:t>
            </w:r>
            <w:r w:rsidRPr="00731992">
              <w:rPr>
                <w:color w:val="000000"/>
                <w:sz w:val="20"/>
                <w:lang w:val="fr-FR" w:eastAsia="zh-CN"/>
              </w:rPr>
              <w:t xml:space="preserve"> marchés étrangers</w:t>
            </w:r>
          </w:p>
        </w:tc>
        <w:tc>
          <w:tcPr>
            <w:tcW w:w="682" w:type="pct"/>
            <w:tcBorders>
              <w:top w:val="nil"/>
              <w:left w:val="nil"/>
              <w:bottom w:val="single" w:sz="4" w:space="0" w:color="auto"/>
              <w:right w:val="single" w:sz="4" w:space="0" w:color="auto"/>
            </w:tcBorders>
            <w:shd w:val="clear" w:color="auto" w:fill="auto"/>
            <w:noWrap/>
            <w:hideMark/>
          </w:tcPr>
          <w:p w14:paraId="147CA62B" w14:textId="77777777" w:rsidR="00493210" w:rsidRPr="00581E6E" w:rsidRDefault="00493210" w:rsidP="00493210">
            <w:pPr>
              <w:widowControl w:val="0"/>
              <w:jc w:val="right"/>
              <w:rPr>
                <w:color w:val="000000"/>
                <w:sz w:val="20"/>
                <w:lang w:eastAsia="zh-CN"/>
              </w:rPr>
            </w:pPr>
            <w:r w:rsidRPr="00581E6E">
              <w:rPr>
                <w:color w:val="000000"/>
                <w:sz w:val="20"/>
                <w:lang w:eastAsia="zh-CN"/>
              </w:rPr>
              <w:t>140</w:t>
            </w:r>
            <w:r>
              <w:rPr>
                <w:color w:val="000000"/>
                <w:sz w:val="20"/>
                <w:lang w:eastAsia="zh-CN"/>
              </w:rPr>
              <w:t> </w:t>
            </w:r>
            <w:r w:rsidRPr="00581E6E">
              <w:rPr>
                <w:color w:val="000000"/>
                <w:sz w:val="20"/>
                <w:lang w:eastAsia="zh-CN"/>
              </w:rPr>
              <w:t>000</w:t>
            </w:r>
          </w:p>
        </w:tc>
      </w:tr>
      <w:tr w:rsidR="00493210" w:rsidRPr="00581E6E" w14:paraId="2489190B" w14:textId="77777777" w:rsidTr="00493210">
        <w:tc>
          <w:tcPr>
            <w:tcW w:w="4318" w:type="pct"/>
            <w:tcBorders>
              <w:top w:val="nil"/>
              <w:left w:val="single" w:sz="4" w:space="0" w:color="auto"/>
              <w:bottom w:val="single" w:sz="4" w:space="0" w:color="auto"/>
              <w:right w:val="single" w:sz="4" w:space="0" w:color="auto"/>
            </w:tcBorders>
            <w:shd w:val="clear" w:color="auto" w:fill="auto"/>
            <w:noWrap/>
            <w:tcMar>
              <w:left w:w="284" w:type="dxa"/>
            </w:tcMar>
            <w:vAlign w:val="center"/>
            <w:hideMark/>
          </w:tcPr>
          <w:p w14:paraId="42CF0B23" w14:textId="294B1F4B" w:rsidR="00493210" w:rsidRPr="00493210" w:rsidRDefault="00493210" w:rsidP="00493210">
            <w:pPr>
              <w:widowControl w:val="0"/>
              <w:jc w:val="left"/>
              <w:rPr>
                <w:color w:val="000000"/>
                <w:sz w:val="20"/>
                <w:lang w:val="fr-CA" w:eastAsia="zh-CN"/>
              </w:rPr>
            </w:pPr>
            <w:r w:rsidRPr="00731992">
              <w:rPr>
                <w:color w:val="000000"/>
                <w:sz w:val="20"/>
                <w:lang w:val="fr-FR" w:eastAsia="zh-CN"/>
              </w:rPr>
              <w:t xml:space="preserve">Soutenir la CRAA pour aider à la mise en œuvre du </w:t>
            </w:r>
            <w:r>
              <w:rPr>
                <w:color w:val="000000"/>
                <w:sz w:val="20"/>
                <w:lang w:val="fr-FR" w:eastAsia="zh-CN"/>
              </w:rPr>
              <w:t>plan sectoriel</w:t>
            </w:r>
            <w:r w:rsidRPr="00731992">
              <w:rPr>
                <w:color w:val="000000"/>
                <w:sz w:val="20"/>
                <w:lang w:val="fr-FR" w:eastAsia="zh-CN"/>
              </w:rPr>
              <w:t> :</w:t>
            </w:r>
            <w:r w:rsidRPr="00493210">
              <w:rPr>
                <w:color w:val="000000"/>
                <w:sz w:val="20"/>
                <w:lang w:val="fr-CA" w:eastAsia="zh-CN"/>
              </w:rPr>
              <w:t xml:space="preserve"> </w:t>
            </w:r>
            <w:r w:rsidRPr="00731992">
              <w:rPr>
                <w:color w:val="000000"/>
                <w:sz w:val="20"/>
                <w:lang w:val="fr-FR" w:eastAsia="zh-CN"/>
              </w:rPr>
              <w:t>Examiner les documents soumis par les bénéficiaires, fournir des conseils techniques aux entreprises sur les technologies de remplacement, fournir une assistance pour l</w:t>
            </w:r>
            <w:r>
              <w:rPr>
                <w:color w:val="000000"/>
                <w:sz w:val="20"/>
                <w:lang w:val="fr-FR" w:eastAsia="zh-CN"/>
              </w:rPr>
              <w:t>’</w:t>
            </w:r>
            <w:r w:rsidRPr="00731992">
              <w:rPr>
                <w:color w:val="000000"/>
                <w:sz w:val="20"/>
                <w:lang w:val="fr-FR" w:eastAsia="zh-CN"/>
              </w:rPr>
              <w:t xml:space="preserve">élaboration de propositions de projet, rendre compte des progrès au </w:t>
            </w:r>
            <w:r w:rsidR="00287DD8">
              <w:rPr>
                <w:color w:val="000000"/>
                <w:sz w:val="20"/>
                <w:lang w:val="fr-FR" w:eastAsia="zh-CN"/>
              </w:rPr>
              <w:t>BCEE</w:t>
            </w:r>
            <w:r w:rsidRPr="00731992">
              <w:rPr>
                <w:color w:val="000000"/>
                <w:sz w:val="20"/>
                <w:lang w:val="fr-FR" w:eastAsia="zh-CN"/>
              </w:rPr>
              <w:t xml:space="preserve"> et faciliter les vérifications de projet</w:t>
            </w:r>
            <w:r w:rsidRPr="00493210">
              <w:rPr>
                <w:color w:val="000000"/>
                <w:sz w:val="20"/>
                <w:lang w:val="fr-CA" w:eastAsia="zh-CN"/>
              </w:rPr>
              <w:t xml:space="preserve"> </w:t>
            </w:r>
          </w:p>
        </w:tc>
        <w:tc>
          <w:tcPr>
            <w:tcW w:w="682" w:type="pct"/>
            <w:tcBorders>
              <w:top w:val="nil"/>
              <w:left w:val="nil"/>
              <w:bottom w:val="single" w:sz="4" w:space="0" w:color="auto"/>
              <w:right w:val="single" w:sz="4" w:space="0" w:color="auto"/>
            </w:tcBorders>
            <w:shd w:val="clear" w:color="auto" w:fill="auto"/>
            <w:noWrap/>
            <w:hideMark/>
          </w:tcPr>
          <w:p w14:paraId="1BEB14C9" w14:textId="77777777" w:rsidR="00493210" w:rsidRPr="00581E6E" w:rsidRDefault="00493210" w:rsidP="00493210">
            <w:pPr>
              <w:widowControl w:val="0"/>
              <w:jc w:val="right"/>
              <w:rPr>
                <w:color w:val="000000"/>
                <w:sz w:val="20"/>
                <w:lang w:eastAsia="zh-CN"/>
              </w:rPr>
            </w:pPr>
            <w:r w:rsidRPr="00581E6E">
              <w:rPr>
                <w:color w:val="000000"/>
                <w:sz w:val="20"/>
                <w:lang w:eastAsia="zh-CN"/>
              </w:rPr>
              <w:t>180</w:t>
            </w:r>
            <w:r>
              <w:rPr>
                <w:color w:val="000000"/>
                <w:sz w:val="20"/>
                <w:lang w:eastAsia="zh-CN"/>
              </w:rPr>
              <w:t> </w:t>
            </w:r>
            <w:r w:rsidRPr="00581E6E">
              <w:rPr>
                <w:color w:val="000000"/>
                <w:sz w:val="20"/>
                <w:lang w:eastAsia="zh-CN"/>
              </w:rPr>
              <w:t>000</w:t>
            </w:r>
          </w:p>
        </w:tc>
      </w:tr>
      <w:tr w:rsidR="00493210" w:rsidRPr="00581E6E" w14:paraId="153D8AFA" w14:textId="77777777" w:rsidTr="00493210">
        <w:tc>
          <w:tcPr>
            <w:tcW w:w="4318" w:type="pct"/>
            <w:tcBorders>
              <w:top w:val="nil"/>
              <w:left w:val="single" w:sz="4" w:space="0" w:color="auto"/>
              <w:bottom w:val="single" w:sz="4" w:space="0" w:color="auto"/>
              <w:right w:val="single" w:sz="4" w:space="0" w:color="auto"/>
            </w:tcBorders>
            <w:shd w:val="clear" w:color="auto" w:fill="auto"/>
            <w:noWrap/>
            <w:hideMark/>
          </w:tcPr>
          <w:p w14:paraId="3A92936A" w14:textId="77777777" w:rsidR="00493210" w:rsidRPr="00731992" w:rsidRDefault="00493210" w:rsidP="00493210">
            <w:pPr>
              <w:widowControl w:val="0"/>
              <w:jc w:val="left"/>
              <w:rPr>
                <w:b/>
                <w:color w:val="000000"/>
                <w:sz w:val="20"/>
                <w:lang w:eastAsia="zh-CN"/>
              </w:rPr>
            </w:pPr>
            <w:r w:rsidRPr="00731992">
              <w:rPr>
                <w:b/>
                <w:color w:val="000000"/>
                <w:sz w:val="20"/>
                <w:lang w:val="fr-FR" w:eastAsia="zh-CN"/>
              </w:rPr>
              <w:t>Gestion de projet</w:t>
            </w:r>
          </w:p>
        </w:tc>
        <w:tc>
          <w:tcPr>
            <w:tcW w:w="682" w:type="pct"/>
            <w:tcBorders>
              <w:top w:val="nil"/>
              <w:left w:val="nil"/>
              <w:bottom w:val="single" w:sz="4" w:space="0" w:color="auto"/>
              <w:right w:val="single" w:sz="4" w:space="0" w:color="auto"/>
            </w:tcBorders>
            <w:shd w:val="clear" w:color="auto" w:fill="auto"/>
            <w:noWrap/>
            <w:hideMark/>
          </w:tcPr>
          <w:p w14:paraId="242E09E0" w14:textId="77777777" w:rsidR="00493210" w:rsidRPr="00581E6E" w:rsidRDefault="00493210" w:rsidP="00493210">
            <w:pPr>
              <w:widowControl w:val="0"/>
              <w:jc w:val="right"/>
              <w:rPr>
                <w:color w:val="000000"/>
                <w:sz w:val="20"/>
                <w:lang w:eastAsia="zh-CN"/>
              </w:rPr>
            </w:pPr>
            <w:r w:rsidRPr="00581E6E">
              <w:rPr>
                <w:color w:val="000000"/>
                <w:sz w:val="20"/>
                <w:lang w:eastAsia="zh-CN"/>
              </w:rPr>
              <w:t>475</w:t>
            </w:r>
            <w:r>
              <w:rPr>
                <w:color w:val="000000"/>
                <w:sz w:val="20"/>
                <w:lang w:eastAsia="zh-CN"/>
              </w:rPr>
              <w:t> </w:t>
            </w:r>
            <w:r w:rsidRPr="00581E6E">
              <w:rPr>
                <w:color w:val="000000"/>
                <w:sz w:val="20"/>
                <w:lang w:eastAsia="zh-CN"/>
              </w:rPr>
              <w:t>000</w:t>
            </w:r>
          </w:p>
        </w:tc>
      </w:tr>
      <w:tr w:rsidR="00493210" w:rsidRPr="00581E6E" w14:paraId="5C39EFE6" w14:textId="77777777" w:rsidTr="00493210">
        <w:tc>
          <w:tcPr>
            <w:tcW w:w="4318" w:type="pct"/>
            <w:tcBorders>
              <w:top w:val="nil"/>
              <w:left w:val="single" w:sz="4" w:space="0" w:color="auto"/>
              <w:bottom w:val="single" w:sz="4" w:space="0" w:color="auto"/>
              <w:right w:val="single" w:sz="4" w:space="0" w:color="auto"/>
            </w:tcBorders>
            <w:shd w:val="clear" w:color="auto" w:fill="auto"/>
            <w:noWrap/>
            <w:hideMark/>
          </w:tcPr>
          <w:p w14:paraId="75095FED" w14:textId="77777777" w:rsidR="00493210" w:rsidRPr="00731992" w:rsidRDefault="00493210" w:rsidP="00493210">
            <w:pPr>
              <w:widowControl w:val="0"/>
              <w:jc w:val="left"/>
              <w:rPr>
                <w:b/>
                <w:color w:val="000000"/>
                <w:sz w:val="20"/>
                <w:lang w:eastAsia="zh-CN"/>
              </w:rPr>
            </w:pPr>
            <w:r w:rsidRPr="00731992">
              <w:rPr>
                <w:b/>
                <w:color w:val="000000"/>
                <w:sz w:val="20"/>
                <w:lang w:val="fr-FR" w:eastAsia="zh-CN"/>
              </w:rPr>
              <w:t>Total</w:t>
            </w:r>
          </w:p>
        </w:tc>
        <w:tc>
          <w:tcPr>
            <w:tcW w:w="682" w:type="pct"/>
            <w:tcBorders>
              <w:top w:val="nil"/>
              <w:left w:val="nil"/>
              <w:bottom w:val="single" w:sz="4" w:space="0" w:color="auto"/>
              <w:right w:val="single" w:sz="4" w:space="0" w:color="auto"/>
            </w:tcBorders>
            <w:shd w:val="clear" w:color="auto" w:fill="auto"/>
            <w:noWrap/>
            <w:hideMark/>
          </w:tcPr>
          <w:p w14:paraId="03B1EF67" w14:textId="77777777" w:rsidR="00493210" w:rsidRPr="00AC5883" w:rsidRDefault="00493210" w:rsidP="00493210">
            <w:pPr>
              <w:widowControl w:val="0"/>
              <w:jc w:val="right"/>
              <w:rPr>
                <w:b/>
                <w:color w:val="000000"/>
                <w:sz w:val="20"/>
                <w:lang w:eastAsia="zh-CN"/>
              </w:rPr>
            </w:pPr>
            <w:r w:rsidRPr="00AC5883">
              <w:rPr>
                <w:b/>
                <w:color w:val="000000"/>
                <w:sz w:val="20"/>
                <w:lang w:eastAsia="zh-CN"/>
              </w:rPr>
              <w:t>9</w:t>
            </w:r>
            <w:r>
              <w:rPr>
                <w:b/>
                <w:color w:val="000000"/>
                <w:sz w:val="20"/>
                <w:lang w:eastAsia="zh-CN"/>
              </w:rPr>
              <w:t> </w:t>
            </w:r>
            <w:r w:rsidRPr="00AC5883">
              <w:rPr>
                <w:b/>
                <w:color w:val="000000"/>
                <w:sz w:val="20"/>
                <w:lang w:eastAsia="zh-CN"/>
              </w:rPr>
              <w:t>000</w:t>
            </w:r>
            <w:r>
              <w:rPr>
                <w:b/>
                <w:color w:val="000000"/>
                <w:sz w:val="20"/>
                <w:lang w:eastAsia="zh-CN"/>
              </w:rPr>
              <w:t> </w:t>
            </w:r>
            <w:r w:rsidRPr="00AC5883">
              <w:rPr>
                <w:b/>
                <w:color w:val="000000"/>
                <w:sz w:val="20"/>
                <w:lang w:eastAsia="zh-CN"/>
              </w:rPr>
              <w:t>000</w:t>
            </w:r>
          </w:p>
        </w:tc>
      </w:tr>
    </w:tbl>
    <w:p w14:paraId="35B52E36" w14:textId="77777777" w:rsidR="00493210" w:rsidRPr="00635779" w:rsidRDefault="00493210" w:rsidP="00493210"/>
    <w:p w14:paraId="02BA976D" w14:textId="77777777" w:rsidR="00493210" w:rsidRPr="00493210" w:rsidRDefault="00493210" w:rsidP="00493210">
      <w:pPr>
        <w:widowControl w:val="0"/>
        <w:spacing w:after="240"/>
        <w:jc w:val="center"/>
        <w:rPr>
          <w:b/>
          <w:lang w:val="fr-CA"/>
        </w:rPr>
      </w:pPr>
      <w:r w:rsidRPr="00731992">
        <w:rPr>
          <w:b/>
          <w:lang w:val="fr-FR"/>
        </w:rPr>
        <w:t>OBSERVATIONS ET RECOMMANDATION DU SECRÉTARIAT</w:t>
      </w:r>
    </w:p>
    <w:p w14:paraId="4B4FE0DA" w14:textId="77777777" w:rsidR="00493210" w:rsidRPr="00493210" w:rsidRDefault="00493210" w:rsidP="00493210">
      <w:pPr>
        <w:widowControl w:val="0"/>
        <w:rPr>
          <w:b/>
          <w:lang w:val="fr-CA"/>
        </w:rPr>
      </w:pPr>
      <w:r w:rsidRPr="00731992">
        <w:rPr>
          <w:b/>
          <w:lang w:val="fr-FR"/>
        </w:rPr>
        <w:t>OBSERVATIONS</w:t>
      </w:r>
    </w:p>
    <w:p w14:paraId="5271E423" w14:textId="77777777" w:rsidR="00493210" w:rsidRPr="00493210" w:rsidRDefault="00493210" w:rsidP="00493210">
      <w:pPr>
        <w:rPr>
          <w:lang w:val="fr-CA"/>
        </w:rPr>
      </w:pPr>
    </w:p>
    <w:p w14:paraId="7649F47E" w14:textId="77777777" w:rsidR="00493210" w:rsidRPr="00635779" w:rsidRDefault="00493210" w:rsidP="00493210">
      <w:pPr>
        <w:pStyle w:val="CommentText"/>
        <w:spacing w:after="240"/>
        <w:rPr>
          <w:sz w:val="22"/>
          <w:szCs w:val="22"/>
        </w:rPr>
      </w:pPr>
      <w:r w:rsidRPr="00731992">
        <w:rPr>
          <w:sz w:val="22"/>
          <w:szCs w:val="22"/>
          <w:u w:val="single"/>
          <w:lang w:val="fr-FR"/>
        </w:rPr>
        <w:t>Consommation de HCFC</w:t>
      </w:r>
      <w:r w:rsidRPr="00731992">
        <w:rPr>
          <w:sz w:val="22"/>
          <w:szCs w:val="22"/>
        </w:rPr>
        <w:t xml:space="preserve"> </w:t>
      </w:r>
    </w:p>
    <w:p w14:paraId="0E35878D" w14:textId="36B0454B" w:rsidR="00493210" w:rsidRPr="00493210" w:rsidRDefault="00493210" w:rsidP="00493210">
      <w:pPr>
        <w:pStyle w:val="Heading1"/>
        <w:rPr>
          <w:lang w:val="fr-CA"/>
        </w:rPr>
      </w:pPr>
      <w:r w:rsidRPr="00BE00ED">
        <w:rPr>
          <w:lang w:val="fr-FR"/>
        </w:rPr>
        <w:t xml:space="preserve">La consommation de HCFC dans le secteur </w:t>
      </w:r>
      <w:r w:rsidR="00AF18D7">
        <w:rPr>
          <w:lang w:val="fr-FR"/>
        </w:rPr>
        <w:t>de la RIC</w:t>
      </w:r>
      <w:r w:rsidRPr="00BE00ED">
        <w:rPr>
          <w:lang w:val="fr-FR"/>
        </w:rPr>
        <w:t xml:space="preserve"> en 2020 était de 28 575 tm (1</w:t>
      </w:r>
      <w:r w:rsidR="005312BB">
        <w:rPr>
          <w:lang w:val="fr-FR"/>
        </w:rPr>
        <w:t> </w:t>
      </w:r>
      <w:r w:rsidRPr="00BE00ED">
        <w:rPr>
          <w:lang w:val="fr-FR"/>
        </w:rPr>
        <w:t>554</w:t>
      </w:r>
      <w:r w:rsidR="005312BB">
        <w:rPr>
          <w:lang w:val="fr-FR"/>
        </w:rPr>
        <w:t> </w:t>
      </w:r>
      <w:r w:rsidRPr="00BE00ED">
        <w:rPr>
          <w:lang w:val="fr-FR"/>
        </w:rPr>
        <w:t>tonnes</w:t>
      </w:r>
      <w:r w:rsidR="005312BB">
        <w:rPr>
          <w:lang w:val="fr-FR"/>
        </w:rPr>
        <w:t> </w:t>
      </w:r>
      <w:r w:rsidRPr="00BE00ED">
        <w:rPr>
          <w:lang w:val="fr-FR"/>
        </w:rPr>
        <w:t>PAO), ce qui est inférieur au niveau de consommation autorisé dans l</w:t>
      </w:r>
      <w:r>
        <w:rPr>
          <w:lang w:val="fr-FR"/>
        </w:rPr>
        <w:t>’</w:t>
      </w:r>
      <w:r w:rsidRPr="00BE00ED">
        <w:rPr>
          <w:lang w:val="fr-FR"/>
        </w:rPr>
        <w:t>accord conclu entre le gouvernement de la Chine et le Comité exécutif, comme l</w:t>
      </w:r>
      <w:r>
        <w:rPr>
          <w:lang w:val="fr-FR"/>
        </w:rPr>
        <w:t>’</w:t>
      </w:r>
      <w:r w:rsidRPr="00BE00ED">
        <w:rPr>
          <w:lang w:val="fr-FR"/>
        </w:rPr>
        <w:t xml:space="preserve">indique le tableau </w:t>
      </w:r>
      <w:r>
        <w:rPr>
          <w:lang w:val="fr-FR"/>
        </w:rPr>
        <w:t>5</w:t>
      </w:r>
      <w:r w:rsidRPr="00BE00ED">
        <w:rPr>
          <w:lang w:val="fr-FR"/>
        </w:rPr>
        <w:t>.</w:t>
      </w:r>
      <w:r w:rsidRPr="00493210">
        <w:rPr>
          <w:lang w:val="fr-CA"/>
        </w:rPr>
        <w:t xml:space="preserve"> </w:t>
      </w:r>
    </w:p>
    <w:p w14:paraId="369DF6C7" w14:textId="363AC49B" w:rsidR="00493210" w:rsidRPr="00493210" w:rsidRDefault="00493210" w:rsidP="00493210">
      <w:pPr>
        <w:keepNext/>
        <w:keepLines/>
        <w:rPr>
          <w:b/>
          <w:lang w:val="fr-CA"/>
        </w:rPr>
      </w:pPr>
      <w:r w:rsidRPr="00BE00ED">
        <w:rPr>
          <w:b/>
          <w:lang w:val="fr-FR"/>
        </w:rPr>
        <w:t xml:space="preserve">Tableau 5 : Réduction de la consommation de HCFC dans le secteur </w:t>
      </w:r>
      <w:r w:rsidR="00AF18D7">
        <w:rPr>
          <w:b/>
          <w:lang w:val="fr-FR"/>
        </w:rPr>
        <w:t>de la RIC</w:t>
      </w:r>
    </w:p>
    <w:tbl>
      <w:tblPr>
        <w:tblW w:w="5000" w:type="pct"/>
        <w:tblLayout w:type="fixed"/>
        <w:tblLook w:val="04A0" w:firstRow="1" w:lastRow="0" w:firstColumn="1" w:lastColumn="0" w:noHBand="0" w:noVBand="1"/>
      </w:tblPr>
      <w:tblGrid>
        <w:gridCol w:w="3379"/>
        <w:gridCol w:w="1195"/>
        <w:gridCol w:w="1195"/>
        <w:gridCol w:w="1195"/>
        <w:gridCol w:w="1195"/>
        <w:gridCol w:w="1191"/>
      </w:tblGrid>
      <w:tr w:rsidR="00493210" w:rsidRPr="00635779" w14:paraId="4E8E3A72" w14:textId="77777777" w:rsidTr="00493210">
        <w:trPr>
          <w:tblHeader/>
        </w:trPr>
        <w:tc>
          <w:tcPr>
            <w:tcW w:w="1807" w:type="pct"/>
            <w:tcBorders>
              <w:top w:val="single" w:sz="4" w:space="0" w:color="auto"/>
              <w:left w:val="single" w:sz="4" w:space="0" w:color="auto"/>
              <w:bottom w:val="single" w:sz="4" w:space="0" w:color="auto"/>
              <w:right w:val="single" w:sz="4" w:space="0" w:color="auto"/>
            </w:tcBorders>
            <w:shd w:val="clear" w:color="auto" w:fill="auto"/>
            <w:noWrap/>
            <w:hideMark/>
          </w:tcPr>
          <w:p w14:paraId="6510FFDD" w14:textId="77777777" w:rsidR="00493210" w:rsidRPr="00493210" w:rsidRDefault="00493210" w:rsidP="00493210">
            <w:pPr>
              <w:keepNext/>
              <w:keepLines/>
              <w:jc w:val="center"/>
              <w:rPr>
                <w:color w:val="000000"/>
                <w:sz w:val="20"/>
                <w:szCs w:val="20"/>
                <w:lang w:val="fr-CA" w:eastAsia="zh-CN"/>
              </w:rPr>
            </w:pPr>
            <w:bookmarkStart w:id="0" w:name="tblHere"/>
          </w:p>
        </w:tc>
        <w:tc>
          <w:tcPr>
            <w:tcW w:w="639" w:type="pct"/>
            <w:tcBorders>
              <w:top w:val="single" w:sz="4" w:space="0" w:color="auto"/>
              <w:left w:val="nil"/>
              <w:bottom w:val="single" w:sz="4" w:space="0" w:color="auto"/>
              <w:right w:val="single" w:sz="4" w:space="0" w:color="auto"/>
            </w:tcBorders>
            <w:shd w:val="clear" w:color="auto" w:fill="auto"/>
            <w:hideMark/>
          </w:tcPr>
          <w:p w14:paraId="5834BDBD" w14:textId="77777777" w:rsidR="00493210" w:rsidRPr="00635779" w:rsidRDefault="00493210" w:rsidP="00493210">
            <w:pPr>
              <w:keepNext/>
              <w:keepLines/>
              <w:jc w:val="center"/>
              <w:rPr>
                <w:b/>
                <w:bCs/>
                <w:color w:val="000000"/>
                <w:sz w:val="20"/>
                <w:szCs w:val="20"/>
                <w:lang w:eastAsia="zh-CN"/>
              </w:rPr>
            </w:pPr>
            <w:r w:rsidRPr="00635779">
              <w:rPr>
                <w:b/>
                <w:bCs/>
                <w:color w:val="000000"/>
                <w:sz w:val="20"/>
                <w:szCs w:val="20"/>
                <w:lang w:eastAsia="zh-CN"/>
              </w:rPr>
              <w:t>2016</w:t>
            </w:r>
          </w:p>
        </w:tc>
        <w:tc>
          <w:tcPr>
            <w:tcW w:w="639" w:type="pct"/>
            <w:tcBorders>
              <w:top w:val="single" w:sz="4" w:space="0" w:color="auto"/>
              <w:left w:val="nil"/>
              <w:bottom w:val="single" w:sz="4" w:space="0" w:color="auto"/>
              <w:right w:val="single" w:sz="4" w:space="0" w:color="auto"/>
            </w:tcBorders>
            <w:shd w:val="clear" w:color="auto" w:fill="auto"/>
            <w:hideMark/>
          </w:tcPr>
          <w:p w14:paraId="7A5FF08C" w14:textId="77777777" w:rsidR="00493210" w:rsidRPr="00635779" w:rsidRDefault="00493210" w:rsidP="00493210">
            <w:pPr>
              <w:keepNext/>
              <w:keepLines/>
              <w:jc w:val="center"/>
              <w:rPr>
                <w:b/>
                <w:bCs/>
                <w:color w:val="000000"/>
                <w:sz w:val="20"/>
                <w:szCs w:val="20"/>
                <w:lang w:eastAsia="zh-CN"/>
              </w:rPr>
            </w:pPr>
            <w:r w:rsidRPr="00635779">
              <w:rPr>
                <w:b/>
                <w:bCs/>
                <w:color w:val="000000"/>
                <w:sz w:val="20"/>
                <w:szCs w:val="20"/>
                <w:lang w:eastAsia="zh-CN"/>
              </w:rPr>
              <w:t>2017</w:t>
            </w:r>
          </w:p>
        </w:tc>
        <w:tc>
          <w:tcPr>
            <w:tcW w:w="639" w:type="pct"/>
            <w:tcBorders>
              <w:top w:val="single" w:sz="4" w:space="0" w:color="auto"/>
              <w:left w:val="nil"/>
              <w:bottom w:val="single" w:sz="4" w:space="0" w:color="auto"/>
              <w:right w:val="single" w:sz="4" w:space="0" w:color="auto"/>
            </w:tcBorders>
          </w:tcPr>
          <w:p w14:paraId="4D9C127C" w14:textId="77777777" w:rsidR="00493210" w:rsidRPr="00635779" w:rsidRDefault="00493210" w:rsidP="00493210">
            <w:pPr>
              <w:keepNext/>
              <w:keepLines/>
              <w:jc w:val="center"/>
              <w:rPr>
                <w:b/>
                <w:bCs/>
                <w:color w:val="000000"/>
                <w:sz w:val="20"/>
                <w:szCs w:val="20"/>
                <w:lang w:eastAsia="zh-CN"/>
              </w:rPr>
            </w:pPr>
            <w:r w:rsidRPr="00635779">
              <w:rPr>
                <w:b/>
                <w:bCs/>
                <w:color w:val="000000"/>
                <w:sz w:val="20"/>
                <w:szCs w:val="20"/>
                <w:lang w:eastAsia="zh-CN"/>
              </w:rPr>
              <w:t>2018</w:t>
            </w:r>
          </w:p>
        </w:tc>
        <w:tc>
          <w:tcPr>
            <w:tcW w:w="639" w:type="pct"/>
            <w:tcBorders>
              <w:top w:val="single" w:sz="4" w:space="0" w:color="auto"/>
              <w:left w:val="nil"/>
              <w:bottom w:val="single" w:sz="4" w:space="0" w:color="auto"/>
              <w:right w:val="single" w:sz="4" w:space="0" w:color="auto"/>
            </w:tcBorders>
          </w:tcPr>
          <w:p w14:paraId="777E00FA" w14:textId="77777777" w:rsidR="00493210" w:rsidRPr="00635779" w:rsidRDefault="00493210" w:rsidP="00493210">
            <w:pPr>
              <w:keepNext/>
              <w:keepLines/>
              <w:jc w:val="center"/>
              <w:rPr>
                <w:b/>
                <w:bCs/>
                <w:color w:val="000000"/>
                <w:sz w:val="20"/>
                <w:szCs w:val="20"/>
                <w:lang w:eastAsia="zh-CN"/>
              </w:rPr>
            </w:pPr>
            <w:r w:rsidRPr="00635779">
              <w:rPr>
                <w:b/>
                <w:bCs/>
                <w:color w:val="000000"/>
                <w:sz w:val="20"/>
                <w:szCs w:val="20"/>
                <w:lang w:eastAsia="zh-CN"/>
              </w:rPr>
              <w:t>2019</w:t>
            </w:r>
          </w:p>
        </w:tc>
        <w:tc>
          <w:tcPr>
            <w:tcW w:w="637" w:type="pct"/>
            <w:tcBorders>
              <w:top w:val="single" w:sz="4" w:space="0" w:color="auto"/>
              <w:left w:val="nil"/>
              <w:bottom w:val="single" w:sz="4" w:space="0" w:color="auto"/>
              <w:right w:val="single" w:sz="4" w:space="0" w:color="auto"/>
            </w:tcBorders>
          </w:tcPr>
          <w:p w14:paraId="37F8602C" w14:textId="77777777" w:rsidR="00493210" w:rsidRPr="00635779" w:rsidRDefault="00493210" w:rsidP="00493210">
            <w:pPr>
              <w:keepNext/>
              <w:keepLines/>
              <w:jc w:val="center"/>
              <w:rPr>
                <w:b/>
                <w:bCs/>
                <w:color w:val="000000"/>
                <w:sz w:val="20"/>
                <w:szCs w:val="20"/>
                <w:lang w:eastAsia="zh-CN"/>
              </w:rPr>
            </w:pPr>
            <w:r w:rsidRPr="00635779">
              <w:rPr>
                <w:b/>
                <w:bCs/>
                <w:color w:val="000000"/>
                <w:sz w:val="20"/>
                <w:szCs w:val="20"/>
                <w:lang w:eastAsia="zh-CN"/>
              </w:rPr>
              <w:t>2020</w:t>
            </w:r>
          </w:p>
        </w:tc>
      </w:tr>
      <w:tr w:rsidR="00493210" w:rsidRPr="00635779" w14:paraId="5B9784A7" w14:textId="77777777" w:rsidTr="00493210">
        <w:tc>
          <w:tcPr>
            <w:tcW w:w="5000" w:type="pct"/>
            <w:gridSpan w:val="6"/>
            <w:tcBorders>
              <w:top w:val="nil"/>
              <w:left w:val="single" w:sz="4" w:space="0" w:color="auto"/>
              <w:bottom w:val="single" w:sz="4" w:space="0" w:color="auto"/>
              <w:right w:val="single" w:sz="4" w:space="0" w:color="auto"/>
            </w:tcBorders>
            <w:shd w:val="clear" w:color="auto" w:fill="auto"/>
            <w:noWrap/>
            <w:vAlign w:val="center"/>
            <w:hideMark/>
          </w:tcPr>
          <w:p w14:paraId="416505AD" w14:textId="77777777" w:rsidR="00493210" w:rsidRPr="00BE00ED" w:rsidRDefault="00493210" w:rsidP="00493210">
            <w:pPr>
              <w:keepNext/>
              <w:keepLines/>
              <w:jc w:val="left"/>
              <w:rPr>
                <w:b/>
                <w:bCs/>
                <w:color w:val="000000"/>
                <w:sz w:val="20"/>
                <w:szCs w:val="20"/>
                <w:lang w:eastAsia="zh-CN"/>
              </w:rPr>
            </w:pPr>
            <w:r w:rsidRPr="00BE00ED">
              <w:rPr>
                <w:b/>
                <w:bCs/>
                <w:color w:val="000000"/>
                <w:sz w:val="20"/>
                <w:szCs w:val="20"/>
                <w:lang w:val="fr-FR" w:eastAsia="zh-CN"/>
              </w:rPr>
              <w:t>Tonnes PAO</w:t>
            </w:r>
          </w:p>
        </w:tc>
      </w:tr>
      <w:tr w:rsidR="00493210" w:rsidRPr="00635779" w14:paraId="33A15C73" w14:textId="77777777" w:rsidTr="00493210">
        <w:tc>
          <w:tcPr>
            <w:tcW w:w="1807" w:type="pct"/>
            <w:tcBorders>
              <w:top w:val="nil"/>
              <w:left w:val="single" w:sz="4" w:space="0" w:color="auto"/>
              <w:bottom w:val="single" w:sz="4" w:space="0" w:color="auto"/>
              <w:right w:val="single" w:sz="4" w:space="0" w:color="auto"/>
            </w:tcBorders>
            <w:shd w:val="clear" w:color="auto" w:fill="auto"/>
            <w:hideMark/>
          </w:tcPr>
          <w:p w14:paraId="5EC8ED75" w14:textId="77777777" w:rsidR="00493210" w:rsidRPr="00BE00ED" w:rsidRDefault="00493210" w:rsidP="00493210">
            <w:pPr>
              <w:keepNext/>
              <w:keepLines/>
              <w:jc w:val="left"/>
              <w:rPr>
                <w:color w:val="000000"/>
                <w:sz w:val="20"/>
                <w:szCs w:val="20"/>
                <w:lang w:eastAsia="zh-CN"/>
              </w:rPr>
            </w:pPr>
            <w:r w:rsidRPr="00BE00ED">
              <w:rPr>
                <w:color w:val="000000"/>
                <w:sz w:val="20"/>
                <w:szCs w:val="20"/>
                <w:lang w:val="fr-FR" w:eastAsia="zh-CN"/>
              </w:rPr>
              <w:t>Consommation maximum autorisée</w:t>
            </w:r>
          </w:p>
        </w:tc>
        <w:tc>
          <w:tcPr>
            <w:tcW w:w="639" w:type="pct"/>
            <w:tcBorders>
              <w:top w:val="nil"/>
              <w:left w:val="nil"/>
              <w:bottom w:val="single" w:sz="4" w:space="0" w:color="auto"/>
              <w:right w:val="single" w:sz="4" w:space="0" w:color="auto"/>
            </w:tcBorders>
            <w:shd w:val="clear" w:color="auto" w:fill="auto"/>
            <w:hideMark/>
          </w:tcPr>
          <w:p w14:paraId="5D4A85D5"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2</w:t>
            </w:r>
            <w:r>
              <w:rPr>
                <w:color w:val="000000"/>
                <w:sz w:val="20"/>
                <w:szCs w:val="20"/>
                <w:lang w:eastAsia="zh-CN"/>
              </w:rPr>
              <w:t> </w:t>
            </w:r>
            <w:r w:rsidRPr="00635779">
              <w:rPr>
                <w:color w:val="000000"/>
                <w:sz w:val="20"/>
                <w:szCs w:val="20"/>
                <w:lang w:eastAsia="zh-CN"/>
              </w:rPr>
              <w:t>162</w:t>
            </w:r>
            <w:r>
              <w:rPr>
                <w:color w:val="000000"/>
                <w:sz w:val="20"/>
                <w:szCs w:val="20"/>
                <w:lang w:eastAsia="zh-CN"/>
              </w:rPr>
              <w:t>,</w:t>
            </w:r>
            <w:r w:rsidRPr="00635779">
              <w:rPr>
                <w:color w:val="000000"/>
                <w:sz w:val="20"/>
                <w:szCs w:val="20"/>
                <w:lang w:eastAsia="zh-CN"/>
              </w:rPr>
              <w:t>50</w:t>
            </w:r>
          </w:p>
        </w:tc>
        <w:tc>
          <w:tcPr>
            <w:tcW w:w="639" w:type="pct"/>
            <w:tcBorders>
              <w:top w:val="nil"/>
              <w:left w:val="nil"/>
              <w:bottom w:val="single" w:sz="4" w:space="0" w:color="auto"/>
              <w:right w:val="single" w:sz="4" w:space="0" w:color="auto"/>
            </w:tcBorders>
            <w:shd w:val="clear" w:color="auto" w:fill="auto"/>
            <w:hideMark/>
          </w:tcPr>
          <w:p w14:paraId="0EFD1E8A"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2</w:t>
            </w:r>
            <w:r>
              <w:rPr>
                <w:color w:val="000000"/>
                <w:sz w:val="20"/>
                <w:szCs w:val="20"/>
                <w:lang w:eastAsia="zh-CN"/>
              </w:rPr>
              <w:t> </w:t>
            </w:r>
            <w:r w:rsidRPr="00635779">
              <w:rPr>
                <w:color w:val="000000"/>
                <w:sz w:val="20"/>
                <w:szCs w:val="20"/>
                <w:lang w:eastAsia="zh-CN"/>
              </w:rPr>
              <w:t>162</w:t>
            </w:r>
            <w:r>
              <w:rPr>
                <w:color w:val="000000"/>
                <w:sz w:val="20"/>
                <w:szCs w:val="20"/>
                <w:lang w:eastAsia="zh-CN"/>
              </w:rPr>
              <w:t>,</w:t>
            </w:r>
            <w:r w:rsidRPr="00635779">
              <w:rPr>
                <w:color w:val="000000"/>
                <w:sz w:val="20"/>
                <w:szCs w:val="20"/>
                <w:lang w:eastAsia="zh-CN"/>
              </w:rPr>
              <w:t>50</w:t>
            </w:r>
          </w:p>
        </w:tc>
        <w:tc>
          <w:tcPr>
            <w:tcW w:w="639" w:type="pct"/>
            <w:tcBorders>
              <w:top w:val="nil"/>
              <w:left w:val="nil"/>
              <w:bottom w:val="single" w:sz="4" w:space="0" w:color="auto"/>
              <w:right w:val="single" w:sz="4" w:space="0" w:color="auto"/>
            </w:tcBorders>
          </w:tcPr>
          <w:p w14:paraId="1F8945AA"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2</w:t>
            </w:r>
            <w:r>
              <w:rPr>
                <w:color w:val="000000"/>
                <w:sz w:val="20"/>
                <w:szCs w:val="20"/>
                <w:lang w:eastAsia="zh-CN"/>
              </w:rPr>
              <w:t> </w:t>
            </w:r>
            <w:r w:rsidRPr="00635779">
              <w:rPr>
                <w:color w:val="000000"/>
                <w:sz w:val="20"/>
                <w:szCs w:val="20"/>
                <w:lang w:eastAsia="zh-CN"/>
              </w:rPr>
              <w:t>042</w:t>
            </w:r>
            <w:r>
              <w:rPr>
                <w:color w:val="000000"/>
                <w:sz w:val="20"/>
                <w:szCs w:val="20"/>
                <w:lang w:eastAsia="zh-CN"/>
              </w:rPr>
              <w:t>,</w:t>
            </w:r>
            <w:r w:rsidRPr="00635779">
              <w:rPr>
                <w:color w:val="000000"/>
                <w:sz w:val="20"/>
                <w:szCs w:val="20"/>
                <w:lang w:eastAsia="zh-CN"/>
              </w:rPr>
              <w:t>40</w:t>
            </w:r>
          </w:p>
        </w:tc>
        <w:tc>
          <w:tcPr>
            <w:tcW w:w="639" w:type="pct"/>
            <w:tcBorders>
              <w:top w:val="nil"/>
              <w:left w:val="nil"/>
              <w:bottom w:val="single" w:sz="4" w:space="0" w:color="auto"/>
              <w:right w:val="single" w:sz="4" w:space="0" w:color="auto"/>
            </w:tcBorders>
          </w:tcPr>
          <w:p w14:paraId="704240B4"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2</w:t>
            </w:r>
            <w:r>
              <w:rPr>
                <w:color w:val="000000"/>
                <w:sz w:val="20"/>
                <w:szCs w:val="20"/>
                <w:lang w:eastAsia="zh-CN"/>
              </w:rPr>
              <w:t> </w:t>
            </w:r>
            <w:r w:rsidRPr="00635779">
              <w:rPr>
                <w:color w:val="000000"/>
                <w:sz w:val="20"/>
                <w:szCs w:val="20"/>
                <w:lang w:eastAsia="zh-CN"/>
              </w:rPr>
              <w:t>042</w:t>
            </w:r>
            <w:r>
              <w:rPr>
                <w:color w:val="000000"/>
                <w:sz w:val="20"/>
                <w:szCs w:val="20"/>
                <w:lang w:eastAsia="zh-CN"/>
              </w:rPr>
              <w:t>,</w:t>
            </w:r>
            <w:r w:rsidRPr="00635779">
              <w:rPr>
                <w:color w:val="000000"/>
                <w:sz w:val="20"/>
                <w:szCs w:val="20"/>
                <w:lang w:eastAsia="zh-CN"/>
              </w:rPr>
              <w:t>40</w:t>
            </w:r>
          </w:p>
        </w:tc>
        <w:tc>
          <w:tcPr>
            <w:tcW w:w="637" w:type="pct"/>
            <w:tcBorders>
              <w:top w:val="nil"/>
              <w:left w:val="nil"/>
              <w:bottom w:val="single" w:sz="4" w:space="0" w:color="auto"/>
              <w:right w:val="single" w:sz="4" w:space="0" w:color="auto"/>
            </w:tcBorders>
          </w:tcPr>
          <w:p w14:paraId="38B93134"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1</w:t>
            </w:r>
            <w:r>
              <w:rPr>
                <w:color w:val="000000"/>
                <w:sz w:val="20"/>
                <w:szCs w:val="20"/>
                <w:lang w:eastAsia="zh-CN"/>
              </w:rPr>
              <w:t> </w:t>
            </w:r>
            <w:r w:rsidRPr="00635779">
              <w:rPr>
                <w:color w:val="000000"/>
                <w:sz w:val="20"/>
                <w:szCs w:val="20"/>
                <w:lang w:eastAsia="zh-CN"/>
              </w:rPr>
              <w:t>609</w:t>
            </w:r>
            <w:r>
              <w:rPr>
                <w:color w:val="000000"/>
                <w:sz w:val="20"/>
                <w:szCs w:val="20"/>
                <w:lang w:eastAsia="zh-CN"/>
              </w:rPr>
              <w:t>,</w:t>
            </w:r>
            <w:r w:rsidRPr="00635779">
              <w:rPr>
                <w:color w:val="000000"/>
                <w:sz w:val="20"/>
                <w:szCs w:val="20"/>
                <w:lang w:eastAsia="zh-CN"/>
              </w:rPr>
              <w:t>90</w:t>
            </w:r>
          </w:p>
        </w:tc>
      </w:tr>
      <w:tr w:rsidR="00493210" w:rsidRPr="00635779" w14:paraId="73692053" w14:textId="77777777" w:rsidTr="00493210">
        <w:tc>
          <w:tcPr>
            <w:tcW w:w="1807" w:type="pct"/>
            <w:tcBorders>
              <w:top w:val="nil"/>
              <w:left w:val="single" w:sz="4" w:space="0" w:color="auto"/>
              <w:bottom w:val="single" w:sz="4" w:space="0" w:color="auto"/>
              <w:right w:val="single" w:sz="4" w:space="0" w:color="auto"/>
            </w:tcBorders>
            <w:shd w:val="clear" w:color="auto" w:fill="auto"/>
            <w:hideMark/>
          </w:tcPr>
          <w:p w14:paraId="50648955" w14:textId="05E0C143" w:rsidR="00493210" w:rsidRPr="00493210" w:rsidRDefault="00493210" w:rsidP="00493210">
            <w:pPr>
              <w:keepNext/>
              <w:keepLines/>
              <w:jc w:val="left"/>
              <w:rPr>
                <w:color w:val="000000"/>
                <w:sz w:val="20"/>
                <w:szCs w:val="20"/>
                <w:lang w:val="fr-CA" w:eastAsia="zh-CN"/>
              </w:rPr>
            </w:pPr>
            <w:r w:rsidRPr="00BE00ED">
              <w:rPr>
                <w:color w:val="000000"/>
                <w:sz w:val="20"/>
                <w:szCs w:val="20"/>
                <w:lang w:val="fr-FR" w:eastAsia="zh-CN"/>
              </w:rPr>
              <w:t xml:space="preserve">Consommation réelle dans le secteur </w:t>
            </w:r>
            <w:r w:rsidR="00AF18D7">
              <w:rPr>
                <w:color w:val="000000"/>
                <w:sz w:val="20"/>
                <w:szCs w:val="20"/>
                <w:lang w:val="fr-FR" w:eastAsia="zh-CN"/>
              </w:rPr>
              <w:t>de la RIC</w:t>
            </w:r>
            <w:r w:rsidRPr="00BE00ED">
              <w:rPr>
                <w:color w:val="000000"/>
                <w:sz w:val="20"/>
                <w:szCs w:val="20"/>
                <w:lang w:val="fr-FR" w:eastAsia="zh-CN"/>
              </w:rPr>
              <w:t xml:space="preserve"> *</w:t>
            </w:r>
          </w:p>
        </w:tc>
        <w:tc>
          <w:tcPr>
            <w:tcW w:w="639" w:type="pct"/>
            <w:tcBorders>
              <w:top w:val="nil"/>
              <w:left w:val="nil"/>
              <w:bottom w:val="single" w:sz="4" w:space="0" w:color="auto"/>
              <w:right w:val="single" w:sz="4" w:space="0" w:color="auto"/>
            </w:tcBorders>
            <w:shd w:val="clear" w:color="auto" w:fill="auto"/>
            <w:hideMark/>
          </w:tcPr>
          <w:p w14:paraId="3BF56EC0"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2</w:t>
            </w:r>
            <w:r>
              <w:rPr>
                <w:color w:val="000000"/>
                <w:sz w:val="20"/>
                <w:szCs w:val="20"/>
                <w:lang w:eastAsia="zh-CN"/>
              </w:rPr>
              <w:t> </w:t>
            </w:r>
            <w:r w:rsidRPr="00635779">
              <w:rPr>
                <w:color w:val="000000"/>
                <w:sz w:val="20"/>
                <w:szCs w:val="20"/>
                <w:lang w:eastAsia="zh-CN"/>
              </w:rPr>
              <w:t>082</w:t>
            </w:r>
            <w:r>
              <w:rPr>
                <w:color w:val="000000"/>
                <w:sz w:val="20"/>
                <w:szCs w:val="20"/>
                <w:lang w:eastAsia="zh-CN"/>
              </w:rPr>
              <w:t>,</w:t>
            </w:r>
            <w:r w:rsidRPr="00635779">
              <w:rPr>
                <w:color w:val="000000"/>
                <w:sz w:val="20"/>
                <w:szCs w:val="20"/>
                <w:lang w:eastAsia="zh-CN"/>
              </w:rPr>
              <w:t>09</w:t>
            </w:r>
          </w:p>
        </w:tc>
        <w:tc>
          <w:tcPr>
            <w:tcW w:w="639" w:type="pct"/>
            <w:tcBorders>
              <w:top w:val="nil"/>
              <w:left w:val="nil"/>
              <w:bottom w:val="single" w:sz="4" w:space="0" w:color="auto"/>
              <w:right w:val="single" w:sz="4" w:space="0" w:color="auto"/>
            </w:tcBorders>
            <w:shd w:val="clear" w:color="auto" w:fill="auto"/>
            <w:hideMark/>
          </w:tcPr>
          <w:p w14:paraId="51A692AB"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2</w:t>
            </w:r>
            <w:r>
              <w:rPr>
                <w:color w:val="000000"/>
                <w:sz w:val="20"/>
                <w:szCs w:val="20"/>
                <w:lang w:eastAsia="zh-CN"/>
              </w:rPr>
              <w:t> </w:t>
            </w:r>
            <w:r w:rsidRPr="00635779">
              <w:rPr>
                <w:color w:val="000000"/>
                <w:sz w:val="20"/>
                <w:szCs w:val="20"/>
                <w:lang w:eastAsia="zh-CN"/>
              </w:rPr>
              <w:t>081</w:t>
            </w:r>
            <w:r>
              <w:rPr>
                <w:color w:val="000000"/>
                <w:sz w:val="20"/>
                <w:szCs w:val="20"/>
                <w:lang w:eastAsia="zh-CN"/>
              </w:rPr>
              <w:t>,</w:t>
            </w:r>
            <w:r w:rsidRPr="00635779">
              <w:rPr>
                <w:color w:val="000000"/>
                <w:sz w:val="20"/>
                <w:szCs w:val="20"/>
                <w:lang w:eastAsia="zh-CN"/>
              </w:rPr>
              <w:t>23</w:t>
            </w:r>
          </w:p>
        </w:tc>
        <w:tc>
          <w:tcPr>
            <w:tcW w:w="639" w:type="pct"/>
            <w:tcBorders>
              <w:top w:val="nil"/>
              <w:left w:val="nil"/>
              <w:bottom w:val="single" w:sz="4" w:space="0" w:color="auto"/>
              <w:right w:val="single" w:sz="4" w:space="0" w:color="auto"/>
            </w:tcBorders>
          </w:tcPr>
          <w:p w14:paraId="7E557891"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1</w:t>
            </w:r>
            <w:r>
              <w:rPr>
                <w:color w:val="000000"/>
                <w:sz w:val="20"/>
                <w:szCs w:val="20"/>
                <w:lang w:eastAsia="zh-CN"/>
              </w:rPr>
              <w:t> </w:t>
            </w:r>
            <w:r w:rsidRPr="00635779">
              <w:rPr>
                <w:color w:val="000000"/>
                <w:sz w:val="20"/>
                <w:szCs w:val="20"/>
                <w:lang w:eastAsia="zh-CN"/>
              </w:rPr>
              <w:t>997</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tcPr>
          <w:p w14:paraId="2FFF59B3" w14:textId="77777777" w:rsidR="00493210" w:rsidRPr="00635779" w:rsidRDefault="00493210" w:rsidP="00493210">
            <w:pPr>
              <w:keepNext/>
              <w:keepLines/>
              <w:jc w:val="right"/>
              <w:rPr>
                <w:color w:val="000000"/>
                <w:sz w:val="20"/>
                <w:szCs w:val="20"/>
                <w:lang w:eastAsia="zh-CN"/>
              </w:rPr>
            </w:pPr>
            <w:r w:rsidRPr="00635779">
              <w:rPr>
                <w:color w:val="000000"/>
                <w:sz w:val="20"/>
                <w:szCs w:val="20"/>
                <w:lang w:eastAsia="zh-CN"/>
              </w:rPr>
              <w:t>1</w:t>
            </w:r>
            <w:r>
              <w:rPr>
                <w:color w:val="000000"/>
                <w:sz w:val="20"/>
                <w:szCs w:val="20"/>
                <w:lang w:eastAsia="zh-CN"/>
              </w:rPr>
              <w:t> </w:t>
            </w:r>
            <w:r w:rsidRPr="00635779">
              <w:rPr>
                <w:color w:val="000000"/>
                <w:sz w:val="20"/>
                <w:szCs w:val="20"/>
                <w:lang w:eastAsia="zh-CN"/>
              </w:rPr>
              <w:t>996</w:t>
            </w:r>
            <w:r>
              <w:rPr>
                <w:color w:val="000000"/>
                <w:sz w:val="20"/>
                <w:szCs w:val="20"/>
                <w:lang w:eastAsia="zh-CN"/>
              </w:rPr>
              <w:t>,</w:t>
            </w:r>
            <w:r w:rsidRPr="00635779">
              <w:rPr>
                <w:color w:val="000000"/>
                <w:sz w:val="20"/>
                <w:szCs w:val="20"/>
                <w:lang w:eastAsia="zh-CN"/>
              </w:rPr>
              <w:t>91</w:t>
            </w:r>
          </w:p>
        </w:tc>
        <w:tc>
          <w:tcPr>
            <w:tcW w:w="637" w:type="pct"/>
            <w:tcBorders>
              <w:top w:val="single" w:sz="4" w:space="0" w:color="auto"/>
              <w:left w:val="single" w:sz="4" w:space="0" w:color="auto"/>
              <w:bottom w:val="single" w:sz="4" w:space="0" w:color="auto"/>
              <w:right w:val="single" w:sz="4" w:space="0" w:color="auto"/>
            </w:tcBorders>
            <w:shd w:val="clear" w:color="auto" w:fill="auto"/>
            <w:vAlign w:val="center"/>
          </w:tcPr>
          <w:p w14:paraId="7220E7CA" w14:textId="77777777" w:rsidR="00493210" w:rsidRPr="00635779" w:rsidRDefault="00493210" w:rsidP="00493210">
            <w:pPr>
              <w:keepNext/>
              <w:keepLines/>
              <w:jc w:val="right"/>
              <w:rPr>
                <w:color w:val="000000"/>
                <w:sz w:val="20"/>
                <w:szCs w:val="20"/>
                <w:lang w:eastAsia="zh-CN"/>
              </w:rPr>
            </w:pPr>
            <w:r w:rsidRPr="00635779">
              <w:rPr>
                <w:color w:val="000000"/>
                <w:sz w:val="20"/>
                <w:szCs w:val="20"/>
              </w:rPr>
              <w:t>1</w:t>
            </w:r>
            <w:r>
              <w:rPr>
                <w:color w:val="000000"/>
                <w:sz w:val="20"/>
                <w:szCs w:val="20"/>
              </w:rPr>
              <w:t> </w:t>
            </w:r>
            <w:r w:rsidRPr="00635779">
              <w:rPr>
                <w:color w:val="000000"/>
                <w:sz w:val="20"/>
                <w:szCs w:val="20"/>
              </w:rPr>
              <w:t>554</w:t>
            </w:r>
            <w:r>
              <w:rPr>
                <w:color w:val="000000"/>
                <w:sz w:val="20"/>
                <w:szCs w:val="20"/>
              </w:rPr>
              <w:t>,</w:t>
            </w:r>
            <w:r w:rsidRPr="00635779">
              <w:rPr>
                <w:color w:val="000000"/>
                <w:sz w:val="20"/>
                <w:szCs w:val="20"/>
              </w:rPr>
              <w:t>43</w:t>
            </w:r>
          </w:p>
        </w:tc>
      </w:tr>
      <w:tr w:rsidR="00493210" w:rsidRPr="00635779" w14:paraId="36D5A29D" w14:textId="77777777" w:rsidTr="00493210">
        <w:tc>
          <w:tcPr>
            <w:tcW w:w="1807" w:type="pct"/>
            <w:tcBorders>
              <w:top w:val="nil"/>
              <w:left w:val="single" w:sz="4" w:space="0" w:color="auto"/>
              <w:bottom w:val="single" w:sz="4" w:space="0" w:color="auto"/>
              <w:right w:val="single" w:sz="4" w:space="0" w:color="auto"/>
            </w:tcBorders>
            <w:shd w:val="clear" w:color="auto" w:fill="auto"/>
            <w:hideMark/>
          </w:tcPr>
          <w:p w14:paraId="2309F861" w14:textId="77777777" w:rsidR="00493210" w:rsidRPr="00493210" w:rsidRDefault="00493210" w:rsidP="00493210">
            <w:pPr>
              <w:jc w:val="left"/>
              <w:rPr>
                <w:color w:val="000000"/>
                <w:sz w:val="20"/>
                <w:szCs w:val="20"/>
                <w:lang w:val="fr-CA" w:eastAsia="zh-CN"/>
              </w:rPr>
            </w:pPr>
            <w:r w:rsidRPr="00BE00ED">
              <w:rPr>
                <w:color w:val="000000"/>
                <w:sz w:val="20"/>
                <w:szCs w:val="20"/>
                <w:lang w:val="fr-FR" w:eastAsia="zh-CN"/>
              </w:rPr>
              <w:t>Objectifs de réduction définis dans le PGEH</w:t>
            </w:r>
          </w:p>
        </w:tc>
        <w:tc>
          <w:tcPr>
            <w:tcW w:w="639" w:type="pct"/>
            <w:tcBorders>
              <w:top w:val="nil"/>
              <w:left w:val="nil"/>
              <w:bottom w:val="single" w:sz="4" w:space="0" w:color="auto"/>
              <w:right w:val="single" w:sz="4" w:space="0" w:color="auto"/>
            </w:tcBorders>
            <w:shd w:val="clear" w:color="auto" w:fill="auto"/>
            <w:hideMark/>
          </w:tcPr>
          <w:p w14:paraId="508A6E30" w14:textId="77777777" w:rsidR="00493210" w:rsidRPr="00635779" w:rsidRDefault="00493210" w:rsidP="00493210">
            <w:pPr>
              <w:jc w:val="right"/>
              <w:rPr>
                <w:color w:val="000000"/>
                <w:sz w:val="20"/>
                <w:szCs w:val="20"/>
                <w:lang w:eastAsia="zh-CN"/>
              </w:rPr>
            </w:pPr>
            <w:r w:rsidRPr="00635779">
              <w:rPr>
                <w:color w:val="000000"/>
                <w:sz w:val="20"/>
                <w:szCs w:val="20"/>
                <w:lang w:eastAsia="zh-CN"/>
              </w:rPr>
              <w:t>0</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shd w:val="clear" w:color="auto" w:fill="auto"/>
            <w:hideMark/>
          </w:tcPr>
          <w:p w14:paraId="69B2162E" w14:textId="77777777" w:rsidR="00493210" w:rsidRPr="00635779" w:rsidRDefault="00493210" w:rsidP="00493210">
            <w:pPr>
              <w:jc w:val="right"/>
              <w:rPr>
                <w:color w:val="000000"/>
                <w:sz w:val="20"/>
                <w:szCs w:val="20"/>
                <w:lang w:eastAsia="zh-CN"/>
              </w:rPr>
            </w:pPr>
            <w:r w:rsidRPr="00635779">
              <w:rPr>
                <w:color w:val="000000"/>
                <w:sz w:val="20"/>
                <w:szCs w:val="20"/>
                <w:lang w:eastAsia="zh-CN"/>
              </w:rPr>
              <w:t>0</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tcPr>
          <w:p w14:paraId="7009CE61" w14:textId="77777777" w:rsidR="00493210" w:rsidRPr="00635779" w:rsidRDefault="00493210" w:rsidP="00493210">
            <w:pPr>
              <w:jc w:val="right"/>
              <w:rPr>
                <w:color w:val="000000"/>
                <w:sz w:val="20"/>
                <w:szCs w:val="20"/>
                <w:lang w:eastAsia="zh-CN"/>
              </w:rPr>
            </w:pPr>
            <w:r w:rsidRPr="00635779">
              <w:rPr>
                <w:color w:val="000000"/>
                <w:sz w:val="20"/>
                <w:szCs w:val="20"/>
                <w:lang w:eastAsia="zh-CN"/>
              </w:rPr>
              <w:t>120</w:t>
            </w:r>
            <w:r>
              <w:rPr>
                <w:color w:val="000000"/>
                <w:sz w:val="20"/>
                <w:szCs w:val="20"/>
                <w:lang w:eastAsia="zh-CN"/>
              </w:rPr>
              <w:t>,</w:t>
            </w:r>
            <w:r w:rsidRPr="00635779">
              <w:rPr>
                <w:color w:val="000000"/>
                <w:sz w:val="20"/>
                <w:szCs w:val="20"/>
                <w:lang w:eastAsia="zh-CN"/>
              </w:rPr>
              <w:t>10</w:t>
            </w:r>
          </w:p>
        </w:tc>
        <w:tc>
          <w:tcPr>
            <w:tcW w:w="639" w:type="pct"/>
            <w:tcBorders>
              <w:top w:val="nil"/>
              <w:left w:val="nil"/>
              <w:bottom w:val="single" w:sz="4" w:space="0" w:color="auto"/>
              <w:right w:val="single" w:sz="4" w:space="0" w:color="auto"/>
            </w:tcBorders>
          </w:tcPr>
          <w:p w14:paraId="433F601D" w14:textId="77777777" w:rsidR="00493210" w:rsidRPr="00635779" w:rsidRDefault="00493210" w:rsidP="00493210">
            <w:pPr>
              <w:jc w:val="right"/>
              <w:rPr>
                <w:color w:val="000000"/>
                <w:sz w:val="20"/>
                <w:szCs w:val="20"/>
                <w:lang w:eastAsia="zh-CN"/>
              </w:rPr>
            </w:pPr>
            <w:r w:rsidRPr="00635779">
              <w:rPr>
                <w:color w:val="000000"/>
                <w:sz w:val="20"/>
                <w:szCs w:val="20"/>
                <w:lang w:eastAsia="zh-CN"/>
              </w:rPr>
              <w:t>0</w:t>
            </w:r>
            <w:r>
              <w:rPr>
                <w:color w:val="000000"/>
                <w:sz w:val="20"/>
                <w:szCs w:val="20"/>
                <w:lang w:eastAsia="zh-CN"/>
              </w:rPr>
              <w:t>,</w:t>
            </w:r>
            <w:r w:rsidRPr="00635779">
              <w:rPr>
                <w:color w:val="000000"/>
                <w:sz w:val="20"/>
                <w:szCs w:val="20"/>
                <w:lang w:eastAsia="zh-CN"/>
              </w:rPr>
              <w:t>00</w:t>
            </w:r>
          </w:p>
        </w:tc>
        <w:tc>
          <w:tcPr>
            <w:tcW w:w="637" w:type="pct"/>
            <w:tcBorders>
              <w:top w:val="nil"/>
              <w:left w:val="single" w:sz="4" w:space="0" w:color="auto"/>
              <w:bottom w:val="single" w:sz="4" w:space="0" w:color="auto"/>
              <w:right w:val="single" w:sz="4" w:space="0" w:color="auto"/>
            </w:tcBorders>
            <w:shd w:val="clear" w:color="auto" w:fill="auto"/>
            <w:vAlign w:val="center"/>
          </w:tcPr>
          <w:p w14:paraId="7157228E" w14:textId="77777777" w:rsidR="00493210" w:rsidRPr="00635779" w:rsidRDefault="00493210" w:rsidP="00493210">
            <w:pPr>
              <w:jc w:val="right"/>
              <w:rPr>
                <w:color w:val="000000"/>
                <w:sz w:val="20"/>
                <w:szCs w:val="20"/>
                <w:lang w:eastAsia="zh-CN"/>
              </w:rPr>
            </w:pPr>
            <w:r w:rsidRPr="00635779">
              <w:rPr>
                <w:color w:val="000000"/>
                <w:sz w:val="20"/>
                <w:szCs w:val="20"/>
              </w:rPr>
              <w:t>432</w:t>
            </w:r>
            <w:r>
              <w:rPr>
                <w:color w:val="000000"/>
                <w:sz w:val="20"/>
                <w:szCs w:val="20"/>
              </w:rPr>
              <w:t>,</w:t>
            </w:r>
            <w:r w:rsidRPr="00635779">
              <w:rPr>
                <w:color w:val="000000"/>
                <w:sz w:val="20"/>
                <w:szCs w:val="20"/>
              </w:rPr>
              <w:t>50</w:t>
            </w:r>
          </w:p>
        </w:tc>
      </w:tr>
      <w:tr w:rsidR="00493210" w:rsidRPr="00635779" w14:paraId="00C50305" w14:textId="77777777" w:rsidTr="00493210">
        <w:tc>
          <w:tcPr>
            <w:tcW w:w="5000" w:type="pct"/>
            <w:gridSpan w:val="6"/>
            <w:tcBorders>
              <w:top w:val="nil"/>
              <w:left w:val="single" w:sz="4" w:space="0" w:color="auto"/>
              <w:bottom w:val="single" w:sz="4" w:space="0" w:color="auto"/>
              <w:right w:val="single" w:sz="4" w:space="0" w:color="auto"/>
            </w:tcBorders>
            <w:shd w:val="clear" w:color="auto" w:fill="auto"/>
            <w:hideMark/>
          </w:tcPr>
          <w:p w14:paraId="3CCC32C8" w14:textId="77777777" w:rsidR="00493210" w:rsidRPr="00BE00ED" w:rsidRDefault="00493210" w:rsidP="00493210">
            <w:pPr>
              <w:jc w:val="left"/>
              <w:rPr>
                <w:color w:val="000000"/>
                <w:sz w:val="20"/>
                <w:szCs w:val="20"/>
                <w:lang w:eastAsia="zh-CN"/>
              </w:rPr>
            </w:pPr>
            <w:r w:rsidRPr="00BE00ED">
              <w:rPr>
                <w:b/>
                <w:bCs/>
                <w:color w:val="000000"/>
                <w:sz w:val="20"/>
                <w:szCs w:val="20"/>
                <w:lang w:val="fr-FR" w:eastAsia="zh-CN"/>
              </w:rPr>
              <w:t>tm</w:t>
            </w:r>
          </w:p>
        </w:tc>
      </w:tr>
      <w:tr w:rsidR="00493210" w:rsidRPr="00635779" w14:paraId="647ED807" w14:textId="77777777" w:rsidTr="00493210">
        <w:tc>
          <w:tcPr>
            <w:tcW w:w="1807" w:type="pct"/>
            <w:tcBorders>
              <w:top w:val="nil"/>
              <w:left w:val="single" w:sz="4" w:space="0" w:color="auto"/>
              <w:bottom w:val="single" w:sz="4" w:space="0" w:color="auto"/>
              <w:right w:val="single" w:sz="4" w:space="0" w:color="auto"/>
            </w:tcBorders>
            <w:shd w:val="clear" w:color="auto" w:fill="auto"/>
            <w:hideMark/>
          </w:tcPr>
          <w:p w14:paraId="21117A8F" w14:textId="77777777" w:rsidR="00493210" w:rsidRPr="00BE00ED" w:rsidRDefault="00493210" w:rsidP="00493210">
            <w:pPr>
              <w:jc w:val="left"/>
              <w:rPr>
                <w:color w:val="000000"/>
                <w:sz w:val="20"/>
                <w:szCs w:val="20"/>
                <w:lang w:eastAsia="zh-CN"/>
              </w:rPr>
            </w:pPr>
            <w:r w:rsidRPr="00BE00ED">
              <w:rPr>
                <w:color w:val="000000"/>
                <w:sz w:val="20"/>
                <w:szCs w:val="20"/>
                <w:lang w:val="fr-FR" w:eastAsia="zh-CN"/>
              </w:rPr>
              <w:t>Consommation maximum autorisée</w:t>
            </w:r>
          </w:p>
        </w:tc>
        <w:tc>
          <w:tcPr>
            <w:tcW w:w="639" w:type="pct"/>
            <w:tcBorders>
              <w:top w:val="nil"/>
              <w:left w:val="nil"/>
              <w:bottom w:val="single" w:sz="4" w:space="0" w:color="auto"/>
              <w:right w:val="single" w:sz="4" w:space="0" w:color="auto"/>
            </w:tcBorders>
            <w:shd w:val="clear" w:color="auto" w:fill="auto"/>
            <w:hideMark/>
          </w:tcPr>
          <w:p w14:paraId="36978C14" w14:textId="77777777" w:rsidR="00493210" w:rsidRPr="00635779" w:rsidRDefault="00493210" w:rsidP="00493210">
            <w:pPr>
              <w:jc w:val="right"/>
              <w:rPr>
                <w:color w:val="000000"/>
                <w:sz w:val="20"/>
                <w:szCs w:val="20"/>
                <w:lang w:eastAsia="zh-CN"/>
              </w:rPr>
            </w:pPr>
            <w:r w:rsidRPr="00635779">
              <w:rPr>
                <w:color w:val="000000"/>
                <w:sz w:val="20"/>
                <w:szCs w:val="20"/>
                <w:lang w:eastAsia="zh-CN"/>
              </w:rPr>
              <w:t>39</w:t>
            </w:r>
            <w:r>
              <w:rPr>
                <w:color w:val="000000"/>
                <w:sz w:val="20"/>
                <w:szCs w:val="20"/>
                <w:lang w:eastAsia="zh-CN"/>
              </w:rPr>
              <w:t> </w:t>
            </w:r>
            <w:r w:rsidRPr="00635779">
              <w:rPr>
                <w:color w:val="000000"/>
                <w:sz w:val="20"/>
                <w:szCs w:val="20"/>
                <w:lang w:eastAsia="zh-CN"/>
              </w:rPr>
              <w:t>320</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shd w:val="clear" w:color="auto" w:fill="auto"/>
            <w:hideMark/>
          </w:tcPr>
          <w:p w14:paraId="6EE5AF38" w14:textId="77777777" w:rsidR="00493210" w:rsidRPr="00635779" w:rsidRDefault="00493210" w:rsidP="00493210">
            <w:pPr>
              <w:jc w:val="right"/>
              <w:rPr>
                <w:color w:val="000000"/>
                <w:sz w:val="20"/>
                <w:szCs w:val="20"/>
                <w:lang w:eastAsia="zh-CN"/>
              </w:rPr>
            </w:pPr>
            <w:r w:rsidRPr="00635779">
              <w:rPr>
                <w:color w:val="000000"/>
                <w:sz w:val="20"/>
                <w:szCs w:val="20"/>
                <w:lang w:eastAsia="zh-CN"/>
              </w:rPr>
              <w:t>39</w:t>
            </w:r>
            <w:r>
              <w:rPr>
                <w:color w:val="000000"/>
                <w:sz w:val="20"/>
                <w:szCs w:val="20"/>
                <w:lang w:eastAsia="zh-CN"/>
              </w:rPr>
              <w:t> </w:t>
            </w:r>
            <w:r w:rsidRPr="00635779">
              <w:rPr>
                <w:color w:val="000000"/>
                <w:sz w:val="20"/>
                <w:szCs w:val="20"/>
                <w:lang w:eastAsia="zh-CN"/>
              </w:rPr>
              <w:t>320</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tcPr>
          <w:p w14:paraId="7C7FF8AB" w14:textId="77777777" w:rsidR="00493210" w:rsidRPr="00635779" w:rsidRDefault="00493210" w:rsidP="00493210">
            <w:pPr>
              <w:jc w:val="right"/>
              <w:rPr>
                <w:color w:val="000000"/>
                <w:sz w:val="20"/>
                <w:szCs w:val="20"/>
                <w:lang w:eastAsia="zh-CN"/>
              </w:rPr>
            </w:pPr>
            <w:r w:rsidRPr="00635779">
              <w:rPr>
                <w:color w:val="000000"/>
                <w:sz w:val="20"/>
                <w:szCs w:val="20"/>
                <w:lang w:eastAsia="zh-CN"/>
              </w:rPr>
              <w:t>37</w:t>
            </w:r>
            <w:r>
              <w:rPr>
                <w:color w:val="000000"/>
                <w:sz w:val="20"/>
                <w:szCs w:val="20"/>
                <w:lang w:eastAsia="zh-CN"/>
              </w:rPr>
              <w:t> </w:t>
            </w:r>
            <w:r w:rsidRPr="00635779">
              <w:rPr>
                <w:color w:val="000000"/>
                <w:sz w:val="20"/>
                <w:szCs w:val="20"/>
                <w:lang w:eastAsia="zh-CN"/>
              </w:rPr>
              <w:t>135</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tcPr>
          <w:p w14:paraId="5473A5BE" w14:textId="77777777" w:rsidR="00493210" w:rsidRPr="00635779" w:rsidRDefault="00493210" w:rsidP="00493210">
            <w:pPr>
              <w:jc w:val="right"/>
              <w:rPr>
                <w:color w:val="000000"/>
                <w:sz w:val="20"/>
                <w:szCs w:val="20"/>
                <w:lang w:eastAsia="zh-CN"/>
              </w:rPr>
            </w:pPr>
            <w:r w:rsidRPr="00635779">
              <w:rPr>
                <w:color w:val="000000"/>
                <w:sz w:val="20"/>
                <w:szCs w:val="20"/>
                <w:lang w:eastAsia="zh-CN"/>
              </w:rPr>
              <w:t>37</w:t>
            </w:r>
            <w:r>
              <w:rPr>
                <w:color w:val="000000"/>
                <w:sz w:val="20"/>
                <w:szCs w:val="20"/>
                <w:lang w:eastAsia="zh-CN"/>
              </w:rPr>
              <w:t> </w:t>
            </w:r>
            <w:r w:rsidRPr="00635779">
              <w:rPr>
                <w:color w:val="000000"/>
                <w:sz w:val="20"/>
                <w:szCs w:val="20"/>
                <w:lang w:eastAsia="zh-CN"/>
              </w:rPr>
              <w:t>135</w:t>
            </w:r>
            <w:r>
              <w:rPr>
                <w:color w:val="000000"/>
                <w:sz w:val="20"/>
                <w:szCs w:val="20"/>
                <w:lang w:eastAsia="zh-CN"/>
              </w:rPr>
              <w:t>,</w:t>
            </w:r>
            <w:r w:rsidRPr="00635779">
              <w:rPr>
                <w:color w:val="000000"/>
                <w:sz w:val="20"/>
                <w:szCs w:val="20"/>
                <w:lang w:eastAsia="zh-CN"/>
              </w:rPr>
              <w:t>00</w:t>
            </w:r>
          </w:p>
        </w:tc>
        <w:tc>
          <w:tcPr>
            <w:tcW w:w="637" w:type="pct"/>
            <w:tcBorders>
              <w:top w:val="nil"/>
              <w:left w:val="nil"/>
              <w:bottom w:val="single" w:sz="4" w:space="0" w:color="auto"/>
              <w:right w:val="single" w:sz="4" w:space="0" w:color="auto"/>
            </w:tcBorders>
          </w:tcPr>
          <w:p w14:paraId="73AA39F8" w14:textId="77777777" w:rsidR="00493210" w:rsidRPr="00635779" w:rsidRDefault="00493210" w:rsidP="00493210">
            <w:pPr>
              <w:jc w:val="right"/>
              <w:rPr>
                <w:color w:val="000000"/>
                <w:sz w:val="20"/>
                <w:szCs w:val="20"/>
                <w:lang w:eastAsia="zh-CN"/>
              </w:rPr>
            </w:pPr>
            <w:r w:rsidRPr="00635779">
              <w:rPr>
                <w:color w:val="000000"/>
                <w:sz w:val="20"/>
                <w:szCs w:val="20"/>
                <w:lang w:eastAsia="zh-CN"/>
              </w:rPr>
              <w:t>29</w:t>
            </w:r>
            <w:r>
              <w:rPr>
                <w:color w:val="000000"/>
                <w:sz w:val="20"/>
                <w:szCs w:val="20"/>
                <w:lang w:eastAsia="zh-CN"/>
              </w:rPr>
              <w:t> </w:t>
            </w:r>
            <w:r w:rsidRPr="00635779">
              <w:rPr>
                <w:color w:val="000000"/>
                <w:sz w:val="20"/>
                <w:szCs w:val="20"/>
                <w:lang w:eastAsia="zh-CN"/>
              </w:rPr>
              <w:t>602</w:t>
            </w:r>
            <w:r>
              <w:rPr>
                <w:color w:val="000000"/>
                <w:sz w:val="20"/>
                <w:szCs w:val="20"/>
                <w:lang w:eastAsia="zh-CN"/>
              </w:rPr>
              <w:t>,</w:t>
            </w:r>
            <w:r w:rsidRPr="00635779">
              <w:rPr>
                <w:color w:val="000000"/>
                <w:sz w:val="20"/>
                <w:szCs w:val="20"/>
                <w:lang w:eastAsia="zh-CN"/>
              </w:rPr>
              <w:t>73</w:t>
            </w:r>
          </w:p>
        </w:tc>
      </w:tr>
      <w:tr w:rsidR="00493210" w:rsidRPr="00635779" w14:paraId="23BE7C05" w14:textId="77777777" w:rsidTr="00493210">
        <w:tc>
          <w:tcPr>
            <w:tcW w:w="1807" w:type="pct"/>
            <w:tcBorders>
              <w:top w:val="nil"/>
              <w:left w:val="single" w:sz="4" w:space="0" w:color="auto"/>
              <w:bottom w:val="single" w:sz="4" w:space="0" w:color="auto"/>
              <w:right w:val="single" w:sz="4" w:space="0" w:color="auto"/>
            </w:tcBorders>
            <w:shd w:val="clear" w:color="auto" w:fill="auto"/>
            <w:hideMark/>
          </w:tcPr>
          <w:p w14:paraId="713264F9" w14:textId="6054145C" w:rsidR="00493210" w:rsidRPr="00493210" w:rsidRDefault="00493210" w:rsidP="00493210">
            <w:pPr>
              <w:jc w:val="left"/>
              <w:rPr>
                <w:color w:val="000000"/>
                <w:sz w:val="20"/>
                <w:szCs w:val="20"/>
                <w:lang w:val="fr-CA" w:eastAsia="zh-CN"/>
              </w:rPr>
            </w:pPr>
            <w:r w:rsidRPr="00BE00ED">
              <w:rPr>
                <w:color w:val="000000"/>
                <w:sz w:val="20"/>
                <w:szCs w:val="20"/>
                <w:lang w:val="fr-FR" w:eastAsia="zh-CN"/>
              </w:rPr>
              <w:t xml:space="preserve">Consommation réelle dans le secteur </w:t>
            </w:r>
            <w:r w:rsidR="00AF18D7">
              <w:rPr>
                <w:color w:val="000000"/>
                <w:sz w:val="20"/>
                <w:szCs w:val="20"/>
                <w:lang w:val="fr-FR" w:eastAsia="zh-CN"/>
              </w:rPr>
              <w:t>de la RIC</w:t>
            </w:r>
            <w:r w:rsidRPr="00BE00ED">
              <w:rPr>
                <w:color w:val="000000"/>
                <w:sz w:val="20"/>
                <w:szCs w:val="20"/>
                <w:lang w:val="fr-FR" w:eastAsia="zh-CN"/>
              </w:rPr>
              <w:t xml:space="preserve"> *</w:t>
            </w:r>
          </w:p>
        </w:tc>
        <w:tc>
          <w:tcPr>
            <w:tcW w:w="639" w:type="pct"/>
            <w:tcBorders>
              <w:top w:val="nil"/>
              <w:left w:val="nil"/>
              <w:bottom w:val="single" w:sz="4" w:space="0" w:color="auto"/>
              <w:right w:val="single" w:sz="4" w:space="0" w:color="auto"/>
            </w:tcBorders>
            <w:shd w:val="clear" w:color="auto" w:fill="auto"/>
            <w:hideMark/>
          </w:tcPr>
          <w:p w14:paraId="35589BE5" w14:textId="77777777" w:rsidR="00493210" w:rsidRPr="00635779" w:rsidRDefault="00493210" w:rsidP="00493210">
            <w:pPr>
              <w:jc w:val="right"/>
              <w:rPr>
                <w:color w:val="000000"/>
                <w:sz w:val="20"/>
                <w:szCs w:val="20"/>
                <w:lang w:eastAsia="zh-CN"/>
              </w:rPr>
            </w:pPr>
            <w:r w:rsidRPr="00635779">
              <w:rPr>
                <w:color w:val="000000"/>
                <w:sz w:val="20"/>
                <w:szCs w:val="20"/>
                <w:lang w:eastAsia="zh-CN"/>
              </w:rPr>
              <w:t>38</w:t>
            </w:r>
            <w:r>
              <w:rPr>
                <w:color w:val="000000"/>
                <w:sz w:val="20"/>
                <w:szCs w:val="20"/>
                <w:lang w:eastAsia="zh-CN"/>
              </w:rPr>
              <w:t> </w:t>
            </w:r>
            <w:r w:rsidRPr="00635779">
              <w:rPr>
                <w:color w:val="000000"/>
                <w:sz w:val="20"/>
                <w:szCs w:val="20"/>
                <w:lang w:eastAsia="zh-CN"/>
              </w:rPr>
              <w:t>254</w:t>
            </w:r>
            <w:r>
              <w:rPr>
                <w:color w:val="000000"/>
                <w:sz w:val="20"/>
                <w:szCs w:val="20"/>
                <w:lang w:eastAsia="zh-CN"/>
              </w:rPr>
              <w:t>,</w:t>
            </w:r>
            <w:r w:rsidRPr="00635779">
              <w:rPr>
                <w:color w:val="000000"/>
                <w:sz w:val="20"/>
                <w:szCs w:val="20"/>
                <w:lang w:eastAsia="zh-CN"/>
              </w:rPr>
              <w:t>70</w:t>
            </w:r>
          </w:p>
        </w:tc>
        <w:tc>
          <w:tcPr>
            <w:tcW w:w="639" w:type="pct"/>
            <w:tcBorders>
              <w:top w:val="nil"/>
              <w:left w:val="nil"/>
              <w:bottom w:val="single" w:sz="4" w:space="0" w:color="auto"/>
              <w:right w:val="single" w:sz="4" w:space="0" w:color="auto"/>
            </w:tcBorders>
            <w:shd w:val="clear" w:color="auto" w:fill="auto"/>
            <w:hideMark/>
          </w:tcPr>
          <w:p w14:paraId="23616859" w14:textId="77777777" w:rsidR="00493210" w:rsidRPr="00635779" w:rsidRDefault="00493210" w:rsidP="00493210">
            <w:pPr>
              <w:jc w:val="right"/>
              <w:rPr>
                <w:color w:val="000000"/>
                <w:sz w:val="20"/>
                <w:szCs w:val="20"/>
                <w:lang w:eastAsia="zh-CN"/>
              </w:rPr>
            </w:pPr>
            <w:r w:rsidRPr="00635779">
              <w:rPr>
                <w:color w:val="000000"/>
                <w:sz w:val="20"/>
                <w:szCs w:val="20"/>
                <w:lang w:eastAsia="zh-CN"/>
              </w:rPr>
              <w:t>38</w:t>
            </w:r>
            <w:r>
              <w:rPr>
                <w:color w:val="000000"/>
                <w:sz w:val="20"/>
                <w:szCs w:val="20"/>
                <w:lang w:eastAsia="zh-CN"/>
              </w:rPr>
              <w:t> </w:t>
            </w:r>
            <w:r w:rsidRPr="00635779">
              <w:rPr>
                <w:color w:val="000000"/>
                <w:sz w:val="20"/>
                <w:szCs w:val="20"/>
                <w:lang w:eastAsia="zh-CN"/>
              </w:rPr>
              <w:t>234</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tcPr>
          <w:p w14:paraId="6AECF519" w14:textId="77777777" w:rsidR="00493210" w:rsidRPr="00635779" w:rsidRDefault="00493210" w:rsidP="00493210">
            <w:pPr>
              <w:jc w:val="right"/>
              <w:rPr>
                <w:color w:val="000000"/>
                <w:sz w:val="20"/>
                <w:szCs w:val="20"/>
                <w:lang w:eastAsia="zh-CN"/>
              </w:rPr>
            </w:pPr>
            <w:r w:rsidRPr="00635779">
              <w:rPr>
                <w:color w:val="000000"/>
                <w:sz w:val="20"/>
                <w:szCs w:val="20"/>
                <w:lang w:eastAsia="zh-CN"/>
              </w:rPr>
              <w:t>36</w:t>
            </w:r>
            <w:r>
              <w:rPr>
                <w:color w:val="000000"/>
                <w:sz w:val="20"/>
                <w:szCs w:val="20"/>
                <w:lang w:eastAsia="zh-CN"/>
              </w:rPr>
              <w:t> </w:t>
            </w:r>
            <w:r w:rsidRPr="00635779">
              <w:rPr>
                <w:color w:val="000000"/>
                <w:sz w:val="20"/>
                <w:szCs w:val="20"/>
                <w:lang w:eastAsia="zh-CN"/>
              </w:rPr>
              <w:t>643</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tcPr>
          <w:p w14:paraId="1F83A6F6" w14:textId="77777777" w:rsidR="00493210" w:rsidRPr="00635779" w:rsidRDefault="00493210" w:rsidP="00493210">
            <w:pPr>
              <w:jc w:val="right"/>
              <w:rPr>
                <w:color w:val="000000"/>
                <w:sz w:val="20"/>
                <w:szCs w:val="20"/>
                <w:lang w:eastAsia="zh-CN"/>
              </w:rPr>
            </w:pPr>
            <w:r w:rsidRPr="00635779">
              <w:rPr>
                <w:color w:val="000000"/>
                <w:sz w:val="20"/>
                <w:szCs w:val="20"/>
                <w:lang w:eastAsia="zh-CN"/>
              </w:rPr>
              <w:t>36</w:t>
            </w:r>
            <w:r>
              <w:rPr>
                <w:color w:val="000000"/>
                <w:sz w:val="20"/>
                <w:szCs w:val="20"/>
                <w:lang w:eastAsia="zh-CN"/>
              </w:rPr>
              <w:t> </w:t>
            </w:r>
            <w:r w:rsidRPr="00635779">
              <w:rPr>
                <w:color w:val="000000"/>
                <w:sz w:val="20"/>
                <w:szCs w:val="20"/>
                <w:lang w:eastAsia="zh-CN"/>
              </w:rPr>
              <w:t>643</w:t>
            </w:r>
            <w:r>
              <w:rPr>
                <w:color w:val="000000"/>
                <w:sz w:val="20"/>
                <w:szCs w:val="20"/>
                <w:lang w:eastAsia="zh-CN"/>
              </w:rPr>
              <w:t>,</w:t>
            </w:r>
            <w:r w:rsidRPr="00635779">
              <w:rPr>
                <w:color w:val="000000"/>
                <w:sz w:val="20"/>
                <w:szCs w:val="20"/>
                <w:lang w:eastAsia="zh-CN"/>
              </w:rPr>
              <w:t>00</w:t>
            </w:r>
          </w:p>
        </w:tc>
        <w:tc>
          <w:tcPr>
            <w:tcW w:w="637" w:type="pct"/>
            <w:tcBorders>
              <w:top w:val="single" w:sz="4" w:space="0" w:color="auto"/>
              <w:left w:val="single" w:sz="4" w:space="0" w:color="auto"/>
              <w:bottom w:val="single" w:sz="4" w:space="0" w:color="auto"/>
              <w:right w:val="single" w:sz="4" w:space="0" w:color="auto"/>
            </w:tcBorders>
            <w:shd w:val="clear" w:color="auto" w:fill="auto"/>
          </w:tcPr>
          <w:p w14:paraId="18A8EDFB" w14:textId="77777777" w:rsidR="00493210" w:rsidRPr="00635779" w:rsidRDefault="00493210" w:rsidP="00493210">
            <w:pPr>
              <w:jc w:val="right"/>
              <w:rPr>
                <w:color w:val="000000"/>
                <w:sz w:val="20"/>
                <w:szCs w:val="20"/>
                <w:lang w:eastAsia="zh-CN"/>
              </w:rPr>
            </w:pPr>
            <w:r w:rsidRPr="00635779">
              <w:rPr>
                <w:color w:val="000000"/>
                <w:sz w:val="20"/>
                <w:szCs w:val="20"/>
              </w:rPr>
              <w:t>28</w:t>
            </w:r>
            <w:r>
              <w:rPr>
                <w:color w:val="000000"/>
                <w:sz w:val="20"/>
                <w:szCs w:val="20"/>
              </w:rPr>
              <w:t> </w:t>
            </w:r>
            <w:r w:rsidRPr="00635779">
              <w:rPr>
                <w:color w:val="000000"/>
                <w:sz w:val="20"/>
                <w:szCs w:val="20"/>
              </w:rPr>
              <w:t>575</w:t>
            </w:r>
            <w:r>
              <w:rPr>
                <w:color w:val="000000"/>
                <w:sz w:val="20"/>
                <w:szCs w:val="20"/>
              </w:rPr>
              <w:t>,</w:t>
            </w:r>
            <w:r w:rsidRPr="00635779">
              <w:rPr>
                <w:color w:val="000000"/>
                <w:sz w:val="20"/>
                <w:szCs w:val="20"/>
              </w:rPr>
              <w:t>00</w:t>
            </w:r>
          </w:p>
        </w:tc>
      </w:tr>
      <w:tr w:rsidR="00493210" w:rsidRPr="00635779" w14:paraId="46AA7D6E" w14:textId="77777777" w:rsidTr="00493210">
        <w:tc>
          <w:tcPr>
            <w:tcW w:w="1807" w:type="pct"/>
            <w:tcBorders>
              <w:top w:val="nil"/>
              <w:left w:val="single" w:sz="4" w:space="0" w:color="auto"/>
              <w:bottom w:val="single" w:sz="4" w:space="0" w:color="auto"/>
              <w:right w:val="single" w:sz="4" w:space="0" w:color="auto"/>
            </w:tcBorders>
            <w:shd w:val="clear" w:color="auto" w:fill="auto"/>
            <w:hideMark/>
          </w:tcPr>
          <w:p w14:paraId="5DA88A61" w14:textId="77777777" w:rsidR="00493210" w:rsidRPr="00493210" w:rsidRDefault="00493210" w:rsidP="00493210">
            <w:pPr>
              <w:jc w:val="left"/>
              <w:rPr>
                <w:color w:val="000000"/>
                <w:sz w:val="20"/>
                <w:szCs w:val="20"/>
                <w:lang w:val="fr-CA" w:eastAsia="zh-CN"/>
              </w:rPr>
            </w:pPr>
            <w:r w:rsidRPr="00BE00ED">
              <w:rPr>
                <w:color w:val="000000"/>
                <w:sz w:val="20"/>
                <w:szCs w:val="20"/>
                <w:lang w:val="fr-FR" w:eastAsia="zh-CN"/>
              </w:rPr>
              <w:t>Objectifs de réduction définis dans le PGEH</w:t>
            </w:r>
          </w:p>
        </w:tc>
        <w:tc>
          <w:tcPr>
            <w:tcW w:w="639" w:type="pct"/>
            <w:tcBorders>
              <w:top w:val="nil"/>
              <w:left w:val="nil"/>
              <w:bottom w:val="single" w:sz="4" w:space="0" w:color="auto"/>
              <w:right w:val="single" w:sz="4" w:space="0" w:color="auto"/>
            </w:tcBorders>
            <w:shd w:val="clear" w:color="auto" w:fill="auto"/>
            <w:hideMark/>
          </w:tcPr>
          <w:p w14:paraId="25D19EC8" w14:textId="77777777" w:rsidR="00493210" w:rsidRPr="00635779" w:rsidRDefault="00493210" w:rsidP="00493210">
            <w:pPr>
              <w:jc w:val="right"/>
              <w:rPr>
                <w:color w:val="000000"/>
                <w:sz w:val="20"/>
                <w:szCs w:val="20"/>
                <w:lang w:eastAsia="zh-CN"/>
              </w:rPr>
            </w:pPr>
            <w:r w:rsidRPr="00635779">
              <w:rPr>
                <w:color w:val="000000"/>
                <w:sz w:val="20"/>
                <w:szCs w:val="20"/>
                <w:lang w:eastAsia="zh-CN"/>
              </w:rPr>
              <w:t>0</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shd w:val="clear" w:color="auto" w:fill="auto"/>
            <w:hideMark/>
          </w:tcPr>
          <w:p w14:paraId="75C51593" w14:textId="77777777" w:rsidR="00493210" w:rsidRPr="00635779" w:rsidRDefault="00493210" w:rsidP="00493210">
            <w:pPr>
              <w:jc w:val="right"/>
              <w:rPr>
                <w:color w:val="000000"/>
                <w:sz w:val="20"/>
                <w:szCs w:val="20"/>
                <w:lang w:eastAsia="zh-CN"/>
              </w:rPr>
            </w:pPr>
            <w:r w:rsidRPr="00635779">
              <w:rPr>
                <w:color w:val="000000"/>
                <w:sz w:val="20"/>
                <w:szCs w:val="20"/>
                <w:lang w:eastAsia="zh-CN"/>
              </w:rPr>
              <w:t>0</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tcPr>
          <w:p w14:paraId="24D9AE14" w14:textId="77777777" w:rsidR="00493210" w:rsidRPr="00635779" w:rsidRDefault="00493210" w:rsidP="00493210">
            <w:pPr>
              <w:jc w:val="right"/>
              <w:rPr>
                <w:color w:val="000000"/>
                <w:sz w:val="20"/>
                <w:szCs w:val="20"/>
                <w:lang w:eastAsia="zh-CN"/>
              </w:rPr>
            </w:pPr>
            <w:r w:rsidRPr="00635779">
              <w:rPr>
                <w:color w:val="000000"/>
                <w:sz w:val="20"/>
                <w:szCs w:val="20"/>
                <w:lang w:eastAsia="zh-CN"/>
              </w:rPr>
              <w:t>2</w:t>
            </w:r>
            <w:r>
              <w:rPr>
                <w:color w:val="000000"/>
                <w:sz w:val="20"/>
                <w:szCs w:val="20"/>
                <w:lang w:eastAsia="zh-CN"/>
              </w:rPr>
              <w:t> </w:t>
            </w:r>
            <w:r w:rsidRPr="00635779">
              <w:rPr>
                <w:color w:val="000000"/>
                <w:sz w:val="20"/>
                <w:szCs w:val="20"/>
                <w:lang w:eastAsia="zh-CN"/>
              </w:rPr>
              <w:t>185</w:t>
            </w:r>
            <w:r>
              <w:rPr>
                <w:color w:val="000000"/>
                <w:sz w:val="20"/>
                <w:szCs w:val="20"/>
                <w:lang w:eastAsia="zh-CN"/>
              </w:rPr>
              <w:t>,</w:t>
            </w:r>
            <w:r w:rsidRPr="00635779">
              <w:rPr>
                <w:color w:val="000000"/>
                <w:sz w:val="20"/>
                <w:szCs w:val="20"/>
                <w:lang w:eastAsia="zh-CN"/>
              </w:rPr>
              <w:t>00</w:t>
            </w:r>
          </w:p>
        </w:tc>
        <w:tc>
          <w:tcPr>
            <w:tcW w:w="639" w:type="pct"/>
            <w:tcBorders>
              <w:top w:val="nil"/>
              <w:left w:val="nil"/>
              <w:bottom w:val="single" w:sz="4" w:space="0" w:color="auto"/>
              <w:right w:val="single" w:sz="4" w:space="0" w:color="auto"/>
            </w:tcBorders>
          </w:tcPr>
          <w:p w14:paraId="4DF7EA8A" w14:textId="77777777" w:rsidR="00493210" w:rsidRPr="00635779" w:rsidRDefault="00493210" w:rsidP="00493210">
            <w:pPr>
              <w:jc w:val="right"/>
              <w:rPr>
                <w:color w:val="000000"/>
                <w:sz w:val="20"/>
                <w:szCs w:val="20"/>
                <w:lang w:eastAsia="zh-CN"/>
              </w:rPr>
            </w:pPr>
            <w:r w:rsidRPr="00635779">
              <w:rPr>
                <w:color w:val="000000"/>
                <w:sz w:val="20"/>
                <w:szCs w:val="20"/>
                <w:lang w:eastAsia="zh-CN"/>
              </w:rPr>
              <w:t>0</w:t>
            </w:r>
            <w:r>
              <w:rPr>
                <w:color w:val="000000"/>
                <w:sz w:val="20"/>
                <w:szCs w:val="20"/>
                <w:lang w:eastAsia="zh-CN"/>
              </w:rPr>
              <w:t>,</w:t>
            </w:r>
            <w:r w:rsidRPr="00635779">
              <w:rPr>
                <w:color w:val="000000"/>
                <w:sz w:val="20"/>
                <w:szCs w:val="20"/>
                <w:lang w:eastAsia="zh-CN"/>
              </w:rPr>
              <w:t>00</w:t>
            </w:r>
          </w:p>
        </w:tc>
        <w:tc>
          <w:tcPr>
            <w:tcW w:w="637" w:type="pct"/>
            <w:tcBorders>
              <w:top w:val="nil"/>
              <w:left w:val="single" w:sz="4" w:space="0" w:color="auto"/>
              <w:bottom w:val="single" w:sz="4" w:space="0" w:color="auto"/>
              <w:right w:val="single" w:sz="4" w:space="0" w:color="auto"/>
            </w:tcBorders>
            <w:shd w:val="clear" w:color="auto" w:fill="auto"/>
            <w:vAlign w:val="center"/>
          </w:tcPr>
          <w:p w14:paraId="3AED8F98" w14:textId="77777777" w:rsidR="00493210" w:rsidRPr="00635779" w:rsidRDefault="00493210" w:rsidP="00493210">
            <w:pPr>
              <w:jc w:val="right"/>
              <w:rPr>
                <w:color w:val="000000"/>
                <w:sz w:val="20"/>
                <w:szCs w:val="20"/>
                <w:lang w:eastAsia="zh-CN"/>
              </w:rPr>
            </w:pPr>
            <w:r w:rsidRPr="00635779">
              <w:rPr>
                <w:color w:val="000000"/>
                <w:sz w:val="20"/>
                <w:szCs w:val="20"/>
              </w:rPr>
              <w:t>7</w:t>
            </w:r>
            <w:r>
              <w:rPr>
                <w:color w:val="000000"/>
                <w:sz w:val="20"/>
                <w:szCs w:val="20"/>
              </w:rPr>
              <w:t> </w:t>
            </w:r>
            <w:r w:rsidRPr="00635779">
              <w:rPr>
                <w:color w:val="000000"/>
                <w:sz w:val="20"/>
                <w:szCs w:val="20"/>
              </w:rPr>
              <w:t>532</w:t>
            </w:r>
            <w:r>
              <w:rPr>
                <w:color w:val="000000"/>
                <w:sz w:val="20"/>
                <w:szCs w:val="20"/>
              </w:rPr>
              <w:t>,</w:t>
            </w:r>
            <w:r w:rsidRPr="00635779">
              <w:rPr>
                <w:color w:val="000000"/>
                <w:sz w:val="20"/>
                <w:szCs w:val="20"/>
              </w:rPr>
              <w:t>27</w:t>
            </w:r>
          </w:p>
        </w:tc>
      </w:tr>
    </w:tbl>
    <w:bookmarkEnd w:id="0"/>
    <w:p w14:paraId="159ABC2E" w14:textId="77777777" w:rsidR="00493210" w:rsidRPr="00493210" w:rsidRDefault="00493210" w:rsidP="00493210">
      <w:pPr>
        <w:spacing w:before="20"/>
        <w:rPr>
          <w:sz w:val="18"/>
          <w:szCs w:val="18"/>
          <w:lang w:val="fr-CA"/>
        </w:rPr>
      </w:pPr>
      <w:r w:rsidRPr="00BE00ED">
        <w:rPr>
          <w:sz w:val="18"/>
          <w:szCs w:val="18"/>
          <w:lang w:val="fr-FR"/>
        </w:rPr>
        <w:t xml:space="preserve">* </w:t>
      </w:r>
      <w:r w:rsidRPr="00BE00ED">
        <w:rPr>
          <w:color w:val="000000"/>
          <w:sz w:val="18"/>
          <w:szCs w:val="18"/>
          <w:lang w:val="fr-FR" w:eastAsia="zh-CN"/>
        </w:rPr>
        <w:t>Sur la base de montants estimés, car les montants réels ne peuvent pas être vérifiés avec précision</w:t>
      </w:r>
      <w:r w:rsidRPr="00BE00ED">
        <w:rPr>
          <w:sz w:val="18"/>
          <w:szCs w:val="18"/>
          <w:lang w:val="fr-FR"/>
        </w:rPr>
        <w:t>.</w:t>
      </w:r>
    </w:p>
    <w:p w14:paraId="6C31F4AB" w14:textId="77777777" w:rsidR="00493210" w:rsidRPr="00493210" w:rsidRDefault="00493210" w:rsidP="00493210">
      <w:pPr>
        <w:rPr>
          <w:lang w:val="fr-CA"/>
        </w:rPr>
      </w:pPr>
    </w:p>
    <w:p w14:paraId="53843AA8" w14:textId="41D218A9" w:rsidR="00493210" w:rsidRPr="00493210" w:rsidRDefault="00493210" w:rsidP="00493210">
      <w:pPr>
        <w:pStyle w:val="Heading1"/>
        <w:rPr>
          <w:color w:val="000000"/>
          <w:lang w:val="fr-CA"/>
        </w:rPr>
      </w:pPr>
      <w:r w:rsidRPr="00BE00ED">
        <w:rPr>
          <w:color w:val="000000"/>
          <w:lang w:val="fr-FR"/>
        </w:rPr>
        <w:t xml:space="preserve">La consommation de HCFC dans le secteur </w:t>
      </w:r>
      <w:r w:rsidR="00AF18D7">
        <w:rPr>
          <w:color w:val="000000"/>
          <w:lang w:val="fr-FR"/>
        </w:rPr>
        <w:t>de la RIC</w:t>
      </w:r>
      <w:r w:rsidRPr="00BE00ED">
        <w:rPr>
          <w:color w:val="000000"/>
          <w:lang w:val="fr-FR"/>
        </w:rPr>
        <w:t xml:space="preserve"> a diminué en raison de la mise en œuvre des activités du plan d</w:t>
      </w:r>
      <w:r>
        <w:rPr>
          <w:color w:val="000000"/>
          <w:lang w:val="fr-FR"/>
        </w:rPr>
        <w:t>’</w:t>
      </w:r>
      <w:r w:rsidRPr="00BE00ED">
        <w:rPr>
          <w:color w:val="000000"/>
          <w:lang w:val="fr-FR"/>
        </w:rPr>
        <w:t xml:space="preserve">élimination du secteur </w:t>
      </w:r>
      <w:r w:rsidR="00AF18D7">
        <w:rPr>
          <w:color w:val="000000"/>
          <w:lang w:val="fr-FR"/>
        </w:rPr>
        <w:t>de la RIC</w:t>
      </w:r>
      <w:r w:rsidRPr="00BE00ED">
        <w:rPr>
          <w:color w:val="000000"/>
          <w:lang w:val="fr-FR"/>
        </w:rPr>
        <w:t>, ce qui a entraîné des ventes continues d</w:t>
      </w:r>
      <w:r>
        <w:rPr>
          <w:color w:val="000000"/>
          <w:lang w:val="fr-FR"/>
        </w:rPr>
        <w:t>’</w:t>
      </w:r>
      <w:r w:rsidRPr="00BE00ED">
        <w:rPr>
          <w:color w:val="000000"/>
          <w:lang w:val="fr-FR"/>
        </w:rPr>
        <w:t xml:space="preserve">équipements </w:t>
      </w:r>
      <w:r w:rsidR="00AF18D7">
        <w:rPr>
          <w:color w:val="000000"/>
          <w:lang w:val="fr-FR"/>
        </w:rPr>
        <w:t>de la RIC</w:t>
      </w:r>
      <w:r w:rsidRPr="00BE00ED">
        <w:rPr>
          <w:color w:val="000000"/>
          <w:lang w:val="fr-FR"/>
        </w:rPr>
        <w:t xml:space="preserve"> fabriqués par les chaînes reconverties lors des phases I et II du PGEH</w:t>
      </w:r>
      <w:r w:rsidRPr="00BE00ED">
        <w:rPr>
          <w:lang w:val="fr-FR"/>
        </w:rPr>
        <w:t>.</w:t>
      </w:r>
      <w:r w:rsidRPr="00493210">
        <w:rPr>
          <w:color w:val="000000"/>
          <w:lang w:val="fr-CA"/>
        </w:rPr>
        <w:t xml:space="preserve"> </w:t>
      </w:r>
    </w:p>
    <w:p w14:paraId="12CB26A9" w14:textId="77777777" w:rsidR="00493210" w:rsidRPr="00635779" w:rsidRDefault="00493210" w:rsidP="00493210">
      <w:pPr>
        <w:keepNext/>
        <w:keepLines/>
        <w:rPr>
          <w:u w:val="single"/>
        </w:rPr>
      </w:pPr>
      <w:r w:rsidRPr="00196CF5">
        <w:rPr>
          <w:u w:val="single"/>
          <w:lang w:val="fr-FR"/>
        </w:rPr>
        <w:t>Questions techniques</w:t>
      </w:r>
      <w:r w:rsidRPr="00196CF5">
        <w:rPr>
          <w:u w:val="single"/>
        </w:rPr>
        <w:t xml:space="preserve"> </w:t>
      </w:r>
    </w:p>
    <w:p w14:paraId="1696DCE4" w14:textId="77777777" w:rsidR="00493210" w:rsidRPr="00635779" w:rsidRDefault="00493210" w:rsidP="00493210">
      <w:pPr>
        <w:rPr>
          <w:u w:val="single"/>
        </w:rPr>
      </w:pPr>
    </w:p>
    <w:p w14:paraId="34A4D2D9" w14:textId="77777777" w:rsidR="00493210" w:rsidRPr="00493210" w:rsidRDefault="00493210" w:rsidP="00493210">
      <w:pPr>
        <w:pStyle w:val="Heading1"/>
        <w:rPr>
          <w:lang w:val="fr-CA"/>
        </w:rPr>
      </w:pPr>
      <w:r w:rsidRPr="00196CF5">
        <w:rPr>
          <w:lang w:val="fr-FR"/>
        </w:rPr>
        <w:t>Le Secrétariat, prenant note que la reconversion de sept chaînes de fabrication était terminée, s</w:t>
      </w:r>
      <w:r>
        <w:rPr>
          <w:lang w:val="fr-FR"/>
        </w:rPr>
        <w:t>’</w:t>
      </w:r>
      <w:r w:rsidRPr="00196CF5">
        <w:rPr>
          <w:lang w:val="fr-FR"/>
        </w:rPr>
        <w:t>est enquis de l</w:t>
      </w:r>
      <w:r>
        <w:rPr>
          <w:lang w:val="fr-FR"/>
        </w:rPr>
        <w:t>’</w:t>
      </w:r>
      <w:r w:rsidRPr="00196CF5">
        <w:rPr>
          <w:lang w:val="fr-FR"/>
        </w:rPr>
        <w:t>état de la production à l</w:t>
      </w:r>
      <w:r>
        <w:rPr>
          <w:lang w:val="fr-FR"/>
        </w:rPr>
        <w:t>’</w:t>
      </w:r>
      <w:r w:rsidRPr="00196CF5">
        <w:rPr>
          <w:lang w:val="fr-FR"/>
        </w:rPr>
        <w:t xml:space="preserve">aide de technologies de </w:t>
      </w:r>
      <w:r w:rsidRPr="002B695C">
        <w:rPr>
          <w:lang w:val="fr-FR"/>
        </w:rPr>
        <w:t>remplacement et des obstacles à l’adoption sur le marché.</w:t>
      </w:r>
      <w:r w:rsidRPr="00493210">
        <w:rPr>
          <w:lang w:val="fr-CA"/>
        </w:rPr>
        <w:t xml:space="preserve"> </w:t>
      </w:r>
      <w:r w:rsidRPr="002B695C">
        <w:rPr>
          <w:lang w:val="fr-FR"/>
        </w:rPr>
        <w:t>Le PNUD a signalé que jusqu’à présent Yantai Moon a produit 213 dispositifs de refroidisseurs d’eau utilisant le frigorigène R-290 et Yantai Aowei a produit 26 systèmes de congélation et de réfrigération et de groupes de condensation avec la technologie NH</w:t>
      </w:r>
      <w:r w:rsidRPr="002B695C">
        <w:rPr>
          <w:vertAlign w:val="subscript"/>
          <w:lang w:val="fr-FR"/>
        </w:rPr>
        <w:t>3</w:t>
      </w:r>
      <w:r w:rsidRPr="002B695C">
        <w:rPr>
          <w:lang w:val="fr-FR"/>
        </w:rPr>
        <w:t>/CO</w:t>
      </w:r>
      <w:r w:rsidRPr="002B695C">
        <w:rPr>
          <w:vertAlign w:val="subscript"/>
          <w:lang w:val="fr-FR"/>
        </w:rPr>
        <w:t>2</w:t>
      </w:r>
      <w:r w:rsidRPr="002B695C">
        <w:rPr>
          <w:lang w:val="fr-FR"/>
        </w:rPr>
        <w:t>.</w:t>
      </w:r>
      <w:r w:rsidRPr="00493210">
        <w:rPr>
          <w:lang w:val="fr-CA"/>
        </w:rPr>
        <w:t xml:space="preserve"> </w:t>
      </w:r>
      <w:r w:rsidRPr="002B695C">
        <w:rPr>
          <w:lang w:val="fr-FR"/>
        </w:rPr>
        <w:t>Les</w:t>
      </w:r>
      <w:r w:rsidRPr="00196CF5">
        <w:rPr>
          <w:lang w:val="fr-FR"/>
        </w:rPr>
        <w:t xml:space="preserve"> chaînes reconverties aux technologies HFC-32 et R-513A ont démarré la production avec des produits de remplacement ; cependant, les ventes ont été limitées en raison de l</w:t>
      </w:r>
      <w:r>
        <w:rPr>
          <w:lang w:val="fr-FR"/>
        </w:rPr>
        <w:t>’</w:t>
      </w:r>
      <w:r w:rsidRPr="00196CF5">
        <w:rPr>
          <w:lang w:val="fr-FR"/>
        </w:rPr>
        <w:t>impact de la pandémie de Covid-19.</w:t>
      </w:r>
      <w:r w:rsidRPr="00493210">
        <w:rPr>
          <w:lang w:val="fr-CA"/>
        </w:rPr>
        <w:t xml:space="preserve"> </w:t>
      </w:r>
      <w:r w:rsidRPr="00196CF5">
        <w:rPr>
          <w:lang w:val="fr-FR"/>
        </w:rPr>
        <w:t>Pour les produits à base de HFC-32, l</w:t>
      </w:r>
      <w:r>
        <w:rPr>
          <w:lang w:val="fr-FR"/>
        </w:rPr>
        <w:t>’</w:t>
      </w:r>
      <w:r w:rsidRPr="00196CF5">
        <w:rPr>
          <w:lang w:val="fr-FR"/>
        </w:rPr>
        <w:t>acceptation du marché est faible en raison de l</w:t>
      </w:r>
      <w:r>
        <w:rPr>
          <w:lang w:val="fr-FR"/>
        </w:rPr>
        <w:t>’</w:t>
      </w:r>
      <w:r w:rsidRPr="00196CF5">
        <w:rPr>
          <w:lang w:val="fr-FR"/>
        </w:rPr>
        <w:t>inflammabilité cette substance ; pour les produits à base de R-513A, les ventes sont limitées en raison du prix élevé et des coûts d</w:t>
      </w:r>
      <w:r>
        <w:rPr>
          <w:lang w:val="fr-FR"/>
        </w:rPr>
        <w:t>’</w:t>
      </w:r>
      <w:r w:rsidRPr="00196CF5">
        <w:rPr>
          <w:lang w:val="fr-FR"/>
        </w:rPr>
        <w:t>exploitation et de maintenance également élevés.</w:t>
      </w:r>
      <w:r w:rsidRPr="00493210">
        <w:rPr>
          <w:lang w:val="fr-CA"/>
        </w:rPr>
        <w:t xml:space="preserve"> </w:t>
      </w:r>
      <w:r w:rsidRPr="00196CF5">
        <w:rPr>
          <w:lang w:val="fr-FR"/>
        </w:rPr>
        <w:t>Afin d</w:t>
      </w:r>
      <w:r>
        <w:rPr>
          <w:lang w:val="fr-FR"/>
        </w:rPr>
        <w:t>’</w:t>
      </w:r>
      <w:r w:rsidRPr="00196CF5">
        <w:rPr>
          <w:lang w:val="fr-FR"/>
        </w:rPr>
        <w:t>éliminer les obstacles à l</w:t>
      </w:r>
      <w:r>
        <w:rPr>
          <w:lang w:val="fr-FR"/>
        </w:rPr>
        <w:t>’</w:t>
      </w:r>
      <w:r w:rsidRPr="00196CF5">
        <w:rPr>
          <w:lang w:val="fr-FR"/>
        </w:rPr>
        <w:t>adoption sur le marché de produits dotés de technologies de remplacement, les entreprises ont développé des stratégies de communication, notamment une sensibilisation aux mesures de sécurité</w:t>
      </w:r>
      <w:r>
        <w:rPr>
          <w:lang w:val="fr-FR"/>
        </w:rPr>
        <w:t>,</w:t>
      </w:r>
      <w:r w:rsidRPr="00196CF5">
        <w:rPr>
          <w:lang w:val="fr-FR"/>
        </w:rPr>
        <w:t xml:space="preserve"> et communiquent activement avec les clients.</w:t>
      </w:r>
      <w:r w:rsidRPr="00493210">
        <w:rPr>
          <w:lang w:val="fr-CA"/>
        </w:rPr>
        <w:t xml:space="preserve"> </w:t>
      </w:r>
      <w:r w:rsidRPr="00196CF5">
        <w:rPr>
          <w:lang w:val="fr-FR"/>
        </w:rPr>
        <w:t>Le gouvernement et les associations industrielles soutiennent les entreprises en publiant un catalogue</w:t>
      </w:r>
      <w:r>
        <w:rPr>
          <w:lang w:val="fr-FR"/>
        </w:rPr>
        <w:t> </w:t>
      </w:r>
      <w:r w:rsidRPr="00196CF5">
        <w:rPr>
          <w:lang w:val="fr-FR"/>
        </w:rPr>
        <w:t>recommandant des technologies clés de remplacement des HCFC afin de renforcer la sensibilisation.</w:t>
      </w:r>
      <w:r w:rsidRPr="00493210">
        <w:rPr>
          <w:lang w:val="fr-CA"/>
        </w:rPr>
        <w:t xml:space="preserve"> </w:t>
      </w:r>
    </w:p>
    <w:p w14:paraId="32399544" w14:textId="77777777" w:rsidR="00493210" w:rsidRDefault="00493210" w:rsidP="005312BB">
      <w:pPr>
        <w:pStyle w:val="Heading1"/>
        <w:spacing w:after="120"/>
        <w:rPr>
          <w:lang w:val="fr-FR"/>
        </w:rPr>
      </w:pPr>
      <w:r w:rsidRPr="00196CF5">
        <w:rPr>
          <w:lang w:val="fr-FR"/>
        </w:rPr>
        <w:t>Notant qu</w:t>
      </w:r>
      <w:r>
        <w:rPr>
          <w:lang w:val="fr-FR"/>
        </w:rPr>
        <w:t>’</w:t>
      </w:r>
      <w:r w:rsidRPr="00196CF5">
        <w:rPr>
          <w:lang w:val="fr-FR"/>
        </w:rPr>
        <w:t>une grande partie de la consommation sera éliminée sans le soutien financier du Fonds multilatéral, le Secrétariat s</w:t>
      </w:r>
      <w:r>
        <w:rPr>
          <w:lang w:val="fr-FR"/>
        </w:rPr>
        <w:t>’</w:t>
      </w:r>
      <w:r w:rsidRPr="00196CF5">
        <w:rPr>
          <w:lang w:val="fr-FR"/>
        </w:rPr>
        <w:t>est informé sur</w:t>
      </w:r>
      <w:r>
        <w:rPr>
          <w:lang w:val="fr-FR"/>
        </w:rPr>
        <w:t> </w:t>
      </w:r>
      <w:r w:rsidRPr="00196CF5">
        <w:rPr>
          <w:lang w:val="fr-FR"/>
        </w:rPr>
        <w:t>les technologies de remplacement adoptées en général dans les entreprises pour lesquelles l</w:t>
      </w:r>
      <w:r>
        <w:rPr>
          <w:lang w:val="fr-FR"/>
        </w:rPr>
        <w:t>’</w:t>
      </w:r>
      <w:r w:rsidRPr="00196CF5">
        <w:rPr>
          <w:lang w:val="fr-FR"/>
        </w:rPr>
        <w:t>élimination n</w:t>
      </w:r>
      <w:r>
        <w:rPr>
          <w:lang w:val="fr-FR"/>
        </w:rPr>
        <w:t>’</w:t>
      </w:r>
      <w:r w:rsidRPr="00196CF5">
        <w:rPr>
          <w:lang w:val="fr-FR"/>
        </w:rPr>
        <w:t>a pas été financée.</w:t>
      </w:r>
      <w:r w:rsidRPr="00493210">
        <w:rPr>
          <w:lang w:val="fr-CA"/>
        </w:rPr>
        <w:t xml:space="preserve"> </w:t>
      </w:r>
      <w:r w:rsidRPr="00196CF5">
        <w:rPr>
          <w:lang w:val="fr-FR"/>
        </w:rPr>
        <w:t xml:space="preserve">Le PNUD a fait savoir que le R-410A et le HFC-32 sont principalement utilisés en tant que produits de remplacement dans les sous-secteurs de la climatisation individuelle, des chauffe-eau à pompe à chaleur, des ensembles de refroidisseurs industriels et commerciaux de petite et moyenne taille (pompe à chaleur) et des systèmes de climatisation multibloc ; </w:t>
      </w:r>
      <w:r w:rsidRPr="00196CF5">
        <w:rPr>
          <w:lang w:val="fr-FR"/>
        </w:rPr>
        <w:lastRenderedPageBreak/>
        <w:t>le HFC-134a est utilisé dans les unités de refroidisseurs d</w:t>
      </w:r>
      <w:r>
        <w:rPr>
          <w:lang w:val="fr-FR"/>
        </w:rPr>
        <w:t>’</w:t>
      </w:r>
      <w:r w:rsidRPr="00196CF5">
        <w:rPr>
          <w:lang w:val="fr-FR"/>
        </w:rPr>
        <w:t>eau de moyenne à grande taille ; et les technologies R-507, R-404A, HFC-134a et NH</w:t>
      </w:r>
      <w:r w:rsidRPr="00196CF5">
        <w:rPr>
          <w:vertAlign w:val="subscript"/>
          <w:lang w:val="fr-FR"/>
        </w:rPr>
        <w:t>3</w:t>
      </w:r>
      <w:r w:rsidRPr="00196CF5">
        <w:rPr>
          <w:lang w:val="fr-FR"/>
        </w:rPr>
        <w:t>/CO</w:t>
      </w:r>
      <w:r w:rsidRPr="00196CF5">
        <w:rPr>
          <w:vertAlign w:val="subscript"/>
          <w:lang w:val="fr-FR"/>
        </w:rPr>
        <w:t>2</w:t>
      </w:r>
      <w:r w:rsidRPr="00196CF5">
        <w:rPr>
          <w:lang w:val="fr-FR"/>
        </w:rPr>
        <w:t xml:space="preserve"> sont utilisées dans les équipements de congélation et de stockage frigorifique et les </w:t>
      </w:r>
      <w:r>
        <w:rPr>
          <w:lang w:val="fr-FR"/>
        </w:rPr>
        <w:t>unités</w:t>
      </w:r>
      <w:r w:rsidRPr="00196CF5">
        <w:rPr>
          <w:lang w:val="fr-FR"/>
        </w:rPr>
        <w:t xml:space="preserve"> de condensation.</w:t>
      </w:r>
    </w:p>
    <w:p w14:paraId="662021A6" w14:textId="51FEDB1C" w:rsidR="00493210" w:rsidRPr="00493210" w:rsidRDefault="00493210" w:rsidP="005312BB">
      <w:pPr>
        <w:pStyle w:val="Heading1"/>
        <w:keepNext/>
        <w:numPr>
          <w:ilvl w:val="0"/>
          <w:numId w:val="0"/>
        </w:numPr>
        <w:spacing w:after="120"/>
        <w:rPr>
          <w:u w:val="single"/>
          <w:lang w:val="fr-CA"/>
        </w:rPr>
      </w:pPr>
      <w:r w:rsidRPr="00493210">
        <w:rPr>
          <w:lang w:val="fr-CA"/>
        </w:rPr>
        <w:t xml:space="preserve"> </w:t>
      </w:r>
      <w:r w:rsidRPr="00196CF5">
        <w:rPr>
          <w:u w:val="single"/>
          <w:lang w:val="fr-FR"/>
        </w:rPr>
        <w:t xml:space="preserve">Achèvement de la phase I du </w:t>
      </w:r>
      <w:r>
        <w:rPr>
          <w:u w:val="single"/>
          <w:lang w:val="fr-FR"/>
        </w:rPr>
        <w:t>plan sectoriel</w:t>
      </w:r>
      <w:r w:rsidRPr="00196CF5">
        <w:rPr>
          <w:u w:val="single"/>
          <w:lang w:val="fr-FR"/>
        </w:rPr>
        <w:t xml:space="preserve"> </w:t>
      </w:r>
      <w:r w:rsidR="00AF18D7">
        <w:rPr>
          <w:u w:val="single"/>
          <w:lang w:val="fr-FR"/>
        </w:rPr>
        <w:t>de la RIC</w:t>
      </w:r>
    </w:p>
    <w:p w14:paraId="79B7D63C" w14:textId="77777777" w:rsidR="00493210" w:rsidRPr="00493210" w:rsidRDefault="00493210" w:rsidP="005312BB">
      <w:pPr>
        <w:pStyle w:val="Heading1"/>
        <w:keepNext/>
        <w:spacing w:after="120"/>
        <w:rPr>
          <w:lang w:val="fr-CA"/>
        </w:rPr>
      </w:pPr>
      <w:r>
        <w:rPr>
          <w:lang w:val="fr-FR"/>
        </w:rPr>
        <w:t>En r</w:t>
      </w:r>
      <w:r w:rsidRPr="00196CF5">
        <w:rPr>
          <w:lang w:val="fr-FR"/>
        </w:rPr>
        <w:t>épon</w:t>
      </w:r>
      <w:r>
        <w:rPr>
          <w:lang w:val="fr-FR"/>
        </w:rPr>
        <w:t>se</w:t>
      </w:r>
      <w:r w:rsidRPr="00196CF5">
        <w:rPr>
          <w:lang w:val="fr-FR"/>
        </w:rPr>
        <w:t xml:space="preserve"> à une question sur le décaissement des surcoûts d</w:t>
      </w:r>
      <w:r>
        <w:rPr>
          <w:lang w:val="fr-FR"/>
        </w:rPr>
        <w:t>’</w:t>
      </w:r>
      <w:r w:rsidRPr="00196CF5">
        <w:rPr>
          <w:lang w:val="fr-FR"/>
        </w:rPr>
        <w:t>exploitation (IOC) et sur la production à base de technologies de remplacement sur les chaînes reconverties lors de la phase I, le PNUD a indiqué que tous les décaissements des IOC sont basés sur les produits fabriqués et vendus.</w:t>
      </w:r>
      <w:r w:rsidRPr="00493210">
        <w:rPr>
          <w:lang w:val="fr-CA"/>
        </w:rPr>
        <w:t xml:space="preserve"> </w:t>
      </w:r>
      <w:r w:rsidRPr="00196CF5">
        <w:rPr>
          <w:lang w:val="fr-FR"/>
        </w:rPr>
        <w:t>Les dernières informations sur les décaissements ne sont pas disponibles car une vérification indépendante de la production est toujours en cours.</w:t>
      </w:r>
      <w:r w:rsidRPr="00493210">
        <w:rPr>
          <w:lang w:val="fr-CA"/>
        </w:rPr>
        <w:t xml:space="preserve"> </w:t>
      </w:r>
      <w:r w:rsidRPr="00196CF5">
        <w:rPr>
          <w:lang w:val="fr-FR"/>
        </w:rPr>
        <w:t>Les données de production du premier semestre en date de juin 2021 indiquaient que 8,79 millions $US (70 pour cent) des surcoûts d</w:t>
      </w:r>
      <w:r>
        <w:rPr>
          <w:lang w:val="fr-FR"/>
        </w:rPr>
        <w:t>’</w:t>
      </w:r>
      <w:r w:rsidRPr="00196CF5">
        <w:rPr>
          <w:lang w:val="fr-FR"/>
        </w:rPr>
        <w:t>exploitation engagés avaient été décaissés, avec un solde de 3,74 millions $US principalement lié aux chaînes reconverties au HFC-32. Toutes les chaînes produisent avec des produits de remplacement sélectionnés sans changement d</w:t>
      </w:r>
      <w:r>
        <w:rPr>
          <w:lang w:val="fr-FR"/>
        </w:rPr>
        <w:t>’</w:t>
      </w:r>
      <w:r w:rsidRPr="00196CF5">
        <w:rPr>
          <w:lang w:val="fr-FR"/>
        </w:rPr>
        <w:t>orientation vers d</w:t>
      </w:r>
      <w:r>
        <w:rPr>
          <w:lang w:val="fr-FR"/>
        </w:rPr>
        <w:t>’</w:t>
      </w:r>
      <w:r w:rsidRPr="00196CF5">
        <w:rPr>
          <w:lang w:val="fr-FR"/>
        </w:rPr>
        <w:t>autres solutions de remplacement.</w:t>
      </w:r>
      <w:r w:rsidRPr="00493210">
        <w:rPr>
          <w:lang w:val="fr-CA"/>
        </w:rPr>
        <w:t xml:space="preserve"> </w:t>
      </w:r>
      <w:r w:rsidRPr="00196CF5">
        <w:rPr>
          <w:lang w:val="fr-FR"/>
        </w:rPr>
        <w:t>Le PNUD a informé que les niveaux réels de décaissement des surcoûts d</w:t>
      </w:r>
      <w:r>
        <w:rPr>
          <w:lang w:val="fr-FR"/>
        </w:rPr>
        <w:t>’</w:t>
      </w:r>
      <w:r w:rsidRPr="00196CF5">
        <w:rPr>
          <w:lang w:val="fr-FR"/>
        </w:rPr>
        <w:t>exploitation seront disponibles lors de l</w:t>
      </w:r>
      <w:r>
        <w:rPr>
          <w:lang w:val="fr-FR"/>
        </w:rPr>
        <w:t>’</w:t>
      </w:r>
      <w:r w:rsidRPr="00196CF5">
        <w:rPr>
          <w:lang w:val="fr-FR"/>
        </w:rPr>
        <w:t>achèvement financier au cours du premier trimestre de 2022.</w:t>
      </w:r>
    </w:p>
    <w:p w14:paraId="1CA2C272" w14:textId="267D023B" w:rsidR="00493210" w:rsidRPr="00493210" w:rsidRDefault="00493210" w:rsidP="005312BB">
      <w:pPr>
        <w:spacing w:after="120"/>
        <w:rPr>
          <w:u w:val="single"/>
          <w:lang w:val="fr-CA"/>
        </w:rPr>
      </w:pPr>
      <w:r w:rsidRPr="00196CF5">
        <w:rPr>
          <w:u w:val="single"/>
          <w:lang w:val="fr-FR"/>
        </w:rPr>
        <w:t xml:space="preserve">Rapport sur les dépenses </w:t>
      </w:r>
      <w:r w:rsidR="00237A08">
        <w:rPr>
          <w:u w:val="single"/>
          <w:lang w:val="fr-FR"/>
        </w:rPr>
        <w:t>du Bureau</w:t>
      </w:r>
      <w:r w:rsidRPr="00196CF5">
        <w:rPr>
          <w:u w:val="single"/>
          <w:lang w:val="fr-FR"/>
        </w:rPr>
        <w:t xml:space="preserve"> de gestion de projet</w:t>
      </w:r>
      <w:r>
        <w:rPr>
          <w:u w:val="single"/>
          <w:lang w:val="fr-FR"/>
        </w:rPr>
        <w:t xml:space="preserve"> </w:t>
      </w:r>
    </w:p>
    <w:p w14:paraId="2B0A52A0" w14:textId="77777777" w:rsidR="00493210" w:rsidRPr="00493210" w:rsidRDefault="00493210" w:rsidP="005312BB">
      <w:pPr>
        <w:spacing w:after="120"/>
        <w:rPr>
          <w:lang w:val="fr-CA"/>
        </w:rPr>
      </w:pPr>
    </w:p>
    <w:p w14:paraId="46109B57" w14:textId="667C0C00" w:rsidR="00493210" w:rsidRPr="00493210" w:rsidRDefault="00493210" w:rsidP="005312BB">
      <w:pPr>
        <w:pStyle w:val="Heading1"/>
        <w:widowControl w:val="0"/>
        <w:spacing w:after="120"/>
        <w:rPr>
          <w:lang w:val="fr-CA"/>
        </w:rPr>
      </w:pPr>
      <w:r w:rsidRPr="00196CF5">
        <w:rPr>
          <w:lang w:val="fr-FR"/>
        </w:rPr>
        <w:t>Le PNUD, en tant qu</w:t>
      </w:r>
      <w:r>
        <w:rPr>
          <w:lang w:val="fr-FR"/>
        </w:rPr>
        <w:t>’</w:t>
      </w:r>
      <w:r w:rsidRPr="00196CF5">
        <w:rPr>
          <w:lang w:val="fr-FR"/>
        </w:rPr>
        <w:t>agence principale pour l</w:t>
      </w:r>
      <w:r>
        <w:rPr>
          <w:lang w:val="fr-FR"/>
        </w:rPr>
        <w:t>’</w:t>
      </w:r>
      <w:r w:rsidRPr="00196CF5">
        <w:rPr>
          <w:lang w:val="fr-FR"/>
        </w:rPr>
        <w:t>ensemble de la phase II du PGEH, a fourni un rapport cumulatif sur les dépenses de l</w:t>
      </w:r>
      <w:r>
        <w:rPr>
          <w:lang w:val="fr-FR"/>
        </w:rPr>
        <w:t>’</w:t>
      </w:r>
      <w:r w:rsidRPr="00196CF5">
        <w:rPr>
          <w:lang w:val="fr-FR"/>
        </w:rPr>
        <w:t>unité de gestion de projet, conformément à la décision 81/46(b).</w:t>
      </w:r>
      <w:r w:rsidRPr="00493210">
        <w:rPr>
          <w:lang w:val="fr-CA"/>
        </w:rPr>
        <w:t xml:space="preserve"> </w:t>
      </w:r>
      <w:r w:rsidRPr="00196CF5">
        <w:rPr>
          <w:lang w:val="fr-FR"/>
        </w:rPr>
        <w:t xml:space="preserve">Sur la base de ce rapport, les dépenses liées </w:t>
      </w:r>
      <w:r w:rsidR="00237A08">
        <w:rPr>
          <w:lang w:val="fr-FR"/>
        </w:rPr>
        <w:t>au Bureau de gestion de projet</w:t>
      </w:r>
      <w:r w:rsidRPr="00196CF5">
        <w:rPr>
          <w:lang w:val="fr-FR"/>
        </w:rPr>
        <w:t xml:space="preserve"> pour la phase II du </w:t>
      </w:r>
      <w:r>
        <w:rPr>
          <w:lang w:val="fr-FR"/>
        </w:rPr>
        <w:t>plan sectoriel</w:t>
      </w:r>
      <w:r w:rsidRPr="00196CF5">
        <w:rPr>
          <w:lang w:val="fr-FR"/>
        </w:rPr>
        <w:t xml:space="preserve"> </w:t>
      </w:r>
      <w:r w:rsidR="00AF18D7">
        <w:rPr>
          <w:lang w:val="fr-FR"/>
        </w:rPr>
        <w:t>de la RIC</w:t>
      </w:r>
      <w:r w:rsidRPr="00196CF5">
        <w:rPr>
          <w:lang w:val="fr-FR"/>
        </w:rPr>
        <w:t xml:space="preserve"> mis en œuvre par le PNUD </w:t>
      </w:r>
      <w:r>
        <w:rPr>
          <w:lang w:val="fr-FR"/>
        </w:rPr>
        <w:t>s</w:t>
      </w:r>
      <w:r w:rsidRPr="00196CF5">
        <w:rPr>
          <w:lang w:val="fr-FR"/>
        </w:rPr>
        <w:t>ont résumées au tableau 6.</w:t>
      </w:r>
      <w:r w:rsidRPr="00493210">
        <w:rPr>
          <w:lang w:val="fr-CA"/>
        </w:rPr>
        <w:t xml:space="preserve"> </w:t>
      </w:r>
    </w:p>
    <w:p w14:paraId="062442EF" w14:textId="5A6E66D3" w:rsidR="00493210" w:rsidRPr="00493210" w:rsidRDefault="00493210" w:rsidP="00493210">
      <w:pPr>
        <w:pStyle w:val="Heading1"/>
        <w:widowControl w:val="0"/>
        <w:numPr>
          <w:ilvl w:val="0"/>
          <w:numId w:val="0"/>
        </w:numPr>
        <w:spacing w:after="0"/>
        <w:rPr>
          <w:b/>
          <w:lang w:val="fr-CA"/>
        </w:rPr>
      </w:pPr>
      <w:r w:rsidRPr="00196CF5">
        <w:rPr>
          <w:b/>
          <w:lang w:val="fr-FR"/>
        </w:rPr>
        <w:t xml:space="preserve">Tableau 6. Dépenses cumulées </w:t>
      </w:r>
      <w:r w:rsidR="00237A08">
        <w:rPr>
          <w:b/>
          <w:lang w:val="fr-FR"/>
        </w:rPr>
        <w:t>du Bureau de gestion de projet</w:t>
      </w:r>
      <w:r>
        <w:rPr>
          <w:b/>
          <w:lang w:val="fr-FR"/>
        </w:rPr>
        <w:t xml:space="preserve"> </w:t>
      </w:r>
      <w:r w:rsidRPr="00196CF5">
        <w:rPr>
          <w:b/>
          <w:lang w:val="fr-FR"/>
        </w:rPr>
        <w:t xml:space="preserve">pour la phase II du </w:t>
      </w:r>
      <w:r>
        <w:rPr>
          <w:b/>
          <w:lang w:val="fr-FR"/>
        </w:rPr>
        <w:t>plan sectoriel</w:t>
      </w:r>
      <w:r w:rsidRPr="00196CF5">
        <w:rPr>
          <w:b/>
          <w:lang w:val="fr-FR"/>
        </w:rPr>
        <w:t xml:space="preserve"> </w:t>
      </w:r>
      <w:r w:rsidR="00AF18D7">
        <w:rPr>
          <w:b/>
          <w:lang w:val="fr-FR"/>
        </w:rPr>
        <w:t>de la RIC</w:t>
      </w:r>
      <w:r w:rsidRPr="00196CF5">
        <w:rPr>
          <w:b/>
          <w:lang w:val="fr-FR"/>
        </w:rPr>
        <w:t xml:space="preserve"> de 2017 à 2020</w:t>
      </w:r>
    </w:p>
    <w:tbl>
      <w:tblPr>
        <w:tblW w:w="5000" w:type="pct"/>
        <w:tblCellMar>
          <w:left w:w="0" w:type="dxa"/>
          <w:right w:w="0" w:type="dxa"/>
        </w:tblCellMar>
        <w:tblLook w:val="04A0" w:firstRow="1" w:lastRow="0" w:firstColumn="1" w:lastColumn="0" w:noHBand="0" w:noVBand="1"/>
      </w:tblPr>
      <w:tblGrid>
        <w:gridCol w:w="2263"/>
        <w:gridCol w:w="5206"/>
        <w:gridCol w:w="1881"/>
      </w:tblGrid>
      <w:tr w:rsidR="00493210" w:rsidRPr="00635779" w14:paraId="1547F6F7" w14:textId="77777777" w:rsidTr="00493210">
        <w:tc>
          <w:tcPr>
            <w:tcW w:w="1210"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hideMark/>
          </w:tcPr>
          <w:p w14:paraId="382874A3" w14:textId="77777777" w:rsidR="00493210" w:rsidRPr="00196CF5" w:rsidRDefault="00493210" w:rsidP="00493210">
            <w:pPr>
              <w:widowControl w:val="0"/>
              <w:jc w:val="center"/>
              <w:rPr>
                <w:rFonts w:eastAsiaTheme="minorEastAsia"/>
                <w:b/>
                <w:bCs/>
                <w:sz w:val="20"/>
                <w:szCs w:val="20"/>
              </w:rPr>
            </w:pPr>
            <w:r w:rsidRPr="00196CF5">
              <w:rPr>
                <w:b/>
                <w:bCs/>
                <w:sz w:val="20"/>
                <w:szCs w:val="20"/>
                <w:lang w:val="fr-FR"/>
              </w:rPr>
              <w:t>Poste</w:t>
            </w:r>
          </w:p>
        </w:tc>
        <w:tc>
          <w:tcPr>
            <w:tcW w:w="2784"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hideMark/>
          </w:tcPr>
          <w:p w14:paraId="030F5255" w14:textId="77777777" w:rsidR="00493210" w:rsidRPr="00196CF5" w:rsidRDefault="00493210" w:rsidP="00493210">
            <w:pPr>
              <w:widowControl w:val="0"/>
              <w:jc w:val="center"/>
              <w:rPr>
                <w:b/>
                <w:bCs/>
                <w:sz w:val="20"/>
                <w:szCs w:val="20"/>
              </w:rPr>
            </w:pPr>
            <w:r w:rsidRPr="00196CF5">
              <w:rPr>
                <w:b/>
                <w:bCs/>
                <w:sz w:val="20"/>
                <w:szCs w:val="20"/>
                <w:lang w:val="fr-FR"/>
              </w:rPr>
              <w:t>Description</w:t>
            </w:r>
          </w:p>
        </w:tc>
        <w:tc>
          <w:tcPr>
            <w:tcW w:w="100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hideMark/>
          </w:tcPr>
          <w:p w14:paraId="7DD6346F" w14:textId="77777777" w:rsidR="00493210" w:rsidRPr="00196CF5" w:rsidRDefault="00493210" w:rsidP="00493210">
            <w:pPr>
              <w:widowControl w:val="0"/>
              <w:jc w:val="center"/>
              <w:rPr>
                <w:b/>
                <w:bCs/>
                <w:sz w:val="20"/>
                <w:szCs w:val="20"/>
              </w:rPr>
            </w:pPr>
            <w:r w:rsidRPr="00196CF5">
              <w:rPr>
                <w:b/>
                <w:bCs/>
                <w:sz w:val="20"/>
                <w:szCs w:val="20"/>
                <w:lang w:val="fr-FR"/>
              </w:rPr>
              <w:t>Coût</w:t>
            </w:r>
          </w:p>
          <w:p w14:paraId="1DA670F4" w14:textId="77777777" w:rsidR="00493210" w:rsidRPr="00196CF5" w:rsidRDefault="00493210" w:rsidP="00493210">
            <w:pPr>
              <w:widowControl w:val="0"/>
              <w:jc w:val="center"/>
              <w:rPr>
                <w:b/>
                <w:bCs/>
                <w:sz w:val="20"/>
                <w:szCs w:val="20"/>
              </w:rPr>
            </w:pPr>
            <w:r w:rsidRPr="00196CF5">
              <w:rPr>
                <w:b/>
                <w:bCs/>
                <w:sz w:val="20"/>
                <w:szCs w:val="20"/>
                <w:lang w:val="fr-FR"/>
              </w:rPr>
              <w:t>($US)</w:t>
            </w:r>
          </w:p>
        </w:tc>
      </w:tr>
      <w:tr w:rsidR="00493210" w:rsidRPr="00635779" w14:paraId="51EAA536" w14:textId="77777777" w:rsidTr="00493210">
        <w:tc>
          <w:tcPr>
            <w:tcW w:w="1210" w:type="pct"/>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hideMark/>
          </w:tcPr>
          <w:p w14:paraId="04DA2FA9" w14:textId="77777777" w:rsidR="00493210" w:rsidRPr="00196CF5" w:rsidRDefault="00493210" w:rsidP="00493210">
            <w:pPr>
              <w:widowControl w:val="0"/>
              <w:rPr>
                <w:sz w:val="20"/>
                <w:szCs w:val="20"/>
              </w:rPr>
            </w:pPr>
            <w:r w:rsidRPr="00196CF5">
              <w:rPr>
                <w:sz w:val="20"/>
                <w:szCs w:val="20"/>
                <w:lang w:val="fr-FR"/>
              </w:rPr>
              <w:t xml:space="preserve">Coûts spécifiques </w:t>
            </w:r>
            <w:r>
              <w:rPr>
                <w:sz w:val="20"/>
                <w:szCs w:val="20"/>
                <w:lang w:val="fr-FR"/>
              </w:rPr>
              <w:t>au</w:t>
            </w:r>
            <w:r w:rsidRPr="00196CF5">
              <w:rPr>
                <w:sz w:val="20"/>
                <w:szCs w:val="20"/>
                <w:lang w:val="fr-FR"/>
              </w:rPr>
              <w:t xml:space="preserve"> secteur</w:t>
            </w:r>
          </w:p>
        </w:tc>
        <w:tc>
          <w:tcPr>
            <w:tcW w:w="2784"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41631646" w14:textId="77777777" w:rsidR="00493210" w:rsidRPr="00196CF5" w:rsidRDefault="00493210" w:rsidP="00493210">
            <w:pPr>
              <w:widowControl w:val="0"/>
              <w:rPr>
                <w:sz w:val="20"/>
                <w:szCs w:val="20"/>
              </w:rPr>
            </w:pPr>
            <w:r w:rsidRPr="00196CF5">
              <w:rPr>
                <w:sz w:val="20"/>
                <w:szCs w:val="20"/>
                <w:lang w:val="fr-FR"/>
              </w:rPr>
              <w:t>Personnel du projet</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vAlign w:val="center"/>
            <w:hideMark/>
          </w:tcPr>
          <w:p w14:paraId="115A57E5" w14:textId="77777777" w:rsidR="00493210" w:rsidRPr="00635779" w:rsidRDefault="00493210" w:rsidP="00493210">
            <w:pPr>
              <w:widowControl w:val="0"/>
              <w:ind w:right="-143"/>
              <w:jc w:val="right"/>
              <w:rPr>
                <w:color w:val="000000"/>
                <w:sz w:val="20"/>
                <w:szCs w:val="20"/>
                <w:lang w:eastAsia="zh-CN"/>
              </w:rPr>
            </w:pPr>
            <w:r w:rsidRPr="00635779">
              <w:rPr>
                <w:color w:val="000000"/>
                <w:sz w:val="20"/>
                <w:szCs w:val="20"/>
              </w:rPr>
              <w:t>757</w:t>
            </w:r>
            <w:r>
              <w:rPr>
                <w:color w:val="000000"/>
                <w:sz w:val="20"/>
                <w:szCs w:val="20"/>
              </w:rPr>
              <w:t> </w:t>
            </w:r>
            <w:r w:rsidRPr="00635779">
              <w:rPr>
                <w:color w:val="000000"/>
                <w:sz w:val="20"/>
                <w:szCs w:val="20"/>
              </w:rPr>
              <w:t>298</w:t>
            </w:r>
          </w:p>
        </w:tc>
      </w:tr>
      <w:tr w:rsidR="00493210" w:rsidRPr="00635779" w14:paraId="247CB79C" w14:textId="77777777" w:rsidTr="00493210">
        <w:tc>
          <w:tcPr>
            <w:tcW w:w="1210" w:type="pct"/>
            <w:vMerge/>
            <w:tcBorders>
              <w:top w:val="single" w:sz="4" w:space="0" w:color="auto"/>
              <w:left w:val="single" w:sz="4" w:space="0" w:color="auto"/>
              <w:bottom w:val="single" w:sz="4" w:space="0" w:color="auto"/>
              <w:right w:val="single" w:sz="4" w:space="0" w:color="auto"/>
            </w:tcBorders>
            <w:vAlign w:val="center"/>
            <w:hideMark/>
          </w:tcPr>
          <w:p w14:paraId="31D0EB39" w14:textId="77777777" w:rsidR="00493210" w:rsidRPr="00635779" w:rsidRDefault="00493210" w:rsidP="00493210">
            <w:pPr>
              <w:widowControl w:val="0"/>
              <w:rPr>
                <w:rFonts w:eastAsiaTheme="minorEastAsia"/>
                <w:sz w:val="20"/>
                <w:szCs w:val="20"/>
              </w:rPr>
            </w:pPr>
          </w:p>
        </w:tc>
        <w:tc>
          <w:tcPr>
            <w:tcW w:w="2784"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36DCC50C" w14:textId="77777777" w:rsidR="00493210" w:rsidRPr="00493210" w:rsidRDefault="00493210" w:rsidP="00493210">
            <w:pPr>
              <w:widowControl w:val="0"/>
              <w:rPr>
                <w:sz w:val="20"/>
                <w:szCs w:val="20"/>
                <w:lang w:val="fr-CA"/>
              </w:rPr>
            </w:pPr>
            <w:r w:rsidRPr="00196CF5">
              <w:rPr>
                <w:sz w:val="20"/>
                <w:szCs w:val="20"/>
                <w:lang w:val="fr-FR"/>
              </w:rPr>
              <w:t>Voyages à l</w:t>
            </w:r>
            <w:r>
              <w:rPr>
                <w:sz w:val="20"/>
                <w:szCs w:val="20"/>
                <w:lang w:val="fr-FR"/>
              </w:rPr>
              <w:t>’</w:t>
            </w:r>
            <w:r w:rsidRPr="00196CF5">
              <w:rPr>
                <w:sz w:val="20"/>
                <w:szCs w:val="20"/>
                <w:lang w:val="fr-FR"/>
              </w:rPr>
              <w:t>intérieur des pays</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vAlign w:val="center"/>
            <w:hideMark/>
          </w:tcPr>
          <w:p w14:paraId="4E8020F2" w14:textId="77777777" w:rsidR="00493210" w:rsidRPr="00635779" w:rsidRDefault="00493210" w:rsidP="00493210">
            <w:pPr>
              <w:widowControl w:val="0"/>
              <w:ind w:right="-143"/>
              <w:jc w:val="right"/>
              <w:rPr>
                <w:color w:val="000000"/>
                <w:sz w:val="20"/>
                <w:szCs w:val="20"/>
                <w:lang w:eastAsia="zh-CN"/>
              </w:rPr>
            </w:pPr>
            <w:r w:rsidRPr="00635779">
              <w:rPr>
                <w:color w:val="000000"/>
                <w:sz w:val="20"/>
                <w:szCs w:val="20"/>
              </w:rPr>
              <w:t>110</w:t>
            </w:r>
            <w:r>
              <w:rPr>
                <w:color w:val="000000"/>
                <w:sz w:val="20"/>
                <w:szCs w:val="20"/>
              </w:rPr>
              <w:t> </w:t>
            </w:r>
            <w:r w:rsidRPr="00635779">
              <w:rPr>
                <w:color w:val="000000"/>
                <w:sz w:val="20"/>
                <w:szCs w:val="20"/>
              </w:rPr>
              <w:t>004</w:t>
            </w:r>
          </w:p>
        </w:tc>
      </w:tr>
      <w:tr w:rsidR="00493210" w:rsidRPr="00635779" w14:paraId="2B9EE402" w14:textId="77777777" w:rsidTr="00493210">
        <w:tc>
          <w:tcPr>
            <w:tcW w:w="1210" w:type="pct"/>
            <w:vMerge/>
            <w:tcBorders>
              <w:top w:val="single" w:sz="4" w:space="0" w:color="auto"/>
              <w:left w:val="single" w:sz="4" w:space="0" w:color="auto"/>
              <w:bottom w:val="single" w:sz="4" w:space="0" w:color="auto"/>
              <w:right w:val="single" w:sz="4" w:space="0" w:color="auto"/>
            </w:tcBorders>
            <w:vAlign w:val="center"/>
            <w:hideMark/>
          </w:tcPr>
          <w:p w14:paraId="5F9CB163" w14:textId="77777777" w:rsidR="00493210" w:rsidRPr="00635779" w:rsidRDefault="00493210" w:rsidP="00493210">
            <w:pPr>
              <w:widowControl w:val="0"/>
              <w:rPr>
                <w:rFonts w:eastAsiaTheme="minorEastAsia"/>
                <w:sz w:val="20"/>
                <w:szCs w:val="20"/>
              </w:rPr>
            </w:pPr>
          </w:p>
        </w:tc>
        <w:tc>
          <w:tcPr>
            <w:tcW w:w="2784"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194E1B61" w14:textId="77777777" w:rsidR="00493210" w:rsidRPr="00196CF5" w:rsidRDefault="00493210" w:rsidP="00493210">
            <w:pPr>
              <w:widowControl w:val="0"/>
              <w:rPr>
                <w:sz w:val="20"/>
                <w:szCs w:val="20"/>
              </w:rPr>
            </w:pPr>
            <w:r w:rsidRPr="00196CF5">
              <w:rPr>
                <w:sz w:val="20"/>
                <w:szCs w:val="20"/>
                <w:lang w:val="fr-FR"/>
              </w:rPr>
              <w:t>Voyages internationaux</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vAlign w:val="center"/>
            <w:hideMark/>
          </w:tcPr>
          <w:p w14:paraId="647D07BE" w14:textId="77777777" w:rsidR="00493210" w:rsidRPr="00635779" w:rsidRDefault="00493210" w:rsidP="00493210">
            <w:pPr>
              <w:widowControl w:val="0"/>
              <w:ind w:right="-143"/>
              <w:jc w:val="right"/>
              <w:rPr>
                <w:color w:val="000000"/>
                <w:sz w:val="20"/>
                <w:szCs w:val="20"/>
                <w:lang w:eastAsia="zh-CN"/>
              </w:rPr>
            </w:pPr>
            <w:r w:rsidRPr="00635779">
              <w:rPr>
                <w:color w:val="000000"/>
                <w:sz w:val="20"/>
                <w:szCs w:val="20"/>
                <w:lang w:eastAsia="zh-CN"/>
              </w:rPr>
              <w:t>4</w:t>
            </w:r>
            <w:r>
              <w:rPr>
                <w:color w:val="000000"/>
                <w:sz w:val="20"/>
                <w:szCs w:val="20"/>
                <w:lang w:eastAsia="zh-CN"/>
              </w:rPr>
              <w:t> </w:t>
            </w:r>
            <w:r w:rsidRPr="00635779">
              <w:rPr>
                <w:color w:val="000000"/>
                <w:sz w:val="20"/>
                <w:szCs w:val="20"/>
                <w:lang w:eastAsia="zh-CN"/>
              </w:rPr>
              <w:t>000</w:t>
            </w:r>
          </w:p>
        </w:tc>
      </w:tr>
      <w:tr w:rsidR="00493210" w:rsidRPr="00635779" w14:paraId="29F05762" w14:textId="77777777" w:rsidTr="00493210">
        <w:tc>
          <w:tcPr>
            <w:tcW w:w="1210" w:type="pct"/>
            <w:vMerge/>
            <w:tcBorders>
              <w:top w:val="single" w:sz="4" w:space="0" w:color="auto"/>
              <w:left w:val="single" w:sz="4" w:space="0" w:color="auto"/>
              <w:bottom w:val="single" w:sz="4" w:space="0" w:color="auto"/>
              <w:right w:val="single" w:sz="4" w:space="0" w:color="auto"/>
            </w:tcBorders>
            <w:vAlign w:val="center"/>
            <w:hideMark/>
          </w:tcPr>
          <w:p w14:paraId="099DEE5B" w14:textId="77777777" w:rsidR="00493210" w:rsidRPr="00635779" w:rsidRDefault="00493210" w:rsidP="00493210">
            <w:pPr>
              <w:widowControl w:val="0"/>
              <w:rPr>
                <w:rFonts w:eastAsiaTheme="minorEastAsia"/>
                <w:sz w:val="20"/>
                <w:szCs w:val="20"/>
              </w:rPr>
            </w:pPr>
          </w:p>
        </w:tc>
        <w:tc>
          <w:tcPr>
            <w:tcW w:w="2784"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0ACDD36E" w14:textId="77777777" w:rsidR="00493210" w:rsidRPr="00196CF5" w:rsidRDefault="00493210" w:rsidP="00493210">
            <w:pPr>
              <w:widowControl w:val="0"/>
              <w:rPr>
                <w:sz w:val="20"/>
                <w:szCs w:val="20"/>
              </w:rPr>
            </w:pPr>
            <w:r w:rsidRPr="00196CF5">
              <w:rPr>
                <w:sz w:val="20"/>
                <w:szCs w:val="20"/>
                <w:lang w:val="fr-FR"/>
              </w:rPr>
              <w:t>Réunions nationales</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vAlign w:val="center"/>
            <w:hideMark/>
          </w:tcPr>
          <w:p w14:paraId="1534E98C" w14:textId="77777777" w:rsidR="00493210" w:rsidRPr="00635779" w:rsidRDefault="00493210" w:rsidP="00493210">
            <w:pPr>
              <w:widowControl w:val="0"/>
              <w:ind w:right="-143"/>
              <w:jc w:val="right"/>
              <w:rPr>
                <w:color w:val="000000"/>
                <w:sz w:val="20"/>
                <w:szCs w:val="20"/>
                <w:lang w:eastAsia="zh-CN"/>
              </w:rPr>
            </w:pPr>
            <w:r w:rsidRPr="00635779">
              <w:rPr>
                <w:color w:val="000000"/>
                <w:sz w:val="20"/>
                <w:szCs w:val="20"/>
              </w:rPr>
              <w:t>51</w:t>
            </w:r>
            <w:r>
              <w:rPr>
                <w:color w:val="000000"/>
                <w:sz w:val="20"/>
                <w:szCs w:val="20"/>
              </w:rPr>
              <w:t> </w:t>
            </w:r>
            <w:r w:rsidRPr="00635779">
              <w:rPr>
                <w:color w:val="000000"/>
                <w:sz w:val="20"/>
                <w:szCs w:val="20"/>
              </w:rPr>
              <w:t>962</w:t>
            </w:r>
          </w:p>
        </w:tc>
      </w:tr>
      <w:tr w:rsidR="00493210" w:rsidRPr="00635779" w14:paraId="1ABD5FD6" w14:textId="77777777" w:rsidTr="00493210">
        <w:tc>
          <w:tcPr>
            <w:tcW w:w="1210" w:type="pct"/>
            <w:vMerge/>
            <w:tcBorders>
              <w:top w:val="single" w:sz="4" w:space="0" w:color="auto"/>
              <w:left w:val="single" w:sz="4" w:space="0" w:color="auto"/>
              <w:bottom w:val="single" w:sz="4" w:space="0" w:color="auto"/>
              <w:right w:val="single" w:sz="4" w:space="0" w:color="auto"/>
            </w:tcBorders>
            <w:vAlign w:val="center"/>
            <w:hideMark/>
          </w:tcPr>
          <w:p w14:paraId="045514EF" w14:textId="77777777" w:rsidR="00493210" w:rsidRPr="00635779" w:rsidRDefault="00493210" w:rsidP="00493210">
            <w:pPr>
              <w:widowControl w:val="0"/>
              <w:rPr>
                <w:rFonts w:eastAsiaTheme="minorEastAsia"/>
                <w:sz w:val="20"/>
                <w:szCs w:val="20"/>
              </w:rPr>
            </w:pPr>
          </w:p>
        </w:tc>
        <w:tc>
          <w:tcPr>
            <w:tcW w:w="2784"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4F10CF7E" w14:textId="77777777" w:rsidR="00493210" w:rsidRPr="00196CF5" w:rsidRDefault="00493210" w:rsidP="00493210">
            <w:pPr>
              <w:widowControl w:val="0"/>
              <w:rPr>
                <w:sz w:val="20"/>
                <w:szCs w:val="20"/>
              </w:rPr>
            </w:pPr>
            <w:r w:rsidRPr="00196CF5">
              <w:rPr>
                <w:sz w:val="20"/>
                <w:szCs w:val="20"/>
                <w:lang w:val="fr-FR"/>
              </w:rPr>
              <w:t>Réunions</w:t>
            </w:r>
            <w:r>
              <w:rPr>
                <w:sz w:val="20"/>
                <w:szCs w:val="20"/>
                <w:lang w:val="fr-FR"/>
              </w:rPr>
              <w:t> </w:t>
            </w:r>
            <w:r w:rsidRPr="00196CF5">
              <w:rPr>
                <w:sz w:val="20"/>
                <w:szCs w:val="20"/>
                <w:lang w:val="fr-FR"/>
              </w:rPr>
              <w:t>internationales</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vAlign w:val="center"/>
            <w:hideMark/>
          </w:tcPr>
          <w:p w14:paraId="52F4F73A" w14:textId="77777777" w:rsidR="00493210" w:rsidRPr="00635779" w:rsidRDefault="00493210" w:rsidP="00493210">
            <w:pPr>
              <w:widowControl w:val="0"/>
              <w:ind w:right="-143"/>
              <w:jc w:val="right"/>
              <w:rPr>
                <w:color w:val="000000"/>
                <w:sz w:val="20"/>
                <w:szCs w:val="20"/>
                <w:lang w:eastAsia="zh-CN"/>
              </w:rPr>
            </w:pPr>
            <w:r w:rsidRPr="00635779">
              <w:rPr>
                <w:color w:val="000000"/>
                <w:sz w:val="20"/>
                <w:szCs w:val="20"/>
              </w:rPr>
              <w:t>0</w:t>
            </w:r>
          </w:p>
        </w:tc>
      </w:tr>
      <w:tr w:rsidR="00493210" w:rsidRPr="00635779" w14:paraId="1B011677" w14:textId="77777777" w:rsidTr="00493210">
        <w:tc>
          <w:tcPr>
            <w:tcW w:w="1210" w:type="pct"/>
            <w:vMerge/>
            <w:tcBorders>
              <w:top w:val="single" w:sz="4" w:space="0" w:color="auto"/>
              <w:left w:val="single" w:sz="4" w:space="0" w:color="auto"/>
              <w:bottom w:val="single" w:sz="4" w:space="0" w:color="auto"/>
              <w:right w:val="single" w:sz="4" w:space="0" w:color="auto"/>
            </w:tcBorders>
            <w:vAlign w:val="center"/>
            <w:hideMark/>
          </w:tcPr>
          <w:p w14:paraId="6E126091" w14:textId="77777777" w:rsidR="00493210" w:rsidRPr="00635779" w:rsidRDefault="00493210" w:rsidP="00493210">
            <w:pPr>
              <w:widowControl w:val="0"/>
              <w:rPr>
                <w:rFonts w:eastAsiaTheme="minorEastAsia"/>
                <w:sz w:val="20"/>
                <w:szCs w:val="20"/>
              </w:rPr>
            </w:pPr>
          </w:p>
        </w:tc>
        <w:tc>
          <w:tcPr>
            <w:tcW w:w="2784"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520F93FC" w14:textId="77777777" w:rsidR="00493210" w:rsidRPr="00196CF5" w:rsidRDefault="00493210" w:rsidP="00493210">
            <w:pPr>
              <w:widowControl w:val="0"/>
              <w:rPr>
                <w:sz w:val="20"/>
                <w:szCs w:val="20"/>
              </w:rPr>
            </w:pPr>
            <w:r w:rsidRPr="00196CF5">
              <w:rPr>
                <w:sz w:val="20"/>
                <w:szCs w:val="20"/>
                <w:lang w:val="fr-FR"/>
              </w:rPr>
              <w:t>Service de consultance</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vAlign w:val="center"/>
            <w:hideMark/>
          </w:tcPr>
          <w:p w14:paraId="3AAD0762" w14:textId="77777777" w:rsidR="00493210" w:rsidRPr="00635779" w:rsidRDefault="00493210" w:rsidP="00493210">
            <w:pPr>
              <w:widowControl w:val="0"/>
              <w:ind w:right="-143"/>
              <w:jc w:val="right"/>
              <w:rPr>
                <w:color w:val="000000"/>
                <w:sz w:val="20"/>
                <w:szCs w:val="20"/>
                <w:lang w:eastAsia="zh-CN"/>
              </w:rPr>
            </w:pPr>
            <w:r w:rsidRPr="00635779">
              <w:rPr>
                <w:color w:val="000000"/>
                <w:sz w:val="20"/>
                <w:szCs w:val="20"/>
              </w:rPr>
              <w:t>75</w:t>
            </w:r>
            <w:r>
              <w:rPr>
                <w:color w:val="000000"/>
                <w:sz w:val="20"/>
                <w:szCs w:val="20"/>
              </w:rPr>
              <w:t> </w:t>
            </w:r>
            <w:r w:rsidRPr="00635779">
              <w:rPr>
                <w:color w:val="000000"/>
                <w:sz w:val="20"/>
                <w:szCs w:val="20"/>
              </w:rPr>
              <w:t>514</w:t>
            </w:r>
          </w:p>
        </w:tc>
      </w:tr>
      <w:tr w:rsidR="00493210" w:rsidRPr="00635779" w14:paraId="335A5F48" w14:textId="77777777" w:rsidTr="00493210">
        <w:tc>
          <w:tcPr>
            <w:tcW w:w="3994"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13C7A13C" w14:textId="77777777" w:rsidR="00493210" w:rsidRPr="00493210" w:rsidRDefault="00493210" w:rsidP="00493210">
            <w:pPr>
              <w:widowControl w:val="0"/>
              <w:rPr>
                <w:b/>
                <w:bCs/>
                <w:sz w:val="20"/>
                <w:szCs w:val="20"/>
                <w:lang w:val="fr-CA"/>
              </w:rPr>
            </w:pPr>
            <w:r w:rsidRPr="00196CF5">
              <w:rPr>
                <w:b/>
                <w:bCs/>
                <w:sz w:val="20"/>
                <w:szCs w:val="20"/>
                <w:lang w:val="fr-FR"/>
              </w:rPr>
              <w:t>Sous-total des coûts spécifiques au secteur</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hideMark/>
          </w:tcPr>
          <w:p w14:paraId="6C8131A4" w14:textId="77777777" w:rsidR="00493210" w:rsidRPr="00635779" w:rsidRDefault="00493210" w:rsidP="00493210">
            <w:pPr>
              <w:widowControl w:val="0"/>
              <w:ind w:right="-143"/>
              <w:jc w:val="right"/>
              <w:rPr>
                <w:b/>
                <w:bCs/>
                <w:sz w:val="20"/>
                <w:szCs w:val="20"/>
              </w:rPr>
            </w:pPr>
            <w:r w:rsidRPr="00635779">
              <w:rPr>
                <w:b/>
                <w:bCs/>
                <w:sz w:val="20"/>
                <w:szCs w:val="20"/>
              </w:rPr>
              <w:t>998</w:t>
            </w:r>
            <w:r>
              <w:rPr>
                <w:b/>
                <w:bCs/>
                <w:sz w:val="20"/>
                <w:szCs w:val="20"/>
              </w:rPr>
              <w:t> </w:t>
            </w:r>
            <w:r w:rsidRPr="00635779">
              <w:rPr>
                <w:b/>
                <w:bCs/>
                <w:sz w:val="20"/>
                <w:szCs w:val="20"/>
              </w:rPr>
              <w:t>778</w:t>
            </w:r>
          </w:p>
        </w:tc>
      </w:tr>
      <w:tr w:rsidR="00493210" w:rsidRPr="00635779" w14:paraId="25C946CE" w14:textId="77777777" w:rsidTr="00493210">
        <w:tc>
          <w:tcPr>
            <w:tcW w:w="1210"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hideMark/>
          </w:tcPr>
          <w:p w14:paraId="2D062CFE" w14:textId="77777777" w:rsidR="00493210" w:rsidRPr="00196CF5" w:rsidRDefault="00493210" w:rsidP="00493210">
            <w:pPr>
              <w:widowControl w:val="0"/>
              <w:rPr>
                <w:b/>
                <w:bCs/>
                <w:sz w:val="20"/>
                <w:szCs w:val="20"/>
              </w:rPr>
            </w:pPr>
            <w:r w:rsidRPr="00196CF5">
              <w:rPr>
                <w:sz w:val="20"/>
                <w:szCs w:val="20"/>
                <w:lang w:val="fr-FR"/>
              </w:rPr>
              <w:t>Coûts</w:t>
            </w:r>
            <w:r>
              <w:rPr>
                <w:sz w:val="20"/>
                <w:szCs w:val="20"/>
                <w:lang w:val="fr-FR"/>
              </w:rPr>
              <w:t> </w:t>
            </w:r>
            <w:r w:rsidRPr="00196CF5">
              <w:rPr>
                <w:sz w:val="20"/>
                <w:szCs w:val="20"/>
                <w:lang w:val="fr-FR"/>
              </w:rPr>
              <w:t>de fonctionnement</w:t>
            </w:r>
          </w:p>
        </w:tc>
        <w:tc>
          <w:tcPr>
            <w:tcW w:w="2784"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60F8CBF6" w14:textId="77777777" w:rsidR="00493210" w:rsidRPr="00493210" w:rsidRDefault="00493210" w:rsidP="00493210">
            <w:pPr>
              <w:widowControl w:val="0"/>
              <w:rPr>
                <w:b/>
                <w:bCs/>
                <w:sz w:val="20"/>
                <w:szCs w:val="20"/>
                <w:lang w:val="fr-CA"/>
              </w:rPr>
            </w:pPr>
            <w:r w:rsidRPr="00196CF5">
              <w:rPr>
                <w:sz w:val="20"/>
                <w:szCs w:val="20"/>
                <w:lang w:val="fr-FR"/>
              </w:rPr>
              <w:t>Coûts partagés (personnel de soutien,</w:t>
            </w:r>
            <w:r>
              <w:rPr>
                <w:sz w:val="20"/>
                <w:szCs w:val="20"/>
                <w:lang w:val="fr-FR"/>
              </w:rPr>
              <w:t> </w:t>
            </w:r>
            <w:r w:rsidRPr="00196CF5">
              <w:rPr>
                <w:sz w:val="20"/>
                <w:szCs w:val="20"/>
                <w:lang w:val="fr-FR"/>
              </w:rPr>
              <w:t>fonctionnement et maintenance du bureau)</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hideMark/>
          </w:tcPr>
          <w:p w14:paraId="43B58558" w14:textId="77777777" w:rsidR="00493210" w:rsidRPr="00635779" w:rsidRDefault="00493210" w:rsidP="00493210">
            <w:pPr>
              <w:widowControl w:val="0"/>
              <w:ind w:right="-143"/>
              <w:jc w:val="right"/>
              <w:rPr>
                <w:sz w:val="20"/>
                <w:szCs w:val="20"/>
              </w:rPr>
            </w:pPr>
            <w:r w:rsidRPr="00635779">
              <w:rPr>
                <w:sz w:val="20"/>
                <w:szCs w:val="20"/>
              </w:rPr>
              <w:t>969</w:t>
            </w:r>
            <w:r>
              <w:rPr>
                <w:sz w:val="20"/>
                <w:szCs w:val="20"/>
              </w:rPr>
              <w:t> </w:t>
            </w:r>
            <w:r w:rsidRPr="00635779">
              <w:rPr>
                <w:sz w:val="20"/>
                <w:szCs w:val="20"/>
              </w:rPr>
              <w:t>182</w:t>
            </w:r>
          </w:p>
        </w:tc>
      </w:tr>
      <w:tr w:rsidR="00493210" w:rsidRPr="00635779" w14:paraId="7E131380" w14:textId="77777777" w:rsidTr="00493210">
        <w:tc>
          <w:tcPr>
            <w:tcW w:w="3994"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35AE0B67" w14:textId="77777777" w:rsidR="00493210" w:rsidRPr="00196CF5" w:rsidRDefault="00493210" w:rsidP="00493210">
            <w:pPr>
              <w:widowControl w:val="0"/>
              <w:rPr>
                <w:sz w:val="20"/>
                <w:szCs w:val="20"/>
              </w:rPr>
            </w:pPr>
            <w:r w:rsidRPr="00196CF5">
              <w:rPr>
                <w:b/>
                <w:bCs/>
                <w:sz w:val="20"/>
                <w:szCs w:val="20"/>
                <w:lang w:val="fr-FR"/>
              </w:rPr>
              <w:t>Total du décaissement*</w:t>
            </w:r>
          </w:p>
        </w:tc>
        <w:tc>
          <w:tcPr>
            <w:tcW w:w="1006" w:type="pct"/>
            <w:tcBorders>
              <w:top w:val="single" w:sz="4" w:space="0" w:color="auto"/>
              <w:left w:val="single" w:sz="4" w:space="0" w:color="auto"/>
              <w:bottom w:val="single" w:sz="4" w:space="0" w:color="auto"/>
              <w:right w:val="single" w:sz="4" w:space="0" w:color="auto"/>
            </w:tcBorders>
            <w:tcMar>
              <w:top w:w="0" w:type="dxa"/>
              <w:left w:w="115" w:type="dxa"/>
              <w:bottom w:w="0" w:type="dxa"/>
              <w:right w:w="288" w:type="dxa"/>
            </w:tcMar>
            <w:hideMark/>
          </w:tcPr>
          <w:p w14:paraId="70F83B97" w14:textId="77777777" w:rsidR="00493210" w:rsidRPr="00635779" w:rsidRDefault="00493210" w:rsidP="00493210">
            <w:pPr>
              <w:widowControl w:val="0"/>
              <w:ind w:right="-143"/>
              <w:jc w:val="right"/>
              <w:rPr>
                <w:b/>
                <w:bCs/>
                <w:sz w:val="20"/>
                <w:szCs w:val="20"/>
              </w:rPr>
            </w:pPr>
            <w:r w:rsidRPr="00635779">
              <w:rPr>
                <w:b/>
                <w:bCs/>
                <w:sz w:val="20"/>
                <w:szCs w:val="20"/>
              </w:rPr>
              <w:t>1</w:t>
            </w:r>
            <w:r>
              <w:rPr>
                <w:b/>
                <w:bCs/>
                <w:sz w:val="20"/>
                <w:szCs w:val="20"/>
              </w:rPr>
              <w:t> </w:t>
            </w:r>
            <w:r w:rsidRPr="00635779">
              <w:rPr>
                <w:b/>
                <w:bCs/>
                <w:sz w:val="20"/>
                <w:szCs w:val="20"/>
              </w:rPr>
              <w:t>967</w:t>
            </w:r>
            <w:r>
              <w:rPr>
                <w:b/>
                <w:bCs/>
                <w:sz w:val="20"/>
                <w:szCs w:val="20"/>
              </w:rPr>
              <w:t> </w:t>
            </w:r>
            <w:r w:rsidRPr="00635779">
              <w:rPr>
                <w:b/>
                <w:bCs/>
                <w:sz w:val="20"/>
                <w:szCs w:val="20"/>
              </w:rPr>
              <w:t xml:space="preserve">960 </w:t>
            </w:r>
          </w:p>
        </w:tc>
      </w:tr>
    </w:tbl>
    <w:p w14:paraId="3CE01B3F" w14:textId="77777777" w:rsidR="00493210" w:rsidRPr="00493210" w:rsidRDefault="00493210" w:rsidP="00493210">
      <w:pPr>
        <w:widowControl w:val="0"/>
        <w:spacing w:before="20"/>
        <w:rPr>
          <w:sz w:val="18"/>
          <w:szCs w:val="16"/>
          <w:lang w:val="fr-CA"/>
        </w:rPr>
      </w:pPr>
      <w:r w:rsidRPr="00196CF5">
        <w:rPr>
          <w:sz w:val="18"/>
          <w:szCs w:val="16"/>
          <w:lang w:val="fr-FR"/>
        </w:rPr>
        <w:t>* Les dépenses supplémentaires du gouvernement de la Chine (par exemple, les coûts de fonctionnement ainsi qu</w:t>
      </w:r>
      <w:r>
        <w:rPr>
          <w:sz w:val="18"/>
          <w:szCs w:val="16"/>
          <w:lang w:val="fr-FR"/>
        </w:rPr>
        <w:t>’</w:t>
      </w:r>
      <w:r w:rsidRPr="00196CF5">
        <w:rPr>
          <w:sz w:val="18"/>
          <w:szCs w:val="16"/>
          <w:lang w:val="fr-FR"/>
        </w:rPr>
        <w:t>en nature) ne sont pas incluses dans le tableau.</w:t>
      </w:r>
    </w:p>
    <w:p w14:paraId="7C822290" w14:textId="77777777" w:rsidR="00493210" w:rsidRPr="00493210" w:rsidRDefault="00493210" w:rsidP="00493210">
      <w:pPr>
        <w:keepNext/>
        <w:keepLines/>
        <w:outlineLvl w:val="1"/>
        <w:rPr>
          <w:kern w:val="36"/>
          <w:sz w:val="21"/>
          <w:lang w:val="fr-CA"/>
        </w:rPr>
      </w:pPr>
    </w:p>
    <w:p w14:paraId="2774F6FC" w14:textId="77777777" w:rsidR="00493210" w:rsidRPr="00635779" w:rsidRDefault="00493210" w:rsidP="005312BB">
      <w:pPr>
        <w:widowControl w:val="0"/>
        <w:spacing w:after="120"/>
      </w:pPr>
      <w:r w:rsidRPr="00196CF5">
        <w:rPr>
          <w:u w:val="single"/>
          <w:lang w:val="fr-FR"/>
        </w:rPr>
        <w:t>Conclusion</w:t>
      </w:r>
      <w:r w:rsidRPr="00196CF5">
        <w:t xml:space="preserve"> </w:t>
      </w:r>
    </w:p>
    <w:p w14:paraId="4D33E103" w14:textId="10EB6FB3" w:rsidR="00493210" w:rsidRPr="00493210" w:rsidRDefault="00493210" w:rsidP="005312BB">
      <w:pPr>
        <w:pStyle w:val="Heading1"/>
        <w:widowControl w:val="0"/>
        <w:spacing w:after="120"/>
        <w:rPr>
          <w:lang w:val="fr-CA"/>
        </w:rPr>
      </w:pPr>
      <w:r w:rsidRPr="00196CF5">
        <w:rPr>
          <w:lang w:val="fr-FR"/>
        </w:rPr>
        <w:t xml:space="preserve">Le Secrétariat note que la mise en œuvre de la troisième tranche du </w:t>
      </w:r>
      <w:r>
        <w:rPr>
          <w:lang w:val="fr-FR"/>
        </w:rPr>
        <w:t>plan sectoriel</w:t>
      </w:r>
      <w:r w:rsidRPr="00196CF5">
        <w:rPr>
          <w:lang w:val="fr-FR"/>
        </w:rPr>
        <w:t xml:space="preserve"> </w:t>
      </w:r>
      <w:r w:rsidR="00AF18D7">
        <w:rPr>
          <w:lang w:val="fr-FR"/>
        </w:rPr>
        <w:t>de la RIC</w:t>
      </w:r>
      <w:r w:rsidRPr="00196CF5">
        <w:rPr>
          <w:lang w:val="fr-FR"/>
        </w:rPr>
        <w:t xml:space="preserve"> progresse.</w:t>
      </w:r>
      <w:r w:rsidRPr="00493210">
        <w:rPr>
          <w:lang w:val="fr-CA"/>
        </w:rPr>
        <w:t xml:space="preserve"> </w:t>
      </w:r>
      <w:r w:rsidRPr="0093015E">
        <w:rPr>
          <w:lang w:val="fr-FR"/>
        </w:rPr>
        <w:t xml:space="preserve">Les reconversions de sept chaînes de fabrication ont été achevées et 969,51 tm de HCFC 22 ont été éliminées et remplacées par des technologies à faible ou à zéro PRP (773,58 tm), </w:t>
      </w:r>
      <w:r>
        <w:rPr>
          <w:lang w:val="fr-FR"/>
        </w:rPr>
        <w:t xml:space="preserve">par le </w:t>
      </w:r>
      <w:r w:rsidRPr="0093015E">
        <w:rPr>
          <w:lang w:val="fr-FR"/>
        </w:rPr>
        <w:t>HFC-32 (83,73</w:t>
      </w:r>
      <w:r w:rsidR="005312BB">
        <w:rPr>
          <w:lang w:val="fr-FR"/>
        </w:rPr>
        <w:t> </w:t>
      </w:r>
      <w:r w:rsidRPr="0093015E">
        <w:rPr>
          <w:lang w:val="fr-FR"/>
        </w:rPr>
        <w:t xml:space="preserve">tm) et </w:t>
      </w:r>
      <w:r>
        <w:rPr>
          <w:lang w:val="fr-FR"/>
        </w:rPr>
        <w:t xml:space="preserve">le </w:t>
      </w:r>
      <w:r w:rsidRPr="0093015E">
        <w:rPr>
          <w:lang w:val="fr-FR"/>
        </w:rPr>
        <w:t>R</w:t>
      </w:r>
      <w:r>
        <w:rPr>
          <w:lang w:val="fr-FR"/>
        </w:rPr>
        <w:t>-</w:t>
      </w:r>
      <w:r w:rsidRPr="0093015E">
        <w:rPr>
          <w:lang w:val="fr-FR"/>
        </w:rPr>
        <w:t>513A (112,20 tm).</w:t>
      </w:r>
      <w:r w:rsidRPr="00493210">
        <w:rPr>
          <w:lang w:val="fr-CA"/>
        </w:rPr>
        <w:t xml:space="preserve"> </w:t>
      </w:r>
      <w:r w:rsidRPr="0093015E">
        <w:rPr>
          <w:lang w:val="fr-FR"/>
        </w:rPr>
        <w:t>La reconversion de la capacité de fabrication restante avec contrat signé progresse : six projets ont achevé la reconversion de la chaîne de production et devraient passer à l</w:t>
      </w:r>
      <w:r>
        <w:rPr>
          <w:lang w:val="fr-FR"/>
        </w:rPr>
        <w:t>’</w:t>
      </w:r>
      <w:r w:rsidRPr="0093015E">
        <w:rPr>
          <w:lang w:val="fr-FR"/>
        </w:rPr>
        <w:t>acceptation nationale d</w:t>
      </w:r>
      <w:r>
        <w:rPr>
          <w:lang w:val="fr-FR"/>
        </w:rPr>
        <w:t>’</w:t>
      </w:r>
      <w:r w:rsidRPr="0093015E">
        <w:rPr>
          <w:lang w:val="fr-FR"/>
        </w:rPr>
        <w:t>ici fin décembre 2021 ; et deux projets sont en cours de reconversion de la chaîne de production avec achèvement prévu d</w:t>
      </w:r>
      <w:r>
        <w:rPr>
          <w:lang w:val="fr-FR"/>
        </w:rPr>
        <w:t>’</w:t>
      </w:r>
      <w:r w:rsidRPr="0093015E">
        <w:rPr>
          <w:lang w:val="fr-FR"/>
        </w:rPr>
        <w:t>ici décembre 2021. Plusieurs activités d</w:t>
      </w:r>
      <w:r>
        <w:rPr>
          <w:lang w:val="fr-FR"/>
        </w:rPr>
        <w:t>’</w:t>
      </w:r>
      <w:r w:rsidRPr="0093015E">
        <w:rPr>
          <w:lang w:val="fr-FR"/>
        </w:rPr>
        <w:t>assistance technique ont été mises en œuvre, notamment des études technologiques, l</w:t>
      </w:r>
      <w:r>
        <w:rPr>
          <w:lang w:val="fr-FR"/>
        </w:rPr>
        <w:t>’</w:t>
      </w:r>
      <w:r w:rsidRPr="0093015E">
        <w:rPr>
          <w:lang w:val="fr-FR"/>
        </w:rPr>
        <w:t>élaboration de directives techniques pour respecter les réglementations de sécurité, et la révision des normes pour aider à la reconversion de la capacité de fabrication et soutenir l</w:t>
      </w:r>
      <w:r>
        <w:rPr>
          <w:lang w:val="fr-FR"/>
        </w:rPr>
        <w:t>’</w:t>
      </w:r>
      <w:r w:rsidRPr="0093015E">
        <w:rPr>
          <w:lang w:val="fr-FR"/>
        </w:rPr>
        <w:t xml:space="preserve">adoption </w:t>
      </w:r>
      <w:r>
        <w:rPr>
          <w:lang w:val="fr-FR"/>
        </w:rPr>
        <w:t xml:space="preserve">de </w:t>
      </w:r>
      <w:r w:rsidRPr="0093015E">
        <w:rPr>
          <w:lang w:val="fr-FR"/>
        </w:rPr>
        <w:t>technologies de remplacement sur le marché.</w:t>
      </w:r>
      <w:r w:rsidRPr="00493210">
        <w:rPr>
          <w:lang w:val="fr-CA"/>
        </w:rPr>
        <w:t xml:space="preserve"> </w:t>
      </w:r>
      <w:r w:rsidRPr="0093015E">
        <w:rPr>
          <w:lang w:val="fr-FR"/>
        </w:rPr>
        <w:t>Compte</w:t>
      </w:r>
      <w:r>
        <w:rPr>
          <w:lang w:val="fr-FR"/>
        </w:rPr>
        <w:t> </w:t>
      </w:r>
      <w:r w:rsidRPr="0093015E">
        <w:rPr>
          <w:lang w:val="fr-FR"/>
        </w:rPr>
        <w:t>tenu des progrès accomplis et du décaissement global du financement de 74 pour cent, le Secrétariat recommande l</w:t>
      </w:r>
      <w:r>
        <w:rPr>
          <w:lang w:val="fr-FR"/>
        </w:rPr>
        <w:t>’</w:t>
      </w:r>
      <w:r w:rsidRPr="0093015E">
        <w:rPr>
          <w:lang w:val="fr-FR"/>
        </w:rPr>
        <w:t>approbation de la quatrième tranche.</w:t>
      </w:r>
    </w:p>
    <w:p w14:paraId="5A4C0428" w14:textId="77777777" w:rsidR="00493210" w:rsidRPr="0093015E" w:rsidRDefault="00493210" w:rsidP="00493210">
      <w:pPr>
        <w:keepNext/>
        <w:rPr>
          <w:b/>
        </w:rPr>
      </w:pPr>
      <w:r w:rsidRPr="0093015E">
        <w:rPr>
          <w:b/>
          <w:lang w:val="fr-FR"/>
        </w:rPr>
        <w:lastRenderedPageBreak/>
        <w:t>RECOMMANDATION</w:t>
      </w:r>
    </w:p>
    <w:p w14:paraId="31486B18" w14:textId="77777777" w:rsidR="00493210" w:rsidRPr="00635779" w:rsidRDefault="00493210" w:rsidP="00493210">
      <w:pPr>
        <w:keepNext/>
      </w:pPr>
    </w:p>
    <w:p w14:paraId="42413529" w14:textId="77777777" w:rsidR="00493210" w:rsidRPr="00493210" w:rsidRDefault="00493210" w:rsidP="00493210">
      <w:pPr>
        <w:pStyle w:val="Heading1"/>
        <w:keepNext/>
        <w:rPr>
          <w:lang w:val="fr-CA"/>
        </w:rPr>
      </w:pPr>
      <w:r w:rsidRPr="0093015E">
        <w:rPr>
          <w:lang w:val="fr-FR"/>
        </w:rPr>
        <w:t>Le Comité exécutif pourrait envisager de :</w:t>
      </w:r>
      <w:r w:rsidRPr="00493210">
        <w:rPr>
          <w:lang w:val="fr-CA"/>
        </w:rPr>
        <w:t xml:space="preserve"> </w:t>
      </w:r>
    </w:p>
    <w:p w14:paraId="5AA13DA2" w14:textId="77777777" w:rsidR="00493210" w:rsidRPr="00493210" w:rsidRDefault="00493210" w:rsidP="00493210">
      <w:pPr>
        <w:pStyle w:val="Heading2"/>
        <w:numPr>
          <w:ilvl w:val="1"/>
          <w:numId w:val="1"/>
        </w:numPr>
        <w:rPr>
          <w:lang w:val="fr-CA"/>
        </w:rPr>
      </w:pPr>
      <w:r w:rsidRPr="0093015E">
        <w:rPr>
          <w:lang w:val="fr-FR"/>
        </w:rPr>
        <w:t>Prendre note du rapport</w:t>
      </w:r>
      <w:r>
        <w:rPr>
          <w:lang w:val="fr-FR"/>
        </w:rPr>
        <w:t> </w:t>
      </w:r>
      <w:r w:rsidRPr="0093015E">
        <w:rPr>
          <w:lang w:val="fr-FR"/>
        </w:rPr>
        <w:t xml:space="preserve">périodique sur la mise en œuvre de la troisième tranche du </w:t>
      </w:r>
      <w:r>
        <w:rPr>
          <w:lang w:val="fr-FR"/>
        </w:rPr>
        <w:t>plan sectoriel</w:t>
      </w:r>
      <w:r w:rsidRPr="0093015E">
        <w:rPr>
          <w:lang w:val="fr-FR"/>
        </w:rPr>
        <w:t xml:space="preserve"> de la réfrigération et de la climatisation industrielles et commerciales de la phase II du plan de gestion de l</w:t>
      </w:r>
      <w:r>
        <w:rPr>
          <w:lang w:val="fr-FR"/>
        </w:rPr>
        <w:t>’</w:t>
      </w:r>
      <w:r w:rsidRPr="0093015E">
        <w:rPr>
          <w:lang w:val="fr-FR"/>
        </w:rPr>
        <w:t>élimination des HCFC (PGEH)</w:t>
      </w:r>
      <w:r>
        <w:rPr>
          <w:lang w:val="fr-FR"/>
        </w:rPr>
        <w:t> </w:t>
      </w:r>
      <w:r w:rsidRPr="0093015E">
        <w:rPr>
          <w:lang w:val="fr-FR"/>
        </w:rPr>
        <w:t>pour la Chine ;</w:t>
      </w:r>
      <w:r w:rsidRPr="00493210">
        <w:rPr>
          <w:lang w:val="fr-CA"/>
        </w:rPr>
        <w:t xml:space="preserve"> </w:t>
      </w:r>
    </w:p>
    <w:p w14:paraId="76C66496" w14:textId="2647590A" w:rsidR="00493210" w:rsidRPr="00493210" w:rsidRDefault="00493210" w:rsidP="00493210">
      <w:pPr>
        <w:pStyle w:val="Heading2"/>
        <w:numPr>
          <w:ilvl w:val="1"/>
          <w:numId w:val="1"/>
        </w:numPr>
        <w:rPr>
          <w:lang w:val="fr-CA"/>
        </w:rPr>
      </w:pPr>
      <w:r w:rsidRPr="0093015E">
        <w:rPr>
          <w:lang w:val="fr-FR"/>
        </w:rPr>
        <w:t xml:space="preserve">Approuver la quatrième tranche du </w:t>
      </w:r>
      <w:r>
        <w:rPr>
          <w:lang w:val="fr-FR"/>
        </w:rPr>
        <w:t>plan sectoriel</w:t>
      </w:r>
      <w:r w:rsidRPr="0093015E">
        <w:rPr>
          <w:lang w:val="fr-FR"/>
        </w:rPr>
        <w:t xml:space="preserve"> </w:t>
      </w:r>
      <w:r w:rsidR="00AF18D7">
        <w:rPr>
          <w:lang w:val="fr-FR"/>
        </w:rPr>
        <w:t>de la RIC</w:t>
      </w:r>
      <w:r w:rsidRPr="0093015E">
        <w:rPr>
          <w:lang w:val="fr-FR"/>
        </w:rPr>
        <w:t xml:space="preserve"> de la phase II du PGEH pour la Chine, et le plan de mise en œuvre correspondant pour la période 2021-2023, représentant un montant de 9 000 000 $ US plus</w:t>
      </w:r>
      <w:r>
        <w:rPr>
          <w:lang w:val="fr-FR"/>
        </w:rPr>
        <w:t> </w:t>
      </w:r>
      <w:r w:rsidRPr="0093015E">
        <w:rPr>
          <w:lang w:val="fr-FR"/>
        </w:rPr>
        <w:t>coûts d</w:t>
      </w:r>
      <w:r>
        <w:rPr>
          <w:lang w:val="fr-FR"/>
        </w:rPr>
        <w:t>’</w:t>
      </w:r>
      <w:r w:rsidRPr="0093015E">
        <w:rPr>
          <w:lang w:val="fr-FR"/>
        </w:rPr>
        <w:t>appui d</w:t>
      </w:r>
      <w:r>
        <w:rPr>
          <w:lang w:val="fr-FR"/>
        </w:rPr>
        <w:t>’</w:t>
      </w:r>
      <w:r w:rsidRPr="0093015E">
        <w:rPr>
          <w:lang w:val="fr-FR"/>
        </w:rPr>
        <w:t>agence de 630 000 $ US pour le PNUD.</w:t>
      </w:r>
    </w:p>
    <w:p w14:paraId="611BCE42" w14:textId="401CA753" w:rsidR="00493210" w:rsidRDefault="00493210" w:rsidP="00DC76B1">
      <w:pPr>
        <w:pStyle w:val="Heading2"/>
        <w:rPr>
          <w:lang w:val="fr-CA"/>
        </w:rPr>
      </w:pPr>
      <w:r w:rsidRPr="00DC76B1">
        <w:rPr>
          <w:lang w:val="fr-FR"/>
        </w:rPr>
        <w:t xml:space="preserve">Demander au gouvernement de la Chine et au PNUD de soumettre un rapport sur le décaissement des surcoûts d’exploitation de la phase I du plan sectoriel </w:t>
      </w:r>
      <w:r w:rsidR="00AF18D7" w:rsidRPr="00DC76B1">
        <w:rPr>
          <w:lang w:val="fr-FR"/>
        </w:rPr>
        <w:t>de la RIC</w:t>
      </w:r>
      <w:r w:rsidRPr="00DC76B1">
        <w:rPr>
          <w:lang w:val="fr-FR"/>
        </w:rPr>
        <w:t xml:space="preserve"> à la 90</w:t>
      </w:r>
      <w:r w:rsidRPr="00DC76B1">
        <w:rPr>
          <w:vertAlign w:val="superscript"/>
          <w:lang w:val="fr-FR"/>
        </w:rPr>
        <w:t>e</w:t>
      </w:r>
      <w:r w:rsidR="005312BB">
        <w:rPr>
          <w:lang w:val="fr-FR"/>
        </w:rPr>
        <w:t> </w:t>
      </w:r>
      <w:r w:rsidRPr="00DC76B1">
        <w:rPr>
          <w:lang w:val="fr-FR"/>
        </w:rPr>
        <w:t>réunion.</w:t>
      </w:r>
      <w:r>
        <w:rPr>
          <w:lang w:val="fr-CA"/>
        </w:rPr>
        <w:br w:type="page"/>
      </w:r>
    </w:p>
    <w:p w14:paraId="1C589479" w14:textId="77777777" w:rsidR="00493210" w:rsidRDefault="00493210" w:rsidP="00B666D3">
      <w:pPr>
        <w:jc w:val="left"/>
        <w:rPr>
          <w:lang w:val="fr-CA"/>
        </w:rPr>
      </w:pPr>
    </w:p>
    <w:p w14:paraId="02C4B3E4" w14:textId="77777777" w:rsidR="00493210" w:rsidRDefault="00493210" w:rsidP="00B666D3">
      <w:pPr>
        <w:jc w:val="left"/>
        <w:rPr>
          <w:lang w:val="fr-CA"/>
        </w:rPr>
      </w:pPr>
    </w:p>
    <w:p w14:paraId="4F35D33F" w14:textId="77777777" w:rsidR="00493210" w:rsidRPr="005C6411" w:rsidRDefault="00493210" w:rsidP="00B666D3">
      <w:pPr>
        <w:jc w:val="left"/>
        <w:rPr>
          <w:b/>
          <w:lang w:val="fr-CA"/>
        </w:rPr>
      </w:pPr>
    </w:p>
    <w:p w14:paraId="5B3F06C8" w14:textId="77777777" w:rsidR="00920D3E" w:rsidRPr="00A67329" w:rsidRDefault="00920D3E" w:rsidP="00920D3E">
      <w:pPr>
        <w:shd w:val="clear" w:color="auto" w:fill="FFFFFF" w:themeFill="background1"/>
        <w:jc w:val="center"/>
        <w:rPr>
          <w:b/>
          <w:lang w:val="fr-CA"/>
        </w:rPr>
      </w:pPr>
      <w:r>
        <w:rPr>
          <w:b/>
          <w:lang w:val="fr-CA"/>
        </w:rPr>
        <w:t>FICHE D’ÉVALUATION DE PROJET : PROJETS PLURIANNUELS</w:t>
      </w:r>
    </w:p>
    <w:p w14:paraId="1BF41999" w14:textId="77777777" w:rsidR="00920D3E" w:rsidRPr="00A67329" w:rsidRDefault="00920D3E" w:rsidP="00920D3E">
      <w:pPr>
        <w:shd w:val="clear" w:color="auto" w:fill="FFFFFF" w:themeFill="background1"/>
        <w:jc w:val="center"/>
        <w:rPr>
          <w:lang w:val="fr-CA"/>
        </w:rPr>
      </w:pPr>
    </w:p>
    <w:p w14:paraId="7E86CE7B" w14:textId="77777777" w:rsidR="00920D3E" w:rsidRPr="00A67329" w:rsidRDefault="00920D3E" w:rsidP="00920D3E">
      <w:pPr>
        <w:shd w:val="clear" w:color="auto" w:fill="FFFFFF" w:themeFill="background1"/>
        <w:jc w:val="center"/>
        <w:rPr>
          <w:b/>
          <w:lang w:val="fr-CA"/>
        </w:rPr>
      </w:pPr>
      <w:r w:rsidRPr="00A67329">
        <w:rPr>
          <w:b/>
          <w:lang w:val="fr-CA"/>
        </w:rPr>
        <w:t>Chin</w:t>
      </w:r>
      <w:r>
        <w:rPr>
          <w:b/>
          <w:lang w:val="fr-CA"/>
        </w:rPr>
        <w:t>e</w:t>
      </w:r>
    </w:p>
    <w:p w14:paraId="14AC44F7" w14:textId="77777777" w:rsidR="00920D3E" w:rsidRPr="00A67329" w:rsidRDefault="00920D3E" w:rsidP="00920D3E">
      <w:pPr>
        <w:shd w:val="clear" w:color="auto" w:fill="FFFFFF" w:themeFill="background1"/>
        <w:spacing w:after="60"/>
        <w:jc w:val="center"/>
        <w:rPr>
          <w:lang w:val="fr-CA"/>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3706"/>
        <w:gridCol w:w="2757"/>
        <w:gridCol w:w="1905"/>
        <w:gridCol w:w="1632"/>
      </w:tblGrid>
      <w:tr w:rsidR="00920D3E" w:rsidRPr="00A67329" w14:paraId="411EC911" w14:textId="77777777" w:rsidTr="00920D3E">
        <w:trPr>
          <w:trHeight w:val="240"/>
        </w:trPr>
        <w:tc>
          <w:tcPr>
            <w:tcW w:w="3823" w:type="dxa"/>
            <w:shd w:val="clear" w:color="auto" w:fill="auto"/>
          </w:tcPr>
          <w:p w14:paraId="2FDE6A02" w14:textId="77777777" w:rsidR="00920D3E" w:rsidRPr="00A67329" w:rsidRDefault="00920D3E" w:rsidP="00920D3E">
            <w:pPr>
              <w:shd w:val="clear" w:color="auto" w:fill="FFFFFF" w:themeFill="background1"/>
              <w:spacing w:after="80"/>
              <w:jc w:val="left"/>
              <w:rPr>
                <w:b/>
                <w:sz w:val="20"/>
                <w:szCs w:val="20"/>
                <w:lang w:val="fr-CA"/>
              </w:rPr>
            </w:pPr>
            <w:r w:rsidRPr="00A67329">
              <w:rPr>
                <w:b/>
                <w:sz w:val="20"/>
                <w:szCs w:val="20"/>
                <w:lang w:val="fr-CA"/>
              </w:rPr>
              <w:t xml:space="preserve">I) </w:t>
            </w:r>
            <w:r>
              <w:rPr>
                <w:b/>
                <w:sz w:val="20"/>
                <w:szCs w:val="20"/>
                <w:lang w:val="fr-CA"/>
              </w:rPr>
              <w:t>TITRE DU PROJET</w:t>
            </w:r>
          </w:p>
        </w:tc>
        <w:tc>
          <w:tcPr>
            <w:tcW w:w="2835" w:type="dxa"/>
            <w:shd w:val="clear" w:color="auto" w:fill="auto"/>
          </w:tcPr>
          <w:p w14:paraId="0295A400" w14:textId="77777777" w:rsidR="00920D3E" w:rsidRPr="00A67329" w:rsidRDefault="00920D3E" w:rsidP="00920D3E">
            <w:pPr>
              <w:shd w:val="clear" w:color="auto" w:fill="FFFFFF" w:themeFill="background1"/>
              <w:spacing w:after="80"/>
              <w:jc w:val="center"/>
              <w:rPr>
                <w:b/>
                <w:sz w:val="20"/>
                <w:szCs w:val="20"/>
                <w:lang w:val="fr-CA"/>
              </w:rPr>
            </w:pPr>
            <w:r>
              <w:rPr>
                <w:b/>
                <w:sz w:val="20"/>
                <w:szCs w:val="20"/>
                <w:lang w:val="fr-CA"/>
              </w:rPr>
              <w:t>AGENCE</w:t>
            </w:r>
          </w:p>
        </w:tc>
        <w:tc>
          <w:tcPr>
            <w:tcW w:w="1701" w:type="dxa"/>
            <w:shd w:val="clear" w:color="auto" w:fill="auto"/>
          </w:tcPr>
          <w:p w14:paraId="41C13C3D" w14:textId="77777777" w:rsidR="00920D3E" w:rsidRPr="00A67329" w:rsidRDefault="00920D3E" w:rsidP="00920D3E">
            <w:pPr>
              <w:shd w:val="clear" w:color="auto" w:fill="FFFFFF" w:themeFill="background1"/>
              <w:spacing w:after="80"/>
              <w:jc w:val="center"/>
              <w:rPr>
                <w:b/>
                <w:sz w:val="20"/>
                <w:szCs w:val="20"/>
                <w:lang w:val="fr-CA"/>
              </w:rPr>
            </w:pPr>
            <w:r>
              <w:rPr>
                <w:b/>
                <w:sz w:val="20"/>
                <w:szCs w:val="20"/>
                <w:lang w:val="fr-CA"/>
              </w:rPr>
              <w:t>RÉUNION D’APPROBATION</w:t>
            </w:r>
          </w:p>
        </w:tc>
        <w:tc>
          <w:tcPr>
            <w:tcW w:w="1641" w:type="dxa"/>
            <w:shd w:val="clear" w:color="auto" w:fill="auto"/>
          </w:tcPr>
          <w:p w14:paraId="2D30B865" w14:textId="77777777" w:rsidR="00920D3E" w:rsidRPr="00A67329" w:rsidRDefault="00920D3E" w:rsidP="00920D3E">
            <w:pPr>
              <w:shd w:val="clear" w:color="auto" w:fill="FFFFFF" w:themeFill="background1"/>
              <w:spacing w:after="80"/>
              <w:jc w:val="center"/>
              <w:rPr>
                <w:b/>
                <w:sz w:val="20"/>
                <w:szCs w:val="20"/>
                <w:lang w:val="fr-CA"/>
              </w:rPr>
            </w:pPr>
            <w:r>
              <w:rPr>
                <w:b/>
                <w:sz w:val="20"/>
                <w:szCs w:val="20"/>
                <w:lang w:val="fr-CA"/>
              </w:rPr>
              <w:t>MESURE DE RÉGLEMEN-TATION</w:t>
            </w:r>
          </w:p>
        </w:tc>
      </w:tr>
      <w:tr w:rsidR="00920D3E" w:rsidRPr="00A67329" w14:paraId="024C9A3B" w14:textId="77777777" w:rsidTr="00920D3E">
        <w:trPr>
          <w:trHeight w:val="240"/>
        </w:trPr>
        <w:tc>
          <w:tcPr>
            <w:tcW w:w="3823" w:type="dxa"/>
            <w:shd w:val="clear" w:color="auto" w:fill="auto"/>
          </w:tcPr>
          <w:p w14:paraId="55146ADD" w14:textId="77777777" w:rsidR="00920D3E" w:rsidRPr="00A67329" w:rsidRDefault="00920D3E" w:rsidP="00920D3E">
            <w:pPr>
              <w:shd w:val="clear" w:color="auto" w:fill="FFFFFF" w:themeFill="background1"/>
              <w:spacing w:after="80"/>
              <w:jc w:val="left"/>
              <w:rPr>
                <w:sz w:val="20"/>
                <w:szCs w:val="20"/>
                <w:lang w:val="fr-CA"/>
              </w:rPr>
            </w:pPr>
            <w:r>
              <w:rPr>
                <w:sz w:val="20"/>
                <w:szCs w:val="20"/>
                <w:lang w:val="fr-CA"/>
              </w:rPr>
              <w:t>Plan d’élimination des HCFC (phase II) secteur de la réfrigération et climatisation</w:t>
            </w:r>
          </w:p>
        </w:tc>
        <w:tc>
          <w:tcPr>
            <w:tcW w:w="2835" w:type="dxa"/>
            <w:shd w:val="clear" w:color="auto" w:fill="auto"/>
          </w:tcPr>
          <w:p w14:paraId="0B548A63" w14:textId="77777777" w:rsidR="00920D3E" w:rsidRPr="00A67329" w:rsidRDefault="00920D3E" w:rsidP="00920D3E">
            <w:pPr>
              <w:shd w:val="clear" w:color="auto" w:fill="FFFFFF" w:themeFill="background1"/>
              <w:spacing w:after="80"/>
              <w:jc w:val="center"/>
              <w:rPr>
                <w:sz w:val="20"/>
                <w:szCs w:val="20"/>
                <w:lang w:val="fr-CA"/>
              </w:rPr>
            </w:pPr>
            <w:r>
              <w:rPr>
                <w:sz w:val="20"/>
                <w:szCs w:val="20"/>
                <w:lang w:val="fr-CA"/>
              </w:rPr>
              <w:t>Autriche, Italie et ONUDI (principale)</w:t>
            </w:r>
          </w:p>
        </w:tc>
        <w:tc>
          <w:tcPr>
            <w:tcW w:w="1701" w:type="dxa"/>
            <w:shd w:val="clear" w:color="auto" w:fill="auto"/>
          </w:tcPr>
          <w:p w14:paraId="454DB33C" w14:textId="77777777" w:rsidR="00920D3E" w:rsidRPr="00A67329" w:rsidRDefault="00920D3E" w:rsidP="00920D3E">
            <w:pPr>
              <w:shd w:val="clear" w:color="auto" w:fill="FFFFFF" w:themeFill="background1"/>
              <w:spacing w:after="80"/>
              <w:jc w:val="center"/>
              <w:rPr>
                <w:sz w:val="20"/>
                <w:szCs w:val="20"/>
                <w:lang w:val="fr-CA"/>
              </w:rPr>
            </w:pPr>
            <w:r>
              <w:rPr>
                <w:sz w:val="20"/>
                <w:szCs w:val="20"/>
                <w:lang w:val="fr-CA"/>
              </w:rPr>
              <w:t>77</w:t>
            </w:r>
            <w:r w:rsidRPr="00A67329">
              <w:rPr>
                <w:sz w:val="20"/>
                <w:szCs w:val="20"/>
                <w:vertAlign w:val="superscript"/>
                <w:lang w:val="fr-CA"/>
              </w:rPr>
              <w:t>e</w:t>
            </w:r>
          </w:p>
        </w:tc>
        <w:tc>
          <w:tcPr>
            <w:tcW w:w="1641" w:type="dxa"/>
            <w:shd w:val="clear" w:color="auto" w:fill="auto"/>
          </w:tcPr>
          <w:p w14:paraId="50E1D246" w14:textId="77777777" w:rsidR="00920D3E" w:rsidRPr="00A67329" w:rsidRDefault="00920D3E" w:rsidP="00920D3E">
            <w:pPr>
              <w:shd w:val="clear" w:color="auto" w:fill="FFFFFF" w:themeFill="background1"/>
              <w:spacing w:after="80"/>
              <w:jc w:val="center"/>
              <w:rPr>
                <w:sz w:val="20"/>
                <w:szCs w:val="20"/>
                <w:lang w:val="fr-CA"/>
              </w:rPr>
            </w:pPr>
            <w:r>
              <w:rPr>
                <w:sz w:val="20"/>
                <w:szCs w:val="20"/>
                <w:lang w:val="fr-CA"/>
              </w:rPr>
              <w:t>37,6 % d’ici 2020</w:t>
            </w:r>
          </w:p>
        </w:tc>
      </w:tr>
    </w:tbl>
    <w:p w14:paraId="4FC571E5" w14:textId="77777777" w:rsidR="00920D3E" w:rsidRPr="00A67329" w:rsidRDefault="00920D3E" w:rsidP="00920D3E">
      <w:pPr>
        <w:shd w:val="clear" w:color="auto" w:fill="FFFFFF" w:themeFill="background1"/>
        <w:spacing w:after="60"/>
        <w:jc w:val="center"/>
        <w:rPr>
          <w:sz w:val="20"/>
          <w:szCs w:val="20"/>
          <w:lang w:val="fr-CA"/>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5524"/>
        <w:gridCol w:w="2268"/>
        <w:gridCol w:w="2208"/>
      </w:tblGrid>
      <w:tr w:rsidR="00920D3E" w:rsidRPr="00A67329" w14:paraId="0F86591D" w14:textId="77777777" w:rsidTr="00920D3E">
        <w:trPr>
          <w:trHeight w:val="240"/>
        </w:trPr>
        <w:tc>
          <w:tcPr>
            <w:tcW w:w="5524" w:type="dxa"/>
            <w:shd w:val="clear" w:color="auto" w:fill="auto"/>
          </w:tcPr>
          <w:p w14:paraId="64AF3B54" w14:textId="77777777" w:rsidR="00920D3E" w:rsidRPr="00A67329" w:rsidRDefault="00920D3E" w:rsidP="00920D3E">
            <w:pPr>
              <w:shd w:val="clear" w:color="auto" w:fill="FFFFFF" w:themeFill="background1"/>
              <w:tabs>
                <w:tab w:val="left" w:pos="7290"/>
              </w:tabs>
              <w:rPr>
                <w:b/>
                <w:sz w:val="20"/>
                <w:szCs w:val="20"/>
                <w:lang w:val="fr-CA"/>
              </w:rPr>
            </w:pPr>
            <w:r w:rsidRPr="00A67329">
              <w:rPr>
                <w:b/>
                <w:sz w:val="20"/>
                <w:szCs w:val="20"/>
                <w:lang w:val="fr-CA"/>
              </w:rPr>
              <w:t xml:space="preserve">II) </w:t>
            </w:r>
            <w:r>
              <w:rPr>
                <w:b/>
                <w:sz w:val="20"/>
                <w:szCs w:val="20"/>
                <w:lang w:val="fr-CA"/>
              </w:rPr>
              <w:t>DERN</w:t>
            </w:r>
            <w:r w:rsidRPr="00A67329">
              <w:rPr>
                <w:b/>
                <w:sz w:val="20"/>
                <w:szCs w:val="20"/>
                <w:lang w:val="fr-CA"/>
              </w:rPr>
              <w:t>IÈRES DONNÉES COMMUNIQUÉES EN VERTU DE L’ARTICLE 7</w:t>
            </w:r>
          </w:p>
        </w:tc>
        <w:tc>
          <w:tcPr>
            <w:tcW w:w="2268" w:type="dxa"/>
            <w:shd w:val="clear" w:color="auto" w:fill="auto"/>
          </w:tcPr>
          <w:p w14:paraId="3183EDE4"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 xml:space="preserve">Année </w:t>
            </w:r>
            <w:r w:rsidRPr="00A67329">
              <w:rPr>
                <w:sz w:val="20"/>
                <w:szCs w:val="20"/>
                <w:lang w:val="fr-CA"/>
              </w:rPr>
              <w:t>: 2020</w:t>
            </w:r>
          </w:p>
        </w:tc>
        <w:tc>
          <w:tcPr>
            <w:tcW w:w="2208" w:type="dxa"/>
            <w:shd w:val="clear" w:color="auto" w:fill="auto"/>
          </w:tcPr>
          <w:p w14:paraId="2D4A1EA5" w14:textId="77777777" w:rsidR="00920D3E" w:rsidRPr="00A67329" w:rsidRDefault="00920D3E" w:rsidP="00920D3E">
            <w:pPr>
              <w:shd w:val="clear" w:color="auto" w:fill="FFFFFF" w:themeFill="background1"/>
              <w:tabs>
                <w:tab w:val="left" w:pos="7290"/>
              </w:tabs>
              <w:jc w:val="right"/>
              <w:rPr>
                <w:sz w:val="20"/>
                <w:szCs w:val="20"/>
                <w:lang w:val="fr-CA"/>
              </w:rPr>
            </w:pPr>
            <w:r>
              <w:rPr>
                <w:sz w:val="20"/>
                <w:szCs w:val="20"/>
                <w:lang w:val="fr-CA"/>
              </w:rPr>
              <w:t>10 682,</w:t>
            </w:r>
            <w:r w:rsidRPr="00A67329">
              <w:rPr>
                <w:sz w:val="20"/>
                <w:szCs w:val="20"/>
                <w:lang w:val="fr-CA"/>
              </w:rPr>
              <w:t>65 (</w:t>
            </w:r>
            <w:r>
              <w:rPr>
                <w:sz w:val="20"/>
                <w:szCs w:val="20"/>
                <w:lang w:val="fr-CA"/>
              </w:rPr>
              <w:t>tonnes PAO</w:t>
            </w:r>
            <w:r w:rsidRPr="00A67329">
              <w:rPr>
                <w:sz w:val="20"/>
                <w:szCs w:val="20"/>
                <w:lang w:val="fr-CA"/>
              </w:rPr>
              <w:t>)</w:t>
            </w:r>
          </w:p>
        </w:tc>
      </w:tr>
    </w:tbl>
    <w:p w14:paraId="301577B7" w14:textId="77777777" w:rsidR="00920D3E" w:rsidRPr="00A67329" w:rsidRDefault="00920D3E" w:rsidP="00920D3E">
      <w:pPr>
        <w:shd w:val="clear" w:color="auto" w:fill="FFFFFF" w:themeFill="background1"/>
        <w:tabs>
          <w:tab w:val="left" w:pos="7290"/>
        </w:tabs>
        <w:rPr>
          <w:sz w:val="20"/>
          <w:szCs w:val="20"/>
          <w:lang w:val="fr-CA"/>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1504"/>
        <w:gridCol w:w="1043"/>
        <w:gridCol w:w="992"/>
        <w:gridCol w:w="1559"/>
        <w:gridCol w:w="1418"/>
        <w:gridCol w:w="1294"/>
        <w:gridCol w:w="2190"/>
      </w:tblGrid>
      <w:tr w:rsidR="00920D3E" w:rsidRPr="00A67329" w14:paraId="7B2E6618" w14:textId="77777777" w:rsidTr="00920D3E">
        <w:trPr>
          <w:trHeight w:val="240"/>
        </w:trPr>
        <w:tc>
          <w:tcPr>
            <w:tcW w:w="7810" w:type="dxa"/>
            <w:gridSpan w:val="6"/>
            <w:shd w:val="clear" w:color="auto" w:fill="FFFFFF" w:themeFill="background1"/>
          </w:tcPr>
          <w:p w14:paraId="429E7A93" w14:textId="77777777" w:rsidR="00920D3E" w:rsidRPr="00D1057D" w:rsidRDefault="00920D3E" w:rsidP="00920D3E">
            <w:pPr>
              <w:shd w:val="clear" w:color="auto" w:fill="FFFFFF" w:themeFill="background1"/>
              <w:tabs>
                <w:tab w:val="left" w:pos="7290"/>
              </w:tabs>
              <w:rPr>
                <w:b/>
                <w:sz w:val="20"/>
                <w:szCs w:val="20"/>
                <w:lang w:val="fr-CA"/>
              </w:rPr>
            </w:pPr>
            <w:r w:rsidRPr="00D1057D">
              <w:rPr>
                <w:b/>
                <w:sz w:val="20"/>
                <w:szCs w:val="20"/>
                <w:lang w:val="fr-CA"/>
              </w:rPr>
              <w:t>III) DERNIÈRES DONNÉES SECTORIELLES RELATIVES AU PROGRAMME DE PAYS (tonnes PAO)</w:t>
            </w:r>
          </w:p>
        </w:tc>
        <w:tc>
          <w:tcPr>
            <w:tcW w:w="2190" w:type="dxa"/>
            <w:shd w:val="clear" w:color="auto" w:fill="FFFFFF" w:themeFill="background1"/>
          </w:tcPr>
          <w:p w14:paraId="54D14419" w14:textId="77777777" w:rsidR="00920D3E" w:rsidRPr="00A67329" w:rsidRDefault="00920D3E" w:rsidP="00920D3E">
            <w:pPr>
              <w:shd w:val="clear" w:color="auto" w:fill="FFFFFF" w:themeFill="background1"/>
              <w:tabs>
                <w:tab w:val="left" w:pos="7290"/>
              </w:tabs>
              <w:jc w:val="right"/>
              <w:rPr>
                <w:b/>
                <w:sz w:val="20"/>
                <w:szCs w:val="20"/>
                <w:lang w:val="fr-CA"/>
              </w:rPr>
            </w:pPr>
            <w:r>
              <w:rPr>
                <w:b/>
                <w:sz w:val="20"/>
                <w:szCs w:val="20"/>
                <w:lang w:val="fr-CA"/>
              </w:rPr>
              <w:t xml:space="preserve">Année </w:t>
            </w:r>
            <w:r w:rsidRPr="00A67329">
              <w:rPr>
                <w:b/>
                <w:sz w:val="20"/>
                <w:szCs w:val="20"/>
                <w:lang w:val="fr-CA"/>
              </w:rPr>
              <w:t>: 2020</w:t>
            </w:r>
          </w:p>
        </w:tc>
      </w:tr>
      <w:tr w:rsidR="00920D3E" w:rsidRPr="00A67329" w14:paraId="1C716D26" w14:textId="77777777" w:rsidTr="00920D3E">
        <w:trPr>
          <w:trHeight w:val="240"/>
        </w:trPr>
        <w:tc>
          <w:tcPr>
            <w:tcW w:w="1504" w:type="dxa"/>
            <w:shd w:val="clear" w:color="auto" w:fill="auto"/>
            <w:vAlign w:val="center"/>
          </w:tcPr>
          <w:p w14:paraId="3E0F9FF4"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Produits chimiques</w:t>
            </w:r>
          </w:p>
        </w:tc>
        <w:tc>
          <w:tcPr>
            <w:tcW w:w="1043" w:type="dxa"/>
            <w:shd w:val="clear" w:color="auto" w:fill="auto"/>
            <w:vAlign w:val="center"/>
          </w:tcPr>
          <w:p w14:paraId="78782995"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Aérosols</w:t>
            </w:r>
          </w:p>
        </w:tc>
        <w:tc>
          <w:tcPr>
            <w:tcW w:w="992" w:type="dxa"/>
            <w:shd w:val="clear" w:color="auto" w:fill="auto"/>
            <w:vAlign w:val="center"/>
          </w:tcPr>
          <w:p w14:paraId="34E02015"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Mousses</w:t>
            </w:r>
          </w:p>
        </w:tc>
        <w:tc>
          <w:tcPr>
            <w:tcW w:w="2977" w:type="dxa"/>
            <w:gridSpan w:val="2"/>
            <w:shd w:val="clear" w:color="auto" w:fill="auto"/>
            <w:vAlign w:val="center"/>
          </w:tcPr>
          <w:p w14:paraId="153B8F49"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Réfrigération</w:t>
            </w:r>
          </w:p>
        </w:tc>
        <w:tc>
          <w:tcPr>
            <w:tcW w:w="1294" w:type="dxa"/>
            <w:shd w:val="clear" w:color="auto" w:fill="auto"/>
            <w:vAlign w:val="center"/>
          </w:tcPr>
          <w:p w14:paraId="28F4AC34"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Solvants</w:t>
            </w:r>
          </w:p>
        </w:tc>
        <w:tc>
          <w:tcPr>
            <w:tcW w:w="2190" w:type="dxa"/>
            <w:shd w:val="clear" w:color="auto" w:fill="auto"/>
            <w:vAlign w:val="center"/>
          </w:tcPr>
          <w:p w14:paraId="4D7F01B5"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Consommation totale du secteur</w:t>
            </w:r>
          </w:p>
        </w:tc>
      </w:tr>
      <w:tr w:rsidR="00920D3E" w:rsidRPr="00A67329" w14:paraId="016D6A91" w14:textId="77777777" w:rsidTr="00920D3E">
        <w:trPr>
          <w:trHeight w:val="127"/>
        </w:trPr>
        <w:tc>
          <w:tcPr>
            <w:tcW w:w="3539" w:type="dxa"/>
            <w:gridSpan w:val="3"/>
            <w:shd w:val="clear" w:color="auto" w:fill="auto"/>
          </w:tcPr>
          <w:p w14:paraId="46750FF7" w14:textId="77777777" w:rsidR="00920D3E" w:rsidRPr="00A67329" w:rsidRDefault="00920D3E" w:rsidP="00920D3E">
            <w:pPr>
              <w:shd w:val="clear" w:color="auto" w:fill="FFFFFF" w:themeFill="background1"/>
              <w:tabs>
                <w:tab w:val="left" w:pos="7290"/>
              </w:tabs>
              <w:rPr>
                <w:sz w:val="20"/>
                <w:szCs w:val="20"/>
                <w:lang w:val="fr-CA"/>
              </w:rPr>
            </w:pPr>
          </w:p>
        </w:tc>
        <w:tc>
          <w:tcPr>
            <w:tcW w:w="1559" w:type="dxa"/>
            <w:shd w:val="clear" w:color="auto" w:fill="auto"/>
            <w:vAlign w:val="center"/>
          </w:tcPr>
          <w:p w14:paraId="13F2434F"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Fabrication</w:t>
            </w:r>
          </w:p>
        </w:tc>
        <w:tc>
          <w:tcPr>
            <w:tcW w:w="1418" w:type="dxa"/>
            <w:shd w:val="clear" w:color="auto" w:fill="auto"/>
            <w:vAlign w:val="center"/>
          </w:tcPr>
          <w:p w14:paraId="500CF99A" w14:textId="77777777" w:rsidR="00920D3E" w:rsidRPr="00A67329" w:rsidRDefault="00920D3E" w:rsidP="00920D3E">
            <w:pPr>
              <w:shd w:val="clear" w:color="auto" w:fill="FFFFFF" w:themeFill="background1"/>
              <w:tabs>
                <w:tab w:val="left" w:pos="7290"/>
              </w:tabs>
              <w:jc w:val="center"/>
              <w:rPr>
                <w:sz w:val="20"/>
                <w:szCs w:val="20"/>
                <w:lang w:val="fr-CA"/>
              </w:rPr>
            </w:pPr>
            <w:r>
              <w:rPr>
                <w:sz w:val="20"/>
                <w:szCs w:val="20"/>
                <w:lang w:val="fr-CA"/>
              </w:rPr>
              <w:t>Entretien</w:t>
            </w:r>
          </w:p>
        </w:tc>
        <w:tc>
          <w:tcPr>
            <w:tcW w:w="3484" w:type="dxa"/>
            <w:gridSpan w:val="2"/>
            <w:shd w:val="clear" w:color="auto" w:fill="auto"/>
          </w:tcPr>
          <w:p w14:paraId="1CD062DD" w14:textId="77777777" w:rsidR="00920D3E" w:rsidRPr="00A67329" w:rsidRDefault="00920D3E" w:rsidP="00920D3E">
            <w:pPr>
              <w:shd w:val="clear" w:color="auto" w:fill="FFFFFF" w:themeFill="background1"/>
              <w:tabs>
                <w:tab w:val="left" w:pos="7290"/>
              </w:tabs>
              <w:rPr>
                <w:sz w:val="20"/>
                <w:szCs w:val="20"/>
                <w:lang w:val="fr-CA"/>
              </w:rPr>
            </w:pPr>
          </w:p>
        </w:tc>
      </w:tr>
      <w:tr w:rsidR="00920D3E" w:rsidRPr="00A67329" w14:paraId="79E2B1FA" w14:textId="77777777" w:rsidTr="00920D3E">
        <w:trPr>
          <w:trHeight w:val="240"/>
        </w:trPr>
        <w:tc>
          <w:tcPr>
            <w:tcW w:w="1504" w:type="dxa"/>
            <w:shd w:val="clear" w:color="auto" w:fill="auto"/>
          </w:tcPr>
          <w:p w14:paraId="5D9DEB94" w14:textId="77777777" w:rsidR="00920D3E" w:rsidRPr="00A67329" w:rsidRDefault="00920D3E" w:rsidP="00920D3E">
            <w:pPr>
              <w:shd w:val="clear" w:color="auto" w:fill="FFFFFF" w:themeFill="background1"/>
              <w:tabs>
                <w:tab w:val="left" w:pos="7290"/>
              </w:tabs>
              <w:rPr>
                <w:sz w:val="20"/>
                <w:szCs w:val="20"/>
                <w:lang w:val="fr-CA"/>
              </w:rPr>
            </w:pPr>
            <w:r w:rsidRPr="00A67329">
              <w:rPr>
                <w:sz w:val="20"/>
                <w:szCs w:val="20"/>
                <w:lang w:val="fr-CA"/>
              </w:rPr>
              <w:t>HCFC-22</w:t>
            </w:r>
          </w:p>
        </w:tc>
        <w:tc>
          <w:tcPr>
            <w:tcW w:w="1043" w:type="dxa"/>
            <w:shd w:val="clear" w:color="auto" w:fill="auto"/>
          </w:tcPr>
          <w:p w14:paraId="0E6381BC"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992" w:type="dxa"/>
            <w:shd w:val="clear" w:color="auto" w:fill="auto"/>
          </w:tcPr>
          <w:p w14:paraId="1A74B6A2"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1</w:t>
            </w:r>
            <w:r>
              <w:rPr>
                <w:sz w:val="20"/>
                <w:szCs w:val="20"/>
                <w:lang w:val="fr-CA"/>
              </w:rPr>
              <w:t xml:space="preserve"> </w:t>
            </w:r>
            <w:r w:rsidRPr="00A67329">
              <w:rPr>
                <w:sz w:val="20"/>
                <w:szCs w:val="20"/>
                <w:lang w:val="fr-CA"/>
              </w:rPr>
              <w:t>265</w:t>
            </w:r>
            <w:r>
              <w:rPr>
                <w:sz w:val="20"/>
                <w:szCs w:val="20"/>
                <w:lang w:val="fr-CA"/>
              </w:rPr>
              <w:t>,</w:t>
            </w:r>
            <w:r w:rsidRPr="00A67329">
              <w:rPr>
                <w:sz w:val="20"/>
                <w:szCs w:val="20"/>
                <w:lang w:val="fr-CA"/>
              </w:rPr>
              <w:t>00</w:t>
            </w:r>
          </w:p>
        </w:tc>
        <w:tc>
          <w:tcPr>
            <w:tcW w:w="1559" w:type="dxa"/>
            <w:shd w:val="clear" w:color="auto" w:fill="auto"/>
          </w:tcPr>
          <w:p w14:paraId="0A8F1436"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3</w:t>
            </w:r>
            <w:r>
              <w:rPr>
                <w:sz w:val="20"/>
                <w:szCs w:val="20"/>
                <w:lang w:val="fr-CA"/>
              </w:rPr>
              <w:t xml:space="preserve"> </w:t>
            </w:r>
            <w:r w:rsidRPr="00A67329">
              <w:rPr>
                <w:sz w:val="20"/>
                <w:szCs w:val="20"/>
                <w:lang w:val="fr-CA"/>
              </w:rPr>
              <w:t>135</w:t>
            </w:r>
            <w:r>
              <w:rPr>
                <w:sz w:val="20"/>
                <w:szCs w:val="20"/>
                <w:lang w:val="fr-CA"/>
              </w:rPr>
              <w:t>,</w:t>
            </w:r>
            <w:r w:rsidRPr="00A67329">
              <w:rPr>
                <w:sz w:val="20"/>
                <w:szCs w:val="20"/>
                <w:lang w:val="fr-CA"/>
              </w:rPr>
              <w:t>00</w:t>
            </w:r>
          </w:p>
        </w:tc>
        <w:tc>
          <w:tcPr>
            <w:tcW w:w="1418" w:type="dxa"/>
            <w:shd w:val="clear" w:color="auto" w:fill="auto"/>
          </w:tcPr>
          <w:p w14:paraId="2E07074D"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2</w:t>
            </w:r>
            <w:r>
              <w:rPr>
                <w:sz w:val="20"/>
                <w:szCs w:val="20"/>
                <w:lang w:val="fr-CA"/>
              </w:rPr>
              <w:t xml:space="preserve"> </w:t>
            </w:r>
            <w:r w:rsidRPr="00A67329">
              <w:rPr>
                <w:sz w:val="20"/>
                <w:szCs w:val="20"/>
                <w:lang w:val="fr-CA"/>
              </w:rPr>
              <w:t>939</w:t>
            </w:r>
            <w:r>
              <w:rPr>
                <w:sz w:val="20"/>
                <w:szCs w:val="20"/>
                <w:lang w:val="fr-CA"/>
              </w:rPr>
              <w:t>,</w:t>
            </w:r>
            <w:r w:rsidRPr="00A67329">
              <w:rPr>
                <w:sz w:val="20"/>
                <w:szCs w:val="20"/>
                <w:lang w:val="fr-CA"/>
              </w:rPr>
              <w:t>77</w:t>
            </w:r>
          </w:p>
        </w:tc>
        <w:tc>
          <w:tcPr>
            <w:tcW w:w="1294" w:type="dxa"/>
            <w:shd w:val="clear" w:color="auto" w:fill="auto"/>
          </w:tcPr>
          <w:p w14:paraId="5EAFEAD7"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2190" w:type="dxa"/>
            <w:shd w:val="clear" w:color="auto" w:fill="auto"/>
          </w:tcPr>
          <w:p w14:paraId="1DD11A17"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7</w:t>
            </w:r>
            <w:r>
              <w:rPr>
                <w:sz w:val="20"/>
                <w:szCs w:val="20"/>
                <w:lang w:val="fr-CA"/>
              </w:rPr>
              <w:t xml:space="preserve"> </w:t>
            </w:r>
            <w:r w:rsidRPr="00A67329">
              <w:rPr>
                <w:sz w:val="20"/>
                <w:szCs w:val="20"/>
                <w:lang w:val="fr-CA"/>
              </w:rPr>
              <w:t>339</w:t>
            </w:r>
            <w:r>
              <w:rPr>
                <w:sz w:val="20"/>
                <w:szCs w:val="20"/>
                <w:lang w:val="fr-CA"/>
              </w:rPr>
              <w:t>,</w:t>
            </w:r>
            <w:r w:rsidRPr="00A67329">
              <w:rPr>
                <w:sz w:val="20"/>
                <w:szCs w:val="20"/>
                <w:lang w:val="fr-CA"/>
              </w:rPr>
              <w:t>77</w:t>
            </w:r>
          </w:p>
        </w:tc>
      </w:tr>
      <w:tr w:rsidR="00920D3E" w:rsidRPr="00A67329" w14:paraId="0B6F00FB" w14:textId="77777777" w:rsidTr="00920D3E">
        <w:trPr>
          <w:trHeight w:val="240"/>
        </w:trPr>
        <w:tc>
          <w:tcPr>
            <w:tcW w:w="1504" w:type="dxa"/>
            <w:shd w:val="clear" w:color="auto" w:fill="auto"/>
          </w:tcPr>
          <w:p w14:paraId="08D2CAEB" w14:textId="77777777" w:rsidR="00920D3E" w:rsidRPr="00A67329" w:rsidRDefault="00920D3E" w:rsidP="00920D3E">
            <w:pPr>
              <w:shd w:val="clear" w:color="auto" w:fill="FFFFFF" w:themeFill="background1"/>
              <w:tabs>
                <w:tab w:val="left" w:pos="7290"/>
              </w:tabs>
              <w:rPr>
                <w:sz w:val="20"/>
                <w:szCs w:val="20"/>
                <w:lang w:val="fr-CA"/>
              </w:rPr>
            </w:pPr>
            <w:r w:rsidRPr="00A67329">
              <w:rPr>
                <w:sz w:val="20"/>
                <w:szCs w:val="20"/>
                <w:lang w:val="fr-CA"/>
              </w:rPr>
              <w:t>HCFC-123</w:t>
            </w:r>
          </w:p>
        </w:tc>
        <w:tc>
          <w:tcPr>
            <w:tcW w:w="1043" w:type="dxa"/>
            <w:shd w:val="clear" w:color="auto" w:fill="auto"/>
          </w:tcPr>
          <w:p w14:paraId="19BF6008"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992" w:type="dxa"/>
            <w:shd w:val="clear" w:color="auto" w:fill="auto"/>
          </w:tcPr>
          <w:p w14:paraId="5DD3D165"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1559" w:type="dxa"/>
            <w:shd w:val="clear" w:color="auto" w:fill="auto"/>
          </w:tcPr>
          <w:p w14:paraId="2214FC44"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10</w:t>
            </w:r>
            <w:r>
              <w:rPr>
                <w:sz w:val="20"/>
                <w:szCs w:val="20"/>
                <w:lang w:val="fr-CA"/>
              </w:rPr>
              <w:t>,</w:t>
            </w:r>
            <w:r w:rsidRPr="00A67329">
              <w:rPr>
                <w:sz w:val="20"/>
                <w:szCs w:val="20"/>
                <w:lang w:val="fr-CA"/>
              </w:rPr>
              <w:t>20</w:t>
            </w:r>
          </w:p>
        </w:tc>
        <w:tc>
          <w:tcPr>
            <w:tcW w:w="1418" w:type="dxa"/>
            <w:shd w:val="clear" w:color="auto" w:fill="auto"/>
          </w:tcPr>
          <w:p w14:paraId="1A1E77C0"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7</w:t>
            </w:r>
            <w:r>
              <w:rPr>
                <w:sz w:val="20"/>
                <w:szCs w:val="20"/>
                <w:lang w:val="fr-CA"/>
              </w:rPr>
              <w:t>,</w:t>
            </w:r>
            <w:r w:rsidRPr="00A67329">
              <w:rPr>
                <w:sz w:val="20"/>
                <w:szCs w:val="20"/>
                <w:lang w:val="fr-CA"/>
              </w:rPr>
              <w:t>16</w:t>
            </w:r>
          </w:p>
        </w:tc>
        <w:tc>
          <w:tcPr>
            <w:tcW w:w="1294" w:type="dxa"/>
            <w:shd w:val="clear" w:color="auto" w:fill="auto"/>
          </w:tcPr>
          <w:p w14:paraId="1DE4B953"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2190" w:type="dxa"/>
            <w:shd w:val="clear" w:color="auto" w:fill="auto"/>
          </w:tcPr>
          <w:p w14:paraId="6AA65DF2"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17</w:t>
            </w:r>
            <w:r>
              <w:rPr>
                <w:sz w:val="20"/>
                <w:szCs w:val="20"/>
                <w:lang w:val="fr-CA"/>
              </w:rPr>
              <w:t>,</w:t>
            </w:r>
            <w:r w:rsidRPr="00A67329">
              <w:rPr>
                <w:sz w:val="20"/>
                <w:szCs w:val="20"/>
                <w:lang w:val="fr-CA"/>
              </w:rPr>
              <w:t>36</w:t>
            </w:r>
          </w:p>
        </w:tc>
      </w:tr>
      <w:tr w:rsidR="00920D3E" w:rsidRPr="00A67329" w14:paraId="0A2AA324" w14:textId="77777777" w:rsidTr="00920D3E">
        <w:trPr>
          <w:trHeight w:val="240"/>
        </w:trPr>
        <w:tc>
          <w:tcPr>
            <w:tcW w:w="1504" w:type="dxa"/>
            <w:shd w:val="clear" w:color="auto" w:fill="auto"/>
          </w:tcPr>
          <w:p w14:paraId="3C855E86" w14:textId="77777777" w:rsidR="00920D3E" w:rsidRPr="00A67329" w:rsidRDefault="00920D3E" w:rsidP="00920D3E">
            <w:pPr>
              <w:shd w:val="clear" w:color="auto" w:fill="FFFFFF" w:themeFill="background1"/>
              <w:tabs>
                <w:tab w:val="left" w:pos="7290"/>
              </w:tabs>
              <w:rPr>
                <w:sz w:val="20"/>
                <w:szCs w:val="20"/>
                <w:lang w:val="fr-CA"/>
              </w:rPr>
            </w:pPr>
            <w:r w:rsidRPr="00A67329">
              <w:rPr>
                <w:sz w:val="20"/>
                <w:szCs w:val="20"/>
                <w:lang w:val="fr-CA"/>
              </w:rPr>
              <w:t>HCFC-124</w:t>
            </w:r>
          </w:p>
        </w:tc>
        <w:tc>
          <w:tcPr>
            <w:tcW w:w="1043" w:type="dxa"/>
            <w:shd w:val="clear" w:color="auto" w:fill="auto"/>
          </w:tcPr>
          <w:p w14:paraId="6387FD24"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992" w:type="dxa"/>
            <w:shd w:val="clear" w:color="auto" w:fill="auto"/>
          </w:tcPr>
          <w:p w14:paraId="73072C56"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1559" w:type="dxa"/>
            <w:shd w:val="clear" w:color="auto" w:fill="auto"/>
          </w:tcPr>
          <w:p w14:paraId="753CCC69"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1418" w:type="dxa"/>
            <w:shd w:val="clear" w:color="auto" w:fill="auto"/>
          </w:tcPr>
          <w:p w14:paraId="387ACB03"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-0</w:t>
            </w:r>
            <w:r>
              <w:rPr>
                <w:sz w:val="20"/>
                <w:szCs w:val="20"/>
                <w:lang w:val="fr-CA"/>
              </w:rPr>
              <w:t>,</w:t>
            </w:r>
            <w:r w:rsidRPr="00A67329">
              <w:rPr>
                <w:sz w:val="20"/>
                <w:szCs w:val="20"/>
                <w:lang w:val="fr-CA"/>
              </w:rPr>
              <w:t>51</w:t>
            </w:r>
          </w:p>
        </w:tc>
        <w:tc>
          <w:tcPr>
            <w:tcW w:w="1294" w:type="dxa"/>
            <w:shd w:val="clear" w:color="auto" w:fill="auto"/>
          </w:tcPr>
          <w:p w14:paraId="59CAF719"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2190" w:type="dxa"/>
            <w:shd w:val="clear" w:color="auto" w:fill="auto"/>
          </w:tcPr>
          <w:p w14:paraId="5A765F16"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-0</w:t>
            </w:r>
            <w:r>
              <w:rPr>
                <w:sz w:val="20"/>
                <w:szCs w:val="20"/>
                <w:lang w:val="fr-CA"/>
              </w:rPr>
              <w:t>,</w:t>
            </w:r>
            <w:r w:rsidRPr="00A67329">
              <w:rPr>
                <w:sz w:val="20"/>
                <w:szCs w:val="20"/>
                <w:lang w:val="fr-CA"/>
              </w:rPr>
              <w:t>51</w:t>
            </w:r>
          </w:p>
        </w:tc>
      </w:tr>
      <w:tr w:rsidR="00920D3E" w:rsidRPr="00A67329" w14:paraId="12CE519F" w14:textId="77777777" w:rsidTr="00920D3E">
        <w:trPr>
          <w:trHeight w:val="240"/>
        </w:trPr>
        <w:tc>
          <w:tcPr>
            <w:tcW w:w="1504" w:type="dxa"/>
            <w:shd w:val="clear" w:color="auto" w:fill="auto"/>
          </w:tcPr>
          <w:p w14:paraId="20C14EE2" w14:textId="77777777" w:rsidR="00920D3E" w:rsidRPr="00A67329" w:rsidRDefault="00920D3E" w:rsidP="00920D3E">
            <w:pPr>
              <w:shd w:val="clear" w:color="auto" w:fill="FFFFFF" w:themeFill="background1"/>
              <w:tabs>
                <w:tab w:val="left" w:pos="7290"/>
              </w:tabs>
              <w:rPr>
                <w:sz w:val="20"/>
                <w:szCs w:val="20"/>
                <w:lang w:val="fr-CA"/>
              </w:rPr>
            </w:pPr>
            <w:r w:rsidRPr="00A67329">
              <w:rPr>
                <w:sz w:val="20"/>
                <w:szCs w:val="20"/>
                <w:lang w:val="fr-CA"/>
              </w:rPr>
              <w:t>HCFC-141b</w:t>
            </w:r>
          </w:p>
        </w:tc>
        <w:tc>
          <w:tcPr>
            <w:tcW w:w="1043" w:type="dxa"/>
            <w:shd w:val="clear" w:color="auto" w:fill="auto"/>
          </w:tcPr>
          <w:p w14:paraId="32FBED6C"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992" w:type="dxa"/>
            <w:shd w:val="clear" w:color="auto" w:fill="auto"/>
          </w:tcPr>
          <w:p w14:paraId="05D0205B"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2</w:t>
            </w:r>
            <w:r>
              <w:rPr>
                <w:sz w:val="20"/>
                <w:szCs w:val="20"/>
                <w:lang w:val="fr-CA"/>
              </w:rPr>
              <w:t xml:space="preserve"> </w:t>
            </w:r>
            <w:r w:rsidRPr="00A67329">
              <w:rPr>
                <w:sz w:val="20"/>
                <w:szCs w:val="20"/>
                <w:lang w:val="fr-CA"/>
              </w:rPr>
              <w:t>879</w:t>
            </w:r>
            <w:r>
              <w:rPr>
                <w:sz w:val="20"/>
                <w:szCs w:val="20"/>
                <w:lang w:val="fr-CA"/>
              </w:rPr>
              <w:t>,</w:t>
            </w:r>
            <w:r w:rsidRPr="00A67329">
              <w:rPr>
                <w:sz w:val="20"/>
                <w:szCs w:val="20"/>
                <w:lang w:val="fr-CA"/>
              </w:rPr>
              <w:t>41</w:t>
            </w:r>
          </w:p>
        </w:tc>
        <w:tc>
          <w:tcPr>
            <w:tcW w:w="1559" w:type="dxa"/>
            <w:shd w:val="clear" w:color="auto" w:fill="auto"/>
          </w:tcPr>
          <w:p w14:paraId="1C75E78D"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1418" w:type="dxa"/>
            <w:shd w:val="clear" w:color="auto" w:fill="auto"/>
          </w:tcPr>
          <w:p w14:paraId="7240D14E"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1294" w:type="dxa"/>
            <w:shd w:val="clear" w:color="auto" w:fill="auto"/>
          </w:tcPr>
          <w:p w14:paraId="3BAA894F"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308</w:t>
            </w:r>
            <w:r>
              <w:rPr>
                <w:sz w:val="20"/>
                <w:szCs w:val="20"/>
                <w:lang w:val="fr-CA"/>
              </w:rPr>
              <w:t>,</w:t>
            </w:r>
            <w:r w:rsidRPr="00A67329">
              <w:rPr>
                <w:sz w:val="20"/>
                <w:szCs w:val="20"/>
                <w:lang w:val="fr-CA"/>
              </w:rPr>
              <w:t>00</w:t>
            </w:r>
          </w:p>
        </w:tc>
        <w:tc>
          <w:tcPr>
            <w:tcW w:w="2190" w:type="dxa"/>
            <w:shd w:val="clear" w:color="auto" w:fill="auto"/>
          </w:tcPr>
          <w:p w14:paraId="18626BCD"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3</w:t>
            </w:r>
            <w:r>
              <w:rPr>
                <w:sz w:val="20"/>
                <w:szCs w:val="20"/>
                <w:lang w:val="fr-CA"/>
              </w:rPr>
              <w:t xml:space="preserve"> </w:t>
            </w:r>
            <w:r w:rsidRPr="00A67329">
              <w:rPr>
                <w:sz w:val="20"/>
                <w:szCs w:val="20"/>
                <w:lang w:val="fr-CA"/>
              </w:rPr>
              <w:t>187</w:t>
            </w:r>
            <w:r>
              <w:rPr>
                <w:sz w:val="20"/>
                <w:szCs w:val="20"/>
                <w:lang w:val="fr-CA"/>
              </w:rPr>
              <w:t>,</w:t>
            </w:r>
            <w:r w:rsidRPr="00A67329">
              <w:rPr>
                <w:sz w:val="20"/>
                <w:szCs w:val="20"/>
                <w:lang w:val="fr-CA"/>
              </w:rPr>
              <w:t>41</w:t>
            </w:r>
          </w:p>
        </w:tc>
      </w:tr>
      <w:tr w:rsidR="00920D3E" w:rsidRPr="00A67329" w14:paraId="44CBD355" w14:textId="77777777" w:rsidTr="00920D3E">
        <w:trPr>
          <w:trHeight w:val="240"/>
        </w:trPr>
        <w:tc>
          <w:tcPr>
            <w:tcW w:w="1504" w:type="dxa"/>
            <w:shd w:val="clear" w:color="auto" w:fill="auto"/>
          </w:tcPr>
          <w:p w14:paraId="101DF271" w14:textId="77777777" w:rsidR="00920D3E" w:rsidRPr="00A67329" w:rsidRDefault="00920D3E" w:rsidP="00920D3E">
            <w:pPr>
              <w:shd w:val="clear" w:color="auto" w:fill="FFFFFF" w:themeFill="background1"/>
              <w:tabs>
                <w:tab w:val="left" w:pos="7290"/>
              </w:tabs>
              <w:rPr>
                <w:sz w:val="20"/>
                <w:szCs w:val="20"/>
                <w:lang w:val="fr-CA"/>
              </w:rPr>
            </w:pPr>
            <w:r w:rsidRPr="00A67329">
              <w:rPr>
                <w:sz w:val="20"/>
                <w:szCs w:val="20"/>
                <w:lang w:val="fr-CA"/>
              </w:rPr>
              <w:t>HCFC-142b</w:t>
            </w:r>
          </w:p>
        </w:tc>
        <w:tc>
          <w:tcPr>
            <w:tcW w:w="1043" w:type="dxa"/>
            <w:shd w:val="clear" w:color="auto" w:fill="auto"/>
          </w:tcPr>
          <w:p w14:paraId="67EA9CEF"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992" w:type="dxa"/>
            <w:shd w:val="clear" w:color="auto" w:fill="auto"/>
          </w:tcPr>
          <w:p w14:paraId="2E936C65"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97</w:t>
            </w:r>
            <w:r>
              <w:rPr>
                <w:sz w:val="20"/>
                <w:szCs w:val="20"/>
                <w:lang w:val="fr-CA"/>
              </w:rPr>
              <w:t>,</w:t>
            </w:r>
            <w:r w:rsidRPr="00A67329">
              <w:rPr>
                <w:sz w:val="20"/>
                <w:szCs w:val="20"/>
                <w:lang w:val="fr-CA"/>
              </w:rPr>
              <w:t>50</w:t>
            </w:r>
          </w:p>
        </w:tc>
        <w:tc>
          <w:tcPr>
            <w:tcW w:w="1559" w:type="dxa"/>
            <w:shd w:val="clear" w:color="auto" w:fill="auto"/>
          </w:tcPr>
          <w:p w14:paraId="68B223EC"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4</w:t>
            </w:r>
            <w:r>
              <w:rPr>
                <w:sz w:val="20"/>
                <w:szCs w:val="20"/>
                <w:lang w:val="fr-CA"/>
              </w:rPr>
              <w:t>,</w:t>
            </w:r>
            <w:r w:rsidRPr="00A67329">
              <w:rPr>
                <w:sz w:val="20"/>
                <w:szCs w:val="20"/>
                <w:lang w:val="fr-CA"/>
              </w:rPr>
              <w:t>23</w:t>
            </w:r>
          </w:p>
        </w:tc>
        <w:tc>
          <w:tcPr>
            <w:tcW w:w="1418" w:type="dxa"/>
            <w:shd w:val="clear" w:color="auto" w:fill="auto"/>
          </w:tcPr>
          <w:p w14:paraId="15190EA5"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37</w:t>
            </w:r>
            <w:r>
              <w:rPr>
                <w:sz w:val="20"/>
                <w:szCs w:val="20"/>
                <w:lang w:val="fr-CA"/>
              </w:rPr>
              <w:t>,</w:t>
            </w:r>
            <w:r w:rsidRPr="00A67329">
              <w:rPr>
                <w:sz w:val="20"/>
                <w:szCs w:val="20"/>
                <w:lang w:val="fr-CA"/>
              </w:rPr>
              <w:t>98</w:t>
            </w:r>
          </w:p>
        </w:tc>
        <w:tc>
          <w:tcPr>
            <w:tcW w:w="1294" w:type="dxa"/>
            <w:shd w:val="clear" w:color="auto" w:fill="auto"/>
          </w:tcPr>
          <w:p w14:paraId="7D5397B8" w14:textId="77777777" w:rsidR="00920D3E" w:rsidRPr="00A67329" w:rsidRDefault="00920D3E" w:rsidP="00920D3E">
            <w:pPr>
              <w:shd w:val="clear" w:color="auto" w:fill="FFFFFF" w:themeFill="background1"/>
              <w:tabs>
                <w:tab w:val="left" w:pos="7290"/>
              </w:tabs>
              <w:jc w:val="right"/>
              <w:rPr>
                <w:sz w:val="20"/>
                <w:szCs w:val="20"/>
                <w:lang w:val="fr-CA"/>
              </w:rPr>
            </w:pPr>
          </w:p>
        </w:tc>
        <w:tc>
          <w:tcPr>
            <w:tcW w:w="2190" w:type="dxa"/>
            <w:shd w:val="clear" w:color="auto" w:fill="auto"/>
          </w:tcPr>
          <w:p w14:paraId="0AF06E80"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139</w:t>
            </w:r>
            <w:r>
              <w:rPr>
                <w:sz w:val="20"/>
                <w:szCs w:val="20"/>
                <w:lang w:val="fr-CA"/>
              </w:rPr>
              <w:t>,</w:t>
            </w:r>
            <w:r w:rsidRPr="00A67329">
              <w:rPr>
                <w:sz w:val="20"/>
                <w:szCs w:val="20"/>
                <w:lang w:val="fr-CA"/>
              </w:rPr>
              <w:t>71</w:t>
            </w:r>
          </w:p>
        </w:tc>
      </w:tr>
    </w:tbl>
    <w:p w14:paraId="5A772B82" w14:textId="77777777" w:rsidR="00920D3E" w:rsidRPr="00A67329" w:rsidRDefault="00920D3E" w:rsidP="00920D3E">
      <w:pPr>
        <w:shd w:val="clear" w:color="auto" w:fill="FFFFFF" w:themeFill="background1"/>
        <w:tabs>
          <w:tab w:val="left" w:pos="7290"/>
        </w:tabs>
        <w:rPr>
          <w:sz w:val="20"/>
          <w:szCs w:val="20"/>
          <w:lang w:val="fr-CA"/>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2547"/>
        <w:gridCol w:w="1984"/>
        <w:gridCol w:w="4205"/>
        <w:gridCol w:w="1264"/>
      </w:tblGrid>
      <w:tr w:rsidR="00920D3E" w:rsidRPr="00E45BFC" w14:paraId="5D7656E9" w14:textId="77777777" w:rsidTr="00920D3E">
        <w:trPr>
          <w:trHeight w:val="240"/>
        </w:trPr>
        <w:tc>
          <w:tcPr>
            <w:tcW w:w="0" w:type="auto"/>
            <w:gridSpan w:val="4"/>
            <w:shd w:val="clear" w:color="auto" w:fill="auto"/>
          </w:tcPr>
          <w:p w14:paraId="28CD0CF2" w14:textId="77777777" w:rsidR="00920D3E" w:rsidRPr="00D1057D" w:rsidRDefault="00920D3E" w:rsidP="00920D3E">
            <w:pPr>
              <w:shd w:val="clear" w:color="auto" w:fill="FFFFFF" w:themeFill="background1"/>
              <w:tabs>
                <w:tab w:val="left" w:pos="7290"/>
              </w:tabs>
              <w:rPr>
                <w:b/>
                <w:sz w:val="20"/>
                <w:szCs w:val="20"/>
                <w:lang w:val="fr-CA"/>
              </w:rPr>
            </w:pPr>
            <w:r w:rsidRPr="00D1057D">
              <w:rPr>
                <w:b/>
                <w:sz w:val="20"/>
                <w:szCs w:val="20"/>
                <w:lang w:val="fr-CA"/>
              </w:rPr>
              <w:t>IV) D</w:t>
            </w:r>
            <w:r>
              <w:rPr>
                <w:b/>
                <w:sz w:val="20"/>
                <w:szCs w:val="20"/>
                <w:lang w:val="fr-CA"/>
              </w:rPr>
              <w:t>ONNÉES SU</w:t>
            </w:r>
            <w:r w:rsidRPr="00D1057D">
              <w:rPr>
                <w:b/>
                <w:sz w:val="20"/>
                <w:szCs w:val="20"/>
                <w:lang w:val="fr-CA"/>
              </w:rPr>
              <w:t>R LA CONSOMMATION (tonnes PAO)</w:t>
            </w:r>
          </w:p>
        </w:tc>
      </w:tr>
      <w:tr w:rsidR="00920D3E" w:rsidRPr="00A67329" w14:paraId="25E5C10F" w14:textId="77777777" w:rsidTr="00920D3E">
        <w:trPr>
          <w:trHeight w:val="240"/>
        </w:trPr>
        <w:tc>
          <w:tcPr>
            <w:tcW w:w="2547" w:type="dxa"/>
            <w:shd w:val="clear" w:color="auto" w:fill="auto"/>
          </w:tcPr>
          <w:p w14:paraId="1FF10EED" w14:textId="77777777" w:rsidR="00920D3E" w:rsidRPr="00A67329" w:rsidRDefault="00920D3E" w:rsidP="00920D3E">
            <w:pPr>
              <w:shd w:val="clear" w:color="auto" w:fill="FFFFFF" w:themeFill="background1"/>
              <w:tabs>
                <w:tab w:val="left" w:pos="7290"/>
              </w:tabs>
              <w:rPr>
                <w:sz w:val="20"/>
                <w:szCs w:val="20"/>
                <w:lang w:val="fr-CA"/>
              </w:rPr>
            </w:pPr>
            <w:r>
              <w:rPr>
                <w:sz w:val="20"/>
                <w:szCs w:val="20"/>
                <w:lang w:val="fr-CA"/>
              </w:rPr>
              <w:t xml:space="preserve">Valeur de référence </w:t>
            </w:r>
            <w:r w:rsidRPr="00A67329">
              <w:rPr>
                <w:sz w:val="20"/>
                <w:szCs w:val="20"/>
                <w:lang w:val="fr-CA"/>
              </w:rPr>
              <w:t>2009 - 2010 :</w:t>
            </w:r>
          </w:p>
        </w:tc>
        <w:tc>
          <w:tcPr>
            <w:tcW w:w="1984" w:type="dxa"/>
            <w:shd w:val="clear" w:color="auto" w:fill="auto"/>
          </w:tcPr>
          <w:p w14:paraId="7DD64B3F"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1</w:t>
            </w:r>
            <w:r>
              <w:rPr>
                <w:sz w:val="20"/>
                <w:szCs w:val="20"/>
                <w:lang w:val="fr-CA"/>
              </w:rPr>
              <w:t>9 </w:t>
            </w:r>
            <w:r w:rsidRPr="00A67329">
              <w:rPr>
                <w:sz w:val="20"/>
                <w:szCs w:val="20"/>
                <w:lang w:val="fr-CA"/>
              </w:rPr>
              <w:t>269</w:t>
            </w:r>
            <w:r>
              <w:rPr>
                <w:sz w:val="20"/>
                <w:szCs w:val="20"/>
                <w:lang w:val="fr-CA"/>
              </w:rPr>
              <w:t>,</w:t>
            </w:r>
            <w:r w:rsidRPr="00A67329">
              <w:rPr>
                <w:sz w:val="20"/>
                <w:szCs w:val="20"/>
                <w:lang w:val="fr-CA"/>
              </w:rPr>
              <w:t>00</w:t>
            </w:r>
          </w:p>
        </w:tc>
        <w:tc>
          <w:tcPr>
            <w:tcW w:w="4205" w:type="dxa"/>
            <w:shd w:val="clear" w:color="auto" w:fill="auto"/>
          </w:tcPr>
          <w:p w14:paraId="2111B616" w14:textId="77777777" w:rsidR="00920D3E" w:rsidRPr="00A67329" w:rsidRDefault="00920D3E" w:rsidP="00920D3E">
            <w:pPr>
              <w:shd w:val="clear" w:color="auto" w:fill="FFFFFF" w:themeFill="background1"/>
              <w:tabs>
                <w:tab w:val="left" w:pos="7290"/>
              </w:tabs>
              <w:rPr>
                <w:sz w:val="20"/>
                <w:szCs w:val="20"/>
                <w:lang w:val="fr-CA"/>
              </w:rPr>
            </w:pPr>
            <w:r>
              <w:rPr>
                <w:sz w:val="20"/>
                <w:szCs w:val="20"/>
                <w:lang w:val="fr-CA"/>
              </w:rPr>
              <w:t xml:space="preserve">Point de départ d’une réduction globale durable </w:t>
            </w:r>
            <w:r w:rsidRPr="00A67329">
              <w:rPr>
                <w:sz w:val="20"/>
                <w:szCs w:val="20"/>
                <w:lang w:val="fr-CA"/>
              </w:rPr>
              <w:t>:</w:t>
            </w:r>
          </w:p>
        </w:tc>
        <w:tc>
          <w:tcPr>
            <w:tcW w:w="0" w:type="auto"/>
            <w:shd w:val="clear" w:color="auto" w:fill="auto"/>
          </w:tcPr>
          <w:p w14:paraId="3F8329C2"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18</w:t>
            </w:r>
            <w:r>
              <w:rPr>
                <w:sz w:val="20"/>
                <w:szCs w:val="20"/>
                <w:lang w:val="fr-CA"/>
              </w:rPr>
              <w:t> 865,</w:t>
            </w:r>
            <w:r w:rsidRPr="00A67329">
              <w:rPr>
                <w:sz w:val="20"/>
                <w:szCs w:val="20"/>
                <w:lang w:val="fr-CA"/>
              </w:rPr>
              <w:t>44</w:t>
            </w:r>
          </w:p>
        </w:tc>
      </w:tr>
      <w:tr w:rsidR="00920D3E" w:rsidRPr="00E45BFC" w14:paraId="098DF034" w14:textId="77777777" w:rsidTr="00920D3E">
        <w:trPr>
          <w:trHeight w:val="240"/>
        </w:trPr>
        <w:tc>
          <w:tcPr>
            <w:tcW w:w="0" w:type="auto"/>
            <w:gridSpan w:val="4"/>
            <w:shd w:val="clear" w:color="auto" w:fill="auto"/>
          </w:tcPr>
          <w:p w14:paraId="7A2C1E28" w14:textId="77777777" w:rsidR="00920D3E" w:rsidRPr="00A67329" w:rsidRDefault="00920D3E" w:rsidP="00920D3E">
            <w:pPr>
              <w:shd w:val="clear" w:color="auto" w:fill="FFFFFF" w:themeFill="background1"/>
              <w:tabs>
                <w:tab w:val="left" w:pos="7290"/>
              </w:tabs>
              <w:rPr>
                <w:b/>
                <w:sz w:val="20"/>
                <w:szCs w:val="20"/>
                <w:lang w:val="fr-CA"/>
              </w:rPr>
            </w:pPr>
            <w:r>
              <w:rPr>
                <w:b/>
                <w:sz w:val="20"/>
                <w:szCs w:val="20"/>
                <w:lang w:val="fr-CA"/>
              </w:rPr>
              <w:t>CONSOMMATION ADMISSIBLE AU FINANCEMENT (tonnes PAO)</w:t>
            </w:r>
          </w:p>
        </w:tc>
      </w:tr>
      <w:tr w:rsidR="00920D3E" w:rsidRPr="00A67329" w14:paraId="6298C3BC" w14:textId="77777777" w:rsidTr="00920D3E">
        <w:trPr>
          <w:trHeight w:val="240"/>
        </w:trPr>
        <w:tc>
          <w:tcPr>
            <w:tcW w:w="2547" w:type="dxa"/>
            <w:shd w:val="clear" w:color="auto" w:fill="auto"/>
          </w:tcPr>
          <w:p w14:paraId="25449E2F" w14:textId="77777777" w:rsidR="00920D3E" w:rsidRPr="00A67329" w:rsidRDefault="00920D3E" w:rsidP="00920D3E">
            <w:pPr>
              <w:shd w:val="clear" w:color="auto" w:fill="FFFFFF" w:themeFill="background1"/>
              <w:tabs>
                <w:tab w:val="left" w:pos="7290"/>
              </w:tabs>
              <w:rPr>
                <w:sz w:val="20"/>
                <w:szCs w:val="20"/>
                <w:lang w:val="fr-CA"/>
              </w:rPr>
            </w:pPr>
            <w:r>
              <w:rPr>
                <w:sz w:val="20"/>
                <w:szCs w:val="20"/>
                <w:lang w:val="fr-CA"/>
              </w:rPr>
              <w:t xml:space="preserve">Déjà approuvée </w:t>
            </w:r>
            <w:r w:rsidRPr="00A67329">
              <w:rPr>
                <w:sz w:val="20"/>
                <w:szCs w:val="20"/>
                <w:lang w:val="fr-CA"/>
              </w:rPr>
              <w:t>:</w:t>
            </w:r>
          </w:p>
        </w:tc>
        <w:tc>
          <w:tcPr>
            <w:tcW w:w="1984" w:type="dxa"/>
            <w:shd w:val="clear" w:color="auto" w:fill="auto"/>
          </w:tcPr>
          <w:p w14:paraId="547539C1" w14:textId="77777777" w:rsidR="00920D3E" w:rsidRPr="00A67329" w:rsidRDefault="00920D3E" w:rsidP="00920D3E">
            <w:pPr>
              <w:shd w:val="clear" w:color="auto" w:fill="FFFFFF" w:themeFill="background1"/>
              <w:tabs>
                <w:tab w:val="left" w:pos="7290"/>
              </w:tabs>
              <w:jc w:val="right"/>
              <w:rPr>
                <w:sz w:val="20"/>
                <w:szCs w:val="20"/>
                <w:lang w:val="fr-CA"/>
              </w:rPr>
            </w:pPr>
            <w:r w:rsidRPr="00A67329">
              <w:rPr>
                <w:sz w:val="20"/>
                <w:szCs w:val="20"/>
                <w:lang w:val="fr-CA"/>
              </w:rPr>
              <w:t>12</w:t>
            </w:r>
            <w:r>
              <w:rPr>
                <w:sz w:val="20"/>
                <w:szCs w:val="20"/>
                <w:lang w:val="fr-CA"/>
              </w:rPr>
              <w:t> 161,</w:t>
            </w:r>
            <w:r w:rsidRPr="00A67329">
              <w:rPr>
                <w:sz w:val="20"/>
                <w:szCs w:val="20"/>
                <w:lang w:val="fr-CA"/>
              </w:rPr>
              <w:t>02</w:t>
            </w:r>
          </w:p>
        </w:tc>
        <w:tc>
          <w:tcPr>
            <w:tcW w:w="4205" w:type="dxa"/>
            <w:shd w:val="clear" w:color="auto" w:fill="auto"/>
          </w:tcPr>
          <w:p w14:paraId="3035824C" w14:textId="77777777" w:rsidR="00920D3E" w:rsidRPr="00A67329" w:rsidRDefault="00920D3E" w:rsidP="00920D3E">
            <w:pPr>
              <w:shd w:val="clear" w:color="auto" w:fill="FFFFFF" w:themeFill="background1"/>
              <w:tabs>
                <w:tab w:val="left" w:pos="7290"/>
              </w:tabs>
              <w:rPr>
                <w:sz w:val="20"/>
                <w:szCs w:val="20"/>
                <w:lang w:val="fr-CA"/>
              </w:rPr>
            </w:pPr>
            <w:r>
              <w:rPr>
                <w:sz w:val="20"/>
                <w:szCs w:val="20"/>
                <w:lang w:val="fr-CA"/>
              </w:rPr>
              <w:t xml:space="preserve">Restante </w:t>
            </w:r>
            <w:r w:rsidRPr="00A67329">
              <w:rPr>
                <w:sz w:val="20"/>
                <w:szCs w:val="20"/>
                <w:lang w:val="fr-CA"/>
              </w:rPr>
              <w:t>:</w:t>
            </w:r>
          </w:p>
        </w:tc>
        <w:tc>
          <w:tcPr>
            <w:tcW w:w="0" w:type="auto"/>
            <w:shd w:val="clear" w:color="auto" w:fill="auto"/>
          </w:tcPr>
          <w:p w14:paraId="0FD467A4" w14:textId="77777777" w:rsidR="00920D3E" w:rsidRPr="00A67329" w:rsidRDefault="00920D3E" w:rsidP="00920D3E">
            <w:pPr>
              <w:shd w:val="clear" w:color="auto" w:fill="FFFFFF" w:themeFill="background1"/>
              <w:tabs>
                <w:tab w:val="left" w:pos="7290"/>
              </w:tabs>
              <w:jc w:val="right"/>
              <w:rPr>
                <w:sz w:val="20"/>
                <w:szCs w:val="20"/>
                <w:lang w:val="fr-CA"/>
              </w:rPr>
            </w:pPr>
            <w:r>
              <w:rPr>
                <w:sz w:val="20"/>
                <w:szCs w:val="20"/>
                <w:lang w:val="fr-CA"/>
              </w:rPr>
              <w:t>6 704,</w:t>
            </w:r>
            <w:r w:rsidRPr="00A67329">
              <w:rPr>
                <w:sz w:val="20"/>
                <w:szCs w:val="20"/>
                <w:lang w:val="fr-CA"/>
              </w:rPr>
              <w:t>42</w:t>
            </w:r>
          </w:p>
        </w:tc>
      </w:tr>
    </w:tbl>
    <w:p w14:paraId="1999F63D" w14:textId="77777777" w:rsidR="00920D3E" w:rsidRPr="00A67329" w:rsidRDefault="00920D3E" w:rsidP="00920D3E">
      <w:pPr>
        <w:shd w:val="clear" w:color="auto" w:fill="FFFFFF" w:themeFill="background1"/>
        <w:spacing w:after="60"/>
        <w:jc w:val="center"/>
        <w:rPr>
          <w:sz w:val="20"/>
          <w:szCs w:val="20"/>
          <w:lang w:val="fr-CA"/>
        </w:rPr>
      </w:pPr>
    </w:p>
    <w:tbl>
      <w:tblPr>
        <w:tblStyle w:val="TableGrid"/>
        <w:tblW w:w="9973"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1129"/>
        <w:gridCol w:w="3402"/>
        <w:gridCol w:w="1360"/>
        <w:gridCol w:w="1361"/>
        <w:gridCol w:w="1360"/>
        <w:gridCol w:w="1361"/>
      </w:tblGrid>
      <w:tr w:rsidR="00920D3E" w:rsidRPr="00A67329" w14:paraId="0A4EFCB5" w14:textId="77777777" w:rsidTr="00920D3E">
        <w:trPr>
          <w:trHeight w:val="163"/>
        </w:trPr>
        <w:tc>
          <w:tcPr>
            <w:tcW w:w="4531" w:type="dxa"/>
            <w:gridSpan w:val="2"/>
            <w:shd w:val="clear" w:color="auto" w:fill="auto"/>
          </w:tcPr>
          <w:p w14:paraId="42884E10" w14:textId="77777777" w:rsidR="00920D3E" w:rsidRPr="00A67329" w:rsidRDefault="00920D3E" w:rsidP="00920D3E">
            <w:pPr>
              <w:shd w:val="clear" w:color="auto" w:fill="FFFFFF" w:themeFill="background1"/>
              <w:spacing w:after="60"/>
              <w:jc w:val="left"/>
              <w:rPr>
                <w:b/>
                <w:sz w:val="20"/>
                <w:szCs w:val="20"/>
                <w:lang w:val="fr-CA"/>
              </w:rPr>
            </w:pPr>
            <w:r w:rsidRPr="00A67329">
              <w:rPr>
                <w:b/>
                <w:sz w:val="20"/>
                <w:szCs w:val="20"/>
                <w:lang w:val="fr-CA"/>
              </w:rPr>
              <w:t xml:space="preserve">V) </w:t>
            </w:r>
            <w:r>
              <w:rPr>
                <w:b/>
                <w:sz w:val="20"/>
                <w:szCs w:val="20"/>
                <w:lang w:val="fr-CA"/>
              </w:rPr>
              <w:t>PLAN D’ACTIVITÉS</w:t>
            </w:r>
          </w:p>
        </w:tc>
        <w:tc>
          <w:tcPr>
            <w:tcW w:w="1360" w:type="dxa"/>
            <w:shd w:val="clear" w:color="auto" w:fill="auto"/>
          </w:tcPr>
          <w:p w14:paraId="022795BB" w14:textId="77777777" w:rsidR="00920D3E" w:rsidRPr="00A67329" w:rsidRDefault="00920D3E" w:rsidP="00920D3E">
            <w:pPr>
              <w:shd w:val="clear" w:color="auto" w:fill="FFFFFF" w:themeFill="background1"/>
              <w:spacing w:after="60"/>
              <w:jc w:val="center"/>
              <w:rPr>
                <w:b/>
                <w:sz w:val="20"/>
                <w:szCs w:val="20"/>
                <w:lang w:val="fr-CA"/>
              </w:rPr>
            </w:pPr>
            <w:r w:rsidRPr="00A67329">
              <w:rPr>
                <w:b/>
                <w:sz w:val="20"/>
                <w:szCs w:val="20"/>
                <w:lang w:val="fr-CA"/>
              </w:rPr>
              <w:t>2021</w:t>
            </w:r>
          </w:p>
        </w:tc>
        <w:tc>
          <w:tcPr>
            <w:tcW w:w="1361" w:type="dxa"/>
            <w:shd w:val="clear" w:color="auto" w:fill="auto"/>
          </w:tcPr>
          <w:p w14:paraId="43A7D936" w14:textId="77777777" w:rsidR="00920D3E" w:rsidRPr="00A67329" w:rsidRDefault="00920D3E" w:rsidP="00920D3E">
            <w:pPr>
              <w:shd w:val="clear" w:color="auto" w:fill="FFFFFF" w:themeFill="background1"/>
              <w:spacing w:after="60"/>
              <w:jc w:val="center"/>
              <w:rPr>
                <w:b/>
                <w:sz w:val="20"/>
                <w:szCs w:val="20"/>
                <w:lang w:val="fr-CA"/>
              </w:rPr>
            </w:pPr>
            <w:r w:rsidRPr="00A67329">
              <w:rPr>
                <w:b/>
                <w:sz w:val="20"/>
                <w:szCs w:val="20"/>
                <w:lang w:val="fr-CA"/>
              </w:rPr>
              <w:t>2022</w:t>
            </w:r>
          </w:p>
        </w:tc>
        <w:tc>
          <w:tcPr>
            <w:tcW w:w="1360" w:type="dxa"/>
            <w:shd w:val="clear" w:color="auto" w:fill="auto"/>
          </w:tcPr>
          <w:p w14:paraId="1944C1E4" w14:textId="77777777" w:rsidR="00920D3E" w:rsidRPr="00A67329" w:rsidRDefault="00920D3E" w:rsidP="00920D3E">
            <w:pPr>
              <w:shd w:val="clear" w:color="auto" w:fill="FFFFFF" w:themeFill="background1"/>
              <w:spacing w:after="60"/>
              <w:jc w:val="center"/>
              <w:rPr>
                <w:b/>
                <w:sz w:val="20"/>
                <w:szCs w:val="20"/>
                <w:lang w:val="fr-CA"/>
              </w:rPr>
            </w:pPr>
            <w:r w:rsidRPr="00A67329">
              <w:rPr>
                <w:b/>
                <w:sz w:val="20"/>
                <w:szCs w:val="20"/>
                <w:lang w:val="fr-CA"/>
              </w:rPr>
              <w:t>2023</w:t>
            </w:r>
          </w:p>
        </w:tc>
        <w:tc>
          <w:tcPr>
            <w:tcW w:w="1361" w:type="dxa"/>
            <w:shd w:val="clear" w:color="auto" w:fill="auto"/>
          </w:tcPr>
          <w:p w14:paraId="7DCF0710" w14:textId="77777777" w:rsidR="00920D3E" w:rsidRPr="00A67329" w:rsidRDefault="00920D3E" w:rsidP="00920D3E">
            <w:pPr>
              <w:shd w:val="clear" w:color="auto" w:fill="FFFFFF" w:themeFill="background1"/>
              <w:spacing w:after="60"/>
              <w:jc w:val="center"/>
              <w:rPr>
                <w:b/>
                <w:sz w:val="20"/>
                <w:szCs w:val="20"/>
                <w:lang w:val="fr-CA"/>
              </w:rPr>
            </w:pPr>
            <w:r w:rsidRPr="00A67329">
              <w:rPr>
                <w:b/>
                <w:sz w:val="20"/>
                <w:szCs w:val="20"/>
                <w:lang w:val="fr-CA"/>
              </w:rPr>
              <w:t>Total</w:t>
            </w:r>
          </w:p>
        </w:tc>
      </w:tr>
      <w:tr w:rsidR="00920D3E" w:rsidRPr="00A67329" w14:paraId="6D6C4EE4" w14:textId="77777777" w:rsidTr="00920D3E">
        <w:trPr>
          <w:trHeight w:val="236"/>
        </w:trPr>
        <w:tc>
          <w:tcPr>
            <w:tcW w:w="1129" w:type="dxa"/>
            <w:vMerge w:val="restart"/>
            <w:shd w:val="clear" w:color="auto" w:fill="auto"/>
          </w:tcPr>
          <w:p w14:paraId="13416407" w14:textId="77777777" w:rsidR="00920D3E" w:rsidRPr="00A67329" w:rsidRDefault="00920D3E" w:rsidP="00920D3E">
            <w:pPr>
              <w:shd w:val="clear" w:color="auto" w:fill="FFFFFF" w:themeFill="background1"/>
              <w:spacing w:after="60"/>
              <w:jc w:val="left"/>
              <w:rPr>
                <w:b/>
                <w:sz w:val="20"/>
                <w:szCs w:val="20"/>
                <w:lang w:val="fr-CA"/>
              </w:rPr>
            </w:pPr>
            <w:r>
              <w:rPr>
                <w:sz w:val="20"/>
                <w:szCs w:val="20"/>
                <w:lang w:val="fr-CA"/>
              </w:rPr>
              <w:t>ONUDI</w:t>
            </w:r>
          </w:p>
        </w:tc>
        <w:tc>
          <w:tcPr>
            <w:tcW w:w="3402" w:type="dxa"/>
            <w:shd w:val="clear" w:color="auto" w:fill="auto"/>
          </w:tcPr>
          <w:p w14:paraId="4EA723D4" w14:textId="77777777" w:rsidR="00920D3E" w:rsidRPr="00A67329" w:rsidRDefault="00920D3E" w:rsidP="00920D3E">
            <w:pPr>
              <w:shd w:val="clear" w:color="auto" w:fill="FFFFFF" w:themeFill="background1"/>
              <w:spacing w:after="60"/>
              <w:jc w:val="left"/>
              <w:rPr>
                <w:b/>
                <w:sz w:val="20"/>
                <w:szCs w:val="20"/>
                <w:lang w:val="fr-CA"/>
              </w:rPr>
            </w:pPr>
            <w:r>
              <w:rPr>
                <w:sz w:val="20"/>
                <w:szCs w:val="20"/>
                <w:lang w:val="fr-CA"/>
              </w:rPr>
              <w:t>Élimination des SAO (tonnes PAO)</w:t>
            </w:r>
          </w:p>
        </w:tc>
        <w:tc>
          <w:tcPr>
            <w:tcW w:w="1360" w:type="dxa"/>
            <w:shd w:val="clear" w:color="auto" w:fill="auto"/>
          </w:tcPr>
          <w:p w14:paraId="7D165A32" w14:textId="77777777" w:rsidR="00920D3E" w:rsidRPr="00A67329" w:rsidRDefault="00920D3E" w:rsidP="00920D3E">
            <w:pPr>
              <w:shd w:val="clear" w:color="auto" w:fill="FFFFFF" w:themeFill="background1"/>
              <w:spacing w:after="60"/>
              <w:jc w:val="right"/>
              <w:rPr>
                <w:b/>
                <w:sz w:val="20"/>
                <w:szCs w:val="20"/>
                <w:lang w:val="fr-CA"/>
              </w:rPr>
            </w:pPr>
            <w:r w:rsidRPr="00A67329">
              <w:rPr>
                <w:sz w:val="20"/>
                <w:szCs w:val="20"/>
                <w:lang w:val="fr-CA"/>
              </w:rPr>
              <w:t>169</w:t>
            </w:r>
            <w:r>
              <w:rPr>
                <w:sz w:val="20"/>
                <w:szCs w:val="20"/>
                <w:lang w:val="fr-CA"/>
              </w:rPr>
              <w:t>,</w:t>
            </w:r>
            <w:r w:rsidRPr="00A67329">
              <w:rPr>
                <w:sz w:val="20"/>
                <w:szCs w:val="20"/>
                <w:lang w:val="fr-CA"/>
              </w:rPr>
              <w:t>39</w:t>
            </w:r>
          </w:p>
        </w:tc>
        <w:tc>
          <w:tcPr>
            <w:tcW w:w="1361" w:type="dxa"/>
            <w:shd w:val="clear" w:color="auto" w:fill="auto"/>
          </w:tcPr>
          <w:p w14:paraId="5D8F3CBA" w14:textId="77777777" w:rsidR="00920D3E" w:rsidRPr="00A67329" w:rsidRDefault="00920D3E" w:rsidP="00920D3E">
            <w:pPr>
              <w:shd w:val="clear" w:color="auto" w:fill="FFFFFF" w:themeFill="background1"/>
              <w:spacing w:after="60"/>
              <w:jc w:val="right"/>
              <w:rPr>
                <w:b/>
                <w:sz w:val="20"/>
                <w:szCs w:val="20"/>
                <w:lang w:val="fr-CA"/>
              </w:rPr>
            </w:pPr>
            <w:r w:rsidRPr="00A67329">
              <w:rPr>
                <w:sz w:val="20"/>
                <w:szCs w:val="20"/>
                <w:lang w:val="fr-CA"/>
              </w:rPr>
              <w:t>0</w:t>
            </w:r>
            <w:r>
              <w:rPr>
                <w:sz w:val="20"/>
                <w:szCs w:val="20"/>
                <w:lang w:val="fr-CA"/>
              </w:rPr>
              <w:t>,</w:t>
            </w:r>
            <w:r w:rsidRPr="00A67329">
              <w:rPr>
                <w:sz w:val="20"/>
                <w:szCs w:val="20"/>
                <w:lang w:val="fr-CA"/>
              </w:rPr>
              <w:t>0</w:t>
            </w:r>
          </w:p>
        </w:tc>
        <w:tc>
          <w:tcPr>
            <w:tcW w:w="1360" w:type="dxa"/>
            <w:shd w:val="clear" w:color="auto" w:fill="auto"/>
          </w:tcPr>
          <w:p w14:paraId="5B19A27B" w14:textId="77777777" w:rsidR="00920D3E" w:rsidRPr="00A67329" w:rsidRDefault="00920D3E" w:rsidP="00920D3E">
            <w:pPr>
              <w:shd w:val="clear" w:color="auto" w:fill="FFFFFF" w:themeFill="background1"/>
              <w:spacing w:after="60"/>
              <w:jc w:val="right"/>
              <w:rPr>
                <w:b/>
                <w:sz w:val="20"/>
                <w:szCs w:val="20"/>
                <w:lang w:val="fr-CA"/>
              </w:rPr>
            </w:pPr>
            <w:r w:rsidRPr="00A67329">
              <w:rPr>
                <w:sz w:val="20"/>
                <w:szCs w:val="20"/>
                <w:lang w:val="fr-CA"/>
              </w:rPr>
              <w:t>257</w:t>
            </w:r>
            <w:r>
              <w:rPr>
                <w:sz w:val="20"/>
                <w:szCs w:val="20"/>
                <w:lang w:val="fr-CA"/>
              </w:rPr>
              <w:t>,</w:t>
            </w:r>
            <w:r w:rsidRPr="00A67329">
              <w:rPr>
                <w:sz w:val="20"/>
                <w:szCs w:val="20"/>
                <w:lang w:val="fr-CA"/>
              </w:rPr>
              <w:t>15</w:t>
            </w:r>
          </w:p>
        </w:tc>
        <w:tc>
          <w:tcPr>
            <w:tcW w:w="1361" w:type="dxa"/>
            <w:shd w:val="clear" w:color="auto" w:fill="auto"/>
          </w:tcPr>
          <w:p w14:paraId="017B2CA4" w14:textId="77777777" w:rsidR="00920D3E" w:rsidRPr="00A67329" w:rsidRDefault="00920D3E" w:rsidP="00920D3E">
            <w:pPr>
              <w:shd w:val="clear" w:color="auto" w:fill="FFFFFF" w:themeFill="background1"/>
              <w:spacing w:after="60"/>
              <w:jc w:val="right"/>
              <w:rPr>
                <w:b/>
                <w:sz w:val="20"/>
                <w:szCs w:val="20"/>
                <w:lang w:val="fr-CA"/>
              </w:rPr>
            </w:pPr>
            <w:r w:rsidRPr="00A67329">
              <w:rPr>
                <w:sz w:val="20"/>
                <w:szCs w:val="20"/>
                <w:lang w:val="fr-CA"/>
              </w:rPr>
              <w:t>426</w:t>
            </w:r>
            <w:r>
              <w:rPr>
                <w:sz w:val="20"/>
                <w:szCs w:val="20"/>
                <w:lang w:val="fr-CA"/>
              </w:rPr>
              <w:t>,</w:t>
            </w:r>
            <w:r w:rsidRPr="00A67329">
              <w:rPr>
                <w:sz w:val="20"/>
                <w:szCs w:val="20"/>
                <w:lang w:val="fr-CA"/>
              </w:rPr>
              <w:t>54</w:t>
            </w:r>
          </w:p>
        </w:tc>
      </w:tr>
      <w:tr w:rsidR="00920D3E" w:rsidRPr="00A67329" w14:paraId="6954D05D" w14:textId="77777777" w:rsidTr="00920D3E">
        <w:trPr>
          <w:trHeight w:val="54"/>
        </w:trPr>
        <w:tc>
          <w:tcPr>
            <w:tcW w:w="1129" w:type="dxa"/>
            <w:vMerge/>
            <w:shd w:val="clear" w:color="auto" w:fill="auto"/>
          </w:tcPr>
          <w:p w14:paraId="6F1B6D53" w14:textId="77777777" w:rsidR="00920D3E" w:rsidRPr="00A67329" w:rsidRDefault="00920D3E" w:rsidP="00920D3E">
            <w:pPr>
              <w:shd w:val="clear" w:color="auto" w:fill="FFFFFF" w:themeFill="background1"/>
              <w:spacing w:after="60"/>
              <w:jc w:val="left"/>
              <w:rPr>
                <w:b/>
                <w:sz w:val="20"/>
                <w:szCs w:val="20"/>
                <w:lang w:val="fr-CA"/>
              </w:rPr>
            </w:pPr>
          </w:p>
        </w:tc>
        <w:tc>
          <w:tcPr>
            <w:tcW w:w="3402" w:type="dxa"/>
            <w:shd w:val="clear" w:color="auto" w:fill="auto"/>
          </w:tcPr>
          <w:p w14:paraId="0A3DEF22" w14:textId="77777777" w:rsidR="00920D3E" w:rsidRPr="00A67329" w:rsidRDefault="00920D3E" w:rsidP="00920D3E">
            <w:pPr>
              <w:shd w:val="clear" w:color="auto" w:fill="FFFFFF" w:themeFill="background1"/>
              <w:spacing w:after="60"/>
              <w:jc w:val="left"/>
              <w:rPr>
                <w:b/>
                <w:sz w:val="20"/>
                <w:szCs w:val="20"/>
                <w:lang w:val="fr-CA"/>
              </w:rPr>
            </w:pPr>
            <w:r>
              <w:rPr>
                <w:sz w:val="20"/>
                <w:szCs w:val="20"/>
                <w:lang w:val="fr-CA"/>
              </w:rPr>
              <w:t>Financement ($US)</w:t>
            </w:r>
          </w:p>
        </w:tc>
        <w:tc>
          <w:tcPr>
            <w:tcW w:w="1360" w:type="dxa"/>
            <w:shd w:val="clear" w:color="auto" w:fill="auto"/>
          </w:tcPr>
          <w:p w14:paraId="050BA713" w14:textId="77777777" w:rsidR="00920D3E" w:rsidRPr="00A67329" w:rsidRDefault="00920D3E" w:rsidP="00920D3E">
            <w:pPr>
              <w:shd w:val="clear" w:color="auto" w:fill="FFFFFF" w:themeFill="background1"/>
              <w:spacing w:after="60"/>
              <w:jc w:val="right"/>
              <w:rPr>
                <w:b/>
                <w:sz w:val="20"/>
                <w:szCs w:val="20"/>
                <w:lang w:val="fr-CA"/>
              </w:rPr>
            </w:pPr>
            <w:r w:rsidRPr="00A67329">
              <w:rPr>
                <w:sz w:val="20"/>
                <w:szCs w:val="20"/>
                <w:lang w:val="fr-CA"/>
              </w:rPr>
              <w:t>4</w:t>
            </w:r>
            <w:r>
              <w:rPr>
                <w:sz w:val="20"/>
                <w:szCs w:val="20"/>
                <w:lang w:val="fr-CA"/>
              </w:rPr>
              <w:t xml:space="preserve"> </w:t>
            </w:r>
            <w:r w:rsidRPr="00A67329">
              <w:rPr>
                <w:sz w:val="20"/>
                <w:szCs w:val="20"/>
                <w:lang w:val="fr-CA"/>
              </w:rPr>
              <w:t>440</w:t>
            </w:r>
            <w:r>
              <w:rPr>
                <w:sz w:val="20"/>
                <w:szCs w:val="20"/>
                <w:lang w:val="fr-CA"/>
              </w:rPr>
              <w:t xml:space="preserve"> </w:t>
            </w:r>
            <w:r w:rsidRPr="00A67329">
              <w:rPr>
                <w:sz w:val="20"/>
                <w:szCs w:val="20"/>
                <w:lang w:val="fr-CA"/>
              </w:rPr>
              <w:t>500</w:t>
            </w:r>
          </w:p>
        </w:tc>
        <w:tc>
          <w:tcPr>
            <w:tcW w:w="1361" w:type="dxa"/>
            <w:shd w:val="clear" w:color="auto" w:fill="auto"/>
          </w:tcPr>
          <w:p w14:paraId="2B152E77" w14:textId="77777777" w:rsidR="00920D3E" w:rsidRPr="00A67329" w:rsidRDefault="00920D3E" w:rsidP="00920D3E">
            <w:pPr>
              <w:shd w:val="clear" w:color="auto" w:fill="FFFFFF" w:themeFill="background1"/>
              <w:spacing w:after="60"/>
              <w:jc w:val="right"/>
              <w:rPr>
                <w:b/>
                <w:sz w:val="20"/>
                <w:szCs w:val="20"/>
                <w:lang w:val="fr-CA"/>
              </w:rPr>
            </w:pPr>
            <w:r w:rsidRPr="00A67329">
              <w:rPr>
                <w:sz w:val="20"/>
                <w:szCs w:val="20"/>
                <w:lang w:val="fr-CA"/>
              </w:rPr>
              <w:t>0</w:t>
            </w:r>
          </w:p>
        </w:tc>
        <w:tc>
          <w:tcPr>
            <w:tcW w:w="1360" w:type="dxa"/>
            <w:shd w:val="clear" w:color="auto" w:fill="auto"/>
          </w:tcPr>
          <w:p w14:paraId="66A4454C" w14:textId="77777777" w:rsidR="00920D3E" w:rsidRPr="00A67329" w:rsidRDefault="00920D3E" w:rsidP="00920D3E">
            <w:pPr>
              <w:shd w:val="clear" w:color="auto" w:fill="FFFFFF" w:themeFill="background1"/>
              <w:spacing w:after="60"/>
              <w:jc w:val="right"/>
              <w:rPr>
                <w:b/>
                <w:sz w:val="20"/>
                <w:szCs w:val="20"/>
                <w:lang w:val="fr-CA"/>
              </w:rPr>
            </w:pPr>
            <w:r w:rsidRPr="00A67329">
              <w:rPr>
                <w:sz w:val="20"/>
                <w:szCs w:val="20"/>
                <w:lang w:val="fr-CA"/>
              </w:rPr>
              <w:t>6</w:t>
            </w:r>
            <w:r>
              <w:rPr>
                <w:sz w:val="20"/>
                <w:szCs w:val="20"/>
                <w:lang w:val="fr-CA"/>
              </w:rPr>
              <w:t xml:space="preserve"> </w:t>
            </w:r>
            <w:r w:rsidRPr="00A67329">
              <w:rPr>
                <w:sz w:val="20"/>
                <w:szCs w:val="20"/>
                <w:lang w:val="fr-CA"/>
              </w:rPr>
              <w:t>741</w:t>
            </w:r>
            <w:r>
              <w:rPr>
                <w:sz w:val="20"/>
                <w:szCs w:val="20"/>
                <w:lang w:val="fr-CA"/>
              </w:rPr>
              <w:t xml:space="preserve"> </w:t>
            </w:r>
            <w:r w:rsidRPr="00A67329">
              <w:rPr>
                <w:sz w:val="20"/>
                <w:szCs w:val="20"/>
                <w:lang w:val="fr-CA"/>
              </w:rPr>
              <w:t>000</w:t>
            </w:r>
          </w:p>
        </w:tc>
        <w:tc>
          <w:tcPr>
            <w:tcW w:w="1361" w:type="dxa"/>
            <w:shd w:val="clear" w:color="auto" w:fill="auto"/>
          </w:tcPr>
          <w:p w14:paraId="47036C0C" w14:textId="77777777" w:rsidR="00920D3E" w:rsidRPr="00A67329" w:rsidRDefault="00920D3E" w:rsidP="00920D3E">
            <w:pPr>
              <w:shd w:val="clear" w:color="auto" w:fill="FFFFFF" w:themeFill="background1"/>
              <w:spacing w:after="60"/>
              <w:jc w:val="right"/>
              <w:rPr>
                <w:b/>
                <w:sz w:val="20"/>
                <w:szCs w:val="20"/>
                <w:lang w:val="fr-CA"/>
              </w:rPr>
            </w:pPr>
            <w:r w:rsidRPr="00A67329">
              <w:rPr>
                <w:sz w:val="20"/>
                <w:szCs w:val="20"/>
                <w:lang w:val="fr-CA"/>
              </w:rPr>
              <w:t>11</w:t>
            </w:r>
            <w:r>
              <w:rPr>
                <w:sz w:val="20"/>
                <w:szCs w:val="20"/>
                <w:lang w:val="fr-CA"/>
              </w:rPr>
              <w:t xml:space="preserve"> </w:t>
            </w:r>
            <w:r w:rsidRPr="00A67329">
              <w:rPr>
                <w:sz w:val="20"/>
                <w:szCs w:val="20"/>
                <w:lang w:val="fr-CA"/>
              </w:rPr>
              <w:t>181</w:t>
            </w:r>
            <w:r>
              <w:rPr>
                <w:sz w:val="20"/>
                <w:szCs w:val="20"/>
                <w:lang w:val="fr-CA"/>
              </w:rPr>
              <w:t xml:space="preserve"> </w:t>
            </w:r>
            <w:r w:rsidRPr="00A67329">
              <w:rPr>
                <w:sz w:val="20"/>
                <w:szCs w:val="20"/>
                <w:lang w:val="fr-CA"/>
              </w:rPr>
              <w:t>500</w:t>
            </w:r>
          </w:p>
        </w:tc>
      </w:tr>
      <w:tr w:rsidR="00920D3E" w:rsidRPr="00A67329" w14:paraId="23D5465B" w14:textId="77777777" w:rsidTr="00920D3E">
        <w:trPr>
          <w:trHeight w:val="335"/>
        </w:trPr>
        <w:tc>
          <w:tcPr>
            <w:tcW w:w="1129" w:type="dxa"/>
            <w:vMerge w:val="restart"/>
            <w:shd w:val="clear" w:color="auto" w:fill="auto"/>
          </w:tcPr>
          <w:p w14:paraId="75CA6EFA" w14:textId="77777777" w:rsidR="00920D3E" w:rsidRPr="00A67329" w:rsidRDefault="00920D3E" w:rsidP="00920D3E">
            <w:pPr>
              <w:shd w:val="clear" w:color="auto" w:fill="FFFFFF" w:themeFill="background1"/>
              <w:spacing w:after="60"/>
              <w:jc w:val="left"/>
              <w:rPr>
                <w:sz w:val="20"/>
                <w:szCs w:val="20"/>
                <w:lang w:val="fr-CA"/>
              </w:rPr>
            </w:pPr>
            <w:r>
              <w:rPr>
                <w:sz w:val="20"/>
                <w:szCs w:val="20"/>
                <w:lang w:val="fr-CA"/>
              </w:rPr>
              <w:t>Autriche</w:t>
            </w:r>
          </w:p>
        </w:tc>
        <w:tc>
          <w:tcPr>
            <w:tcW w:w="3402" w:type="dxa"/>
            <w:shd w:val="clear" w:color="auto" w:fill="auto"/>
          </w:tcPr>
          <w:p w14:paraId="72105BF0" w14:textId="77777777" w:rsidR="00920D3E" w:rsidRPr="00A67329" w:rsidRDefault="00920D3E" w:rsidP="00920D3E">
            <w:pPr>
              <w:shd w:val="clear" w:color="auto" w:fill="FFFFFF" w:themeFill="background1"/>
              <w:spacing w:after="60"/>
              <w:jc w:val="left"/>
              <w:rPr>
                <w:sz w:val="20"/>
                <w:szCs w:val="20"/>
                <w:lang w:val="fr-CA"/>
              </w:rPr>
            </w:pPr>
            <w:r>
              <w:rPr>
                <w:sz w:val="20"/>
                <w:szCs w:val="20"/>
                <w:lang w:val="fr-CA"/>
              </w:rPr>
              <w:t>Élimination des SAO (tonnes PAO)</w:t>
            </w:r>
          </w:p>
        </w:tc>
        <w:tc>
          <w:tcPr>
            <w:tcW w:w="1360" w:type="dxa"/>
            <w:shd w:val="clear" w:color="auto" w:fill="auto"/>
          </w:tcPr>
          <w:p w14:paraId="78A3EE69"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14</w:t>
            </w:r>
            <w:r>
              <w:rPr>
                <w:sz w:val="20"/>
                <w:szCs w:val="20"/>
                <w:lang w:val="fr-CA"/>
              </w:rPr>
              <w:t>,</w:t>
            </w:r>
            <w:r w:rsidRPr="00A67329">
              <w:rPr>
                <w:sz w:val="20"/>
                <w:szCs w:val="20"/>
                <w:lang w:val="fr-CA"/>
              </w:rPr>
              <w:t>29</w:t>
            </w:r>
          </w:p>
        </w:tc>
        <w:tc>
          <w:tcPr>
            <w:tcW w:w="1361" w:type="dxa"/>
            <w:shd w:val="clear" w:color="auto" w:fill="auto"/>
          </w:tcPr>
          <w:p w14:paraId="43FE2576"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r>
              <w:rPr>
                <w:sz w:val="20"/>
                <w:szCs w:val="20"/>
                <w:lang w:val="fr-CA"/>
              </w:rPr>
              <w:t>,</w:t>
            </w:r>
            <w:r w:rsidRPr="00A67329">
              <w:rPr>
                <w:sz w:val="20"/>
                <w:szCs w:val="20"/>
                <w:lang w:val="fr-CA"/>
              </w:rPr>
              <w:t>00</w:t>
            </w:r>
          </w:p>
        </w:tc>
        <w:tc>
          <w:tcPr>
            <w:tcW w:w="1360" w:type="dxa"/>
            <w:shd w:val="clear" w:color="auto" w:fill="auto"/>
          </w:tcPr>
          <w:p w14:paraId="07EFE854"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28</w:t>
            </w:r>
            <w:r>
              <w:rPr>
                <w:sz w:val="20"/>
                <w:szCs w:val="20"/>
                <w:lang w:val="fr-CA"/>
              </w:rPr>
              <w:t>,</w:t>
            </w:r>
            <w:r w:rsidRPr="00A67329">
              <w:rPr>
                <w:sz w:val="20"/>
                <w:szCs w:val="20"/>
                <w:lang w:val="fr-CA"/>
              </w:rPr>
              <w:t>57</w:t>
            </w:r>
          </w:p>
        </w:tc>
        <w:tc>
          <w:tcPr>
            <w:tcW w:w="1361" w:type="dxa"/>
            <w:shd w:val="clear" w:color="auto" w:fill="auto"/>
          </w:tcPr>
          <w:p w14:paraId="19B0846F"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fldChar w:fldCharType="begin"/>
            </w:r>
            <w:r w:rsidRPr="00A67329">
              <w:rPr>
                <w:sz w:val="20"/>
                <w:szCs w:val="20"/>
                <w:lang w:val="fr-CA"/>
              </w:rPr>
              <w:instrText xml:space="preserve"> =SUM(LEFT) </w:instrText>
            </w:r>
            <w:r w:rsidRPr="00A67329">
              <w:rPr>
                <w:sz w:val="20"/>
                <w:szCs w:val="20"/>
                <w:lang w:val="fr-CA"/>
              </w:rPr>
              <w:fldChar w:fldCharType="separate"/>
            </w:r>
            <w:r w:rsidRPr="00A67329">
              <w:rPr>
                <w:noProof/>
                <w:sz w:val="20"/>
                <w:szCs w:val="20"/>
                <w:lang w:val="fr-CA"/>
              </w:rPr>
              <w:t>42</w:t>
            </w:r>
            <w:r>
              <w:rPr>
                <w:noProof/>
                <w:sz w:val="20"/>
                <w:szCs w:val="20"/>
                <w:lang w:val="fr-CA"/>
              </w:rPr>
              <w:t>,</w:t>
            </w:r>
            <w:r w:rsidRPr="00A67329">
              <w:rPr>
                <w:noProof/>
                <w:sz w:val="20"/>
                <w:szCs w:val="20"/>
                <w:lang w:val="fr-CA"/>
              </w:rPr>
              <w:t>86</w:t>
            </w:r>
            <w:r w:rsidRPr="00A67329">
              <w:rPr>
                <w:sz w:val="20"/>
                <w:szCs w:val="20"/>
                <w:lang w:val="fr-CA"/>
              </w:rPr>
              <w:fldChar w:fldCharType="end"/>
            </w:r>
          </w:p>
        </w:tc>
      </w:tr>
      <w:tr w:rsidR="00920D3E" w:rsidRPr="00A67329" w14:paraId="5E56E40E" w14:textId="77777777" w:rsidTr="00920D3E">
        <w:trPr>
          <w:trHeight w:val="236"/>
        </w:trPr>
        <w:tc>
          <w:tcPr>
            <w:tcW w:w="1129" w:type="dxa"/>
            <w:vMerge/>
            <w:shd w:val="clear" w:color="auto" w:fill="auto"/>
          </w:tcPr>
          <w:p w14:paraId="47F8D518" w14:textId="77777777" w:rsidR="00920D3E" w:rsidRPr="00A67329" w:rsidRDefault="00920D3E" w:rsidP="00920D3E">
            <w:pPr>
              <w:shd w:val="clear" w:color="auto" w:fill="FFFFFF" w:themeFill="background1"/>
              <w:spacing w:after="60"/>
              <w:jc w:val="left"/>
              <w:rPr>
                <w:sz w:val="20"/>
                <w:szCs w:val="20"/>
                <w:lang w:val="fr-CA"/>
              </w:rPr>
            </w:pPr>
          </w:p>
        </w:tc>
        <w:tc>
          <w:tcPr>
            <w:tcW w:w="3402" w:type="dxa"/>
            <w:shd w:val="clear" w:color="auto" w:fill="auto"/>
          </w:tcPr>
          <w:p w14:paraId="3013D0DD" w14:textId="77777777" w:rsidR="00920D3E" w:rsidRPr="00A67329" w:rsidRDefault="00920D3E" w:rsidP="00920D3E">
            <w:pPr>
              <w:shd w:val="clear" w:color="auto" w:fill="FFFFFF" w:themeFill="background1"/>
              <w:spacing w:after="60"/>
              <w:jc w:val="left"/>
              <w:rPr>
                <w:sz w:val="20"/>
                <w:szCs w:val="20"/>
                <w:lang w:val="fr-CA"/>
              </w:rPr>
            </w:pPr>
            <w:r>
              <w:rPr>
                <w:sz w:val="20"/>
                <w:szCs w:val="20"/>
                <w:lang w:val="fr-CA"/>
              </w:rPr>
              <w:t>Financement ($US)</w:t>
            </w:r>
          </w:p>
        </w:tc>
        <w:tc>
          <w:tcPr>
            <w:tcW w:w="1360" w:type="dxa"/>
            <w:shd w:val="clear" w:color="auto" w:fill="auto"/>
          </w:tcPr>
          <w:p w14:paraId="03406B48"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391</w:t>
            </w:r>
            <w:r>
              <w:rPr>
                <w:sz w:val="20"/>
                <w:szCs w:val="20"/>
                <w:lang w:val="fr-CA"/>
              </w:rPr>
              <w:t xml:space="preserve"> </w:t>
            </w:r>
            <w:r w:rsidRPr="00A67329">
              <w:rPr>
                <w:sz w:val="20"/>
                <w:szCs w:val="20"/>
                <w:lang w:val="fr-CA"/>
              </w:rPr>
              <w:t>833</w:t>
            </w:r>
          </w:p>
        </w:tc>
        <w:tc>
          <w:tcPr>
            <w:tcW w:w="1361" w:type="dxa"/>
            <w:shd w:val="clear" w:color="auto" w:fill="auto"/>
          </w:tcPr>
          <w:p w14:paraId="59605716"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p>
        </w:tc>
        <w:tc>
          <w:tcPr>
            <w:tcW w:w="1360" w:type="dxa"/>
            <w:shd w:val="clear" w:color="auto" w:fill="auto"/>
          </w:tcPr>
          <w:p w14:paraId="5FF9CE18"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783</w:t>
            </w:r>
            <w:r>
              <w:rPr>
                <w:sz w:val="20"/>
                <w:szCs w:val="20"/>
                <w:lang w:val="fr-CA"/>
              </w:rPr>
              <w:t xml:space="preserve"> </w:t>
            </w:r>
            <w:r w:rsidRPr="00A67329">
              <w:rPr>
                <w:sz w:val="20"/>
                <w:szCs w:val="20"/>
                <w:lang w:val="fr-CA"/>
              </w:rPr>
              <w:t>667</w:t>
            </w:r>
          </w:p>
        </w:tc>
        <w:tc>
          <w:tcPr>
            <w:tcW w:w="1361" w:type="dxa"/>
            <w:shd w:val="clear" w:color="auto" w:fill="auto"/>
          </w:tcPr>
          <w:p w14:paraId="0D645D2B"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fldChar w:fldCharType="begin"/>
            </w:r>
            <w:r w:rsidRPr="00A67329">
              <w:rPr>
                <w:sz w:val="20"/>
                <w:szCs w:val="20"/>
                <w:lang w:val="fr-CA"/>
              </w:rPr>
              <w:instrText xml:space="preserve"> =SUM(LEFT) </w:instrText>
            </w:r>
            <w:r w:rsidRPr="00A67329">
              <w:rPr>
                <w:sz w:val="20"/>
                <w:szCs w:val="20"/>
                <w:lang w:val="fr-CA"/>
              </w:rPr>
              <w:fldChar w:fldCharType="separate"/>
            </w:r>
            <w:r w:rsidRPr="00A67329">
              <w:rPr>
                <w:noProof/>
                <w:sz w:val="20"/>
                <w:szCs w:val="20"/>
                <w:lang w:val="fr-CA"/>
              </w:rPr>
              <w:t>1</w:t>
            </w:r>
            <w:r>
              <w:rPr>
                <w:noProof/>
                <w:sz w:val="20"/>
                <w:szCs w:val="20"/>
                <w:lang w:val="fr-CA"/>
              </w:rPr>
              <w:t xml:space="preserve"> </w:t>
            </w:r>
            <w:r w:rsidRPr="00A67329">
              <w:rPr>
                <w:noProof/>
                <w:sz w:val="20"/>
                <w:szCs w:val="20"/>
                <w:lang w:val="fr-CA"/>
              </w:rPr>
              <w:t>175</w:t>
            </w:r>
            <w:r>
              <w:rPr>
                <w:noProof/>
                <w:sz w:val="20"/>
                <w:szCs w:val="20"/>
                <w:lang w:val="fr-CA"/>
              </w:rPr>
              <w:t xml:space="preserve"> </w:t>
            </w:r>
            <w:r w:rsidRPr="00A67329">
              <w:rPr>
                <w:noProof/>
                <w:sz w:val="20"/>
                <w:szCs w:val="20"/>
                <w:lang w:val="fr-CA"/>
              </w:rPr>
              <w:t>500</w:t>
            </w:r>
            <w:r w:rsidRPr="00A67329">
              <w:rPr>
                <w:sz w:val="20"/>
                <w:szCs w:val="20"/>
                <w:lang w:val="fr-CA"/>
              </w:rPr>
              <w:fldChar w:fldCharType="end"/>
            </w:r>
          </w:p>
        </w:tc>
      </w:tr>
      <w:tr w:rsidR="00920D3E" w:rsidRPr="00A67329" w14:paraId="346F892B" w14:textId="77777777" w:rsidTr="00920D3E">
        <w:trPr>
          <w:trHeight w:val="236"/>
        </w:trPr>
        <w:tc>
          <w:tcPr>
            <w:tcW w:w="1129" w:type="dxa"/>
            <w:vMerge w:val="restart"/>
            <w:shd w:val="clear" w:color="auto" w:fill="auto"/>
          </w:tcPr>
          <w:p w14:paraId="4677D815" w14:textId="77777777" w:rsidR="00920D3E" w:rsidRPr="00A67329" w:rsidRDefault="00920D3E" w:rsidP="00920D3E">
            <w:pPr>
              <w:shd w:val="clear" w:color="auto" w:fill="FFFFFF" w:themeFill="background1"/>
              <w:spacing w:after="60"/>
              <w:jc w:val="left"/>
              <w:rPr>
                <w:sz w:val="20"/>
                <w:szCs w:val="20"/>
                <w:lang w:val="fr-CA"/>
              </w:rPr>
            </w:pPr>
            <w:r>
              <w:rPr>
                <w:sz w:val="20"/>
                <w:szCs w:val="20"/>
                <w:lang w:val="fr-CA"/>
              </w:rPr>
              <w:t>Italie</w:t>
            </w:r>
          </w:p>
        </w:tc>
        <w:tc>
          <w:tcPr>
            <w:tcW w:w="3402" w:type="dxa"/>
            <w:shd w:val="clear" w:color="auto" w:fill="auto"/>
          </w:tcPr>
          <w:p w14:paraId="7EA98626" w14:textId="77777777" w:rsidR="00920D3E" w:rsidRPr="00A67329" w:rsidRDefault="00920D3E" w:rsidP="00920D3E">
            <w:pPr>
              <w:shd w:val="clear" w:color="auto" w:fill="FFFFFF" w:themeFill="background1"/>
              <w:spacing w:after="60"/>
              <w:jc w:val="left"/>
              <w:rPr>
                <w:sz w:val="20"/>
                <w:szCs w:val="20"/>
                <w:lang w:val="fr-CA"/>
              </w:rPr>
            </w:pPr>
            <w:r>
              <w:rPr>
                <w:sz w:val="20"/>
                <w:szCs w:val="20"/>
                <w:lang w:val="fr-CA"/>
              </w:rPr>
              <w:t>Élimination des SAO (tonnes PAO)</w:t>
            </w:r>
          </w:p>
        </w:tc>
        <w:tc>
          <w:tcPr>
            <w:tcW w:w="1360" w:type="dxa"/>
            <w:shd w:val="clear" w:color="auto" w:fill="auto"/>
          </w:tcPr>
          <w:p w14:paraId="488C6EEB"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r>
              <w:rPr>
                <w:sz w:val="20"/>
                <w:szCs w:val="20"/>
                <w:lang w:val="fr-CA"/>
              </w:rPr>
              <w:t>,</w:t>
            </w:r>
            <w:r w:rsidRPr="00A67329">
              <w:rPr>
                <w:sz w:val="20"/>
                <w:szCs w:val="20"/>
                <w:lang w:val="fr-CA"/>
              </w:rPr>
              <w:t>0</w:t>
            </w:r>
          </w:p>
        </w:tc>
        <w:tc>
          <w:tcPr>
            <w:tcW w:w="1361" w:type="dxa"/>
            <w:shd w:val="clear" w:color="auto" w:fill="auto"/>
          </w:tcPr>
          <w:p w14:paraId="4E8804D0"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r>
              <w:rPr>
                <w:sz w:val="20"/>
                <w:szCs w:val="20"/>
                <w:lang w:val="fr-CA"/>
              </w:rPr>
              <w:t>,</w:t>
            </w:r>
            <w:r w:rsidRPr="00A67329">
              <w:rPr>
                <w:sz w:val="20"/>
                <w:szCs w:val="20"/>
                <w:lang w:val="fr-CA"/>
              </w:rPr>
              <w:t>0</w:t>
            </w:r>
          </w:p>
        </w:tc>
        <w:tc>
          <w:tcPr>
            <w:tcW w:w="1360" w:type="dxa"/>
            <w:shd w:val="clear" w:color="auto" w:fill="auto"/>
          </w:tcPr>
          <w:p w14:paraId="532D786D"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r>
              <w:rPr>
                <w:sz w:val="20"/>
                <w:szCs w:val="20"/>
                <w:lang w:val="fr-CA"/>
              </w:rPr>
              <w:t>,</w:t>
            </w:r>
            <w:r w:rsidRPr="00A67329">
              <w:rPr>
                <w:sz w:val="20"/>
                <w:szCs w:val="20"/>
                <w:lang w:val="fr-CA"/>
              </w:rPr>
              <w:t>0</w:t>
            </w:r>
          </w:p>
        </w:tc>
        <w:tc>
          <w:tcPr>
            <w:tcW w:w="1361" w:type="dxa"/>
            <w:shd w:val="clear" w:color="auto" w:fill="auto"/>
          </w:tcPr>
          <w:p w14:paraId="1271D7C6"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r>
              <w:rPr>
                <w:sz w:val="20"/>
                <w:szCs w:val="20"/>
                <w:lang w:val="fr-CA"/>
              </w:rPr>
              <w:t>,</w:t>
            </w:r>
            <w:r w:rsidRPr="00A67329">
              <w:rPr>
                <w:sz w:val="20"/>
                <w:szCs w:val="20"/>
                <w:lang w:val="fr-CA"/>
              </w:rPr>
              <w:t>0</w:t>
            </w:r>
          </w:p>
        </w:tc>
      </w:tr>
      <w:tr w:rsidR="00920D3E" w:rsidRPr="00A67329" w14:paraId="2CEB61CA" w14:textId="77777777" w:rsidTr="00920D3E">
        <w:trPr>
          <w:trHeight w:val="236"/>
        </w:trPr>
        <w:tc>
          <w:tcPr>
            <w:tcW w:w="1129" w:type="dxa"/>
            <w:vMerge/>
            <w:shd w:val="clear" w:color="auto" w:fill="auto"/>
          </w:tcPr>
          <w:p w14:paraId="35EDFFFA" w14:textId="77777777" w:rsidR="00920D3E" w:rsidRPr="00A67329" w:rsidRDefault="00920D3E" w:rsidP="00920D3E">
            <w:pPr>
              <w:shd w:val="clear" w:color="auto" w:fill="FFFFFF" w:themeFill="background1"/>
              <w:spacing w:after="60"/>
              <w:jc w:val="center"/>
              <w:rPr>
                <w:sz w:val="20"/>
                <w:szCs w:val="20"/>
                <w:lang w:val="fr-CA"/>
              </w:rPr>
            </w:pPr>
          </w:p>
        </w:tc>
        <w:tc>
          <w:tcPr>
            <w:tcW w:w="3402" w:type="dxa"/>
            <w:shd w:val="clear" w:color="auto" w:fill="auto"/>
          </w:tcPr>
          <w:p w14:paraId="0681ECFF" w14:textId="77777777" w:rsidR="00920D3E" w:rsidRPr="00A67329" w:rsidRDefault="00920D3E" w:rsidP="00920D3E">
            <w:pPr>
              <w:shd w:val="clear" w:color="auto" w:fill="FFFFFF" w:themeFill="background1"/>
              <w:spacing w:after="60"/>
              <w:jc w:val="left"/>
              <w:rPr>
                <w:sz w:val="20"/>
                <w:szCs w:val="20"/>
                <w:lang w:val="fr-CA"/>
              </w:rPr>
            </w:pPr>
            <w:r>
              <w:rPr>
                <w:sz w:val="20"/>
                <w:szCs w:val="20"/>
                <w:lang w:val="fr-CA"/>
              </w:rPr>
              <w:t>Financement ($US)</w:t>
            </w:r>
          </w:p>
        </w:tc>
        <w:tc>
          <w:tcPr>
            <w:tcW w:w="1360" w:type="dxa"/>
            <w:shd w:val="clear" w:color="auto" w:fill="auto"/>
          </w:tcPr>
          <w:p w14:paraId="416D9794"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p>
        </w:tc>
        <w:tc>
          <w:tcPr>
            <w:tcW w:w="1361" w:type="dxa"/>
            <w:shd w:val="clear" w:color="auto" w:fill="auto"/>
          </w:tcPr>
          <w:p w14:paraId="245CD14C"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p>
        </w:tc>
        <w:tc>
          <w:tcPr>
            <w:tcW w:w="1360" w:type="dxa"/>
            <w:shd w:val="clear" w:color="auto" w:fill="auto"/>
          </w:tcPr>
          <w:p w14:paraId="17D623DC"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p>
        </w:tc>
        <w:tc>
          <w:tcPr>
            <w:tcW w:w="1361" w:type="dxa"/>
            <w:shd w:val="clear" w:color="auto" w:fill="auto"/>
          </w:tcPr>
          <w:p w14:paraId="0D2A5AD5" w14:textId="77777777" w:rsidR="00920D3E" w:rsidRPr="00A67329" w:rsidRDefault="00920D3E" w:rsidP="00920D3E">
            <w:pPr>
              <w:shd w:val="clear" w:color="auto" w:fill="FFFFFF" w:themeFill="background1"/>
              <w:spacing w:after="60"/>
              <w:jc w:val="right"/>
              <w:rPr>
                <w:sz w:val="20"/>
                <w:szCs w:val="20"/>
                <w:lang w:val="fr-CA"/>
              </w:rPr>
            </w:pPr>
            <w:r w:rsidRPr="00A67329">
              <w:rPr>
                <w:sz w:val="20"/>
                <w:szCs w:val="20"/>
                <w:lang w:val="fr-CA"/>
              </w:rPr>
              <w:t>0</w:t>
            </w:r>
          </w:p>
        </w:tc>
      </w:tr>
    </w:tbl>
    <w:p w14:paraId="5D135600" w14:textId="77777777" w:rsidR="00920D3E" w:rsidRPr="00A67329" w:rsidRDefault="00920D3E" w:rsidP="00920D3E">
      <w:pPr>
        <w:shd w:val="clear" w:color="auto" w:fill="FFFFFF" w:themeFill="background1"/>
        <w:spacing w:after="60"/>
        <w:jc w:val="center"/>
        <w:rPr>
          <w:sz w:val="20"/>
          <w:szCs w:val="20"/>
          <w:lang w:val="fr-CA"/>
        </w:rPr>
      </w:pPr>
    </w:p>
    <w:p w14:paraId="49D7331D" w14:textId="77777777" w:rsidR="00920D3E" w:rsidRPr="00A67329" w:rsidRDefault="00920D3E" w:rsidP="00920D3E">
      <w:pPr>
        <w:shd w:val="clear" w:color="auto" w:fill="FFFFFF" w:themeFill="background1"/>
        <w:spacing w:after="60"/>
        <w:jc w:val="center"/>
        <w:rPr>
          <w:lang w:val="fr-CA"/>
        </w:rPr>
      </w:pPr>
    </w:p>
    <w:p w14:paraId="5FD0B5B3" w14:textId="77777777" w:rsidR="00920D3E" w:rsidRPr="00A67329" w:rsidRDefault="00920D3E" w:rsidP="00920D3E">
      <w:pPr>
        <w:shd w:val="clear" w:color="auto" w:fill="D9D9D9" w:themeFill="background1" w:themeFillShade="D9"/>
        <w:jc w:val="left"/>
        <w:rPr>
          <w:lang w:val="fr-CA"/>
        </w:rPr>
        <w:sectPr w:rsidR="00920D3E" w:rsidRPr="00A67329" w:rsidSect="00920D3E">
          <w:pgSz w:w="12240" w:h="15840" w:code="1"/>
          <w:pgMar w:top="600" w:right="1440" w:bottom="600" w:left="1440" w:header="720" w:footer="475" w:gutter="0"/>
          <w:cols w:space="720"/>
          <w:docGrid w:linePitch="299"/>
        </w:sectPr>
      </w:pPr>
    </w:p>
    <w:tbl>
      <w:tblPr>
        <w:tblStyle w:val="TableGrid"/>
        <w:tblpPr w:leftFromText="180" w:rightFromText="180" w:vertAnchor="text" w:horzAnchor="margin" w:tblpY="157"/>
        <w:tblW w:w="14388"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CellMar>
          <w:left w:w="57" w:type="dxa"/>
          <w:right w:w="57" w:type="dxa"/>
        </w:tblCellMar>
        <w:tblLook w:val="04A0" w:firstRow="1" w:lastRow="0" w:firstColumn="1" w:lastColumn="0" w:noHBand="0" w:noVBand="1"/>
      </w:tblPr>
      <w:tblGrid>
        <w:gridCol w:w="846"/>
        <w:gridCol w:w="850"/>
        <w:gridCol w:w="851"/>
        <w:gridCol w:w="1134"/>
        <w:gridCol w:w="1134"/>
        <w:gridCol w:w="1134"/>
        <w:gridCol w:w="850"/>
        <w:gridCol w:w="851"/>
        <w:gridCol w:w="992"/>
        <w:gridCol w:w="851"/>
        <w:gridCol w:w="992"/>
        <w:gridCol w:w="850"/>
        <w:gridCol w:w="993"/>
        <w:gridCol w:w="992"/>
        <w:gridCol w:w="1068"/>
      </w:tblGrid>
      <w:tr w:rsidR="00920D3E" w:rsidRPr="00A67329" w14:paraId="77A90553" w14:textId="77777777" w:rsidTr="00920D3E">
        <w:tc>
          <w:tcPr>
            <w:tcW w:w="2547" w:type="dxa"/>
            <w:gridSpan w:val="3"/>
            <w:shd w:val="clear" w:color="auto" w:fill="auto"/>
            <w:tcMar>
              <w:left w:w="85" w:type="dxa"/>
              <w:right w:w="0" w:type="dxa"/>
            </w:tcMar>
          </w:tcPr>
          <w:p w14:paraId="64D78FE2" w14:textId="77777777" w:rsidR="00920D3E" w:rsidRPr="00A67329" w:rsidRDefault="00920D3E" w:rsidP="00920D3E">
            <w:pPr>
              <w:jc w:val="left"/>
              <w:rPr>
                <w:b/>
                <w:sz w:val="20"/>
                <w:szCs w:val="20"/>
                <w:lang w:val="fr-CA"/>
              </w:rPr>
            </w:pPr>
            <w:r w:rsidRPr="00A67329">
              <w:rPr>
                <w:b/>
                <w:sz w:val="20"/>
                <w:szCs w:val="20"/>
                <w:lang w:val="fr-CA"/>
              </w:rPr>
              <w:lastRenderedPageBreak/>
              <w:t xml:space="preserve">VI) </w:t>
            </w:r>
            <w:r>
              <w:rPr>
                <w:b/>
                <w:sz w:val="20"/>
                <w:szCs w:val="20"/>
                <w:lang w:val="fr-CA"/>
              </w:rPr>
              <w:t>DONNÉES DU PROJET</w:t>
            </w:r>
          </w:p>
        </w:tc>
        <w:tc>
          <w:tcPr>
            <w:tcW w:w="1134" w:type="dxa"/>
            <w:shd w:val="clear" w:color="auto" w:fill="auto"/>
            <w:tcMar>
              <w:left w:w="0" w:type="dxa"/>
              <w:right w:w="85" w:type="dxa"/>
            </w:tcMar>
          </w:tcPr>
          <w:p w14:paraId="3CB7B49B" w14:textId="77777777" w:rsidR="00920D3E" w:rsidRPr="00A67329" w:rsidRDefault="00920D3E" w:rsidP="00920D3E">
            <w:pPr>
              <w:jc w:val="center"/>
              <w:rPr>
                <w:b/>
                <w:bCs/>
                <w:sz w:val="20"/>
                <w:szCs w:val="20"/>
                <w:lang w:val="fr-CA"/>
              </w:rPr>
            </w:pPr>
            <w:r w:rsidRPr="00A67329">
              <w:rPr>
                <w:b/>
                <w:bCs/>
                <w:sz w:val="20"/>
                <w:szCs w:val="20"/>
                <w:lang w:val="fr-CA"/>
              </w:rPr>
              <w:t>2016</w:t>
            </w:r>
          </w:p>
        </w:tc>
        <w:tc>
          <w:tcPr>
            <w:tcW w:w="1134" w:type="dxa"/>
            <w:shd w:val="clear" w:color="auto" w:fill="auto"/>
            <w:tcMar>
              <w:left w:w="0" w:type="dxa"/>
              <w:right w:w="85" w:type="dxa"/>
            </w:tcMar>
          </w:tcPr>
          <w:p w14:paraId="6E988089" w14:textId="77777777" w:rsidR="00920D3E" w:rsidRPr="00A67329" w:rsidRDefault="00920D3E" w:rsidP="00920D3E">
            <w:pPr>
              <w:jc w:val="center"/>
              <w:rPr>
                <w:b/>
                <w:bCs/>
                <w:sz w:val="20"/>
                <w:szCs w:val="20"/>
                <w:lang w:val="fr-CA"/>
              </w:rPr>
            </w:pPr>
            <w:r w:rsidRPr="00A67329">
              <w:rPr>
                <w:b/>
                <w:bCs/>
                <w:sz w:val="20"/>
                <w:szCs w:val="20"/>
                <w:lang w:val="fr-CA"/>
              </w:rPr>
              <w:t>2017</w:t>
            </w:r>
          </w:p>
        </w:tc>
        <w:tc>
          <w:tcPr>
            <w:tcW w:w="1134" w:type="dxa"/>
            <w:shd w:val="clear" w:color="auto" w:fill="auto"/>
            <w:tcMar>
              <w:left w:w="0" w:type="dxa"/>
              <w:right w:w="85" w:type="dxa"/>
            </w:tcMar>
          </w:tcPr>
          <w:p w14:paraId="6B880CFD" w14:textId="77777777" w:rsidR="00920D3E" w:rsidRPr="00A67329" w:rsidRDefault="00920D3E" w:rsidP="00920D3E">
            <w:pPr>
              <w:jc w:val="center"/>
              <w:rPr>
                <w:b/>
                <w:bCs/>
                <w:sz w:val="20"/>
                <w:szCs w:val="20"/>
                <w:lang w:val="fr-CA"/>
              </w:rPr>
            </w:pPr>
            <w:r w:rsidRPr="00A67329">
              <w:rPr>
                <w:b/>
                <w:bCs/>
                <w:sz w:val="20"/>
                <w:szCs w:val="20"/>
                <w:lang w:val="fr-CA"/>
              </w:rPr>
              <w:t>2018</w:t>
            </w:r>
          </w:p>
        </w:tc>
        <w:tc>
          <w:tcPr>
            <w:tcW w:w="850" w:type="dxa"/>
            <w:shd w:val="clear" w:color="auto" w:fill="auto"/>
            <w:tcMar>
              <w:left w:w="0" w:type="dxa"/>
              <w:right w:w="85" w:type="dxa"/>
            </w:tcMar>
          </w:tcPr>
          <w:p w14:paraId="5D67449D" w14:textId="77777777" w:rsidR="00920D3E" w:rsidRPr="00A67329" w:rsidRDefault="00920D3E" w:rsidP="00920D3E">
            <w:pPr>
              <w:jc w:val="center"/>
              <w:rPr>
                <w:b/>
                <w:bCs/>
                <w:sz w:val="20"/>
                <w:szCs w:val="20"/>
                <w:lang w:val="fr-CA"/>
              </w:rPr>
            </w:pPr>
            <w:r w:rsidRPr="00A67329">
              <w:rPr>
                <w:b/>
                <w:bCs/>
                <w:sz w:val="20"/>
                <w:szCs w:val="20"/>
                <w:lang w:val="fr-CA"/>
              </w:rPr>
              <w:t>2019</w:t>
            </w:r>
          </w:p>
        </w:tc>
        <w:tc>
          <w:tcPr>
            <w:tcW w:w="851" w:type="dxa"/>
            <w:shd w:val="clear" w:color="auto" w:fill="auto"/>
            <w:tcMar>
              <w:left w:w="0" w:type="dxa"/>
              <w:right w:w="85" w:type="dxa"/>
            </w:tcMar>
          </w:tcPr>
          <w:p w14:paraId="5DC01ADE" w14:textId="77777777" w:rsidR="00920D3E" w:rsidRPr="00A67329" w:rsidRDefault="00920D3E" w:rsidP="00920D3E">
            <w:pPr>
              <w:jc w:val="center"/>
              <w:rPr>
                <w:b/>
                <w:bCs/>
                <w:sz w:val="20"/>
                <w:szCs w:val="20"/>
                <w:lang w:val="fr-CA"/>
              </w:rPr>
            </w:pPr>
            <w:r w:rsidRPr="00A67329">
              <w:rPr>
                <w:b/>
                <w:bCs/>
                <w:sz w:val="20"/>
                <w:szCs w:val="20"/>
                <w:lang w:val="fr-CA"/>
              </w:rPr>
              <w:t>2020</w:t>
            </w:r>
          </w:p>
        </w:tc>
        <w:tc>
          <w:tcPr>
            <w:tcW w:w="992" w:type="dxa"/>
            <w:shd w:val="clear" w:color="auto" w:fill="auto"/>
            <w:tcMar>
              <w:left w:w="0" w:type="dxa"/>
              <w:right w:w="85" w:type="dxa"/>
            </w:tcMar>
          </w:tcPr>
          <w:p w14:paraId="2DD39CB4" w14:textId="77777777" w:rsidR="00920D3E" w:rsidRPr="00A67329" w:rsidRDefault="00920D3E" w:rsidP="00920D3E">
            <w:pPr>
              <w:jc w:val="center"/>
              <w:rPr>
                <w:b/>
                <w:bCs/>
                <w:sz w:val="20"/>
                <w:szCs w:val="20"/>
                <w:lang w:val="fr-CA"/>
              </w:rPr>
            </w:pPr>
            <w:r w:rsidRPr="00A67329">
              <w:rPr>
                <w:b/>
                <w:bCs/>
                <w:sz w:val="20"/>
                <w:szCs w:val="20"/>
                <w:lang w:val="fr-CA"/>
              </w:rPr>
              <w:t>2021</w:t>
            </w:r>
          </w:p>
        </w:tc>
        <w:tc>
          <w:tcPr>
            <w:tcW w:w="851" w:type="dxa"/>
            <w:tcMar>
              <w:left w:w="0" w:type="dxa"/>
              <w:right w:w="85" w:type="dxa"/>
            </w:tcMar>
          </w:tcPr>
          <w:p w14:paraId="2A2F6801" w14:textId="77777777" w:rsidR="00920D3E" w:rsidRPr="00A67329" w:rsidRDefault="00920D3E" w:rsidP="00920D3E">
            <w:pPr>
              <w:jc w:val="center"/>
              <w:rPr>
                <w:b/>
                <w:sz w:val="20"/>
                <w:szCs w:val="20"/>
                <w:lang w:val="fr-CA"/>
              </w:rPr>
            </w:pPr>
            <w:r w:rsidRPr="00A67329">
              <w:rPr>
                <w:b/>
                <w:sz w:val="20"/>
                <w:szCs w:val="20"/>
                <w:lang w:val="fr-CA"/>
              </w:rPr>
              <w:t>2022</w:t>
            </w:r>
          </w:p>
        </w:tc>
        <w:tc>
          <w:tcPr>
            <w:tcW w:w="992" w:type="dxa"/>
            <w:tcMar>
              <w:left w:w="0" w:type="dxa"/>
              <w:right w:w="85" w:type="dxa"/>
            </w:tcMar>
          </w:tcPr>
          <w:p w14:paraId="77B5B432" w14:textId="77777777" w:rsidR="00920D3E" w:rsidRPr="00A67329" w:rsidRDefault="00920D3E" w:rsidP="00920D3E">
            <w:pPr>
              <w:jc w:val="center"/>
              <w:rPr>
                <w:b/>
                <w:sz w:val="20"/>
                <w:szCs w:val="20"/>
                <w:lang w:val="fr-CA"/>
              </w:rPr>
            </w:pPr>
            <w:r w:rsidRPr="00A67329">
              <w:rPr>
                <w:b/>
                <w:sz w:val="20"/>
                <w:szCs w:val="20"/>
                <w:lang w:val="fr-CA"/>
              </w:rPr>
              <w:t>2023</w:t>
            </w:r>
          </w:p>
        </w:tc>
        <w:tc>
          <w:tcPr>
            <w:tcW w:w="850" w:type="dxa"/>
            <w:tcMar>
              <w:left w:w="0" w:type="dxa"/>
              <w:right w:w="85" w:type="dxa"/>
            </w:tcMar>
          </w:tcPr>
          <w:p w14:paraId="10CEC718" w14:textId="77777777" w:rsidR="00920D3E" w:rsidRPr="00A67329" w:rsidRDefault="00920D3E" w:rsidP="00920D3E">
            <w:pPr>
              <w:jc w:val="center"/>
              <w:rPr>
                <w:b/>
                <w:sz w:val="20"/>
                <w:szCs w:val="20"/>
                <w:lang w:val="fr-CA"/>
              </w:rPr>
            </w:pPr>
            <w:r w:rsidRPr="00A67329">
              <w:rPr>
                <w:b/>
                <w:sz w:val="20"/>
                <w:szCs w:val="20"/>
                <w:lang w:val="fr-CA"/>
              </w:rPr>
              <w:t>2024</w:t>
            </w:r>
          </w:p>
        </w:tc>
        <w:tc>
          <w:tcPr>
            <w:tcW w:w="993" w:type="dxa"/>
            <w:tcMar>
              <w:left w:w="0" w:type="dxa"/>
              <w:right w:w="85" w:type="dxa"/>
            </w:tcMar>
          </w:tcPr>
          <w:p w14:paraId="67B8B0F8" w14:textId="77777777" w:rsidR="00920D3E" w:rsidRPr="00A67329" w:rsidRDefault="00920D3E" w:rsidP="00920D3E">
            <w:pPr>
              <w:jc w:val="center"/>
              <w:rPr>
                <w:b/>
                <w:sz w:val="20"/>
                <w:szCs w:val="20"/>
                <w:lang w:val="fr-CA"/>
              </w:rPr>
            </w:pPr>
            <w:r w:rsidRPr="00A67329">
              <w:rPr>
                <w:b/>
                <w:sz w:val="20"/>
                <w:szCs w:val="20"/>
                <w:lang w:val="fr-CA"/>
              </w:rPr>
              <w:t>2025</w:t>
            </w:r>
          </w:p>
        </w:tc>
        <w:tc>
          <w:tcPr>
            <w:tcW w:w="992" w:type="dxa"/>
            <w:tcMar>
              <w:left w:w="0" w:type="dxa"/>
              <w:right w:w="85" w:type="dxa"/>
            </w:tcMar>
          </w:tcPr>
          <w:p w14:paraId="3369FE59" w14:textId="77777777" w:rsidR="00920D3E" w:rsidRPr="00A67329" w:rsidRDefault="00920D3E" w:rsidP="00920D3E">
            <w:pPr>
              <w:jc w:val="center"/>
              <w:rPr>
                <w:b/>
                <w:sz w:val="20"/>
                <w:szCs w:val="20"/>
                <w:lang w:val="fr-CA"/>
              </w:rPr>
            </w:pPr>
            <w:r w:rsidRPr="00A67329">
              <w:rPr>
                <w:b/>
                <w:sz w:val="20"/>
                <w:szCs w:val="20"/>
                <w:lang w:val="fr-CA"/>
              </w:rPr>
              <w:t>2026</w:t>
            </w:r>
          </w:p>
        </w:tc>
        <w:tc>
          <w:tcPr>
            <w:tcW w:w="1068" w:type="dxa"/>
            <w:shd w:val="clear" w:color="auto" w:fill="auto"/>
            <w:tcMar>
              <w:left w:w="0" w:type="dxa"/>
              <w:right w:w="85" w:type="dxa"/>
            </w:tcMar>
          </w:tcPr>
          <w:p w14:paraId="044F7786" w14:textId="77777777" w:rsidR="00920D3E" w:rsidRPr="00A67329" w:rsidRDefault="00920D3E" w:rsidP="00920D3E">
            <w:pPr>
              <w:jc w:val="center"/>
              <w:rPr>
                <w:b/>
                <w:sz w:val="20"/>
                <w:szCs w:val="20"/>
                <w:lang w:val="fr-CA"/>
              </w:rPr>
            </w:pPr>
            <w:r w:rsidRPr="00A67329">
              <w:rPr>
                <w:b/>
                <w:sz w:val="20"/>
                <w:szCs w:val="20"/>
                <w:lang w:val="fr-CA"/>
              </w:rPr>
              <w:t>Total</w:t>
            </w:r>
          </w:p>
        </w:tc>
      </w:tr>
      <w:tr w:rsidR="00920D3E" w:rsidRPr="00A67329" w14:paraId="677C7281" w14:textId="77777777" w:rsidTr="00920D3E">
        <w:tc>
          <w:tcPr>
            <w:tcW w:w="2547" w:type="dxa"/>
            <w:gridSpan w:val="3"/>
            <w:shd w:val="clear" w:color="auto" w:fill="auto"/>
            <w:tcMar>
              <w:left w:w="85" w:type="dxa"/>
              <w:right w:w="0" w:type="dxa"/>
            </w:tcMar>
          </w:tcPr>
          <w:p w14:paraId="2A3E4374" w14:textId="77777777" w:rsidR="00920D3E" w:rsidRPr="00A67329" w:rsidRDefault="00920D3E" w:rsidP="00920D3E">
            <w:pPr>
              <w:jc w:val="left"/>
              <w:rPr>
                <w:sz w:val="20"/>
                <w:szCs w:val="20"/>
                <w:lang w:val="fr-CA"/>
              </w:rPr>
            </w:pPr>
            <w:r>
              <w:rPr>
                <w:sz w:val="20"/>
                <w:szCs w:val="20"/>
                <w:lang w:val="fr-CA"/>
              </w:rPr>
              <w:t>Limites de consommation du Protocole de Montréal</w:t>
            </w:r>
            <w:r w:rsidRPr="00A67329">
              <w:rPr>
                <w:sz w:val="20"/>
                <w:szCs w:val="20"/>
                <w:lang w:val="fr-CA"/>
              </w:rPr>
              <w:t xml:space="preserve"> </w:t>
            </w:r>
          </w:p>
        </w:tc>
        <w:tc>
          <w:tcPr>
            <w:tcW w:w="1134" w:type="dxa"/>
            <w:shd w:val="clear" w:color="auto" w:fill="auto"/>
            <w:tcMar>
              <w:left w:w="0" w:type="dxa"/>
              <w:right w:w="85" w:type="dxa"/>
            </w:tcMar>
          </w:tcPr>
          <w:p w14:paraId="31AE8E2F" w14:textId="77777777" w:rsidR="00920D3E" w:rsidRPr="00A67329" w:rsidRDefault="00920D3E" w:rsidP="00920D3E">
            <w:pPr>
              <w:jc w:val="right"/>
              <w:rPr>
                <w:color w:val="000000"/>
                <w:sz w:val="20"/>
                <w:szCs w:val="20"/>
                <w:lang w:val="fr-CA"/>
              </w:rPr>
            </w:pPr>
            <w:r w:rsidRPr="00A67329">
              <w:rPr>
                <w:color w:val="000000"/>
                <w:sz w:val="20"/>
                <w:szCs w:val="20"/>
                <w:lang w:val="fr-CA"/>
              </w:rPr>
              <w:t>17</w:t>
            </w:r>
            <w:r>
              <w:rPr>
                <w:color w:val="000000"/>
                <w:sz w:val="20"/>
                <w:szCs w:val="20"/>
                <w:lang w:val="fr-CA"/>
              </w:rPr>
              <w:t xml:space="preserve"> </w:t>
            </w:r>
            <w:r w:rsidRPr="00A67329">
              <w:rPr>
                <w:color w:val="000000"/>
                <w:sz w:val="20"/>
                <w:szCs w:val="20"/>
                <w:lang w:val="fr-CA"/>
              </w:rPr>
              <w:t>342</w:t>
            </w:r>
            <w:r>
              <w:rPr>
                <w:color w:val="000000"/>
                <w:sz w:val="20"/>
                <w:szCs w:val="20"/>
                <w:lang w:val="fr-CA"/>
              </w:rPr>
              <w:t>,</w:t>
            </w:r>
            <w:r w:rsidRPr="00A67329">
              <w:rPr>
                <w:color w:val="000000"/>
                <w:sz w:val="20"/>
                <w:szCs w:val="20"/>
                <w:lang w:val="fr-CA"/>
              </w:rPr>
              <w:t>1</w:t>
            </w:r>
          </w:p>
        </w:tc>
        <w:tc>
          <w:tcPr>
            <w:tcW w:w="1134" w:type="dxa"/>
            <w:shd w:val="clear" w:color="auto" w:fill="auto"/>
            <w:tcMar>
              <w:left w:w="0" w:type="dxa"/>
              <w:right w:w="85" w:type="dxa"/>
            </w:tcMar>
          </w:tcPr>
          <w:p w14:paraId="10918123" w14:textId="77777777" w:rsidR="00920D3E" w:rsidRPr="00A67329" w:rsidRDefault="00920D3E" w:rsidP="00920D3E">
            <w:pPr>
              <w:jc w:val="right"/>
              <w:rPr>
                <w:color w:val="000000"/>
                <w:sz w:val="20"/>
                <w:szCs w:val="20"/>
                <w:lang w:val="fr-CA"/>
              </w:rPr>
            </w:pPr>
            <w:r w:rsidRPr="00A67329">
              <w:rPr>
                <w:color w:val="000000"/>
                <w:sz w:val="20"/>
                <w:szCs w:val="20"/>
                <w:lang w:val="fr-CA"/>
              </w:rPr>
              <w:t>17</w:t>
            </w:r>
            <w:r>
              <w:rPr>
                <w:color w:val="000000"/>
                <w:sz w:val="20"/>
                <w:szCs w:val="20"/>
                <w:lang w:val="fr-CA"/>
              </w:rPr>
              <w:t xml:space="preserve"> </w:t>
            </w:r>
            <w:r w:rsidRPr="00A67329">
              <w:rPr>
                <w:color w:val="000000"/>
                <w:sz w:val="20"/>
                <w:szCs w:val="20"/>
                <w:lang w:val="fr-CA"/>
              </w:rPr>
              <w:t>342</w:t>
            </w:r>
            <w:r>
              <w:rPr>
                <w:color w:val="000000"/>
                <w:sz w:val="20"/>
                <w:szCs w:val="20"/>
                <w:lang w:val="fr-CA"/>
              </w:rPr>
              <w:t>,</w:t>
            </w:r>
            <w:r w:rsidRPr="00A67329">
              <w:rPr>
                <w:color w:val="000000"/>
                <w:sz w:val="20"/>
                <w:szCs w:val="20"/>
                <w:lang w:val="fr-CA"/>
              </w:rPr>
              <w:t>1</w:t>
            </w:r>
          </w:p>
        </w:tc>
        <w:tc>
          <w:tcPr>
            <w:tcW w:w="1134" w:type="dxa"/>
            <w:shd w:val="clear" w:color="auto" w:fill="auto"/>
            <w:tcMar>
              <w:left w:w="0" w:type="dxa"/>
              <w:right w:w="85" w:type="dxa"/>
            </w:tcMar>
          </w:tcPr>
          <w:p w14:paraId="3913C9F2" w14:textId="77777777" w:rsidR="00920D3E" w:rsidRPr="00A67329" w:rsidRDefault="00920D3E" w:rsidP="00920D3E">
            <w:pPr>
              <w:jc w:val="right"/>
              <w:rPr>
                <w:color w:val="000000"/>
                <w:sz w:val="20"/>
                <w:szCs w:val="20"/>
                <w:lang w:val="fr-CA"/>
              </w:rPr>
            </w:pPr>
            <w:r w:rsidRPr="00A67329">
              <w:rPr>
                <w:color w:val="000000"/>
                <w:sz w:val="20"/>
                <w:szCs w:val="20"/>
                <w:lang w:val="fr-CA"/>
              </w:rPr>
              <w:t>17</w:t>
            </w:r>
            <w:r>
              <w:rPr>
                <w:color w:val="000000"/>
                <w:sz w:val="20"/>
                <w:szCs w:val="20"/>
                <w:lang w:val="fr-CA"/>
              </w:rPr>
              <w:t xml:space="preserve"> </w:t>
            </w:r>
            <w:r w:rsidRPr="00A67329">
              <w:rPr>
                <w:color w:val="000000"/>
                <w:sz w:val="20"/>
                <w:szCs w:val="20"/>
                <w:lang w:val="fr-CA"/>
              </w:rPr>
              <w:t>342</w:t>
            </w:r>
            <w:r>
              <w:rPr>
                <w:color w:val="000000"/>
                <w:sz w:val="20"/>
                <w:szCs w:val="20"/>
                <w:lang w:val="fr-CA"/>
              </w:rPr>
              <w:t>,</w:t>
            </w:r>
            <w:r w:rsidRPr="00A67329">
              <w:rPr>
                <w:color w:val="000000"/>
                <w:sz w:val="20"/>
                <w:szCs w:val="20"/>
                <w:lang w:val="fr-CA"/>
              </w:rPr>
              <w:t>1</w:t>
            </w:r>
          </w:p>
        </w:tc>
        <w:tc>
          <w:tcPr>
            <w:tcW w:w="850" w:type="dxa"/>
            <w:shd w:val="clear" w:color="auto" w:fill="auto"/>
            <w:tcMar>
              <w:left w:w="0" w:type="dxa"/>
              <w:right w:w="85" w:type="dxa"/>
            </w:tcMar>
          </w:tcPr>
          <w:p w14:paraId="47372586" w14:textId="77777777" w:rsidR="00920D3E" w:rsidRPr="00A67329" w:rsidRDefault="00920D3E" w:rsidP="00920D3E">
            <w:pPr>
              <w:jc w:val="right"/>
              <w:rPr>
                <w:color w:val="000000"/>
                <w:sz w:val="20"/>
                <w:szCs w:val="20"/>
                <w:lang w:val="fr-CA"/>
              </w:rPr>
            </w:pPr>
            <w:r w:rsidRPr="00A67329">
              <w:rPr>
                <w:color w:val="000000"/>
                <w:sz w:val="20"/>
                <w:szCs w:val="20"/>
                <w:lang w:val="fr-CA"/>
              </w:rPr>
              <w:t>17</w:t>
            </w:r>
            <w:r>
              <w:rPr>
                <w:color w:val="000000"/>
                <w:sz w:val="20"/>
                <w:szCs w:val="20"/>
                <w:lang w:val="fr-CA"/>
              </w:rPr>
              <w:t xml:space="preserve"> </w:t>
            </w:r>
            <w:r w:rsidRPr="00A67329">
              <w:rPr>
                <w:color w:val="000000"/>
                <w:sz w:val="20"/>
                <w:szCs w:val="20"/>
                <w:lang w:val="fr-CA"/>
              </w:rPr>
              <w:t>342</w:t>
            </w:r>
            <w:r>
              <w:rPr>
                <w:color w:val="000000"/>
                <w:sz w:val="20"/>
                <w:szCs w:val="20"/>
                <w:lang w:val="fr-CA"/>
              </w:rPr>
              <w:t>,</w:t>
            </w:r>
            <w:r w:rsidRPr="00A67329">
              <w:rPr>
                <w:color w:val="000000"/>
                <w:sz w:val="20"/>
                <w:szCs w:val="20"/>
                <w:lang w:val="fr-CA"/>
              </w:rPr>
              <w:t>1</w:t>
            </w:r>
          </w:p>
        </w:tc>
        <w:tc>
          <w:tcPr>
            <w:tcW w:w="851" w:type="dxa"/>
            <w:shd w:val="clear" w:color="auto" w:fill="auto"/>
            <w:tcMar>
              <w:left w:w="0" w:type="dxa"/>
              <w:right w:w="85" w:type="dxa"/>
            </w:tcMar>
          </w:tcPr>
          <w:p w14:paraId="29A77300" w14:textId="77777777" w:rsidR="00920D3E" w:rsidRPr="00A67329" w:rsidRDefault="00920D3E" w:rsidP="00920D3E">
            <w:pPr>
              <w:jc w:val="right"/>
              <w:rPr>
                <w:color w:val="000000"/>
                <w:sz w:val="20"/>
                <w:szCs w:val="20"/>
                <w:lang w:val="fr-CA"/>
              </w:rPr>
            </w:pPr>
            <w:r w:rsidRPr="00A67329">
              <w:rPr>
                <w:color w:val="000000"/>
                <w:sz w:val="20"/>
                <w:szCs w:val="20"/>
                <w:lang w:val="fr-CA"/>
              </w:rPr>
              <w:t>12</w:t>
            </w:r>
            <w:r>
              <w:rPr>
                <w:color w:val="000000"/>
                <w:sz w:val="20"/>
                <w:szCs w:val="20"/>
                <w:lang w:val="fr-CA"/>
              </w:rPr>
              <w:t xml:space="preserve"> </w:t>
            </w:r>
            <w:r w:rsidRPr="00A67329">
              <w:rPr>
                <w:color w:val="000000"/>
                <w:sz w:val="20"/>
                <w:szCs w:val="20"/>
                <w:lang w:val="fr-CA"/>
              </w:rPr>
              <w:t>524</w:t>
            </w:r>
            <w:r>
              <w:rPr>
                <w:color w:val="000000"/>
                <w:sz w:val="20"/>
                <w:szCs w:val="20"/>
                <w:lang w:val="fr-CA"/>
              </w:rPr>
              <w:t>,</w:t>
            </w:r>
            <w:r w:rsidRPr="00A67329">
              <w:rPr>
                <w:color w:val="000000"/>
                <w:sz w:val="20"/>
                <w:szCs w:val="20"/>
                <w:lang w:val="fr-CA"/>
              </w:rPr>
              <w:t>9</w:t>
            </w:r>
          </w:p>
        </w:tc>
        <w:tc>
          <w:tcPr>
            <w:tcW w:w="992" w:type="dxa"/>
            <w:shd w:val="clear" w:color="auto" w:fill="auto"/>
            <w:tcMar>
              <w:left w:w="0" w:type="dxa"/>
              <w:right w:w="85" w:type="dxa"/>
            </w:tcMar>
          </w:tcPr>
          <w:p w14:paraId="17F3A15E" w14:textId="77777777" w:rsidR="00920D3E" w:rsidRPr="00A67329" w:rsidRDefault="00920D3E" w:rsidP="00920D3E">
            <w:pPr>
              <w:jc w:val="right"/>
              <w:rPr>
                <w:color w:val="000000"/>
                <w:sz w:val="20"/>
                <w:szCs w:val="20"/>
                <w:lang w:val="fr-CA"/>
              </w:rPr>
            </w:pPr>
            <w:r w:rsidRPr="00A67329">
              <w:rPr>
                <w:color w:val="000000"/>
                <w:sz w:val="20"/>
                <w:szCs w:val="20"/>
                <w:lang w:val="fr-CA"/>
              </w:rPr>
              <w:t>12</w:t>
            </w:r>
            <w:r>
              <w:rPr>
                <w:color w:val="000000"/>
                <w:sz w:val="20"/>
                <w:szCs w:val="20"/>
                <w:lang w:val="fr-CA"/>
              </w:rPr>
              <w:t xml:space="preserve"> </w:t>
            </w:r>
            <w:r w:rsidRPr="00A67329">
              <w:rPr>
                <w:color w:val="000000"/>
                <w:sz w:val="20"/>
                <w:szCs w:val="20"/>
                <w:lang w:val="fr-CA"/>
              </w:rPr>
              <w:t>524</w:t>
            </w:r>
            <w:r>
              <w:rPr>
                <w:color w:val="000000"/>
                <w:sz w:val="20"/>
                <w:szCs w:val="20"/>
                <w:lang w:val="fr-CA"/>
              </w:rPr>
              <w:t>,</w:t>
            </w:r>
            <w:r w:rsidRPr="00A67329">
              <w:rPr>
                <w:color w:val="000000"/>
                <w:sz w:val="20"/>
                <w:szCs w:val="20"/>
                <w:lang w:val="fr-CA"/>
              </w:rPr>
              <w:t>9</w:t>
            </w:r>
          </w:p>
        </w:tc>
        <w:tc>
          <w:tcPr>
            <w:tcW w:w="851" w:type="dxa"/>
            <w:tcMar>
              <w:left w:w="0" w:type="dxa"/>
              <w:right w:w="85" w:type="dxa"/>
            </w:tcMar>
          </w:tcPr>
          <w:p w14:paraId="788248DE" w14:textId="77777777" w:rsidR="00920D3E" w:rsidRPr="00A67329" w:rsidRDefault="00920D3E" w:rsidP="00920D3E">
            <w:pPr>
              <w:jc w:val="right"/>
              <w:rPr>
                <w:color w:val="000000"/>
                <w:sz w:val="20"/>
                <w:szCs w:val="20"/>
                <w:lang w:val="fr-CA"/>
              </w:rPr>
            </w:pPr>
            <w:r w:rsidRPr="00A67329">
              <w:rPr>
                <w:color w:val="000000"/>
                <w:sz w:val="20"/>
                <w:szCs w:val="20"/>
                <w:lang w:val="fr-CA"/>
              </w:rPr>
              <w:t>12</w:t>
            </w:r>
            <w:r>
              <w:rPr>
                <w:color w:val="000000"/>
                <w:sz w:val="20"/>
                <w:szCs w:val="20"/>
                <w:lang w:val="fr-CA"/>
              </w:rPr>
              <w:t xml:space="preserve"> </w:t>
            </w:r>
            <w:r w:rsidRPr="00A67329">
              <w:rPr>
                <w:color w:val="000000"/>
                <w:sz w:val="20"/>
                <w:szCs w:val="20"/>
                <w:lang w:val="fr-CA"/>
              </w:rPr>
              <w:t>524</w:t>
            </w:r>
            <w:r>
              <w:rPr>
                <w:color w:val="000000"/>
                <w:sz w:val="20"/>
                <w:szCs w:val="20"/>
                <w:lang w:val="fr-CA"/>
              </w:rPr>
              <w:t>,</w:t>
            </w:r>
            <w:r w:rsidRPr="00A67329">
              <w:rPr>
                <w:color w:val="000000"/>
                <w:sz w:val="20"/>
                <w:szCs w:val="20"/>
                <w:lang w:val="fr-CA"/>
              </w:rPr>
              <w:t>9</w:t>
            </w:r>
          </w:p>
        </w:tc>
        <w:tc>
          <w:tcPr>
            <w:tcW w:w="992" w:type="dxa"/>
            <w:tcMar>
              <w:left w:w="0" w:type="dxa"/>
              <w:right w:w="85" w:type="dxa"/>
            </w:tcMar>
          </w:tcPr>
          <w:p w14:paraId="393275EB" w14:textId="77777777" w:rsidR="00920D3E" w:rsidRPr="00A67329" w:rsidRDefault="00920D3E" w:rsidP="00920D3E">
            <w:pPr>
              <w:jc w:val="right"/>
              <w:rPr>
                <w:color w:val="000000"/>
                <w:sz w:val="20"/>
                <w:szCs w:val="20"/>
                <w:lang w:val="fr-CA"/>
              </w:rPr>
            </w:pPr>
            <w:r w:rsidRPr="00A67329">
              <w:rPr>
                <w:color w:val="000000"/>
                <w:sz w:val="20"/>
                <w:szCs w:val="20"/>
                <w:lang w:val="fr-CA"/>
              </w:rPr>
              <w:t>12</w:t>
            </w:r>
            <w:r>
              <w:rPr>
                <w:color w:val="000000"/>
                <w:sz w:val="20"/>
                <w:szCs w:val="20"/>
                <w:lang w:val="fr-CA"/>
              </w:rPr>
              <w:t xml:space="preserve"> </w:t>
            </w:r>
            <w:r w:rsidRPr="00A67329">
              <w:rPr>
                <w:color w:val="000000"/>
                <w:sz w:val="20"/>
                <w:szCs w:val="20"/>
                <w:lang w:val="fr-CA"/>
              </w:rPr>
              <w:t>524</w:t>
            </w:r>
            <w:r>
              <w:rPr>
                <w:color w:val="000000"/>
                <w:sz w:val="20"/>
                <w:szCs w:val="20"/>
                <w:lang w:val="fr-CA"/>
              </w:rPr>
              <w:t>,</w:t>
            </w:r>
            <w:r w:rsidRPr="00A67329">
              <w:rPr>
                <w:color w:val="000000"/>
                <w:sz w:val="20"/>
                <w:szCs w:val="20"/>
                <w:lang w:val="fr-CA"/>
              </w:rPr>
              <w:t>9</w:t>
            </w:r>
          </w:p>
        </w:tc>
        <w:tc>
          <w:tcPr>
            <w:tcW w:w="850" w:type="dxa"/>
            <w:tcMar>
              <w:left w:w="0" w:type="dxa"/>
              <w:right w:w="85" w:type="dxa"/>
            </w:tcMar>
          </w:tcPr>
          <w:p w14:paraId="5FE28938" w14:textId="77777777" w:rsidR="00920D3E" w:rsidRPr="00A67329" w:rsidRDefault="00920D3E" w:rsidP="00920D3E">
            <w:pPr>
              <w:jc w:val="right"/>
              <w:rPr>
                <w:color w:val="000000"/>
                <w:sz w:val="20"/>
                <w:szCs w:val="20"/>
                <w:lang w:val="fr-CA"/>
              </w:rPr>
            </w:pPr>
            <w:r w:rsidRPr="00A67329">
              <w:rPr>
                <w:color w:val="000000"/>
                <w:sz w:val="20"/>
                <w:szCs w:val="20"/>
                <w:lang w:val="fr-CA"/>
              </w:rPr>
              <w:t>12</w:t>
            </w:r>
            <w:r>
              <w:rPr>
                <w:color w:val="000000"/>
                <w:sz w:val="20"/>
                <w:szCs w:val="20"/>
                <w:lang w:val="fr-CA"/>
              </w:rPr>
              <w:t xml:space="preserve"> </w:t>
            </w:r>
            <w:r w:rsidRPr="00A67329">
              <w:rPr>
                <w:color w:val="000000"/>
                <w:sz w:val="20"/>
                <w:szCs w:val="20"/>
                <w:lang w:val="fr-CA"/>
              </w:rPr>
              <w:t>524</w:t>
            </w:r>
            <w:r>
              <w:rPr>
                <w:color w:val="000000"/>
                <w:sz w:val="20"/>
                <w:szCs w:val="20"/>
                <w:lang w:val="fr-CA"/>
              </w:rPr>
              <w:t>,</w:t>
            </w:r>
            <w:r w:rsidRPr="00A67329">
              <w:rPr>
                <w:color w:val="000000"/>
                <w:sz w:val="20"/>
                <w:szCs w:val="20"/>
                <w:lang w:val="fr-CA"/>
              </w:rPr>
              <w:t>9</w:t>
            </w:r>
          </w:p>
        </w:tc>
        <w:tc>
          <w:tcPr>
            <w:tcW w:w="993" w:type="dxa"/>
            <w:tcMar>
              <w:left w:w="0" w:type="dxa"/>
              <w:right w:w="85" w:type="dxa"/>
            </w:tcMar>
          </w:tcPr>
          <w:p w14:paraId="10B702D0" w14:textId="77777777" w:rsidR="00920D3E" w:rsidRPr="00A67329" w:rsidRDefault="00920D3E" w:rsidP="00920D3E">
            <w:pPr>
              <w:jc w:val="right"/>
              <w:rPr>
                <w:color w:val="000000"/>
                <w:sz w:val="20"/>
                <w:szCs w:val="20"/>
                <w:lang w:val="fr-CA"/>
              </w:rPr>
            </w:pPr>
            <w:r w:rsidRPr="00A67329">
              <w:rPr>
                <w:color w:val="000000"/>
                <w:sz w:val="20"/>
                <w:szCs w:val="20"/>
                <w:lang w:val="fr-CA"/>
              </w:rPr>
              <w:t>6</w:t>
            </w:r>
            <w:r>
              <w:rPr>
                <w:color w:val="000000"/>
                <w:sz w:val="20"/>
                <w:szCs w:val="20"/>
                <w:lang w:val="fr-CA"/>
              </w:rPr>
              <w:t xml:space="preserve"> </w:t>
            </w:r>
            <w:r w:rsidRPr="00A67329">
              <w:rPr>
                <w:color w:val="000000"/>
                <w:sz w:val="20"/>
                <w:szCs w:val="20"/>
                <w:lang w:val="fr-CA"/>
              </w:rPr>
              <w:t>262</w:t>
            </w:r>
            <w:r>
              <w:rPr>
                <w:color w:val="000000"/>
                <w:sz w:val="20"/>
                <w:szCs w:val="20"/>
                <w:lang w:val="fr-CA"/>
              </w:rPr>
              <w:t>,</w:t>
            </w:r>
            <w:r w:rsidRPr="00A67329">
              <w:rPr>
                <w:color w:val="000000"/>
                <w:sz w:val="20"/>
                <w:szCs w:val="20"/>
                <w:lang w:val="fr-CA"/>
              </w:rPr>
              <w:t>4</w:t>
            </w:r>
          </w:p>
        </w:tc>
        <w:tc>
          <w:tcPr>
            <w:tcW w:w="992" w:type="dxa"/>
            <w:tcMar>
              <w:left w:w="0" w:type="dxa"/>
              <w:right w:w="85" w:type="dxa"/>
            </w:tcMar>
          </w:tcPr>
          <w:p w14:paraId="57F39464" w14:textId="77777777" w:rsidR="00920D3E" w:rsidRPr="00A67329" w:rsidRDefault="00920D3E" w:rsidP="00920D3E">
            <w:pPr>
              <w:jc w:val="right"/>
              <w:rPr>
                <w:color w:val="000000"/>
                <w:sz w:val="20"/>
                <w:szCs w:val="20"/>
                <w:lang w:val="fr-CA"/>
              </w:rPr>
            </w:pPr>
            <w:r w:rsidRPr="00A67329">
              <w:rPr>
                <w:color w:val="000000"/>
                <w:sz w:val="20"/>
                <w:szCs w:val="20"/>
                <w:lang w:val="fr-CA"/>
              </w:rPr>
              <w:t>6</w:t>
            </w:r>
            <w:r>
              <w:rPr>
                <w:color w:val="000000"/>
                <w:sz w:val="20"/>
                <w:szCs w:val="20"/>
                <w:lang w:val="fr-CA"/>
              </w:rPr>
              <w:t xml:space="preserve"> </w:t>
            </w:r>
            <w:r w:rsidRPr="00A67329">
              <w:rPr>
                <w:color w:val="000000"/>
                <w:sz w:val="20"/>
                <w:szCs w:val="20"/>
                <w:lang w:val="fr-CA"/>
              </w:rPr>
              <w:t>262</w:t>
            </w:r>
            <w:r>
              <w:rPr>
                <w:color w:val="000000"/>
                <w:sz w:val="20"/>
                <w:szCs w:val="20"/>
                <w:lang w:val="fr-CA"/>
              </w:rPr>
              <w:t>,</w:t>
            </w:r>
            <w:r w:rsidRPr="00A67329">
              <w:rPr>
                <w:color w:val="000000"/>
                <w:sz w:val="20"/>
                <w:szCs w:val="20"/>
                <w:lang w:val="fr-CA"/>
              </w:rPr>
              <w:t>4</w:t>
            </w:r>
          </w:p>
        </w:tc>
        <w:tc>
          <w:tcPr>
            <w:tcW w:w="1068" w:type="dxa"/>
            <w:shd w:val="clear" w:color="auto" w:fill="auto"/>
            <w:tcMar>
              <w:left w:w="0" w:type="dxa"/>
              <w:right w:w="85" w:type="dxa"/>
            </w:tcMar>
          </w:tcPr>
          <w:p w14:paraId="3690AE53" w14:textId="77777777" w:rsidR="00920D3E" w:rsidRPr="00A67329" w:rsidRDefault="00920D3E" w:rsidP="00920D3E">
            <w:pPr>
              <w:jc w:val="right"/>
              <w:rPr>
                <w:sz w:val="20"/>
                <w:szCs w:val="20"/>
                <w:lang w:val="fr-CA"/>
              </w:rPr>
            </w:pPr>
            <w:r>
              <w:rPr>
                <w:sz w:val="20"/>
                <w:szCs w:val="20"/>
                <w:lang w:val="fr-CA"/>
              </w:rPr>
              <w:t>S.o.</w:t>
            </w:r>
          </w:p>
        </w:tc>
      </w:tr>
      <w:tr w:rsidR="00920D3E" w:rsidRPr="00A67329" w14:paraId="1D5F38EB" w14:textId="77777777" w:rsidTr="00920D3E">
        <w:tc>
          <w:tcPr>
            <w:tcW w:w="2547" w:type="dxa"/>
            <w:gridSpan w:val="3"/>
            <w:shd w:val="clear" w:color="auto" w:fill="auto"/>
            <w:tcMar>
              <w:left w:w="85" w:type="dxa"/>
              <w:right w:w="0" w:type="dxa"/>
            </w:tcMar>
          </w:tcPr>
          <w:p w14:paraId="2C419C3A" w14:textId="77777777" w:rsidR="00920D3E" w:rsidRPr="00A67329" w:rsidRDefault="00920D3E" w:rsidP="00920D3E">
            <w:pPr>
              <w:jc w:val="left"/>
              <w:rPr>
                <w:sz w:val="20"/>
                <w:szCs w:val="20"/>
                <w:lang w:val="fr-CA"/>
              </w:rPr>
            </w:pPr>
            <w:r>
              <w:rPr>
                <w:sz w:val="20"/>
                <w:szCs w:val="20"/>
                <w:lang w:val="fr-CA"/>
              </w:rPr>
              <w:t>Consommation maximum permise (tonnes PAO)</w:t>
            </w:r>
          </w:p>
        </w:tc>
        <w:tc>
          <w:tcPr>
            <w:tcW w:w="1134" w:type="dxa"/>
            <w:shd w:val="clear" w:color="auto" w:fill="auto"/>
            <w:tcMar>
              <w:left w:w="0" w:type="dxa"/>
              <w:right w:w="85" w:type="dxa"/>
            </w:tcMar>
          </w:tcPr>
          <w:p w14:paraId="6C131CFB" w14:textId="77777777" w:rsidR="00920D3E" w:rsidRPr="00A67329" w:rsidRDefault="00920D3E" w:rsidP="00920D3E">
            <w:pPr>
              <w:jc w:val="right"/>
              <w:rPr>
                <w:color w:val="000000"/>
                <w:sz w:val="20"/>
                <w:szCs w:val="20"/>
                <w:lang w:val="fr-CA"/>
              </w:rPr>
            </w:pPr>
            <w:r w:rsidRPr="00A67329">
              <w:rPr>
                <w:color w:val="000000"/>
                <w:sz w:val="20"/>
                <w:szCs w:val="20"/>
                <w:lang w:val="fr-CA"/>
              </w:rPr>
              <w:t>3</w:t>
            </w:r>
            <w:r>
              <w:rPr>
                <w:color w:val="000000"/>
                <w:sz w:val="20"/>
                <w:szCs w:val="20"/>
                <w:lang w:val="fr-CA"/>
              </w:rPr>
              <w:t xml:space="preserve"> </w:t>
            </w:r>
            <w:r w:rsidRPr="00A67329">
              <w:rPr>
                <w:color w:val="000000"/>
                <w:sz w:val="20"/>
                <w:szCs w:val="20"/>
                <w:lang w:val="fr-CA"/>
              </w:rPr>
              <w:t>697</w:t>
            </w:r>
            <w:r>
              <w:rPr>
                <w:color w:val="000000"/>
                <w:sz w:val="20"/>
                <w:szCs w:val="20"/>
                <w:lang w:val="fr-CA"/>
              </w:rPr>
              <w:t>,</w:t>
            </w:r>
            <w:r w:rsidRPr="00A67329">
              <w:rPr>
                <w:color w:val="000000"/>
                <w:sz w:val="20"/>
                <w:szCs w:val="20"/>
                <w:lang w:val="fr-CA"/>
              </w:rPr>
              <w:t>7</w:t>
            </w:r>
          </w:p>
        </w:tc>
        <w:tc>
          <w:tcPr>
            <w:tcW w:w="1134" w:type="dxa"/>
            <w:shd w:val="clear" w:color="auto" w:fill="auto"/>
            <w:tcMar>
              <w:left w:w="0" w:type="dxa"/>
              <w:right w:w="85" w:type="dxa"/>
            </w:tcMar>
          </w:tcPr>
          <w:p w14:paraId="344BC710" w14:textId="77777777" w:rsidR="00920D3E" w:rsidRPr="00A67329" w:rsidRDefault="00920D3E" w:rsidP="00920D3E">
            <w:pPr>
              <w:jc w:val="right"/>
              <w:rPr>
                <w:color w:val="000000"/>
                <w:sz w:val="20"/>
                <w:szCs w:val="20"/>
                <w:lang w:val="fr-CA"/>
              </w:rPr>
            </w:pPr>
            <w:r w:rsidRPr="00A67329">
              <w:rPr>
                <w:color w:val="000000"/>
                <w:sz w:val="20"/>
                <w:szCs w:val="20"/>
                <w:lang w:val="fr-CA"/>
              </w:rPr>
              <w:t>3</w:t>
            </w:r>
            <w:r>
              <w:rPr>
                <w:color w:val="000000"/>
                <w:sz w:val="20"/>
                <w:szCs w:val="20"/>
                <w:lang w:val="fr-CA"/>
              </w:rPr>
              <w:t xml:space="preserve"> </w:t>
            </w:r>
            <w:r w:rsidRPr="00A67329">
              <w:rPr>
                <w:color w:val="000000"/>
                <w:sz w:val="20"/>
                <w:szCs w:val="20"/>
                <w:lang w:val="fr-CA"/>
              </w:rPr>
              <w:t>697</w:t>
            </w:r>
            <w:r>
              <w:rPr>
                <w:color w:val="000000"/>
                <w:sz w:val="20"/>
                <w:szCs w:val="20"/>
                <w:lang w:val="fr-CA"/>
              </w:rPr>
              <w:t>,</w:t>
            </w:r>
            <w:r w:rsidRPr="00A67329">
              <w:rPr>
                <w:color w:val="000000"/>
                <w:sz w:val="20"/>
                <w:szCs w:val="20"/>
                <w:lang w:val="fr-CA"/>
              </w:rPr>
              <w:t>7</w:t>
            </w:r>
          </w:p>
        </w:tc>
        <w:tc>
          <w:tcPr>
            <w:tcW w:w="1134" w:type="dxa"/>
            <w:shd w:val="clear" w:color="auto" w:fill="auto"/>
            <w:tcMar>
              <w:left w:w="0" w:type="dxa"/>
              <w:right w:w="85" w:type="dxa"/>
            </w:tcMar>
          </w:tcPr>
          <w:p w14:paraId="5A2090A5" w14:textId="77777777" w:rsidR="00920D3E" w:rsidRPr="00A67329" w:rsidRDefault="00920D3E" w:rsidP="00920D3E">
            <w:pPr>
              <w:jc w:val="right"/>
              <w:rPr>
                <w:color w:val="000000"/>
                <w:sz w:val="20"/>
                <w:szCs w:val="20"/>
                <w:lang w:val="fr-CA"/>
              </w:rPr>
            </w:pPr>
            <w:r w:rsidRPr="00A67329">
              <w:rPr>
                <w:color w:val="000000"/>
                <w:sz w:val="20"/>
                <w:szCs w:val="20"/>
                <w:lang w:val="fr-CA"/>
              </w:rPr>
              <w:t>2</w:t>
            </w:r>
            <w:r>
              <w:rPr>
                <w:color w:val="000000"/>
                <w:sz w:val="20"/>
                <w:szCs w:val="20"/>
                <w:lang w:val="fr-CA"/>
              </w:rPr>
              <w:t xml:space="preserve"> </w:t>
            </w:r>
            <w:r w:rsidRPr="00A67329">
              <w:rPr>
                <w:color w:val="000000"/>
                <w:sz w:val="20"/>
                <w:szCs w:val="20"/>
                <w:lang w:val="fr-CA"/>
              </w:rPr>
              <w:t>876</w:t>
            </w:r>
            <w:r>
              <w:rPr>
                <w:color w:val="000000"/>
                <w:sz w:val="20"/>
                <w:szCs w:val="20"/>
                <w:lang w:val="fr-CA"/>
              </w:rPr>
              <w:t>,</w:t>
            </w:r>
            <w:r w:rsidRPr="00A67329">
              <w:rPr>
                <w:color w:val="000000"/>
                <w:sz w:val="20"/>
                <w:szCs w:val="20"/>
                <w:lang w:val="fr-CA"/>
              </w:rPr>
              <w:t>0</w:t>
            </w:r>
          </w:p>
        </w:tc>
        <w:tc>
          <w:tcPr>
            <w:tcW w:w="850" w:type="dxa"/>
            <w:shd w:val="clear" w:color="auto" w:fill="auto"/>
            <w:tcMar>
              <w:left w:w="0" w:type="dxa"/>
              <w:right w:w="85" w:type="dxa"/>
            </w:tcMar>
          </w:tcPr>
          <w:p w14:paraId="2E59EFFF" w14:textId="77777777" w:rsidR="00920D3E" w:rsidRPr="00A67329" w:rsidRDefault="00920D3E" w:rsidP="00920D3E">
            <w:pPr>
              <w:jc w:val="right"/>
              <w:rPr>
                <w:color w:val="000000"/>
                <w:sz w:val="20"/>
                <w:szCs w:val="20"/>
                <w:lang w:val="fr-CA"/>
              </w:rPr>
            </w:pPr>
            <w:r w:rsidRPr="00A67329">
              <w:rPr>
                <w:color w:val="000000"/>
                <w:sz w:val="20"/>
                <w:szCs w:val="20"/>
                <w:lang w:val="fr-CA"/>
              </w:rPr>
              <w:t>2</w:t>
            </w:r>
            <w:r>
              <w:rPr>
                <w:color w:val="000000"/>
                <w:sz w:val="20"/>
                <w:szCs w:val="20"/>
                <w:lang w:val="fr-CA"/>
              </w:rPr>
              <w:t xml:space="preserve"> </w:t>
            </w:r>
            <w:r w:rsidRPr="00A67329">
              <w:rPr>
                <w:color w:val="000000"/>
                <w:sz w:val="20"/>
                <w:szCs w:val="20"/>
                <w:lang w:val="fr-CA"/>
              </w:rPr>
              <w:t>876</w:t>
            </w:r>
            <w:r>
              <w:rPr>
                <w:color w:val="000000"/>
                <w:sz w:val="20"/>
                <w:szCs w:val="20"/>
                <w:lang w:val="fr-CA"/>
              </w:rPr>
              <w:t>,</w:t>
            </w:r>
            <w:r w:rsidRPr="00A67329">
              <w:rPr>
                <w:color w:val="000000"/>
                <w:sz w:val="20"/>
                <w:szCs w:val="20"/>
                <w:lang w:val="fr-CA"/>
              </w:rPr>
              <w:t>0</w:t>
            </w:r>
          </w:p>
        </w:tc>
        <w:tc>
          <w:tcPr>
            <w:tcW w:w="851" w:type="dxa"/>
            <w:shd w:val="clear" w:color="auto" w:fill="auto"/>
            <w:tcMar>
              <w:left w:w="0" w:type="dxa"/>
              <w:right w:w="85" w:type="dxa"/>
            </w:tcMar>
          </w:tcPr>
          <w:p w14:paraId="4B58CC3F" w14:textId="77777777" w:rsidR="00920D3E" w:rsidRPr="00A67329" w:rsidRDefault="00920D3E" w:rsidP="00920D3E">
            <w:pPr>
              <w:jc w:val="right"/>
              <w:rPr>
                <w:color w:val="000000"/>
                <w:sz w:val="20"/>
                <w:szCs w:val="20"/>
                <w:lang w:val="fr-CA"/>
              </w:rPr>
            </w:pPr>
            <w:r w:rsidRPr="00A67329">
              <w:rPr>
                <w:color w:val="000000"/>
                <w:sz w:val="20"/>
                <w:szCs w:val="20"/>
                <w:lang w:val="fr-CA"/>
              </w:rPr>
              <w:t>2</w:t>
            </w:r>
            <w:r>
              <w:rPr>
                <w:color w:val="000000"/>
                <w:sz w:val="20"/>
                <w:szCs w:val="20"/>
                <w:lang w:val="fr-CA"/>
              </w:rPr>
              <w:t xml:space="preserve"> </w:t>
            </w:r>
            <w:r w:rsidRPr="00A67329">
              <w:rPr>
                <w:color w:val="000000"/>
                <w:sz w:val="20"/>
                <w:szCs w:val="20"/>
                <w:lang w:val="fr-CA"/>
              </w:rPr>
              <w:t>259</w:t>
            </w:r>
            <w:r>
              <w:rPr>
                <w:color w:val="000000"/>
                <w:sz w:val="20"/>
                <w:szCs w:val="20"/>
                <w:lang w:val="fr-CA"/>
              </w:rPr>
              <w:t>,</w:t>
            </w:r>
            <w:r w:rsidRPr="00A67329">
              <w:rPr>
                <w:color w:val="000000"/>
                <w:sz w:val="20"/>
                <w:szCs w:val="20"/>
                <w:lang w:val="fr-CA"/>
              </w:rPr>
              <w:t>7</w:t>
            </w:r>
          </w:p>
        </w:tc>
        <w:tc>
          <w:tcPr>
            <w:tcW w:w="992" w:type="dxa"/>
            <w:shd w:val="clear" w:color="auto" w:fill="auto"/>
            <w:tcMar>
              <w:left w:w="0" w:type="dxa"/>
              <w:right w:w="85" w:type="dxa"/>
            </w:tcMar>
          </w:tcPr>
          <w:p w14:paraId="28A07916" w14:textId="77777777" w:rsidR="00920D3E" w:rsidRPr="00A67329" w:rsidRDefault="00920D3E" w:rsidP="00920D3E">
            <w:pPr>
              <w:jc w:val="right"/>
              <w:rPr>
                <w:color w:val="000000"/>
                <w:sz w:val="20"/>
                <w:szCs w:val="20"/>
                <w:lang w:val="fr-CA"/>
              </w:rPr>
            </w:pPr>
            <w:r w:rsidRPr="00A67329">
              <w:rPr>
                <w:color w:val="000000"/>
                <w:sz w:val="20"/>
                <w:szCs w:val="20"/>
                <w:lang w:val="fr-CA"/>
              </w:rPr>
              <w:t>2</w:t>
            </w:r>
            <w:r>
              <w:rPr>
                <w:color w:val="000000"/>
                <w:sz w:val="20"/>
                <w:szCs w:val="20"/>
                <w:lang w:val="fr-CA"/>
              </w:rPr>
              <w:t xml:space="preserve"> </w:t>
            </w:r>
            <w:r w:rsidRPr="00A67329">
              <w:rPr>
                <w:color w:val="000000"/>
                <w:sz w:val="20"/>
                <w:szCs w:val="20"/>
                <w:lang w:val="fr-CA"/>
              </w:rPr>
              <w:t>259</w:t>
            </w:r>
            <w:r>
              <w:rPr>
                <w:color w:val="000000"/>
                <w:sz w:val="20"/>
                <w:szCs w:val="20"/>
                <w:lang w:val="fr-CA"/>
              </w:rPr>
              <w:t>,</w:t>
            </w:r>
            <w:r w:rsidRPr="00A67329">
              <w:rPr>
                <w:color w:val="000000"/>
                <w:sz w:val="20"/>
                <w:szCs w:val="20"/>
                <w:lang w:val="fr-CA"/>
              </w:rPr>
              <w:t>7</w:t>
            </w:r>
          </w:p>
        </w:tc>
        <w:tc>
          <w:tcPr>
            <w:tcW w:w="851" w:type="dxa"/>
            <w:tcMar>
              <w:left w:w="0" w:type="dxa"/>
              <w:right w:w="85" w:type="dxa"/>
            </w:tcMar>
          </w:tcPr>
          <w:p w14:paraId="2F51FF8F" w14:textId="77777777" w:rsidR="00920D3E" w:rsidRPr="00A67329" w:rsidRDefault="00920D3E" w:rsidP="00920D3E">
            <w:pPr>
              <w:jc w:val="right"/>
              <w:rPr>
                <w:color w:val="000000"/>
                <w:sz w:val="20"/>
                <w:szCs w:val="20"/>
                <w:lang w:val="fr-CA"/>
              </w:rPr>
            </w:pPr>
            <w:r w:rsidRPr="00A67329">
              <w:rPr>
                <w:color w:val="000000"/>
                <w:sz w:val="20"/>
                <w:szCs w:val="20"/>
                <w:lang w:val="fr-CA"/>
              </w:rPr>
              <w:t>2</w:t>
            </w:r>
            <w:r>
              <w:rPr>
                <w:color w:val="000000"/>
                <w:sz w:val="20"/>
                <w:szCs w:val="20"/>
                <w:lang w:val="fr-CA"/>
              </w:rPr>
              <w:t xml:space="preserve"> </w:t>
            </w:r>
            <w:r w:rsidRPr="00A67329">
              <w:rPr>
                <w:color w:val="000000"/>
                <w:sz w:val="20"/>
                <w:szCs w:val="20"/>
                <w:lang w:val="fr-CA"/>
              </w:rPr>
              <w:t>259</w:t>
            </w:r>
            <w:r>
              <w:rPr>
                <w:color w:val="000000"/>
                <w:sz w:val="20"/>
                <w:szCs w:val="20"/>
                <w:lang w:val="fr-CA"/>
              </w:rPr>
              <w:t>,</w:t>
            </w:r>
            <w:r w:rsidRPr="00A67329">
              <w:rPr>
                <w:color w:val="000000"/>
                <w:sz w:val="20"/>
                <w:szCs w:val="20"/>
                <w:lang w:val="fr-CA"/>
              </w:rPr>
              <w:t>7</w:t>
            </w:r>
          </w:p>
        </w:tc>
        <w:tc>
          <w:tcPr>
            <w:tcW w:w="992" w:type="dxa"/>
            <w:tcMar>
              <w:left w:w="0" w:type="dxa"/>
              <w:right w:w="85" w:type="dxa"/>
            </w:tcMar>
          </w:tcPr>
          <w:p w14:paraId="77C5DE1F" w14:textId="77777777" w:rsidR="00920D3E" w:rsidRPr="00A67329" w:rsidRDefault="00920D3E" w:rsidP="00920D3E">
            <w:pPr>
              <w:jc w:val="right"/>
              <w:rPr>
                <w:color w:val="000000"/>
                <w:sz w:val="20"/>
                <w:szCs w:val="20"/>
                <w:lang w:val="fr-CA"/>
              </w:rPr>
            </w:pPr>
            <w:r w:rsidRPr="00A67329">
              <w:rPr>
                <w:color w:val="000000"/>
                <w:sz w:val="20"/>
                <w:szCs w:val="20"/>
                <w:lang w:val="fr-CA"/>
              </w:rPr>
              <w:t>1</w:t>
            </w:r>
            <w:r>
              <w:rPr>
                <w:color w:val="000000"/>
                <w:sz w:val="20"/>
                <w:szCs w:val="20"/>
                <w:lang w:val="fr-CA"/>
              </w:rPr>
              <w:t xml:space="preserve"> </w:t>
            </w:r>
            <w:r w:rsidRPr="00A67329">
              <w:rPr>
                <w:color w:val="000000"/>
                <w:sz w:val="20"/>
                <w:szCs w:val="20"/>
                <w:lang w:val="fr-CA"/>
              </w:rPr>
              <w:t>614</w:t>
            </w:r>
            <w:r>
              <w:rPr>
                <w:color w:val="000000"/>
                <w:sz w:val="20"/>
                <w:szCs w:val="20"/>
                <w:lang w:val="fr-CA"/>
              </w:rPr>
              <w:t>,</w:t>
            </w:r>
            <w:r w:rsidRPr="00A67329">
              <w:rPr>
                <w:color w:val="000000"/>
                <w:sz w:val="20"/>
                <w:szCs w:val="20"/>
                <w:lang w:val="fr-CA"/>
              </w:rPr>
              <w:t>1</w:t>
            </w:r>
          </w:p>
        </w:tc>
        <w:tc>
          <w:tcPr>
            <w:tcW w:w="850" w:type="dxa"/>
            <w:tcMar>
              <w:left w:w="0" w:type="dxa"/>
              <w:right w:w="85" w:type="dxa"/>
            </w:tcMar>
          </w:tcPr>
          <w:p w14:paraId="7CE74EE8" w14:textId="77777777" w:rsidR="00920D3E" w:rsidRPr="00A67329" w:rsidRDefault="00920D3E" w:rsidP="00920D3E">
            <w:pPr>
              <w:jc w:val="right"/>
              <w:rPr>
                <w:color w:val="000000"/>
                <w:sz w:val="20"/>
                <w:szCs w:val="20"/>
                <w:lang w:val="fr-CA"/>
              </w:rPr>
            </w:pPr>
            <w:r w:rsidRPr="00A67329">
              <w:rPr>
                <w:color w:val="000000"/>
                <w:sz w:val="20"/>
                <w:szCs w:val="20"/>
                <w:lang w:val="fr-CA"/>
              </w:rPr>
              <w:t>1</w:t>
            </w:r>
            <w:r>
              <w:rPr>
                <w:color w:val="000000"/>
                <w:sz w:val="20"/>
                <w:szCs w:val="20"/>
                <w:lang w:val="fr-CA"/>
              </w:rPr>
              <w:t xml:space="preserve"> </w:t>
            </w:r>
            <w:r w:rsidRPr="00A67329">
              <w:rPr>
                <w:color w:val="000000"/>
                <w:sz w:val="20"/>
                <w:szCs w:val="20"/>
                <w:lang w:val="fr-CA"/>
              </w:rPr>
              <w:t>614</w:t>
            </w:r>
            <w:r>
              <w:rPr>
                <w:color w:val="000000"/>
                <w:sz w:val="20"/>
                <w:szCs w:val="20"/>
                <w:lang w:val="fr-CA"/>
              </w:rPr>
              <w:t>,</w:t>
            </w:r>
            <w:r w:rsidRPr="00A67329">
              <w:rPr>
                <w:color w:val="000000"/>
                <w:sz w:val="20"/>
                <w:szCs w:val="20"/>
                <w:lang w:val="fr-CA"/>
              </w:rPr>
              <w:t>1</w:t>
            </w:r>
          </w:p>
        </w:tc>
        <w:tc>
          <w:tcPr>
            <w:tcW w:w="993" w:type="dxa"/>
            <w:tcMar>
              <w:left w:w="0" w:type="dxa"/>
              <w:right w:w="85" w:type="dxa"/>
            </w:tcMar>
          </w:tcPr>
          <w:p w14:paraId="50CB2007" w14:textId="77777777" w:rsidR="00920D3E" w:rsidRPr="00A67329" w:rsidRDefault="00920D3E" w:rsidP="00920D3E">
            <w:pPr>
              <w:jc w:val="right"/>
              <w:rPr>
                <w:color w:val="000000"/>
                <w:sz w:val="20"/>
                <w:szCs w:val="20"/>
                <w:lang w:val="fr-CA"/>
              </w:rPr>
            </w:pPr>
            <w:r w:rsidRPr="00A67329">
              <w:rPr>
                <w:color w:val="000000"/>
                <w:sz w:val="20"/>
                <w:szCs w:val="20"/>
                <w:lang w:val="fr-CA"/>
              </w:rPr>
              <w:t>1</w:t>
            </w:r>
            <w:r>
              <w:rPr>
                <w:color w:val="000000"/>
                <w:sz w:val="20"/>
                <w:szCs w:val="20"/>
                <w:lang w:val="fr-CA"/>
              </w:rPr>
              <w:t xml:space="preserve"> </w:t>
            </w:r>
            <w:r w:rsidRPr="00A67329">
              <w:rPr>
                <w:color w:val="000000"/>
                <w:sz w:val="20"/>
                <w:szCs w:val="20"/>
                <w:lang w:val="fr-CA"/>
              </w:rPr>
              <w:t>232</w:t>
            </w:r>
            <w:r>
              <w:rPr>
                <w:color w:val="000000"/>
                <w:sz w:val="20"/>
                <w:szCs w:val="20"/>
                <w:lang w:val="fr-CA"/>
              </w:rPr>
              <w:t>,</w:t>
            </w:r>
            <w:r w:rsidRPr="00A67329">
              <w:rPr>
                <w:color w:val="000000"/>
                <w:sz w:val="20"/>
                <w:szCs w:val="20"/>
                <w:lang w:val="fr-CA"/>
              </w:rPr>
              <w:t>6</w:t>
            </w:r>
          </w:p>
        </w:tc>
        <w:tc>
          <w:tcPr>
            <w:tcW w:w="992" w:type="dxa"/>
            <w:tcMar>
              <w:left w:w="0" w:type="dxa"/>
              <w:right w:w="85" w:type="dxa"/>
            </w:tcMar>
          </w:tcPr>
          <w:p w14:paraId="1B988F3A" w14:textId="77777777" w:rsidR="00920D3E" w:rsidRPr="00A67329" w:rsidRDefault="00920D3E" w:rsidP="00920D3E">
            <w:pPr>
              <w:jc w:val="right"/>
              <w:rPr>
                <w:color w:val="000000"/>
                <w:sz w:val="20"/>
                <w:szCs w:val="20"/>
                <w:lang w:val="fr-CA"/>
              </w:rPr>
            </w:pPr>
            <w:r w:rsidRPr="00A67329">
              <w:rPr>
                <w:color w:val="000000"/>
                <w:sz w:val="20"/>
                <w:szCs w:val="20"/>
                <w:lang w:val="fr-CA"/>
              </w:rPr>
              <w:t>1</w:t>
            </w:r>
            <w:r>
              <w:rPr>
                <w:color w:val="000000"/>
                <w:sz w:val="20"/>
                <w:szCs w:val="20"/>
                <w:lang w:val="fr-CA"/>
              </w:rPr>
              <w:t xml:space="preserve"> </w:t>
            </w:r>
            <w:r w:rsidRPr="00A67329">
              <w:rPr>
                <w:color w:val="000000"/>
                <w:sz w:val="20"/>
                <w:szCs w:val="20"/>
                <w:lang w:val="fr-CA"/>
              </w:rPr>
              <w:t>232</w:t>
            </w:r>
            <w:r>
              <w:rPr>
                <w:color w:val="000000"/>
                <w:sz w:val="20"/>
                <w:szCs w:val="20"/>
                <w:lang w:val="fr-CA"/>
              </w:rPr>
              <w:t>,</w:t>
            </w:r>
            <w:r w:rsidRPr="00A67329">
              <w:rPr>
                <w:color w:val="000000"/>
                <w:sz w:val="20"/>
                <w:szCs w:val="20"/>
                <w:lang w:val="fr-CA"/>
              </w:rPr>
              <w:t>6</w:t>
            </w:r>
          </w:p>
        </w:tc>
        <w:tc>
          <w:tcPr>
            <w:tcW w:w="1068" w:type="dxa"/>
            <w:shd w:val="clear" w:color="auto" w:fill="auto"/>
            <w:tcMar>
              <w:left w:w="0" w:type="dxa"/>
              <w:right w:w="85" w:type="dxa"/>
            </w:tcMar>
          </w:tcPr>
          <w:p w14:paraId="46BB6003" w14:textId="77777777" w:rsidR="00920D3E" w:rsidRPr="00A67329" w:rsidRDefault="00920D3E" w:rsidP="00920D3E">
            <w:pPr>
              <w:jc w:val="right"/>
              <w:rPr>
                <w:color w:val="000000"/>
                <w:sz w:val="20"/>
                <w:szCs w:val="20"/>
                <w:lang w:val="fr-CA"/>
              </w:rPr>
            </w:pPr>
            <w:r>
              <w:rPr>
                <w:color w:val="000000"/>
                <w:sz w:val="20"/>
                <w:szCs w:val="20"/>
                <w:lang w:val="fr-CA"/>
              </w:rPr>
              <w:t>S.o.</w:t>
            </w:r>
          </w:p>
        </w:tc>
      </w:tr>
      <w:tr w:rsidR="00920D3E" w:rsidRPr="00A67329" w14:paraId="643761C0" w14:textId="77777777" w:rsidTr="00920D3E">
        <w:tc>
          <w:tcPr>
            <w:tcW w:w="846" w:type="dxa"/>
            <w:vMerge w:val="restart"/>
            <w:shd w:val="clear" w:color="auto" w:fill="auto"/>
            <w:tcMar>
              <w:left w:w="85" w:type="dxa"/>
              <w:right w:w="0" w:type="dxa"/>
            </w:tcMar>
          </w:tcPr>
          <w:p w14:paraId="69176370" w14:textId="77777777" w:rsidR="00920D3E" w:rsidRPr="00A67329" w:rsidRDefault="00920D3E" w:rsidP="00920D3E">
            <w:pPr>
              <w:jc w:val="left"/>
              <w:rPr>
                <w:sz w:val="20"/>
                <w:szCs w:val="20"/>
                <w:lang w:val="fr-CA"/>
              </w:rPr>
            </w:pPr>
            <w:r>
              <w:rPr>
                <w:sz w:val="20"/>
                <w:szCs w:val="20"/>
                <w:lang w:val="fr-CA"/>
              </w:rPr>
              <w:t>Finance-ment convenu</w:t>
            </w:r>
            <w:r w:rsidRPr="00A67329">
              <w:rPr>
                <w:sz w:val="20"/>
                <w:szCs w:val="20"/>
                <w:lang w:val="fr-CA"/>
              </w:rPr>
              <w:t xml:space="preserve"> (</w:t>
            </w:r>
            <w:r>
              <w:rPr>
                <w:sz w:val="20"/>
                <w:szCs w:val="20"/>
                <w:lang w:val="fr-CA"/>
              </w:rPr>
              <w:t>$US</w:t>
            </w:r>
            <w:r w:rsidRPr="00A67329">
              <w:rPr>
                <w:sz w:val="20"/>
                <w:szCs w:val="20"/>
                <w:lang w:val="fr-CA"/>
              </w:rPr>
              <w:t>)*</w:t>
            </w:r>
          </w:p>
        </w:tc>
        <w:tc>
          <w:tcPr>
            <w:tcW w:w="850" w:type="dxa"/>
            <w:vMerge w:val="restart"/>
            <w:shd w:val="clear" w:color="auto" w:fill="auto"/>
            <w:tcMar>
              <w:left w:w="85" w:type="dxa"/>
              <w:right w:w="0" w:type="dxa"/>
            </w:tcMar>
          </w:tcPr>
          <w:p w14:paraId="414EB83F" w14:textId="77777777" w:rsidR="00920D3E" w:rsidRPr="00A67329" w:rsidRDefault="00920D3E" w:rsidP="00920D3E">
            <w:pPr>
              <w:jc w:val="left"/>
              <w:rPr>
                <w:sz w:val="20"/>
                <w:szCs w:val="20"/>
                <w:lang w:val="fr-CA"/>
              </w:rPr>
            </w:pPr>
            <w:r>
              <w:rPr>
                <w:sz w:val="20"/>
                <w:szCs w:val="20"/>
                <w:lang w:val="fr-CA"/>
              </w:rPr>
              <w:t>ONUDI</w:t>
            </w:r>
          </w:p>
        </w:tc>
        <w:tc>
          <w:tcPr>
            <w:tcW w:w="851" w:type="dxa"/>
            <w:shd w:val="clear" w:color="auto" w:fill="auto"/>
            <w:tcMar>
              <w:left w:w="85" w:type="dxa"/>
              <w:right w:w="0" w:type="dxa"/>
            </w:tcMar>
          </w:tcPr>
          <w:p w14:paraId="03FF2CB2" w14:textId="77777777" w:rsidR="00920D3E" w:rsidRPr="00A67329" w:rsidRDefault="00920D3E" w:rsidP="00920D3E">
            <w:pPr>
              <w:jc w:val="left"/>
              <w:rPr>
                <w:sz w:val="20"/>
                <w:szCs w:val="20"/>
                <w:lang w:val="fr-CA"/>
              </w:rPr>
            </w:pPr>
            <w:r>
              <w:rPr>
                <w:sz w:val="20"/>
                <w:szCs w:val="20"/>
                <w:lang w:val="fr-CA"/>
              </w:rPr>
              <w:t>Coûts du projet</w:t>
            </w:r>
          </w:p>
        </w:tc>
        <w:tc>
          <w:tcPr>
            <w:tcW w:w="1134" w:type="dxa"/>
            <w:shd w:val="clear" w:color="auto" w:fill="auto"/>
            <w:tcMar>
              <w:left w:w="0" w:type="dxa"/>
              <w:right w:w="85" w:type="dxa"/>
            </w:tcMar>
          </w:tcPr>
          <w:p w14:paraId="6F625A0A" w14:textId="77777777" w:rsidR="00920D3E" w:rsidRPr="00A67329" w:rsidRDefault="00920D3E" w:rsidP="00920D3E">
            <w:pPr>
              <w:jc w:val="right"/>
              <w:rPr>
                <w:color w:val="000000"/>
                <w:sz w:val="20"/>
                <w:szCs w:val="20"/>
                <w:lang w:val="fr-CA"/>
              </w:rPr>
            </w:pPr>
            <w:r w:rsidRPr="00A67329">
              <w:rPr>
                <w:color w:val="000000"/>
                <w:sz w:val="20"/>
                <w:szCs w:val="20"/>
                <w:lang w:val="fr-CA"/>
              </w:rPr>
              <w:t>14</w:t>
            </w:r>
            <w:r>
              <w:rPr>
                <w:color w:val="000000"/>
                <w:sz w:val="20"/>
                <w:szCs w:val="20"/>
                <w:lang w:val="fr-CA"/>
              </w:rPr>
              <w:t xml:space="preserve"> </w:t>
            </w:r>
            <w:r w:rsidRPr="00A67329">
              <w:rPr>
                <w:color w:val="000000"/>
                <w:sz w:val="20"/>
                <w:szCs w:val="20"/>
                <w:lang w:val="fr-CA"/>
              </w:rPr>
              <w:t>671</w:t>
            </w:r>
            <w:r>
              <w:rPr>
                <w:color w:val="000000"/>
                <w:sz w:val="20"/>
                <w:szCs w:val="20"/>
                <w:lang w:val="fr-CA"/>
              </w:rPr>
              <w:t xml:space="preserve"> </w:t>
            </w:r>
            <w:r w:rsidRPr="00A67329">
              <w:rPr>
                <w:color w:val="000000"/>
                <w:sz w:val="20"/>
                <w:szCs w:val="20"/>
                <w:lang w:val="fr-CA"/>
              </w:rPr>
              <w:t>089</w:t>
            </w:r>
          </w:p>
        </w:tc>
        <w:tc>
          <w:tcPr>
            <w:tcW w:w="1134" w:type="dxa"/>
            <w:shd w:val="clear" w:color="auto" w:fill="auto"/>
            <w:tcMar>
              <w:left w:w="0" w:type="dxa"/>
              <w:right w:w="85" w:type="dxa"/>
            </w:tcMar>
          </w:tcPr>
          <w:p w14:paraId="2B25265F" w14:textId="77777777" w:rsidR="00920D3E" w:rsidRPr="00A67329" w:rsidRDefault="00920D3E" w:rsidP="00920D3E">
            <w:pPr>
              <w:jc w:val="right"/>
              <w:rPr>
                <w:color w:val="000000"/>
                <w:sz w:val="20"/>
                <w:szCs w:val="20"/>
                <w:lang w:val="fr-CA"/>
              </w:rPr>
            </w:pPr>
            <w:r w:rsidRPr="00A67329">
              <w:rPr>
                <w:color w:val="000000"/>
                <w:sz w:val="20"/>
                <w:szCs w:val="20"/>
                <w:lang w:val="fr-CA"/>
              </w:rPr>
              <w:t>16</w:t>
            </w:r>
            <w:r>
              <w:rPr>
                <w:color w:val="000000"/>
                <w:sz w:val="20"/>
                <w:szCs w:val="20"/>
                <w:lang w:val="fr-CA"/>
              </w:rPr>
              <w:t xml:space="preserve"> </w:t>
            </w:r>
            <w:r w:rsidRPr="00A67329">
              <w:rPr>
                <w:color w:val="000000"/>
                <w:sz w:val="20"/>
                <w:szCs w:val="20"/>
                <w:lang w:val="fr-CA"/>
              </w:rPr>
              <w:t>000</w:t>
            </w:r>
            <w:r>
              <w:rPr>
                <w:color w:val="000000"/>
                <w:sz w:val="20"/>
                <w:szCs w:val="20"/>
                <w:lang w:val="fr-CA"/>
              </w:rPr>
              <w:t xml:space="preserve"> </w:t>
            </w:r>
            <w:r w:rsidRPr="00A67329">
              <w:rPr>
                <w:color w:val="000000"/>
                <w:sz w:val="20"/>
                <w:szCs w:val="20"/>
                <w:lang w:val="fr-CA"/>
              </w:rPr>
              <w:t>000</w:t>
            </w:r>
          </w:p>
        </w:tc>
        <w:tc>
          <w:tcPr>
            <w:tcW w:w="1134" w:type="dxa"/>
            <w:shd w:val="clear" w:color="auto" w:fill="auto"/>
            <w:tcMar>
              <w:left w:w="0" w:type="dxa"/>
              <w:right w:w="85" w:type="dxa"/>
            </w:tcMar>
          </w:tcPr>
          <w:p w14:paraId="4B3DE45A"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0" w:type="dxa"/>
            <w:shd w:val="clear" w:color="auto" w:fill="auto"/>
            <w:tcMar>
              <w:left w:w="0" w:type="dxa"/>
              <w:right w:w="85" w:type="dxa"/>
            </w:tcMar>
          </w:tcPr>
          <w:p w14:paraId="206E225F"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1" w:type="dxa"/>
            <w:shd w:val="clear" w:color="auto" w:fill="auto"/>
            <w:tcMar>
              <w:left w:w="0" w:type="dxa"/>
              <w:right w:w="85" w:type="dxa"/>
            </w:tcMar>
          </w:tcPr>
          <w:p w14:paraId="3C29498A"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shd w:val="clear" w:color="auto" w:fill="auto"/>
            <w:tcMar>
              <w:left w:w="0" w:type="dxa"/>
              <w:right w:w="85" w:type="dxa"/>
            </w:tcMar>
          </w:tcPr>
          <w:p w14:paraId="16F7015C" w14:textId="77777777" w:rsidR="00920D3E" w:rsidRPr="00A67329" w:rsidRDefault="00920D3E" w:rsidP="00920D3E">
            <w:pPr>
              <w:jc w:val="right"/>
              <w:rPr>
                <w:color w:val="000000"/>
                <w:sz w:val="20"/>
                <w:szCs w:val="20"/>
                <w:lang w:val="fr-CA"/>
              </w:rPr>
            </w:pPr>
            <w:r w:rsidRPr="00A67329">
              <w:rPr>
                <w:color w:val="000000"/>
                <w:sz w:val="20"/>
                <w:szCs w:val="20"/>
                <w:lang w:val="fr-CA"/>
              </w:rPr>
              <w:t>4</w:t>
            </w:r>
            <w:r>
              <w:rPr>
                <w:color w:val="000000"/>
                <w:sz w:val="20"/>
                <w:szCs w:val="20"/>
                <w:lang w:val="fr-CA"/>
              </w:rPr>
              <w:t xml:space="preserve"> </w:t>
            </w:r>
            <w:r w:rsidRPr="00A67329">
              <w:rPr>
                <w:color w:val="000000"/>
                <w:sz w:val="20"/>
                <w:szCs w:val="20"/>
                <w:lang w:val="fr-CA"/>
              </w:rPr>
              <w:t>150</w:t>
            </w:r>
            <w:r>
              <w:rPr>
                <w:color w:val="000000"/>
                <w:sz w:val="20"/>
                <w:szCs w:val="20"/>
                <w:lang w:val="fr-CA"/>
              </w:rPr>
              <w:t xml:space="preserve"> </w:t>
            </w:r>
            <w:r w:rsidRPr="00A67329">
              <w:rPr>
                <w:color w:val="000000"/>
                <w:sz w:val="20"/>
                <w:szCs w:val="20"/>
                <w:lang w:val="fr-CA"/>
              </w:rPr>
              <w:t>000</w:t>
            </w:r>
          </w:p>
        </w:tc>
        <w:tc>
          <w:tcPr>
            <w:tcW w:w="851" w:type="dxa"/>
            <w:tcMar>
              <w:left w:w="0" w:type="dxa"/>
              <w:right w:w="85" w:type="dxa"/>
            </w:tcMar>
          </w:tcPr>
          <w:p w14:paraId="1CFBF22D"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08867454" w14:textId="77777777" w:rsidR="00920D3E" w:rsidRPr="00A67329" w:rsidRDefault="00920D3E" w:rsidP="00920D3E">
            <w:pPr>
              <w:jc w:val="right"/>
              <w:rPr>
                <w:color w:val="000000"/>
                <w:sz w:val="20"/>
                <w:szCs w:val="20"/>
                <w:lang w:val="fr-CA"/>
              </w:rPr>
            </w:pPr>
            <w:r w:rsidRPr="00A67329">
              <w:rPr>
                <w:color w:val="000000"/>
                <w:sz w:val="20"/>
                <w:szCs w:val="20"/>
                <w:lang w:val="fr-CA"/>
              </w:rPr>
              <w:t>6</w:t>
            </w:r>
            <w:r>
              <w:rPr>
                <w:color w:val="000000"/>
                <w:sz w:val="20"/>
                <w:szCs w:val="20"/>
                <w:lang w:val="fr-CA"/>
              </w:rPr>
              <w:t xml:space="preserve"> </w:t>
            </w:r>
            <w:r w:rsidRPr="00A67329">
              <w:rPr>
                <w:color w:val="000000"/>
                <w:sz w:val="20"/>
                <w:szCs w:val="20"/>
                <w:lang w:val="fr-CA"/>
              </w:rPr>
              <w:t>300</w:t>
            </w:r>
            <w:r>
              <w:rPr>
                <w:color w:val="000000"/>
                <w:sz w:val="20"/>
                <w:szCs w:val="20"/>
                <w:lang w:val="fr-CA"/>
              </w:rPr>
              <w:t xml:space="preserve"> </w:t>
            </w:r>
            <w:r w:rsidRPr="00A67329">
              <w:rPr>
                <w:color w:val="000000"/>
                <w:sz w:val="20"/>
                <w:szCs w:val="20"/>
                <w:lang w:val="fr-CA"/>
              </w:rPr>
              <w:t>000</w:t>
            </w:r>
          </w:p>
        </w:tc>
        <w:tc>
          <w:tcPr>
            <w:tcW w:w="850" w:type="dxa"/>
            <w:tcMar>
              <w:left w:w="0" w:type="dxa"/>
              <w:right w:w="85" w:type="dxa"/>
            </w:tcMar>
          </w:tcPr>
          <w:p w14:paraId="29297509"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3" w:type="dxa"/>
            <w:tcMar>
              <w:left w:w="0" w:type="dxa"/>
              <w:right w:w="85" w:type="dxa"/>
            </w:tcMar>
          </w:tcPr>
          <w:p w14:paraId="367BAECA" w14:textId="77777777" w:rsidR="00920D3E" w:rsidRPr="00A67329" w:rsidRDefault="00920D3E" w:rsidP="00920D3E">
            <w:pPr>
              <w:jc w:val="right"/>
              <w:rPr>
                <w:color w:val="000000"/>
                <w:sz w:val="20"/>
                <w:szCs w:val="20"/>
                <w:lang w:val="fr-CA"/>
              </w:rPr>
            </w:pPr>
            <w:r w:rsidRPr="00A67329">
              <w:rPr>
                <w:color w:val="000000"/>
                <w:sz w:val="20"/>
                <w:szCs w:val="20"/>
                <w:lang w:val="fr-CA"/>
              </w:rPr>
              <w:t>8</w:t>
            </w:r>
            <w:r>
              <w:rPr>
                <w:color w:val="000000"/>
                <w:sz w:val="20"/>
                <w:szCs w:val="20"/>
                <w:lang w:val="fr-CA"/>
              </w:rPr>
              <w:t xml:space="preserve"> </w:t>
            </w:r>
            <w:r w:rsidRPr="00A67329">
              <w:rPr>
                <w:color w:val="000000"/>
                <w:sz w:val="20"/>
                <w:szCs w:val="20"/>
                <w:lang w:val="fr-CA"/>
              </w:rPr>
              <w:t>717</w:t>
            </w:r>
            <w:r>
              <w:rPr>
                <w:color w:val="000000"/>
                <w:sz w:val="20"/>
                <w:szCs w:val="20"/>
                <w:lang w:val="fr-CA"/>
              </w:rPr>
              <w:t xml:space="preserve"> </w:t>
            </w:r>
            <w:r w:rsidRPr="00A67329">
              <w:rPr>
                <w:color w:val="000000"/>
                <w:sz w:val="20"/>
                <w:szCs w:val="20"/>
                <w:lang w:val="fr-CA"/>
              </w:rPr>
              <w:t>105</w:t>
            </w:r>
          </w:p>
        </w:tc>
        <w:tc>
          <w:tcPr>
            <w:tcW w:w="992" w:type="dxa"/>
            <w:tcMar>
              <w:left w:w="0" w:type="dxa"/>
              <w:right w:w="85" w:type="dxa"/>
            </w:tcMar>
          </w:tcPr>
          <w:p w14:paraId="41ED5107" w14:textId="77777777" w:rsidR="00920D3E" w:rsidRPr="00A67329" w:rsidRDefault="00920D3E" w:rsidP="00920D3E">
            <w:pPr>
              <w:jc w:val="right"/>
              <w:rPr>
                <w:color w:val="000000"/>
                <w:sz w:val="20"/>
                <w:szCs w:val="20"/>
                <w:lang w:val="fr-CA"/>
              </w:rPr>
            </w:pPr>
            <w:r w:rsidRPr="00A67329">
              <w:rPr>
                <w:color w:val="000000"/>
                <w:sz w:val="20"/>
                <w:szCs w:val="20"/>
                <w:lang w:val="fr-CA"/>
              </w:rPr>
              <w:t>8</w:t>
            </w:r>
            <w:r>
              <w:rPr>
                <w:color w:val="000000"/>
                <w:sz w:val="20"/>
                <w:szCs w:val="20"/>
                <w:lang w:val="fr-CA"/>
              </w:rPr>
              <w:t xml:space="preserve"> </w:t>
            </w:r>
            <w:r w:rsidRPr="00A67329">
              <w:rPr>
                <w:color w:val="000000"/>
                <w:sz w:val="20"/>
                <w:szCs w:val="20"/>
                <w:lang w:val="fr-CA"/>
              </w:rPr>
              <w:t>613</w:t>
            </w:r>
            <w:r>
              <w:rPr>
                <w:color w:val="000000"/>
                <w:sz w:val="20"/>
                <w:szCs w:val="20"/>
                <w:lang w:val="fr-CA"/>
              </w:rPr>
              <w:t xml:space="preserve"> </w:t>
            </w:r>
            <w:r w:rsidRPr="00A67329">
              <w:rPr>
                <w:color w:val="000000"/>
                <w:sz w:val="20"/>
                <w:szCs w:val="20"/>
                <w:lang w:val="fr-CA"/>
              </w:rPr>
              <w:t>995</w:t>
            </w:r>
          </w:p>
        </w:tc>
        <w:tc>
          <w:tcPr>
            <w:tcW w:w="1068" w:type="dxa"/>
            <w:shd w:val="clear" w:color="auto" w:fill="auto"/>
            <w:tcMar>
              <w:left w:w="0" w:type="dxa"/>
              <w:right w:w="85" w:type="dxa"/>
            </w:tcMar>
          </w:tcPr>
          <w:p w14:paraId="484A449F" w14:textId="77777777" w:rsidR="00920D3E" w:rsidRPr="00A67329" w:rsidRDefault="00920D3E" w:rsidP="00920D3E">
            <w:pPr>
              <w:jc w:val="right"/>
              <w:rPr>
                <w:color w:val="000000"/>
                <w:sz w:val="20"/>
                <w:szCs w:val="20"/>
                <w:lang w:val="fr-CA"/>
              </w:rPr>
            </w:pPr>
            <w:r w:rsidRPr="00A67329">
              <w:rPr>
                <w:color w:val="000000"/>
                <w:sz w:val="20"/>
                <w:szCs w:val="20"/>
                <w:lang w:val="fr-CA"/>
              </w:rPr>
              <w:fldChar w:fldCharType="begin"/>
            </w:r>
            <w:r w:rsidRPr="00A67329">
              <w:rPr>
                <w:color w:val="000000"/>
                <w:sz w:val="20"/>
                <w:szCs w:val="20"/>
                <w:lang w:val="fr-CA"/>
              </w:rPr>
              <w:instrText xml:space="preserve"> =SUM(LEFT) </w:instrText>
            </w:r>
            <w:r w:rsidRPr="00A67329">
              <w:rPr>
                <w:color w:val="000000"/>
                <w:sz w:val="20"/>
                <w:szCs w:val="20"/>
                <w:lang w:val="fr-CA"/>
              </w:rPr>
              <w:fldChar w:fldCharType="separate"/>
            </w:r>
            <w:r w:rsidRPr="00A67329">
              <w:rPr>
                <w:noProof/>
                <w:color w:val="000000"/>
                <w:sz w:val="20"/>
                <w:szCs w:val="20"/>
                <w:lang w:val="fr-CA"/>
              </w:rPr>
              <w:t>58,452,189</w:t>
            </w:r>
            <w:r w:rsidRPr="00A67329">
              <w:rPr>
                <w:color w:val="000000"/>
                <w:sz w:val="20"/>
                <w:szCs w:val="20"/>
                <w:lang w:val="fr-CA"/>
              </w:rPr>
              <w:fldChar w:fldCharType="end"/>
            </w:r>
          </w:p>
        </w:tc>
      </w:tr>
      <w:tr w:rsidR="00920D3E" w:rsidRPr="00A67329" w14:paraId="5F01AA1E" w14:textId="77777777" w:rsidTr="00920D3E">
        <w:tc>
          <w:tcPr>
            <w:tcW w:w="846" w:type="dxa"/>
            <w:vMerge/>
            <w:shd w:val="clear" w:color="auto" w:fill="auto"/>
            <w:tcMar>
              <w:left w:w="85" w:type="dxa"/>
              <w:right w:w="0" w:type="dxa"/>
            </w:tcMar>
          </w:tcPr>
          <w:p w14:paraId="3BADE25C" w14:textId="77777777" w:rsidR="00920D3E" w:rsidRPr="00A67329" w:rsidRDefault="00920D3E" w:rsidP="00920D3E">
            <w:pPr>
              <w:jc w:val="left"/>
              <w:rPr>
                <w:sz w:val="20"/>
                <w:szCs w:val="20"/>
                <w:lang w:val="fr-CA"/>
              </w:rPr>
            </w:pPr>
          </w:p>
        </w:tc>
        <w:tc>
          <w:tcPr>
            <w:tcW w:w="850" w:type="dxa"/>
            <w:vMerge/>
            <w:shd w:val="clear" w:color="auto" w:fill="auto"/>
            <w:tcMar>
              <w:left w:w="85" w:type="dxa"/>
              <w:right w:w="0" w:type="dxa"/>
            </w:tcMar>
          </w:tcPr>
          <w:p w14:paraId="18D1B492" w14:textId="77777777" w:rsidR="00920D3E" w:rsidRPr="00A67329" w:rsidRDefault="00920D3E" w:rsidP="00920D3E">
            <w:pPr>
              <w:jc w:val="left"/>
              <w:rPr>
                <w:sz w:val="20"/>
                <w:szCs w:val="20"/>
                <w:lang w:val="fr-CA"/>
              </w:rPr>
            </w:pPr>
          </w:p>
        </w:tc>
        <w:tc>
          <w:tcPr>
            <w:tcW w:w="851" w:type="dxa"/>
            <w:shd w:val="clear" w:color="auto" w:fill="auto"/>
            <w:tcMar>
              <w:left w:w="85" w:type="dxa"/>
              <w:right w:w="0" w:type="dxa"/>
            </w:tcMar>
          </w:tcPr>
          <w:p w14:paraId="40091404" w14:textId="77777777" w:rsidR="00920D3E" w:rsidRPr="00A67329" w:rsidRDefault="00920D3E" w:rsidP="00920D3E">
            <w:pPr>
              <w:jc w:val="left"/>
              <w:rPr>
                <w:sz w:val="20"/>
                <w:szCs w:val="20"/>
                <w:lang w:val="fr-CA"/>
              </w:rPr>
            </w:pPr>
            <w:r>
              <w:rPr>
                <w:sz w:val="20"/>
                <w:szCs w:val="20"/>
                <w:lang w:val="fr-CA"/>
              </w:rPr>
              <w:t>Coûts d’appui</w:t>
            </w:r>
          </w:p>
        </w:tc>
        <w:tc>
          <w:tcPr>
            <w:tcW w:w="1134" w:type="dxa"/>
            <w:shd w:val="clear" w:color="auto" w:fill="auto"/>
            <w:tcMar>
              <w:left w:w="0" w:type="dxa"/>
              <w:right w:w="85" w:type="dxa"/>
            </w:tcMar>
          </w:tcPr>
          <w:p w14:paraId="3751A22A" w14:textId="77777777" w:rsidR="00920D3E" w:rsidRPr="00A67329" w:rsidRDefault="00920D3E" w:rsidP="00920D3E">
            <w:pPr>
              <w:jc w:val="right"/>
              <w:rPr>
                <w:color w:val="000000"/>
                <w:sz w:val="20"/>
                <w:szCs w:val="20"/>
                <w:lang w:val="fr-CA"/>
              </w:rPr>
            </w:pPr>
            <w:r w:rsidRPr="00A67329">
              <w:rPr>
                <w:color w:val="000000"/>
                <w:sz w:val="20"/>
                <w:szCs w:val="20"/>
                <w:lang w:val="fr-CA"/>
              </w:rPr>
              <w:t>1</w:t>
            </w:r>
            <w:r>
              <w:rPr>
                <w:color w:val="000000"/>
                <w:sz w:val="20"/>
                <w:szCs w:val="20"/>
                <w:lang w:val="fr-CA"/>
              </w:rPr>
              <w:t xml:space="preserve"> </w:t>
            </w:r>
            <w:r w:rsidRPr="00A67329">
              <w:rPr>
                <w:color w:val="000000"/>
                <w:sz w:val="20"/>
                <w:szCs w:val="20"/>
                <w:lang w:val="fr-CA"/>
              </w:rPr>
              <w:t>026</w:t>
            </w:r>
            <w:r>
              <w:rPr>
                <w:color w:val="000000"/>
                <w:sz w:val="20"/>
                <w:szCs w:val="20"/>
                <w:lang w:val="fr-CA"/>
              </w:rPr>
              <w:t xml:space="preserve"> </w:t>
            </w:r>
            <w:r w:rsidRPr="00A67329">
              <w:rPr>
                <w:color w:val="000000"/>
                <w:sz w:val="20"/>
                <w:szCs w:val="20"/>
                <w:lang w:val="fr-CA"/>
              </w:rPr>
              <w:t>976</w:t>
            </w:r>
          </w:p>
        </w:tc>
        <w:tc>
          <w:tcPr>
            <w:tcW w:w="1134" w:type="dxa"/>
            <w:shd w:val="clear" w:color="auto" w:fill="auto"/>
            <w:tcMar>
              <w:left w:w="0" w:type="dxa"/>
              <w:right w:w="85" w:type="dxa"/>
            </w:tcMar>
          </w:tcPr>
          <w:p w14:paraId="51C6EE63" w14:textId="77777777" w:rsidR="00920D3E" w:rsidRPr="00A67329" w:rsidRDefault="00920D3E" w:rsidP="00920D3E">
            <w:pPr>
              <w:jc w:val="right"/>
              <w:rPr>
                <w:color w:val="000000"/>
                <w:sz w:val="20"/>
                <w:szCs w:val="20"/>
                <w:lang w:val="fr-CA"/>
              </w:rPr>
            </w:pPr>
            <w:r w:rsidRPr="00A67329">
              <w:rPr>
                <w:color w:val="000000"/>
                <w:sz w:val="20"/>
                <w:szCs w:val="20"/>
                <w:lang w:val="fr-CA"/>
              </w:rPr>
              <w:t>1</w:t>
            </w:r>
            <w:r>
              <w:rPr>
                <w:color w:val="000000"/>
                <w:sz w:val="20"/>
                <w:szCs w:val="20"/>
                <w:lang w:val="fr-CA"/>
              </w:rPr>
              <w:t xml:space="preserve"> </w:t>
            </w:r>
            <w:r w:rsidRPr="00A67329">
              <w:rPr>
                <w:color w:val="000000"/>
                <w:sz w:val="20"/>
                <w:szCs w:val="20"/>
                <w:lang w:val="fr-CA"/>
              </w:rPr>
              <w:t>120</w:t>
            </w:r>
            <w:r>
              <w:rPr>
                <w:color w:val="000000"/>
                <w:sz w:val="20"/>
                <w:szCs w:val="20"/>
                <w:lang w:val="fr-CA"/>
              </w:rPr>
              <w:t xml:space="preserve"> </w:t>
            </w:r>
            <w:r w:rsidRPr="00A67329">
              <w:rPr>
                <w:color w:val="000000"/>
                <w:sz w:val="20"/>
                <w:szCs w:val="20"/>
                <w:lang w:val="fr-CA"/>
              </w:rPr>
              <w:t>000</w:t>
            </w:r>
          </w:p>
        </w:tc>
        <w:tc>
          <w:tcPr>
            <w:tcW w:w="1134" w:type="dxa"/>
            <w:shd w:val="clear" w:color="auto" w:fill="auto"/>
            <w:tcMar>
              <w:left w:w="0" w:type="dxa"/>
              <w:right w:w="85" w:type="dxa"/>
            </w:tcMar>
          </w:tcPr>
          <w:p w14:paraId="57B43098"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0" w:type="dxa"/>
            <w:shd w:val="clear" w:color="auto" w:fill="auto"/>
            <w:tcMar>
              <w:left w:w="0" w:type="dxa"/>
              <w:right w:w="85" w:type="dxa"/>
            </w:tcMar>
          </w:tcPr>
          <w:p w14:paraId="36B90EE3"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1" w:type="dxa"/>
            <w:shd w:val="clear" w:color="auto" w:fill="auto"/>
            <w:tcMar>
              <w:left w:w="0" w:type="dxa"/>
              <w:right w:w="85" w:type="dxa"/>
            </w:tcMar>
          </w:tcPr>
          <w:p w14:paraId="747CE1DE"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shd w:val="clear" w:color="auto" w:fill="auto"/>
            <w:tcMar>
              <w:left w:w="0" w:type="dxa"/>
              <w:right w:w="85" w:type="dxa"/>
            </w:tcMar>
          </w:tcPr>
          <w:p w14:paraId="75F205D2" w14:textId="77777777" w:rsidR="00920D3E" w:rsidRPr="00A67329" w:rsidRDefault="00920D3E" w:rsidP="00920D3E">
            <w:pPr>
              <w:jc w:val="right"/>
              <w:rPr>
                <w:color w:val="000000"/>
                <w:sz w:val="20"/>
                <w:szCs w:val="20"/>
                <w:lang w:val="fr-CA"/>
              </w:rPr>
            </w:pPr>
            <w:r w:rsidRPr="00A67329">
              <w:rPr>
                <w:color w:val="000000"/>
                <w:sz w:val="20"/>
                <w:szCs w:val="20"/>
                <w:lang w:val="fr-CA"/>
              </w:rPr>
              <w:t>290</w:t>
            </w:r>
            <w:r>
              <w:rPr>
                <w:color w:val="000000"/>
                <w:sz w:val="20"/>
                <w:szCs w:val="20"/>
                <w:lang w:val="fr-CA"/>
              </w:rPr>
              <w:t xml:space="preserve"> </w:t>
            </w:r>
            <w:r w:rsidRPr="00A67329">
              <w:rPr>
                <w:color w:val="000000"/>
                <w:sz w:val="20"/>
                <w:szCs w:val="20"/>
                <w:lang w:val="fr-CA"/>
              </w:rPr>
              <w:t>500</w:t>
            </w:r>
          </w:p>
        </w:tc>
        <w:tc>
          <w:tcPr>
            <w:tcW w:w="851" w:type="dxa"/>
            <w:tcMar>
              <w:left w:w="0" w:type="dxa"/>
              <w:right w:w="85" w:type="dxa"/>
            </w:tcMar>
          </w:tcPr>
          <w:p w14:paraId="60D63303"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146FDF52" w14:textId="77777777" w:rsidR="00920D3E" w:rsidRPr="00A67329" w:rsidRDefault="00920D3E" w:rsidP="00920D3E">
            <w:pPr>
              <w:jc w:val="right"/>
              <w:rPr>
                <w:color w:val="000000"/>
                <w:sz w:val="20"/>
                <w:szCs w:val="20"/>
                <w:lang w:val="fr-CA"/>
              </w:rPr>
            </w:pPr>
            <w:r w:rsidRPr="00A67329">
              <w:rPr>
                <w:color w:val="000000"/>
                <w:sz w:val="20"/>
                <w:szCs w:val="20"/>
                <w:lang w:val="fr-CA"/>
              </w:rPr>
              <w:t>441</w:t>
            </w:r>
            <w:r>
              <w:rPr>
                <w:color w:val="000000"/>
                <w:sz w:val="20"/>
                <w:szCs w:val="20"/>
                <w:lang w:val="fr-CA"/>
              </w:rPr>
              <w:t xml:space="preserve"> </w:t>
            </w:r>
            <w:r w:rsidRPr="00A67329">
              <w:rPr>
                <w:color w:val="000000"/>
                <w:sz w:val="20"/>
                <w:szCs w:val="20"/>
                <w:lang w:val="fr-CA"/>
              </w:rPr>
              <w:t>000</w:t>
            </w:r>
          </w:p>
        </w:tc>
        <w:tc>
          <w:tcPr>
            <w:tcW w:w="850" w:type="dxa"/>
            <w:tcMar>
              <w:left w:w="0" w:type="dxa"/>
              <w:right w:w="85" w:type="dxa"/>
            </w:tcMar>
          </w:tcPr>
          <w:p w14:paraId="22D70F7A"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3" w:type="dxa"/>
            <w:tcMar>
              <w:left w:w="0" w:type="dxa"/>
              <w:right w:w="85" w:type="dxa"/>
            </w:tcMar>
          </w:tcPr>
          <w:p w14:paraId="2F798820" w14:textId="77777777" w:rsidR="00920D3E" w:rsidRPr="00A67329" w:rsidRDefault="00920D3E" w:rsidP="00920D3E">
            <w:pPr>
              <w:jc w:val="right"/>
              <w:rPr>
                <w:color w:val="000000"/>
                <w:sz w:val="20"/>
                <w:szCs w:val="20"/>
                <w:lang w:val="fr-CA"/>
              </w:rPr>
            </w:pPr>
            <w:r w:rsidRPr="00A67329">
              <w:rPr>
                <w:color w:val="000000"/>
                <w:sz w:val="20"/>
                <w:szCs w:val="20"/>
                <w:lang w:val="fr-CA"/>
              </w:rPr>
              <w:t>610</w:t>
            </w:r>
            <w:r>
              <w:rPr>
                <w:color w:val="000000"/>
                <w:sz w:val="20"/>
                <w:szCs w:val="20"/>
                <w:lang w:val="fr-CA"/>
              </w:rPr>
              <w:t xml:space="preserve"> </w:t>
            </w:r>
            <w:r w:rsidRPr="00A67329">
              <w:rPr>
                <w:color w:val="000000"/>
                <w:sz w:val="20"/>
                <w:szCs w:val="20"/>
                <w:lang w:val="fr-CA"/>
              </w:rPr>
              <w:t>197</w:t>
            </w:r>
          </w:p>
        </w:tc>
        <w:tc>
          <w:tcPr>
            <w:tcW w:w="992" w:type="dxa"/>
            <w:tcMar>
              <w:left w:w="0" w:type="dxa"/>
              <w:right w:w="85" w:type="dxa"/>
            </w:tcMar>
          </w:tcPr>
          <w:p w14:paraId="6467EE11" w14:textId="77777777" w:rsidR="00920D3E" w:rsidRPr="00A67329" w:rsidRDefault="00920D3E" w:rsidP="00920D3E">
            <w:pPr>
              <w:jc w:val="right"/>
              <w:rPr>
                <w:color w:val="000000"/>
                <w:sz w:val="20"/>
                <w:szCs w:val="20"/>
                <w:lang w:val="fr-CA"/>
              </w:rPr>
            </w:pPr>
            <w:r w:rsidRPr="00A67329">
              <w:rPr>
                <w:color w:val="000000"/>
                <w:sz w:val="20"/>
                <w:szCs w:val="20"/>
                <w:lang w:val="fr-CA"/>
              </w:rPr>
              <w:t>602</w:t>
            </w:r>
            <w:r>
              <w:rPr>
                <w:color w:val="000000"/>
                <w:sz w:val="20"/>
                <w:szCs w:val="20"/>
                <w:lang w:val="fr-CA"/>
              </w:rPr>
              <w:t xml:space="preserve"> </w:t>
            </w:r>
            <w:r w:rsidRPr="00A67329">
              <w:rPr>
                <w:color w:val="000000"/>
                <w:sz w:val="20"/>
                <w:szCs w:val="20"/>
                <w:lang w:val="fr-CA"/>
              </w:rPr>
              <w:t>980</w:t>
            </w:r>
          </w:p>
        </w:tc>
        <w:tc>
          <w:tcPr>
            <w:tcW w:w="1068" w:type="dxa"/>
            <w:shd w:val="clear" w:color="auto" w:fill="auto"/>
            <w:tcMar>
              <w:left w:w="0" w:type="dxa"/>
              <w:right w:w="85" w:type="dxa"/>
            </w:tcMar>
          </w:tcPr>
          <w:p w14:paraId="0224F618" w14:textId="77777777" w:rsidR="00920D3E" w:rsidRPr="00A67329" w:rsidRDefault="00920D3E" w:rsidP="00920D3E">
            <w:pPr>
              <w:jc w:val="right"/>
              <w:rPr>
                <w:color w:val="000000"/>
                <w:sz w:val="20"/>
                <w:szCs w:val="20"/>
                <w:lang w:val="fr-CA"/>
              </w:rPr>
            </w:pPr>
            <w:r w:rsidRPr="00A67329">
              <w:rPr>
                <w:color w:val="000000"/>
                <w:sz w:val="20"/>
                <w:szCs w:val="20"/>
                <w:lang w:val="fr-CA"/>
              </w:rPr>
              <w:fldChar w:fldCharType="begin"/>
            </w:r>
            <w:r w:rsidRPr="00A67329">
              <w:rPr>
                <w:color w:val="000000"/>
                <w:sz w:val="20"/>
                <w:szCs w:val="20"/>
                <w:lang w:val="fr-CA"/>
              </w:rPr>
              <w:instrText xml:space="preserve"> =SUM(LEFT) </w:instrText>
            </w:r>
            <w:r w:rsidRPr="00A67329">
              <w:rPr>
                <w:color w:val="000000"/>
                <w:sz w:val="20"/>
                <w:szCs w:val="20"/>
                <w:lang w:val="fr-CA"/>
              </w:rPr>
              <w:fldChar w:fldCharType="separate"/>
            </w:r>
            <w:r w:rsidRPr="00A67329">
              <w:rPr>
                <w:noProof/>
                <w:color w:val="000000"/>
                <w:sz w:val="20"/>
                <w:szCs w:val="20"/>
                <w:lang w:val="fr-CA"/>
              </w:rPr>
              <w:t>4,091,653</w:t>
            </w:r>
            <w:r w:rsidRPr="00A67329">
              <w:rPr>
                <w:color w:val="000000"/>
                <w:sz w:val="20"/>
                <w:szCs w:val="20"/>
                <w:lang w:val="fr-CA"/>
              </w:rPr>
              <w:fldChar w:fldCharType="end"/>
            </w:r>
          </w:p>
        </w:tc>
      </w:tr>
      <w:tr w:rsidR="00920D3E" w:rsidRPr="00A67329" w14:paraId="00EE296F" w14:textId="77777777" w:rsidTr="00920D3E">
        <w:tc>
          <w:tcPr>
            <w:tcW w:w="846" w:type="dxa"/>
            <w:vMerge/>
            <w:shd w:val="clear" w:color="auto" w:fill="auto"/>
            <w:tcMar>
              <w:left w:w="85" w:type="dxa"/>
              <w:right w:w="0" w:type="dxa"/>
            </w:tcMar>
          </w:tcPr>
          <w:p w14:paraId="5DE831F7" w14:textId="77777777" w:rsidR="00920D3E" w:rsidRPr="00A67329" w:rsidRDefault="00920D3E" w:rsidP="00920D3E">
            <w:pPr>
              <w:jc w:val="left"/>
              <w:rPr>
                <w:sz w:val="20"/>
                <w:szCs w:val="20"/>
                <w:lang w:val="fr-CA"/>
              </w:rPr>
            </w:pPr>
          </w:p>
        </w:tc>
        <w:tc>
          <w:tcPr>
            <w:tcW w:w="850" w:type="dxa"/>
            <w:vMerge w:val="restart"/>
            <w:shd w:val="clear" w:color="auto" w:fill="auto"/>
            <w:tcMar>
              <w:left w:w="85" w:type="dxa"/>
              <w:right w:w="0" w:type="dxa"/>
            </w:tcMar>
          </w:tcPr>
          <w:p w14:paraId="2FD1C53F" w14:textId="77777777" w:rsidR="00920D3E" w:rsidRPr="00A67329" w:rsidRDefault="00920D3E" w:rsidP="00920D3E">
            <w:pPr>
              <w:jc w:val="left"/>
              <w:rPr>
                <w:sz w:val="20"/>
                <w:szCs w:val="20"/>
                <w:lang w:val="fr-CA"/>
              </w:rPr>
            </w:pPr>
            <w:r>
              <w:rPr>
                <w:sz w:val="20"/>
                <w:szCs w:val="20"/>
                <w:lang w:val="fr-CA"/>
              </w:rPr>
              <w:t>Autriche</w:t>
            </w:r>
          </w:p>
        </w:tc>
        <w:tc>
          <w:tcPr>
            <w:tcW w:w="851" w:type="dxa"/>
            <w:shd w:val="clear" w:color="auto" w:fill="auto"/>
            <w:tcMar>
              <w:left w:w="85" w:type="dxa"/>
              <w:right w:w="0" w:type="dxa"/>
            </w:tcMar>
          </w:tcPr>
          <w:p w14:paraId="1D88C6AC" w14:textId="77777777" w:rsidR="00920D3E" w:rsidRPr="00A67329" w:rsidRDefault="00920D3E" w:rsidP="00920D3E">
            <w:pPr>
              <w:jc w:val="left"/>
              <w:rPr>
                <w:sz w:val="20"/>
                <w:szCs w:val="20"/>
                <w:lang w:val="fr-CA"/>
              </w:rPr>
            </w:pPr>
            <w:r>
              <w:rPr>
                <w:sz w:val="20"/>
                <w:szCs w:val="20"/>
                <w:lang w:val="fr-CA"/>
              </w:rPr>
              <w:t>Coûts du projet</w:t>
            </w:r>
          </w:p>
        </w:tc>
        <w:tc>
          <w:tcPr>
            <w:tcW w:w="1134" w:type="dxa"/>
            <w:shd w:val="clear" w:color="auto" w:fill="auto"/>
            <w:tcMar>
              <w:left w:w="0" w:type="dxa"/>
              <w:right w:w="85" w:type="dxa"/>
            </w:tcMar>
          </w:tcPr>
          <w:p w14:paraId="233A8496"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134" w:type="dxa"/>
            <w:shd w:val="clear" w:color="auto" w:fill="auto"/>
            <w:tcMar>
              <w:left w:w="0" w:type="dxa"/>
              <w:right w:w="85" w:type="dxa"/>
            </w:tcMar>
          </w:tcPr>
          <w:p w14:paraId="16FD28A4"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134" w:type="dxa"/>
            <w:shd w:val="clear" w:color="auto" w:fill="auto"/>
            <w:tcMar>
              <w:left w:w="0" w:type="dxa"/>
              <w:right w:w="85" w:type="dxa"/>
            </w:tcMar>
          </w:tcPr>
          <w:p w14:paraId="090CCD42"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0" w:type="dxa"/>
            <w:shd w:val="clear" w:color="auto" w:fill="auto"/>
            <w:tcMar>
              <w:left w:w="0" w:type="dxa"/>
              <w:right w:w="85" w:type="dxa"/>
            </w:tcMar>
          </w:tcPr>
          <w:p w14:paraId="4B2B20DC"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1" w:type="dxa"/>
            <w:shd w:val="clear" w:color="auto" w:fill="auto"/>
            <w:tcMar>
              <w:left w:w="0" w:type="dxa"/>
              <w:right w:w="85" w:type="dxa"/>
            </w:tcMar>
          </w:tcPr>
          <w:p w14:paraId="5098877D"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shd w:val="clear" w:color="auto" w:fill="auto"/>
            <w:tcMar>
              <w:left w:w="0" w:type="dxa"/>
              <w:right w:w="85" w:type="dxa"/>
            </w:tcMar>
          </w:tcPr>
          <w:p w14:paraId="0692B203" w14:textId="77777777" w:rsidR="00920D3E" w:rsidRPr="00A67329" w:rsidRDefault="00920D3E" w:rsidP="00920D3E">
            <w:pPr>
              <w:jc w:val="right"/>
              <w:rPr>
                <w:color w:val="000000"/>
                <w:sz w:val="20"/>
                <w:szCs w:val="20"/>
                <w:lang w:val="fr-CA"/>
              </w:rPr>
            </w:pPr>
            <w:r w:rsidRPr="00A67329">
              <w:rPr>
                <w:color w:val="000000"/>
                <w:sz w:val="20"/>
                <w:szCs w:val="20"/>
                <w:lang w:val="fr-CA"/>
              </w:rPr>
              <w:t>350</w:t>
            </w:r>
            <w:r>
              <w:rPr>
                <w:color w:val="000000"/>
                <w:sz w:val="20"/>
                <w:szCs w:val="20"/>
                <w:lang w:val="fr-CA"/>
              </w:rPr>
              <w:t xml:space="preserve"> </w:t>
            </w:r>
            <w:r w:rsidRPr="00A67329">
              <w:rPr>
                <w:color w:val="000000"/>
                <w:sz w:val="20"/>
                <w:szCs w:val="20"/>
                <w:lang w:val="fr-CA"/>
              </w:rPr>
              <w:t>000</w:t>
            </w:r>
          </w:p>
        </w:tc>
        <w:tc>
          <w:tcPr>
            <w:tcW w:w="851" w:type="dxa"/>
            <w:tcMar>
              <w:left w:w="0" w:type="dxa"/>
              <w:right w:w="85" w:type="dxa"/>
            </w:tcMar>
          </w:tcPr>
          <w:p w14:paraId="44C3CA46"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2633A737" w14:textId="77777777" w:rsidR="00920D3E" w:rsidRPr="00A67329" w:rsidRDefault="00920D3E" w:rsidP="00920D3E">
            <w:pPr>
              <w:jc w:val="right"/>
              <w:rPr>
                <w:color w:val="000000"/>
                <w:sz w:val="20"/>
                <w:szCs w:val="20"/>
                <w:lang w:val="fr-CA"/>
              </w:rPr>
            </w:pPr>
            <w:r w:rsidRPr="00A67329">
              <w:rPr>
                <w:color w:val="000000"/>
                <w:sz w:val="20"/>
                <w:szCs w:val="20"/>
                <w:lang w:val="fr-CA"/>
              </w:rPr>
              <w:t>700</w:t>
            </w:r>
            <w:r>
              <w:rPr>
                <w:color w:val="000000"/>
                <w:sz w:val="20"/>
                <w:szCs w:val="20"/>
                <w:lang w:val="fr-CA"/>
              </w:rPr>
              <w:t xml:space="preserve"> </w:t>
            </w:r>
            <w:r w:rsidRPr="00A67329">
              <w:rPr>
                <w:color w:val="000000"/>
                <w:sz w:val="20"/>
                <w:szCs w:val="20"/>
                <w:lang w:val="fr-CA"/>
              </w:rPr>
              <w:t>000</w:t>
            </w:r>
          </w:p>
        </w:tc>
        <w:tc>
          <w:tcPr>
            <w:tcW w:w="850" w:type="dxa"/>
            <w:tcMar>
              <w:left w:w="0" w:type="dxa"/>
              <w:right w:w="85" w:type="dxa"/>
            </w:tcMar>
          </w:tcPr>
          <w:p w14:paraId="26A29CE8"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3" w:type="dxa"/>
            <w:tcMar>
              <w:left w:w="0" w:type="dxa"/>
              <w:right w:w="85" w:type="dxa"/>
            </w:tcMar>
          </w:tcPr>
          <w:p w14:paraId="476A4566"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52F54115"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068" w:type="dxa"/>
            <w:shd w:val="clear" w:color="auto" w:fill="auto"/>
            <w:tcMar>
              <w:left w:w="0" w:type="dxa"/>
              <w:right w:w="85" w:type="dxa"/>
            </w:tcMar>
          </w:tcPr>
          <w:p w14:paraId="25CE931B" w14:textId="77777777" w:rsidR="00920D3E" w:rsidRPr="00A67329" w:rsidRDefault="00920D3E" w:rsidP="00920D3E">
            <w:pPr>
              <w:jc w:val="right"/>
              <w:rPr>
                <w:color w:val="000000"/>
                <w:sz w:val="20"/>
                <w:szCs w:val="20"/>
                <w:lang w:val="fr-CA"/>
              </w:rPr>
            </w:pPr>
            <w:r w:rsidRPr="00A67329">
              <w:rPr>
                <w:color w:val="000000"/>
                <w:sz w:val="20"/>
                <w:szCs w:val="20"/>
                <w:lang w:val="fr-CA"/>
              </w:rPr>
              <w:fldChar w:fldCharType="begin"/>
            </w:r>
            <w:r w:rsidRPr="00A67329">
              <w:rPr>
                <w:color w:val="000000"/>
                <w:sz w:val="20"/>
                <w:szCs w:val="20"/>
                <w:lang w:val="fr-CA"/>
              </w:rPr>
              <w:instrText xml:space="preserve"> =SUM(LEFT) </w:instrText>
            </w:r>
            <w:r w:rsidRPr="00A67329">
              <w:rPr>
                <w:color w:val="000000"/>
                <w:sz w:val="20"/>
                <w:szCs w:val="20"/>
                <w:lang w:val="fr-CA"/>
              </w:rPr>
              <w:fldChar w:fldCharType="separate"/>
            </w:r>
            <w:r w:rsidRPr="00A67329">
              <w:rPr>
                <w:noProof/>
                <w:color w:val="000000"/>
                <w:sz w:val="20"/>
                <w:szCs w:val="20"/>
                <w:lang w:val="fr-CA"/>
              </w:rPr>
              <w:t>1,050,000</w:t>
            </w:r>
            <w:r w:rsidRPr="00A67329">
              <w:rPr>
                <w:color w:val="000000"/>
                <w:sz w:val="20"/>
                <w:szCs w:val="20"/>
                <w:lang w:val="fr-CA"/>
              </w:rPr>
              <w:fldChar w:fldCharType="end"/>
            </w:r>
          </w:p>
        </w:tc>
      </w:tr>
      <w:tr w:rsidR="00920D3E" w:rsidRPr="00A67329" w14:paraId="7653A7A5" w14:textId="77777777" w:rsidTr="00920D3E">
        <w:tc>
          <w:tcPr>
            <w:tcW w:w="846" w:type="dxa"/>
            <w:vMerge/>
            <w:shd w:val="clear" w:color="auto" w:fill="auto"/>
            <w:tcMar>
              <w:left w:w="85" w:type="dxa"/>
              <w:right w:w="0" w:type="dxa"/>
            </w:tcMar>
          </w:tcPr>
          <w:p w14:paraId="4BB84AC2" w14:textId="77777777" w:rsidR="00920D3E" w:rsidRPr="00A67329" w:rsidRDefault="00920D3E" w:rsidP="00920D3E">
            <w:pPr>
              <w:jc w:val="center"/>
              <w:rPr>
                <w:sz w:val="20"/>
                <w:szCs w:val="20"/>
                <w:lang w:val="fr-CA"/>
              </w:rPr>
            </w:pPr>
          </w:p>
        </w:tc>
        <w:tc>
          <w:tcPr>
            <w:tcW w:w="850" w:type="dxa"/>
            <w:vMerge/>
            <w:shd w:val="clear" w:color="auto" w:fill="auto"/>
            <w:tcMar>
              <w:left w:w="85" w:type="dxa"/>
              <w:right w:w="0" w:type="dxa"/>
            </w:tcMar>
          </w:tcPr>
          <w:p w14:paraId="7818E099" w14:textId="77777777" w:rsidR="00920D3E" w:rsidRPr="00A67329" w:rsidRDefault="00920D3E" w:rsidP="00920D3E">
            <w:pPr>
              <w:jc w:val="left"/>
              <w:rPr>
                <w:sz w:val="20"/>
                <w:szCs w:val="20"/>
                <w:lang w:val="fr-CA"/>
              </w:rPr>
            </w:pPr>
          </w:p>
        </w:tc>
        <w:tc>
          <w:tcPr>
            <w:tcW w:w="851" w:type="dxa"/>
            <w:shd w:val="clear" w:color="auto" w:fill="auto"/>
            <w:tcMar>
              <w:left w:w="85" w:type="dxa"/>
              <w:right w:w="0" w:type="dxa"/>
            </w:tcMar>
          </w:tcPr>
          <w:p w14:paraId="6D6D3701" w14:textId="77777777" w:rsidR="00920D3E" w:rsidRPr="00A67329" w:rsidRDefault="00920D3E" w:rsidP="00920D3E">
            <w:pPr>
              <w:jc w:val="left"/>
              <w:rPr>
                <w:sz w:val="20"/>
                <w:szCs w:val="20"/>
                <w:lang w:val="fr-CA"/>
              </w:rPr>
            </w:pPr>
            <w:r>
              <w:rPr>
                <w:sz w:val="20"/>
                <w:szCs w:val="20"/>
                <w:lang w:val="fr-CA"/>
              </w:rPr>
              <w:t>Coûts d’appui</w:t>
            </w:r>
          </w:p>
        </w:tc>
        <w:tc>
          <w:tcPr>
            <w:tcW w:w="1134" w:type="dxa"/>
            <w:shd w:val="clear" w:color="auto" w:fill="auto"/>
            <w:tcMar>
              <w:left w:w="0" w:type="dxa"/>
              <w:right w:w="85" w:type="dxa"/>
            </w:tcMar>
          </w:tcPr>
          <w:p w14:paraId="11E41116"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134" w:type="dxa"/>
            <w:shd w:val="clear" w:color="auto" w:fill="auto"/>
            <w:tcMar>
              <w:left w:w="0" w:type="dxa"/>
              <w:right w:w="85" w:type="dxa"/>
            </w:tcMar>
          </w:tcPr>
          <w:p w14:paraId="757025DF"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134" w:type="dxa"/>
            <w:shd w:val="clear" w:color="auto" w:fill="auto"/>
            <w:tcMar>
              <w:left w:w="0" w:type="dxa"/>
              <w:right w:w="85" w:type="dxa"/>
            </w:tcMar>
          </w:tcPr>
          <w:p w14:paraId="6A69D4A5"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0" w:type="dxa"/>
            <w:shd w:val="clear" w:color="auto" w:fill="auto"/>
            <w:tcMar>
              <w:left w:w="0" w:type="dxa"/>
              <w:right w:w="85" w:type="dxa"/>
            </w:tcMar>
          </w:tcPr>
          <w:p w14:paraId="790FA8DC"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1" w:type="dxa"/>
            <w:shd w:val="clear" w:color="auto" w:fill="auto"/>
            <w:tcMar>
              <w:left w:w="0" w:type="dxa"/>
              <w:right w:w="85" w:type="dxa"/>
            </w:tcMar>
          </w:tcPr>
          <w:p w14:paraId="68CE07D7"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shd w:val="clear" w:color="auto" w:fill="auto"/>
            <w:tcMar>
              <w:left w:w="0" w:type="dxa"/>
              <w:right w:w="85" w:type="dxa"/>
            </w:tcMar>
          </w:tcPr>
          <w:p w14:paraId="430FB020" w14:textId="77777777" w:rsidR="00920D3E" w:rsidRPr="00A67329" w:rsidRDefault="00920D3E" w:rsidP="00920D3E">
            <w:pPr>
              <w:jc w:val="right"/>
              <w:rPr>
                <w:color w:val="000000"/>
                <w:sz w:val="20"/>
                <w:szCs w:val="20"/>
                <w:lang w:val="fr-CA"/>
              </w:rPr>
            </w:pPr>
            <w:r w:rsidRPr="00A67329">
              <w:rPr>
                <w:color w:val="000000"/>
                <w:sz w:val="20"/>
                <w:szCs w:val="20"/>
                <w:lang w:val="fr-CA"/>
              </w:rPr>
              <w:t>41</w:t>
            </w:r>
            <w:r>
              <w:rPr>
                <w:color w:val="000000"/>
                <w:sz w:val="20"/>
                <w:szCs w:val="20"/>
                <w:lang w:val="fr-CA"/>
              </w:rPr>
              <w:t xml:space="preserve"> </w:t>
            </w:r>
            <w:r w:rsidRPr="00A67329">
              <w:rPr>
                <w:color w:val="000000"/>
                <w:sz w:val="20"/>
                <w:szCs w:val="20"/>
                <w:lang w:val="fr-CA"/>
              </w:rPr>
              <w:t>833</w:t>
            </w:r>
          </w:p>
        </w:tc>
        <w:tc>
          <w:tcPr>
            <w:tcW w:w="851" w:type="dxa"/>
            <w:tcMar>
              <w:left w:w="0" w:type="dxa"/>
              <w:right w:w="85" w:type="dxa"/>
            </w:tcMar>
          </w:tcPr>
          <w:p w14:paraId="4BE4A07A"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1CED54E5" w14:textId="77777777" w:rsidR="00920D3E" w:rsidRPr="00A67329" w:rsidRDefault="00920D3E" w:rsidP="00920D3E">
            <w:pPr>
              <w:jc w:val="right"/>
              <w:rPr>
                <w:color w:val="000000"/>
                <w:sz w:val="20"/>
                <w:szCs w:val="20"/>
                <w:lang w:val="fr-CA"/>
              </w:rPr>
            </w:pPr>
            <w:r w:rsidRPr="00A67329">
              <w:rPr>
                <w:color w:val="000000"/>
                <w:sz w:val="20"/>
                <w:szCs w:val="20"/>
                <w:lang w:val="fr-CA"/>
              </w:rPr>
              <w:t>83</w:t>
            </w:r>
            <w:r>
              <w:rPr>
                <w:color w:val="000000"/>
                <w:sz w:val="20"/>
                <w:szCs w:val="20"/>
                <w:lang w:val="fr-CA"/>
              </w:rPr>
              <w:t xml:space="preserve"> </w:t>
            </w:r>
            <w:r w:rsidRPr="00A67329">
              <w:rPr>
                <w:color w:val="000000"/>
                <w:sz w:val="20"/>
                <w:szCs w:val="20"/>
                <w:lang w:val="fr-CA"/>
              </w:rPr>
              <w:t>667</w:t>
            </w:r>
          </w:p>
        </w:tc>
        <w:tc>
          <w:tcPr>
            <w:tcW w:w="850" w:type="dxa"/>
            <w:tcMar>
              <w:left w:w="0" w:type="dxa"/>
              <w:right w:w="85" w:type="dxa"/>
            </w:tcMar>
          </w:tcPr>
          <w:p w14:paraId="57DE903C"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3" w:type="dxa"/>
            <w:tcMar>
              <w:left w:w="0" w:type="dxa"/>
              <w:right w:w="85" w:type="dxa"/>
            </w:tcMar>
          </w:tcPr>
          <w:p w14:paraId="10502CBC"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6ED0E117"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068" w:type="dxa"/>
            <w:shd w:val="clear" w:color="auto" w:fill="auto"/>
            <w:tcMar>
              <w:left w:w="0" w:type="dxa"/>
              <w:right w:w="85" w:type="dxa"/>
            </w:tcMar>
          </w:tcPr>
          <w:p w14:paraId="5E58236B" w14:textId="77777777" w:rsidR="00920D3E" w:rsidRPr="00A67329" w:rsidRDefault="00920D3E" w:rsidP="00920D3E">
            <w:pPr>
              <w:jc w:val="right"/>
              <w:rPr>
                <w:color w:val="000000"/>
                <w:sz w:val="20"/>
                <w:szCs w:val="20"/>
                <w:lang w:val="fr-CA"/>
              </w:rPr>
            </w:pPr>
            <w:r w:rsidRPr="00A67329">
              <w:rPr>
                <w:color w:val="000000"/>
                <w:sz w:val="20"/>
                <w:szCs w:val="20"/>
                <w:lang w:val="fr-CA"/>
              </w:rPr>
              <w:fldChar w:fldCharType="begin"/>
            </w:r>
            <w:r w:rsidRPr="00A67329">
              <w:rPr>
                <w:color w:val="000000"/>
                <w:sz w:val="20"/>
                <w:szCs w:val="20"/>
                <w:lang w:val="fr-CA"/>
              </w:rPr>
              <w:instrText xml:space="preserve"> =SUM(LEFT) </w:instrText>
            </w:r>
            <w:r w:rsidRPr="00A67329">
              <w:rPr>
                <w:color w:val="000000"/>
                <w:sz w:val="20"/>
                <w:szCs w:val="20"/>
                <w:lang w:val="fr-CA"/>
              </w:rPr>
              <w:fldChar w:fldCharType="separate"/>
            </w:r>
            <w:r w:rsidRPr="00A67329">
              <w:rPr>
                <w:noProof/>
                <w:color w:val="000000"/>
                <w:sz w:val="20"/>
                <w:szCs w:val="20"/>
                <w:lang w:val="fr-CA"/>
              </w:rPr>
              <w:t>125,500</w:t>
            </w:r>
            <w:r w:rsidRPr="00A67329">
              <w:rPr>
                <w:color w:val="000000"/>
                <w:sz w:val="20"/>
                <w:szCs w:val="20"/>
                <w:lang w:val="fr-CA"/>
              </w:rPr>
              <w:fldChar w:fldCharType="end"/>
            </w:r>
          </w:p>
        </w:tc>
      </w:tr>
      <w:tr w:rsidR="00920D3E" w:rsidRPr="00A67329" w14:paraId="207676DC" w14:textId="77777777" w:rsidTr="00920D3E">
        <w:tc>
          <w:tcPr>
            <w:tcW w:w="846" w:type="dxa"/>
            <w:vMerge/>
            <w:shd w:val="clear" w:color="auto" w:fill="auto"/>
            <w:tcMar>
              <w:left w:w="85" w:type="dxa"/>
              <w:right w:w="0" w:type="dxa"/>
            </w:tcMar>
          </w:tcPr>
          <w:p w14:paraId="025354BD" w14:textId="77777777" w:rsidR="00920D3E" w:rsidRPr="00A67329" w:rsidRDefault="00920D3E" w:rsidP="00920D3E">
            <w:pPr>
              <w:jc w:val="center"/>
              <w:rPr>
                <w:sz w:val="20"/>
                <w:szCs w:val="20"/>
                <w:lang w:val="fr-CA"/>
              </w:rPr>
            </w:pPr>
          </w:p>
        </w:tc>
        <w:tc>
          <w:tcPr>
            <w:tcW w:w="850" w:type="dxa"/>
            <w:vMerge w:val="restart"/>
            <w:shd w:val="clear" w:color="auto" w:fill="auto"/>
            <w:tcMar>
              <w:left w:w="85" w:type="dxa"/>
              <w:right w:w="0" w:type="dxa"/>
            </w:tcMar>
          </w:tcPr>
          <w:p w14:paraId="51E68A6F" w14:textId="77777777" w:rsidR="00920D3E" w:rsidRPr="00A67329" w:rsidRDefault="00920D3E" w:rsidP="00920D3E">
            <w:pPr>
              <w:jc w:val="left"/>
              <w:rPr>
                <w:sz w:val="20"/>
                <w:szCs w:val="20"/>
                <w:lang w:val="fr-CA"/>
              </w:rPr>
            </w:pPr>
            <w:r>
              <w:rPr>
                <w:sz w:val="20"/>
                <w:szCs w:val="20"/>
                <w:lang w:val="fr-CA"/>
              </w:rPr>
              <w:t>Italie</w:t>
            </w:r>
          </w:p>
        </w:tc>
        <w:tc>
          <w:tcPr>
            <w:tcW w:w="851" w:type="dxa"/>
            <w:shd w:val="clear" w:color="auto" w:fill="auto"/>
            <w:tcMar>
              <w:left w:w="85" w:type="dxa"/>
              <w:right w:w="0" w:type="dxa"/>
            </w:tcMar>
          </w:tcPr>
          <w:p w14:paraId="1459B1E0" w14:textId="77777777" w:rsidR="00920D3E" w:rsidRPr="00A67329" w:rsidRDefault="00920D3E" w:rsidP="00920D3E">
            <w:pPr>
              <w:jc w:val="left"/>
              <w:rPr>
                <w:sz w:val="20"/>
                <w:szCs w:val="20"/>
                <w:lang w:val="fr-CA"/>
              </w:rPr>
            </w:pPr>
            <w:r>
              <w:rPr>
                <w:sz w:val="20"/>
                <w:szCs w:val="20"/>
                <w:lang w:val="fr-CA"/>
              </w:rPr>
              <w:t>Coûts du projet</w:t>
            </w:r>
          </w:p>
        </w:tc>
        <w:tc>
          <w:tcPr>
            <w:tcW w:w="1134" w:type="dxa"/>
            <w:shd w:val="clear" w:color="auto" w:fill="auto"/>
            <w:tcMar>
              <w:left w:w="0" w:type="dxa"/>
              <w:right w:w="85" w:type="dxa"/>
            </w:tcMar>
          </w:tcPr>
          <w:p w14:paraId="500997EB" w14:textId="77777777" w:rsidR="00920D3E" w:rsidRPr="00A67329" w:rsidRDefault="00920D3E" w:rsidP="00920D3E">
            <w:pPr>
              <w:jc w:val="right"/>
              <w:rPr>
                <w:color w:val="000000"/>
                <w:sz w:val="20"/>
                <w:szCs w:val="20"/>
                <w:lang w:val="fr-CA"/>
              </w:rPr>
            </w:pPr>
            <w:r w:rsidRPr="00A67329">
              <w:rPr>
                <w:color w:val="000000"/>
                <w:sz w:val="20"/>
                <w:szCs w:val="20"/>
                <w:lang w:val="fr-CA"/>
              </w:rPr>
              <w:t>891</w:t>
            </w:r>
            <w:r>
              <w:rPr>
                <w:color w:val="000000"/>
                <w:sz w:val="20"/>
                <w:szCs w:val="20"/>
                <w:lang w:val="fr-CA"/>
              </w:rPr>
              <w:t xml:space="preserve"> </w:t>
            </w:r>
            <w:r w:rsidRPr="00A67329">
              <w:rPr>
                <w:color w:val="000000"/>
                <w:sz w:val="20"/>
                <w:szCs w:val="20"/>
                <w:lang w:val="fr-CA"/>
              </w:rPr>
              <w:t>892</w:t>
            </w:r>
          </w:p>
        </w:tc>
        <w:tc>
          <w:tcPr>
            <w:tcW w:w="1134" w:type="dxa"/>
            <w:shd w:val="clear" w:color="auto" w:fill="auto"/>
            <w:tcMar>
              <w:left w:w="0" w:type="dxa"/>
              <w:right w:w="85" w:type="dxa"/>
            </w:tcMar>
          </w:tcPr>
          <w:p w14:paraId="1B15FF65"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134" w:type="dxa"/>
            <w:shd w:val="clear" w:color="auto" w:fill="auto"/>
            <w:tcMar>
              <w:left w:w="0" w:type="dxa"/>
              <w:right w:w="85" w:type="dxa"/>
            </w:tcMar>
          </w:tcPr>
          <w:p w14:paraId="35F3842F"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0" w:type="dxa"/>
            <w:shd w:val="clear" w:color="auto" w:fill="auto"/>
            <w:tcMar>
              <w:left w:w="0" w:type="dxa"/>
              <w:right w:w="85" w:type="dxa"/>
            </w:tcMar>
          </w:tcPr>
          <w:p w14:paraId="5A22C548"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1" w:type="dxa"/>
            <w:shd w:val="clear" w:color="auto" w:fill="auto"/>
            <w:tcMar>
              <w:left w:w="0" w:type="dxa"/>
              <w:right w:w="85" w:type="dxa"/>
            </w:tcMar>
          </w:tcPr>
          <w:p w14:paraId="02F73C91"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shd w:val="clear" w:color="auto" w:fill="auto"/>
            <w:tcMar>
              <w:left w:w="0" w:type="dxa"/>
              <w:right w:w="85" w:type="dxa"/>
            </w:tcMar>
          </w:tcPr>
          <w:p w14:paraId="61DB3F3F"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1" w:type="dxa"/>
            <w:tcMar>
              <w:left w:w="0" w:type="dxa"/>
              <w:right w:w="85" w:type="dxa"/>
            </w:tcMar>
          </w:tcPr>
          <w:p w14:paraId="3316330D"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75B1380F"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0" w:type="dxa"/>
            <w:tcMar>
              <w:left w:w="0" w:type="dxa"/>
              <w:right w:w="85" w:type="dxa"/>
            </w:tcMar>
          </w:tcPr>
          <w:p w14:paraId="2AC09C73"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3" w:type="dxa"/>
            <w:tcMar>
              <w:left w:w="0" w:type="dxa"/>
              <w:right w:w="85" w:type="dxa"/>
            </w:tcMar>
          </w:tcPr>
          <w:p w14:paraId="3A3EAB23"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113842DF"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068" w:type="dxa"/>
            <w:shd w:val="clear" w:color="auto" w:fill="auto"/>
            <w:tcMar>
              <w:left w:w="0" w:type="dxa"/>
              <w:right w:w="85" w:type="dxa"/>
            </w:tcMar>
          </w:tcPr>
          <w:p w14:paraId="366A20BB" w14:textId="77777777" w:rsidR="00920D3E" w:rsidRPr="00A67329" w:rsidRDefault="00920D3E" w:rsidP="00920D3E">
            <w:pPr>
              <w:jc w:val="right"/>
              <w:rPr>
                <w:color w:val="000000"/>
                <w:sz w:val="20"/>
                <w:szCs w:val="20"/>
                <w:lang w:val="fr-CA"/>
              </w:rPr>
            </w:pPr>
            <w:r w:rsidRPr="00A67329">
              <w:rPr>
                <w:color w:val="000000"/>
                <w:sz w:val="20"/>
                <w:szCs w:val="20"/>
                <w:lang w:val="fr-CA"/>
              </w:rPr>
              <w:fldChar w:fldCharType="begin"/>
            </w:r>
            <w:r w:rsidRPr="00A67329">
              <w:rPr>
                <w:color w:val="000000"/>
                <w:sz w:val="20"/>
                <w:szCs w:val="20"/>
                <w:lang w:val="fr-CA"/>
              </w:rPr>
              <w:instrText xml:space="preserve"> =SUM(LEFT) </w:instrText>
            </w:r>
            <w:r w:rsidRPr="00A67329">
              <w:rPr>
                <w:color w:val="000000"/>
                <w:sz w:val="20"/>
                <w:szCs w:val="20"/>
                <w:lang w:val="fr-CA"/>
              </w:rPr>
              <w:fldChar w:fldCharType="separate"/>
            </w:r>
            <w:r w:rsidRPr="00A67329">
              <w:rPr>
                <w:noProof/>
                <w:color w:val="000000"/>
                <w:sz w:val="20"/>
                <w:szCs w:val="20"/>
                <w:lang w:val="fr-CA"/>
              </w:rPr>
              <w:t>891,892</w:t>
            </w:r>
            <w:r w:rsidRPr="00A67329">
              <w:rPr>
                <w:color w:val="000000"/>
                <w:sz w:val="20"/>
                <w:szCs w:val="20"/>
                <w:lang w:val="fr-CA"/>
              </w:rPr>
              <w:fldChar w:fldCharType="end"/>
            </w:r>
          </w:p>
        </w:tc>
      </w:tr>
      <w:tr w:rsidR="00920D3E" w:rsidRPr="00A67329" w14:paraId="20A213A6" w14:textId="77777777" w:rsidTr="00920D3E">
        <w:tc>
          <w:tcPr>
            <w:tcW w:w="846" w:type="dxa"/>
            <w:vMerge/>
            <w:shd w:val="clear" w:color="auto" w:fill="auto"/>
            <w:tcMar>
              <w:left w:w="85" w:type="dxa"/>
              <w:right w:w="0" w:type="dxa"/>
            </w:tcMar>
          </w:tcPr>
          <w:p w14:paraId="7BBA8FFD" w14:textId="77777777" w:rsidR="00920D3E" w:rsidRPr="00A67329" w:rsidRDefault="00920D3E" w:rsidP="00920D3E">
            <w:pPr>
              <w:jc w:val="center"/>
              <w:rPr>
                <w:sz w:val="20"/>
                <w:szCs w:val="20"/>
                <w:lang w:val="fr-CA"/>
              </w:rPr>
            </w:pPr>
          </w:p>
        </w:tc>
        <w:tc>
          <w:tcPr>
            <w:tcW w:w="850" w:type="dxa"/>
            <w:vMerge/>
            <w:shd w:val="clear" w:color="auto" w:fill="auto"/>
            <w:tcMar>
              <w:left w:w="85" w:type="dxa"/>
              <w:right w:w="0" w:type="dxa"/>
            </w:tcMar>
          </w:tcPr>
          <w:p w14:paraId="3F32D459" w14:textId="77777777" w:rsidR="00920D3E" w:rsidRPr="00A67329" w:rsidRDefault="00920D3E" w:rsidP="00920D3E">
            <w:pPr>
              <w:jc w:val="center"/>
              <w:rPr>
                <w:sz w:val="20"/>
                <w:szCs w:val="20"/>
                <w:lang w:val="fr-CA"/>
              </w:rPr>
            </w:pPr>
          </w:p>
        </w:tc>
        <w:tc>
          <w:tcPr>
            <w:tcW w:w="851" w:type="dxa"/>
            <w:shd w:val="clear" w:color="auto" w:fill="auto"/>
            <w:tcMar>
              <w:left w:w="85" w:type="dxa"/>
              <w:right w:w="0" w:type="dxa"/>
            </w:tcMar>
          </w:tcPr>
          <w:p w14:paraId="1C09227E" w14:textId="77777777" w:rsidR="00920D3E" w:rsidRPr="00A67329" w:rsidRDefault="00920D3E" w:rsidP="00920D3E">
            <w:pPr>
              <w:jc w:val="left"/>
              <w:rPr>
                <w:sz w:val="20"/>
                <w:szCs w:val="20"/>
                <w:lang w:val="fr-CA"/>
              </w:rPr>
            </w:pPr>
            <w:r>
              <w:rPr>
                <w:sz w:val="20"/>
                <w:szCs w:val="20"/>
                <w:lang w:val="fr-CA"/>
              </w:rPr>
              <w:t>Coûts d’appui</w:t>
            </w:r>
          </w:p>
        </w:tc>
        <w:tc>
          <w:tcPr>
            <w:tcW w:w="1134" w:type="dxa"/>
            <w:shd w:val="clear" w:color="auto" w:fill="auto"/>
            <w:tcMar>
              <w:left w:w="0" w:type="dxa"/>
              <w:right w:w="85" w:type="dxa"/>
            </w:tcMar>
          </w:tcPr>
          <w:p w14:paraId="257CEC2E" w14:textId="77777777" w:rsidR="00920D3E" w:rsidRPr="00A67329" w:rsidRDefault="00920D3E" w:rsidP="00920D3E">
            <w:pPr>
              <w:jc w:val="right"/>
              <w:rPr>
                <w:color w:val="000000"/>
                <w:sz w:val="20"/>
                <w:szCs w:val="20"/>
                <w:lang w:val="fr-CA"/>
              </w:rPr>
            </w:pPr>
            <w:r w:rsidRPr="00A67329">
              <w:rPr>
                <w:color w:val="000000"/>
                <w:sz w:val="20"/>
                <w:szCs w:val="20"/>
                <w:lang w:val="fr-CA"/>
              </w:rPr>
              <w:t>108</w:t>
            </w:r>
            <w:r>
              <w:rPr>
                <w:color w:val="000000"/>
                <w:sz w:val="20"/>
                <w:szCs w:val="20"/>
                <w:lang w:val="fr-CA"/>
              </w:rPr>
              <w:t xml:space="preserve"> </w:t>
            </w:r>
            <w:r w:rsidRPr="00A67329">
              <w:rPr>
                <w:color w:val="000000"/>
                <w:sz w:val="20"/>
                <w:szCs w:val="20"/>
                <w:lang w:val="fr-CA"/>
              </w:rPr>
              <w:t>108</w:t>
            </w:r>
          </w:p>
        </w:tc>
        <w:tc>
          <w:tcPr>
            <w:tcW w:w="1134" w:type="dxa"/>
            <w:shd w:val="clear" w:color="auto" w:fill="auto"/>
            <w:tcMar>
              <w:left w:w="0" w:type="dxa"/>
              <w:right w:w="85" w:type="dxa"/>
            </w:tcMar>
          </w:tcPr>
          <w:p w14:paraId="447D6139"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134" w:type="dxa"/>
            <w:shd w:val="clear" w:color="auto" w:fill="auto"/>
            <w:tcMar>
              <w:left w:w="0" w:type="dxa"/>
              <w:right w:w="85" w:type="dxa"/>
            </w:tcMar>
          </w:tcPr>
          <w:p w14:paraId="1907B09C"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0" w:type="dxa"/>
            <w:shd w:val="clear" w:color="auto" w:fill="auto"/>
            <w:tcMar>
              <w:left w:w="0" w:type="dxa"/>
              <w:right w:w="85" w:type="dxa"/>
            </w:tcMar>
          </w:tcPr>
          <w:p w14:paraId="570F0F89"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1" w:type="dxa"/>
            <w:shd w:val="clear" w:color="auto" w:fill="auto"/>
            <w:tcMar>
              <w:left w:w="0" w:type="dxa"/>
              <w:right w:w="85" w:type="dxa"/>
            </w:tcMar>
          </w:tcPr>
          <w:p w14:paraId="77D3E3D1"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shd w:val="clear" w:color="auto" w:fill="auto"/>
            <w:tcMar>
              <w:left w:w="0" w:type="dxa"/>
              <w:right w:w="85" w:type="dxa"/>
            </w:tcMar>
          </w:tcPr>
          <w:p w14:paraId="16D7BC18"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1" w:type="dxa"/>
            <w:tcMar>
              <w:left w:w="0" w:type="dxa"/>
              <w:right w:w="85" w:type="dxa"/>
            </w:tcMar>
          </w:tcPr>
          <w:p w14:paraId="6D579F3C"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5584BBAE"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850" w:type="dxa"/>
            <w:tcMar>
              <w:left w:w="0" w:type="dxa"/>
              <w:right w:w="85" w:type="dxa"/>
            </w:tcMar>
          </w:tcPr>
          <w:p w14:paraId="6020D7DA"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3" w:type="dxa"/>
            <w:tcMar>
              <w:left w:w="0" w:type="dxa"/>
              <w:right w:w="85" w:type="dxa"/>
            </w:tcMar>
          </w:tcPr>
          <w:p w14:paraId="6705B7A2"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992" w:type="dxa"/>
            <w:tcMar>
              <w:left w:w="0" w:type="dxa"/>
              <w:right w:w="85" w:type="dxa"/>
            </w:tcMar>
          </w:tcPr>
          <w:p w14:paraId="6162C234" w14:textId="77777777" w:rsidR="00920D3E" w:rsidRPr="00A67329" w:rsidRDefault="00920D3E" w:rsidP="00920D3E">
            <w:pPr>
              <w:jc w:val="right"/>
              <w:rPr>
                <w:color w:val="000000"/>
                <w:sz w:val="20"/>
                <w:szCs w:val="20"/>
                <w:lang w:val="fr-CA"/>
              </w:rPr>
            </w:pPr>
            <w:r w:rsidRPr="00A67329">
              <w:rPr>
                <w:color w:val="000000"/>
                <w:sz w:val="20"/>
                <w:szCs w:val="20"/>
                <w:lang w:val="fr-CA"/>
              </w:rPr>
              <w:t>0</w:t>
            </w:r>
          </w:p>
        </w:tc>
        <w:tc>
          <w:tcPr>
            <w:tcW w:w="1068" w:type="dxa"/>
            <w:shd w:val="clear" w:color="auto" w:fill="auto"/>
            <w:tcMar>
              <w:left w:w="0" w:type="dxa"/>
              <w:right w:w="85" w:type="dxa"/>
            </w:tcMar>
          </w:tcPr>
          <w:p w14:paraId="24C12480" w14:textId="77777777" w:rsidR="00920D3E" w:rsidRPr="00A67329" w:rsidRDefault="00920D3E" w:rsidP="00920D3E">
            <w:pPr>
              <w:jc w:val="right"/>
              <w:rPr>
                <w:color w:val="000000"/>
                <w:sz w:val="20"/>
                <w:szCs w:val="20"/>
                <w:lang w:val="fr-CA"/>
              </w:rPr>
            </w:pPr>
            <w:r w:rsidRPr="00A67329">
              <w:rPr>
                <w:color w:val="000000"/>
                <w:sz w:val="20"/>
                <w:szCs w:val="20"/>
                <w:lang w:val="fr-CA"/>
              </w:rPr>
              <w:fldChar w:fldCharType="begin"/>
            </w:r>
            <w:r w:rsidRPr="00A67329">
              <w:rPr>
                <w:color w:val="000000"/>
                <w:sz w:val="20"/>
                <w:szCs w:val="20"/>
                <w:lang w:val="fr-CA"/>
              </w:rPr>
              <w:instrText xml:space="preserve"> =SUM(LEFT) </w:instrText>
            </w:r>
            <w:r w:rsidRPr="00A67329">
              <w:rPr>
                <w:color w:val="000000"/>
                <w:sz w:val="20"/>
                <w:szCs w:val="20"/>
                <w:lang w:val="fr-CA"/>
              </w:rPr>
              <w:fldChar w:fldCharType="separate"/>
            </w:r>
            <w:r w:rsidRPr="00A67329">
              <w:rPr>
                <w:noProof/>
                <w:color w:val="000000"/>
                <w:sz w:val="20"/>
                <w:szCs w:val="20"/>
                <w:lang w:val="fr-CA"/>
              </w:rPr>
              <w:t>108,108</w:t>
            </w:r>
            <w:r w:rsidRPr="00A67329">
              <w:rPr>
                <w:color w:val="000000"/>
                <w:sz w:val="20"/>
                <w:szCs w:val="20"/>
                <w:lang w:val="fr-CA"/>
              </w:rPr>
              <w:fldChar w:fldCharType="end"/>
            </w:r>
          </w:p>
        </w:tc>
      </w:tr>
      <w:tr w:rsidR="00920D3E" w:rsidRPr="00A67329" w14:paraId="2D0FE831" w14:textId="77777777" w:rsidTr="00920D3E">
        <w:tc>
          <w:tcPr>
            <w:tcW w:w="1696" w:type="dxa"/>
            <w:gridSpan w:val="2"/>
            <w:vMerge w:val="restart"/>
            <w:shd w:val="clear" w:color="auto" w:fill="auto"/>
            <w:tcMar>
              <w:left w:w="85" w:type="dxa"/>
              <w:right w:w="0" w:type="dxa"/>
            </w:tcMar>
          </w:tcPr>
          <w:p w14:paraId="04D89648" w14:textId="77777777" w:rsidR="00920D3E" w:rsidRPr="00A67329" w:rsidRDefault="00920D3E" w:rsidP="00920D3E">
            <w:pPr>
              <w:jc w:val="left"/>
              <w:rPr>
                <w:sz w:val="20"/>
                <w:szCs w:val="20"/>
                <w:lang w:val="fr-CA"/>
              </w:rPr>
            </w:pPr>
            <w:r>
              <w:rPr>
                <w:sz w:val="20"/>
                <w:szCs w:val="20"/>
                <w:lang w:val="fr-CA"/>
              </w:rPr>
              <w:t>Sommes approuvées par le Comité exécutif ($US</w:t>
            </w:r>
            <w:r w:rsidRPr="00A67329">
              <w:rPr>
                <w:sz w:val="20"/>
                <w:szCs w:val="20"/>
                <w:lang w:val="fr-CA"/>
              </w:rPr>
              <w:t>)</w:t>
            </w:r>
          </w:p>
        </w:tc>
        <w:tc>
          <w:tcPr>
            <w:tcW w:w="851" w:type="dxa"/>
            <w:shd w:val="clear" w:color="auto" w:fill="auto"/>
            <w:tcMar>
              <w:left w:w="85" w:type="dxa"/>
              <w:right w:w="0" w:type="dxa"/>
            </w:tcMar>
          </w:tcPr>
          <w:p w14:paraId="040A0CDF" w14:textId="77777777" w:rsidR="00920D3E" w:rsidRPr="00A67329" w:rsidRDefault="00920D3E" w:rsidP="00920D3E">
            <w:pPr>
              <w:jc w:val="left"/>
              <w:rPr>
                <w:sz w:val="20"/>
                <w:szCs w:val="20"/>
                <w:lang w:val="fr-CA"/>
              </w:rPr>
            </w:pPr>
            <w:r>
              <w:rPr>
                <w:sz w:val="20"/>
                <w:szCs w:val="20"/>
                <w:lang w:val="fr-CA"/>
              </w:rPr>
              <w:t>Coûts du projet</w:t>
            </w:r>
          </w:p>
        </w:tc>
        <w:tc>
          <w:tcPr>
            <w:tcW w:w="1134" w:type="dxa"/>
            <w:shd w:val="clear" w:color="auto" w:fill="auto"/>
            <w:tcMar>
              <w:left w:w="0" w:type="dxa"/>
              <w:right w:w="85" w:type="dxa"/>
            </w:tcMar>
          </w:tcPr>
          <w:p w14:paraId="109C69C8" w14:textId="77777777" w:rsidR="00920D3E" w:rsidRPr="00A67329" w:rsidRDefault="00920D3E" w:rsidP="00920D3E">
            <w:pPr>
              <w:jc w:val="right"/>
              <w:rPr>
                <w:sz w:val="20"/>
                <w:szCs w:val="20"/>
                <w:highlight w:val="cyan"/>
                <w:lang w:val="fr-CA"/>
              </w:rPr>
            </w:pPr>
            <w:r w:rsidRPr="00A67329">
              <w:rPr>
                <w:sz w:val="20"/>
                <w:szCs w:val="20"/>
                <w:lang w:val="fr-CA"/>
              </w:rPr>
              <w:t>15</w:t>
            </w:r>
            <w:r>
              <w:rPr>
                <w:sz w:val="20"/>
                <w:szCs w:val="20"/>
                <w:lang w:val="fr-CA"/>
              </w:rPr>
              <w:t xml:space="preserve"> </w:t>
            </w:r>
            <w:r w:rsidRPr="00A67329">
              <w:rPr>
                <w:sz w:val="20"/>
                <w:szCs w:val="20"/>
                <w:lang w:val="fr-CA"/>
              </w:rPr>
              <w:t>562</w:t>
            </w:r>
            <w:r>
              <w:rPr>
                <w:sz w:val="20"/>
                <w:szCs w:val="20"/>
                <w:lang w:val="fr-CA"/>
              </w:rPr>
              <w:t xml:space="preserve"> </w:t>
            </w:r>
            <w:r w:rsidRPr="00A67329">
              <w:rPr>
                <w:sz w:val="20"/>
                <w:szCs w:val="20"/>
                <w:lang w:val="fr-CA"/>
              </w:rPr>
              <w:t>981</w:t>
            </w:r>
          </w:p>
        </w:tc>
        <w:tc>
          <w:tcPr>
            <w:tcW w:w="1134" w:type="dxa"/>
            <w:shd w:val="clear" w:color="auto" w:fill="auto"/>
            <w:tcMar>
              <w:left w:w="0" w:type="dxa"/>
              <w:right w:w="85" w:type="dxa"/>
            </w:tcMar>
          </w:tcPr>
          <w:p w14:paraId="5B92DBEC" w14:textId="77777777" w:rsidR="00920D3E" w:rsidRPr="00A67329" w:rsidRDefault="00920D3E" w:rsidP="00920D3E">
            <w:pPr>
              <w:jc w:val="right"/>
              <w:rPr>
                <w:sz w:val="20"/>
                <w:szCs w:val="20"/>
                <w:lang w:val="fr-CA"/>
              </w:rPr>
            </w:pPr>
            <w:r w:rsidRPr="00A67329">
              <w:rPr>
                <w:sz w:val="20"/>
                <w:szCs w:val="20"/>
                <w:lang w:val="fr-CA"/>
              </w:rPr>
              <w:t>0</w:t>
            </w:r>
          </w:p>
        </w:tc>
        <w:tc>
          <w:tcPr>
            <w:tcW w:w="1134" w:type="dxa"/>
            <w:shd w:val="clear" w:color="auto" w:fill="auto"/>
            <w:tcMar>
              <w:left w:w="28" w:type="dxa"/>
              <w:right w:w="85" w:type="dxa"/>
            </w:tcMar>
          </w:tcPr>
          <w:p w14:paraId="2C0BC467" w14:textId="77777777" w:rsidR="00920D3E" w:rsidRPr="00A67329" w:rsidRDefault="00920D3E" w:rsidP="00920D3E">
            <w:pPr>
              <w:jc w:val="right"/>
              <w:rPr>
                <w:sz w:val="20"/>
                <w:szCs w:val="20"/>
                <w:lang w:val="fr-CA"/>
              </w:rPr>
            </w:pPr>
            <w:r w:rsidRPr="00A67329">
              <w:rPr>
                <w:color w:val="000000"/>
                <w:sz w:val="20"/>
                <w:szCs w:val="20"/>
                <w:lang w:val="fr-CA"/>
              </w:rPr>
              <w:t>16</w:t>
            </w:r>
            <w:r>
              <w:rPr>
                <w:color w:val="000000"/>
                <w:sz w:val="20"/>
                <w:szCs w:val="20"/>
                <w:lang w:val="fr-CA"/>
              </w:rPr>
              <w:t xml:space="preserve"> </w:t>
            </w:r>
            <w:r w:rsidRPr="00A67329">
              <w:rPr>
                <w:color w:val="000000"/>
                <w:sz w:val="20"/>
                <w:szCs w:val="20"/>
                <w:lang w:val="fr-CA"/>
              </w:rPr>
              <w:t>000</w:t>
            </w:r>
            <w:r>
              <w:rPr>
                <w:color w:val="000000"/>
                <w:sz w:val="20"/>
                <w:szCs w:val="20"/>
                <w:lang w:val="fr-CA"/>
              </w:rPr>
              <w:t xml:space="preserve"> </w:t>
            </w:r>
            <w:r w:rsidRPr="00A67329">
              <w:rPr>
                <w:color w:val="000000"/>
                <w:sz w:val="20"/>
                <w:szCs w:val="20"/>
                <w:lang w:val="fr-CA"/>
              </w:rPr>
              <w:t>000</w:t>
            </w:r>
          </w:p>
        </w:tc>
        <w:tc>
          <w:tcPr>
            <w:tcW w:w="850" w:type="dxa"/>
            <w:shd w:val="clear" w:color="auto" w:fill="auto"/>
            <w:tcMar>
              <w:left w:w="0" w:type="dxa"/>
              <w:right w:w="85" w:type="dxa"/>
            </w:tcMar>
          </w:tcPr>
          <w:p w14:paraId="5A7A6AD3" w14:textId="77777777" w:rsidR="00920D3E" w:rsidRPr="00A67329" w:rsidRDefault="00920D3E" w:rsidP="00920D3E">
            <w:pPr>
              <w:jc w:val="right"/>
              <w:rPr>
                <w:sz w:val="20"/>
                <w:szCs w:val="20"/>
                <w:lang w:val="fr-CA"/>
              </w:rPr>
            </w:pPr>
            <w:r w:rsidRPr="00A67329">
              <w:rPr>
                <w:sz w:val="20"/>
                <w:szCs w:val="20"/>
                <w:lang w:val="fr-CA"/>
              </w:rPr>
              <w:t>0</w:t>
            </w:r>
          </w:p>
        </w:tc>
        <w:tc>
          <w:tcPr>
            <w:tcW w:w="851" w:type="dxa"/>
            <w:shd w:val="clear" w:color="auto" w:fill="auto"/>
            <w:tcMar>
              <w:left w:w="0" w:type="dxa"/>
              <w:right w:w="85" w:type="dxa"/>
            </w:tcMar>
          </w:tcPr>
          <w:p w14:paraId="2560FE77" w14:textId="77777777" w:rsidR="00920D3E" w:rsidRPr="00A67329" w:rsidRDefault="00920D3E" w:rsidP="00920D3E">
            <w:pPr>
              <w:jc w:val="right"/>
              <w:rPr>
                <w:sz w:val="20"/>
                <w:szCs w:val="20"/>
                <w:lang w:val="fr-CA"/>
              </w:rPr>
            </w:pPr>
            <w:r w:rsidRPr="00A67329">
              <w:rPr>
                <w:sz w:val="20"/>
                <w:szCs w:val="20"/>
                <w:lang w:val="fr-CA"/>
              </w:rPr>
              <w:t>0</w:t>
            </w:r>
          </w:p>
        </w:tc>
        <w:tc>
          <w:tcPr>
            <w:tcW w:w="992" w:type="dxa"/>
            <w:shd w:val="clear" w:color="auto" w:fill="auto"/>
            <w:tcMar>
              <w:left w:w="0" w:type="dxa"/>
              <w:right w:w="85" w:type="dxa"/>
            </w:tcMar>
          </w:tcPr>
          <w:p w14:paraId="150EDE98" w14:textId="77777777" w:rsidR="00920D3E" w:rsidRPr="00A67329" w:rsidRDefault="00920D3E" w:rsidP="00920D3E">
            <w:pPr>
              <w:jc w:val="right"/>
              <w:rPr>
                <w:sz w:val="20"/>
                <w:szCs w:val="20"/>
                <w:lang w:val="fr-CA"/>
              </w:rPr>
            </w:pPr>
          </w:p>
        </w:tc>
        <w:tc>
          <w:tcPr>
            <w:tcW w:w="851" w:type="dxa"/>
            <w:tcMar>
              <w:left w:w="0" w:type="dxa"/>
              <w:right w:w="85" w:type="dxa"/>
            </w:tcMar>
          </w:tcPr>
          <w:p w14:paraId="767E2C01" w14:textId="77777777" w:rsidR="00920D3E" w:rsidRPr="00A67329" w:rsidRDefault="00920D3E" w:rsidP="00920D3E">
            <w:pPr>
              <w:jc w:val="right"/>
              <w:rPr>
                <w:sz w:val="20"/>
                <w:szCs w:val="20"/>
                <w:lang w:val="fr-CA"/>
              </w:rPr>
            </w:pPr>
            <w:r w:rsidRPr="00A67329">
              <w:rPr>
                <w:sz w:val="20"/>
                <w:szCs w:val="20"/>
                <w:lang w:val="fr-CA"/>
              </w:rPr>
              <w:t>0</w:t>
            </w:r>
          </w:p>
        </w:tc>
        <w:tc>
          <w:tcPr>
            <w:tcW w:w="992" w:type="dxa"/>
            <w:tcMar>
              <w:left w:w="0" w:type="dxa"/>
              <w:right w:w="85" w:type="dxa"/>
            </w:tcMar>
          </w:tcPr>
          <w:p w14:paraId="616B2ACE" w14:textId="77777777" w:rsidR="00920D3E" w:rsidRPr="00A67329" w:rsidRDefault="00920D3E" w:rsidP="00920D3E">
            <w:pPr>
              <w:jc w:val="right"/>
              <w:rPr>
                <w:sz w:val="20"/>
                <w:szCs w:val="20"/>
                <w:lang w:val="fr-CA"/>
              </w:rPr>
            </w:pPr>
            <w:r w:rsidRPr="00A67329">
              <w:rPr>
                <w:sz w:val="20"/>
                <w:szCs w:val="20"/>
                <w:lang w:val="fr-CA"/>
              </w:rPr>
              <w:t>0</w:t>
            </w:r>
          </w:p>
        </w:tc>
        <w:tc>
          <w:tcPr>
            <w:tcW w:w="850" w:type="dxa"/>
            <w:tcMar>
              <w:left w:w="0" w:type="dxa"/>
              <w:right w:w="85" w:type="dxa"/>
            </w:tcMar>
          </w:tcPr>
          <w:p w14:paraId="67561832" w14:textId="77777777" w:rsidR="00920D3E" w:rsidRPr="00A67329" w:rsidRDefault="00920D3E" w:rsidP="00920D3E">
            <w:pPr>
              <w:jc w:val="right"/>
              <w:rPr>
                <w:sz w:val="20"/>
                <w:szCs w:val="20"/>
                <w:lang w:val="fr-CA"/>
              </w:rPr>
            </w:pPr>
            <w:r w:rsidRPr="00A67329">
              <w:rPr>
                <w:sz w:val="20"/>
                <w:szCs w:val="20"/>
                <w:lang w:val="fr-CA"/>
              </w:rPr>
              <w:t>0</w:t>
            </w:r>
          </w:p>
        </w:tc>
        <w:tc>
          <w:tcPr>
            <w:tcW w:w="993" w:type="dxa"/>
            <w:tcMar>
              <w:left w:w="0" w:type="dxa"/>
              <w:right w:w="85" w:type="dxa"/>
            </w:tcMar>
          </w:tcPr>
          <w:p w14:paraId="6CEB1D90" w14:textId="77777777" w:rsidR="00920D3E" w:rsidRPr="00A67329" w:rsidRDefault="00920D3E" w:rsidP="00920D3E">
            <w:pPr>
              <w:jc w:val="right"/>
              <w:rPr>
                <w:sz w:val="20"/>
                <w:szCs w:val="20"/>
                <w:lang w:val="fr-CA"/>
              </w:rPr>
            </w:pPr>
            <w:r w:rsidRPr="00A67329">
              <w:rPr>
                <w:sz w:val="20"/>
                <w:szCs w:val="20"/>
                <w:lang w:val="fr-CA"/>
              </w:rPr>
              <w:t>0</w:t>
            </w:r>
          </w:p>
        </w:tc>
        <w:tc>
          <w:tcPr>
            <w:tcW w:w="992" w:type="dxa"/>
            <w:tcMar>
              <w:left w:w="0" w:type="dxa"/>
              <w:right w:w="85" w:type="dxa"/>
            </w:tcMar>
          </w:tcPr>
          <w:p w14:paraId="12DA10A1" w14:textId="77777777" w:rsidR="00920D3E" w:rsidRPr="00A67329" w:rsidRDefault="00920D3E" w:rsidP="00920D3E">
            <w:pPr>
              <w:jc w:val="right"/>
              <w:rPr>
                <w:sz w:val="20"/>
                <w:szCs w:val="20"/>
                <w:lang w:val="fr-CA"/>
              </w:rPr>
            </w:pPr>
            <w:r w:rsidRPr="00A67329">
              <w:rPr>
                <w:sz w:val="20"/>
                <w:szCs w:val="20"/>
                <w:lang w:val="fr-CA"/>
              </w:rPr>
              <w:t>0</w:t>
            </w:r>
          </w:p>
        </w:tc>
        <w:tc>
          <w:tcPr>
            <w:tcW w:w="1068" w:type="dxa"/>
            <w:shd w:val="clear" w:color="auto" w:fill="auto"/>
            <w:tcMar>
              <w:left w:w="0" w:type="dxa"/>
              <w:right w:w="85" w:type="dxa"/>
            </w:tcMar>
          </w:tcPr>
          <w:p w14:paraId="52BCB8F1" w14:textId="77777777" w:rsidR="00920D3E" w:rsidRPr="00A67329" w:rsidRDefault="00920D3E" w:rsidP="00920D3E">
            <w:pPr>
              <w:jc w:val="right"/>
              <w:rPr>
                <w:sz w:val="20"/>
                <w:szCs w:val="20"/>
                <w:lang w:val="fr-CA"/>
              </w:rPr>
            </w:pPr>
            <w:r w:rsidRPr="00A67329">
              <w:rPr>
                <w:sz w:val="20"/>
                <w:szCs w:val="20"/>
                <w:lang w:val="fr-CA"/>
              </w:rPr>
              <w:t>31</w:t>
            </w:r>
            <w:r>
              <w:rPr>
                <w:sz w:val="20"/>
                <w:szCs w:val="20"/>
                <w:lang w:val="fr-CA"/>
              </w:rPr>
              <w:t xml:space="preserve"> </w:t>
            </w:r>
            <w:r w:rsidRPr="00A67329">
              <w:rPr>
                <w:sz w:val="20"/>
                <w:szCs w:val="20"/>
                <w:lang w:val="fr-CA"/>
              </w:rPr>
              <w:t>562</w:t>
            </w:r>
            <w:r>
              <w:rPr>
                <w:sz w:val="20"/>
                <w:szCs w:val="20"/>
                <w:lang w:val="fr-CA"/>
              </w:rPr>
              <w:t xml:space="preserve"> </w:t>
            </w:r>
            <w:r w:rsidRPr="00A67329">
              <w:rPr>
                <w:sz w:val="20"/>
                <w:szCs w:val="20"/>
                <w:lang w:val="fr-CA"/>
              </w:rPr>
              <w:t>981</w:t>
            </w:r>
          </w:p>
        </w:tc>
      </w:tr>
      <w:tr w:rsidR="00920D3E" w:rsidRPr="00A67329" w14:paraId="6F01B722" w14:textId="77777777" w:rsidTr="00920D3E">
        <w:tc>
          <w:tcPr>
            <w:tcW w:w="1696" w:type="dxa"/>
            <w:gridSpan w:val="2"/>
            <w:vMerge/>
            <w:tcBorders>
              <w:bottom w:val="single" w:sz="4" w:space="0" w:color="666699"/>
            </w:tcBorders>
            <w:shd w:val="clear" w:color="auto" w:fill="auto"/>
            <w:tcMar>
              <w:left w:w="85" w:type="dxa"/>
              <w:right w:w="0" w:type="dxa"/>
            </w:tcMar>
          </w:tcPr>
          <w:p w14:paraId="564B7631" w14:textId="77777777" w:rsidR="00920D3E" w:rsidRPr="00A67329" w:rsidRDefault="00920D3E" w:rsidP="00920D3E">
            <w:pPr>
              <w:jc w:val="center"/>
              <w:rPr>
                <w:sz w:val="20"/>
                <w:szCs w:val="20"/>
                <w:lang w:val="fr-CA"/>
              </w:rPr>
            </w:pPr>
          </w:p>
        </w:tc>
        <w:tc>
          <w:tcPr>
            <w:tcW w:w="851" w:type="dxa"/>
            <w:tcBorders>
              <w:bottom w:val="single" w:sz="4" w:space="0" w:color="666699"/>
            </w:tcBorders>
            <w:shd w:val="clear" w:color="auto" w:fill="auto"/>
            <w:tcMar>
              <w:left w:w="85" w:type="dxa"/>
              <w:right w:w="0" w:type="dxa"/>
            </w:tcMar>
          </w:tcPr>
          <w:p w14:paraId="28022033" w14:textId="77777777" w:rsidR="00920D3E" w:rsidRPr="00A67329" w:rsidRDefault="00920D3E" w:rsidP="00920D3E">
            <w:pPr>
              <w:jc w:val="left"/>
              <w:rPr>
                <w:sz w:val="20"/>
                <w:szCs w:val="20"/>
                <w:lang w:val="fr-CA"/>
              </w:rPr>
            </w:pPr>
            <w:r>
              <w:rPr>
                <w:sz w:val="20"/>
                <w:szCs w:val="20"/>
                <w:lang w:val="fr-CA"/>
              </w:rPr>
              <w:t>Coûts d’appui</w:t>
            </w:r>
          </w:p>
        </w:tc>
        <w:tc>
          <w:tcPr>
            <w:tcW w:w="1134" w:type="dxa"/>
            <w:tcBorders>
              <w:bottom w:val="single" w:sz="4" w:space="0" w:color="666699"/>
            </w:tcBorders>
            <w:shd w:val="clear" w:color="auto" w:fill="auto"/>
            <w:tcMar>
              <w:left w:w="0" w:type="dxa"/>
              <w:right w:w="85" w:type="dxa"/>
            </w:tcMar>
          </w:tcPr>
          <w:p w14:paraId="749A1BAB" w14:textId="77777777" w:rsidR="00920D3E" w:rsidRPr="00A67329" w:rsidRDefault="00920D3E" w:rsidP="00920D3E">
            <w:pPr>
              <w:jc w:val="right"/>
              <w:rPr>
                <w:sz w:val="20"/>
                <w:szCs w:val="20"/>
                <w:highlight w:val="cyan"/>
                <w:lang w:val="fr-CA"/>
              </w:rPr>
            </w:pPr>
            <w:r w:rsidRPr="00A67329">
              <w:rPr>
                <w:sz w:val="20"/>
                <w:szCs w:val="20"/>
                <w:lang w:val="fr-CA"/>
              </w:rPr>
              <w:t>1</w:t>
            </w:r>
            <w:r>
              <w:rPr>
                <w:sz w:val="20"/>
                <w:szCs w:val="20"/>
                <w:lang w:val="fr-CA"/>
              </w:rPr>
              <w:t xml:space="preserve"> </w:t>
            </w:r>
            <w:r w:rsidRPr="00A67329">
              <w:rPr>
                <w:sz w:val="20"/>
                <w:szCs w:val="20"/>
                <w:lang w:val="fr-CA"/>
              </w:rPr>
              <w:t>135</w:t>
            </w:r>
            <w:r>
              <w:rPr>
                <w:sz w:val="20"/>
                <w:szCs w:val="20"/>
                <w:lang w:val="fr-CA"/>
              </w:rPr>
              <w:t xml:space="preserve"> </w:t>
            </w:r>
            <w:r w:rsidRPr="00A67329">
              <w:rPr>
                <w:sz w:val="20"/>
                <w:szCs w:val="20"/>
                <w:lang w:val="fr-CA"/>
              </w:rPr>
              <w:t>084</w:t>
            </w:r>
          </w:p>
        </w:tc>
        <w:tc>
          <w:tcPr>
            <w:tcW w:w="1134" w:type="dxa"/>
            <w:tcBorders>
              <w:bottom w:val="single" w:sz="4" w:space="0" w:color="666699"/>
            </w:tcBorders>
            <w:shd w:val="clear" w:color="auto" w:fill="auto"/>
            <w:tcMar>
              <w:left w:w="0" w:type="dxa"/>
              <w:right w:w="85" w:type="dxa"/>
            </w:tcMar>
          </w:tcPr>
          <w:p w14:paraId="5724527A" w14:textId="77777777" w:rsidR="00920D3E" w:rsidRPr="00A67329" w:rsidRDefault="00920D3E" w:rsidP="00920D3E">
            <w:pPr>
              <w:jc w:val="right"/>
              <w:rPr>
                <w:sz w:val="20"/>
                <w:szCs w:val="20"/>
                <w:lang w:val="fr-CA"/>
              </w:rPr>
            </w:pPr>
            <w:r w:rsidRPr="00A67329">
              <w:rPr>
                <w:sz w:val="20"/>
                <w:szCs w:val="20"/>
                <w:lang w:val="fr-CA"/>
              </w:rPr>
              <w:t>0</w:t>
            </w:r>
          </w:p>
        </w:tc>
        <w:tc>
          <w:tcPr>
            <w:tcW w:w="1134" w:type="dxa"/>
            <w:tcBorders>
              <w:bottom w:val="single" w:sz="4" w:space="0" w:color="666699"/>
            </w:tcBorders>
            <w:shd w:val="clear" w:color="auto" w:fill="auto"/>
            <w:tcMar>
              <w:left w:w="28" w:type="dxa"/>
              <w:right w:w="85" w:type="dxa"/>
            </w:tcMar>
          </w:tcPr>
          <w:p w14:paraId="277CE6C4" w14:textId="77777777" w:rsidR="00920D3E" w:rsidRPr="00A67329" w:rsidRDefault="00920D3E" w:rsidP="00920D3E">
            <w:pPr>
              <w:jc w:val="right"/>
              <w:rPr>
                <w:sz w:val="20"/>
                <w:szCs w:val="20"/>
                <w:lang w:val="fr-CA"/>
              </w:rPr>
            </w:pPr>
            <w:r w:rsidRPr="00A67329">
              <w:rPr>
                <w:color w:val="000000"/>
                <w:sz w:val="20"/>
                <w:szCs w:val="20"/>
                <w:lang w:val="fr-CA"/>
              </w:rPr>
              <w:t>1</w:t>
            </w:r>
            <w:r>
              <w:rPr>
                <w:color w:val="000000"/>
                <w:sz w:val="20"/>
                <w:szCs w:val="20"/>
                <w:lang w:val="fr-CA"/>
              </w:rPr>
              <w:t xml:space="preserve"> </w:t>
            </w:r>
            <w:r w:rsidRPr="00A67329">
              <w:rPr>
                <w:color w:val="000000"/>
                <w:sz w:val="20"/>
                <w:szCs w:val="20"/>
                <w:lang w:val="fr-CA"/>
              </w:rPr>
              <w:t>040</w:t>
            </w:r>
            <w:r>
              <w:rPr>
                <w:color w:val="000000"/>
                <w:sz w:val="20"/>
                <w:szCs w:val="20"/>
                <w:lang w:val="fr-CA"/>
              </w:rPr>
              <w:t xml:space="preserve"> </w:t>
            </w:r>
            <w:r w:rsidRPr="00A67329">
              <w:rPr>
                <w:color w:val="000000"/>
                <w:sz w:val="20"/>
                <w:szCs w:val="20"/>
                <w:lang w:val="fr-CA"/>
              </w:rPr>
              <w:t>000</w:t>
            </w:r>
          </w:p>
        </w:tc>
        <w:tc>
          <w:tcPr>
            <w:tcW w:w="850" w:type="dxa"/>
            <w:tcBorders>
              <w:bottom w:val="single" w:sz="4" w:space="0" w:color="666699"/>
            </w:tcBorders>
            <w:shd w:val="clear" w:color="auto" w:fill="auto"/>
            <w:tcMar>
              <w:left w:w="0" w:type="dxa"/>
              <w:right w:w="85" w:type="dxa"/>
            </w:tcMar>
          </w:tcPr>
          <w:p w14:paraId="7DADBBE0" w14:textId="77777777" w:rsidR="00920D3E" w:rsidRPr="00A67329" w:rsidRDefault="00920D3E" w:rsidP="00920D3E">
            <w:pPr>
              <w:jc w:val="right"/>
              <w:rPr>
                <w:sz w:val="20"/>
                <w:szCs w:val="20"/>
                <w:lang w:val="fr-CA"/>
              </w:rPr>
            </w:pPr>
            <w:r w:rsidRPr="00A67329">
              <w:rPr>
                <w:sz w:val="20"/>
                <w:szCs w:val="20"/>
                <w:lang w:val="fr-CA"/>
              </w:rPr>
              <w:t>0</w:t>
            </w:r>
          </w:p>
        </w:tc>
        <w:tc>
          <w:tcPr>
            <w:tcW w:w="851" w:type="dxa"/>
            <w:tcBorders>
              <w:bottom w:val="single" w:sz="4" w:space="0" w:color="666699"/>
            </w:tcBorders>
            <w:shd w:val="clear" w:color="auto" w:fill="auto"/>
            <w:tcMar>
              <w:left w:w="0" w:type="dxa"/>
              <w:right w:w="85" w:type="dxa"/>
            </w:tcMar>
          </w:tcPr>
          <w:p w14:paraId="0D0D75F1" w14:textId="77777777" w:rsidR="00920D3E" w:rsidRPr="00A67329" w:rsidRDefault="00920D3E" w:rsidP="00920D3E">
            <w:pPr>
              <w:jc w:val="right"/>
              <w:rPr>
                <w:sz w:val="20"/>
                <w:szCs w:val="20"/>
                <w:lang w:val="fr-CA"/>
              </w:rPr>
            </w:pPr>
            <w:r w:rsidRPr="00A67329">
              <w:rPr>
                <w:sz w:val="20"/>
                <w:szCs w:val="20"/>
                <w:lang w:val="fr-CA"/>
              </w:rPr>
              <w:t>0</w:t>
            </w:r>
          </w:p>
        </w:tc>
        <w:tc>
          <w:tcPr>
            <w:tcW w:w="992" w:type="dxa"/>
            <w:tcBorders>
              <w:bottom w:val="single" w:sz="4" w:space="0" w:color="666699"/>
            </w:tcBorders>
            <w:shd w:val="clear" w:color="auto" w:fill="auto"/>
            <w:tcMar>
              <w:left w:w="0" w:type="dxa"/>
              <w:right w:w="85" w:type="dxa"/>
            </w:tcMar>
          </w:tcPr>
          <w:p w14:paraId="587251E0" w14:textId="77777777" w:rsidR="00920D3E" w:rsidRPr="00A67329" w:rsidRDefault="00920D3E" w:rsidP="00920D3E">
            <w:pPr>
              <w:jc w:val="right"/>
              <w:rPr>
                <w:sz w:val="20"/>
                <w:szCs w:val="20"/>
                <w:lang w:val="fr-CA"/>
              </w:rPr>
            </w:pPr>
          </w:p>
        </w:tc>
        <w:tc>
          <w:tcPr>
            <w:tcW w:w="851" w:type="dxa"/>
            <w:tcBorders>
              <w:bottom w:val="single" w:sz="4" w:space="0" w:color="666699"/>
            </w:tcBorders>
            <w:tcMar>
              <w:left w:w="0" w:type="dxa"/>
              <w:right w:w="85" w:type="dxa"/>
            </w:tcMar>
          </w:tcPr>
          <w:p w14:paraId="34BBE879" w14:textId="77777777" w:rsidR="00920D3E" w:rsidRPr="00A67329" w:rsidRDefault="00920D3E" w:rsidP="00920D3E">
            <w:pPr>
              <w:jc w:val="right"/>
              <w:rPr>
                <w:sz w:val="20"/>
                <w:szCs w:val="20"/>
                <w:lang w:val="fr-CA"/>
              </w:rPr>
            </w:pPr>
            <w:r w:rsidRPr="00A67329">
              <w:rPr>
                <w:sz w:val="20"/>
                <w:szCs w:val="20"/>
                <w:lang w:val="fr-CA"/>
              </w:rPr>
              <w:t>0</w:t>
            </w:r>
          </w:p>
        </w:tc>
        <w:tc>
          <w:tcPr>
            <w:tcW w:w="992" w:type="dxa"/>
            <w:tcBorders>
              <w:bottom w:val="single" w:sz="4" w:space="0" w:color="666699"/>
            </w:tcBorders>
            <w:tcMar>
              <w:left w:w="0" w:type="dxa"/>
              <w:right w:w="85" w:type="dxa"/>
            </w:tcMar>
          </w:tcPr>
          <w:p w14:paraId="27D24B97" w14:textId="77777777" w:rsidR="00920D3E" w:rsidRPr="00A67329" w:rsidRDefault="00920D3E" w:rsidP="00920D3E">
            <w:pPr>
              <w:jc w:val="right"/>
              <w:rPr>
                <w:sz w:val="20"/>
                <w:szCs w:val="20"/>
                <w:lang w:val="fr-CA"/>
              </w:rPr>
            </w:pPr>
            <w:r w:rsidRPr="00A67329">
              <w:rPr>
                <w:sz w:val="20"/>
                <w:szCs w:val="20"/>
                <w:lang w:val="fr-CA"/>
              </w:rPr>
              <w:t>0</w:t>
            </w:r>
          </w:p>
        </w:tc>
        <w:tc>
          <w:tcPr>
            <w:tcW w:w="850" w:type="dxa"/>
            <w:tcBorders>
              <w:bottom w:val="single" w:sz="4" w:space="0" w:color="666699"/>
            </w:tcBorders>
            <w:tcMar>
              <w:left w:w="0" w:type="dxa"/>
              <w:right w:w="85" w:type="dxa"/>
            </w:tcMar>
          </w:tcPr>
          <w:p w14:paraId="49AAAD55" w14:textId="77777777" w:rsidR="00920D3E" w:rsidRPr="00A67329" w:rsidRDefault="00920D3E" w:rsidP="00920D3E">
            <w:pPr>
              <w:jc w:val="right"/>
              <w:rPr>
                <w:sz w:val="20"/>
                <w:szCs w:val="20"/>
                <w:lang w:val="fr-CA"/>
              </w:rPr>
            </w:pPr>
            <w:r w:rsidRPr="00A67329">
              <w:rPr>
                <w:sz w:val="20"/>
                <w:szCs w:val="20"/>
                <w:lang w:val="fr-CA"/>
              </w:rPr>
              <w:t>0</w:t>
            </w:r>
          </w:p>
        </w:tc>
        <w:tc>
          <w:tcPr>
            <w:tcW w:w="993" w:type="dxa"/>
            <w:tcBorders>
              <w:bottom w:val="single" w:sz="4" w:space="0" w:color="666699"/>
            </w:tcBorders>
            <w:tcMar>
              <w:left w:w="0" w:type="dxa"/>
              <w:right w:w="85" w:type="dxa"/>
            </w:tcMar>
          </w:tcPr>
          <w:p w14:paraId="33C868AD" w14:textId="77777777" w:rsidR="00920D3E" w:rsidRPr="00A67329" w:rsidRDefault="00920D3E" w:rsidP="00920D3E">
            <w:pPr>
              <w:jc w:val="right"/>
              <w:rPr>
                <w:sz w:val="20"/>
                <w:szCs w:val="20"/>
                <w:lang w:val="fr-CA"/>
              </w:rPr>
            </w:pPr>
            <w:r w:rsidRPr="00A67329">
              <w:rPr>
                <w:sz w:val="20"/>
                <w:szCs w:val="20"/>
                <w:lang w:val="fr-CA"/>
              </w:rPr>
              <w:t>0</w:t>
            </w:r>
          </w:p>
        </w:tc>
        <w:tc>
          <w:tcPr>
            <w:tcW w:w="992" w:type="dxa"/>
            <w:tcBorders>
              <w:bottom w:val="single" w:sz="4" w:space="0" w:color="666699"/>
            </w:tcBorders>
            <w:tcMar>
              <w:left w:w="0" w:type="dxa"/>
              <w:right w:w="85" w:type="dxa"/>
            </w:tcMar>
          </w:tcPr>
          <w:p w14:paraId="2A6483AD" w14:textId="77777777" w:rsidR="00920D3E" w:rsidRPr="00A67329" w:rsidRDefault="00920D3E" w:rsidP="00920D3E">
            <w:pPr>
              <w:jc w:val="right"/>
              <w:rPr>
                <w:sz w:val="20"/>
                <w:szCs w:val="20"/>
                <w:lang w:val="fr-CA"/>
              </w:rPr>
            </w:pPr>
            <w:r w:rsidRPr="00A67329">
              <w:rPr>
                <w:sz w:val="20"/>
                <w:szCs w:val="20"/>
                <w:lang w:val="fr-CA"/>
              </w:rPr>
              <w:t>0</w:t>
            </w:r>
          </w:p>
        </w:tc>
        <w:tc>
          <w:tcPr>
            <w:tcW w:w="1068" w:type="dxa"/>
            <w:tcBorders>
              <w:bottom w:val="single" w:sz="4" w:space="0" w:color="666699"/>
            </w:tcBorders>
            <w:shd w:val="clear" w:color="auto" w:fill="auto"/>
            <w:tcMar>
              <w:left w:w="0" w:type="dxa"/>
              <w:right w:w="85" w:type="dxa"/>
            </w:tcMar>
          </w:tcPr>
          <w:p w14:paraId="6D1C3A9E" w14:textId="77777777" w:rsidR="00920D3E" w:rsidRPr="00A67329" w:rsidRDefault="00920D3E" w:rsidP="00920D3E">
            <w:pPr>
              <w:jc w:val="right"/>
              <w:rPr>
                <w:sz w:val="20"/>
                <w:szCs w:val="20"/>
                <w:highlight w:val="cyan"/>
                <w:lang w:val="fr-CA"/>
              </w:rPr>
            </w:pPr>
            <w:r w:rsidRPr="00A67329">
              <w:rPr>
                <w:sz w:val="20"/>
                <w:szCs w:val="20"/>
                <w:lang w:val="fr-CA"/>
              </w:rPr>
              <w:t>2</w:t>
            </w:r>
            <w:r>
              <w:rPr>
                <w:sz w:val="20"/>
                <w:szCs w:val="20"/>
                <w:lang w:val="fr-CA"/>
              </w:rPr>
              <w:t xml:space="preserve"> </w:t>
            </w:r>
            <w:r w:rsidRPr="00A67329">
              <w:rPr>
                <w:sz w:val="20"/>
                <w:szCs w:val="20"/>
                <w:lang w:val="fr-CA"/>
              </w:rPr>
              <w:t>175</w:t>
            </w:r>
            <w:r>
              <w:rPr>
                <w:sz w:val="20"/>
                <w:szCs w:val="20"/>
                <w:lang w:val="fr-CA"/>
              </w:rPr>
              <w:t xml:space="preserve"> </w:t>
            </w:r>
            <w:r w:rsidRPr="00A67329">
              <w:rPr>
                <w:sz w:val="20"/>
                <w:szCs w:val="20"/>
                <w:lang w:val="fr-CA"/>
              </w:rPr>
              <w:t>084</w:t>
            </w:r>
          </w:p>
        </w:tc>
      </w:tr>
      <w:tr w:rsidR="00920D3E" w:rsidRPr="00A67329" w14:paraId="65D9C5F8" w14:textId="77777777" w:rsidTr="00920D3E">
        <w:tc>
          <w:tcPr>
            <w:tcW w:w="1696" w:type="dxa"/>
            <w:gridSpan w:val="2"/>
            <w:vMerge w:val="restart"/>
            <w:tcBorders>
              <w:bottom w:val="single" w:sz="4" w:space="0" w:color="auto"/>
            </w:tcBorders>
            <w:shd w:val="clear" w:color="auto" w:fill="auto"/>
            <w:tcMar>
              <w:left w:w="85" w:type="dxa"/>
              <w:right w:w="0" w:type="dxa"/>
            </w:tcMar>
          </w:tcPr>
          <w:p w14:paraId="2FDB7762" w14:textId="77777777" w:rsidR="00920D3E" w:rsidRPr="00A67329" w:rsidRDefault="00920D3E" w:rsidP="00920D3E">
            <w:pPr>
              <w:jc w:val="left"/>
              <w:rPr>
                <w:sz w:val="20"/>
                <w:szCs w:val="20"/>
                <w:lang w:val="fr-CA"/>
              </w:rPr>
            </w:pPr>
            <w:r>
              <w:rPr>
                <w:sz w:val="20"/>
                <w:szCs w:val="20"/>
                <w:lang w:val="fr-CA"/>
              </w:rPr>
              <w:t>Somme totale demandée pour approbation à cette réunion ($US)</w:t>
            </w:r>
          </w:p>
        </w:tc>
        <w:tc>
          <w:tcPr>
            <w:tcW w:w="851" w:type="dxa"/>
            <w:tcBorders>
              <w:bottom w:val="single" w:sz="4" w:space="0" w:color="666699"/>
            </w:tcBorders>
            <w:shd w:val="clear" w:color="auto" w:fill="auto"/>
            <w:tcMar>
              <w:left w:w="85" w:type="dxa"/>
              <w:right w:w="0" w:type="dxa"/>
            </w:tcMar>
          </w:tcPr>
          <w:p w14:paraId="117FB0F6" w14:textId="77777777" w:rsidR="00920D3E" w:rsidRPr="00A67329" w:rsidRDefault="00920D3E" w:rsidP="00920D3E">
            <w:pPr>
              <w:jc w:val="left"/>
              <w:rPr>
                <w:sz w:val="20"/>
                <w:szCs w:val="20"/>
                <w:lang w:val="fr-CA"/>
              </w:rPr>
            </w:pPr>
            <w:r>
              <w:rPr>
                <w:sz w:val="20"/>
                <w:szCs w:val="20"/>
                <w:lang w:val="fr-CA"/>
              </w:rPr>
              <w:t>Coûts du projet</w:t>
            </w:r>
          </w:p>
        </w:tc>
        <w:tc>
          <w:tcPr>
            <w:tcW w:w="1134" w:type="dxa"/>
            <w:tcBorders>
              <w:bottom w:val="single" w:sz="4" w:space="0" w:color="666699"/>
            </w:tcBorders>
            <w:shd w:val="clear" w:color="auto" w:fill="auto"/>
            <w:tcMar>
              <w:left w:w="0" w:type="dxa"/>
              <w:right w:w="85" w:type="dxa"/>
            </w:tcMar>
          </w:tcPr>
          <w:p w14:paraId="6AB49658" w14:textId="77777777" w:rsidR="00920D3E" w:rsidRPr="00A67329" w:rsidRDefault="00920D3E" w:rsidP="00920D3E">
            <w:pPr>
              <w:jc w:val="right"/>
              <w:rPr>
                <w:sz w:val="20"/>
                <w:szCs w:val="20"/>
                <w:lang w:val="fr-CA"/>
              </w:rPr>
            </w:pPr>
          </w:p>
        </w:tc>
        <w:tc>
          <w:tcPr>
            <w:tcW w:w="1134" w:type="dxa"/>
            <w:tcBorders>
              <w:bottom w:val="single" w:sz="4" w:space="0" w:color="666699"/>
            </w:tcBorders>
            <w:shd w:val="clear" w:color="auto" w:fill="auto"/>
            <w:tcMar>
              <w:left w:w="0" w:type="dxa"/>
              <w:right w:w="85" w:type="dxa"/>
            </w:tcMar>
          </w:tcPr>
          <w:p w14:paraId="2CF8AB07" w14:textId="77777777" w:rsidR="00920D3E" w:rsidRPr="00A67329" w:rsidRDefault="00920D3E" w:rsidP="00920D3E">
            <w:pPr>
              <w:jc w:val="right"/>
              <w:rPr>
                <w:color w:val="000000"/>
                <w:sz w:val="20"/>
                <w:szCs w:val="20"/>
                <w:lang w:val="fr-CA"/>
              </w:rPr>
            </w:pPr>
          </w:p>
        </w:tc>
        <w:tc>
          <w:tcPr>
            <w:tcW w:w="1134" w:type="dxa"/>
            <w:tcBorders>
              <w:bottom w:val="single" w:sz="4" w:space="0" w:color="666699"/>
            </w:tcBorders>
            <w:shd w:val="clear" w:color="auto" w:fill="auto"/>
            <w:tcMar>
              <w:left w:w="0" w:type="dxa"/>
              <w:right w:w="85" w:type="dxa"/>
            </w:tcMar>
          </w:tcPr>
          <w:p w14:paraId="5AC5E516" w14:textId="77777777" w:rsidR="00920D3E" w:rsidRPr="00A67329" w:rsidRDefault="00920D3E" w:rsidP="00920D3E">
            <w:pPr>
              <w:jc w:val="right"/>
              <w:rPr>
                <w:color w:val="000000"/>
                <w:sz w:val="20"/>
                <w:szCs w:val="20"/>
                <w:lang w:val="fr-CA"/>
              </w:rPr>
            </w:pPr>
          </w:p>
        </w:tc>
        <w:tc>
          <w:tcPr>
            <w:tcW w:w="850" w:type="dxa"/>
            <w:tcBorders>
              <w:bottom w:val="single" w:sz="4" w:space="0" w:color="666699"/>
            </w:tcBorders>
            <w:shd w:val="clear" w:color="auto" w:fill="auto"/>
            <w:tcMar>
              <w:left w:w="0" w:type="dxa"/>
              <w:right w:w="85" w:type="dxa"/>
            </w:tcMar>
          </w:tcPr>
          <w:p w14:paraId="74F26A03" w14:textId="77777777" w:rsidR="00920D3E" w:rsidRPr="00A67329" w:rsidRDefault="00920D3E" w:rsidP="00920D3E">
            <w:pPr>
              <w:jc w:val="right"/>
              <w:rPr>
                <w:sz w:val="20"/>
                <w:szCs w:val="20"/>
                <w:lang w:val="fr-CA"/>
              </w:rPr>
            </w:pPr>
          </w:p>
        </w:tc>
        <w:tc>
          <w:tcPr>
            <w:tcW w:w="851" w:type="dxa"/>
            <w:tcBorders>
              <w:bottom w:val="single" w:sz="4" w:space="0" w:color="666699"/>
            </w:tcBorders>
            <w:shd w:val="clear" w:color="auto" w:fill="auto"/>
            <w:tcMar>
              <w:left w:w="0" w:type="dxa"/>
              <w:right w:w="85" w:type="dxa"/>
            </w:tcMar>
          </w:tcPr>
          <w:p w14:paraId="12D9D9F2" w14:textId="77777777" w:rsidR="00920D3E" w:rsidRPr="00A67329" w:rsidRDefault="00920D3E" w:rsidP="00920D3E">
            <w:pPr>
              <w:jc w:val="right"/>
              <w:rPr>
                <w:sz w:val="20"/>
                <w:szCs w:val="20"/>
                <w:lang w:val="fr-CA"/>
              </w:rPr>
            </w:pPr>
          </w:p>
        </w:tc>
        <w:tc>
          <w:tcPr>
            <w:tcW w:w="992" w:type="dxa"/>
            <w:tcBorders>
              <w:bottom w:val="single" w:sz="4" w:space="0" w:color="666699"/>
            </w:tcBorders>
            <w:shd w:val="clear" w:color="auto" w:fill="auto"/>
            <w:tcMar>
              <w:left w:w="0" w:type="dxa"/>
              <w:right w:w="85" w:type="dxa"/>
            </w:tcMar>
          </w:tcPr>
          <w:p w14:paraId="4A8ADF45" w14:textId="77777777" w:rsidR="00920D3E" w:rsidRPr="00A67329" w:rsidRDefault="00920D3E" w:rsidP="00920D3E">
            <w:pPr>
              <w:jc w:val="right"/>
              <w:rPr>
                <w:sz w:val="20"/>
                <w:szCs w:val="20"/>
                <w:lang w:val="fr-CA"/>
              </w:rPr>
            </w:pPr>
            <w:r w:rsidRPr="00A67329">
              <w:rPr>
                <w:sz w:val="20"/>
                <w:szCs w:val="20"/>
                <w:lang w:val="fr-CA"/>
              </w:rPr>
              <w:t>4</w:t>
            </w:r>
            <w:r>
              <w:rPr>
                <w:sz w:val="20"/>
                <w:szCs w:val="20"/>
                <w:lang w:val="fr-CA"/>
              </w:rPr>
              <w:t xml:space="preserve"> </w:t>
            </w:r>
            <w:r w:rsidRPr="00A67329">
              <w:rPr>
                <w:sz w:val="20"/>
                <w:szCs w:val="20"/>
                <w:lang w:val="fr-CA"/>
              </w:rPr>
              <w:t>500</w:t>
            </w:r>
            <w:r>
              <w:rPr>
                <w:sz w:val="20"/>
                <w:szCs w:val="20"/>
                <w:lang w:val="fr-CA"/>
              </w:rPr>
              <w:t xml:space="preserve"> </w:t>
            </w:r>
            <w:r w:rsidRPr="00A67329">
              <w:rPr>
                <w:sz w:val="20"/>
                <w:szCs w:val="20"/>
                <w:lang w:val="fr-CA"/>
              </w:rPr>
              <w:t>000</w:t>
            </w:r>
          </w:p>
        </w:tc>
        <w:tc>
          <w:tcPr>
            <w:tcW w:w="851" w:type="dxa"/>
            <w:tcBorders>
              <w:bottom w:val="single" w:sz="4" w:space="0" w:color="666699"/>
            </w:tcBorders>
            <w:tcMar>
              <w:left w:w="0" w:type="dxa"/>
              <w:right w:w="85" w:type="dxa"/>
            </w:tcMar>
          </w:tcPr>
          <w:p w14:paraId="4CA44969" w14:textId="77777777" w:rsidR="00920D3E" w:rsidRPr="00A67329" w:rsidRDefault="00920D3E" w:rsidP="00920D3E">
            <w:pPr>
              <w:jc w:val="right"/>
              <w:rPr>
                <w:sz w:val="20"/>
                <w:szCs w:val="20"/>
                <w:lang w:val="fr-CA"/>
              </w:rPr>
            </w:pPr>
          </w:p>
        </w:tc>
        <w:tc>
          <w:tcPr>
            <w:tcW w:w="992" w:type="dxa"/>
            <w:tcBorders>
              <w:bottom w:val="single" w:sz="4" w:space="0" w:color="666699"/>
            </w:tcBorders>
            <w:tcMar>
              <w:left w:w="0" w:type="dxa"/>
              <w:right w:w="85" w:type="dxa"/>
            </w:tcMar>
          </w:tcPr>
          <w:p w14:paraId="55A117D6" w14:textId="77777777" w:rsidR="00920D3E" w:rsidRPr="00A67329" w:rsidRDefault="00920D3E" w:rsidP="00920D3E">
            <w:pPr>
              <w:jc w:val="right"/>
              <w:rPr>
                <w:sz w:val="20"/>
                <w:szCs w:val="20"/>
                <w:lang w:val="fr-CA"/>
              </w:rPr>
            </w:pPr>
          </w:p>
        </w:tc>
        <w:tc>
          <w:tcPr>
            <w:tcW w:w="850" w:type="dxa"/>
            <w:tcBorders>
              <w:bottom w:val="single" w:sz="4" w:space="0" w:color="666699"/>
            </w:tcBorders>
            <w:tcMar>
              <w:left w:w="0" w:type="dxa"/>
              <w:right w:w="85" w:type="dxa"/>
            </w:tcMar>
          </w:tcPr>
          <w:p w14:paraId="201C4CA7" w14:textId="77777777" w:rsidR="00920D3E" w:rsidRPr="00A67329" w:rsidRDefault="00920D3E" w:rsidP="00920D3E">
            <w:pPr>
              <w:jc w:val="right"/>
              <w:rPr>
                <w:sz w:val="20"/>
                <w:szCs w:val="20"/>
                <w:lang w:val="fr-CA"/>
              </w:rPr>
            </w:pPr>
          </w:p>
        </w:tc>
        <w:tc>
          <w:tcPr>
            <w:tcW w:w="993" w:type="dxa"/>
            <w:tcBorders>
              <w:bottom w:val="single" w:sz="4" w:space="0" w:color="666699"/>
            </w:tcBorders>
            <w:tcMar>
              <w:left w:w="0" w:type="dxa"/>
              <w:right w:w="85" w:type="dxa"/>
            </w:tcMar>
          </w:tcPr>
          <w:p w14:paraId="78B56952" w14:textId="77777777" w:rsidR="00920D3E" w:rsidRPr="00A67329" w:rsidRDefault="00920D3E" w:rsidP="00920D3E">
            <w:pPr>
              <w:jc w:val="right"/>
              <w:rPr>
                <w:sz w:val="20"/>
                <w:szCs w:val="20"/>
                <w:lang w:val="fr-CA"/>
              </w:rPr>
            </w:pPr>
          </w:p>
        </w:tc>
        <w:tc>
          <w:tcPr>
            <w:tcW w:w="992" w:type="dxa"/>
            <w:tcBorders>
              <w:bottom w:val="single" w:sz="4" w:space="0" w:color="666699"/>
            </w:tcBorders>
            <w:tcMar>
              <w:left w:w="0" w:type="dxa"/>
              <w:right w:w="85" w:type="dxa"/>
            </w:tcMar>
          </w:tcPr>
          <w:p w14:paraId="62967A01" w14:textId="77777777" w:rsidR="00920D3E" w:rsidRPr="00A67329" w:rsidRDefault="00920D3E" w:rsidP="00920D3E">
            <w:pPr>
              <w:jc w:val="right"/>
              <w:rPr>
                <w:sz w:val="20"/>
                <w:szCs w:val="20"/>
                <w:lang w:val="fr-CA"/>
              </w:rPr>
            </w:pPr>
          </w:p>
        </w:tc>
        <w:tc>
          <w:tcPr>
            <w:tcW w:w="1068" w:type="dxa"/>
            <w:tcBorders>
              <w:bottom w:val="single" w:sz="4" w:space="0" w:color="666699"/>
            </w:tcBorders>
            <w:shd w:val="clear" w:color="auto" w:fill="auto"/>
            <w:tcMar>
              <w:left w:w="0" w:type="dxa"/>
              <w:right w:w="85" w:type="dxa"/>
            </w:tcMar>
          </w:tcPr>
          <w:p w14:paraId="41D36516" w14:textId="77777777" w:rsidR="00920D3E" w:rsidRPr="00A67329" w:rsidRDefault="00920D3E" w:rsidP="00920D3E">
            <w:pPr>
              <w:jc w:val="right"/>
              <w:rPr>
                <w:color w:val="000000"/>
                <w:sz w:val="20"/>
                <w:szCs w:val="20"/>
                <w:lang w:val="fr-CA"/>
              </w:rPr>
            </w:pPr>
            <w:r w:rsidRPr="00A67329">
              <w:rPr>
                <w:color w:val="000000"/>
                <w:sz w:val="20"/>
                <w:szCs w:val="20"/>
                <w:lang w:val="fr-CA"/>
              </w:rPr>
              <w:fldChar w:fldCharType="begin"/>
            </w:r>
            <w:r w:rsidRPr="00A67329">
              <w:rPr>
                <w:color w:val="000000"/>
                <w:sz w:val="20"/>
                <w:szCs w:val="20"/>
                <w:lang w:val="fr-CA"/>
              </w:rPr>
              <w:instrText xml:space="preserve"> =SUM(LEFT) </w:instrText>
            </w:r>
            <w:r w:rsidRPr="00A67329">
              <w:rPr>
                <w:color w:val="000000"/>
                <w:sz w:val="20"/>
                <w:szCs w:val="20"/>
                <w:lang w:val="fr-CA"/>
              </w:rPr>
              <w:fldChar w:fldCharType="separate"/>
            </w:r>
            <w:r w:rsidRPr="00A67329">
              <w:rPr>
                <w:noProof/>
                <w:color w:val="000000"/>
                <w:sz w:val="20"/>
                <w:szCs w:val="20"/>
                <w:lang w:val="fr-CA"/>
              </w:rPr>
              <w:t>4</w:t>
            </w:r>
            <w:r>
              <w:rPr>
                <w:noProof/>
                <w:color w:val="000000"/>
                <w:sz w:val="20"/>
                <w:szCs w:val="20"/>
                <w:lang w:val="fr-CA"/>
              </w:rPr>
              <w:t xml:space="preserve"> </w:t>
            </w:r>
            <w:r w:rsidRPr="00A67329">
              <w:rPr>
                <w:noProof/>
                <w:color w:val="000000"/>
                <w:sz w:val="20"/>
                <w:szCs w:val="20"/>
                <w:lang w:val="fr-CA"/>
              </w:rPr>
              <w:t>500</w:t>
            </w:r>
            <w:r>
              <w:rPr>
                <w:noProof/>
                <w:color w:val="000000"/>
                <w:sz w:val="20"/>
                <w:szCs w:val="20"/>
                <w:lang w:val="fr-CA"/>
              </w:rPr>
              <w:t xml:space="preserve"> </w:t>
            </w:r>
            <w:r w:rsidRPr="00A67329">
              <w:rPr>
                <w:noProof/>
                <w:color w:val="000000"/>
                <w:sz w:val="20"/>
                <w:szCs w:val="20"/>
                <w:lang w:val="fr-CA"/>
              </w:rPr>
              <w:t>000</w:t>
            </w:r>
            <w:r w:rsidRPr="00A67329">
              <w:rPr>
                <w:color w:val="000000"/>
                <w:sz w:val="20"/>
                <w:szCs w:val="20"/>
                <w:lang w:val="fr-CA"/>
              </w:rPr>
              <w:fldChar w:fldCharType="end"/>
            </w:r>
          </w:p>
        </w:tc>
      </w:tr>
      <w:tr w:rsidR="00920D3E" w:rsidRPr="00A67329" w14:paraId="788CB3B0" w14:textId="77777777" w:rsidTr="00920D3E">
        <w:tc>
          <w:tcPr>
            <w:tcW w:w="1696" w:type="dxa"/>
            <w:gridSpan w:val="2"/>
            <w:vMerge/>
            <w:tcBorders>
              <w:bottom w:val="single" w:sz="4" w:space="0" w:color="666699"/>
            </w:tcBorders>
            <w:shd w:val="clear" w:color="auto" w:fill="auto"/>
            <w:tcMar>
              <w:left w:w="85" w:type="dxa"/>
              <w:right w:w="0" w:type="dxa"/>
            </w:tcMar>
          </w:tcPr>
          <w:p w14:paraId="6E8CB826" w14:textId="77777777" w:rsidR="00920D3E" w:rsidRPr="00A67329" w:rsidRDefault="00920D3E" w:rsidP="00920D3E">
            <w:pPr>
              <w:jc w:val="center"/>
              <w:rPr>
                <w:sz w:val="20"/>
                <w:szCs w:val="20"/>
                <w:lang w:val="fr-CA"/>
              </w:rPr>
            </w:pPr>
          </w:p>
        </w:tc>
        <w:tc>
          <w:tcPr>
            <w:tcW w:w="851" w:type="dxa"/>
            <w:tcBorders>
              <w:bottom w:val="single" w:sz="4" w:space="0" w:color="666699"/>
            </w:tcBorders>
            <w:shd w:val="clear" w:color="auto" w:fill="auto"/>
            <w:tcMar>
              <w:left w:w="85" w:type="dxa"/>
              <w:right w:w="0" w:type="dxa"/>
            </w:tcMar>
          </w:tcPr>
          <w:p w14:paraId="278169B7" w14:textId="77777777" w:rsidR="00920D3E" w:rsidRPr="00A67329" w:rsidRDefault="00920D3E" w:rsidP="00920D3E">
            <w:pPr>
              <w:jc w:val="left"/>
              <w:rPr>
                <w:sz w:val="20"/>
                <w:szCs w:val="20"/>
                <w:lang w:val="fr-CA"/>
              </w:rPr>
            </w:pPr>
            <w:r>
              <w:rPr>
                <w:sz w:val="20"/>
                <w:szCs w:val="20"/>
                <w:lang w:val="fr-CA"/>
              </w:rPr>
              <w:t>Coûts d’appui</w:t>
            </w:r>
          </w:p>
        </w:tc>
        <w:tc>
          <w:tcPr>
            <w:tcW w:w="1134" w:type="dxa"/>
            <w:tcBorders>
              <w:bottom w:val="single" w:sz="4" w:space="0" w:color="666699"/>
            </w:tcBorders>
            <w:shd w:val="clear" w:color="auto" w:fill="auto"/>
            <w:tcMar>
              <w:left w:w="0" w:type="dxa"/>
              <w:right w:w="85" w:type="dxa"/>
            </w:tcMar>
          </w:tcPr>
          <w:p w14:paraId="2AC15824" w14:textId="77777777" w:rsidR="00920D3E" w:rsidRPr="00A67329" w:rsidRDefault="00920D3E" w:rsidP="00920D3E">
            <w:pPr>
              <w:jc w:val="right"/>
              <w:rPr>
                <w:sz w:val="20"/>
                <w:szCs w:val="20"/>
                <w:lang w:val="fr-CA"/>
              </w:rPr>
            </w:pPr>
          </w:p>
        </w:tc>
        <w:tc>
          <w:tcPr>
            <w:tcW w:w="1134" w:type="dxa"/>
            <w:tcBorders>
              <w:bottom w:val="single" w:sz="4" w:space="0" w:color="666699"/>
            </w:tcBorders>
            <w:shd w:val="clear" w:color="auto" w:fill="auto"/>
            <w:tcMar>
              <w:left w:w="0" w:type="dxa"/>
              <w:right w:w="85" w:type="dxa"/>
            </w:tcMar>
          </w:tcPr>
          <w:p w14:paraId="565F1B91" w14:textId="77777777" w:rsidR="00920D3E" w:rsidRPr="00A67329" w:rsidRDefault="00920D3E" w:rsidP="00920D3E">
            <w:pPr>
              <w:jc w:val="right"/>
              <w:rPr>
                <w:color w:val="000000"/>
                <w:sz w:val="20"/>
                <w:szCs w:val="20"/>
                <w:lang w:val="fr-CA"/>
              </w:rPr>
            </w:pPr>
          </w:p>
        </w:tc>
        <w:tc>
          <w:tcPr>
            <w:tcW w:w="1134" w:type="dxa"/>
            <w:tcBorders>
              <w:bottom w:val="single" w:sz="4" w:space="0" w:color="666699"/>
            </w:tcBorders>
            <w:shd w:val="clear" w:color="auto" w:fill="auto"/>
            <w:tcMar>
              <w:left w:w="0" w:type="dxa"/>
              <w:right w:w="85" w:type="dxa"/>
            </w:tcMar>
          </w:tcPr>
          <w:p w14:paraId="19B17640" w14:textId="77777777" w:rsidR="00920D3E" w:rsidRPr="00A67329" w:rsidRDefault="00920D3E" w:rsidP="00920D3E">
            <w:pPr>
              <w:jc w:val="right"/>
              <w:rPr>
                <w:color w:val="000000"/>
                <w:sz w:val="20"/>
                <w:szCs w:val="20"/>
                <w:lang w:val="fr-CA"/>
              </w:rPr>
            </w:pPr>
          </w:p>
        </w:tc>
        <w:tc>
          <w:tcPr>
            <w:tcW w:w="850" w:type="dxa"/>
            <w:tcBorders>
              <w:bottom w:val="single" w:sz="4" w:space="0" w:color="666699"/>
            </w:tcBorders>
            <w:shd w:val="clear" w:color="auto" w:fill="auto"/>
            <w:tcMar>
              <w:left w:w="0" w:type="dxa"/>
              <w:right w:w="85" w:type="dxa"/>
            </w:tcMar>
          </w:tcPr>
          <w:p w14:paraId="4812304B" w14:textId="77777777" w:rsidR="00920D3E" w:rsidRPr="00A67329" w:rsidRDefault="00920D3E" w:rsidP="00920D3E">
            <w:pPr>
              <w:jc w:val="right"/>
              <w:rPr>
                <w:sz w:val="20"/>
                <w:szCs w:val="20"/>
                <w:lang w:val="fr-CA"/>
              </w:rPr>
            </w:pPr>
          </w:p>
        </w:tc>
        <w:tc>
          <w:tcPr>
            <w:tcW w:w="851" w:type="dxa"/>
            <w:tcBorders>
              <w:bottom w:val="single" w:sz="4" w:space="0" w:color="666699"/>
            </w:tcBorders>
            <w:shd w:val="clear" w:color="auto" w:fill="auto"/>
            <w:tcMar>
              <w:left w:w="0" w:type="dxa"/>
              <w:right w:w="85" w:type="dxa"/>
            </w:tcMar>
          </w:tcPr>
          <w:p w14:paraId="7CD38C2D" w14:textId="77777777" w:rsidR="00920D3E" w:rsidRPr="00A67329" w:rsidRDefault="00920D3E" w:rsidP="00920D3E">
            <w:pPr>
              <w:jc w:val="right"/>
              <w:rPr>
                <w:sz w:val="20"/>
                <w:szCs w:val="20"/>
                <w:lang w:val="fr-CA"/>
              </w:rPr>
            </w:pPr>
          </w:p>
        </w:tc>
        <w:tc>
          <w:tcPr>
            <w:tcW w:w="992" w:type="dxa"/>
            <w:tcBorders>
              <w:bottom w:val="single" w:sz="4" w:space="0" w:color="666699"/>
            </w:tcBorders>
            <w:shd w:val="clear" w:color="auto" w:fill="auto"/>
            <w:tcMar>
              <w:left w:w="0" w:type="dxa"/>
              <w:right w:w="85" w:type="dxa"/>
            </w:tcMar>
          </w:tcPr>
          <w:p w14:paraId="5AB59FDE" w14:textId="77777777" w:rsidR="00920D3E" w:rsidRPr="00A67329" w:rsidRDefault="00920D3E" w:rsidP="00920D3E">
            <w:pPr>
              <w:jc w:val="right"/>
              <w:rPr>
                <w:sz w:val="20"/>
                <w:szCs w:val="20"/>
                <w:lang w:val="fr-CA"/>
              </w:rPr>
            </w:pPr>
            <w:r w:rsidRPr="00A67329">
              <w:rPr>
                <w:sz w:val="20"/>
                <w:szCs w:val="20"/>
                <w:lang w:val="fr-CA"/>
              </w:rPr>
              <w:t>332</w:t>
            </w:r>
            <w:r>
              <w:rPr>
                <w:sz w:val="20"/>
                <w:szCs w:val="20"/>
                <w:lang w:val="fr-CA"/>
              </w:rPr>
              <w:t xml:space="preserve"> </w:t>
            </w:r>
            <w:r w:rsidRPr="00A67329">
              <w:rPr>
                <w:sz w:val="20"/>
                <w:szCs w:val="20"/>
                <w:lang w:val="fr-CA"/>
              </w:rPr>
              <w:t>333</w:t>
            </w:r>
          </w:p>
        </w:tc>
        <w:tc>
          <w:tcPr>
            <w:tcW w:w="851" w:type="dxa"/>
            <w:tcBorders>
              <w:bottom w:val="single" w:sz="4" w:space="0" w:color="666699"/>
            </w:tcBorders>
            <w:tcMar>
              <w:left w:w="0" w:type="dxa"/>
              <w:right w:w="85" w:type="dxa"/>
            </w:tcMar>
          </w:tcPr>
          <w:p w14:paraId="04C2FBDE" w14:textId="77777777" w:rsidR="00920D3E" w:rsidRPr="00A67329" w:rsidRDefault="00920D3E" w:rsidP="00920D3E">
            <w:pPr>
              <w:jc w:val="right"/>
              <w:rPr>
                <w:sz w:val="20"/>
                <w:szCs w:val="20"/>
                <w:lang w:val="fr-CA"/>
              </w:rPr>
            </w:pPr>
          </w:p>
        </w:tc>
        <w:tc>
          <w:tcPr>
            <w:tcW w:w="992" w:type="dxa"/>
            <w:tcBorders>
              <w:bottom w:val="single" w:sz="4" w:space="0" w:color="666699"/>
            </w:tcBorders>
            <w:tcMar>
              <w:left w:w="0" w:type="dxa"/>
              <w:right w:w="85" w:type="dxa"/>
            </w:tcMar>
          </w:tcPr>
          <w:p w14:paraId="47451C8F" w14:textId="77777777" w:rsidR="00920D3E" w:rsidRPr="00A67329" w:rsidRDefault="00920D3E" w:rsidP="00920D3E">
            <w:pPr>
              <w:jc w:val="right"/>
              <w:rPr>
                <w:sz w:val="20"/>
                <w:szCs w:val="20"/>
                <w:lang w:val="fr-CA"/>
              </w:rPr>
            </w:pPr>
          </w:p>
        </w:tc>
        <w:tc>
          <w:tcPr>
            <w:tcW w:w="850" w:type="dxa"/>
            <w:tcBorders>
              <w:bottom w:val="single" w:sz="4" w:space="0" w:color="666699"/>
            </w:tcBorders>
            <w:tcMar>
              <w:left w:w="0" w:type="dxa"/>
              <w:right w:w="85" w:type="dxa"/>
            </w:tcMar>
          </w:tcPr>
          <w:p w14:paraId="41657A88" w14:textId="77777777" w:rsidR="00920D3E" w:rsidRPr="00A67329" w:rsidRDefault="00920D3E" w:rsidP="00920D3E">
            <w:pPr>
              <w:jc w:val="right"/>
              <w:rPr>
                <w:sz w:val="20"/>
                <w:szCs w:val="20"/>
                <w:lang w:val="fr-CA"/>
              </w:rPr>
            </w:pPr>
          </w:p>
        </w:tc>
        <w:tc>
          <w:tcPr>
            <w:tcW w:w="993" w:type="dxa"/>
            <w:tcBorders>
              <w:bottom w:val="single" w:sz="4" w:space="0" w:color="666699"/>
            </w:tcBorders>
            <w:tcMar>
              <w:left w:w="0" w:type="dxa"/>
              <w:right w:w="85" w:type="dxa"/>
            </w:tcMar>
          </w:tcPr>
          <w:p w14:paraId="6D1A926A" w14:textId="77777777" w:rsidR="00920D3E" w:rsidRPr="00A67329" w:rsidRDefault="00920D3E" w:rsidP="00920D3E">
            <w:pPr>
              <w:jc w:val="right"/>
              <w:rPr>
                <w:sz w:val="20"/>
                <w:szCs w:val="20"/>
                <w:lang w:val="fr-CA"/>
              </w:rPr>
            </w:pPr>
          </w:p>
        </w:tc>
        <w:tc>
          <w:tcPr>
            <w:tcW w:w="992" w:type="dxa"/>
            <w:tcBorders>
              <w:bottom w:val="single" w:sz="4" w:space="0" w:color="666699"/>
            </w:tcBorders>
            <w:tcMar>
              <w:left w:w="0" w:type="dxa"/>
              <w:right w:w="85" w:type="dxa"/>
            </w:tcMar>
          </w:tcPr>
          <w:p w14:paraId="2F6FD2A3" w14:textId="77777777" w:rsidR="00920D3E" w:rsidRPr="00A67329" w:rsidRDefault="00920D3E" w:rsidP="00920D3E">
            <w:pPr>
              <w:jc w:val="right"/>
              <w:rPr>
                <w:sz w:val="20"/>
                <w:szCs w:val="20"/>
                <w:lang w:val="fr-CA"/>
              </w:rPr>
            </w:pPr>
          </w:p>
        </w:tc>
        <w:tc>
          <w:tcPr>
            <w:tcW w:w="1068" w:type="dxa"/>
            <w:tcBorders>
              <w:bottom w:val="single" w:sz="4" w:space="0" w:color="666699"/>
            </w:tcBorders>
            <w:shd w:val="clear" w:color="auto" w:fill="auto"/>
            <w:tcMar>
              <w:left w:w="0" w:type="dxa"/>
              <w:right w:w="85" w:type="dxa"/>
            </w:tcMar>
          </w:tcPr>
          <w:p w14:paraId="6FF080DE" w14:textId="77777777" w:rsidR="00920D3E" w:rsidRPr="00A67329" w:rsidRDefault="00920D3E" w:rsidP="00920D3E">
            <w:pPr>
              <w:jc w:val="right"/>
              <w:rPr>
                <w:color w:val="000000"/>
                <w:sz w:val="20"/>
                <w:szCs w:val="20"/>
                <w:lang w:val="fr-CA"/>
              </w:rPr>
            </w:pPr>
            <w:r w:rsidRPr="00A67329">
              <w:rPr>
                <w:color w:val="000000"/>
                <w:sz w:val="20"/>
                <w:szCs w:val="20"/>
                <w:lang w:val="fr-CA"/>
              </w:rPr>
              <w:fldChar w:fldCharType="begin"/>
            </w:r>
            <w:r w:rsidRPr="00A67329">
              <w:rPr>
                <w:color w:val="000000"/>
                <w:sz w:val="20"/>
                <w:szCs w:val="20"/>
                <w:lang w:val="fr-CA"/>
              </w:rPr>
              <w:instrText xml:space="preserve"> =SUM(LEFT) </w:instrText>
            </w:r>
            <w:r w:rsidRPr="00A67329">
              <w:rPr>
                <w:color w:val="000000"/>
                <w:sz w:val="20"/>
                <w:szCs w:val="20"/>
                <w:lang w:val="fr-CA"/>
              </w:rPr>
              <w:fldChar w:fldCharType="separate"/>
            </w:r>
            <w:r w:rsidRPr="00A67329">
              <w:rPr>
                <w:noProof/>
                <w:color w:val="000000"/>
                <w:sz w:val="20"/>
                <w:szCs w:val="20"/>
                <w:lang w:val="fr-CA"/>
              </w:rPr>
              <w:t>332</w:t>
            </w:r>
            <w:r>
              <w:rPr>
                <w:noProof/>
                <w:color w:val="000000"/>
                <w:sz w:val="20"/>
                <w:szCs w:val="20"/>
                <w:lang w:val="fr-CA"/>
              </w:rPr>
              <w:t xml:space="preserve"> </w:t>
            </w:r>
            <w:r w:rsidRPr="00A67329">
              <w:rPr>
                <w:noProof/>
                <w:color w:val="000000"/>
                <w:sz w:val="20"/>
                <w:szCs w:val="20"/>
                <w:lang w:val="fr-CA"/>
              </w:rPr>
              <w:t>333</w:t>
            </w:r>
            <w:r w:rsidRPr="00A67329">
              <w:rPr>
                <w:color w:val="000000"/>
                <w:sz w:val="20"/>
                <w:szCs w:val="20"/>
                <w:lang w:val="fr-CA"/>
              </w:rPr>
              <w:fldChar w:fldCharType="end"/>
            </w:r>
          </w:p>
        </w:tc>
      </w:tr>
    </w:tbl>
    <w:p w14:paraId="48D66EA2" w14:textId="77777777" w:rsidR="00920D3E" w:rsidRPr="00C65C9A" w:rsidRDefault="00920D3E" w:rsidP="00920D3E">
      <w:pPr>
        <w:spacing w:before="20" w:after="60"/>
        <w:jc w:val="left"/>
        <w:rPr>
          <w:sz w:val="18"/>
          <w:szCs w:val="18"/>
          <w:lang w:val="fr-CA"/>
        </w:rPr>
      </w:pPr>
      <w:r w:rsidRPr="00C65C9A">
        <w:rPr>
          <w:sz w:val="18"/>
          <w:szCs w:val="18"/>
          <w:lang w:val="fr-CA"/>
        </w:rPr>
        <w:t xml:space="preserve">* </w:t>
      </w:r>
      <w:r>
        <w:rPr>
          <w:sz w:val="18"/>
          <w:szCs w:val="18"/>
          <w:lang w:val="fr-CA"/>
        </w:rPr>
        <w:t>La valeur</w:t>
      </w:r>
      <w:r w:rsidRPr="00C65C9A">
        <w:rPr>
          <w:sz w:val="18"/>
          <w:szCs w:val="18"/>
          <w:lang w:val="fr-CA"/>
        </w:rPr>
        <w:t xml:space="preserve"> totale rajustée de la phase II du PGEH pour le plan du secteur de la </w:t>
      </w:r>
      <w:r>
        <w:rPr>
          <w:sz w:val="18"/>
          <w:szCs w:val="18"/>
          <w:lang w:val="fr-CA"/>
        </w:rPr>
        <w:t>réfrigération</w:t>
      </w:r>
      <w:r w:rsidRPr="00C65C9A">
        <w:rPr>
          <w:sz w:val="18"/>
          <w:szCs w:val="18"/>
          <w:lang w:val="fr-CA"/>
        </w:rPr>
        <w:t xml:space="preserve"> et </w:t>
      </w:r>
      <w:r>
        <w:rPr>
          <w:sz w:val="18"/>
          <w:szCs w:val="18"/>
          <w:lang w:val="fr-CA"/>
        </w:rPr>
        <w:t xml:space="preserve">de la </w:t>
      </w:r>
      <w:r w:rsidRPr="00C65C9A">
        <w:rPr>
          <w:sz w:val="18"/>
          <w:szCs w:val="18"/>
          <w:lang w:val="fr-CA"/>
        </w:rPr>
        <w:t xml:space="preserve">climatisation et </w:t>
      </w:r>
      <w:r>
        <w:rPr>
          <w:sz w:val="18"/>
          <w:szCs w:val="18"/>
          <w:lang w:val="fr-CA"/>
        </w:rPr>
        <w:t xml:space="preserve">le </w:t>
      </w:r>
      <w:r w:rsidRPr="00C65C9A">
        <w:rPr>
          <w:sz w:val="18"/>
          <w:szCs w:val="18"/>
          <w:lang w:val="fr-CA"/>
        </w:rPr>
        <w:t xml:space="preserve">niveau de financement des </w:t>
      </w:r>
      <w:r>
        <w:rPr>
          <w:sz w:val="18"/>
          <w:szCs w:val="18"/>
          <w:lang w:val="fr-CA"/>
        </w:rPr>
        <w:t>tranches</w:t>
      </w:r>
      <w:r w:rsidRPr="00C65C9A">
        <w:rPr>
          <w:sz w:val="18"/>
          <w:szCs w:val="18"/>
          <w:lang w:val="fr-CA"/>
        </w:rPr>
        <w:t xml:space="preserve"> entre 2018 et 2026</w:t>
      </w:r>
      <w:r>
        <w:rPr>
          <w:sz w:val="18"/>
          <w:szCs w:val="18"/>
          <w:lang w:val="fr-CA"/>
        </w:rPr>
        <w:t xml:space="preserve"> ont été approuvés à la 86</w:t>
      </w:r>
      <w:r w:rsidRPr="00C65C9A">
        <w:rPr>
          <w:sz w:val="18"/>
          <w:szCs w:val="18"/>
          <w:vertAlign w:val="superscript"/>
          <w:lang w:val="fr-CA"/>
        </w:rPr>
        <w:t>e</w:t>
      </w:r>
      <w:r>
        <w:rPr>
          <w:sz w:val="18"/>
          <w:szCs w:val="18"/>
          <w:lang w:val="fr-CA"/>
        </w:rPr>
        <w:t xml:space="preserve"> réunion (décision 86/34)</w:t>
      </w:r>
      <w:r w:rsidRPr="00C65C9A">
        <w:rPr>
          <w:sz w:val="18"/>
          <w:szCs w:val="18"/>
          <w:lang w:val="fr-CA"/>
        </w:rPr>
        <w:t>.</w:t>
      </w:r>
    </w:p>
    <w:p w14:paraId="655F14E4" w14:textId="77777777" w:rsidR="00920D3E" w:rsidRPr="00C65C9A" w:rsidRDefault="00920D3E" w:rsidP="00920D3E">
      <w:pPr>
        <w:spacing w:after="60"/>
        <w:jc w:val="left"/>
        <w:rPr>
          <w:sz w:val="24"/>
          <w:lang w:val="fr-CA"/>
        </w:rPr>
      </w:pPr>
    </w:p>
    <w:tbl>
      <w:tblPr>
        <w:tblStyle w:val="TableGrid"/>
        <w:tblW w:w="5000" w:type="pct"/>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3208"/>
        <w:gridCol w:w="11038"/>
      </w:tblGrid>
      <w:tr w:rsidR="00920D3E" w:rsidRPr="00A67329" w14:paraId="4B7E7031" w14:textId="77777777" w:rsidTr="00920D3E">
        <w:trPr>
          <w:trHeight w:val="240"/>
        </w:trPr>
        <w:tc>
          <w:tcPr>
            <w:tcW w:w="1126" w:type="pct"/>
            <w:shd w:val="clear" w:color="auto" w:fill="auto"/>
          </w:tcPr>
          <w:p w14:paraId="0BB15914" w14:textId="77777777" w:rsidR="00920D3E" w:rsidRPr="00A67329" w:rsidRDefault="00920D3E" w:rsidP="00920D3E">
            <w:pPr>
              <w:spacing w:after="60"/>
              <w:jc w:val="left"/>
              <w:rPr>
                <w:b/>
                <w:sz w:val="20"/>
                <w:lang w:val="fr-CA"/>
              </w:rPr>
            </w:pPr>
            <w:r>
              <w:rPr>
                <w:b/>
                <w:sz w:val="20"/>
                <w:lang w:val="fr-CA"/>
              </w:rPr>
              <w:t>Recommandation du Secrétariat :</w:t>
            </w:r>
          </w:p>
        </w:tc>
        <w:tc>
          <w:tcPr>
            <w:tcW w:w="3874" w:type="pct"/>
            <w:shd w:val="clear" w:color="auto" w:fill="auto"/>
          </w:tcPr>
          <w:p w14:paraId="2DB31D79" w14:textId="77777777" w:rsidR="00920D3E" w:rsidRPr="00A67329" w:rsidRDefault="00920D3E" w:rsidP="00920D3E">
            <w:pPr>
              <w:spacing w:after="60"/>
              <w:jc w:val="center"/>
              <w:rPr>
                <w:sz w:val="20"/>
                <w:lang w:val="fr-CA"/>
              </w:rPr>
            </w:pPr>
            <w:r>
              <w:rPr>
                <w:sz w:val="20"/>
                <w:lang w:val="fr-CA"/>
              </w:rPr>
              <w:t>Pour examen individuel</w:t>
            </w:r>
          </w:p>
        </w:tc>
      </w:tr>
    </w:tbl>
    <w:p w14:paraId="4CA2DB58" w14:textId="77777777" w:rsidR="00920D3E" w:rsidRPr="00A67329" w:rsidRDefault="00920D3E" w:rsidP="00920D3E">
      <w:pPr>
        <w:rPr>
          <w:lang w:val="fr-CA"/>
        </w:rPr>
        <w:sectPr w:rsidR="00920D3E" w:rsidRPr="00A67329" w:rsidSect="00920D3E">
          <w:headerReference w:type="even" r:id="rId47"/>
          <w:headerReference w:type="default" r:id="rId48"/>
          <w:footerReference w:type="even" r:id="rId49"/>
          <w:footerReference w:type="default" r:id="rId50"/>
          <w:footerReference w:type="first" r:id="rId51"/>
          <w:pgSz w:w="15840" w:h="12240" w:orient="landscape" w:code="1"/>
          <w:pgMar w:top="1440" w:right="720" w:bottom="1440" w:left="864" w:header="720" w:footer="475" w:gutter="0"/>
          <w:cols w:space="720"/>
          <w:docGrid w:linePitch="299"/>
        </w:sectPr>
      </w:pPr>
    </w:p>
    <w:p w14:paraId="1EC5AD1E" w14:textId="77777777" w:rsidR="00920D3E" w:rsidRPr="00A67329" w:rsidRDefault="00920D3E" w:rsidP="00920D3E">
      <w:pPr>
        <w:jc w:val="center"/>
        <w:rPr>
          <w:b/>
          <w:lang w:val="fr-CA"/>
        </w:rPr>
      </w:pPr>
      <w:r>
        <w:rPr>
          <w:b/>
          <w:lang w:val="fr-CA"/>
        </w:rPr>
        <w:lastRenderedPageBreak/>
        <w:t>DESCRIPTION DU PROJET</w:t>
      </w:r>
    </w:p>
    <w:p w14:paraId="208F0BD3" w14:textId="77777777" w:rsidR="00920D3E" w:rsidRPr="00A67329" w:rsidRDefault="00920D3E" w:rsidP="00920D3E">
      <w:pPr>
        <w:rPr>
          <w:lang w:val="fr-CA"/>
        </w:rPr>
      </w:pPr>
    </w:p>
    <w:p w14:paraId="2AC572C6" w14:textId="77777777" w:rsidR="00920D3E" w:rsidRPr="00984397" w:rsidRDefault="00920D3E" w:rsidP="00920D3E">
      <w:pPr>
        <w:pStyle w:val="Heading1"/>
        <w:rPr>
          <w:lang w:val="fr-CA"/>
        </w:rPr>
      </w:pPr>
      <w:r w:rsidRPr="00984397">
        <w:rPr>
          <w:lang w:val="fr-CA"/>
        </w:rPr>
        <w:t>L’ONUDI, en qualité d’agence d’exécution principale, présente au nom du gouvernement de la Chine une demande de financement pour la troisième tranche de la phase II du plan de fabrication des climatiseurs individuels</w:t>
      </w:r>
      <w:r>
        <w:rPr>
          <w:lang w:val="fr-CA"/>
        </w:rPr>
        <w:t xml:space="preserve"> (RAC)</w:t>
      </w:r>
      <w:r w:rsidRPr="00984397">
        <w:rPr>
          <w:rStyle w:val="FootnoteReference"/>
          <w:lang w:val="fr-CA"/>
        </w:rPr>
        <w:footnoteReference w:id="20"/>
      </w:r>
      <w:r w:rsidRPr="00984397">
        <w:rPr>
          <w:lang w:val="fr-CA"/>
        </w:rPr>
        <w:t xml:space="preserve"> et des chauffe-eau à pompe à chaleur (</w:t>
      </w:r>
      <w:r>
        <w:rPr>
          <w:lang w:val="fr-CA"/>
        </w:rPr>
        <w:t>CEPC</w:t>
      </w:r>
      <w:r w:rsidRPr="00984397">
        <w:rPr>
          <w:lang w:val="fr-CA"/>
        </w:rPr>
        <w:t>) du plan de gestion de l’élimination des HCFC (PGEH) de la Chine pour la somme totale de 4 832 333 $US, comprenant 4 150 000 $US, plus les coûts d’appui à l’agence de 290 500 $US</w:t>
      </w:r>
      <w:r>
        <w:rPr>
          <w:lang w:val="fr-CA"/>
        </w:rPr>
        <w:t>,</w:t>
      </w:r>
      <w:r w:rsidRPr="00984397">
        <w:rPr>
          <w:lang w:val="fr-CA"/>
        </w:rPr>
        <w:t xml:space="preserve"> pour l’ONUDI, et 350 000 $US, plus les coûts d’appui de 41 833 $US, pour l’Autriche.</w:t>
      </w:r>
      <w:r w:rsidRPr="00984397">
        <w:rPr>
          <w:rStyle w:val="FootnoteReference"/>
          <w:lang w:val="fr-CA"/>
        </w:rPr>
        <w:footnoteReference w:id="21"/>
      </w:r>
      <w:r w:rsidRPr="00984397">
        <w:rPr>
          <w:lang w:val="fr-CA"/>
        </w:rPr>
        <w:t xml:space="preserve"> La proposition comprend un rapport périodique sur la mise en </w:t>
      </w:r>
      <w:r>
        <w:rPr>
          <w:lang w:val="fr-CA"/>
        </w:rPr>
        <w:t xml:space="preserve">œuvre </w:t>
      </w:r>
      <w:r w:rsidRPr="00984397">
        <w:rPr>
          <w:lang w:val="fr-CA"/>
        </w:rPr>
        <w:t>de la deuxi</w:t>
      </w:r>
      <w:r>
        <w:rPr>
          <w:lang w:val="fr-CA"/>
        </w:rPr>
        <w:t>ème tranche du plan du secteur de la réfrigération et de la climatisation, le plan de mise en œuvre de la tranche de 2021 à 2023 et les rapports de vérification répondant aux exigences du paragraphe 5 c) de l’Accord entre le gouvernement de la Chine et le Comité exécutif.</w:t>
      </w:r>
    </w:p>
    <w:p w14:paraId="73D0D697" w14:textId="77777777" w:rsidR="00920D3E" w:rsidRPr="00A67329" w:rsidRDefault="00920D3E" w:rsidP="00920D3E">
      <w:pPr>
        <w:spacing w:after="120"/>
        <w:rPr>
          <w:u w:val="single"/>
          <w:lang w:val="fr-CA"/>
        </w:rPr>
      </w:pPr>
      <w:r>
        <w:rPr>
          <w:u w:val="single"/>
          <w:lang w:val="fr-CA"/>
        </w:rPr>
        <w:t xml:space="preserve">Modification de la phase II du plan du secteur de la réfrigération et de la climatisation </w:t>
      </w:r>
    </w:p>
    <w:p w14:paraId="2DC555B1" w14:textId="77777777" w:rsidR="00920D3E" w:rsidRPr="00A67329" w:rsidRDefault="00920D3E" w:rsidP="00920D3E">
      <w:pPr>
        <w:rPr>
          <w:lang w:val="fr-CA"/>
        </w:rPr>
      </w:pPr>
    </w:p>
    <w:p w14:paraId="06754471" w14:textId="77777777" w:rsidR="00920D3E" w:rsidRPr="00A67329" w:rsidRDefault="00920D3E" w:rsidP="00920D3E">
      <w:pPr>
        <w:pStyle w:val="Heading1"/>
        <w:rPr>
          <w:lang w:val="fr-CA"/>
        </w:rPr>
      </w:pPr>
      <w:r>
        <w:rPr>
          <w:lang w:val="fr-CA"/>
        </w:rPr>
        <w:t>Le Comité exécutif, à sa 84</w:t>
      </w:r>
      <w:r w:rsidRPr="00CF5CC6">
        <w:rPr>
          <w:vertAlign w:val="superscript"/>
          <w:lang w:val="fr-CA"/>
        </w:rPr>
        <w:t>e</w:t>
      </w:r>
      <w:r>
        <w:rPr>
          <w:lang w:val="fr-CA"/>
        </w:rPr>
        <w:t xml:space="preserve"> réunion, a modifié la phase II de PGEH de la Chine et a demandé aux agences bilatérales et d’exécution de remettre un plan d’action révisé pour chaque plan de secteur (décision 84/69). Le Comité exécutif, à sa 86</w:t>
      </w:r>
      <w:r w:rsidRPr="00CF5CC6">
        <w:rPr>
          <w:vertAlign w:val="superscript"/>
          <w:lang w:val="fr-CA"/>
        </w:rPr>
        <w:t>e</w:t>
      </w:r>
      <w:r>
        <w:rPr>
          <w:lang w:val="fr-CA"/>
        </w:rPr>
        <w:t xml:space="preserve"> réunion, a approuvé le plan d’action prolongé et révisé pour le secteur de la fabrication de RAC et de CEPC pour la somme de 28 831 000 $US, plus les coûts d’appui à l’agence, pour la période 2021-2026; le financement total ajusté approuvé en principe pour la phase II du plan du secteur de la réfrigération et de la climatisation est de 60 394 081 $US, plus les coûts d’appui à l’agence (décision 86/36)</w:t>
      </w:r>
      <w:r w:rsidRPr="00A67329">
        <w:rPr>
          <w:lang w:val="fr-CA"/>
        </w:rPr>
        <w:t xml:space="preserve">. </w:t>
      </w:r>
    </w:p>
    <w:p w14:paraId="5BCF4E0F" w14:textId="77777777" w:rsidR="00920D3E" w:rsidRPr="00A67329" w:rsidRDefault="00920D3E" w:rsidP="005312BB">
      <w:pPr>
        <w:pStyle w:val="Heading1"/>
        <w:spacing w:after="120"/>
        <w:rPr>
          <w:u w:val="single"/>
          <w:lang w:val="fr-CA"/>
        </w:rPr>
      </w:pPr>
      <w:r>
        <w:rPr>
          <w:lang w:val="fr-CA"/>
        </w:rPr>
        <w:t>La phase II du plan du secteur des RAC comprend un volet d’investissement pour aider les entreprises à effectuer la reconversion, des mesures réglementaires et une assistance technique afin de faciliter l’adoption de la technologie des RAC à base de R-290 sur le marché, et la gestion de projet. Le plan d’origine devait être mis en œuvre de 2016 à 2021 et comprenait la reconversion de vingt chaînes de fabrication de RAC, trois chaînes de fabrication de CEPC résidentiels, trois chaînes de fabrication de compresseurs à base de R-290 et deux chaînes de fabrication de CEPC résidentiels à base de R-744, afin d’éliminer 449 tonnes PAO de HCFC-22; 578 tm supplémentaires de HCFC-22 seraient éliminées dans des entreprises ne recevant pas d’assistance. Le plan révisé a été prolongé jusqu’en 2026 et le nombre de chaînes de RAC à reconvertir au R-290 à la phase II a été réduit à dix; le nombre de chaînes de fabrication de compresseurs à reconvertir au R-290 a été réduit à quatre; le nombre de chaînes de fabrication de CEPC résidentiels à reconvertir au R-290 est demeuré le même; et aucune chaîne de fabrication de CEPC résidentiels ne serait reconvertie au R-744, afin d’éliminer 237 tonnes PAO de HCFC; 2 228 tonnes PAO de plus de HCFC-22 seraient éliminées dans des entreprises ne recevant pas d’assistance.</w:t>
      </w:r>
    </w:p>
    <w:p w14:paraId="3AF27954" w14:textId="77777777" w:rsidR="00920D3E" w:rsidRPr="00A67329" w:rsidRDefault="00920D3E" w:rsidP="005312BB">
      <w:pPr>
        <w:spacing w:after="120"/>
        <w:rPr>
          <w:u w:val="single"/>
          <w:lang w:val="fr-CA"/>
        </w:rPr>
      </w:pPr>
      <w:r>
        <w:rPr>
          <w:u w:val="single"/>
          <w:lang w:val="fr-CA"/>
        </w:rPr>
        <w:t>Rapport périodique sur la mise en œuvre de la deuxième tranche</w:t>
      </w:r>
    </w:p>
    <w:p w14:paraId="4D68FD53" w14:textId="77777777" w:rsidR="00920D3E" w:rsidRPr="00A67329" w:rsidRDefault="00920D3E" w:rsidP="005312BB">
      <w:pPr>
        <w:spacing w:after="120"/>
        <w:rPr>
          <w:lang w:val="fr-CA"/>
        </w:rPr>
      </w:pPr>
      <w:r>
        <w:rPr>
          <w:i/>
          <w:lang w:val="fr-CA"/>
        </w:rPr>
        <w:t>Activités dans les entreprises</w:t>
      </w:r>
    </w:p>
    <w:p w14:paraId="4FCB3338" w14:textId="77777777" w:rsidR="00920D3E" w:rsidRPr="00A67329" w:rsidRDefault="00920D3E" w:rsidP="005312BB">
      <w:pPr>
        <w:pStyle w:val="Heading1"/>
        <w:spacing w:after="120"/>
        <w:rPr>
          <w:lang w:val="fr-CA"/>
        </w:rPr>
      </w:pPr>
      <w:r>
        <w:rPr>
          <w:lang w:val="fr-CA"/>
        </w:rPr>
        <w:t>Les cinq entreprises de fabrication de RAC et les quatre entreprises de fabrication de compresseurs indiquées dans le tableau 1 ont signé une entente pour reconvertir leurs chaînes de fabrication à une technologie à base de R-290 et en sont à différentes étapes de la mise en œuvre, comme indiqué ci-dessous</w:t>
      </w:r>
      <w:r w:rsidRPr="00A67329">
        <w:rPr>
          <w:lang w:val="fr-CA"/>
        </w:rPr>
        <w:t xml:space="preserve">: </w:t>
      </w:r>
    </w:p>
    <w:p w14:paraId="4178C28F" w14:textId="77777777" w:rsidR="00920D3E" w:rsidRPr="00696A20" w:rsidRDefault="00920D3E" w:rsidP="005312BB">
      <w:pPr>
        <w:pStyle w:val="Heading2"/>
        <w:widowControl/>
        <w:numPr>
          <w:ilvl w:val="1"/>
          <w:numId w:val="1"/>
        </w:numPr>
        <w:spacing w:after="120"/>
        <w:rPr>
          <w:lang w:val="fr-CA"/>
        </w:rPr>
      </w:pPr>
      <w:r w:rsidRPr="00696A20">
        <w:rPr>
          <w:lang w:val="fr-CA"/>
        </w:rPr>
        <w:t xml:space="preserve">Deux entreprises de fabrication de RAC (TCL Zhongshan et Zhongshan Changhong) </w:t>
      </w:r>
      <w:r>
        <w:rPr>
          <w:lang w:val="fr-CA"/>
        </w:rPr>
        <w:t>et un fabricant de compresseurs</w:t>
      </w:r>
      <w:r w:rsidRPr="00696A20">
        <w:rPr>
          <w:lang w:val="fr-CA"/>
        </w:rPr>
        <w:t xml:space="preserve"> (Shenyang Sanyo) </w:t>
      </w:r>
      <w:r>
        <w:rPr>
          <w:lang w:val="fr-CA"/>
        </w:rPr>
        <w:t xml:space="preserve">ont terminé leur reconversion </w:t>
      </w:r>
      <w:r w:rsidRPr="00696A20">
        <w:rPr>
          <w:lang w:val="fr-CA"/>
        </w:rPr>
        <w:t xml:space="preserve">; </w:t>
      </w:r>
    </w:p>
    <w:p w14:paraId="50CCD246" w14:textId="77777777" w:rsidR="00920D3E" w:rsidRPr="00696A20" w:rsidRDefault="00920D3E" w:rsidP="005312BB">
      <w:pPr>
        <w:pStyle w:val="Heading2"/>
        <w:widowControl/>
        <w:numPr>
          <w:ilvl w:val="1"/>
          <w:numId w:val="1"/>
        </w:numPr>
        <w:spacing w:after="120"/>
        <w:rPr>
          <w:lang w:val="fr-CA"/>
        </w:rPr>
      </w:pPr>
      <w:r w:rsidRPr="00696A20">
        <w:rPr>
          <w:lang w:val="fr-CA"/>
        </w:rPr>
        <w:t>Les contrats avec trois entreprises (TCL Wuhan, Shanghai Highly et GMCC) ont été signés et l’équipement livré</w:t>
      </w:r>
      <w:r>
        <w:rPr>
          <w:lang w:val="fr-CA"/>
        </w:rPr>
        <w:t xml:space="preserve"> </w:t>
      </w:r>
      <w:r w:rsidRPr="00696A20">
        <w:rPr>
          <w:lang w:val="fr-CA"/>
        </w:rPr>
        <w:t xml:space="preserve">; </w:t>
      </w:r>
    </w:p>
    <w:p w14:paraId="5CAB979A" w14:textId="77777777" w:rsidR="00920D3E" w:rsidRPr="00A67329" w:rsidRDefault="00920D3E" w:rsidP="005312BB">
      <w:pPr>
        <w:pStyle w:val="Heading2"/>
        <w:widowControl/>
        <w:numPr>
          <w:ilvl w:val="1"/>
          <w:numId w:val="1"/>
        </w:numPr>
        <w:spacing w:after="120"/>
        <w:rPr>
          <w:lang w:val="fr-CA"/>
        </w:rPr>
      </w:pPr>
      <w:r>
        <w:rPr>
          <w:lang w:val="fr-CA"/>
        </w:rPr>
        <w:lastRenderedPageBreak/>
        <w:t>Les soumissions pour l’équipement et les contrats avec toutes les autres entreprises ont été signés, et l’équipement devrait être livré d’ici décembre 2021 ;</w:t>
      </w:r>
    </w:p>
    <w:p w14:paraId="3DE3D66C" w14:textId="77777777" w:rsidR="00920D3E" w:rsidRPr="00A67329" w:rsidRDefault="00920D3E" w:rsidP="00920D3E">
      <w:pPr>
        <w:pStyle w:val="Heading2"/>
        <w:widowControl/>
        <w:numPr>
          <w:ilvl w:val="1"/>
          <w:numId w:val="1"/>
        </w:numPr>
        <w:rPr>
          <w:lang w:val="fr-CA"/>
        </w:rPr>
      </w:pPr>
      <w:r>
        <w:rPr>
          <w:lang w:val="fr-CA"/>
        </w:rPr>
        <w:t>Des surcoûts d’exploitation représentant 13 992 300 $US ont été attribués aux entreprises bénéficiaires; aucune part de ces surcoûts d’exploitation n’a encore été décaissée</w:t>
      </w:r>
      <w:r w:rsidRPr="00A67329">
        <w:rPr>
          <w:lang w:val="fr-CA"/>
        </w:rPr>
        <w:t xml:space="preserve">. </w:t>
      </w:r>
    </w:p>
    <w:p w14:paraId="68A5C127" w14:textId="77777777" w:rsidR="00920D3E" w:rsidRPr="00A67329" w:rsidRDefault="00920D3E" w:rsidP="00920D3E">
      <w:pPr>
        <w:rPr>
          <w:b/>
          <w:lang w:val="fr-CA"/>
        </w:rPr>
      </w:pPr>
      <w:r w:rsidRPr="00A67329">
        <w:rPr>
          <w:b/>
          <w:lang w:val="fr-CA"/>
        </w:rPr>
        <w:t>Table</w:t>
      </w:r>
      <w:r>
        <w:rPr>
          <w:b/>
          <w:lang w:val="fr-CA"/>
        </w:rPr>
        <w:t>au</w:t>
      </w:r>
      <w:r w:rsidRPr="00A67329">
        <w:rPr>
          <w:b/>
          <w:lang w:val="fr-CA"/>
        </w:rPr>
        <w:t xml:space="preserve"> 1. </w:t>
      </w:r>
      <w:r>
        <w:rPr>
          <w:b/>
          <w:lang w:val="fr-CA"/>
        </w:rPr>
        <w:t>Entreprises de RAC et de compresseurs reconverties lors des deux premières tranches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86"/>
        <w:gridCol w:w="1741"/>
        <w:gridCol w:w="1741"/>
        <w:gridCol w:w="1741"/>
        <w:gridCol w:w="1741"/>
      </w:tblGrid>
      <w:tr w:rsidR="00920D3E" w:rsidRPr="00A67329" w14:paraId="5AA97181" w14:textId="77777777" w:rsidTr="00920D3E">
        <w:trPr>
          <w:cantSplit/>
          <w:tblHeader/>
        </w:trPr>
        <w:tc>
          <w:tcPr>
            <w:tcW w:w="1276" w:type="pct"/>
            <w:shd w:val="clear" w:color="000000" w:fill="FFFFFF"/>
            <w:vAlign w:val="center"/>
          </w:tcPr>
          <w:p w14:paraId="39EFDFCB" w14:textId="77777777" w:rsidR="00920D3E" w:rsidRPr="00A67329" w:rsidRDefault="00920D3E" w:rsidP="00920D3E">
            <w:pPr>
              <w:jc w:val="center"/>
              <w:rPr>
                <w:b/>
                <w:sz w:val="20"/>
                <w:szCs w:val="20"/>
                <w:lang w:val="fr-CA"/>
              </w:rPr>
            </w:pPr>
            <w:r>
              <w:rPr>
                <w:b/>
                <w:sz w:val="20"/>
                <w:szCs w:val="20"/>
                <w:lang w:val="fr-CA"/>
              </w:rPr>
              <w:t>Nom de l’entreprise</w:t>
            </w:r>
          </w:p>
        </w:tc>
        <w:tc>
          <w:tcPr>
            <w:tcW w:w="931" w:type="pct"/>
            <w:shd w:val="clear" w:color="000000" w:fill="FFFFFF"/>
            <w:tcMar>
              <w:left w:w="0" w:type="dxa"/>
              <w:right w:w="0" w:type="dxa"/>
            </w:tcMar>
            <w:vAlign w:val="center"/>
          </w:tcPr>
          <w:p w14:paraId="4269346E" w14:textId="77777777" w:rsidR="00920D3E" w:rsidRPr="00A67329" w:rsidRDefault="00920D3E" w:rsidP="00920D3E">
            <w:pPr>
              <w:jc w:val="center"/>
              <w:rPr>
                <w:b/>
                <w:sz w:val="20"/>
                <w:szCs w:val="20"/>
                <w:lang w:val="fr-CA"/>
              </w:rPr>
            </w:pPr>
            <w:r>
              <w:rPr>
                <w:b/>
                <w:sz w:val="20"/>
                <w:szCs w:val="20"/>
                <w:lang w:val="fr-CA"/>
              </w:rPr>
              <w:t>Production (nombre d’appareils)</w:t>
            </w:r>
          </w:p>
        </w:tc>
        <w:tc>
          <w:tcPr>
            <w:tcW w:w="931" w:type="pct"/>
            <w:shd w:val="clear" w:color="000000" w:fill="FFFFFF"/>
            <w:noWrap/>
            <w:tcMar>
              <w:left w:w="0" w:type="dxa"/>
              <w:right w:w="0" w:type="dxa"/>
            </w:tcMar>
            <w:vAlign w:val="center"/>
          </w:tcPr>
          <w:p w14:paraId="590D36F4" w14:textId="77777777" w:rsidR="00920D3E" w:rsidRDefault="00920D3E" w:rsidP="00920D3E">
            <w:pPr>
              <w:jc w:val="center"/>
              <w:rPr>
                <w:b/>
                <w:sz w:val="20"/>
                <w:szCs w:val="20"/>
                <w:lang w:val="fr-CA"/>
              </w:rPr>
            </w:pPr>
            <w:r>
              <w:rPr>
                <w:b/>
                <w:sz w:val="20"/>
                <w:szCs w:val="20"/>
                <w:lang w:val="fr-CA"/>
              </w:rPr>
              <w:t xml:space="preserve">Consommation </w:t>
            </w:r>
          </w:p>
          <w:p w14:paraId="6B02040E" w14:textId="77777777" w:rsidR="00920D3E" w:rsidRPr="00A67329" w:rsidRDefault="00920D3E" w:rsidP="00920D3E">
            <w:pPr>
              <w:jc w:val="center"/>
              <w:rPr>
                <w:b/>
                <w:sz w:val="20"/>
                <w:szCs w:val="20"/>
                <w:lang w:val="fr-CA"/>
              </w:rPr>
            </w:pPr>
            <w:r>
              <w:rPr>
                <w:b/>
                <w:sz w:val="20"/>
                <w:szCs w:val="20"/>
                <w:lang w:val="fr-CA"/>
              </w:rPr>
              <w:t>(tm</w:t>
            </w:r>
            <w:r w:rsidRPr="00A67329">
              <w:rPr>
                <w:b/>
                <w:sz w:val="20"/>
                <w:szCs w:val="20"/>
                <w:lang w:val="fr-CA"/>
              </w:rPr>
              <w:t xml:space="preserve">) </w:t>
            </w:r>
          </w:p>
        </w:tc>
        <w:tc>
          <w:tcPr>
            <w:tcW w:w="931" w:type="pct"/>
            <w:shd w:val="clear" w:color="000000" w:fill="FFFFFF"/>
            <w:noWrap/>
            <w:tcMar>
              <w:left w:w="0" w:type="dxa"/>
              <w:right w:w="0" w:type="dxa"/>
            </w:tcMar>
            <w:vAlign w:val="center"/>
          </w:tcPr>
          <w:p w14:paraId="47628FFC" w14:textId="77777777" w:rsidR="00920D3E" w:rsidRDefault="00920D3E" w:rsidP="00920D3E">
            <w:pPr>
              <w:jc w:val="center"/>
              <w:rPr>
                <w:b/>
                <w:sz w:val="20"/>
                <w:szCs w:val="20"/>
                <w:lang w:val="fr-CA"/>
              </w:rPr>
            </w:pPr>
            <w:r w:rsidRPr="00A67329">
              <w:rPr>
                <w:b/>
                <w:sz w:val="4"/>
                <w:szCs w:val="4"/>
                <w:lang w:val="fr-CA"/>
              </w:rPr>
              <w:t> </w:t>
            </w:r>
            <w:r>
              <w:rPr>
                <w:b/>
                <w:sz w:val="20"/>
                <w:szCs w:val="20"/>
                <w:lang w:val="fr-CA"/>
              </w:rPr>
              <w:t xml:space="preserve">Surcoûts </w:t>
            </w:r>
          </w:p>
          <w:p w14:paraId="2B3A9CFA" w14:textId="77777777" w:rsidR="00920D3E" w:rsidRPr="00A67329" w:rsidRDefault="00920D3E" w:rsidP="00920D3E">
            <w:pPr>
              <w:jc w:val="center"/>
              <w:rPr>
                <w:b/>
                <w:sz w:val="20"/>
                <w:szCs w:val="20"/>
                <w:lang w:val="fr-CA"/>
              </w:rPr>
            </w:pPr>
            <w:r>
              <w:rPr>
                <w:b/>
                <w:sz w:val="20"/>
                <w:szCs w:val="20"/>
                <w:lang w:val="fr-CA"/>
              </w:rPr>
              <w:t>d’investissement</w:t>
            </w:r>
          </w:p>
          <w:p w14:paraId="02A4E1EA" w14:textId="77777777" w:rsidR="00920D3E" w:rsidRPr="00A67329" w:rsidRDefault="00920D3E" w:rsidP="00920D3E">
            <w:pPr>
              <w:jc w:val="center"/>
              <w:rPr>
                <w:b/>
                <w:sz w:val="20"/>
                <w:szCs w:val="20"/>
                <w:lang w:val="fr-CA"/>
              </w:rPr>
            </w:pPr>
            <w:r w:rsidRPr="00A67329">
              <w:rPr>
                <w:b/>
                <w:sz w:val="20"/>
                <w:szCs w:val="20"/>
                <w:lang w:val="fr-CA"/>
              </w:rPr>
              <w:t>(</w:t>
            </w:r>
            <w:r>
              <w:rPr>
                <w:b/>
                <w:sz w:val="20"/>
                <w:szCs w:val="20"/>
                <w:lang w:val="fr-CA"/>
              </w:rPr>
              <w:t>$US)</w:t>
            </w:r>
          </w:p>
        </w:tc>
        <w:tc>
          <w:tcPr>
            <w:tcW w:w="931" w:type="pct"/>
            <w:shd w:val="clear" w:color="000000" w:fill="FFFFFF"/>
            <w:tcMar>
              <w:left w:w="0" w:type="dxa"/>
              <w:right w:w="0" w:type="dxa"/>
            </w:tcMar>
            <w:vAlign w:val="center"/>
          </w:tcPr>
          <w:p w14:paraId="0A7B7F3D" w14:textId="77777777" w:rsidR="00920D3E" w:rsidRDefault="00920D3E" w:rsidP="00920D3E">
            <w:pPr>
              <w:jc w:val="center"/>
              <w:rPr>
                <w:b/>
                <w:sz w:val="20"/>
                <w:szCs w:val="20"/>
                <w:lang w:val="fr-CA" w:eastAsia="zh-CN"/>
              </w:rPr>
            </w:pPr>
            <w:r>
              <w:rPr>
                <w:b/>
                <w:sz w:val="20"/>
                <w:szCs w:val="20"/>
                <w:lang w:val="fr-CA" w:eastAsia="zh-CN"/>
              </w:rPr>
              <w:t>Décaissement</w:t>
            </w:r>
          </w:p>
          <w:p w14:paraId="3ECD079A" w14:textId="77777777" w:rsidR="00920D3E" w:rsidRPr="00A67329" w:rsidRDefault="00920D3E" w:rsidP="00920D3E">
            <w:pPr>
              <w:jc w:val="center"/>
              <w:rPr>
                <w:b/>
                <w:sz w:val="20"/>
                <w:szCs w:val="20"/>
                <w:lang w:val="fr-CA"/>
              </w:rPr>
            </w:pPr>
            <w:r>
              <w:rPr>
                <w:b/>
                <w:sz w:val="20"/>
                <w:szCs w:val="20"/>
                <w:lang w:val="fr-CA" w:eastAsia="zh-CN"/>
              </w:rPr>
              <w:t xml:space="preserve"> ($US)</w:t>
            </w:r>
          </w:p>
        </w:tc>
      </w:tr>
      <w:tr w:rsidR="00920D3E" w:rsidRPr="00A67329" w14:paraId="578FC71B" w14:textId="77777777" w:rsidTr="00920D3E">
        <w:trPr>
          <w:cantSplit/>
        </w:trPr>
        <w:tc>
          <w:tcPr>
            <w:tcW w:w="5000" w:type="pct"/>
            <w:gridSpan w:val="5"/>
            <w:shd w:val="clear" w:color="000000" w:fill="FFFFFF"/>
            <w:vAlign w:val="center"/>
          </w:tcPr>
          <w:p w14:paraId="3174593A" w14:textId="77777777" w:rsidR="00920D3E" w:rsidRPr="00A67329" w:rsidRDefault="00920D3E" w:rsidP="00920D3E">
            <w:pPr>
              <w:jc w:val="left"/>
              <w:rPr>
                <w:b/>
                <w:sz w:val="20"/>
                <w:szCs w:val="20"/>
                <w:lang w:val="fr-CA" w:eastAsia="zh-CN"/>
              </w:rPr>
            </w:pPr>
            <w:r>
              <w:rPr>
                <w:b/>
                <w:sz w:val="20"/>
                <w:szCs w:val="20"/>
                <w:lang w:val="fr-CA"/>
              </w:rPr>
              <w:t>Entreprises de RAC</w:t>
            </w:r>
          </w:p>
        </w:tc>
      </w:tr>
      <w:tr w:rsidR="00920D3E" w:rsidRPr="00A67329" w14:paraId="7B05C2DF" w14:textId="77777777" w:rsidTr="00920D3E">
        <w:trPr>
          <w:cantSplit/>
        </w:trPr>
        <w:tc>
          <w:tcPr>
            <w:tcW w:w="1276" w:type="pct"/>
            <w:shd w:val="clear" w:color="000000" w:fill="FFFFFF"/>
            <w:vAlign w:val="center"/>
          </w:tcPr>
          <w:p w14:paraId="41D64A20" w14:textId="77777777" w:rsidR="00920D3E" w:rsidRPr="00A67329" w:rsidRDefault="00920D3E" w:rsidP="00920D3E">
            <w:pPr>
              <w:rPr>
                <w:sz w:val="20"/>
                <w:szCs w:val="20"/>
                <w:lang w:val="fr-CA"/>
              </w:rPr>
            </w:pPr>
            <w:r w:rsidRPr="00A67329">
              <w:rPr>
                <w:sz w:val="20"/>
                <w:szCs w:val="20"/>
                <w:lang w:val="fr-CA"/>
              </w:rPr>
              <w:t>Changhong Zhongshan</w:t>
            </w:r>
          </w:p>
        </w:tc>
        <w:tc>
          <w:tcPr>
            <w:tcW w:w="931" w:type="pct"/>
            <w:shd w:val="clear" w:color="000000" w:fill="FFFFFF"/>
            <w:tcMar>
              <w:left w:w="115" w:type="dxa"/>
              <w:right w:w="216" w:type="dxa"/>
            </w:tcMar>
          </w:tcPr>
          <w:p w14:paraId="54E67601" w14:textId="77777777" w:rsidR="00920D3E" w:rsidRPr="00A67329" w:rsidRDefault="00920D3E" w:rsidP="00920D3E">
            <w:pPr>
              <w:ind w:right="-73"/>
              <w:jc w:val="right"/>
              <w:rPr>
                <w:sz w:val="20"/>
                <w:szCs w:val="20"/>
                <w:lang w:val="fr-CA"/>
              </w:rPr>
            </w:pPr>
            <w:r w:rsidRPr="00A67329">
              <w:rPr>
                <w:sz w:val="20"/>
                <w:szCs w:val="20"/>
                <w:lang w:val="fr-CA"/>
              </w:rPr>
              <w:t>82</w:t>
            </w:r>
            <w:r>
              <w:rPr>
                <w:sz w:val="20"/>
                <w:szCs w:val="20"/>
                <w:lang w:val="fr-CA"/>
              </w:rPr>
              <w:t xml:space="preserve"> </w:t>
            </w:r>
            <w:r w:rsidRPr="00A67329">
              <w:rPr>
                <w:sz w:val="20"/>
                <w:szCs w:val="20"/>
                <w:lang w:val="fr-CA"/>
              </w:rPr>
              <w:t>536</w:t>
            </w:r>
          </w:p>
        </w:tc>
        <w:tc>
          <w:tcPr>
            <w:tcW w:w="931" w:type="pct"/>
            <w:shd w:val="clear" w:color="000000" w:fill="FFFFFF"/>
            <w:noWrap/>
            <w:tcMar>
              <w:left w:w="115" w:type="dxa"/>
              <w:right w:w="216" w:type="dxa"/>
            </w:tcMar>
          </w:tcPr>
          <w:p w14:paraId="2849F009" w14:textId="77777777" w:rsidR="00920D3E" w:rsidRPr="00A67329" w:rsidRDefault="00920D3E" w:rsidP="00920D3E">
            <w:pPr>
              <w:ind w:right="-82"/>
              <w:jc w:val="right"/>
              <w:rPr>
                <w:sz w:val="20"/>
                <w:szCs w:val="20"/>
                <w:lang w:val="fr-CA"/>
              </w:rPr>
            </w:pPr>
            <w:r w:rsidRPr="00A67329">
              <w:rPr>
                <w:sz w:val="20"/>
                <w:szCs w:val="20"/>
                <w:lang w:val="fr-CA"/>
              </w:rPr>
              <w:t>83.36</w:t>
            </w:r>
          </w:p>
        </w:tc>
        <w:tc>
          <w:tcPr>
            <w:tcW w:w="931" w:type="pct"/>
            <w:shd w:val="clear" w:color="000000" w:fill="FFFFFF"/>
            <w:noWrap/>
            <w:tcMar>
              <w:left w:w="115" w:type="dxa"/>
              <w:right w:w="216" w:type="dxa"/>
            </w:tcMar>
          </w:tcPr>
          <w:p w14:paraId="378A63C9" w14:textId="77777777" w:rsidR="00920D3E" w:rsidRPr="00A67329" w:rsidRDefault="00920D3E" w:rsidP="00920D3E">
            <w:pPr>
              <w:ind w:right="-78"/>
              <w:jc w:val="right"/>
              <w:rPr>
                <w:sz w:val="20"/>
                <w:szCs w:val="20"/>
                <w:lang w:val="fr-CA"/>
              </w:rPr>
            </w:pPr>
            <w:r w:rsidRPr="00A67329">
              <w:rPr>
                <w:sz w:val="20"/>
                <w:szCs w:val="20"/>
                <w:lang w:val="fr-CA"/>
              </w:rPr>
              <w:t>1</w:t>
            </w:r>
            <w:r>
              <w:rPr>
                <w:sz w:val="20"/>
                <w:szCs w:val="20"/>
                <w:lang w:val="fr-CA"/>
              </w:rPr>
              <w:t xml:space="preserve"> </w:t>
            </w:r>
            <w:r w:rsidRPr="00A67329">
              <w:rPr>
                <w:sz w:val="20"/>
                <w:szCs w:val="20"/>
                <w:lang w:val="fr-CA"/>
              </w:rPr>
              <w:t>352</w:t>
            </w:r>
            <w:r>
              <w:rPr>
                <w:sz w:val="20"/>
                <w:szCs w:val="20"/>
                <w:lang w:val="fr-CA"/>
              </w:rPr>
              <w:t xml:space="preserve"> </w:t>
            </w:r>
            <w:r w:rsidRPr="00A67329">
              <w:rPr>
                <w:sz w:val="20"/>
                <w:szCs w:val="20"/>
                <w:lang w:val="fr-CA"/>
              </w:rPr>
              <w:t>355</w:t>
            </w:r>
          </w:p>
        </w:tc>
        <w:tc>
          <w:tcPr>
            <w:tcW w:w="931" w:type="pct"/>
            <w:shd w:val="clear" w:color="000000" w:fill="FFFFFF"/>
            <w:tcMar>
              <w:left w:w="115" w:type="dxa"/>
              <w:right w:w="216" w:type="dxa"/>
            </w:tcMar>
          </w:tcPr>
          <w:p w14:paraId="5322D9AE" w14:textId="77777777" w:rsidR="00920D3E" w:rsidRPr="00A67329" w:rsidRDefault="00920D3E" w:rsidP="00920D3E">
            <w:pPr>
              <w:ind w:right="-75"/>
              <w:jc w:val="right"/>
              <w:rPr>
                <w:sz w:val="20"/>
                <w:szCs w:val="20"/>
                <w:highlight w:val="yellow"/>
                <w:lang w:val="fr-CA" w:eastAsia="zh-CN"/>
              </w:rPr>
            </w:pPr>
            <w:r w:rsidRPr="00A67329">
              <w:rPr>
                <w:sz w:val="20"/>
                <w:szCs w:val="20"/>
                <w:lang w:val="fr-CA"/>
              </w:rPr>
              <w:t>1</w:t>
            </w:r>
            <w:r>
              <w:rPr>
                <w:sz w:val="20"/>
                <w:szCs w:val="20"/>
                <w:lang w:val="fr-CA"/>
              </w:rPr>
              <w:t xml:space="preserve"> </w:t>
            </w:r>
            <w:r w:rsidRPr="00A67329">
              <w:rPr>
                <w:sz w:val="20"/>
                <w:szCs w:val="20"/>
                <w:lang w:val="fr-CA"/>
              </w:rPr>
              <w:t>352</w:t>
            </w:r>
            <w:r>
              <w:rPr>
                <w:sz w:val="20"/>
                <w:szCs w:val="20"/>
                <w:lang w:val="fr-CA"/>
              </w:rPr>
              <w:t xml:space="preserve"> </w:t>
            </w:r>
            <w:r w:rsidRPr="00A67329">
              <w:rPr>
                <w:sz w:val="20"/>
                <w:szCs w:val="20"/>
                <w:lang w:val="fr-CA"/>
              </w:rPr>
              <w:t>355</w:t>
            </w:r>
          </w:p>
        </w:tc>
      </w:tr>
      <w:tr w:rsidR="00920D3E" w:rsidRPr="00A67329" w14:paraId="5A568474" w14:textId="77777777" w:rsidTr="00920D3E">
        <w:trPr>
          <w:cantSplit/>
        </w:trPr>
        <w:tc>
          <w:tcPr>
            <w:tcW w:w="1276" w:type="pct"/>
            <w:shd w:val="clear" w:color="000000" w:fill="FFFFFF"/>
          </w:tcPr>
          <w:p w14:paraId="2711DCF9" w14:textId="77777777" w:rsidR="00920D3E" w:rsidRPr="00A67329" w:rsidRDefault="00920D3E" w:rsidP="00920D3E">
            <w:pPr>
              <w:jc w:val="left"/>
              <w:rPr>
                <w:sz w:val="20"/>
                <w:szCs w:val="20"/>
                <w:lang w:val="fr-CA" w:eastAsia="zh-CN"/>
              </w:rPr>
            </w:pPr>
            <w:r w:rsidRPr="00A67329">
              <w:rPr>
                <w:sz w:val="20"/>
                <w:szCs w:val="20"/>
                <w:lang w:val="fr-CA" w:eastAsia="zh-CN"/>
              </w:rPr>
              <w:t>Hisense Jiangmen</w:t>
            </w:r>
          </w:p>
        </w:tc>
        <w:tc>
          <w:tcPr>
            <w:tcW w:w="931" w:type="pct"/>
            <w:shd w:val="clear" w:color="000000" w:fill="FFFFFF"/>
            <w:tcMar>
              <w:left w:w="115" w:type="dxa"/>
              <w:right w:w="216" w:type="dxa"/>
            </w:tcMar>
          </w:tcPr>
          <w:p w14:paraId="73570EF3" w14:textId="77777777" w:rsidR="00920D3E" w:rsidRPr="00A67329" w:rsidRDefault="00920D3E" w:rsidP="00920D3E">
            <w:pPr>
              <w:ind w:right="-73"/>
              <w:jc w:val="right"/>
              <w:rPr>
                <w:rFonts w:eastAsia="Arial Unicode MS"/>
                <w:sz w:val="20"/>
                <w:szCs w:val="20"/>
                <w:lang w:val="fr-CA"/>
              </w:rPr>
            </w:pPr>
            <w:r w:rsidRPr="00A67329">
              <w:rPr>
                <w:rFonts w:eastAsia="Arial Unicode MS"/>
                <w:sz w:val="20"/>
                <w:szCs w:val="20"/>
                <w:lang w:val="fr-CA"/>
              </w:rPr>
              <w:t>143</w:t>
            </w:r>
            <w:r>
              <w:rPr>
                <w:rFonts w:eastAsia="Arial Unicode MS"/>
                <w:sz w:val="20"/>
                <w:szCs w:val="20"/>
                <w:lang w:val="fr-CA"/>
              </w:rPr>
              <w:t xml:space="preserve"> </w:t>
            </w:r>
            <w:r w:rsidRPr="00A67329">
              <w:rPr>
                <w:rFonts w:eastAsia="Arial Unicode MS"/>
                <w:sz w:val="20"/>
                <w:szCs w:val="20"/>
                <w:lang w:val="fr-CA"/>
              </w:rPr>
              <w:t>213</w:t>
            </w:r>
          </w:p>
        </w:tc>
        <w:tc>
          <w:tcPr>
            <w:tcW w:w="931" w:type="pct"/>
            <w:shd w:val="clear" w:color="000000" w:fill="FFFFFF"/>
            <w:noWrap/>
            <w:tcMar>
              <w:left w:w="115" w:type="dxa"/>
              <w:right w:w="216" w:type="dxa"/>
            </w:tcMar>
          </w:tcPr>
          <w:p w14:paraId="6DE57FF4" w14:textId="77777777" w:rsidR="00920D3E" w:rsidRPr="00A67329" w:rsidRDefault="00920D3E" w:rsidP="00920D3E">
            <w:pPr>
              <w:ind w:right="-82"/>
              <w:jc w:val="right"/>
              <w:rPr>
                <w:color w:val="000000"/>
                <w:sz w:val="20"/>
                <w:szCs w:val="20"/>
                <w:lang w:val="fr-CA"/>
              </w:rPr>
            </w:pPr>
            <w:r w:rsidRPr="00A67329">
              <w:rPr>
                <w:rFonts w:eastAsia="Arial Unicode MS"/>
                <w:color w:val="000000"/>
                <w:sz w:val="20"/>
                <w:szCs w:val="20"/>
                <w:lang w:val="fr-CA"/>
              </w:rPr>
              <w:t>110.19</w:t>
            </w:r>
          </w:p>
        </w:tc>
        <w:tc>
          <w:tcPr>
            <w:tcW w:w="931" w:type="pct"/>
            <w:shd w:val="clear" w:color="000000" w:fill="FFFFFF"/>
            <w:noWrap/>
            <w:tcMar>
              <w:left w:w="115" w:type="dxa"/>
              <w:right w:w="216" w:type="dxa"/>
            </w:tcMar>
          </w:tcPr>
          <w:p w14:paraId="186AA143" w14:textId="77777777" w:rsidR="00920D3E" w:rsidRPr="00A67329" w:rsidRDefault="00920D3E" w:rsidP="00920D3E">
            <w:pPr>
              <w:ind w:right="-78"/>
              <w:jc w:val="right"/>
              <w:rPr>
                <w:sz w:val="20"/>
                <w:szCs w:val="20"/>
                <w:lang w:val="fr-CA" w:eastAsia="zh-CN"/>
              </w:rPr>
            </w:pPr>
            <w:r w:rsidRPr="00A67329">
              <w:rPr>
                <w:sz w:val="20"/>
                <w:szCs w:val="20"/>
                <w:lang w:val="fr-CA" w:eastAsia="zh-CN"/>
              </w:rPr>
              <w:t>1</w:t>
            </w:r>
            <w:r>
              <w:rPr>
                <w:sz w:val="20"/>
                <w:szCs w:val="20"/>
                <w:lang w:val="fr-CA" w:eastAsia="zh-CN"/>
              </w:rPr>
              <w:t xml:space="preserve"> </w:t>
            </w:r>
            <w:r w:rsidRPr="00A67329">
              <w:rPr>
                <w:sz w:val="20"/>
                <w:szCs w:val="20"/>
                <w:lang w:val="fr-CA" w:eastAsia="zh-CN"/>
              </w:rPr>
              <w:t>147</w:t>
            </w:r>
            <w:r>
              <w:rPr>
                <w:sz w:val="20"/>
                <w:szCs w:val="20"/>
                <w:lang w:val="fr-CA" w:eastAsia="zh-CN"/>
              </w:rPr>
              <w:t xml:space="preserve"> </w:t>
            </w:r>
            <w:r w:rsidRPr="00A67329">
              <w:rPr>
                <w:sz w:val="20"/>
                <w:szCs w:val="20"/>
                <w:lang w:val="fr-CA" w:eastAsia="zh-CN"/>
              </w:rPr>
              <w:t>920</w:t>
            </w:r>
          </w:p>
        </w:tc>
        <w:tc>
          <w:tcPr>
            <w:tcW w:w="931" w:type="pct"/>
            <w:shd w:val="clear" w:color="000000" w:fill="FFFFFF"/>
            <w:tcMar>
              <w:left w:w="115" w:type="dxa"/>
              <w:right w:w="216" w:type="dxa"/>
            </w:tcMar>
          </w:tcPr>
          <w:p w14:paraId="4DB9574A" w14:textId="77777777" w:rsidR="00920D3E" w:rsidRPr="00A67329" w:rsidRDefault="00920D3E" w:rsidP="00920D3E">
            <w:pPr>
              <w:ind w:right="-75"/>
              <w:jc w:val="right"/>
              <w:rPr>
                <w:sz w:val="20"/>
                <w:szCs w:val="20"/>
                <w:highlight w:val="yellow"/>
                <w:lang w:val="fr-CA" w:eastAsia="zh-CN"/>
              </w:rPr>
            </w:pPr>
            <w:r w:rsidRPr="00A67329">
              <w:rPr>
                <w:sz w:val="20"/>
                <w:szCs w:val="20"/>
                <w:lang w:val="fr-CA" w:eastAsia="zh-CN"/>
              </w:rPr>
              <w:t>344</w:t>
            </w:r>
            <w:r>
              <w:rPr>
                <w:sz w:val="20"/>
                <w:szCs w:val="20"/>
                <w:lang w:val="fr-CA" w:eastAsia="zh-CN"/>
              </w:rPr>
              <w:t xml:space="preserve"> </w:t>
            </w:r>
            <w:r w:rsidRPr="00A67329">
              <w:rPr>
                <w:sz w:val="20"/>
                <w:szCs w:val="20"/>
                <w:lang w:val="fr-CA" w:eastAsia="zh-CN"/>
              </w:rPr>
              <w:t>376</w:t>
            </w:r>
          </w:p>
        </w:tc>
      </w:tr>
      <w:tr w:rsidR="00920D3E" w:rsidRPr="00A67329" w14:paraId="300D2E55" w14:textId="77777777" w:rsidTr="00920D3E">
        <w:trPr>
          <w:cantSplit/>
        </w:trPr>
        <w:tc>
          <w:tcPr>
            <w:tcW w:w="1276" w:type="pct"/>
            <w:shd w:val="clear" w:color="000000" w:fill="FFFFFF"/>
          </w:tcPr>
          <w:p w14:paraId="4424366C" w14:textId="77777777" w:rsidR="00920D3E" w:rsidRPr="00A67329" w:rsidRDefault="00920D3E" w:rsidP="00920D3E">
            <w:pPr>
              <w:jc w:val="left"/>
              <w:rPr>
                <w:sz w:val="20"/>
                <w:szCs w:val="20"/>
                <w:lang w:val="fr-CA" w:eastAsia="zh-CN"/>
              </w:rPr>
            </w:pPr>
            <w:r w:rsidRPr="00A67329">
              <w:rPr>
                <w:sz w:val="20"/>
                <w:szCs w:val="20"/>
                <w:lang w:val="fr-CA" w:eastAsia="zh-CN"/>
              </w:rPr>
              <w:t>TCL Wuhan</w:t>
            </w:r>
          </w:p>
        </w:tc>
        <w:tc>
          <w:tcPr>
            <w:tcW w:w="931" w:type="pct"/>
            <w:shd w:val="clear" w:color="000000" w:fill="FFFFFF"/>
            <w:tcMar>
              <w:left w:w="115" w:type="dxa"/>
              <w:right w:w="216" w:type="dxa"/>
            </w:tcMar>
          </w:tcPr>
          <w:p w14:paraId="3C48B6BC" w14:textId="77777777" w:rsidR="00920D3E" w:rsidRPr="00A67329" w:rsidRDefault="00920D3E" w:rsidP="00920D3E">
            <w:pPr>
              <w:ind w:right="-73"/>
              <w:jc w:val="right"/>
              <w:rPr>
                <w:rFonts w:eastAsia="Arial Unicode MS"/>
                <w:sz w:val="20"/>
                <w:szCs w:val="20"/>
                <w:lang w:val="fr-CA"/>
              </w:rPr>
            </w:pPr>
            <w:r w:rsidRPr="00A67329">
              <w:rPr>
                <w:rFonts w:eastAsia="Arial Unicode MS"/>
                <w:sz w:val="20"/>
                <w:szCs w:val="20"/>
                <w:lang w:val="fr-CA"/>
              </w:rPr>
              <w:t>849</w:t>
            </w:r>
            <w:r>
              <w:rPr>
                <w:rFonts w:eastAsia="Arial Unicode MS"/>
                <w:sz w:val="20"/>
                <w:szCs w:val="20"/>
                <w:lang w:val="fr-CA"/>
              </w:rPr>
              <w:t xml:space="preserve"> </w:t>
            </w:r>
            <w:r w:rsidRPr="00A67329">
              <w:rPr>
                <w:rFonts w:eastAsia="Arial Unicode MS"/>
                <w:sz w:val="20"/>
                <w:szCs w:val="20"/>
                <w:lang w:val="fr-CA"/>
              </w:rPr>
              <w:t>042</w:t>
            </w:r>
          </w:p>
        </w:tc>
        <w:tc>
          <w:tcPr>
            <w:tcW w:w="931" w:type="pct"/>
            <w:shd w:val="clear" w:color="000000" w:fill="FFFFFF"/>
            <w:noWrap/>
            <w:tcMar>
              <w:left w:w="115" w:type="dxa"/>
              <w:right w:w="216" w:type="dxa"/>
            </w:tcMar>
          </w:tcPr>
          <w:p w14:paraId="4C971A8B" w14:textId="77777777" w:rsidR="00920D3E" w:rsidRPr="00A67329" w:rsidRDefault="00920D3E" w:rsidP="00920D3E">
            <w:pPr>
              <w:ind w:right="-82"/>
              <w:jc w:val="right"/>
              <w:rPr>
                <w:color w:val="000000"/>
                <w:sz w:val="20"/>
                <w:szCs w:val="20"/>
                <w:lang w:val="fr-CA"/>
              </w:rPr>
            </w:pPr>
            <w:r w:rsidRPr="00A67329">
              <w:rPr>
                <w:rFonts w:eastAsia="Arial Unicode MS"/>
                <w:color w:val="000000"/>
                <w:sz w:val="20"/>
                <w:szCs w:val="20"/>
                <w:lang w:val="fr-CA"/>
              </w:rPr>
              <w:t>829.59</w:t>
            </w:r>
          </w:p>
        </w:tc>
        <w:tc>
          <w:tcPr>
            <w:tcW w:w="931" w:type="pct"/>
            <w:shd w:val="clear" w:color="000000" w:fill="FFFFFF"/>
            <w:noWrap/>
            <w:tcMar>
              <w:left w:w="115" w:type="dxa"/>
              <w:right w:w="216" w:type="dxa"/>
            </w:tcMar>
          </w:tcPr>
          <w:p w14:paraId="5BE234F0" w14:textId="77777777" w:rsidR="00920D3E" w:rsidRPr="00A67329" w:rsidRDefault="00920D3E" w:rsidP="00920D3E">
            <w:pPr>
              <w:ind w:right="-78"/>
              <w:jc w:val="right"/>
              <w:rPr>
                <w:sz w:val="20"/>
                <w:szCs w:val="20"/>
                <w:lang w:val="fr-CA" w:eastAsia="zh-CN"/>
              </w:rPr>
            </w:pPr>
            <w:r w:rsidRPr="00A67329">
              <w:rPr>
                <w:sz w:val="20"/>
                <w:szCs w:val="20"/>
                <w:lang w:val="fr-CA" w:eastAsia="zh-CN"/>
              </w:rPr>
              <w:t>1</w:t>
            </w:r>
            <w:r>
              <w:rPr>
                <w:sz w:val="20"/>
                <w:szCs w:val="20"/>
                <w:lang w:val="fr-CA" w:eastAsia="zh-CN"/>
              </w:rPr>
              <w:t xml:space="preserve"> </w:t>
            </w:r>
            <w:r w:rsidRPr="00A67329">
              <w:rPr>
                <w:sz w:val="20"/>
                <w:szCs w:val="20"/>
                <w:lang w:val="fr-CA" w:eastAsia="zh-CN"/>
              </w:rPr>
              <w:t>352</w:t>
            </w:r>
            <w:r>
              <w:rPr>
                <w:sz w:val="20"/>
                <w:szCs w:val="20"/>
                <w:lang w:val="fr-CA" w:eastAsia="zh-CN"/>
              </w:rPr>
              <w:t xml:space="preserve"> </w:t>
            </w:r>
            <w:r w:rsidRPr="00A67329">
              <w:rPr>
                <w:sz w:val="20"/>
                <w:szCs w:val="20"/>
                <w:lang w:val="fr-CA" w:eastAsia="zh-CN"/>
              </w:rPr>
              <w:t>355</w:t>
            </w:r>
          </w:p>
        </w:tc>
        <w:tc>
          <w:tcPr>
            <w:tcW w:w="931" w:type="pct"/>
            <w:shd w:val="clear" w:color="000000" w:fill="FFFFFF"/>
            <w:tcMar>
              <w:left w:w="115" w:type="dxa"/>
              <w:right w:w="216" w:type="dxa"/>
            </w:tcMar>
          </w:tcPr>
          <w:p w14:paraId="1015D15A" w14:textId="77777777" w:rsidR="00920D3E" w:rsidRPr="00A67329" w:rsidRDefault="00920D3E" w:rsidP="00920D3E">
            <w:pPr>
              <w:ind w:right="-75"/>
              <w:jc w:val="right"/>
              <w:rPr>
                <w:sz w:val="20"/>
                <w:szCs w:val="20"/>
                <w:highlight w:val="yellow"/>
                <w:lang w:val="fr-CA" w:eastAsia="zh-CN"/>
              </w:rPr>
            </w:pPr>
            <w:r w:rsidRPr="00A67329">
              <w:rPr>
                <w:sz w:val="20"/>
                <w:szCs w:val="20"/>
                <w:lang w:val="fr-CA" w:eastAsia="zh-CN"/>
              </w:rPr>
              <w:t>405</w:t>
            </w:r>
            <w:r>
              <w:rPr>
                <w:sz w:val="20"/>
                <w:szCs w:val="20"/>
                <w:lang w:val="fr-CA" w:eastAsia="zh-CN"/>
              </w:rPr>
              <w:t xml:space="preserve"> </w:t>
            </w:r>
            <w:r w:rsidRPr="00A67329">
              <w:rPr>
                <w:sz w:val="20"/>
                <w:szCs w:val="20"/>
                <w:lang w:val="fr-CA" w:eastAsia="zh-CN"/>
              </w:rPr>
              <w:t>707</w:t>
            </w:r>
          </w:p>
        </w:tc>
      </w:tr>
      <w:tr w:rsidR="00920D3E" w:rsidRPr="00A67329" w14:paraId="563A84FD" w14:textId="77777777" w:rsidTr="00920D3E">
        <w:trPr>
          <w:cantSplit/>
        </w:trPr>
        <w:tc>
          <w:tcPr>
            <w:tcW w:w="1276" w:type="pct"/>
            <w:shd w:val="clear" w:color="000000" w:fill="FFFFFF"/>
          </w:tcPr>
          <w:p w14:paraId="04B7350B" w14:textId="77777777" w:rsidR="00920D3E" w:rsidRPr="00A67329" w:rsidRDefault="00920D3E" w:rsidP="00920D3E">
            <w:pPr>
              <w:jc w:val="left"/>
              <w:rPr>
                <w:sz w:val="20"/>
                <w:szCs w:val="20"/>
                <w:lang w:val="fr-CA" w:eastAsia="zh-CN"/>
              </w:rPr>
            </w:pPr>
            <w:r w:rsidRPr="00A67329">
              <w:rPr>
                <w:sz w:val="20"/>
                <w:szCs w:val="20"/>
                <w:lang w:val="fr-CA" w:eastAsia="zh-CN"/>
              </w:rPr>
              <w:t>TCL Zhongshan</w:t>
            </w:r>
          </w:p>
        </w:tc>
        <w:tc>
          <w:tcPr>
            <w:tcW w:w="931" w:type="pct"/>
            <w:shd w:val="clear" w:color="000000" w:fill="FFFFFF"/>
            <w:tcMar>
              <w:left w:w="115" w:type="dxa"/>
              <w:right w:w="216" w:type="dxa"/>
            </w:tcMar>
          </w:tcPr>
          <w:p w14:paraId="037AA963" w14:textId="77777777" w:rsidR="00920D3E" w:rsidRPr="00A67329" w:rsidRDefault="00920D3E" w:rsidP="00920D3E">
            <w:pPr>
              <w:ind w:right="-73"/>
              <w:jc w:val="right"/>
              <w:rPr>
                <w:rFonts w:eastAsia="Arial Unicode MS"/>
                <w:sz w:val="20"/>
                <w:szCs w:val="20"/>
                <w:lang w:val="fr-CA"/>
              </w:rPr>
            </w:pPr>
            <w:r w:rsidRPr="00A67329">
              <w:rPr>
                <w:rFonts w:eastAsia="Arial Unicode MS"/>
                <w:sz w:val="20"/>
                <w:szCs w:val="20"/>
                <w:lang w:val="fr-CA"/>
              </w:rPr>
              <w:t>925</w:t>
            </w:r>
            <w:r>
              <w:rPr>
                <w:rFonts w:eastAsia="Arial Unicode MS"/>
                <w:sz w:val="20"/>
                <w:szCs w:val="20"/>
                <w:lang w:val="fr-CA"/>
              </w:rPr>
              <w:t xml:space="preserve"> </w:t>
            </w:r>
            <w:r w:rsidRPr="00A67329">
              <w:rPr>
                <w:rFonts w:eastAsia="Arial Unicode MS"/>
                <w:sz w:val="20"/>
                <w:szCs w:val="20"/>
                <w:lang w:val="fr-CA"/>
              </w:rPr>
              <w:t>867</w:t>
            </w:r>
          </w:p>
        </w:tc>
        <w:tc>
          <w:tcPr>
            <w:tcW w:w="931" w:type="pct"/>
            <w:shd w:val="clear" w:color="000000" w:fill="FFFFFF"/>
            <w:noWrap/>
            <w:tcMar>
              <w:left w:w="115" w:type="dxa"/>
              <w:right w:w="216" w:type="dxa"/>
            </w:tcMar>
          </w:tcPr>
          <w:p w14:paraId="13C0EBE5" w14:textId="77777777" w:rsidR="00920D3E" w:rsidRPr="00A67329" w:rsidRDefault="00920D3E" w:rsidP="00920D3E">
            <w:pPr>
              <w:ind w:right="-82"/>
              <w:jc w:val="right"/>
              <w:rPr>
                <w:rFonts w:eastAsia="Arial Unicode MS"/>
                <w:color w:val="000000"/>
                <w:sz w:val="20"/>
                <w:szCs w:val="20"/>
                <w:lang w:val="fr-CA"/>
              </w:rPr>
            </w:pPr>
            <w:r w:rsidRPr="00A67329">
              <w:rPr>
                <w:rFonts w:eastAsia="Arial Unicode MS"/>
                <w:color w:val="000000"/>
                <w:sz w:val="20"/>
                <w:szCs w:val="20"/>
                <w:lang w:val="fr-CA"/>
              </w:rPr>
              <w:t>875.87</w:t>
            </w:r>
          </w:p>
        </w:tc>
        <w:tc>
          <w:tcPr>
            <w:tcW w:w="931" w:type="pct"/>
            <w:shd w:val="clear" w:color="000000" w:fill="FFFFFF"/>
            <w:noWrap/>
            <w:tcMar>
              <w:left w:w="115" w:type="dxa"/>
              <w:right w:w="216" w:type="dxa"/>
            </w:tcMar>
          </w:tcPr>
          <w:p w14:paraId="6B267B1E" w14:textId="77777777" w:rsidR="00920D3E" w:rsidRPr="00A67329" w:rsidRDefault="00920D3E" w:rsidP="00920D3E">
            <w:pPr>
              <w:ind w:right="-78"/>
              <w:jc w:val="right"/>
              <w:rPr>
                <w:sz w:val="20"/>
                <w:szCs w:val="20"/>
                <w:lang w:val="fr-CA" w:eastAsia="zh-CN"/>
              </w:rPr>
            </w:pPr>
            <w:r w:rsidRPr="00A67329">
              <w:rPr>
                <w:sz w:val="20"/>
                <w:szCs w:val="20"/>
                <w:lang w:val="fr-CA" w:eastAsia="zh-CN"/>
              </w:rPr>
              <w:t>1</w:t>
            </w:r>
            <w:r>
              <w:rPr>
                <w:sz w:val="20"/>
                <w:szCs w:val="20"/>
                <w:lang w:val="fr-CA" w:eastAsia="zh-CN"/>
              </w:rPr>
              <w:t xml:space="preserve"> </w:t>
            </w:r>
            <w:r w:rsidRPr="00A67329">
              <w:rPr>
                <w:sz w:val="20"/>
                <w:szCs w:val="20"/>
                <w:lang w:val="fr-CA" w:eastAsia="zh-CN"/>
              </w:rPr>
              <w:t>352</w:t>
            </w:r>
            <w:r>
              <w:rPr>
                <w:sz w:val="20"/>
                <w:szCs w:val="20"/>
                <w:lang w:val="fr-CA" w:eastAsia="zh-CN"/>
              </w:rPr>
              <w:t xml:space="preserve"> </w:t>
            </w:r>
            <w:r w:rsidRPr="00A67329">
              <w:rPr>
                <w:sz w:val="20"/>
                <w:szCs w:val="20"/>
                <w:lang w:val="fr-CA" w:eastAsia="zh-CN"/>
              </w:rPr>
              <w:t>355</w:t>
            </w:r>
          </w:p>
        </w:tc>
        <w:tc>
          <w:tcPr>
            <w:tcW w:w="931" w:type="pct"/>
            <w:shd w:val="clear" w:color="000000" w:fill="FFFFFF"/>
            <w:tcMar>
              <w:left w:w="115" w:type="dxa"/>
              <w:right w:w="216" w:type="dxa"/>
            </w:tcMar>
          </w:tcPr>
          <w:p w14:paraId="3E4E2050" w14:textId="77777777" w:rsidR="00920D3E" w:rsidRPr="00A67329" w:rsidRDefault="00920D3E" w:rsidP="00920D3E">
            <w:pPr>
              <w:ind w:right="-75"/>
              <w:jc w:val="right"/>
              <w:rPr>
                <w:sz w:val="20"/>
                <w:szCs w:val="20"/>
                <w:highlight w:val="yellow"/>
                <w:lang w:val="fr-CA" w:eastAsia="zh-CN"/>
              </w:rPr>
            </w:pPr>
            <w:r w:rsidRPr="00A67329">
              <w:rPr>
                <w:sz w:val="20"/>
                <w:szCs w:val="20"/>
                <w:lang w:val="fr-CA" w:eastAsia="zh-CN"/>
              </w:rPr>
              <w:t>1</w:t>
            </w:r>
            <w:r>
              <w:rPr>
                <w:sz w:val="20"/>
                <w:szCs w:val="20"/>
                <w:lang w:val="fr-CA" w:eastAsia="zh-CN"/>
              </w:rPr>
              <w:t xml:space="preserve"> </w:t>
            </w:r>
            <w:r w:rsidRPr="00A67329">
              <w:rPr>
                <w:sz w:val="20"/>
                <w:szCs w:val="20"/>
                <w:lang w:val="fr-CA" w:eastAsia="zh-CN"/>
              </w:rPr>
              <w:t>352</w:t>
            </w:r>
            <w:r>
              <w:rPr>
                <w:sz w:val="20"/>
                <w:szCs w:val="20"/>
                <w:lang w:val="fr-CA" w:eastAsia="zh-CN"/>
              </w:rPr>
              <w:t xml:space="preserve"> </w:t>
            </w:r>
            <w:r w:rsidRPr="00A67329">
              <w:rPr>
                <w:sz w:val="20"/>
                <w:szCs w:val="20"/>
                <w:lang w:val="fr-CA" w:eastAsia="zh-CN"/>
              </w:rPr>
              <w:t>355</w:t>
            </w:r>
          </w:p>
        </w:tc>
      </w:tr>
      <w:tr w:rsidR="00920D3E" w:rsidRPr="00A67329" w14:paraId="556751B6" w14:textId="77777777" w:rsidTr="00920D3E">
        <w:trPr>
          <w:cantSplit/>
        </w:trPr>
        <w:tc>
          <w:tcPr>
            <w:tcW w:w="1276" w:type="pct"/>
            <w:shd w:val="clear" w:color="000000" w:fill="FFFFFF"/>
          </w:tcPr>
          <w:p w14:paraId="1E0CB547" w14:textId="77777777" w:rsidR="00920D3E" w:rsidRPr="00A67329" w:rsidRDefault="00920D3E" w:rsidP="00920D3E">
            <w:pPr>
              <w:jc w:val="left"/>
              <w:rPr>
                <w:sz w:val="20"/>
                <w:szCs w:val="20"/>
                <w:lang w:val="fr-CA" w:eastAsia="zh-CN"/>
              </w:rPr>
            </w:pPr>
            <w:r w:rsidRPr="00A67329">
              <w:rPr>
                <w:sz w:val="20"/>
                <w:szCs w:val="20"/>
                <w:lang w:val="fr-CA" w:eastAsia="zh-CN"/>
              </w:rPr>
              <w:t>Yangzi Chuzhou</w:t>
            </w:r>
          </w:p>
        </w:tc>
        <w:tc>
          <w:tcPr>
            <w:tcW w:w="931" w:type="pct"/>
            <w:shd w:val="clear" w:color="000000" w:fill="FFFFFF"/>
            <w:tcMar>
              <w:left w:w="115" w:type="dxa"/>
              <w:right w:w="216" w:type="dxa"/>
            </w:tcMar>
          </w:tcPr>
          <w:p w14:paraId="689336B0" w14:textId="77777777" w:rsidR="00920D3E" w:rsidRPr="00A67329" w:rsidRDefault="00920D3E" w:rsidP="00920D3E">
            <w:pPr>
              <w:ind w:right="-73"/>
              <w:jc w:val="right"/>
              <w:rPr>
                <w:rFonts w:eastAsia="Arial Unicode MS"/>
                <w:sz w:val="20"/>
                <w:szCs w:val="20"/>
                <w:lang w:val="fr-CA"/>
              </w:rPr>
            </w:pPr>
            <w:r w:rsidRPr="00A67329">
              <w:rPr>
                <w:rFonts w:eastAsia="Arial Unicode MS"/>
                <w:sz w:val="20"/>
                <w:szCs w:val="20"/>
                <w:lang w:val="fr-CA"/>
              </w:rPr>
              <w:t>294</w:t>
            </w:r>
            <w:r>
              <w:rPr>
                <w:rFonts w:eastAsia="Arial Unicode MS"/>
                <w:sz w:val="20"/>
                <w:szCs w:val="20"/>
                <w:lang w:val="fr-CA"/>
              </w:rPr>
              <w:t xml:space="preserve"> </w:t>
            </w:r>
            <w:r w:rsidRPr="00A67329">
              <w:rPr>
                <w:rFonts w:eastAsia="Arial Unicode MS"/>
                <w:sz w:val="20"/>
                <w:szCs w:val="20"/>
                <w:lang w:val="fr-CA"/>
              </w:rPr>
              <w:t>454</w:t>
            </w:r>
          </w:p>
        </w:tc>
        <w:tc>
          <w:tcPr>
            <w:tcW w:w="931" w:type="pct"/>
            <w:shd w:val="clear" w:color="000000" w:fill="FFFFFF"/>
            <w:noWrap/>
            <w:tcMar>
              <w:left w:w="115" w:type="dxa"/>
              <w:right w:w="216" w:type="dxa"/>
            </w:tcMar>
          </w:tcPr>
          <w:p w14:paraId="72A5EC3B" w14:textId="77777777" w:rsidR="00920D3E" w:rsidRPr="00A67329" w:rsidRDefault="00920D3E" w:rsidP="00920D3E">
            <w:pPr>
              <w:ind w:right="-82"/>
              <w:jc w:val="right"/>
              <w:rPr>
                <w:rFonts w:eastAsia="Arial Unicode MS"/>
                <w:color w:val="000000"/>
                <w:sz w:val="20"/>
                <w:szCs w:val="20"/>
                <w:lang w:val="fr-CA"/>
              </w:rPr>
            </w:pPr>
            <w:r w:rsidRPr="00A67329">
              <w:rPr>
                <w:rFonts w:eastAsia="Arial Unicode MS"/>
                <w:color w:val="000000"/>
                <w:sz w:val="20"/>
                <w:szCs w:val="20"/>
                <w:lang w:val="fr-CA"/>
              </w:rPr>
              <w:t>322.11</w:t>
            </w:r>
          </w:p>
        </w:tc>
        <w:tc>
          <w:tcPr>
            <w:tcW w:w="931" w:type="pct"/>
            <w:shd w:val="clear" w:color="000000" w:fill="FFFFFF"/>
            <w:noWrap/>
            <w:tcMar>
              <w:left w:w="115" w:type="dxa"/>
              <w:right w:w="216" w:type="dxa"/>
            </w:tcMar>
          </w:tcPr>
          <w:p w14:paraId="62647BA8" w14:textId="77777777" w:rsidR="00920D3E" w:rsidRPr="00A67329" w:rsidRDefault="00920D3E" w:rsidP="00920D3E">
            <w:pPr>
              <w:ind w:right="-78"/>
              <w:jc w:val="right"/>
              <w:rPr>
                <w:sz w:val="20"/>
                <w:szCs w:val="20"/>
                <w:lang w:val="fr-CA" w:eastAsia="zh-CN"/>
              </w:rPr>
            </w:pPr>
            <w:r w:rsidRPr="00A67329">
              <w:rPr>
                <w:sz w:val="20"/>
                <w:szCs w:val="20"/>
                <w:lang w:val="fr-CA" w:eastAsia="zh-CN"/>
              </w:rPr>
              <w:t>1</w:t>
            </w:r>
            <w:r>
              <w:rPr>
                <w:sz w:val="20"/>
                <w:szCs w:val="20"/>
                <w:lang w:val="fr-CA" w:eastAsia="zh-CN"/>
              </w:rPr>
              <w:t xml:space="preserve"> </w:t>
            </w:r>
            <w:r w:rsidRPr="00A67329">
              <w:rPr>
                <w:sz w:val="20"/>
                <w:szCs w:val="20"/>
                <w:lang w:val="fr-CA" w:eastAsia="zh-CN"/>
              </w:rPr>
              <w:t>340</w:t>
            </w:r>
            <w:r>
              <w:rPr>
                <w:sz w:val="20"/>
                <w:szCs w:val="20"/>
                <w:lang w:val="fr-CA" w:eastAsia="zh-CN"/>
              </w:rPr>
              <w:t xml:space="preserve"> </w:t>
            </w:r>
            <w:r w:rsidRPr="00A67329">
              <w:rPr>
                <w:sz w:val="20"/>
                <w:szCs w:val="20"/>
                <w:lang w:val="fr-CA" w:eastAsia="zh-CN"/>
              </w:rPr>
              <w:t>805</w:t>
            </w:r>
          </w:p>
        </w:tc>
        <w:tc>
          <w:tcPr>
            <w:tcW w:w="931" w:type="pct"/>
            <w:shd w:val="clear" w:color="000000" w:fill="FFFFFF"/>
            <w:tcMar>
              <w:left w:w="115" w:type="dxa"/>
              <w:right w:w="216" w:type="dxa"/>
            </w:tcMar>
          </w:tcPr>
          <w:p w14:paraId="43E8CF59" w14:textId="77777777" w:rsidR="00920D3E" w:rsidRPr="00A67329" w:rsidRDefault="00920D3E" w:rsidP="00920D3E">
            <w:pPr>
              <w:ind w:right="-75"/>
              <w:jc w:val="right"/>
              <w:rPr>
                <w:sz w:val="20"/>
                <w:szCs w:val="20"/>
                <w:highlight w:val="yellow"/>
                <w:lang w:val="fr-CA" w:eastAsia="zh-CN"/>
              </w:rPr>
            </w:pPr>
            <w:r w:rsidRPr="00A67329">
              <w:rPr>
                <w:sz w:val="20"/>
                <w:szCs w:val="20"/>
                <w:lang w:val="fr-CA" w:eastAsia="zh-CN"/>
              </w:rPr>
              <w:t>402</w:t>
            </w:r>
            <w:r>
              <w:rPr>
                <w:sz w:val="20"/>
                <w:szCs w:val="20"/>
                <w:lang w:val="fr-CA" w:eastAsia="zh-CN"/>
              </w:rPr>
              <w:t xml:space="preserve"> </w:t>
            </w:r>
            <w:r w:rsidRPr="00A67329">
              <w:rPr>
                <w:sz w:val="20"/>
                <w:szCs w:val="20"/>
                <w:lang w:val="fr-CA" w:eastAsia="zh-CN"/>
              </w:rPr>
              <w:t>242</w:t>
            </w:r>
          </w:p>
        </w:tc>
      </w:tr>
      <w:tr w:rsidR="00920D3E" w:rsidRPr="00A67329" w14:paraId="1378938F" w14:textId="77777777" w:rsidTr="00920D3E">
        <w:trPr>
          <w:cantSplit/>
        </w:trPr>
        <w:tc>
          <w:tcPr>
            <w:tcW w:w="1276" w:type="pct"/>
            <w:shd w:val="clear" w:color="000000" w:fill="FFFFFF"/>
          </w:tcPr>
          <w:p w14:paraId="77B69EC9" w14:textId="77777777" w:rsidR="00920D3E" w:rsidRPr="00A67329" w:rsidRDefault="00920D3E" w:rsidP="00920D3E">
            <w:pPr>
              <w:jc w:val="left"/>
              <w:rPr>
                <w:b/>
                <w:color w:val="000000"/>
                <w:sz w:val="20"/>
                <w:szCs w:val="20"/>
                <w:lang w:val="fr-CA"/>
              </w:rPr>
            </w:pPr>
            <w:r w:rsidRPr="00A67329">
              <w:rPr>
                <w:b/>
                <w:color w:val="000000"/>
                <w:sz w:val="20"/>
                <w:szCs w:val="20"/>
                <w:lang w:val="fr-CA"/>
              </w:rPr>
              <w:t>Total</w:t>
            </w:r>
          </w:p>
        </w:tc>
        <w:tc>
          <w:tcPr>
            <w:tcW w:w="931" w:type="pct"/>
            <w:shd w:val="clear" w:color="000000" w:fill="FFFFFF"/>
            <w:tcMar>
              <w:left w:w="115" w:type="dxa"/>
              <w:right w:w="216" w:type="dxa"/>
            </w:tcMar>
          </w:tcPr>
          <w:p w14:paraId="33F685E6" w14:textId="77777777" w:rsidR="00920D3E" w:rsidRPr="00A67329" w:rsidRDefault="00920D3E" w:rsidP="00920D3E">
            <w:pPr>
              <w:ind w:right="-73"/>
              <w:jc w:val="right"/>
              <w:rPr>
                <w:b/>
                <w:color w:val="000000"/>
                <w:sz w:val="20"/>
                <w:szCs w:val="20"/>
                <w:lang w:val="fr-CA"/>
              </w:rPr>
            </w:pPr>
            <w:r w:rsidRPr="00A67329">
              <w:rPr>
                <w:b/>
                <w:color w:val="000000"/>
                <w:sz w:val="20"/>
                <w:szCs w:val="20"/>
                <w:lang w:val="fr-CA"/>
              </w:rPr>
              <w:t>2</w:t>
            </w:r>
            <w:r>
              <w:rPr>
                <w:b/>
                <w:color w:val="000000"/>
                <w:sz w:val="20"/>
                <w:szCs w:val="20"/>
                <w:lang w:val="fr-CA"/>
              </w:rPr>
              <w:t xml:space="preserve"> </w:t>
            </w:r>
            <w:r w:rsidRPr="00A67329">
              <w:rPr>
                <w:b/>
                <w:color w:val="000000"/>
                <w:sz w:val="20"/>
                <w:szCs w:val="20"/>
                <w:lang w:val="fr-CA"/>
              </w:rPr>
              <w:t>295</w:t>
            </w:r>
            <w:r>
              <w:rPr>
                <w:b/>
                <w:color w:val="000000"/>
                <w:sz w:val="20"/>
                <w:szCs w:val="20"/>
                <w:lang w:val="fr-CA"/>
              </w:rPr>
              <w:t xml:space="preserve"> </w:t>
            </w:r>
            <w:r w:rsidRPr="00A67329">
              <w:rPr>
                <w:b/>
                <w:color w:val="000000"/>
                <w:sz w:val="20"/>
                <w:szCs w:val="20"/>
                <w:lang w:val="fr-CA"/>
              </w:rPr>
              <w:t>112</w:t>
            </w:r>
          </w:p>
        </w:tc>
        <w:tc>
          <w:tcPr>
            <w:tcW w:w="931" w:type="pct"/>
            <w:shd w:val="clear" w:color="000000" w:fill="FFFFFF"/>
            <w:noWrap/>
            <w:tcMar>
              <w:left w:w="115" w:type="dxa"/>
              <w:right w:w="216" w:type="dxa"/>
            </w:tcMar>
          </w:tcPr>
          <w:p w14:paraId="137B8C38" w14:textId="77777777" w:rsidR="00920D3E" w:rsidRPr="00A67329" w:rsidRDefault="00920D3E" w:rsidP="00920D3E">
            <w:pPr>
              <w:ind w:right="-82"/>
              <w:jc w:val="right"/>
              <w:rPr>
                <w:b/>
                <w:color w:val="000000"/>
                <w:sz w:val="20"/>
                <w:szCs w:val="20"/>
                <w:lang w:val="fr-CA"/>
              </w:rPr>
            </w:pPr>
            <w:r w:rsidRPr="00A67329">
              <w:rPr>
                <w:b/>
                <w:color w:val="000000"/>
                <w:sz w:val="20"/>
                <w:szCs w:val="20"/>
                <w:lang w:val="fr-CA"/>
              </w:rPr>
              <w:t>2</w:t>
            </w:r>
            <w:r>
              <w:rPr>
                <w:b/>
                <w:color w:val="000000"/>
                <w:sz w:val="20"/>
                <w:szCs w:val="20"/>
                <w:lang w:val="fr-CA"/>
              </w:rPr>
              <w:t xml:space="preserve"> </w:t>
            </w:r>
            <w:r w:rsidRPr="00A67329">
              <w:rPr>
                <w:b/>
                <w:color w:val="000000"/>
                <w:sz w:val="20"/>
                <w:szCs w:val="20"/>
                <w:lang w:val="fr-CA"/>
              </w:rPr>
              <w:t>221.12</w:t>
            </w:r>
          </w:p>
        </w:tc>
        <w:tc>
          <w:tcPr>
            <w:tcW w:w="931" w:type="pct"/>
            <w:shd w:val="clear" w:color="000000" w:fill="FFFFFF"/>
            <w:noWrap/>
            <w:tcMar>
              <w:left w:w="115" w:type="dxa"/>
              <w:right w:w="216" w:type="dxa"/>
            </w:tcMar>
          </w:tcPr>
          <w:p w14:paraId="05BEF4A6" w14:textId="77777777" w:rsidR="00920D3E" w:rsidRPr="00A67329" w:rsidRDefault="00920D3E" w:rsidP="00920D3E">
            <w:pPr>
              <w:ind w:right="-78"/>
              <w:jc w:val="right"/>
              <w:rPr>
                <w:b/>
                <w:color w:val="000000"/>
                <w:sz w:val="20"/>
                <w:szCs w:val="20"/>
                <w:lang w:val="fr-CA"/>
              </w:rPr>
            </w:pPr>
            <w:r w:rsidRPr="00A67329">
              <w:rPr>
                <w:b/>
                <w:color w:val="000000"/>
                <w:sz w:val="20"/>
                <w:szCs w:val="20"/>
                <w:lang w:val="fr-CA"/>
              </w:rPr>
              <w:t>6</w:t>
            </w:r>
            <w:r>
              <w:rPr>
                <w:b/>
                <w:color w:val="000000"/>
                <w:sz w:val="20"/>
                <w:szCs w:val="20"/>
                <w:lang w:val="fr-CA"/>
              </w:rPr>
              <w:t xml:space="preserve"> </w:t>
            </w:r>
            <w:r w:rsidRPr="00A67329">
              <w:rPr>
                <w:b/>
                <w:color w:val="000000"/>
                <w:sz w:val="20"/>
                <w:szCs w:val="20"/>
                <w:lang w:val="fr-CA"/>
              </w:rPr>
              <w:t>545</w:t>
            </w:r>
            <w:r>
              <w:rPr>
                <w:b/>
                <w:color w:val="000000"/>
                <w:sz w:val="20"/>
                <w:szCs w:val="20"/>
                <w:lang w:val="fr-CA"/>
              </w:rPr>
              <w:t xml:space="preserve"> </w:t>
            </w:r>
            <w:r w:rsidRPr="00A67329">
              <w:rPr>
                <w:b/>
                <w:color w:val="000000"/>
                <w:sz w:val="20"/>
                <w:szCs w:val="20"/>
                <w:lang w:val="fr-CA"/>
              </w:rPr>
              <w:t>790</w:t>
            </w:r>
          </w:p>
        </w:tc>
        <w:tc>
          <w:tcPr>
            <w:tcW w:w="931" w:type="pct"/>
            <w:shd w:val="clear" w:color="000000" w:fill="FFFFFF"/>
            <w:tcMar>
              <w:left w:w="115" w:type="dxa"/>
              <w:right w:w="216" w:type="dxa"/>
            </w:tcMar>
          </w:tcPr>
          <w:p w14:paraId="09BC2F8B" w14:textId="77777777" w:rsidR="00920D3E" w:rsidRPr="00A67329" w:rsidRDefault="00920D3E" w:rsidP="00920D3E">
            <w:pPr>
              <w:ind w:right="-75"/>
              <w:jc w:val="right"/>
              <w:rPr>
                <w:b/>
                <w:color w:val="000000"/>
                <w:sz w:val="20"/>
                <w:szCs w:val="20"/>
                <w:highlight w:val="yellow"/>
                <w:lang w:val="fr-CA"/>
              </w:rPr>
            </w:pPr>
            <w:r w:rsidRPr="00A67329">
              <w:rPr>
                <w:b/>
                <w:sz w:val="20"/>
                <w:szCs w:val="20"/>
                <w:lang w:val="fr-CA" w:eastAsia="zh-CN"/>
              </w:rPr>
              <w:t>3</w:t>
            </w:r>
            <w:r>
              <w:rPr>
                <w:b/>
                <w:sz w:val="20"/>
                <w:szCs w:val="20"/>
                <w:lang w:val="fr-CA" w:eastAsia="zh-CN"/>
              </w:rPr>
              <w:t xml:space="preserve"> </w:t>
            </w:r>
            <w:r w:rsidRPr="00A67329">
              <w:rPr>
                <w:b/>
                <w:sz w:val="20"/>
                <w:szCs w:val="20"/>
                <w:lang w:val="fr-CA" w:eastAsia="zh-CN"/>
              </w:rPr>
              <w:t>857</w:t>
            </w:r>
            <w:r>
              <w:rPr>
                <w:b/>
                <w:sz w:val="20"/>
                <w:szCs w:val="20"/>
                <w:lang w:val="fr-CA" w:eastAsia="zh-CN"/>
              </w:rPr>
              <w:t xml:space="preserve"> </w:t>
            </w:r>
            <w:r w:rsidRPr="00A67329">
              <w:rPr>
                <w:b/>
                <w:sz w:val="20"/>
                <w:szCs w:val="20"/>
                <w:lang w:val="fr-CA" w:eastAsia="zh-CN"/>
              </w:rPr>
              <w:t>035</w:t>
            </w:r>
          </w:p>
        </w:tc>
      </w:tr>
      <w:tr w:rsidR="00920D3E" w:rsidRPr="00A67329" w14:paraId="017C1C35" w14:textId="77777777" w:rsidTr="00920D3E">
        <w:trPr>
          <w:cantSplit/>
        </w:trPr>
        <w:tc>
          <w:tcPr>
            <w:tcW w:w="5000" w:type="pct"/>
            <w:gridSpan w:val="5"/>
            <w:shd w:val="clear" w:color="000000" w:fill="FFFFFF"/>
          </w:tcPr>
          <w:p w14:paraId="13C180EF" w14:textId="77777777" w:rsidR="00920D3E" w:rsidRPr="00A67329" w:rsidRDefault="00920D3E" w:rsidP="00920D3E">
            <w:pPr>
              <w:ind w:right="-73"/>
              <w:jc w:val="left"/>
              <w:rPr>
                <w:b/>
                <w:color w:val="000000"/>
                <w:sz w:val="20"/>
                <w:szCs w:val="20"/>
                <w:lang w:val="fr-CA"/>
              </w:rPr>
            </w:pPr>
            <w:r>
              <w:rPr>
                <w:b/>
                <w:color w:val="000000"/>
                <w:sz w:val="20"/>
                <w:szCs w:val="20"/>
                <w:lang w:val="fr-CA"/>
              </w:rPr>
              <w:t>Entreprises de compresseurs</w:t>
            </w:r>
          </w:p>
        </w:tc>
      </w:tr>
      <w:tr w:rsidR="00920D3E" w:rsidRPr="00A67329" w14:paraId="458C8C33" w14:textId="77777777" w:rsidTr="00920D3E">
        <w:trPr>
          <w:cantSplit/>
        </w:trPr>
        <w:tc>
          <w:tcPr>
            <w:tcW w:w="1276" w:type="pct"/>
            <w:shd w:val="clear" w:color="000000" w:fill="FFFFFF"/>
          </w:tcPr>
          <w:p w14:paraId="1152C665" w14:textId="77777777" w:rsidR="00920D3E" w:rsidRPr="00A67329" w:rsidRDefault="00920D3E" w:rsidP="00920D3E">
            <w:pPr>
              <w:jc w:val="left"/>
              <w:rPr>
                <w:sz w:val="20"/>
                <w:szCs w:val="20"/>
                <w:lang w:val="fr-CA" w:eastAsia="zh-CN"/>
              </w:rPr>
            </w:pPr>
            <w:r w:rsidRPr="00A67329">
              <w:rPr>
                <w:sz w:val="20"/>
                <w:szCs w:val="20"/>
                <w:lang w:val="fr-CA" w:eastAsia="zh-CN"/>
              </w:rPr>
              <w:t>GMCC</w:t>
            </w:r>
            <w:r w:rsidRPr="00A67329">
              <w:rPr>
                <w:sz w:val="4"/>
                <w:szCs w:val="4"/>
                <w:lang w:val="fr-CA" w:eastAsia="zh-CN"/>
              </w:rPr>
              <w:t> </w:t>
            </w:r>
            <w:r w:rsidRPr="00A67329">
              <w:rPr>
                <w:sz w:val="20"/>
                <w:szCs w:val="20"/>
                <w:lang w:val="fr-CA" w:eastAsia="zh-CN"/>
              </w:rPr>
              <w:t>*</w:t>
            </w:r>
          </w:p>
        </w:tc>
        <w:tc>
          <w:tcPr>
            <w:tcW w:w="931" w:type="pct"/>
            <w:shd w:val="clear" w:color="000000" w:fill="FFFFFF"/>
            <w:tcMar>
              <w:left w:w="115" w:type="dxa"/>
              <w:right w:w="216" w:type="dxa"/>
            </w:tcMar>
          </w:tcPr>
          <w:p w14:paraId="2F91B974" w14:textId="77777777" w:rsidR="00920D3E" w:rsidRPr="00A67329" w:rsidRDefault="00920D3E" w:rsidP="00920D3E">
            <w:pPr>
              <w:ind w:right="-73"/>
              <w:jc w:val="right"/>
              <w:rPr>
                <w:rFonts w:eastAsia="Arial Unicode MS"/>
                <w:sz w:val="20"/>
                <w:szCs w:val="20"/>
                <w:lang w:val="fr-CA"/>
              </w:rPr>
            </w:pPr>
            <w:r w:rsidRPr="00A67329">
              <w:rPr>
                <w:rFonts w:eastAsia="Arial Unicode MS"/>
                <w:sz w:val="20"/>
                <w:szCs w:val="20"/>
                <w:lang w:val="fr-CA"/>
              </w:rPr>
              <w:t>1</w:t>
            </w:r>
            <w:r>
              <w:rPr>
                <w:rFonts w:eastAsia="Arial Unicode MS"/>
                <w:sz w:val="20"/>
                <w:szCs w:val="20"/>
                <w:lang w:val="fr-CA"/>
              </w:rPr>
              <w:t xml:space="preserve"> </w:t>
            </w:r>
            <w:r w:rsidRPr="00A67329">
              <w:rPr>
                <w:rFonts w:eastAsia="Arial Unicode MS"/>
                <w:sz w:val="20"/>
                <w:szCs w:val="20"/>
                <w:lang w:val="fr-CA"/>
              </w:rPr>
              <w:t>384</w:t>
            </w:r>
            <w:r>
              <w:rPr>
                <w:rFonts w:eastAsia="Arial Unicode MS"/>
                <w:sz w:val="20"/>
                <w:szCs w:val="20"/>
                <w:lang w:val="fr-CA"/>
              </w:rPr>
              <w:t xml:space="preserve"> </w:t>
            </w:r>
            <w:r w:rsidRPr="00A67329">
              <w:rPr>
                <w:rFonts w:eastAsia="Arial Unicode MS"/>
                <w:sz w:val="20"/>
                <w:szCs w:val="20"/>
                <w:lang w:val="fr-CA"/>
              </w:rPr>
              <w:t>268</w:t>
            </w:r>
          </w:p>
        </w:tc>
        <w:tc>
          <w:tcPr>
            <w:tcW w:w="931" w:type="pct"/>
            <w:shd w:val="clear" w:color="000000" w:fill="FFFFFF"/>
            <w:noWrap/>
            <w:tcMar>
              <w:left w:w="115" w:type="dxa"/>
              <w:right w:w="216" w:type="dxa"/>
            </w:tcMar>
          </w:tcPr>
          <w:p w14:paraId="0484754B" w14:textId="77777777" w:rsidR="00920D3E" w:rsidRPr="00A67329" w:rsidRDefault="00920D3E" w:rsidP="00920D3E">
            <w:pPr>
              <w:ind w:right="-82"/>
              <w:jc w:val="right"/>
              <w:rPr>
                <w:sz w:val="20"/>
                <w:szCs w:val="20"/>
                <w:lang w:val="fr-CA" w:eastAsia="zh-CN"/>
              </w:rPr>
            </w:pPr>
            <w:r w:rsidRPr="00A67329">
              <w:rPr>
                <w:sz w:val="20"/>
                <w:szCs w:val="20"/>
                <w:lang w:val="fr-CA" w:eastAsia="zh-CN"/>
              </w:rPr>
              <w:t>-</w:t>
            </w:r>
          </w:p>
        </w:tc>
        <w:tc>
          <w:tcPr>
            <w:tcW w:w="931" w:type="pct"/>
            <w:shd w:val="clear" w:color="000000" w:fill="FFFFFF"/>
            <w:tcMar>
              <w:left w:w="115" w:type="dxa"/>
              <w:right w:w="216" w:type="dxa"/>
            </w:tcMar>
          </w:tcPr>
          <w:p w14:paraId="6894676B" w14:textId="77777777" w:rsidR="00920D3E" w:rsidRPr="00A67329" w:rsidRDefault="00920D3E" w:rsidP="00920D3E">
            <w:pPr>
              <w:ind w:right="-78"/>
              <w:jc w:val="right"/>
              <w:rPr>
                <w:sz w:val="20"/>
                <w:szCs w:val="20"/>
                <w:lang w:val="fr-CA" w:eastAsia="zh-CN"/>
              </w:rPr>
            </w:pPr>
            <w:r w:rsidRPr="00A67329">
              <w:rPr>
                <w:sz w:val="20"/>
                <w:szCs w:val="20"/>
                <w:lang w:val="fr-CA" w:eastAsia="zh-CN"/>
              </w:rPr>
              <w:t>**</w:t>
            </w:r>
            <w:r w:rsidRPr="00A67329">
              <w:rPr>
                <w:sz w:val="4"/>
                <w:szCs w:val="4"/>
                <w:lang w:val="fr-CA" w:eastAsia="zh-CN"/>
              </w:rPr>
              <w:t> </w:t>
            </w:r>
            <w:r w:rsidRPr="00A67329">
              <w:rPr>
                <w:sz w:val="20"/>
                <w:szCs w:val="20"/>
                <w:lang w:val="fr-CA" w:eastAsia="zh-CN"/>
              </w:rPr>
              <w:t>861</w:t>
            </w:r>
            <w:r>
              <w:rPr>
                <w:sz w:val="20"/>
                <w:szCs w:val="20"/>
                <w:lang w:val="fr-CA" w:eastAsia="zh-CN"/>
              </w:rPr>
              <w:t xml:space="preserve"> </w:t>
            </w:r>
            <w:r w:rsidRPr="00A67329">
              <w:rPr>
                <w:sz w:val="20"/>
                <w:szCs w:val="20"/>
                <w:lang w:val="fr-CA" w:eastAsia="zh-CN"/>
              </w:rPr>
              <w:t>490</w:t>
            </w:r>
          </w:p>
        </w:tc>
        <w:tc>
          <w:tcPr>
            <w:tcW w:w="931" w:type="pct"/>
            <w:shd w:val="clear" w:color="000000" w:fill="FFFFFF"/>
            <w:tcMar>
              <w:left w:w="115" w:type="dxa"/>
              <w:right w:w="216" w:type="dxa"/>
            </w:tcMar>
          </w:tcPr>
          <w:p w14:paraId="205059AA" w14:textId="77777777" w:rsidR="00920D3E" w:rsidRPr="00A67329" w:rsidRDefault="00920D3E" w:rsidP="00920D3E">
            <w:pPr>
              <w:ind w:right="-75"/>
              <w:jc w:val="right"/>
              <w:rPr>
                <w:sz w:val="20"/>
                <w:szCs w:val="20"/>
                <w:highlight w:val="yellow"/>
                <w:lang w:val="fr-CA" w:eastAsia="zh-CN"/>
              </w:rPr>
            </w:pPr>
            <w:r w:rsidRPr="00A67329">
              <w:rPr>
                <w:sz w:val="20"/>
                <w:szCs w:val="20"/>
                <w:lang w:val="fr-CA" w:eastAsia="zh-CN"/>
              </w:rPr>
              <w:t>258</w:t>
            </w:r>
            <w:r>
              <w:rPr>
                <w:sz w:val="20"/>
                <w:szCs w:val="20"/>
                <w:lang w:val="fr-CA" w:eastAsia="zh-CN"/>
              </w:rPr>
              <w:t xml:space="preserve"> </w:t>
            </w:r>
            <w:r w:rsidRPr="00A67329">
              <w:rPr>
                <w:sz w:val="20"/>
                <w:szCs w:val="20"/>
                <w:lang w:val="fr-CA" w:eastAsia="zh-CN"/>
              </w:rPr>
              <w:t>447</w:t>
            </w:r>
          </w:p>
        </w:tc>
      </w:tr>
      <w:tr w:rsidR="00920D3E" w:rsidRPr="00A67329" w14:paraId="0B5054A7" w14:textId="77777777" w:rsidTr="00920D3E">
        <w:trPr>
          <w:cantSplit/>
        </w:trPr>
        <w:tc>
          <w:tcPr>
            <w:tcW w:w="1276" w:type="pct"/>
            <w:shd w:val="clear" w:color="000000" w:fill="FFFFFF"/>
          </w:tcPr>
          <w:p w14:paraId="3BEB5845" w14:textId="77777777" w:rsidR="00920D3E" w:rsidRPr="00A67329" w:rsidRDefault="00920D3E" w:rsidP="00920D3E">
            <w:pPr>
              <w:jc w:val="left"/>
              <w:rPr>
                <w:sz w:val="20"/>
                <w:szCs w:val="20"/>
                <w:lang w:val="fr-CA" w:eastAsia="zh-CN"/>
              </w:rPr>
            </w:pPr>
            <w:r w:rsidRPr="00A67329">
              <w:rPr>
                <w:sz w:val="20"/>
                <w:szCs w:val="20"/>
                <w:lang w:val="fr-CA" w:eastAsia="zh-CN"/>
              </w:rPr>
              <w:t>Shanghai Highly</w:t>
            </w:r>
          </w:p>
        </w:tc>
        <w:tc>
          <w:tcPr>
            <w:tcW w:w="931" w:type="pct"/>
            <w:shd w:val="clear" w:color="000000" w:fill="FFFFFF"/>
            <w:tcMar>
              <w:left w:w="115" w:type="dxa"/>
              <w:right w:w="216" w:type="dxa"/>
            </w:tcMar>
          </w:tcPr>
          <w:p w14:paraId="4EA61D71" w14:textId="77777777" w:rsidR="00920D3E" w:rsidRPr="00A67329" w:rsidRDefault="00920D3E" w:rsidP="00920D3E">
            <w:pPr>
              <w:ind w:right="-73"/>
              <w:jc w:val="right"/>
              <w:rPr>
                <w:rFonts w:eastAsia="Arial Unicode MS"/>
                <w:sz w:val="20"/>
                <w:szCs w:val="20"/>
                <w:lang w:val="fr-CA"/>
              </w:rPr>
            </w:pPr>
            <w:r w:rsidRPr="00A67329">
              <w:rPr>
                <w:rFonts w:eastAsia="Arial Unicode MS"/>
                <w:sz w:val="20"/>
                <w:szCs w:val="20"/>
                <w:lang w:val="fr-CA"/>
              </w:rPr>
              <w:t>891</w:t>
            </w:r>
            <w:r>
              <w:rPr>
                <w:rFonts w:eastAsia="Arial Unicode MS"/>
                <w:sz w:val="20"/>
                <w:szCs w:val="20"/>
                <w:lang w:val="fr-CA"/>
              </w:rPr>
              <w:t xml:space="preserve"> </w:t>
            </w:r>
            <w:r w:rsidRPr="00A67329">
              <w:rPr>
                <w:rFonts w:eastAsia="Arial Unicode MS"/>
                <w:sz w:val="20"/>
                <w:szCs w:val="20"/>
                <w:lang w:val="fr-CA"/>
              </w:rPr>
              <w:t>288</w:t>
            </w:r>
          </w:p>
        </w:tc>
        <w:tc>
          <w:tcPr>
            <w:tcW w:w="931" w:type="pct"/>
            <w:shd w:val="clear" w:color="000000" w:fill="FFFFFF"/>
            <w:noWrap/>
            <w:tcMar>
              <w:left w:w="115" w:type="dxa"/>
              <w:right w:w="216" w:type="dxa"/>
            </w:tcMar>
          </w:tcPr>
          <w:p w14:paraId="55C451BD" w14:textId="77777777" w:rsidR="00920D3E" w:rsidRPr="00A67329" w:rsidRDefault="00920D3E" w:rsidP="00920D3E">
            <w:pPr>
              <w:ind w:right="-82"/>
              <w:jc w:val="right"/>
              <w:rPr>
                <w:sz w:val="20"/>
                <w:szCs w:val="20"/>
                <w:lang w:val="fr-CA" w:eastAsia="zh-CN"/>
              </w:rPr>
            </w:pPr>
            <w:r w:rsidRPr="00A67329">
              <w:rPr>
                <w:sz w:val="20"/>
                <w:szCs w:val="20"/>
                <w:lang w:val="fr-CA" w:eastAsia="zh-CN"/>
              </w:rPr>
              <w:t>-</w:t>
            </w:r>
          </w:p>
        </w:tc>
        <w:tc>
          <w:tcPr>
            <w:tcW w:w="931" w:type="pct"/>
            <w:shd w:val="clear" w:color="000000" w:fill="FFFFFF"/>
            <w:tcMar>
              <w:left w:w="115" w:type="dxa"/>
              <w:right w:w="216" w:type="dxa"/>
            </w:tcMar>
          </w:tcPr>
          <w:p w14:paraId="6780A9C2" w14:textId="77777777" w:rsidR="00920D3E" w:rsidRPr="00A67329" w:rsidRDefault="00920D3E" w:rsidP="00920D3E">
            <w:pPr>
              <w:ind w:right="-78"/>
              <w:jc w:val="right"/>
              <w:rPr>
                <w:sz w:val="20"/>
                <w:szCs w:val="20"/>
                <w:lang w:val="fr-CA" w:eastAsia="zh-CN"/>
              </w:rPr>
            </w:pPr>
            <w:r w:rsidRPr="00A67329">
              <w:rPr>
                <w:sz w:val="20"/>
                <w:szCs w:val="20"/>
                <w:lang w:val="fr-CA" w:eastAsia="zh-CN"/>
              </w:rPr>
              <w:t>924</w:t>
            </w:r>
            <w:r>
              <w:rPr>
                <w:sz w:val="20"/>
                <w:szCs w:val="20"/>
                <w:lang w:val="fr-CA" w:eastAsia="zh-CN"/>
              </w:rPr>
              <w:t xml:space="preserve"> </w:t>
            </w:r>
            <w:r w:rsidRPr="00A67329">
              <w:rPr>
                <w:sz w:val="20"/>
                <w:szCs w:val="20"/>
                <w:lang w:val="fr-CA" w:eastAsia="zh-CN"/>
              </w:rPr>
              <w:t>479</w:t>
            </w:r>
          </w:p>
        </w:tc>
        <w:tc>
          <w:tcPr>
            <w:tcW w:w="931" w:type="pct"/>
            <w:shd w:val="clear" w:color="000000" w:fill="FFFFFF"/>
            <w:tcMar>
              <w:left w:w="115" w:type="dxa"/>
              <w:right w:w="216" w:type="dxa"/>
            </w:tcMar>
          </w:tcPr>
          <w:p w14:paraId="4DFD591C" w14:textId="77777777" w:rsidR="00920D3E" w:rsidRPr="00A67329" w:rsidRDefault="00920D3E" w:rsidP="00920D3E">
            <w:pPr>
              <w:ind w:right="-75"/>
              <w:jc w:val="right"/>
              <w:rPr>
                <w:sz w:val="20"/>
                <w:szCs w:val="20"/>
                <w:highlight w:val="yellow"/>
                <w:lang w:val="fr-CA" w:eastAsia="zh-CN"/>
              </w:rPr>
            </w:pPr>
            <w:r w:rsidRPr="00A67329">
              <w:rPr>
                <w:sz w:val="20"/>
                <w:szCs w:val="20"/>
                <w:lang w:val="fr-CA" w:eastAsia="zh-CN"/>
              </w:rPr>
              <w:t>277</w:t>
            </w:r>
            <w:r>
              <w:rPr>
                <w:sz w:val="20"/>
                <w:szCs w:val="20"/>
                <w:lang w:val="fr-CA" w:eastAsia="zh-CN"/>
              </w:rPr>
              <w:t xml:space="preserve"> </w:t>
            </w:r>
            <w:r w:rsidRPr="00A67329">
              <w:rPr>
                <w:sz w:val="20"/>
                <w:szCs w:val="20"/>
                <w:lang w:val="fr-CA" w:eastAsia="zh-CN"/>
              </w:rPr>
              <w:t>344</w:t>
            </w:r>
          </w:p>
        </w:tc>
      </w:tr>
      <w:tr w:rsidR="00920D3E" w:rsidRPr="00A67329" w14:paraId="79F481F1" w14:textId="77777777" w:rsidTr="00920D3E">
        <w:trPr>
          <w:cantSplit/>
        </w:trPr>
        <w:tc>
          <w:tcPr>
            <w:tcW w:w="1276" w:type="pct"/>
            <w:shd w:val="clear" w:color="000000" w:fill="FFFFFF"/>
          </w:tcPr>
          <w:p w14:paraId="23CC371A" w14:textId="77777777" w:rsidR="00920D3E" w:rsidRPr="00A67329" w:rsidRDefault="00920D3E" w:rsidP="00920D3E">
            <w:pPr>
              <w:jc w:val="left"/>
              <w:rPr>
                <w:sz w:val="20"/>
                <w:szCs w:val="20"/>
                <w:lang w:val="fr-CA" w:eastAsia="zh-CN"/>
              </w:rPr>
            </w:pPr>
            <w:r w:rsidRPr="00A67329">
              <w:rPr>
                <w:sz w:val="20"/>
                <w:szCs w:val="20"/>
                <w:lang w:val="fr-CA" w:eastAsia="zh-CN"/>
              </w:rPr>
              <w:t>Shenyang Sanyo</w:t>
            </w:r>
            <w:r w:rsidRPr="00A67329">
              <w:rPr>
                <w:sz w:val="4"/>
                <w:szCs w:val="4"/>
                <w:lang w:val="fr-CA" w:eastAsia="zh-CN"/>
              </w:rPr>
              <w:t> </w:t>
            </w:r>
            <w:r w:rsidRPr="00A67329">
              <w:rPr>
                <w:sz w:val="20"/>
                <w:szCs w:val="20"/>
                <w:lang w:val="fr-CA" w:eastAsia="zh-CN"/>
              </w:rPr>
              <w:t>**</w:t>
            </w:r>
          </w:p>
        </w:tc>
        <w:tc>
          <w:tcPr>
            <w:tcW w:w="931" w:type="pct"/>
            <w:shd w:val="clear" w:color="000000" w:fill="FFFFFF"/>
            <w:tcMar>
              <w:left w:w="115" w:type="dxa"/>
              <w:right w:w="216" w:type="dxa"/>
            </w:tcMar>
          </w:tcPr>
          <w:p w14:paraId="6C6AAF44" w14:textId="77777777" w:rsidR="00920D3E" w:rsidRPr="00A67329" w:rsidRDefault="00920D3E" w:rsidP="00920D3E">
            <w:pPr>
              <w:ind w:right="-73"/>
              <w:jc w:val="right"/>
              <w:rPr>
                <w:rFonts w:eastAsia="Arial Unicode MS"/>
                <w:sz w:val="20"/>
                <w:szCs w:val="20"/>
                <w:lang w:val="fr-CA"/>
              </w:rPr>
            </w:pPr>
            <w:r w:rsidRPr="00A67329">
              <w:rPr>
                <w:rFonts w:eastAsia="Arial Unicode MS"/>
                <w:sz w:val="20"/>
                <w:szCs w:val="20"/>
                <w:lang w:val="fr-CA"/>
              </w:rPr>
              <w:t>1</w:t>
            </w:r>
            <w:r>
              <w:rPr>
                <w:rFonts w:eastAsia="Arial Unicode MS"/>
                <w:sz w:val="20"/>
                <w:szCs w:val="20"/>
                <w:lang w:val="fr-CA"/>
              </w:rPr>
              <w:t xml:space="preserve"> </w:t>
            </w:r>
            <w:r w:rsidRPr="00A67329">
              <w:rPr>
                <w:rFonts w:eastAsia="Arial Unicode MS"/>
                <w:sz w:val="20"/>
                <w:szCs w:val="20"/>
                <w:lang w:val="fr-CA"/>
              </w:rPr>
              <w:t>465</w:t>
            </w:r>
            <w:r>
              <w:rPr>
                <w:rFonts w:eastAsia="Arial Unicode MS"/>
                <w:sz w:val="20"/>
                <w:szCs w:val="20"/>
                <w:lang w:val="fr-CA"/>
              </w:rPr>
              <w:t xml:space="preserve"> </w:t>
            </w:r>
            <w:r w:rsidRPr="00A67329">
              <w:rPr>
                <w:rFonts w:eastAsia="Arial Unicode MS"/>
                <w:sz w:val="20"/>
                <w:szCs w:val="20"/>
                <w:lang w:val="fr-CA"/>
              </w:rPr>
              <w:t>635</w:t>
            </w:r>
          </w:p>
        </w:tc>
        <w:tc>
          <w:tcPr>
            <w:tcW w:w="931" w:type="pct"/>
            <w:shd w:val="clear" w:color="000000" w:fill="FFFFFF"/>
            <w:noWrap/>
            <w:tcMar>
              <w:left w:w="115" w:type="dxa"/>
              <w:right w:w="216" w:type="dxa"/>
            </w:tcMar>
          </w:tcPr>
          <w:p w14:paraId="53D2C734" w14:textId="77777777" w:rsidR="00920D3E" w:rsidRPr="00A67329" w:rsidRDefault="00920D3E" w:rsidP="00920D3E">
            <w:pPr>
              <w:ind w:right="-82"/>
              <w:jc w:val="right"/>
              <w:rPr>
                <w:sz w:val="20"/>
                <w:szCs w:val="20"/>
                <w:lang w:val="fr-CA" w:eastAsia="zh-CN"/>
              </w:rPr>
            </w:pPr>
            <w:r w:rsidRPr="00A67329">
              <w:rPr>
                <w:sz w:val="20"/>
                <w:szCs w:val="20"/>
                <w:lang w:val="fr-CA" w:eastAsia="zh-CN"/>
              </w:rPr>
              <w:t>-</w:t>
            </w:r>
          </w:p>
        </w:tc>
        <w:tc>
          <w:tcPr>
            <w:tcW w:w="931" w:type="pct"/>
            <w:shd w:val="clear" w:color="000000" w:fill="FFFFFF"/>
            <w:tcMar>
              <w:left w:w="115" w:type="dxa"/>
              <w:right w:w="216" w:type="dxa"/>
            </w:tcMar>
          </w:tcPr>
          <w:p w14:paraId="5830E756" w14:textId="77777777" w:rsidR="00920D3E" w:rsidRPr="00A67329" w:rsidRDefault="00920D3E" w:rsidP="00920D3E">
            <w:pPr>
              <w:ind w:right="-78"/>
              <w:jc w:val="right"/>
              <w:rPr>
                <w:sz w:val="20"/>
                <w:szCs w:val="20"/>
                <w:lang w:val="fr-CA" w:eastAsia="zh-CN"/>
              </w:rPr>
            </w:pPr>
            <w:r w:rsidRPr="00A67329">
              <w:rPr>
                <w:sz w:val="20"/>
                <w:szCs w:val="20"/>
                <w:lang w:val="fr-CA" w:eastAsia="zh-CN"/>
              </w:rPr>
              <w:t>***</w:t>
            </w:r>
            <w:r w:rsidRPr="00A67329">
              <w:rPr>
                <w:sz w:val="4"/>
                <w:szCs w:val="4"/>
                <w:lang w:val="fr-CA" w:eastAsia="zh-CN"/>
              </w:rPr>
              <w:t> </w:t>
            </w:r>
            <w:r w:rsidRPr="00A67329">
              <w:rPr>
                <w:sz w:val="20"/>
                <w:szCs w:val="20"/>
                <w:lang w:val="fr-CA" w:eastAsia="zh-CN"/>
              </w:rPr>
              <w:t>969</w:t>
            </w:r>
            <w:r>
              <w:rPr>
                <w:sz w:val="20"/>
                <w:szCs w:val="20"/>
                <w:lang w:val="fr-CA" w:eastAsia="zh-CN"/>
              </w:rPr>
              <w:t xml:space="preserve"> </w:t>
            </w:r>
            <w:r w:rsidRPr="00A67329">
              <w:rPr>
                <w:sz w:val="20"/>
                <w:szCs w:val="20"/>
                <w:lang w:val="fr-CA" w:eastAsia="zh-CN"/>
              </w:rPr>
              <w:t>136</w:t>
            </w:r>
          </w:p>
        </w:tc>
        <w:tc>
          <w:tcPr>
            <w:tcW w:w="931" w:type="pct"/>
            <w:shd w:val="clear" w:color="000000" w:fill="FFFFFF"/>
            <w:tcMar>
              <w:left w:w="115" w:type="dxa"/>
              <w:right w:w="216" w:type="dxa"/>
            </w:tcMar>
          </w:tcPr>
          <w:p w14:paraId="6727B916" w14:textId="77777777" w:rsidR="00920D3E" w:rsidRPr="00A67329" w:rsidRDefault="00920D3E" w:rsidP="00920D3E">
            <w:pPr>
              <w:ind w:right="-75"/>
              <w:jc w:val="right"/>
              <w:rPr>
                <w:sz w:val="20"/>
                <w:szCs w:val="20"/>
                <w:highlight w:val="yellow"/>
                <w:lang w:val="fr-CA" w:eastAsia="zh-CN"/>
              </w:rPr>
            </w:pPr>
            <w:r w:rsidRPr="00A67329">
              <w:rPr>
                <w:sz w:val="20"/>
                <w:szCs w:val="20"/>
                <w:lang w:val="fr-CA" w:eastAsia="zh-CN"/>
              </w:rPr>
              <w:t>969</w:t>
            </w:r>
            <w:r>
              <w:rPr>
                <w:sz w:val="20"/>
                <w:szCs w:val="20"/>
                <w:lang w:val="fr-CA" w:eastAsia="zh-CN"/>
              </w:rPr>
              <w:t xml:space="preserve"> </w:t>
            </w:r>
            <w:r w:rsidRPr="00A67329">
              <w:rPr>
                <w:sz w:val="20"/>
                <w:szCs w:val="20"/>
                <w:lang w:val="fr-CA" w:eastAsia="zh-CN"/>
              </w:rPr>
              <w:t>136</w:t>
            </w:r>
          </w:p>
        </w:tc>
      </w:tr>
      <w:tr w:rsidR="00920D3E" w:rsidRPr="00A67329" w14:paraId="0375C7AD" w14:textId="77777777" w:rsidTr="00920D3E">
        <w:trPr>
          <w:cantSplit/>
        </w:trPr>
        <w:tc>
          <w:tcPr>
            <w:tcW w:w="1276" w:type="pct"/>
            <w:shd w:val="clear" w:color="000000" w:fill="FFFFFF"/>
          </w:tcPr>
          <w:p w14:paraId="3429EB8B" w14:textId="77777777" w:rsidR="00920D3E" w:rsidRPr="00A67329" w:rsidRDefault="00920D3E" w:rsidP="00920D3E">
            <w:pPr>
              <w:jc w:val="left"/>
              <w:rPr>
                <w:sz w:val="20"/>
                <w:szCs w:val="20"/>
                <w:lang w:val="fr-CA" w:eastAsia="zh-CN"/>
              </w:rPr>
            </w:pPr>
            <w:r w:rsidRPr="00A67329">
              <w:rPr>
                <w:sz w:val="20"/>
                <w:szCs w:val="20"/>
                <w:lang w:val="fr-CA" w:eastAsia="zh-CN"/>
              </w:rPr>
              <w:t>Xi'an Qing'an</w:t>
            </w:r>
          </w:p>
        </w:tc>
        <w:tc>
          <w:tcPr>
            <w:tcW w:w="931" w:type="pct"/>
            <w:shd w:val="clear" w:color="000000" w:fill="FFFFFF"/>
            <w:tcMar>
              <w:left w:w="115" w:type="dxa"/>
              <w:right w:w="216" w:type="dxa"/>
            </w:tcMar>
          </w:tcPr>
          <w:p w14:paraId="473E0A0A" w14:textId="77777777" w:rsidR="00920D3E" w:rsidRPr="00A67329" w:rsidRDefault="00920D3E" w:rsidP="00920D3E">
            <w:pPr>
              <w:ind w:right="-73"/>
              <w:jc w:val="right"/>
              <w:rPr>
                <w:rFonts w:eastAsia="Arial Unicode MS"/>
                <w:sz w:val="20"/>
                <w:szCs w:val="20"/>
                <w:lang w:val="fr-CA"/>
              </w:rPr>
            </w:pPr>
            <w:r w:rsidRPr="00A67329">
              <w:rPr>
                <w:rFonts w:eastAsia="Arial Unicode MS"/>
                <w:sz w:val="20"/>
                <w:szCs w:val="20"/>
                <w:lang w:val="fr-CA"/>
              </w:rPr>
              <w:t>1</w:t>
            </w:r>
            <w:r>
              <w:rPr>
                <w:rFonts w:eastAsia="Arial Unicode MS"/>
                <w:sz w:val="20"/>
                <w:szCs w:val="20"/>
                <w:lang w:val="fr-CA"/>
              </w:rPr>
              <w:t xml:space="preserve"> </w:t>
            </w:r>
            <w:r w:rsidRPr="00A67329">
              <w:rPr>
                <w:rFonts w:eastAsia="Arial Unicode MS"/>
                <w:sz w:val="20"/>
                <w:szCs w:val="20"/>
                <w:lang w:val="fr-CA"/>
              </w:rPr>
              <w:t>682</w:t>
            </w:r>
            <w:r>
              <w:rPr>
                <w:rFonts w:eastAsia="Arial Unicode MS"/>
                <w:sz w:val="20"/>
                <w:szCs w:val="20"/>
                <w:lang w:val="fr-CA"/>
              </w:rPr>
              <w:t xml:space="preserve"> </w:t>
            </w:r>
            <w:r w:rsidRPr="00A67329">
              <w:rPr>
                <w:rFonts w:eastAsia="Arial Unicode MS"/>
                <w:sz w:val="20"/>
                <w:szCs w:val="20"/>
                <w:lang w:val="fr-CA"/>
              </w:rPr>
              <w:t>250</w:t>
            </w:r>
          </w:p>
        </w:tc>
        <w:tc>
          <w:tcPr>
            <w:tcW w:w="931" w:type="pct"/>
            <w:shd w:val="clear" w:color="000000" w:fill="FFFFFF"/>
            <w:noWrap/>
            <w:tcMar>
              <w:left w:w="115" w:type="dxa"/>
              <w:right w:w="216" w:type="dxa"/>
            </w:tcMar>
          </w:tcPr>
          <w:p w14:paraId="3213F39B" w14:textId="77777777" w:rsidR="00920D3E" w:rsidRPr="00A67329" w:rsidRDefault="00920D3E" w:rsidP="00920D3E">
            <w:pPr>
              <w:ind w:right="-82"/>
              <w:jc w:val="right"/>
              <w:rPr>
                <w:sz w:val="20"/>
                <w:szCs w:val="20"/>
                <w:lang w:val="fr-CA" w:eastAsia="zh-CN"/>
              </w:rPr>
            </w:pPr>
            <w:r w:rsidRPr="00A67329">
              <w:rPr>
                <w:sz w:val="20"/>
                <w:szCs w:val="20"/>
                <w:lang w:val="fr-CA" w:eastAsia="zh-CN"/>
              </w:rPr>
              <w:t>-</w:t>
            </w:r>
          </w:p>
        </w:tc>
        <w:tc>
          <w:tcPr>
            <w:tcW w:w="931" w:type="pct"/>
            <w:shd w:val="clear" w:color="000000" w:fill="FFFFFF"/>
            <w:tcMar>
              <w:left w:w="115" w:type="dxa"/>
              <w:right w:w="216" w:type="dxa"/>
            </w:tcMar>
          </w:tcPr>
          <w:p w14:paraId="42755035" w14:textId="77777777" w:rsidR="00920D3E" w:rsidRPr="00A67329" w:rsidRDefault="00920D3E" w:rsidP="00920D3E">
            <w:pPr>
              <w:ind w:right="-78"/>
              <w:jc w:val="right"/>
              <w:rPr>
                <w:sz w:val="20"/>
                <w:szCs w:val="20"/>
                <w:lang w:val="fr-CA" w:eastAsia="zh-CN"/>
              </w:rPr>
            </w:pPr>
            <w:r w:rsidRPr="00A67329">
              <w:rPr>
                <w:sz w:val="20"/>
                <w:szCs w:val="20"/>
                <w:lang w:val="fr-CA" w:eastAsia="zh-CN"/>
              </w:rPr>
              <w:t>1</w:t>
            </w:r>
            <w:r>
              <w:rPr>
                <w:sz w:val="20"/>
                <w:szCs w:val="20"/>
                <w:lang w:val="fr-CA" w:eastAsia="zh-CN"/>
              </w:rPr>
              <w:t xml:space="preserve"> </w:t>
            </w:r>
            <w:r w:rsidRPr="00A67329">
              <w:rPr>
                <w:sz w:val="20"/>
                <w:szCs w:val="20"/>
                <w:lang w:val="fr-CA" w:eastAsia="zh-CN"/>
              </w:rPr>
              <w:t>744</w:t>
            </w:r>
            <w:r>
              <w:rPr>
                <w:sz w:val="20"/>
                <w:szCs w:val="20"/>
                <w:lang w:val="fr-CA" w:eastAsia="zh-CN"/>
              </w:rPr>
              <w:t xml:space="preserve"> </w:t>
            </w:r>
            <w:r w:rsidRPr="00A67329">
              <w:rPr>
                <w:sz w:val="20"/>
                <w:szCs w:val="20"/>
                <w:lang w:val="fr-CA" w:eastAsia="zh-CN"/>
              </w:rPr>
              <w:t>895</w:t>
            </w:r>
          </w:p>
        </w:tc>
        <w:tc>
          <w:tcPr>
            <w:tcW w:w="931" w:type="pct"/>
            <w:shd w:val="clear" w:color="000000" w:fill="FFFFFF"/>
            <w:tcMar>
              <w:left w:w="115" w:type="dxa"/>
              <w:right w:w="216" w:type="dxa"/>
            </w:tcMar>
          </w:tcPr>
          <w:p w14:paraId="2992E55C" w14:textId="77777777" w:rsidR="00920D3E" w:rsidRPr="00A67329" w:rsidRDefault="00920D3E" w:rsidP="00920D3E">
            <w:pPr>
              <w:ind w:right="-75"/>
              <w:jc w:val="right"/>
              <w:rPr>
                <w:sz w:val="20"/>
                <w:szCs w:val="20"/>
                <w:highlight w:val="yellow"/>
                <w:lang w:val="fr-CA" w:eastAsia="zh-CN"/>
              </w:rPr>
            </w:pPr>
            <w:r w:rsidRPr="00A67329">
              <w:rPr>
                <w:sz w:val="20"/>
                <w:szCs w:val="20"/>
                <w:lang w:val="fr-CA" w:eastAsia="zh-CN"/>
              </w:rPr>
              <w:t>523</w:t>
            </w:r>
            <w:r>
              <w:rPr>
                <w:sz w:val="20"/>
                <w:szCs w:val="20"/>
                <w:lang w:val="fr-CA" w:eastAsia="zh-CN"/>
              </w:rPr>
              <w:t xml:space="preserve"> </w:t>
            </w:r>
            <w:r w:rsidRPr="00A67329">
              <w:rPr>
                <w:sz w:val="20"/>
                <w:szCs w:val="20"/>
                <w:lang w:val="fr-CA" w:eastAsia="zh-CN"/>
              </w:rPr>
              <w:t>469</w:t>
            </w:r>
          </w:p>
        </w:tc>
      </w:tr>
      <w:tr w:rsidR="00920D3E" w:rsidRPr="00A67329" w14:paraId="23FC18FE" w14:textId="77777777" w:rsidTr="00920D3E">
        <w:trPr>
          <w:cantSplit/>
        </w:trPr>
        <w:tc>
          <w:tcPr>
            <w:tcW w:w="1276" w:type="pct"/>
            <w:shd w:val="clear" w:color="000000" w:fill="FFFFFF"/>
          </w:tcPr>
          <w:p w14:paraId="5879F5BD" w14:textId="77777777" w:rsidR="00920D3E" w:rsidRPr="00A67329" w:rsidRDefault="00920D3E" w:rsidP="00920D3E">
            <w:pPr>
              <w:jc w:val="left"/>
              <w:rPr>
                <w:b/>
                <w:sz w:val="20"/>
                <w:szCs w:val="20"/>
                <w:lang w:val="fr-CA" w:eastAsia="zh-CN"/>
              </w:rPr>
            </w:pPr>
            <w:r w:rsidRPr="00A67329">
              <w:rPr>
                <w:b/>
                <w:sz w:val="20"/>
                <w:szCs w:val="20"/>
                <w:lang w:val="fr-CA" w:eastAsia="zh-CN"/>
              </w:rPr>
              <w:t>Total</w:t>
            </w:r>
          </w:p>
        </w:tc>
        <w:tc>
          <w:tcPr>
            <w:tcW w:w="931" w:type="pct"/>
            <w:shd w:val="clear" w:color="000000" w:fill="FFFFFF"/>
            <w:tcMar>
              <w:left w:w="115" w:type="dxa"/>
              <w:right w:w="216" w:type="dxa"/>
            </w:tcMar>
          </w:tcPr>
          <w:p w14:paraId="59D52ED9" w14:textId="77777777" w:rsidR="00920D3E" w:rsidRPr="00A67329" w:rsidRDefault="00920D3E" w:rsidP="00920D3E">
            <w:pPr>
              <w:ind w:right="-73"/>
              <w:jc w:val="right"/>
              <w:rPr>
                <w:rFonts w:eastAsia="Arial Unicode MS"/>
                <w:b/>
                <w:sz w:val="20"/>
                <w:szCs w:val="20"/>
                <w:lang w:val="fr-CA"/>
              </w:rPr>
            </w:pPr>
            <w:r w:rsidRPr="00A67329">
              <w:rPr>
                <w:rFonts w:eastAsia="Arial Unicode MS"/>
                <w:b/>
                <w:sz w:val="20"/>
                <w:szCs w:val="20"/>
                <w:lang w:val="fr-CA"/>
              </w:rPr>
              <w:t>5</w:t>
            </w:r>
            <w:r>
              <w:rPr>
                <w:rFonts w:eastAsia="Arial Unicode MS"/>
                <w:b/>
                <w:sz w:val="20"/>
                <w:szCs w:val="20"/>
                <w:lang w:val="fr-CA"/>
              </w:rPr>
              <w:t xml:space="preserve"> </w:t>
            </w:r>
            <w:r w:rsidRPr="00A67329">
              <w:rPr>
                <w:rFonts w:eastAsia="Arial Unicode MS"/>
                <w:b/>
                <w:sz w:val="20"/>
                <w:szCs w:val="20"/>
                <w:lang w:val="fr-CA"/>
              </w:rPr>
              <w:t>423</w:t>
            </w:r>
            <w:r>
              <w:rPr>
                <w:rFonts w:eastAsia="Arial Unicode MS"/>
                <w:b/>
                <w:sz w:val="20"/>
                <w:szCs w:val="20"/>
                <w:lang w:val="fr-CA"/>
              </w:rPr>
              <w:t xml:space="preserve"> </w:t>
            </w:r>
            <w:r w:rsidRPr="00A67329">
              <w:rPr>
                <w:rFonts w:eastAsia="Arial Unicode MS"/>
                <w:b/>
                <w:sz w:val="20"/>
                <w:szCs w:val="20"/>
                <w:lang w:val="fr-CA"/>
              </w:rPr>
              <w:t>441</w:t>
            </w:r>
          </w:p>
        </w:tc>
        <w:tc>
          <w:tcPr>
            <w:tcW w:w="931" w:type="pct"/>
            <w:shd w:val="clear" w:color="000000" w:fill="FFFFFF"/>
            <w:noWrap/>
            <w:tcMar>
              <w:left w:w="115" w:type="dxa"/>
              <w:right w:w="216" w:type="dxa"/>
            </w:tcMar>
          </w:tcPr>
          <w:p w14:paraId="627316D8" w14:textId="77777777" w:rsidR="00920D3E" w:rsidRPr="00A67329" w:rsidRDefault="00920D3E" w:rsidP="00920D3E">
            <w:pPr>
              <w:ind w:right="-82"/>
              <w:jc w:val="right"/>
              <w:rPr>
                <w:rFonts w:eastAsia="Arial Unicode MS"/>
                <w:b/>
                <w:sz w:val="20"/>
                <w:szCs w:val="20"/>
                <w:lang w:val="fr-CA"/>
              </w:rPr>
            </w:pPr>
            <w:r w:rsidRPr="00A67329">
              <w:rPr>
                <w:rFonts w:eastAsia="Arial Unicode MS"/>
                <w:b/>
                <w:sz w:val="20"/>
                <w:szCs w:val="20"/>
                <w:lang w:val="fr-CA"/>
              </w:rPr>
              <w:t>-</w:t>
            </w:r>
          </w:p>
        </w:tc>
        <w:tc>
          <w:tcPr>
            <w:tcW w:w="931" w:type="pct"/>
            <w:shd w:val="clear" w:color="000000" w:fill="FFFFFF"/>
            <w:tcMar>
              <w:left w:w="115" w:type="dxa"/>
              <w:right w:w="216" w:type="dxa"/>
            </w:tcMar>
          </w:tcPr>
          <w:p w14:paraId="74403867" w14:textId="77777777" w:rsidR="00920D3E" w:rsidRPr="00A67329" w:rsidRDefault="00920D3E" w:rsidP="00920D3E">
            <w:pPr>
              <w:ind w:right="-78"/>
              <w:jc w:val="right"/>
              <w:rPr>
                <w:rFonts w:eastAsia="Arial Unicode MS"/>
                <w:b/>
                <w:sz w:val="20"/>
                <w:szCs w:val="20"/>
                <w:lang w:val="fr-CA"/>
              </w:rPr>
            </w:pPr>
            <w:r w:rsidRPr="00A67329">
              <w:rPr>
                <w:rFonts w:eastAsia="Arial Unicode MS"/>
                <w:b/>
                <w:sz w:val="20"/>
                <w:szCs w:val="20"/>
                <w:lang w:val="fr-CA"/>
              </w:rPr>
              <w:t>4</w:t>
            </w:r>
            <w:r>
              <w:rPr>
                <w:rFonts w:eastAsia="Arial Unicode MS"/>
                <w:b/>
                <w:sz w:val="20"/>
                <w:szCs w:val="20"/>
                <w:lang w:val="fr-CA"/>
              </w:rPr>
              <w:t xml:space="preserve"> </w:t>
            </w:r>
            <w:r w:rsidRPr="00A67329">
              <w:rPr>
                <w:rFonts w:eastAsia="Arial Unicode MS"/>
                <w:b/>
                <w:sz w:val="20"/>
                <w:szCs w:val="20"/>
                <w:lang w:val="fr-CA"/>
              </w:rPr>
              <w:t>500</w:t>
            </w:r>
            <w:r>
              <w:rPr>
                <w:rFonts w:eastAsia="Arial Unicode MS"/>
                <w:b/>
                <w:sz w:val="20"/>
                <w:szCs w:val="20"/>
                <w:lang w:val="fr-CA"/>
              </w:rPr>
              <w:t xml:space="preserve"> </w:t>
            </w:r>
            <w:r w:rsidRPr="00A67329">
              <w:rPr>
                <w:rFonts w:eastAsia="Arial Unicode MS"/>
                <w:b/>
                <w:sz w:val="20"/>
                <w:szCs w:val="20"/>
                <w:lang w:val="fr-CA"/>
              </w:rPr>
              <w:t>000</w:t>
            </w:r>
          </w:p>
        </w:tc>
        <w:tc>
          <w:tcPr>
            <w:tcW w:w="931" w:type="pct"/>
            <w:shd w:val="clear" w:color="000000" w:fill="FFFFFF"/>
            <w:tcMar>
              <w:left w:w="115" w:type="dxa"/>
              <w:right w:w="216" w:type="dxa"/>
            </w:tcMar>
          </w:tcPr>
          <w:p w14:paraId="5EC0C2C0" w14:textId="77777777" w:rsidR="00920D3E" w:rsidRPr="00A67329" w:rsidRDefault="00920D3E" w:rsidP="00920D3E">
            <w:pPr>
              <w:ind w:right="-75"/>
              <w:jc w:val="right"/>
              <w:rPr>
                <w:b/>
                <w:sz w:val="20"/>
                <w:szCs w:val="20"/>
                <w:highlight w:val="yellow"/>
                <w:lang w:val="fr-CA" w:eastAsia="zh-CN"/>
              </w:rPr>
            </w:pPr>
            <w:r w:rsidRPr="00A67329">
              <w:rPr>
                <w:rFonts w:eastAsia="DengXian"/>
                <w:b/>
                <w:sz w:val="20"/>
                <w:szCs w:val="20"/>
                <w:lang w:val="fr-CA" w:eastAsia="zh-CN"/>
              </w:rPr>
              <w:t>2</w:t>
            </w:r>
            <w:r>
              <w:rPr>
                <w:rFonts w:eastAsia="DengXian"/>
                <w:b/>
                <w:sz w:val="20"/>
                <w:szCs w:val="20"/>
                <w:lang w:val="fr-CA" w:eastAsia="zh-CN"/>
              </w:rPr>
              <w:t xml:space="preserve"> </w:t>
            </w:r>
            <w:r w:rsidRPr="00A67329">
              <w:rPr>
                <w:rFonts w:eastAsia="DengXian"/>
                <w:b/>
                <w:sz w:val="20"/>
                <w:szCs w:val="20"/>
                <w:lang w:val="fr-CA" w:eastAsia="zh-CN"/>
              </w:rPr>
              <w:t>028</w:t>
            </w:r>
            <w:r>
              <w:rPr>
                <w:rFonts w:eastAsia="DengXian"/>
                <w:b/>
                <w:sz w:val="20"/>
                <w:szCs w:val="20"/>
                <w:lang w:val="fr-CA" w:eastAsia="zh-CN"/>
              </w:rPr>
              <w:t xml:space="preserve"> </w:t>
            </w:r>
            <w:r w:rsidRPr="00A67329">
              <w:rPr>
                <w:rFonts w:eastAsia="DengXian"/>
                <w:b/>
                <w:sz w:val="20"/>
                <w:szCs w:val="20"/>
                <w:lang w:val="fr-CA" w:eastAsia="zh-CN"/>
              </w:rPr>
              <w:t>396</w:t>
            </w:r>
          </w:p>
        </w:tc>
      </w:tr>
    </w:tbl>
    <w:p w14:paraId="19578891" w14:textId="77777777" w:rsidR="00920D3E" w:rsidRPr="00757E37" w:rsidRDefault="00920D3E" w:rsidP="00920D3E">
      <w:pPr>
        <w:pStyle w:val="ListParagraph"/>
        <w:shd w:val="clear" w:color="auto" w:fill="FFFFFF" w:themeFill="background1"/>
        <w:ind w:left="0"/>
        <w:rPr>
          <w:rFonts w:eastAsia="Calibri"/>
          <w:color w:val="000000" w:themeColor="text1"/>
          <w:sz w:val="18"/>
          <w:szCs w:val="18"/>
          <w:lang w:val="fr-CA"/>
        </w:rPr>
      </w:pPr>
      <w:r w:rsidRPr="00757E37">
        <w:rPr>
          <w:rFonts w:eastAsia="Calibri"/>
          <w:color w:val="000000" w:themeColor="text1"/>
          <w:sz w:val="18"/>
          <w:szCs w:val="18"/>
          <w:lang w:val="fr-CA"/>
        </w:rPr>
        <w:t>* 40 p. cent des intérêts n’appart</w:t>
      </w:r>
      <w:r>
        <w:rPr>
          <w:rFonts w:eastAsia="Calibri"/>
          <w:color w:val="000000" w:themeColor="text1"/>
          <w:sz w:val="18"/>
          <w:szCs w:val="18"/>
          <w:lang w:val="fr-CA"/>
        </w:rPr>
        <w:t>iennen</w:t>
      </w:r>
      <w:r w:rsidRPr="00757E37">
        <w:rPr>
          <w:rFonts w:eastAsia="Calibri"/>
          <w:color w:val="000000" w:themeColor="text1"/>
          <w:sz w:val="18"/>
          <w:szCs w:val="18"/>
          <w:lang w:val="fr-CA"/>
        </w:rPr>
        <w:t xml:space="preserve">t pas à des pays </w:t>
      </w:r>
      <w:r w:rsidRPr="00757E37">
        <w:rPr>
          <w:color w:val="000000" w:themeColor="text1"/>
          <w:sz w:val="18"/>
          <w:szCs w:val="18"/>
          <w:lang w:val="fr-CA"/>
        </w:rPr>
        <w:t>visés à l'article 5</w:t>
      </w:r>
      <w:r w:rsidRPr="00757E37">
        <w:rPr>
          <w:rFonts w:eastAsia="Calibri"/>
          <w:color w:val="000000" w:themeColor="text1"/>
          <w:sz w:val="18"/>
          <w:szCs w:val="18"/>
          <w:lang w:val="fr-CA"/>
        </w:rPr>
        <w:t>, ce dont tiennent compte les surcoûts d’investissement.</w:t>
      </w:r>
    </w:p>
    <w:p w14:paraId="4E1ED04E" w14:textId="77777777" w:rsidR="00920D3E" w:rsidRPr="00757E37" w:rsidRDefault="00920D3E" w:rsidP="00920D3E">
      <w:pPr>
        <w:pStyle w:val="ListParagraph"/>
        <w:shd w:val="clear" w:color="auto" w:fill="FFFFFF" w:themeFill="background1"/>
        <w:ind w:left="0"/>
        <w:rPr>
          <w:rFonts w:eastAsia="Calibri"/>
          <w:color w:val="000000" w:themeColor="text1"/>
          <w:sz w:val="18"/>
          <w:szCs w:val="18"/>
          <w:lang w:val="fr-CA"/>
        </w:rPr>
      </w:pPr>
      <w:r w:rsidRPr="00757E37">
        <w:rPr>
          <w:rFonts w:eastAsia="Calibri"/>
          <w:color w:val="000000" w:themeColor="text1"/>
          <w:sz w:val="18"/>
          <w:szCs w:val="18"/>
          <w:lang w:val="fr-CA"/>
        </w:rPr>
        <w:t xml:space="preserve">** 36 p. cent des intérêts </w:t>
      </w:r>
      <w:r>
        <w:rPr>
          <w:rFonts w:eastAsia="Calibri"/>
          <w:color w:val="000000" w:themeColor="text1"/>
          <w:sz w:val="18"/>
          <w:szCs w:val="18"/>
          <w:lang w:val="fr-CA"/>
        </w:rPr>
        <w:t>n’appartiennent</w:t>
      </w:r>
      <w:r w:rsidRPr="00757E37">
        <w:rPr>
          <w:rFonts w:eastAsia="Calibri"/>
          <w:color w:val="000000" w:themeColor="text1"/>
          <w:sz w:val="18"/>
          <w:szCs w:val="18"/>
          <w:lang w:val="fr-CA"/>
        </w:rPr>
        <w:t xml:space="preserve"> pas à des pays </w:t>
      </w:r>
      <w:r w:rsidRPr="00757E37">
        <w:rPr>
          <w:color w:val="000000" w:themeColor="text1"/>
          <w:sz w:val="18"/>
          <w:szCs w:val="18"/>
          <w:lang w:val="fr-CA"/>
        </w:rPr>
        <w:t>visés à l'article 5</w:t>
      </w:r>
      <w:r w:rsidRPr="00757E37">
        <w:rPr>
          <w:rFonts w:eastAsia="Calibri"/>
          <w:color w:val="000000" w:themeColor="text1"/>
          <w:sz w:val="18"/>
          <w:szCs w:val="18"/>
          <w:lang w:val="fr-CA"/>
        </w:rPr>
        <w:t>, ce dont tiennent compte les surcoûts d’investissement.</w:t>
      </w:r>
    </w:p>
    <w:p w14:paraId="0F2A31EE" w14:textId="77777777" w:rsidR="00920D3E" w:rsidRPr="00757E37" w:rsidRDefault="00920D3E" w:rsidP="00920D3E">
      <w:pPr>
        <w:rPr>
          <w:lang w:val="fr-CA"/>
        </w:rPr>
      </w:pPr>
    </w:p>
    <w:p w14:paraId="60CA3906" w14:textId="77777777" w:rsidR="00920D3E" w:rsidRPr="00A67329" w:rsidRDefault="00920D3E" w:rsidP="00920D3E">
      <w:pPr>
        <w:pStyle w:val="Heading1"/>
        <w:widowControl w:val="0"/>
        <w:rPr>
          <w:lang w:val="fr-CA"/>
        </w:rPr>
      </w:pPr>
      <w:r w:rsidRPr="00757E37">
        <w:rPr>
          <w:lang w:val="fr-CA"/>
        </w:rPr>
        <w:t xml:space="preserve">Dix autres entreprises de fabrication de RAC et une entreprise de fabrication de CEPC, </w:t>
      </w:r>
      <w:r>
        <w:rPr>
          <w:lang w:val="fr-CA"/>
        </w:rPr>
        <w:t>don</w:t>
      </w:r>
      <w:r w:rsidRPr="00757E37">
        <w:rPr>
          <w:lang w:val="fr-CA"/>
        </w:rPr>
        <w:t xml:space="preserve">t la </w:t>
      </w:r>
      <w:r>
        <w:rPr>
          <w:lang w:val="fr-CA"/>
        </w:rPr>
        <w:t>conso</w:t>
      </w:r>
      <w:r w:rsidRPr="00757E37">
        <w:rPr>
          <w:lang w:val="fr-CA"/>
        </w:rPr>
        <w:t>mmation globale est de</w:t>
      </w:r>
      <w:r>
        <w:rPr>
          <w:lang w:val="fr-CA"/>
        </w:rPr>
        <w:t xml:space="preserve"> 963,1 tm de HCFC-22, ont exprimé de l’intérêt à reconvertir leurs chaînes de fabrication au R-290 et préparent des propositions</w:t>
      </w:r>
      <w:r w:rsidRPr="00A67329">
        <w:rPr>
          <w:lang w:val="fr-CA"/>
        </w:rPr>
        <w:t xml:space="preserve">. </w:t>
      </w:r>
    </w:p>
    <w:p w14:paraId="48FA728C" w14:textId="77777777" w:rsidR="00920D3E" w:rsidRPr="00A67329" w:rsidRDefault="00920D3E" w:rsidP="00920D3E">
      <w:pPr>
        <w:keepNext/>
        <w:rPr>
          <w:i/>
          <w:lang w:val="fr-CA"/>
        </w:rPr>
      </w:pPr>
      <w:r>
        <w:rPr>
          <w:i/>
          <w:lang w:val="fr-CA"/>
        </w:rPr>
        <w:t>Vérification des chaînes de fabrication reconverties</w:t>
      </w:r>
    </w:p>
    <w:p w14:paraId="4B0936C1" w14:textId="77777777" w:rsidR="00920D3E" w:rsidRPr="00A67329" w:rsidRDefault="00920D3E" w:rsidP="00920D3E">
      <w:pPr>
        <w:keepNext/>
        <w:rPr>
          <w:lang w:val="fr-CA"/>
        </w:rPr>
      </w:pPr>
    </w:p>
    <w:p w14:paraId="3B867869" w14:textId="074C1B86" w:rsidR="00920D3E" w:rsidRPr="007C6151" w:rsidRDefault="00920D3E" w:rsidP="00920D3E">
      <w:pPr>
        <w:pStyle w:val="Heading1"/>
        <w:rPr>
          <w:lang w:val="fr-CA"/>
        </w:rPr>
      </w:pPr>
      <w:r w:rsidRPr="007C6151">
        <w:rPr>
          <w:lang w:val="fr-CA"/>
        </w:rPr>
        <w:t>Les vérifications</w:t>
      </w:r>
      <w:r w:rsidRPr="007C6151">
        <w:rPr>
          <w:rStyle w:val="FootnoteReference"/>
          <w:lang w:val="fr-CA"/>
        </w:rPr>
        <w:footnoteReference w:id="22"/>
      </w:r>
      <w:r w:rsidRPr="007C6151">
        <w:rPr>
          <w:lang w:val="fr-CA"/>
        </w:rPr>
        <w:t xml:space="preserve"> ont confirmé que deux fabricants de RAC, TCL Zhongshan et Zhongshan Changhong, ont terminé la reconversion de leurs chaînes de fabrication d’une technologie à base de HCFC</w:t>
      </w:r>
      <w:r w:rsidR="005312BB">
        <w:rPr>
          <w:lang w:val="fr-CA"/>
        </w:rPr>
        <w:noBreakHyphen/>
      </w:r>
      <w:r w:rsidRPr="007C6151">
        <w:rPr>
          <w:lang w:val="fr-CA"/>
        </w:rPr>
        <w:t>22 à une technologie à base de R-290, et ont conclu que les installations d</w:t>
      </w:r>
      <w:r>
        <w:rPr>
          <w:lang w:val="fr-CA"/>
        </w:rPr>
        <w:t>e</w:t>
      </w:r>
      <w:r w:rsidRPr="007C6151">
        <w:rPr>
          <w:lang w:val="fr-CA"/>
        </w:rPr>
        <w:t xml:space="preserve"> nouvel équipement et les nouveaux procédés manufacturiers respectent les normes nationales de produit et de sécurité pertinentes, que les nouvelles chaînes peuvent fonctionner à la capacité de fabrication originale et que l’équipement de référence avait été détruit. L’allocation du financement aux deux entreprises a été faite de façon transparente et les sommes ont été décaissées de manière économique et conformément aux directives d’allocation du Bureau de coopération économique étrangère (BCEE).</w:t>
      </w:r>
    </w:p>
    <w:p w14:paraId="30C61602" w14:textId="77777777" w:rsidR="00920D3E" w:rsidRPr="007C6151" w:rsidRDefault="00920D3E" w:rsidP="00920D3E">
      <w:pPr>
        <w:rPr>
          <w:i/>
          <w:lang w:val="fr-CA"/>
        </w:rPr>
      </w:pPr>
      <w:r w:rsidRPr="007C6151">
        <w:rPr>
          <w:i/>
          <w:lang w:val="fr-CA"/>
        </w:rPr>
        <w:t xml:space="preserve">Activités d’assistance technique </w:t>
      </w:r>
    </w:p>
    <w:p w14:paraId="3A47179B" w14:textId="77777777" w:rsidR="00920D3E" w:rsidRPr="007C6151" w:rsidRDefault="00920D3E" w:rsidP="00920D3E">
      <w:pPr>
        <w:rPr>
          <w:lang w:val="fr-CA"/>
        </w:rPr>
      </w:pPr>
    </w:p>
    <w:p w14:paraId="546156B8" w14:textId="77777777" w:rsidR="00920D3E" w:rsidRPr="007C6151" w:rsidRDefault="00920D3E" w:rsidP="00920D3E">
      <w:pPr>
        <w:pStyle w:val="Heading1"/>
        <w:rPr>
          <w:lang w:val="fr-CA"/>
        </w:rPr>
      </w:pPr>
      <w:r w:rsidRPr="007C6151">
        <w:rPr>
          <w:lang w:val="fr-CA"/>
        </w:rPr>
        <w:t xml:space="preserve">Onze contrats </w:t>
      </w:r>
      <w:r>
        <w:rPr>
          <w:lang w:val="fr-CA"/>
        </w:rPr>
        <w:t xml:space="preserve">ont été signés </w:t>
      </w:r>
      <w:r w:rsidRPr="007C6151">
        <w:rPr>
          <w:lang w:val="fr-CA"/>
        </w:rPr>
        <w:t xml:space="preserve">sur les treize projets de recherche et développement (R et D) sur l’introduction de la technologie à base de R-290 </w:t>
      </w:r>
      <w:r>
        <w:rPr>
          <w:lang w:val="fr-CA"/>
        </w:rPr>
        <w:t>représentant</w:t>
      </w:r>
      <w:r w:rsidRPr="007C6151">
        <w:rPr>
          <w:lang w:val="fr-CA"/>
        </w:rPr>
        <w:t xml:space="preserve"> la somme de 3 488 912 $US,</w:t>
      </w:r>
      <w:r w:rsidRPr="007C6151">
        <w:rPr>
          <w:rStyle w:val="FootnoteReference"/>
          <w:lang w:val="fr-CA"/>
        </w:rPr>
        <w:footnoteReference w:id="23"/>
      </w:r>
      <w:r w:rsidRPr="007C6151">
        <w:rPr>
          <w:lang w:val="fr-CA"/>
        </w:rPr>
        <w:t xml:space="preserve"> et les soumissions pour les deux derniers </w:t>
      </w:r>
      <w:r>
        <w:rPr>
          <w:lang w:val="fr-CA"/>
        </w:rPr>
        <w:t xml:space="preserve">projets </w:t>
      </w:r>
      <w:r w:rsidRPr="007C6151">
        <w:rPr>
          <w:lang w:val="fr-CA"/>
        </w:rPr>
        <w:t xml:space="preserve">sont terminées; les décaissements pour les contrats signés s’élèvent à 597 828 $US; les projets devraient être menés à terme entre 2022 et 2023. </w:t>
      </w:r>
    </w:p>
    <w:p w14:paraId="3548C0A3" w14:textId="77777777" w:rsidR="00920D3E" w:rsidRPr="007C6151" w:rsidRDefault="00920D3E" w:rsidP="00920D3E">
      <w:pPr>
        <w:pStyle w:val="Heading1"/>
        <w:rPr>
          <w:lang w:val="fr-CA"/>
        </w:rPr>
      </w:pPr>
      <w:r w:rsidRPr="007C6151">
        <w:rPr>
          <w:lang w:val="fr-CA"/>
        </w:rPr>
        <w:lastRenderedPageBreak/>
        <w:t xml:space="preserve">L’atelier international annuel pour la promotion du secteur </w:t>
      </w:r>
      <w:r>
        <w:rPr>
          <w:lang w:val="fr-CA"/>
        </w:rPr>
        <w:t>des</w:t>
      </w:r>
      <w:r w:rsidRPr="007C6151">
        <w:rPr>
          <w:lang w:val="fr-CA"/>
        </w:rPr>
        <w:t xml:space="preserve"> RAC organisé par l’Association des électroménagers électriques domestiques de la Chine (AEED), qui s’est déroulé à Ningbo, en octobre 2020, a </w:t>
      </w:r>
      <w:r>
        <w:rPr>
          <w:lang w:val="fr-CA"/>
        </w:rPr>
        <w:t>regroupé</w:t>
      </w:r>
      <w:r w:rsidRPr="007C6151">
        <w:rPr>
          <w:lang w:val="fr-CA"/>
        </w:rPr>
        <w:t xml:space="preserve"> </w:t>
      </w:r>
      <w:r>
        <w:rPr>
          <w:lang w:val="fr-CA"/>
        </w:rPr>
        <w:t>des</w:t>
      </w:r>
      <w:r w:rsidRPr="007C6151">
        <w:rPr>
          <w:lang w:val="fr-CA"/>
        </w:rPr>
        <w:t xml:space="preserve"> consultants nationaux, fabricants locaux et organisations internationales</w:t>
      </w:r>
      <w:r>
        <w:rPr>
          <w:lang w:val="fr-CA"/>
        </w:rPr>
        <w:t>, dont 150 se sont réunis en</w:t>
      </w:r>
      <w:r w:rsidRPr="007C6151">
        <w:rPr>
          <w:lang w:val="fr-CA"/>
        </w:rPr>
        <w:t xml:space="preserve"> personne et d’autres virtuellement. L’atelier d’octobre 2021 aura lieu à Hefei. De plus, un atelier sur la promotion des technologies de remplacement, la diffusion d’informations sur le PGEH et la présentation de comptes rendus sur l’Amendement de Kigali a été organisé en juillet 2021 pour les représentants de 12 agences environnementales locales et entreprises de RAC; et une rencontre virtuelle a réuni huit fabricants de RAC et de compresseurs afin d’échanger sur la nouvelle norme d’efficacité énergétique adoptée par la Chine en juillet 2021</w:t>
      </w:r>
      <w:r>
        <w:rPr>
          <w:lang w:val="fr-CA"/>
        </w:rPr>
        <w:t xml:space="preserve">, </w:t>
      </w:r>
      <w:r w:rsidRPr="007C6151">
        <w:rPr>
          <w:lang w:val="fr-CA"/>
        </w:rPr>
        <w:t xml:space="preserve">qui a des conséquences sur la fabrication d’équipement de RAC à base de R-290, ce qui a abouti à une proposition pour la révision du programme d’encouragement fondé sur les surcoûts d’exploitation. </w:t>
      </w:r>
    </w:p>
    <w:p w14:paraId="4313075B" w14:textId="77777777" w:rsidR="00920D3E" w:rsidRPr="007C6151" w:rsidRDefault="00920D3E" w:rsidP="00920D3E">
      <w:pPr>
        <w:pStyle w:val="Heading1"/>
        <w:widowControl w:val="0"/>
        <w:rPr>
          <w:lang w:val="fr-CA"/>
        </w:rPr>
      </w:pPr>
      <w:r w:rsidRPr="007C6151">
        <w:rPr>
          <w:lang w:val="fr-CA"/>
        </w:rPr>
        <w:t xml:space="preserve">Des experts de l’AEED et les fabricants de RAC et de compresseurs ont continué à participer, en personne et virtuellement, aux réunions du groupe de travail chargé de l’examen de la norme 60335-2-40 de la Commission électrotechnique internationale (CEI), qui précise les conditions d’utilisation des frigorigènes inflammables (et la charge maximum permise de frigorigène). Les membres de la CEI ont approuvé des révisions de la norme contenues dans un projet de document présenté </w:t>
      </w:r>
      <w:r>
        <w:rPr>
          <w:lang w:val="fr-CA"/>
        </w:rPr>
        <w:t>aux fins de</w:t>
      </w:r>
      <w:r w:rsidRPr="007C6151">
        <w:rPr>
          <w:lang w:val="fr-CA"/>
        </w:rPr>
        <w:t xml:space="preserve"> commentaires en novembre 2020; le groupe de travail de la CEI examiner</w:t>
      </w:r>
      <w:r>
        <w:rPr>
          <w:lang w:val="fr-CA"/>
        </w:rPr>
        <w:t>a</w:t>
      </w:r>
      <w:r w:rsidRPr="007C6151">
        <w:rPr>
          <w:lang w:val="fr-CA"/>
        </w:rPr>
        <w:t xml:space="preserve"> par la suite les observations des pays membres et préparer</w:t>
      </w:r>
      <w:r>
        <w:rPr>
          <w:lang w:val="fr-CA"/>
        </w:rPr>
        <w:t>a</w:t>
      </w:r>
      <w:r w:rsidRPr="007C6151">
        <w:rPr>
          <w:lang w:val="fr-CA"/>
        </w:rPr>
        <w:t xml:space="preserve"> la version finale de la norme internationale, qui sera soumise pour approbation </w:t>
      </w:r>
      <w:r>
        <w:rPr>
          <w:lang w:val="fr-CA"/>
        </w:rPr>
        <w:t>par</w:t>
      </w:r>
      <w:r w:rsidRPr="007C6151">
        <w:rPr>
          <w:lang w:val="fr-CA"/>
        </w:rPr>
        <w:t xml:space="preserve"> vote des membres seulement à une date ultérieure, vraisemblablement en 2022. L’augmentation de la charge de frigorigène</w:t>
      </w:r>
      <w:r>
        <w:rPr>
          <w:lang w:val="fr-CA"/>
        </w:rPr>
        <w:t>s</w:t>
      </w:r>
      <w:r w:rsidRPr="007C6151">
        <w:rPr>
          <w:lang w:val="fr-CA"/>
        </w:rPr>
        <w:t xml:space="preserve"> inflammables autorisée en vertu de la norme révisée de la CEI permettra de fabriquer de l’équipement de plus grande capacité offrant une meil</w:t>
      </w:r>
      <w:r>
        <w:rPr>
          <w:lang w:val="fr-CA"/>
        </w:rPr>
        <w:t>leure efficacité énergétique. La</w:t>
      </w:r>
      <w:r w:rsidRPr="007C6151">
        <w:rPr>
          <w:lang w:val="fr-CA"/>
        </w:rPr>
        <w:t xml:space="preserve"> norme nationale GB4706.32 sera révisée en conséquence, après la révision de la norme 60335-2-4 de la CEI. </w:t>
      </w:r>
    </w:p>
    <w:p w14:paraId="4C0DF53D" w14:textId="77777777" w:rsidR="00920D3E" w:rsidRPr="007C6151" w:rsidRDefault="00920D3E" w:rsidP="00920D3E">
      <w:pPr>
        <w:rPr>
          <w:i/>
          <w:lang w:val="fr-CA"/>
        </w:rPr>
      </w:pPr>
      <w:r w:rsidRPr="007C6151">
        <w:rPr>
          <w:i/>
          <w:lang w:val="fr-CA"/>
        </w:rPr>
        <w:t xml:space="preserve">Bureau de mise en œuvre et de suivi du projet </w:t>
      </w:r>
    </w:p>
    <w:p w14:paraId="4E86146E" w14:textId="77777777" w:rsidR="00920D3E" w:rsidRPr="007C6151" w:rsidRDefault="00920D3E" w:rsidP="00920D3E">
      <w:pPr>
        <w:rPr>
          <w:lang w:val="fr-CA"/>
        </w:rPr>
      </w:pPr>
    </w:p>
    <w:p w14:paraId="08CA8FB0" w14:textId="77777777" w:rsidR="00920D3E" w:rsidRPr="007C6151" w:rsidRDefault="00920D3E" w:rsidP="00920D3E">
      <w:pPr>
        <w:pStyle w:val="Heading1"/>
        <w:rPr>
          <w:lang w:val="fr-CA"/>
        </w:rPr>
      </w:pPr>
      <w:r w:rsidRPr="007C6151">
        <w:rPr>
          <w:lang w:val="fr-CA"/>
        </w:rPr>
        <w:t>Une part de 1 287 617</w:t>
      </w:r>
      <w:r>
        <w:rPr>
          <w:lang w:val="fr-CA"/>
        </w:rPr>
        <w:t> $US des 1 644 556 $US attribués</w:t>
      </w:r>
      <w:r w:rsidRPr="007C6151">
        <w:rPr>
          <w:lang w:val="fr-CA"/>
        </w:rPr>
        <w:t xml:space="preserve"> </w:t>
      </w:r>
      <w:r>
        <w:rPr>
          <w:lang w:val="fr-CA"/>
        </w:rPr>
        <w:t xml:space="preserve">au Bureau de mise en œuvre et de suivi du projet pour les </w:t>
      </w:r>
      <w:r w:rsidRPr="007C6151">
        <w:rPr>
          <w:lang w:val="fr-CA"/>
        </w:rPr>
        <w:t>deux premières tranches a été décaissée pour les coûts de personnel (729 939 $US)</w:t>
      </w:r>
      <w:r>
        <w:rPr>
          <w:lang w:val="fr-CA"/>
        </w:rPr>
        <w:t>, de voyages intérieurs (49 125 </w:t>
      </w:r>
      <w:r w:rsidRPr="007C6151">
        <w:rPr>
          <w:lang w:val="fr-CA"/>
        </w:rPr>
        <w:t xml:space="preserve">$US), de </w:t>
      </w:r>
      <w:r>
        <w:rPr>
          <w:lang w:val="fr-CA"/>
        </w:rPr>
        <w:t>réunions intérieures (24 897 $US)</w:t>
      </w:r>
      <w:r w:rsidRPr="007C6151">
        <w:rPr>
          <w:lang w:val="fr-CA"/>
        </w:rPr>
        <w:t xml:space="preserve">, de services de consultations </w:t>
      </w:r>
      <w:r>
        <w:rPr>
          <w:lang w:val="fr-CA"/>
        </w:rPr>
        <w:t>(</w:t>
      </w:r>
      <w:r w:rsidRPr="007C6151">
        <w:rPr>
          <w:lang w:val="fr-CA"/>
        </w:rPr>
        <w:t>34 190 $US) et des coûts partagés (449 466 $US) dans les six autres secteurs du PGEH et le secteur de la production.</w:t>
      </w:r>
    </w:p>
    <w:p w14:paraId="5DF7109A" w14:textId="77777777" w:rsidR="00920D3E" w:rsidRPr="007C6151" w:rsidRDefault="00920D3E" w:rsidP="00920D3E">
      <w:pPr>
        <w:keepNext/>
        <w:keepLines/>
        <w:spacing w:line="360" w:lineRule="auto"/>
        <w:rPr>
          <w:u w:val="single"/>
          <w:lang w:val="fr-CA"/>
        </w:rPr>
      </w:pPr>
      <w:r w:rsidRPr="007C6151">
        <w:rPr>
          <w:u w:val="single"/>
          <w:lang w:val="fr-CA"/>
        </w:rPr>
        <w:t>Niveau de décaissement des sommes</w:t>
      </w:r>
    </w:p>
    <w:p w14:paraId="6A44D097" w14:textId="77777777" w:rsidR="00920D3E" w:rsidRPr="007C6151" w:rsidRDefault="00920D3E" w:rsidP="00920D3E">
      <w:pPr>
        <w:pStyle w:val="Heading1"/>
        <w:keepNext/>
        <w:keepLines/>
        <w:rPr>
          <w:lang w:val="fr-CA"/>
        </w:rPr>
      </w:pPr>
      <w:r w:rsidRPr="007C6151">
        <w:rPr>
          <w:lang w:val="fr-CA"/>
        </w:rPr>
        <w:t>Une part de 9 111 327 $US (29 pour cent) des 31 562 981 $US approuvés pour l’ONUDI et l’Italie avait été transférée au BCEE en date de j</w:t>
      </w:r>
      <w:r>
        <w:rPr>
          <w:lang w:val="fr-CA"/>
        </w:rPr>
        <w:t>uillet 2021 et 7 074 026 $US (22</w:t>
      </w:r>
      <w:r w:rsidRPr="007C6151">
        <w:rPr>
          <w:lang w:val="fr-CA"/>
        </w:rPr>
        <w:t xml:space="preserve"> pour cent) </w:t>
      </w:r>
      <w:r>
        <w:rPr>
          <w:lang w:val="fr-CA"/>
        </w:rPr>
        <w:t>ont été versés</w:t>
      </w:r>
      <w:r w:rsidRPr="007C6151">
        <w:rPr>
          <w:lang w:val="fr-CA"/>
        </w:rPr>
        <w:t xml:space="preserve"> par le BCEE aux bénéficiaires, comme indiqué dans le tableau 2. </w:t>
      </w:r>
    </w:p>
    <w:p w14:paraId="6D03193A" w14:textId="77777777" w:rsidR="00920D3E" w:rsidRPr="007C6151" w:rsidRDefault="00920D3E" w:rsidP="00920D3E">
      <w:pPr>
        <w:keepNext/>
        <w:keepLines/>
        <w:rPr>
          <w:b/>
          <w:lang w:val="fr-CA"/>
        </w:rPr>
      </w:pPr>
      <w:r w:rsidRPr="007C6151">
        <w:rPr>
          <w:b/>
          <w:lang w:val="fr-CA"/>
        </w:rPr>
        <w:t xml:space="preserve">Tableau 2. État des décaissements pour le plan du secteur </w:t>
      </w:r>
      <w:r>
        <w:rPr>
          <w:b/>
          <w:lang w:val="fr-CA"/>
        </w:rPr>
        <w:t>des</w:t>
      </w:r>
      <w:r w:rsidRPr="007C6151">
        <w:rPr>
          <w:b/>
          <w:lang w:val="fr-CA"/>
        </w:rPr>
        <w:t xml:space="preserve"> RAC en date de juillet 2021</w:t>
      </w:r>
    </w:p>
    <w:tbl>
      <w:tblPr>
        <w:tblW w:w="5000" w:type="pct"/>
        <w:jc w:val="right"/>
        <w:tblLook w:val="04A0" w:firstRow="1" w:lastRow="0" w:firstColumn="1" w:lastColumn="0" w:noHBand="0" w:noVBand="1"/>
      </w:tblPr>
      <w:tblGrid>
        <w:gridCol w:w="2811"/>
        <w:gridCol w:w="2332"/>
        <w:gridCol w:w="1403"/>
        <w:gridCol w:w="1403"/>
        <w:gridCol w:w="1401"/>
      </w:tblGrid>
      <w:tr w:rsidR="00920D3E" w:rsidRPr="007C6151" w14:paraId="598247A5" w14:textId="77777777" w:rsidTr="00920D3E">
        <w:trPr>
          <w:trHeight w:val="125"/>
          <w:jc w:val="right"/>
        </w:trPr>
        <w:tc>
          <w:tcPr>
            <w:tcW w:w="2751" w:type="pct"/>
            <w:gridSpan w:val="2"/>
            <w:tcBorders>
              <w:top w:val="single" w:sz="4" w:space="0" w:color="auto"/>
              <w:left w:val="single" w:sz="4" w:space="0" w:color="auto"/>
              <w:bottom w:val="single" w:sz="4" w:space="0" w:color="auto"/>
              <w:right w:val="single" w:sz="4" w:space="0" w:color="auto"/>
            </w:tcBorders>
            <w:shd w:val="clear" w:color="auto" w:fill="auto"/>
            <w:hideMark/>
          </w:tcPr>
          <w:p w14:paraId="2AEBC740"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Détails</w:t>
            </w:r>
          </w:p>
        </w:tc>
        <w:tc>
          <w:tcPr>
            <w:tcW w:w="750" w:type="pct"/>
            <w:tcBorders>
              <w:top w:val="single" w:sz="4" w:space="0" w:color="auto"/>
              <w:left w:val="nil"/>
              <w:bottom w:val="single" w:sz="4" w:space="0" w:color="auto"/>
              <w:right w:val="single" w:sz="4" w:space="0" w:color="auto"/>
            </w:tcBorders>
            <w:shd w:val="clear" w:color="auto" w:fill="auto"/>
            <w:hideMark/>
          </w:tcPr>
          <w:p w14:paraId="32479B6C"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1</w:t>
            </w:r>
            <w:r w:rsidRPr="007C6151">
              <w:rPr>
                <w:b/>
                <w:bCs/>
                <w:color w:val="000000"/>
                <w:sz w:val="20"/>
                <w:szCs w:val="20"/>
                <w:vertAlign w:val="superscript"/>
                <w:lang w:val="fr-CA" w:eastAsia="en-CA"/>
              </w:rPr>
              <w:t>re</w:t>
            </w:r>
            <w:r w:rsidRPr="007C6151">
              <w:rPr>
                <w:b/>
                <w:bCs/>
                <w:color w:val="000000"/>
                <w:sz w:val="20"/>
                <w:szCs w:val="20"/>
                <w:lang w:val="fr-CA" w:eastAsia="en-CA"/>
              </w:rPr>
              <w:t xml:space="preserve"> tranche </w:t>
            </w:r>
          </w:p>
        </w:tc>
        <w:tc>
          <w:tcPr>
            <w:tcW w:w="750" w:type="pct"/>
            <w:tcBorders>
              <w:top w:val="single" w:sz="4" w:space="0" w:color="auto"/>
              <w:left w:val="nil"/>
              <w:bottom w:val="single" w:sz="4" w:space="0" w:color="auto"/>
              <w:right w:val="single" w:sz="4" w:space="0" w:color="auto"/>
            </w:tcBorders>
            <w:shd w:val="clear" w:color="auto" w:fill="auto"/>
            <w:hideMark/>
          </w:tcPr>
          <w:p w14:paraId="0022486B"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2</w:t>
            </w:r>
            <w:r w:rsidRPr="007C6151">
              <w:rPr>
                <w:b/>
                <w:bCs/>
                <w:color w:val="000000"/>
                <w:sz w:val="20"/>
                <w:szCs w:val="20"/>
                <w:vertAlign w:val="superscript"/>
                <w:lang w:val="fr-CA" w:eastAsia="en-CA"/>
              </w:rPr>
              <w:t>e</w:t>
            </w:r>
            <w:r w:rsidRPr="007C6151">
              <w:rPr>
                <w:b/>
                <w:bCs/>
                <w:color w:val="000000"/>
                <w:sz w:val="20"/>
                <w:szCs w:val="20"/>
                <w:lang w:val="fr-CA" w:eastAsia="en-CA"/>
              </w:rPr>
              <w:t xml:space="preserve"> tranche</w:t>
            </w:r>
          </w:p>
        </w:tc>
        <w:tc>
          <w:tcPr>
            <w:tcW w:w="749" w:type="pct"/>
            <w:tcBorders>
              <w:top w:val="single" w:sz="4" w:space="0" w:color="auto"/>
              <w:left w:val="nil"/>
              <w:bottom w:val="single" w:sz="4" w:space="0" w:color="auto"/>
              <w:right w:val="single" w:sz="4" w:space="0" w:color="auto"/>
            </w:tcBorders>
            <w:shd w:val="clear" w:color="auto" w:fill="auto"/>
            <w:noWrap/>
            <w:hideMark/>
          </w:tcPr>
          <w:p w14:paraId="3E40DD9B"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Total</w:t>
            </w:r>
          </w:p>
        </w:tc>
      </w:tr>
      <w:tr w:rsidR="00920D3E" w:rsidRPr="007C6151" w14:paraId="17D4519D" w14:textId="77777777" w:rsidTr="00920D3E">
        <w:trPr>
          <w:trHeight w:val="134"/>
          <w:jc w:val="right"/>
        </w:trPr>
        <w:tc>
          <w:tcPr>
            <w:tcW w:w="2751" w:type="pct"/>
            <w:gridSpan w:val="2"/>
            <w:tcBorders>
              <w:top w:val="single" w:sz="4" w:space="0" w:color="auto"/>
              <w:left w:val="single" w:sz="4" w:space="0" w:color="auto"/>
              <w:bottom w:val="single" w:sz="4" w:space="0" w:color="auto"/>
              <w:right w:val="single" w:sz="4" w:space="0" w:color="auto"/>
            </w:tcBorders>
            <w:shd w:val="clear" w:color="auto" w:fill="auto"/>
            <w:hideMark/>
          </w:tcPr>
          <w:p w14:paraId="76035FFA"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Sommes approuvées ($US)</w:t>
            </w:r>
          </w:p>
        </w:tc>
        <w:tc>
          <w:tcPr>
            <w:tcW w:w="750" w:type="pct"/>
            <w:tcBorders>
              <w:top w:val="nil"/>
              <w:left w:val="nil"/>
              <w:bottom w:val="single" w:sz="4" w:space="0" w:color="auto"/>
              <w:right w:val="single" w:sz="4" w:space="0" w:color="auto"/>
            </w:tcBorders>
            <w:shd w:val="clear" w:color="auto" w:fill="auto"/>
            <w:hideMark/>
          </w:tcPr>
          <w:p w14:paraId="7A85EE41" w14:textId="77777777" w:rsidR="00920D3E" w:rsidRPr="007C6151" w:rsidRDefault="00920D3E" w:rsidP="00920D3E">
            <w:pPr>
              <w:jc w:val="right"/>
              <w:rPr>
                <w:color w:val="000000"/>
                <w:sz w:val="20"/>
                <w:szCs w:val="20"/>
                <w:lang w:val="fr-CA" w:eastAsia="en-CA"/>
              </w:rPr>
            </w:pPr>
            <w:r w:rsidRPr="007C6151">
              <w:rPr>
                <w:color w:val="000000"/>
                <w:sz w:val="20"/>
                <w:szCs w:val="20"/>
                <w:lang w:val="fr-CA" w:eastAsia="en-CA"/>
              </w:rPr>
              <w:t>15 562 981</w:t>
            </w:r>
          </w:p>
        </w:tc>
        <w:tc>
          <w:tcPr>
            <w:tcW w:w="750" w:type="pct"/>
            <w:tcBorders>
              <w:top w:val="nil"/>
              <w:left w:val="nil"/>
              <w:bottom w:val="single" w:sz="4" w:space="0" w:color="auto"/>
              <w:right w:val="single" w:sz="4" w:space="0" w:color="auto"/>
            </w:tcBorders>
            <w:shd w:val="clear" w:color="auto" w:fill="auto"/>
            <w:hideMark/>
          </w:tcPr>
          <w:p w14:paraId="7F123E4D" w14:textId="77777777" w:rsidR="00920D3E" w:rsidRPr="007C6151" w:rsidRDefault="00920D3E" w:rsidP="00920D3E">
            <w:pPr>
              <w:jc w:val="right"/>
              <w:rPr>
                <w:color w:val="000000"/>
                <w:sz w:val="20"/>
                <w:szCs w:val="20"/>
                <w:lang w:val="fr-CA" w:eastAsia="en-CA"/>
              </w:rPr>
            </w:pPr>
            <w:r w:rsidRPr="007C6151">
              <w:rPr>
                <w:color w:val="000000"/>
                <w:sz w:val="20"/>
                <w:szCs w:val="20"/>
                <w:lang w:val="fr-CA" w:eastAsia="en-CA"/>
              </w:rPr>
              <w:t>16 000 000</w:t>
            </w:r>
          </w:p>
        </w:tc>
        <w:tc>
          <w:tcPr>
            <w:tcW w:w="749" w:type="pct"/>
            <w:tcBorders>
              <w:top w:val="nil"/>
              <w:left w:val="nil"/>
              <w:bottom w:val="single" w:sz="4" w:space="0" w:color="auto"/>
              <w:right w:val="single" w:sz="4" w:space="0" w:color="auto"/>
            </w:tcBorders>
            <w:shd w:val="clear" w:color="auto" w:fill="auto"/>
            <w:hideMark/>
          </w:tcPr>
          <w:p w14:paraId="79ED1890" w14:textId="77777777" w:rsidR="00920D3E" w:rsidRPr="007C6151" w:rsidRDefault="00920D3E" w:rsidP="00920D3E">
            <w:pPr>
              <w:jc w:val="right"/>
              <w:rPr>
                <w:color w:val="000000"/>
                <w:sz w:val="20"/>
                <w:szCs w:val="20"/>
                <w:lang w:val="fr-CA" w:eastAsia="en-CA"/>
              </w:rPr>
            </w:pPr>
            <w:r w:rsidRPr="007C6151">
              <w:rPr>
                <w:color w:val="000000"/>
                <w:sz w:val="20"/>
                <w:szCs w:val="20"/>
                <w:lang w:val="fr-CA" w:eastAsia="en-CA"/>
              </w:rPr>
              <w:t>31 562 981</w:t>
            </w:r>
          </w:p>
        </w:tc>
      </w:tr>
      <w:tr w:rsidR="00920D3E" w:rsidRPr="007C6151" w14:paraId="68370E9E" w14:textId="77777777" w:rsidTr="00920D3E">
        <w:trPr>
          <w:trHeight w:val="134"/>
          <w:jc w:val="right"/>
        </w:trPr>
        <w:tc>
          <w:tcPr>
            <w:tcW w:w="1504" w:type="pct"/>
            <w:vMerge w:val="restart"/>
            <w:tcBorders>
              <w:top w:val="nil"/>
              <w:left w:val="single" w:sz="4" w:space="0" w:color="auto"/>
              <w:bottom w:val="single" w:sz="4" w:space="0" w:color="auto"/>
              <w:right w:val="single" w:sz="4" w:space="0" w:color="auto"/>
            </w:tcBorders>
            <w:shd w:val="clear" w:color="auto" w:fill="auto"/>
            <w:hideMark/>
          </w:tcPr>
          <w:p w14:paraId="474BACE8"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Décaissement de l’ONUDI et de l’Italie au BCEE</w:t>
            </w:r>
          </w:p>
        </w:tc>
        <w:tc>
          <w:tcPr>
            <w:tcW w:w="1247" w:type="pct"/>
            <w:tcBorders>
              <w:top w:val="nil"/>
              <w:left w:val="nil"/>
              <w:bottom w:val="single" w:sz="4" w:space="0" w:color="auto"/>
              <w:right w:val="single" w:sz="4" w:space="0" w:color="auto"/>
            </w:tcBorders>
            <w:shd w:val="clear" w:color="auto" w:fill="auto"/>
            <w:noWrap/>
            <w:hideMark/>
          </w:tcPr>
          <w:p w14:paraId="3D3514F3"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Somme ($US)</w:t>
            </w:r>
          </w:p>
        </w:tc>
        <w:tc>
          <w:tcPr>
            <w:tcW w:w="750" w:type="pct"/>
            <w:tcBorders>
              <w:top w:val="nil"/>
              <w:left w:val="nil"/>
              <w:bottom w:val="single" w:sz="4" w:space="0" w:color="auto"/>
              <w:right w:val="single" w:sz="4" w:space="0" w:color="auto"/>
            </w:tcBorders>
            <w:shd w:val="clear" w:color="auto" w:fill="auto"/>
            <w:hideMark/>
          </w:tcPr>
          <w:p w14:paraId="387191DC" w14:textId="77777777" w:rsidR="00920D3E" w:rsidRPr="007C6151" w:rsidRDefault="00920D3E" w:rsidP="00920D3E">
            <w:pPr>
              <w:jc w:val="right"/>
              <w:rPr>
                <w:sz w:val="20"/>
                <w:szCs w:val="20"/>
                <w:lang w:val="fr-CA" w:eastAsia="en-CA"/>
              </w:rPr>
            </w:pPr>
            <w:r w:rsidRPr="007C6151">
              <w:rPr>
                <w:sz w:val="20"/>
                <w:szCs w:val="20"/>
                <w:lang w:val="fr-CA" w:eastAsia="en-CA"/>
              </w:rPr>
              <w:t>4 371 327</w:t>
            </w:r>
          </w:p>
        </w:tc>
        <w:tc>
          <w:tcPr>
            <w:tcW w:w="750" w:type="pct"/>
            <w:tcBorders>
              <w:top w:val="nil"/>
              <w:left w:val="nil"/>
              <w:bottom w:val="single" w:sz="4" w:space="0" w:color="auto"/>
              <w:right w:val="single" w:sz="4" w:space="0" w:color="auto"/>
            </w:tcBorders>
            <w:shd w:val="clear" w:color="auto" w:fill="auto"/>
            <w:hideMark/>
          </w:tcPr>
          <w:p w14:paraId="77F567C1" w14:textId="77777777" w:rsidR="00920D3E" w:rsidRPr="007C6151" w:rsidRDefault="00920D3E" w:rsidP="00920D3E">
            <w:pPr>
              <w:jc w:val="right"/>
              <w:rPr>
                <w:sz w:val="20"/>
                <w:szCs w:val="20"/>
                <w:lang w:val="fr-CA" w:eastAsia="en-CA"/>
              </w:rPr>
            </w:pPr>
            <w:r w:rsidRPr="007C6151">
              <w:rPr>
                <w:sz w:val="20"/>
                <w:szCs w:val="20"/>
                <w:lang w:val="fr-CA" w:eastAsia="en-CA"/>
              </w:rPr>
              <w:t>4 740 000</w:t>
            </w:r>
          </w:p>
        </w:tc>
        <w:tc>
          <w:tcPr>
            <w:tcW w:w="749" w:type="pct"/>
            <w:tcBorders>
              <w:top w:val="nil"/>
              <w:left w:val="nil"/>
              <w:bottom w:val="single" w:sz="4" w:space="0" w:color="auto"/>
              <w:right w:val="single" w:sz="4" w:space="0" w:color="auto"/>
            </w:tcBorders>
            <w:shd w:val="clear" w:color="auto" w:fill="auto"/>
            <w:hideMark/>
          </w:tcPr>
          <w:p w14:paraId="1C9A5838" w14:textId="77777777" w:rsidR="00920D3E" w:rsidRPr="007C6151" w:rsidRDefault="00920D3E" w:rsidP="00920D3E">
            <w:pPr>
              <w:jc w:val="right"/>
              <w:rPr>
                <w:sz w:val="20"/>
                <w:szCs w:val="20"/>
                <w:lang w:val="fr-CA" w:eastAsia="en-CA"/>
              </w:rPr>
            </w:pPr>
            <w:r w:rsidRPr="007C6151">
              <w:rPr>
                <w:sz w:val="20"/>
                <w:szCs w:val="20"/>
                <w:lang w:val="fr-CA" w:eastAsia="en-CA"/>
              </w:rPr>
              <w:t>9 111 327</w:t>
            </w:r>
          </w:p>
        </w:tc>
      </w:tr>
      <w:tr w:rsidR="00920D3E" w:rsidRPr="007C6151" w14:paraId="74DC3147" w14:textId="77777777" w:rsidTr="00920D3E">
        <w:trPr>
          <w:trHeight w:val="208"/>
          <w:jc w:val="right"/>
        </w:trPr>
        <w:tc>
          <w:tcPr>
            <w:tcW w:w="1504" w:type="pct"/>
            <w:vMerge/>
            <w:tcBorders>
              <w:top w:val="nil"/>
              <w:left w:val="single" w:sz="4" w:space="0" w:color="auto"/>
              <w:bottom w:val="single" w:sz="4" w:space="0" w:color="auto"/>
              <w:right w:val="single" w:sz="4" w:space="0" w:color="auto"/>
            </w:tcBorders>
            <w:hideMark/>
          </w:tcPr>
          <w:p w14:paraId="2338BF08" w14:textId="77777777" w:rsidR="00920D3E" w:rsidRPr="007C6151" w:rsidRDefault="00920D3E" w:rsidP="00920D3E">
            <w:pPr>
              <w:jc w:val="left"/>
              <w:rPr>
                <w:color w:val="000000"/>
                <w:sz w:val="20"/>
                <w:szCs w:val="20"/>
                <w:lang w:val="fr-CA" w:eastAsia="en-CA"/>
              </w:rPr>
            </w:pPr>
          </w:p>
        </w:tc>
        <w:tc>
          <w:tcPr>
            <w:tcW w:w="1247" w:type="pct"/>
            <w:tcBorders>
              <w:top w:val="nil"/>
              <w:left w:val="nil"/>
              <w:bottom w:val="single" w:sz="4" w:space="0" w:color="auto"/>
              <w:right w:val="single" w:sz="4" w:space="0" w:color="auto"/>
            </w:tcBorders>
            <w:shd w:val="clear" w:color="auto" w:fill="auto"/>
            <w:noWrap/>
            <w:hideMark/>
          </w:tcPr>
          <w:p w14:paraId="53056481"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Taux de décaissement (%)</w:t>
            </w:r>
          </w:p>
        </w:tc>
        <w:tc>
          <w:tcPr>
            <w:tcW w:w="750" w:type="pct"/>
            <w:tcBorders>
              <w:top w:val="nil"/>
              <w:left w:val="nil"/>
              <w:bottom w:val="single" w:sz="4" w:space="0" w:color="auto"/>
              <w:right w:val="single" w:sz="4" w:space="0" w:color="auto"/>
            </w:tcBorders>
            <w:shd w:val="clear" w:color="auto" w:fill="auto"/>
            <w:hideMark/>
          </w:tcPr>
          <w:p w14:paraId="10ED9776" w14:textId="77777777" w:rsidR="00920D3E" w:rsidRPr="007C6151" w:rsidRDefault="00920D3E" w:rsidP="00920D3E">
            <w:pPr>
              <w:jc w:val="right"/>
              <w:rPr>
                <w:sz w:val="20"/>
                <w:szCs w:val="20"/>
                <w:lang w:val="fr-CA" w:eastAsia="en-CA"/>
              </w:rPr>
            </w:pPr>
            <w:r w:rsidRPr="007C6151">
              <w:rPr>
                <w:sz w:val="20"/>
                <w:szCs w:val="20"/>
                <w:lang w:val="fr-CA" w:eastAsia="en-CA"/>
              </w:rPr>
              <w:t>28</w:t>
            </w:r>
          </w:p>
        </w:tc>
        <w:tc>
          <w:tcPr>
            <w:tcW w:w="750" w:type="pct"/>
            <w:tcBorders>
              <w:top w:val="nil"/>
              <w:left w:val="nil"/>
              <w:bottom w:val="single" w:sz="4" w:space="0" w:color="auto"/>
              <w:right w:val="single" w:sz="4" w:space="0" w:color="auto"/>
            </w:tcBorders>
            <w:shd w:val="clear" w:color="auto" w:fill="auto"/>
            <w:hideMark/>
          </w:tcPr>
          <w:p w14:paraId="05D8413E" w14:textId="77777777" w:rsidR="00920D3E" w:rsidRPr="007C6151" w:rsidRDefault="00920D3E" w:rsidP="00920D3E">
            <w:pPr>
              <w:jc w:val="right"/>
              <w:rPr>
                <w:sz w:val="20"/>
                <w:szCs w:val="20"/>
                <w:lang w:val="fr-CA" w:eastAsia="en-CA"/>
              </w:rPr>
            </w:pPr>
            <w:r w:rsidRPr="007C6151">
              <w:rPr>
                <w:sz w:val="20"/>
                <w:szCs w:val="20"/>
                <w:lang w:val="fr-CA" w:eastAsia="en-CA"/>
              </w:rPr>
              <w:t>30</w:t>
            </w:r>
          </w:p>
        </w:tc>
        <w:tc>
          <w:tcPr>
            <w:tcW w:w="749" w:type="pct"/>
            <w:tcBorders>
              <w:top w:val="nil"/>
              <w:left w:val="nil"/>
              <w:bottom w:val="single" w:sz="4" w:space="0" w:color="auto"/>
              <w:right w:val="single" w:sz="4" w:space="0" w:color="auto"/>
            </w:tcBorders>
            <w:shd w:val="clear" w:color="auto" w:fill="auto"/>
            <w:hideMark/>
          </w:tcPr>
          <w:p w14:paraId="544BA3EA" w14:textId="77777777" w:rsidR="00920D3E" w:rsidRPr="007C6151" w:rsidRDefault="00920D3E" w:rsidP="00920D3E">
            <w:pPr>
              <w:jc w:val="right"/>
              <w:rPr>
                <w:sz w:val="20"/>
                <w:szCs w:val="20"/>
                <w:lang w:val="fr-CA" w:eastAsia="en-CA"/>
              </w:rPr>
            </w:pPr>
            <w:r w:rsidRPr="007C6151">
              <w:rPr>
                <w:sz w:val="20"/>
                <w:szCs w:val="20"/>
                <w:lang w:val="fr-CA" w:eastAsia="en-CA"/>
              </w:rPr>
              <w:t>29</w:t>
            </w:r>
          </w:p>
        </w:tc>
      </w:tr>
      <w:tr w:rsidR="00920D3E" w:rsidRPr="007C6151" w14:paraId="7D424640" w14:textId="77777777" w:rsidTr="00920D3E">
        <w:trPr>
          <w:trHeight w:val="141"/>
          <w:jc w:val="right"/>
        </w:trPr>
        <w:tc>
          <w:tcPr>
            <w:tcW w:w="1504" w:type="pct"/>
            <w:vMerge w:val="restart"/>
            <w:tcBorders>
              <w:top w:val="nil"/>
              <w:left w:val="single" w:sz="4" w:space="0" w:color="auto"/>
              <w:bottom w:val="single" w:sz="4" w:space="0" w:color="auto"/>
              <w:right w:val="single" w:sz="4" w:space="0" w:color="auto"/>
            </w:tcBorders>
            <w:shd w:val="clear" w:color="auto" w:fill="auto"/>
            <w:hideMark/>
          </w:tcPr>
          <w:p w14:paraId="3E5B78DD"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Décaissement du BCEE aux bénéficiaires*</w:t>
            </w:r>
          </w:p>
        </w:tc>
        <w:tc>
          <w:tcPr>
            <w:tcW w:w="1247" w:type="pct"/>
            <w:tcBorders>
              <w:top w:val="nil"/>
              <w:left w:val="nil"/>
              <w:bottom w:val="single" w:sz="4" w:space="0" w:color="auto"/>
              <w:right w:val="single" w:sz="4" w:space="0" w:color="auto"/>
            </w:tcBorders>
            <w:shd w:val="clear" w:color="auto" w:fill="auto"/>
            <w:noWrap/>
            <w:hideMark/>
          </w:tcPr>
          <w:p w14:paraId="56388ABA"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Somme ($US)</w:t>
            </w:r>
          </w:p>
        </w:tc>
        <w:tc>
          <w:tcPr>
            <w:tcW w:w="750" w:type="pct"/>
            <w:tcBorders>
              <w:top w:val="nil"/>
              <w:left w:val="nil"/>
              <w:bottom w:val="single" w:sz="4" w:space="0" w:color="auto"/>
              <w:right w:val="single" w:sz="4" w:space="0" w:color="auto"/>
            </w:tcBorders>
            <w:shd w:val="clear" w:color="auto" w:fill="auto"/>
            <w:hideMark/>
          </w:tcPr>
          <w:p w14:paraId="522EF69C" w14:textId="77777777" w:rsidR="00920D3E" w:rsidRPr="007C6151" w:rsidRDefault="00920D3E" w:rsidP="00920D3E">
            <w:pPr>
              <w:jc w:val="right"/>
              <w:rPr>
                <w:sz w:val="20"/>
                <w:szCs w:val="20"/>
                <w:lang w:val="fr-CA" w:eastAsia="en-CA"/>
              </w:rPr>
            </w:pPr>
            <w:r w:rsidRPr="007C6151">
              <w:rPr>
                <w:color w:val="000000"/>
                <w:sz w:val="20"/>
                <w:szCs w:val="24"/>
                <w:lang w:val="fr-CA" w:eastAsia="zh-CN"/>
              </w:rPr>
              <w:t>3 713 046</w:t>
            </w:r>
          </w:p>
        </w:tc>
        <w:tc>
          <w:tcPr>
            <w:tcW w:w="750" w:type="pct"/>
            <w:tcBorders>
              <w:top w:val="nil"/>
              <w:left w:val="nil"/>
              <w:bottom w:val="single" w:sz="4" w:space="0" w:color="auto"/>
              <w:right w:val="single" w:sz="4" w:space="0" w:color="auto"/>
            </w:tcBorders>
            <w:shd w:val="clear" w:color="auto" w:fill="auto"/>
            <w:hideMark/>
          </w:tcPr>
          <w:p w14:paraId="6EB78DDE" w14:textId="77777777" w:rsidR="00920D3E" w:rsidRPr="007C6151" w:rsidRDefault="00920D3E" w:rsidP="00920D3E">
            <w:pPr>
              <w:jc w:val="right"/>
              <w:rPr>
                <w:sz w:val="20"/>
                <w:szCs w:val="20"/>
                <w:lang w:val="fr-CA" w:eastAsia="en-CA"/>
              </w:rPr>
            </w:pPr>
            <w:r w:rsidRPr="007C6151">
              <w:rPr>
                <w:color w:val="000000"/>
                <w:sz w:val="20"/>
                <w:szCs w:val="24"/>
                <w:lang w:val="fr-CA" w:eastAsia="zh-CN"/>
              </w:rPr>
              <w:t>3 360 980</w:t>
            </w:r>
          </w:p>
        </w:tc>
        <w:tc>
          <w:tcPr>
            <w:tcW w:w="749" w:type="pct"/>
            <w:tcBorders>
              <w:top w:val="nil"/>
              <w:left w:val="nil"/>
              <w:bottom w:val="single" w:sz="4" w:space="0" w:color="auto"/>
              <w:right w:val="single" w:sz="4" w:space="0" w:color="auto"/>
            </w:tcBorders>
            <w:shd w:val="clear" w:color="auto" w:fill="auto"/>
            <w:hideMark/>
          </w:tcPr>
          <w:p w14:paraId="12CA7DA1" w14:textId="77777777" w:rsidR="00920D3E" w:rsidRPr="007C6151" w:rsidRDefault="00920D3E" w:rsidP="00920D3E">
            <w:pPr>
              <w:jc w:val="right"/>
              <w:rPr>
                <w:sz w:val="20"/>
                <w:szCs w:val="20"/>
                <w:lang w:val="fr-CA" w:eastAsia="en-CA"/>
              </w:rPr>
            </w:pPr>
            <w:r w:rsidRPr="007C6151">
              <w:rPr>
                <w:sz w:val="20"/>
                <w:szCs w:val="20"/>
                <w:lang w:val="fr-CA"/>
              </w:rPr>
              <w:t>7 074 026</w:t>
            </w:r>
          </w:p>
        </w:tc>
      </w:tr>
      <w:tr w:rsidR="00920D3E" w:rsidRPr="007C6151" w14:paraId="67C77E33" w14:textId="77777777" w:rsidTr="00920D3E">
        <w:trPr>
          <w:trHeight w:val="58"/>
          <w:jc w:val="right"/>
        </w:trPr>
        <w:tc>
          <w:tcPr>
            <w:tcW w:w="1504" w:type="pct"/>
            <w:vMerge/>
            <w:tcBorders>
              <w:top w:val="nil"/>
              <w:left w:val="single" w:sz="4" w:space="0" w:color="auto"/>
              <w:bottom w:val="single" w:sz="4" w:space="0" w:color="auto"/>
              <w:right w:val="single" w:sz="4" w:space="0" w:color="auto"/>
            </w:tcBorders>
            <w:hideMark/>
          </w:tcPr>
          <w:p w14:paraId="728E115D" w14:textId="77777777" w:rsidR="00920D3E" w:rsidRPr="007C6151" w:rsidRDefault="00920D3E" w:rsidP="00920D3E">
            <w:pPr>
              <w:jc w:val="left"/>
              <w:rPr>
                <w:color w:val="000000"/>
                <w:sz w:val="20"/>
                <w:szCs w:val="20"/>
                <w:lang w:val="fr-CA" w:eastAsia="en-CA"/>
              </w:rPr>
            </w:pPr>
          </w:p>
        </w:tc>
        <w:tc>
          <w:tcPr>
            <w:tcW w:w="1247" w:type="pct"/>
            <w:tcBorders>
              <w:top w:val="nil"/>
              <w:left w:val="nil"/>
              <w:bottom w:val="single" w:sz="4" w:space="0" w:color="auto"/>
              <w:right w:val="single" w:sz="4" w:space="0" w:color="auto"/>
            </w:tcBorders>
            <w:shd w:val="clear" w:color="auto" w:fill="auto"/>
            <w:noWrap/>
            <w:hideMark/>
          </w:tcPr>
          <w:p w14:paraId="4F3D1066"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Taux de décaissement (%)</w:t>
            </w:r>
          </w:p>
        </w:tc>
        <w:tc>
          <w:tcPr>
            <w:tcW w:w="750" w:type="pct"/>
            <w:tcBorders>
              <w:top w:val="nil"/>
              <w:left w:val="nil"/>
              <w:bottom w:val="single" w:sz="4" w:space="0" w:color="auto"/>
              <w:right w:val="single" w:sz="4" w:space="0" w:color="auto"/>
            </w:tcBorders>
            <w:shd w:val="clear" w:color="auto" w:fill="auto"/>
            <w:hideMark/>
          </w:tcPr>
          <w:p w14:paraId="74AAFD61" w14:textId="77777777" w:rsidR="00920D3E" w:rsidRPr="007C6151" w:rsidRDefault="00920D3E" w:rsidP="00920D3E">
            <w:pPr>
              <w:jc w:val="right"/>
              <w:rPr>
                <w:sz w:val="20"/>
                <w:szCs w:val="20"/>
                <w:lang w:val="fr-CA" w:eastAsia="en-CA"/>
              </w:rPr>
            </w:pPr>
            <w:r w:rsidRPr="007C6151">
              <w:rPr>
                <w:sz w:val="20"/>
                <w:szCs w:val="20"/>
                <w:lang w:val="fr-CA" w:eastAsia="en-CA"/>
              </w:rPr>
              <w:t>24</w:t>
            </w:r>
          </w:p>
        </w:tc>
        <w:tc>
          <w:tcPr>
            <w:tcW w:w="750" w:type="pct"/>
            <w:tcBorders>
              <w:top w:val="nil"/>
              <w:left w:val="nil"/>
              <w:bottom w:val="single" w:sz="4" w:space="0" w:color="auto"/>
              <w:right w:val="single" w:sz="4" w:space="0" w:color="auto"/>
            </w:tcBorders>
            <w:shd w:val="clear" w:color="auto" w:fill="auto"/>
            <w:hideMark/>
          </w:tcPr>
          <w:p w14:paraId="5EC77AC2" w14:textId="77777777" w:rsidR="00920D3E" w:rsidRPr="007C6151" w:rsidRDefault="00920D3E" w:rsidP="00920D3E">
            <w:pPr>
              <w:jc w:val="right"/>
              <w:rPr>
                <w:sz w:val="20"/>
                <w:szCs w:val="20"/>
                <w:lang w:val="fr-CA" w:eastAsia="en-CA"/>
              </w:rPr>
            </w:pPr>
            <w:r w:rsidRPr="007C6151">
              <w:rPr>
                <w:sz w:val="20"/>
                <w:szCs w:val="20"/>
                <w:lang w:val="fr-CA" w:eastAsia="en-CA"/>
              </w:rPr>
              <w:t>21</w:t>
            </w:r>
          </w:p>
        </w:tc>
        <w:tc>
          <w:tcPr>
            <w:tcW w:w="749" w:type="pct"/>
            <w:tcBorders>
              <w:top w:val="nil"/>
              <w:left w:val="nil"/>
              <w:bottom w:val="single" w:sz="4" w:space="0" w:color="auto"/>
              <w:right w:val="single" w:sz="4" w:space="0" w:color="auto"/>
            </w:tcBorders>
            <w:shd w:val="clear" w:color="auto" w:fill="auto"/>
            <w:hideMark/>
          </w:tcPr>
          <w:p w14:paraId="25BD3C85" w14:textId="77777777" w:rsidR="00920D3E" w:rsidRPr="007C6151" w:rsidRDefault="00920D3E" w:rsidP="00920D3E">
            <w:pPr>
              <w:jc w:val="right"/>
              <w:rPr>
                <w:sz w:val="20"/>
                <w:szCs w:val="20"/>
                <w:lang w:val="fr-CA" w:eastAsia="en-CA"/>
              </w:rPr>
            </w:pPr>
            <w:r w:rsidRPr="007C6151">
              <w:rPr>
                <w:sz w:val="20"/>
                <w:szCs w:val="20"/>
                <w:lang w:val="fr-CA" w:eastAsia="en-CA"/>
              </w:rPr>
              <w:t>22</w:t>
            </w:r>
          </w:p>
        </w:tc>
      </w:tr>
    </w:tbl>
    <w:p w14:paraId="6B415A18" w14:textId="77777777" w:rsidR="00920D3E" w:rsidRPr="007C6151" w:rsidRDefault="00920D3E" w:rsidP="00920D3E">
      <w:pPr>
        <w:spacing w:before="20"/>
        <w:rPr>
          <w:sz w:val="18"/>
          <w:szCs w:val="18"/>
          <w:lang w:val="fr-CA"/>
        </w:rPr>
      </w:pPr>
      <w:r w:rsidRPr="007C6151">
        <w:rPr>
          <w:sz w:val="18"/>
          <w:szCs w:val="18"/>
          <w:lang w:val="fr-CA"/>
        </w:rPr>
        <w:t xml:space="preserve">*Les décaissements du </w:t>
      </w:r>
      <w:r>
        <w:rPr>
          <w:sz w:val="18"/>
          <w:szCs w:val="18"/>
          <w:lang w:val="fr-CA"/>
        </w:rPr>
        <w:t>BCEE aux bénéficiaires comprennent</w:t>
      </w:r>
      <w:r w:rsidRPr="007C6151">
        <w:rPr>
          <w:sz w:val="18"/>
          <w:szCs w:val="18"/>
          <w:lang w:val="fr-CA"/>
        </w:rPr>
        <w:t xml:space="preserve"> les décaissements en lien avec le Bureau de mise en œuvre et de suivi de projet.</w:t>
      </w:r>
    </w:p>
    <w:p w14:paraId="452A3651" w14:textId="77777777" w:rsidR="00920D3E" w:rsidRPr="007C6151" w:rsidRDefault="00920D3E" w:rsidP="00920D3E">
      <w:pPr>
        <w:widowControl w:val="0"/>
        <w:spacing w:before="240"/>
        <w:rPr>
          <w:u w:val="single"/>
          <w:lang w:val="fr-CA"/>
        </w:rPr>
      </w:pPr>
      <w:r w:rsidRPr="007C6151">
        <w:rPr>
          <w:u w:val="single"/>
          <w:lang w:val="fr-CA"/>
        </w:rPr>
        <w:t>Plan de mise en œuvre de la troisième tranche</w:t>
      </w:r>
    </w:p>
    <w:p w14:paraId="7F7294F8" w14:textId="77777777" w:rsidR="00920D3E" w:rsidRPr="007C6151" w:rsidRDefault="00920D3E" w:rsidP="00920D3E">
      <w:pPr>
        <w:widowControl w:val="0"/>
        <w:rPr>
          <w:u w:val="single"/>
          <w:lang w:val="fr-CA"/>
        </w:rPr>
      </w:pPr>
    </w:p>
    <w:p w14:paraId="69C9DC3C" w14:textId="77777777" w:rsidR="00920D3E" w:rsidRPr="007C6151" w:rsidRDefault="00920D3E" w:rsidP="00920D3E">
      <w:pPr>
        <w:pStyle w:val="Heading1"/>
        <w:widowControl w:val="0"/>
        <w:rPr>
          <w:lang w:val="fr-CA"/>
        </w:rPr>
      </w:pPr>
      <w:r w:rsidRPr="007C6151">
        <w:rPr>
          <w:lang w:val="fr-CA"/>
        </w:rPr>
        <w:t xml:space="preserve">Le BCEE continuera à appliquer les permis de quotas aux entreprises de RAC qui consomment plus de 100 tm de HCFC par année, </w:t>
      </w:r>
      <w:r>
        <w:rPr>
          <w:lang w:val="fr-CA"/>
        </w:rPr>
        <w:t>poursuivra</w:t>
      </w:r>
      <w:r w:rsidRPr="007C6151">
        <w:rPr>
          <w:lang w:val="fr-CA"/>
        </w:rPr>
        <w:t xml:space="preserve"> la re</w:t>
      </w:r>
      <w:r>
        <w:rPr>
          <w:lang w:val="fr-CA"/>
        </w:rPr>
        <w:t>conversion des six entreprises d</w:t>
      </w:r>
      <w:r w:rsidRPr="007C6151">
        <w:rPr>
          <w:lang w:val="fr-CA"/>
        </w:rPr>
        <w:t>u tableau 1 qui n’ont pas encore terminé leur re</w:t>
      </w:r>
      <w:r>
        <w:rPr>
          <w:lang w:val="fr-CA"/>
        </w:rPr>
        <w:t>conversion</w:t>
      </w:r>
      <w:r w:rsidRPr="007C6151">
        <w:rPr>
          <w:lang w:val="fr-CA"/>
        </w:rPr>
        <w:t xml:space="preserve"> et sélectionnera au moins trois chaînes de production supplémentaires de RAC et une chaîne de CEPC parmi les sept entreprises qui préparent des propositions pour la </w:t>
      </w:r>
      <w:r w:rsidRPr="007C6151">
        <w:rPr>
          <w:lang w:val="fr-CA"/>
        </w:rPr>
        <w:lastRenderedPageBreak/>
        <w:t xml:space="preserve">reconversion au R-290, ce qui entraînera une réduction supplémentaire d’au moins 26 tm de HCFC-22. </w:t>
      </w:r>
    </w:p>
    <w:p w14:paraId="0012EA9A" w14:textId="627B754A" w:rsidR="00920D3E" w:rsidRPr="007C6151" w:rsidRDefault="00920D3E" w:rsidP="00920D3E">
      <w:pPr>
        <w:pStyle w:val="Heading1"/>
        <w:widowControl w:val="0"/>
        <w:rPr>
          <w:lang w:val="fr-CA"/>
        </w:rPr>
      </w:pPr>
      <w:r w:rsidRPr="007C6151">
        <w:rPr>
          <w:lang w:val="fr-CA"/>
        </w:rPr>
        <w:t>L’assistance technique suivante sera mise en œuvre : vérification des données de référence (c.-à</w:t>
      </w:r>
      <w:r w:rsidR="005312BB">
        <w:rPr>
          <w:lang w:val="fr-CA"/>
        </w:rPr>
        <w:noBreakHyphen/>
      </w:r>
      <w:r w:rsidRPr="007C6151">
        <w:rPr>
          <w:lang w:val="fr-CA"/>
        </w:rPr>
        <w:t>d., part des entreprise</w:t>
      </w:r>
      <w:r>
        <w:rPr>
          <w:lang w:val="fr-CA"/>
        </w:rPr>
        <w:t>s appartenant à des intérêts de</w:t>
      </w:r>
      <w:r w:rsidRPr="007C6151">
        <w:rPr>
          <w:lang w:val="fr-CA"/>
        </w:rPr>
        <w:t xml:space="preserve"> pays </w:t>
      </w:r>
      <w:r>
        <w:rPr>
          <w:lang w:val="fr-CA"/>
        </w:rPr>
        <w:t xml:space="preserve">non </w:t>
      </w:r>
      <w:r w:rsidRPr="007C6151">
        <w:rPr>
          <w:lang w:val="fr-CA"/>
        </w:rPr>
        <w:t>visés à l'article 5, équipement de référence, consommation de HCFC et données financières) des chaînes de fabrication avant la signature des contrats de reconversion; élaboration d’un catalogue de technologies de remplacement recommandées;</w:t>
      </w:r>
      <w:r w:rsidRPr="007C6151">
        <w:rPr>
          <w:rStyle w:val="FootnoteReference"/>
          <w:lang w:val="fr-CA"/>
        </w:rPr>
        <w:footnoteReference w:id="24"/>
      </w:r>
      <w:r w:rsidRPr="007C6151">
        <w:rPr>
          <w:lang w:val="fr-CA"/>
        </w:rPr>
        <w:t xml:space="preserve"> participation aux rencontres sur la révision de la norme 60335-2-40 du la CEI et la révision de la norme GB4706.32; promotion des climatiseurs biblocs à base de R-290 dans le cadre de l’installation pilote de 10 000 RAC dans un édifice à logements,</w:t>
      </w:r>
      <w:r w:rsidRPr="007C6151">
        <w:rPr>
          <w:rStyle w:val="FootnoteReference"/>
          <w:lang w:val="fr-CA"/>
        </w:rPr>
        <w:footnoteReference w:id="25"/>
      </w:r>
      <w:r w:rsidRPr="007C6151">
        <w:rPr>
          <w:lang w:val="fr-CA"/>
        </w:rPr>
        <w:t xml:space="preserve"> et promotion de l’écolabel 2017 pour les RAC à base de R-290. </w:t>
      </w:r>
    </w:p>
    <w:p w14:paraId="70BED2A2" w14:textId="77777777" w:rsidR="00920D3E" w:rsidRPr="007C6151" w:rsidRDefault="00920D3E" w:rsidP="00920D3E">
      <w:pPr>
        <w:pStyle w:val="Heading1"/>
        <w:rPr>
          <w:lang w:val="fr-CA"/>
        </w:rPr>
      </w:pPr>
      <w:r w:rsidRPr="007C6151">
        <w:rPr>
          <w:lang w:val="fr-CA"/>
        </w:rPr>
        <w:t xml:space="preserve">L’AEED continuera à aider l’ONUDI et le BCEE dans les </w:t>
      </w:r>
      <w:r>
        <w:rPr>
          <w:lang w:val="fr-CA"/>
        </w:rPr>
        <w:t>activités</w:t>
      </w:r>
      <w:r w:rsidRPr="007C6151">
        <w:rPr>
          <w:lang w:val="fr-CA"/>
        </w:rPr>
        <w:t xml:space="preserve"> de gestion quotidienne du PGEH, notamment en offrant des recommandations sur l’orientation et des analyses de marché; l’examen de l’information fournie par les bénéficiaires; le soutien des vérifications sur place, si nécessaire; l’examen, la mise en œuvre et la mise en service de projets;</w:t>
      </w:r>
      <w:r>
        <w:rPr>
          <w:lang w:val="fr-CA"/>
        </w:rPr>
        <w:t xml:space="preserve"> et</w:t>
      </w:r>
      <w:r w:rsidRPr="007C6151">
        <w:rPr>
          <w:lang w:val="fr-CA"/>
        </w:rPr>
        <w:t xml:space="preserve"> toute autre assistance en lien avec l’élimination des HCFC dans le secteur des RAC. </w:t>
      </w:r>
    </w:p>
    <w:p w14:paraId="63A39600" w14:textId="77777777" w:rsidR="00920D3E" w:rsidRPr="007C6151" w:rsidRDefault="00920D3E" w:rsidP="00920D3E">
      <w:pPr>
        <w:pStyle w:val="Heading1"/>
        <w:rPr>
          <w:lang w:val="fr-CA"/>
        </w:rPr>
      </w:pPr>
      <w:r w:rsidRPr="007C6151">
        <w:rPr>
          <w:lang w:val="fr-CA"/>
        </w:rPr>
        <w:t>De plus, un « Centre de refroidissement propre » sera mis en œuvre en collaboration avec le gouvernement de l’Autriche afin de repérer et d’éliminer les obstacles à l’adoption du R-290 pour les RAC à l’échelle mondiale. Il offrira :</w:t>
      </w:r>
    </w:p>
    <w:p w14:paraId="15BE5CF0" w14:textId="77777777" w:rsidR="00920D3E" w:rsidRPr="007C6151" w:rsidRDefault="00920D3E" w:rsidP="00920D3E">
      <w:pPr>
        <w:pStyle w:val="Heading2"/>
        <w:numPr>
          <w:ilvl w:val="1"/>
          <w:numId w:val="1"/>
        </w:numPr>
        <w:rPr>
          <w:lang w:val="fr-CA"/>
        </w:rPr>
      </w:pPr>
      <w:r w:rsidRPr="007C6151">
        <w:rPr>
          <w:lang w:val="fr-CA"/>
        </w:rPr>
        <w:t xml:space="preserve">Le renforcement des capacités </w:t>
      </w:r>
      <w:r>
        <w:rPr>
          <w:lang w:val="fr-CA"/>
        </w:rPr>
        <w:t>des</w:t>
      </w:r>
      <w:r w:rsidRPr="007C6151">
        <w:rPr>
          <w:lang w:val="fr-CA"/>
        </w:rPr>
        <w:t xml:space="preserve"> parties prenantes des secteurs privé et public, comprenant le développement d’une plateforme en ligne et d’outils électroniques de formation; une vitrine des technologies de remplacement dans le centre de formation et sur la plateforme en ligne</w:t>
      </w:r>
      <w:r>
        <w:rPr>
          <w:lang w:val="fr-CA"/>
        </w:rPr>
        <w:t>,</w:t>
      </w:r>
      <w:r w:rsidRPr="007C6151">
        <w:rPr>
          <w:lang w:val="fr-CA"/>
        </w:rPr>
        <w:t xml:space="preserve"> afin que les fabricants puissent y montrer leurs produits à base de R-290; des conseils d’experts sur l’amélioration de l’efficacité énergétique de l’équipement de RAC et la réduction de son impact sur l’environnement ; </w:t>
      </w:r>
    </w:p>
    <w:p w14:paraId="43001BFC" w14:textId="77777777" w:rsidR="00920D3E" w:rsidRPr="007C6151" w:rsidRDefault="00920D3E" w:rsidP="00920D3E">
      <w:pPr>
        <w:pStyle w:val="Heading2"/>
        <w:numPr>
          <w:ilvl w:val="1"/>
          <w:numId w:val="1"/>
        </w:numPr>
        <w:rPr>
          <w:lang w:val="fr-CA"/>
        </w:rPr>
      </w:pPr>
      <w:r w:rsidRPr="007C6151">
        <w:rPr>
          <w:lang w:val="fr-CA"/>
        </w:rPr>
        <w:t>Formation et accréditation des techniciens</w:t>
      </w:r>
      <w:r>
        <w:rPr>
          <w:lang w:val="fr-CA"/>
        </w:rPr>
        <w:t xml:space="preserve"> </w:t>
      </w:r>
      <w:r w:rsidRPr="007C6151">
        <w:rPr>
          <w:lang w:val="fr-CA"/>
        </w:rPr>
        <w:t xml:space="preserve">; </w:t>
      </w:r>
    </w:p>
    <w:p w14:paraId="763E603F" w14:textId="77777777" w:rsidR="00920D3E" w:rsidRPr="007C6151" w:rsidRDefault="00920D3E" w:rsidP="00920D3E">
      <w:pPr>
        <w:pStyle w:val="Heading2"/>
        <w:numPr>
          <w:ilvl w:val="1"/>
          <w:numId w:val="1"/>
        </w:numPr>
        <w:rPr>
          <w:lang w:val="fr-CA"/>
        </w:rPr>
      </w:pPr>
      <w:r w:rsidRPr="007C6151">
        <w:rPr>
          <w:lang w:val="fr-CA"/>
        </w:rPr>
        <w:t xml:space="preserve">Élaboration de lignes directrices sur l’entreposage de l’équipement à base de R-290 et la formation des distributeurs d’équipement; et la formation et l’assistance sur les questions liées au transport et à l’entreposage des appareils à </w:t>
      </w:r>
      <w:r>
        <w:rPr>
          <w:lang w:val="fr-CA"/>
        </w:rPr>
        <w:t>b</w:t>
      </w:r>
      <w:r w:rsidRPr="007C6151">
        <w:rPr>
          <w:lang w:val="fr-CA"/>
        </w:rPr>
        <w:t>ase de R-29</w:t>
      </w:r>
      <w:r>
        <w:rPr>
          <w:lang w:val="fr-CA"/>
        </w:rPr>
        <w:t>0 ;</w:t>
      </w:r>
      <w:r w:rsidRPr="007C6151">
        <w:rPr>
          <w:lang w:val="fr-CA"/>
        </w:rPr>
        <w:t xml:space="preserve"> </w:t>
      </w:r>
    </w:p>
    <w:p w14:paraId="51FF3896" w14:textId="77777777" w:rsidR="00920D3E" w:rsidRPr="007C6151" w:rsidRDefault="00920D3E" w:rsidP="00920D3E">
      <w:pPr>
        <w:pStyle w:val="Heading2"/>
        <w:numPr>
          <w:ilvl w:val="1"/>
          <w:numId w:val="1"/>
        </w:numPr>
        <w:rPr>
          <w:lang w:val="fr-CA"/>
        </w:rPr>
      </w:pPr>
      <w:r w:rsidRPr="007C6151">
        <w:rPr>
          <w:lang w:val="fr-CA"/>
        </w:rPr>
        <w:t xml:space="preserve">Assistance dans l’élaboration d’orientations, y compris les enseignements tirés de la réglementation sur les gaz-F de l’Union européenne (UE), dont les stratégies utilisées dans la réduction progressive des HFC et les documents d’information technique, et l’assistance pour l’harmonisation aux normes de l’UE et internationales. </w:t>
      </w:r>
    </w:p>
    <w:p w14:paraId="472ABB51" w14:textId="77777777" w:rsidR="00920D3E" w:rsidRPr="007C6151" w:rsidRDefault="00920D3E" w:rsidP="00920D3E">
      <w:pPr>
        <w:pStyle w:val="Heading1"/>
        <w:keepNext/>
        <w:keepLines/>
        <w:rPr>
          <w:lang w:val="fr-CA"/>
        </w:rPr>
      </w:pPr>
      <w:r w:rsidRPr="007C6151">
        <w:rPr>
          <w:lang w:val="fr-CA"/>
        </w:rPr>
        <w:t xml:space="preserve">Le tableau 3 présente le budget des activités à mettre en œuvre au cours de la troisième tranche. </w:t>
      </w:r>
    </w:p>
    <w:p w14:paraId="4D60F0AF" w14:textId="77777777" w:rsidR="00920D3E" w:rsidRPr="007C6151" w:rsidRDefault="00920D3E" w:rsidP="00920D3E">
      <w:pPr>
        <w:pStyle w:val="Heading1"/>
        <w:keepNext/>
        <w:keepLines/>
        <w:widowControl w:val="0"/>
        <w:numPr>
          <w:ilvl w:val="0"/>
          <w:numId w:val="0"/>
        </w:numPr>
        <w:spacing w:after="0"/>
        <w:jc w:val="left"/>
        <w:rPr>
          <w:b/>
          <w:lang w:val="fr-CA"/>
        </w:rPr>
      </w:pPr>
      <w:r w:rsidRPr="007C6151">
        <w:rPr>
          <w:b/>
          <w:lang w:val="fr-CA"/>
        </w:rPr>
        <w:t>Tableau 3. Budget de la troisième tranche du plan du secteur des RAC</w:t>
      </w:r>
    </w:p>
    <w:tbl>
      <w:tblPr>
        <w:tblW w:w="5000" w:type="pct"/>
        <w:tblLook w:val="04A0" w:firstRow="1" w:lastRow="0" w:firstColumn="1" w:lastColumn="0" w:noHBand="0" w:noVBand="1"/>
      </w:tblPr>
      <w:tblGrid>
        <w:gridCol w:w="7084"/>
        <w:gridCol w:w="2266"/>
      </w:tblGrid>
      <w:tr w:rsidR="00920D3E" w:rsidRPr="007C6151" w14:paraId="404974E4" w14:textId="77777777" w:rsidTr="005312BB">
        <w:trPr>
          <w:trHeight w:val="255"/>
          <w:tblHeader/>
        </w:trPr>
        <w:tc>
          <w:tcPr>
            <w:tcW w:w="3788"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1AFE56BF" w14:textId="77777777" w:rsidR="00920D3E" w:rsidRPr="007C6151" w:rsidRDefault="00920D3E" w:rsidP="00920D3E">
            <w:pPr>
              <w:jc w:val="center"/>
              <w:rPr>
                <w:b/>
                <w:bCs/>
                <w:sz w:val="20"/>
                <w:szCs w:val="20"/>
                <w:lang w:val="fr-CA"/>
              </w:rPr>
            </w:pPr>
            <w:r w:rsidRPr="007C6151">
              <w:rPr>
                <w:b/>
                <w:bCs/>
                <w:sz w:val="20"/>
                <w:szCs w:val="20"/>
                <w:lang w:val="fr-CA"/>
              </w:rPr>
              <w:t>Activité</w:t>
            </w:r>
          </w:p>
        </w:tc>
        <w:tc>
          <w:tcPr>
            <w:tcW w:w="1212" w:type="pct"/>
            <w:tcBorders>
              <w:top w:val="single" w:sz="4" w:space="0" w:color="auto"/>
              <w:left w:val="nil"/>
              <w:bottom w:val="single" w:sz="4" w:space="0" w:color="auto"/>
              <w:right w:val="single" w:sz="4" w:space="0" w:color="auto"/>
            </w:tcBorders>
            <w:shd w:val="clear" w:color="auto" w:fill="auto"/>
            <w:vAlign w:val="center"/>
            <w:hideMark/>
          </w:tcPr>
          <w:p w14:paraId="2A52A9D1" w14:textId="77777777" w:rsidR="00920D3E" w:rsidRPr="007C6151" w:rsidRDefault="00920D3E" w:rsidP="00920D3E">
            <w:pPr>
              <w:jc w:val="center"/>
              <w:rPr>
                <w:b/>
                <w:bCs/>
                <w:sz w:val="20"/>
                <w:szCs w:val="20"/>
                <w:lang w:val="fr-CA"/>
              </w:rPr>
            </w:pPr>
            <w:r w:rsidRPr="007C6151">
              <w:rPr>
                <w:b/>
                <w:bCs/>
                <w:sz w:val="20"/>
                <w:szCs w:val="20"/>
                <w:lang w:val="fr-CA" w:eastAsia="zh-CN"/>
              </w:rPr>
              <w:t>Budget ($US)</w:t>
            </w:r>
          </w:p>
        </w:tc>
      </w:tr>
      <w:tr w:rsidR="00920D3E" w:rsidRPr="007C6151" w14:paraId="475DA400" w14:textId="77777777" w:rsidTr="00920D3E">
        <w:trPr>
          <w:trHeight w:val="255"/>
        </w:trPr>
        <w:tc>
          <w:tcPr>
            <w:tcW w:w="3788" w:type="pct"/>
            <w:tcBorders>
              <w:top w:val="nil"/>
              <w:left w:val="single" w:sz="4" w:space="0" w:color="auto"/>
              <w:bottom w:val="single" w:sz="4" w:space="0" w:color="auto"/>
              <w:right w:val="single" w:sz="4" w:space="0" w:color="auto"/>
            </w:tcBorders>
            <w:shd w:val="clear" w:color="auto" w:fill="auto"/>
            <w:vAlign w:val="center"/>
            <w:hideMark/>
          </w:tcPr>
          <w:p w14:paraId="5D1630FC" w14:textId="77777777" w:rsidR="00920D3E" w:rsidRPr="007C6151" w:rsidRDefault="00920D3E" w:rsidP="00920D3E">
            <w:pPr>
              <w:rPr>
                <w:sz w:val="20"/>
                <w:szCs w:val="20"/>
                <w:lang w:val="fr-CA"/>
              </w:rPr>
            </w:pPr>
            <w:r w:rsidRPr="007C6151">
              <w:rPr>
                <w:sz w:val="20"/>
                <w:szCs w:val="20"/>
                <w:lang w:val="fr-CA"/>
              </w:rPr>
              <w:t>Reconversion d’au moins trois chaînes de fabrication de RAC et d’une chaîne de CEPC au R-290</w:t>
            </w:r>
          </w:p>
        </w:tc>
        <w:tc>
          <w:tcPr>
            <w:tcW w:w="1212" w:type="pct"/>
            <w:tcBorders>
              <w:top w:val="nil"/>
              <w:left w:val="nil"/>
              <w:bottom w:val="single" w:sz="4" w:space="0" w:color="auto"/>
              <w:right w:val="single" w:sz="4" w:space="0" w:color="auto"/>
            </w:tcBorders>
            <w:shd w:val="clear" w:color="auto" w:fill="auto"/>
            <w:tcMar>
              <w:left w:w="115" w:type="dxa"/>
              <w:right w:w="288" w:type="dxa"/>
            </w:tcMar>
            <w:hideMark/>
          </w:tcPr>
          <w:p w14:paraId="37620B70" w14:textId="77777777" w:rsidR="00920D3E" w:rsidRPr="007C6151" w:rsidRDefault="00920D3E" w:rsidP="00920D3E">
            <w:pPr>
              <w:ind w:right="-143"/>
              <w:jc w:val="right"/>
              <w:rPr>
                <w:sz w:val="20"/>
                <w:szCs w:val="20"/>
                <w:lang w:val="fr-CA"/>
              </w:rPr>
            </w:pPr>
            <w:r w:rsidRPr="007C6151">
              <w:rPr>
                <w:sz w:val="20"/>
                <w:szCs w:val="20"/>
                <w:lang w:val="fr-CA" w:eastAsia="zh-CN"/>
              </w:rPr>
              <w:t>3 246 000</w:t>
            </w:r>
          </w:p>
        </w:tc>
      </w:tr>
      <w:tr w:rsidR="00920D3E" w:rsidRPr="007C6151" w14:paraId="594A3797" w14:textId="77777777" w:rsidTr="00920D3E">
        <w:trPr>
          <w:trHeight w:val="255"/>
        </w:trPr>
        <w:tc>
          <w:tcPr>
            <w:tcW w:w="3788" w:type="pct"/>
            <w:tcBorders>
              <w:top w:val="nil"/>
              <w:left w:val="single" w:sz="4" w:space="0" w:color="auto"/>
              <w:bottom w:val="single" w:sz="4" w:space="0" w:color="auto"/>
              <w:right w:val="single" w:sz="4" w:space="0" w:color="auto"/>
            </w:tcBorders>
            <w:shd w:val="clear" w:color="auto" w:fill="auto"/>
            <w:vAlign w:val="center"/>
            <w:hideMark/>
          </w:tcPr>
          <w:p w14:paraId="6E696572" w14:textId="77777777" w:rsidR="00920D3E" w:rsidRPr="007C6151" w:rsidRDefault="00920D3E" w:rsidP="00920D3E">
            <w:pPr>
              <w:rPr>
                <w:sz w:val="20"/>
                <w:szCs w:val="20"/>
                <w:lang w:val="fr-CA"/>
              </w:rPr>
            </w:pPr>
            <w:r w:rsidRPr="007C6151">
              <w:rPr>
                <w:sz w:val="20"/>
                <w:szCs w:val="20"/>
                <w:lang w:val="fr-CA"/>
              </w:rPr>
              <w:t>Assistance technique</w:t>
            </w:r>
          </w:p>
          <w:p w14:paraId="5C65B143" w14:textId="77777777" w:rsidR="00920D3E" w:rsidRPr="007C6151" w:rsidRDefault="00920D3E" w:rsidP="00920D3E">
            <w:pPr>
              <w:pStyle w:val="ListParagraph"/>
              <w:numPr>
                <w:ilvl w:val="0"/>
                <w:numId w:val="28"/>
              </w:numPr>
              <w:rPr>
                <w:sz w:val="20"/>
                <w:szCs w:val="20"/>
                <w:lang w:val="fr-CA"/>
              </w:rPr>
            </w:pPr>
            <w:r w:rsidRPr="007C6151">
              <w:rPr>
                <w:sz w:val="20"/>
                <w:szCs w:val="20"/>
                <w:lang w:val="fr-CA"/>
              </w:rPr>
              <w:t>Vérification (150 000 $US)</w:t>
            </w:r>
          </w:p>
          <w:p w14:paraId="444E3214" w14:textId="77777777" w:rsidR="00920D3E" w:rsidRPr="007C6151" w:rsidRDefault="00920D3E" w:rsidP="00920D3E">
            <w:pPr>
              <w:pStyle w:val="ListParagraph"/>
              <w:numPr>
                <w:ilvl w:val="0"/>
                <w:numId w:val="28"/>
              </w:numPr>
              <w:rPr>
                <w:sz w:val="20"/>
                <w:szCs w:val="20"/>
                <w:lang w:val="fr-CA"/>
              </w:rPr>
            </w:pPr>
            <w:r w:rsidRPr="007C6151">
              <w:rPr>
                <w:sz w:val="20"/>
                <w:szCs w:val="20"/>
                <w:lang w:val="fr-CA"/>
              </w:rPr>
              <w:t>Participation aux rencontres sur les normes de la CEI (100 000 $US)</w:t>
            </w:r>
          </w:p>
          <w:p w14:paraId="06E401D6" w14:textId="77777777" w:rsidR="00920D3E" w:rsidRPr="007C6151" w:rsidRDefault="00920D3E" w:rsidP="00920D3E">
            <w:pPr>
              <w:pStyle w:val="ListParagraph"/>
              <w:numPr>
                <w:ilvl w:val="0"/>
                <w:numId w:val="28"/>
              </w:numPr>
              <w:rPr>
                <w:sz w:val="20"/>
                <w:szCs w:val="20"/>
                <w:lang w:val="fr-CA"/>
              </w:rPr>
            </w:pPr>
            <w:r w:rsidRPr="007C6151">
              <w:rPr>
                <w:sz w:val="20"/>
                <w:szCs w:val="20"/>
                <w:lang w:val="fr-CA"/>
              </w:rPr>
              <w:lastRenderedPageBreak/>
              <w:t>Coopération bilatérale Chine-Autriche (350 000 $US)</w:t>
            </w:r>
          </w:p>
          <w:p w14:paraId="742716AD" w14:textId="77777777" w:rsidR="00920D3E" w:rsidRPr="007C6151" w:rsidRDefault="00920D3E" w:rsidP="00920D3E">
            <w:pPr>
              <w:pStyle w:val="ListParagraph"/>
              <w:numPr>
                <w:ilvl w:val="0"/>
                <w:numId w:val="28"/>
              </w:numPr>
              <w:rPr>
                <w:sz w:val="20"/>
                <w:szCs w:val="20"/>
                <w:lang w:val="fr-CA"/>
              </w:rPr>
            </w:pPr>
            <w:r w:rsidRPr="007C6151">
              <w:rPr>
                <w:sz w:val="20"/>
                <w:szCs w:val="20"/>
                <w:lang w:val="fr-CA"/>
              </w:rPr>
              <w:t>Installation pilote (300 000 $US)</w:t>
            </w:r>
          </w:p>
          <w:p w14:paraId="1A9DE3EF" w14:textId="77777777" w:rsidR="00920D3E" w:rsidRPr="007C6151" w:rsidRDefault="00920D3E" w:rsidP="00920D3E">
            <w:pPr>
              <w:pStyle w:val="ListParagraph"/>
              <w:numPr>
                <w:ilvl w:val="0"/>
                <w:numId w:val="28"/>
              </w:numPr>
              <w:rPr>
                <w:sz w:val="20"/>
                <w:szCs w:val="20"/>
                <w:lang w:val="fr-CA"/>
              </w:rPr>
            </w:pPr>
            <w:r w:rsidRPr="007C6151">
              <w:rPr>
                <w:sz w:val="20"/>
                <w:szCs w:val="20"/>
                <w:lang w:val="fr-CA"/>
              </w:rPr>
              <w:t>Promotion de l’écolabel (30 000 $US)</w:t>
            </w:r>
          </w:p>
          <w:p w14:paraId="363E0FAE" w14:textId="77777777" w:rsidR="00920D3E" w:rsidRPr="007C6151" w:rsidRDefault="00920D3E" w:rsidP="00920D3E">
            <w:pPr>
              <w:pStyle w:val="ListParagraph"/>
              <w:numPr>
                <w:ilvl w:val="0"/>
                <w:numId w:val="28"/>
              </w:numPr>
              <w:rPr>
                <w:sz w:val="20"/>
                <w:szCs w:val="20"/>
                <w:lang w:val="fr-CA"/>
              </w:rPr>
            </w:pPr>
            <w:r w:rsidRPr="007C6151">
              <w:rPr>
                <w:sz w:val="20"/>
                <w:szCs w:val="20"/>
                <w:lang w:val="fr-CA"/>
              </w:rPr>
              <w:t>Promotion par l’AEED (76 500 $US)</w:t>
            </w:r>
          </w:p>
        </w:tc>
        <w:tc>
          <w:tcPr>
            <w:tcW w:w="1212" w:type="pct"/>
            <w:tcBorders>
              <w:top w:val="nil"/>
              <w:left w:val="nil"/>
              <w:bottom w:val="single" w:sz="4" w:space="0" w:color="auto"/>
              <w:right w:val="single" w:sz="4" w:space="0" w:color="auto"/>
            </w:tcBorders>
            <w:shd w:val="clear" w:color="auto" w:fill="auto"/>
            <w:tcMar>
              <w:left w:w="115" w:type="dxa"/>
              <w:right w:w="288" w:type="dxa"/>
            </w:tcMar>
            <w:hideMark/>
          </w:tcPr>
          <w:p w14:paraId="05EC6779" w14:textId="77777777" w:rsidR="00920D3E" w:rsidRPr="007C6151" w:rsidRDefault="00920D3E" w:rsidP="00920D3E">
            <w:pPr>
              <w:ind w:right="-143"/>
              <w:jc w:val="right"/>
              <w:rPr>
                <w:sz w:val="20"/>
                <w:szCs w:val="20"/>
                <w:lang w:val="fr-CA"/>
              </w:rPr>
            </w:pPr>
            <w:r w:rsidRPr="007C6151">
              <w:rPr>
                <w:sz w:val="20"/>
                <w:szCs w:val="20"/>
                <w:lang w:val="fr-CA"/>
              </w:rPr>
              <w:lastRenderedPageBreak/>
              <w:t>1 006 500</w:t>
            </w:r>
          </w:p>
        </w:tc>
      </w:tr>
      <w:tr w:rsidR="00920D3E" w:rsidRPr="007C6151" w14:paraId="58E00617" w14:textId="77777777" w:rsidTr="00920D3E">
        <w:trPr>
          <w:trHeight w:val="255"/>
        </w:trPr>
        <w:tc>
          <w:tcPr>
            <w:tcW w:w="3788" w:type="pct"/>
            <w:tcBorders>
              <w:top w:val="nil"/>
              <w:left w:val="single" w:sz="4" w:space="0" w:color="auto"/>
              <w:bottom w:val="single" w:sz="4" w:space="0" w:color="auto"/>
              <w:right w:val="single" w:sz="4" w:space="0" w:color="auto"/>
            </w:tcBorders>
            <w:shd w:val="clear" w:color="auto" w:fill="auto"/>
            <w:vAlign w:val="center"/>
            <w:hideMark/>
          </w:tcPr>
          <w:p w14:paraId="0F438343" w14:textId="77777777" w:rsidR="00920D3E" w:rsidRPr="007C6151" w:rsidRDefault="00920D3E" w:rsidP="00920D3E">
            <w:pPr>
              <w:jc w:val="left"/>
              <w:rPr>
                <w:sz w:val="20"/>
                <w:szCs w:val="20"/>
                <w:lang w:val="fr-CA" w:eastAsia="zh-CN"/>
              </w:rPr>
            </w:pPr>
            <w:r w:rsidRPr="007C6151">
              <w:rPr>
                <w:sz w:val="20"/>
                <w:szCs w:val="20"/>
                <w:lang w:val="fr-CA" w:eastAsia="zh-CN"/>
              </w:rPr>
              <w:lastRenderedPageBreak/>
              <w:t>Bureau de mise en œuvre et de suivi de projet</w:t>
            </w:r>
          </w:p>
          <w:p w14:paraId="2C0F47EE" w14:textId="77777777" w:rsidR="00920D3E" w:rsidRPr="007C6151" w:rsidRDefault="00920D3E" w:rsidP="00920D3E">
            <w:pPr>
              <w:pStyle w:val="ListParagraph"/>
              <w:numPr>
                <w:ilvl w:val="0"/>
                <w:numId w:val="27"/>
              </w:numPr>
              <w:jc w:val="left"/>
              <w:rPr>
                <w:sz w:val="20"/>
                <w:szCs w:val="20"/>
                <w:lang w:val="fr-CA"/>
              </w:rPr>
            </w:pPr>
            <w:r w:rsidRPr="007C6151">
              <w:rPr>
                <w:sz w:val="20"/>
                <w:szCs w:val="20"/>
                <w:lang w:val="fr-CA"/>
              </w:rPr>
              <w:t>Personnel du projet (118 280 $US)</w:t>
            </w:r>
          </w:p>
          <w:p w14:paraId="61473DD7" w14:textId="77777777" w:rsidR="00920D3E" w:rsidRPr="007C6151" w:rsidRDefault="00920D3E" w:rsidP="00920D3E">
            <w:pPr>
              <w:pStyle w:val="ListParagraph"/>
              <w:numPr>
                <w:ilvl w:val="0"/>
                <w:numId w:val="27"/>
              </w:numPr>
              <w:jc w:val="left"/>
              <w:rPr>
                <w:sz w:val="20"/>
                <w:szCs w:val="20"/>
                <w:lang w:val="fr-CA"/>
              </w:rPr>
            </w:pPr>
            <w:r w:rsidRPr="007C6151">
              <w:rPr>
                <w:sz w:val="20"/>
                <w:szCs w:val="20"/>
                <w:lang w:val="fr-CA"/>
              </w:rPr>
              <w:t>Voyages intérieurs (14 182 $US)</w:t>
            </w:r>
          </w:p>
          <w:p w14:paraId="051C4CC8" w14:textId="77777777" w:rsidR="00920D3E" w:rsidRPr="007C6151" w:rsidRDefault="00920D3E" w:rsidP="00920D3E">
            <w:pPr>
              <w:pStyle w:val="ListParagraph"/>
              <w:numPr>
                <w:ilvl w:val="0"/>
                <w:numId w:val="27"/>
              </w:numPr>
              <w:jc w:val="left"/>
              <w:rPr>
                <w:sz w:val="20"/>
                <w:szCs w:val="20"/>
                <w:lang w:val="fr-CA"/>
              </w:rPr>
            </w:pPr>
            <w:r w:rsidRPr="007C6151">
              <w:rPr>
                <w:sz w:val="20"/>
                <w:szCs w:val="20"/>
                <w:lang w:val="fr-CA"/>
              </w:rPr>
              <w:t>Réunions intérieures (6 608 $US)</w:t>
            </w:r>
          </w:p>
          <w:p w14:paraId="29BA48CF" w14:textId="77777777" w:rsidR="00920D3E" w:rsidRPr="007C6151" w:rsidRDefault="00920D3E" w:rsidP="00920D3E">
            <w:pPr>
              <w:pStyle w:val="ListParagraph"/>
              <w:numPr>
                <w:ilvl w:val="0"/>
                <w:numId w:val="27"/>
              </w:numPr>
              <w:jc w:val="left"/>
              <w:rPr>
                <w:sz w:val="20"/>
                <w:szCs w:val="20"/>
                <w:lang w:val="fr-CA"/>
              </w:rPr>
            </w:pPr>
            <w:r w:rsidRPr="007C6151">
              <w:rPr>
                <w:sz w:val="20"/>
                <w:szCs w:val="20"/>
                <w:lang w:val="fr-CA"/>
              </w:rPr>
              <w:t>Services de consultation (7 623 $US)</w:t>
            </w:r>
          </w:p>
          <w:p w14:paraId="6A87F0DB" w14:textId="77777777" w:rsidR="00920D3E" w:rsidRPr="007C6151" w:rsidRDefault="00920D3E" w:rsidP="00920D3E">
            <w:pPr>
              <w:pStyle w:val="ListParagraph"/>
              <w:numPr>
                <w:ilvl w:val="0"/>
                <w:numId w:val="27"/>
              </w:numPr>
              <w:jc w:val="left"/>
              <w:rPr>
                <w:sz w:val="20"/>
                <w:szCs w:val="20"/>
                <w:lang w:val="fr-CA"/>
              </w:rPr>
            </w:pPr>
            <w:r w:rsidRPr="007C6151">
              <w:rPr>
                <w:sz w:val="20"/>
                <w:szCs w:val="20"/>
                <w:lang w:val="fr-CA"/>
              </w:rPr>
              <w:t>Coûts d’exploitation : activités quotidiennes, personnel de soutien, bureaux et équipement (100 807 $US)</w:t>
            </w:r>
          </w:p>
        </w:tc>
        <w:tc>
          <w:tcPr>
            <w:tcW w:w="1212" w:type="pct"/>
            <w:tcBorders>
              <w:top w:val="nil"/>
              <w:left w:val="nil"/>
              <w:bottom w:val="single" w:sz="4" w:space="0" w:color="auto"/>
              <w:right w:val="single" w:sz="4" w:space="0" w:color="auto"/>
            </w:tcBorders>
            <w:shd w:val="clear" w:color="auto" w:fill="auto"/>
            <w:tcMar>
              <w:left w:w="115" w:type="dxa"/>
              <w:right w:w="288" w:type="dxa"/>
            </w:tcMar>
            <w:hideMark/>
          </w:tcPr>
          <w:p w14:paraId="7C300295" w14:textId="77777777" w:rsidR="00920D3E" w:rsidRPr="007C6151" w:rsidRDefault="00920D3E" w:rsidP="00920D3E">
            <w:pPr>
              <w:ind w:right="-143"/>
              <w:jc w:val="right"/>
              <w:rPr>
                <w:sz w:val="20"/>
                <w:szCs w:val="20"/>
                <w:lang w:val="fr-CA"/>
              </w:rPr>
            </w:pPr>
            <w:r w:rsidRPr="007C6151">
              <w:rPr>
                <w:sz w:val="20"/>
                <w:szCs w:val="20"/>
                <w:lang w:val="fr-CA" w:eastAsia="zh-CN"/>
              </w:rPr>
              <w:t>247 500</w:t>
            </w:r>
          </w:p>
        </w:tc>
      </w:tr>
      <w:tr w:rsidR="00920D3E" w:rsidRPr="007C6151" w14:paraId="6D4ADED8" w14:textId="77777777" w:rsidTr="00920D3E">
        <w:trPr>
          <w:trHeight w:val="255"/>
        </w:trPr>
        <w:tc>
          <w:tcPr>
            <w:tcW w:w="3788" w:type="pct"/>
            <w:tcBorders>
              <w:top w:val="nil"/>
              <w:left w:val="single" w:sz="4" w:space="0" w:color="auto"/>
              <w:bottom w:val="single" w:sz="4" w:space="0" w:color="auto"/>
              <w:right w:val="single" w:sz="4" w:space="0" w:color="auto"/>
            </w:tcBorders>
            <w:shd w:val="clear" w:color="auto" w:fill="auto"/>
            <w:vAlign w:val="center"/>
            <w:hideMark/>
          </w:tcPr>
          <w:p w14:paraId="255672DA" w14:textId="77777777" w:rsidR="00920D3E" w:rsidRPr="007C6151" w:rsidRDefault="00920D3E" w:rsidP="00920D3E">
            <w:pPr>
              <w:jc w:val="left"/>
              <w:rPr>
                <w:b/>
                <w:bCs/>
                <w:sz w:val="20"/>
                <w:szCs w:val="20"/>
                <w:lang w:val="fr-CA"/>
              </w:rPr>
            </w:pPr>
            <w:r w:rsidRPr="007C6151">
              <w:rPr>
                <w:b/>
                <w:bCs/>
                <w:sz w:val="20"/>
                <w:szCs w:val="20"/>
                <w:lang w:val="fr-CA" w:eastAsia="zh-CN"/>
              </w:rPr>
              <w:t>Total</w:t>
            </w:r>
          </w:p>
        </w:tc>
        <w:tc>
          <w:tcPr>
            <w:tcW w:w="1212" w:type="pct"/>
            <w:tcBorders>
              <w:top w:val="nil"/>
              <w:left w:val="nil"/>
              <w:bottom w:val="single" w:sz="4" w:space="0" w:color="auto"/>
              <w:right w:val="single" w:sz="4" w:space="0" w:color="auto"/>
            </w:tcBorders>
            <w:shd w:val="clear" w:color="auto" w:fill="auto"/>
            <w:tcMar>
              <w:left w:w="115" w:type="dxa"/>
              <w:right w:w="288" w:type="dxa"/>
            </w:tcMar>
            <w:vAlign w:val="center"/>
            <w:hideMark/>
          </w:tcPr>
          <w:p w14:paraId="0080EE84" w14:textId="77777777" w:rsidR="00920D3E" w:rsidRPr="007C6151" w:rsidRDefault="00920D3E" w:rsidP="00920D3E">
            <w:pPr>
              <w:ind w:right="-143"/>
              <w:jc w:val="right"/>
              <w:rPr>
                <w:b/>
                <w:bCs/>
                <w:sz w:val="20"/>
                <w:szCs w:val="20"/>
                <w:lang w:val="fr-CA"/>
              </w:rPr>
            </w:pPr>
            <w:r w:rsidRPr="007C6151">
              <w:rPr>
                <w:b/>
                <w:bCs/>
                <w:sz w:val="20"/>
                <w:szCs w:val="20"/>
                <w:lang w:val="fr-CA"/>
              </w:rPr>
              <w:t>4 500 000</w:t>
            </w:r>
          </w:p>
        </w:tc>
      </w:tr>
    </w:tbl>
    <w:p w14:paraId="6C53FAB4" w14:textId="77777777" w:rsidR="00920D3E" w:rsidRPr="007C6151" w:rsidRDefault="00920D3E" w:rsidP="00920D3E">
      <w:pPr>
        <w:widowControl w:val="0"/>
        <w:rPr>
          <w:lang w:val="fr-CA"/>
        </w:rPr>
      </w:pPr>
    </w:p>
    <w:p w14:paraId="6CC5C8E5" w14:textId="77777777" w:rsidR="00920D3E" w:rsidRPr="007C6151" w:rsidRDefault="00920D3E" w:rsidP="00920D3E">
      <w:pPr>
        <w:keepNext/>
        <w:keepLines/>
        <w:jc w:val="center"/>
        <w:rPr>
          <w:b/>
          <w:lang w:val="fr-CA"/>
        </w:rPr>
      </w:pPr>
      <w:r w:rsidRPr="007C6151">
        <w:rPr>
          <w:b/>
          <w:lang w:val="fr-CA"/>
        </w:rPr>
        <w:t>OBSERVATIONS ET RECOMMANDATION DU SECRÉTARIAT</w:t>
      </w:r>
    </w:p>
    <w:p w14:paraId="7AB8DC9E" w14:textId="77777777" w:rsidR="00920D3E" w:rsidRPr="007C6151" w:rsidRDefault="00920D3E" w:rsidP="00920D3E">
      <w:pPr>
        <w:keepNext/>
        <w:keepLines/>
        <w:rPr>
          <w:lang w:val="fr-CA"/>
        </w:rPr>
      </w:pPr>
    </w:p>
    <w:p w14:paraId="20F49B1A" w14:textId="77777777" w:rsidR="00920D3E" w:rsidRPr="007C6151" w:rsidRDefault="00920D3E" w:rsidP="00920D3E">
      <w:pPr>
        <w:keepNext/>
        <w:keepLines/>
        <w:rPr>
          <w:b/>
          <w:lang w:val="fr-CA"/>
        </w:rPr>
      </w:pPr>
      <w:r w:rsidRPr="007C6151">
        <w:rPr>
          <w:b/>
          <w:lang w:val="fr-CA"/>
        </w:rPr>
        <w:t>OBSERVATIONS</w:t>
      </w:r>
    </w:p>
    <w:p w14:paraId="62EEF81B" w14:textId="77777777" w:rsidR="00920D3E" w:rsidRPr="007C6151" w:rsidRDefault="00920D3E" w:rsidP="00920D3E">
      <w:pPr>
        <w:keepNext/>
        <w:keepLines/>
        <w:rPr>
          <w:lang w:val="fr-CA"/>
        </w:rPr>
      </w:pPr>
    </w:p>
    <w:p w14:paraId="04B0FE7A" w14:textId="77777777" w:rsidR="00920D3E" w:rsidRPr="007C6151" w:rsidRDefault="00920D3E" w:rsidP="00920D3E">
      <w:pPr>
        <w:keepNext/>
        <w:keepLines/>
        <w:rPr>
          <w:u w:val="single"/>
          <w:lang w:val="fr-CA"/>
        </w:rPr>
      </w:pPr>
      <w:r w:rsidRPr="007C6151">
        <w:rPr>
          <w:u w:val="single"/>
          <w:lang w:val="fr-CA"/>
        </w:rPr>
        <w:t>Consommation de HCFC</w:t>
      </w:r>
    </w:p>
    <w:p w14:paraId="151F398F" w14:textId="77777777" w:rsidR="00920D3E" w:rsidRPr="007C6151" w:rsidRDefault="00920D3E" w:rsidP="00920D3E">
      <w:pPr>
        <w:rPr>
          <w:u w:val="single"/>
          <w:lang w:val="fr-CA"/>
        </w:rPr>
      </w:pPr>
    </w:p>
    <w:p w14:paraId="69EFCF01" w14:textId="77777777" w:rsidR="00920D3E" w:rsidRPr="007C6151" w:rsidRDefault="00920D3E" w:rsidP="00920D3E">
      <w:pPr>
        <w:pStyle w:val="Heading1"/>
        <w:rPr>
          <w:lang w:val="fr-CA"/>
        </w:rPr>
      </w:pPr>
      <w:r w:rsidRPr="007C6151">
        <w:rPr>
          <w:lang w:val="fr-CA"/>
        </w:rPr>
        <w:t>La consommation de HCFC-22 a été de 29 000 tm (1 595 tonnes PAO</w:t>
      </w:r>
      <w:r>
        <w:rPr>
          <w:lang w:val="fr-CA"/>
        </w:rPr>
        <w:t>)</w:t>
      </w:r>
      <w:r w:rsidRPr="007C6151">
        <w:rPr>
          <w:lang w:val="fr-CA"/>
        </w:rPr>
        <w:t xml:space="preserve"> dans le secteur des RAC en 2020, comme indiqué dans le paragraphe 9 du présent document, ce qui est inférieur à la consommation maximum permise en vertu de l’Accord entre le gouvernement de la Chine et le Comité exécutif. </w:t>
      </w:r>
    </w:p>
    <w:p w14:paraId="2FE55213" w14:textId="77777777" w:rsidR="00920D3E" w:rsidRPr="007C6151" w:rsidRDefault="00920D3E" w:rsidP="00920D3E">
      <w:pPr>
        <w:pStyle w:val="Heading1"/>
        <w:widowControl w:val="0"/>
        <w:numPr>
          <w:ilvl w:val="0"/>
          <w:numId w:val="0"/>
        </w:numPr>
        <w:rPr>
          <w:u w:val="single"/>
          <w:lang w:val="fr-CA"/>
        </w:rPr>
      </w:pPr>
      <w:r w:rsidRPr="007C6151">
        <w:rPr>
          <w:u w:val="single"/>
          <w:lang w:val="fr-CA"/>
        </w:rPr>
        <w:t>Questions techniques</w:t>
      </w:r>
    </w:p>
    <w:p w14:paraId="0B8A6E49" w14:textId="77777777" w:rsidR="00920D3E" w:rsidRPr="007C6151" w:rsidRDefault="00920D3E" w:rsidP="00920D3E">
      <w:pPr>
        <w:rPr>
          <w:lang w:val="fr-CA"/>
        </w:rPr>
      </w:pPr>
      <w:r w:rsidRPr="007C6151">
        <w:rPr>
          <w:i/>
          <w:lang w:val="fr-CA"/>
        </w:rPr>
        <w:t>Centre de refroidissement propre</w:t>
      </w:r>
    </w:p>
    <w:p w14:paraId="58B58FA7" w14:textId="77777777" w:rsidR="00920D3E" w:rsidRPr="007C6151" w:rsidRDefault="00920D3E" w:rsidP="00920D3E">
      <w:pPr>
        <w:rPr>
          <w:lang w:val="fr-CA"/>
        </w:rPr>
      </w:pPr>
    </w:p>
    <w:p w14:paraId="4854EF28" w14:textId="77777777" w:rsidR="00920D3E" w:rsidRPr="007C6151" w:rsidRDefault="00920D3E" w:rsidP="00920D3E">
      <w:pPr>
        <w:pStyle w:val="Heading1"/>
        <w:rPr>
          <w:lang w:val="fr-CA"/>
        </w:rPr>
      </w:pPr>
      <w:r w:rsidRPr="007C6151">
        <w:rPr>
          <w:lang w:val="fr-CA"/>
        </w:rPr>
        <w:t xml:space="preserve">L’ONUDI a expliqué que le Centre de refroidissement propre sera en activité dès le mois de décembre 2022 et qu’il s’intéressera surtout à l’équipement à base de R-290 dont la mise en marché connaît des embuches, notamment des climatiseurs biblocs, mais aussi d’autres équipements de réfrigération et de climatisation; il ne portera pas sur les appareils scellés en usine (c.-à-d., les déshumidificateurs et les climatiseurs portables). En plus de l’assistance fournie à la Chine dans le cadre du PGEH, le centre sera aussi mis à la disposition des autres pays visés à l'article 5 qui souhaitent profiter de ses ressources, lesquelles seraient offertes à prix réduit ou gratuitement grâce au soutien du gouvernement de l’Autriche ou dans le cadre de futurs PGEH pour ces pays visés à l'article 5, si ce scénario est approuvé; le centre offrira également des services aux pays non visés à l’article 5 en tant que services réguliers </w:t>
      </w:r>
      <w:r>
        <w:rPr>
          <w:lang w:val="fr-CA"/>
        </w:rPr>
        <w:t>contre paiement</w:t>
      </w:r>
      <w:r w:rsidRPr="007C6151">
        <w:rPr>
          <w:lang w:val="fr-CA"/>
        </w:rPr>
        <w:t xml:space="preserve"> dépassant le cadre du Fonds multilatéral.</w:t>
      </w:r>
    </w:p>
    <w:p w14:paraId="7D67A42C" w14:textId="77777777" w:rsidR="00920D3E" w:rsidRPr="00427EED" w:rsidRDefault="00920D3E" w:rsidP="00920D3E">
      <w:pPr>
        <w:pStyle w:val="Heading1"/>
        <w:rPr>
          <w:lang w:val="fr-CA"/>
        </w:rPr>
      </w:pPr>
      <w:r w:rsidRPr="007C6151">
        <w:rPr>
          <w:lang w:val="fr-CA"/>
        </w:rPr>
        <w:t>Les activités de renforcement des capacités offertes par le centre au cours de la troisième tranche comprennent un mélange de sensibilisation et de formation; l’accréditation des techniciens serait effectuée dans le cadre de programmes d’accréditation existants en Chine et en Autriche, et le nombre de techniciens à former et à accréditer serait déterminé au cours de la mise en œuvre. En ce qui concerne l’élaboration de lignes directrices et la formation des distributeurs sur les conditions d’entreposage, l’ONUDI a précisé que bien que l’installation de RAC biblocs constitue un obstacle connu à l’adoption de la technologie, le transport et l’entreposage sécuritaires des produits à base de R-290 représentent également des obstacles qui ser</w:t>
      </w:r>
      <w:r>
        <w:rPr>
          <w:lang w:val="fr-CA"/>
        </w:rPr>
        <w:t>aie</w:t>
      </w:r>
      <w:r w:rsidRPr="00427EED">
        <w:rPr>
          <w:lang w:val="fr-CA"/>
        </w:rPr>
        <w:t>nt également abordés. L’assistance offerte dans le cadre du plan de secteur portera</w:t>
      </w:r>
      <w:r>
        <w:rPr>
          <w:lang w:val="fr-CA"/>
        </w:rPr>
        <w:t>it</w:t>
      </w:r>
      <w:r w:rsidRPr="00427EED">
        <w:rPr>
          <w:lang w:val="fr-CA"/>
        </w:rPr>
        <w:t xml:space="preserve"> surtout sur l’équipement de RAC et les besoins particuliers des fabricants et techniciens de RAC, et complétera</w:t>
      </w:r>
      <w:r>
        <w:rPr>
          <w:lang w:val="fr-CA"/>
        </w:rPr>
        <w:t>it</w:t>
      </w:r>
      <w:r w:rsidRPr="00427EED">
        <w:rPr>
          <w:lang w:val="fr-CA"/>
        </w:rPr>
        <w:t xml:space="preserve"> les activités entreprises dans le cadre du programme national d’entretien et de facilitation. </w:t>
      </w:r>
    </w:p>
    <w:p w14:paraId="0C12399A" w14:textId="77777777" w:rsidR="00920D3E" w:rsidRPr="007C6151" w:rsidRDefault="00920D3E" w:rsidP="00920D3E">
      <w:pPr>
        <w:pStyle w:val="Heading1"/>
        <w:rPr>
          <w:lang w:val="fr-CA"/>
        </w:rPr>
      </w:pPr>
      <w:r w:rsidRPr="007C6151">
        <w:rPr>
          <w:lang w:val="fr-CA"/>
        </w:rPr>
        <w:t xml:space="preserve">Le Secrétariat a aussi </w:t>
      </w:r>
      <w:r>
        <w:rPr>
          <w:lang w:val="fr-CA"/>
        </w:rPr>
        <w:t>cherché à</w:t>
      </w:r>
      <w:r w:rsidRPr="007C6151">
        <w:rPr>
          <w:lang w:val="fr-CA"/>
        </w:rPr>
        <w:t xml:space="preserve"> mieux comprendre l’assistance qui serait fournie pour l’élaboration de normes et de politiques, car bien que la Chine puisse souhaiter exporter de l’équipement de RAC sur le marché européen, les politiques et normes du gouvernement de la Chine dépendraient des circonstances </w:t>
      </w:r>
      <w:r w:rsidRPr="007C6151">
        <w:rPr>
          <w:lang w:val="fr-CA"/>
        </w:rPr>
        <w:lastRenderedPageBreak/>
        <w:t xml:space="preserve">nationales. L’ONUDI a souligné que le but n’était pas d’harmoniser le calendrier de réduction progressive à la réglementation sur le F-gaz de l’Union européenne, mais de partager les enseignements tirés de l’expérience européenne. L’harmonisation des normes permettait aux fabricants de RAC de vendre l’équipement de RAC en Chine et à l’étranger. </w:t>
      </w:r>
    </w:p>
    <w:p w14:paraId="3238881C" w14:textId="77777777" w:rsidR="00920D3E" w:rsidRPr="007C6151" w:rsidRDefault="00920D3E" w:rsidP="00920D3E">
      <w:pPr>
        <w:rPr>
          <w:i/>
          <w:lang w:val="fr-CA"/>
        </w:rPr>
      </w:pPr>
      <w:r w:rsidRPr="007C6151">
        <w:rPr>
          <w:i/>
          <w:lang w:val="fr-CA"/>
        </w:rPr>
        <w:t>Reconversion dans les entreprises ne recevant pas l’assistance du Fonds multilatéral</w:t>
      </w:r>
    </w:p>
    <w:p w14:paraId="3DCA78BB" w14:textId="77777777" w:rsidR="00920D3E" w:rsidRPr="007C6151" w:rsidRDefault="00920D3E" w:rsidP="00920D3E">
      <w:pPr>
        <w:rPr>
          <w:highlight w:val="yellow"/>
          <w:lang w:val="fr-CA"/>
        </w:rPr>
      </w:pPr>
    </w:p>
    <w:p w14:paraId="1B86809E" w14:textId="45E6FF91" w:rsidR="00920D3E" w:rsidRPr="007C6151" w:rsidRDefault="00920D3E" w:rsidP="00920D3E">
      <w:pPr>
        <w:pStyle w:val="Heading1"/>
        <w:rPr>
          <w:lang w:val="fr-CA"/>
        </w:rPr>
      </w:pPr>
      <w:r w:rsidRPr="007C6151">
        <w:rPr>
          <w:lang w:val="fr-CA"/>
        </w:rPr>
        <w:t xml:space="preserve">Rappelant que 90 pour cent de l’élimination visée à la phase II (c.-à-d., 40 514 tm) serait réalisée </w:t>
      </w:r>
      <w:r>
        <w:rPr>
          <w:lang w:val="fr-CA"/>
        </w:rPr>
        <w:t xml:space="preserve">par la reconversion d’entreprises ne recevant pas </w:t>
      </w:r>
      <w:r w:rsidRPr="007C6151">
        <w:rPr>
          <w:lang w:val="fr-CA"/>
        </w:rPr>
        <w:t xml:space="preserve">l’assistance du Fonds multilatéral, le Secrétariat a demandé s’il existait des informations sur ces reconversions. </w:t>
      </w:r>
      <w:r>
        <w:rPr>
          <w:lang w:val="fr-CA"/>
        </w:rPr>
        <w:t>Aucune donnée</w:t>
      </w:r>
      <w:r w:rsidRPr="007C6151">
        <w:rPr>
          <w:lang w:val="fr-CA"/>
        </w:rPr>
        <w:t xml:space="preserve"> sur les choix de technologie dans les entreprises ayant reconverti leurs activités sans l’assistance du Fonds multilatéral n’a été recueillie, mais l’ONUDI estime que ces entreprises pourraient avoir la capacité de fabriquer de l’équipement à base de HFC-32 et de R-410A, et certaines chaînes pourrait fabriquer à la fois de l’équipement à base de HFC</w:t>
      </w:r>
      <w:r w:rsidR="005312BB">
        <w:rPr>
          <w:lang w:val="fr-CA"/>
        </w:rPr>
        <w:noBreakHyphen/>
      </w:r>
      <w:r w:rsidRPr="007C6151">
        <w:rPr>
          <w:lang w:val="fr-CA"/>
        </w:rPr>
        <w:t>32 et de R-290. De plus, l’ONUDI sait que deux fabricants de RAC prévoient reconverti</w:t>
      </w:r>
      <w:r>
        <w:rPr>
          <w:lang w:val="fr-CA"/>
        </w:rPr>
        <w:t>r</w:t>
      </w:r>
      <w:r w:rsidRPr="007C6151">
        <w:rPr>
          <w:lang w:val="fr-CA"/>
        </w:rPr>
        <w:t xml:space="preserve"> une chaîne de fabrication au R-290 par leurs propres moyens, ce que le Secrétariat voit comme un signe encourageant d</w:t>
      </w:r>
      <w:r>
        <w:rPr>
          <w:lang w:val="fr-CA"/>
        </w:rPr>
        <w:t>e l</w:t>
      </w:r>
      <w:r w:rsidRPr="007C6151">
        <w:rPr>
          <w:lang w:val="fr-CA"/>
        </w:rPr>
        <w:t xml:space="preserve">’acceptation de la technologie sur le marché. Le BCEE est en train de créer une base de données industrielles qui comprendra des données sur la production et la consommation de HCFC et les entreprises de fabrication des secteurs </w:t>
      </w:r>
      <w:r>
        <w:rPr>
          <w:lang w:val="fr-CA"/>
        </w:rPr>
        <w:t>des</w:t>
      </w:r>
      <w:r w:rsidRPr="007C6151">
        <w:rPr>
          <w:lang w:val="fr-CA"/>
        </w:rPr>
        <w:t xml:space="preserve"> RAC et autres qui consomment des HCFC et des HFC. La base de données comprendra des entreprises ayant participé au PGEH; d’autres entreprises en lien avec les HCFC et les HFC pourront s’inscrire et déclarer des données avec l’assistance des bureaux locaux de l’écologie et de l’environnement, selon les réglementations sur la gestion des HCFC et des HFC. Cette base de d</w:t>
      </w:r>
      <w:r>
        <w:rPr>
          <w:lang w:val="fr-CA"/>
        </w:rPr>
        <w:t>onnées devrait être en activité</w:t>
      </w:r>
      <w:r w:rsidRPr="007C6151">
        <w:rPr>
          <w:lang w:val="fr-CA"/>
        </w:rPr>
        <w:t xml:space="preserve"> d’ici décembre 2021 et pourrait offrir une autre perspective sur les choix technologiques des fabricants de RAC qui ont reconverti leurs activités sans l’assistance du Fonds multilatéral.</w:t>
      </w:r>
    </w:p>
    <w:p w14:paraId="1200E958" w14:textId="77777777" w:rsidR="00920D3E" w:rsidRPr="007C6151" w:rsidRDefault="00920D3E" w:rsidP="00920D3E">
      <w:pPr>
        <w:pStyle w:val="Heading1"/>
        <w:numPr>
          <w:ilvl w:val="0"/>
          <w:numId w:val="0"/>
        </w:numPr>
        <w:rPr>
          <w:i/>
          <w:lang w:val="fr-CA" w:eastAsia="zh-CN"/>
        </w:rPr>
      </w:pPr>
      <w:r w:rsidRPr="007C6151">
        <w:rPr>
          <w:i/>
          <w:lang w:val="fr-CA" w:eastAsia="zh-CN"/>
        </w:rPr>
        <w:t xml:space="preserve">Révision du programme d’encouragement fondé sur les surcoûts d’exploitation </w:t>
      </w:r>
    </w:p>
    <w:p w14:paraId="4804946F" w14:textId="77777777" w:rsidR="00920D3E" w:rsidRPr="007C6151" w:rsidRDefault="00920D3E" w:rsidP="00920D3E">
      <w:pPr>
        <w:pStyle w:val="Heading1"/>
        <w:rPr>
          <w:lang w:val="fr-CA"/>
        </w:rPr>
      </w:pPr>
      <w:r w:rsidRPr="007C6151">
        <w:rPr>
          <w:lang w:val="fr-CA" w:eastAsia="zh-CN"/>
        </w:rPr>
        <w:t>Le gouvernement de la Chine a proposé de modifier le programme d’encouragement fondé sur les surcoûts d’exploitation convenu à la 86</w:t>
      </w:r>
      <w:r w:rsidRPr="007C6151">
        <w:rPr>
          <w:vertAlign w:val="superscript"/>
          <w:lang w:val="fr-CA" w:eastAsia="zh-CN"/>
        </w:rPr>
        <w:t>e</w:t>
      </w:r>
      <w:r w:rsidRPr="007C6151">
        <w:rPr>
          <w:lang w:val="fr-CA" w:eastAsia="zh-CN"/>
        </w:rPr>
        <w:t xml:space="preserve"> réunion </w:t>
      </w:r>
      <w:r>
        <w:rPr>
          <w:lang w:val="fr-CA" w:eastAsia="zh-CN"/>
        </w:rPr>
        <w:t>en fonction</w:t>
      </w:r>
      <w:r w:rsidRPr="007C6151">
        <w:rPr>
          <w:lang w:val="fr-CA" w:eastAsia="zh-CN"/>
        </w:rPr>
        <w:t xml:space="preserve"> de la nouvelle norme d’efficacité énergétique basé</w:t>
      </w:r>
      <w:r>
        <w:rPr>
          <w:lang w:val="fr-CA" w:eastAsia="zh-CN"/>
        </w:rPr>
        <w:t>e</w:t>
      </w:r>
      <w:r w:rsidRPr="007C6151">
        <w:rPr>
          <w:lang w:val="fr-CA" w:eastAsia="zh-CN"/>
        </w:rPr>
        <w:t xml:space="preserve"> sur un facteur de rendement annuel (FRA) entré</w:t>
      </w:r>
      <w:r>
        <w:rPr>
          <w:lang w:val="fr-CA" w:eastAsia="zh-CN"/>
        </w:rPr>
        <w:t>e</w:t>
      </w:r>
      <w:r w:rsidRPr="007C6151">
        <w:rPr>
          <w:lang w:val="fr-CA" w:eastAsia="zh-CN"/>
        </w:rPr>
        <w:t xml:space="preserve"> en vigueur en juillet 2021 et du faible niveau de vente des RAC à base de R-290, comme indiqué dans le rapport périodique sur la phase I du plan du secteur des RAC</w:t>
      </w:r>
      <w:r>
        <w:rPr>
          <w:lang w:val="fr-CA" w:eastAsia="zh-CN"/>
        </w:rPr>
        <w:t xml:space="preserve"> (paragraphes 6 à 8 du présent document)</w:t>
      </w:r>
      <w:r w:rsidRPr="007C6151">
        <w:rPr>
          <w:lang w:val="fr-CA" w:eastAsia="zh-CN"/>
        </w:rPr>
        <w:t>.</w:t>
      </w:r>
      <w:r w:rsidRPr="007C6151">
        <w:rPr>
          <w:rStyle w:val="FootnoteReference"/>
          <w:lang w:val="fr-CA" w:eastAsia="zh-CN"/>
        </w:rPr>
        <w:footnoteReference w:id="26"/>
      </w:r>
      <w:r w:rsidRPr="007C6151">
        <w:rPr>
          <w:lang w:val="fr-CA" w:eastAsia="zh-CN"/>
        </w:rPr>
        <w:t xml:space="preserve"> Après des échanges détaillés avec l’ONUDI, le programme d’encouragement fondé sur les surcoûts d’exploitation modifié présenté dans le tableau 4 a été convenu afin d’encourager davantage l’adoption des RAC à base de R-290 et de faire la promotion de l’équipement éconergétique; l’équipement doté de compresseurs à vitesse fixe </w:t>
      </w:r>
      <w:r>
        <w:rPr>
          <w:lang w:val="fr-CA" w:eastAsia="zh-CN"/>
        </w:rPr>
        <w:t>n’est</w:t>
      </w:r>
      <w:r w:rsidRPr="007C6151">
        <w:rPr>
          <w:lang w:val="fr-CA" w:eastAsia="zh-CN"/>
        </w:rPr>
        <w:t xml:space="preserve"> pas admissible aux surcoûts d’exploitation. Les surcoûts d’exploitation dont il est question à la phase II seraient décaissés pour des ventes vérifiées ayant eu lieu aux dates précisées dans le tableau 4, conformément à la pratique antérieure</w:t>
      </w:r>
      <w:r w:rsidRPr="007C6151">
        <w:rPr>
          <w:lang w:val="fr-CA"/>
        </w:rPr>
        <w:t xml:space="preserve">. </w:t>
      </w:r>
    </w:p>
    <w:p w14:paraId="72BF3A64" w14:textId="77777777" w:rsidR="00920D3E" w:rsidRPr="007C6151" w:rsidRDefault="00920D3E" w:rsidP="00920D3E">
      <w:pPr>
        <w:rPr>
          <w:lang w:val="fr-CA"/>
        </w:rPr>
      </w:pPr>
      <w:r w:rsidRPr="007C6151">
        <w:rPr>
          <w:b/>
          <w:lang w:val="fr-CA"/>
        </w:rPr>
        <w:t>Tableau 4. Programme d’encouragement fondé sur les surcoûts d’exploitation convenu (RMB</w:t>
      </w:r>
      <w:r w:rsidRPr="007C6151">
        <w:rPr>
          <w:b/>
          <w:sz w:val="4"/>
          <w:szCs w:val="4"/>
          <w:lang w:val="fr-CA"/>
        </w:rPr>
        <w:t> </w:t>
      </w:r>
      <w:r w:rsidRPr="007C6151">
        <w:rPr>
          <w:b/>
          <w:lang w:val="fr-CA"/>
        </w:rPr>
        <w:t>*/unité)</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right w:w="43" w:type="dxa"/>
        </w:tblCellMar>
        <w:tblLook w:val="04A0" w:firstRow="1" w:lastRow="0" w:firstColumn="1" w:lastColumn="0" w:noHBand="0" w:noVBand="1"/>
      </w:tblPr>
      <w:tblGrid>
        <w:gridCol w:w="832"/>
        <w:gridCol w:w="2116"/>
        <w:gridCol w:w="2176"/>
        <w:gridCol w:w="2114"/>
        <w:gridCol w:w="2112"/>
      </w:tblGrid>
      <w:tr w:rsidR="00920D3E" w:rsidRPr="007C6151" w14:paraId="0E9F644C" w14:textId="77777777" w:rsidTr="00920D3E">
        <w:trPr>
          <w:trHeight w:val="402"/>
        </w:trPr>
        <w:tc>
          <w:tcPr>
            <w:tcW w:w="1590" w:type="pct"/>
            <w:gridSpan w:val="2"/>
            <w:vMerge w:val="restart"/>
            <w:shd w:val="clear" w:color="auto" w:fill="auto"/>
            <w:vAlign w:val="center"/>
          </w:tcPr>
          <w:p w14:paraId="2D3006E4"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Appareils biblocs</w:t>
            </w:r>
          </w:p>
        </w:tc>
        <w:tc>
          <w:tcPr>
            <w:tcW w:w="1137" w:type="pct"/>
            <w:shd w:val="clear" w:color="auto" w:fill="auto"/>
            <w:noWrap/>
            <w:tcMar>
              <w:left w:w="85" w:type="dxa"/>
              <w:right w:w="85" w:type="dxa"/>
            </w:tcMar>
            <w:vAlign w:val="center"/>
          </w:tcPr>
          <w:p w14:paraId="26851659"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Phases I et II du PGEH</w:t>
            </w:r>
          </w:p>
        </w:tc>
        <w:tc>
          <w:tcPr>
            <w:tcW w:w="1137" w:type="pct"/>
            <w:tcMar>
              <w:left w:w="85" w:type="dxa"/>
              <w:right w:w="85" w:type="dxa"/>
            </w:tcMar>
            <w:vAlign w:val="center"/>
          </w:tcPr>
          <w:p w14:paraId="5AB70CAD"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Phase II du PGEH</w:t>
            </w:r>
          </w:p>
        </w:tc>
        <w:tc>
          <w:tcPr>
            <w:tcW w:w="1136" w:type="pct"/>
            <w:tcMar>
              <w:left w:w="85" w:type="dxa"/>
              <w:right w:w="85" w:type="dxa"/>
            </w:tcMar>
            <w:vAlign w:val="center"/>
          </w:tcPr>
          <w:p w14:paraId="3B6E3977"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Phase II du PGEH</w:t>
            </w:r>
          </w:p>
        </w:tc>
      </w:tr>
      <w:tr w:rsidR="00920D3E" w:rsidRPr="00E45BFC" w14:paraId="13E4D4C5" w14:textId="77777777" w:rsidTr="00920D3E">
        <w:trPr>
          <w:trHeight w:val="62"/>
        </w:trPr>
        <w:tc>
          <w:tcPr>
            <w:tcW w:w="1590" w:type="pct"/>
            <w:gridSpan w:val="2"/>
            <w:vMerge/>
            <w:shd w:val="clear" w:color="auto" w:fill="auto"/>
            <w:vAlign w:val="center"/>
          </w:tcPr>
          <w:p w14:paraId="13D777D3" w14:textId="77777777" w:rsidR="00920D3E" w:rsidRPr="007C6151" w:rsidRDefault="00920D3E" w:rsidP="00920D3E">
            <w:pPr>
              <w:jc w:val="left"/>
              <w:rPr>
                <w:b/>
                <w:color w:val="000000"/>
                <w:sz w:val="20"/>
                <w:szCs w:val="20"/>
                <w:lang w:val="fr-CA" w:eastAsia="en-CA"/>
              </w:rPr>
            </w:pPr>
          </w:p>
        </w:tc>
        <w:tc>
          <w:tcPr>
            <w:tcW w:w="1137" w:type="pct"/>
            <w:shd w:val="clear" w:color="auto" w:fill="auto"/>
            <w:noWrap/>
            <w:tcMar>
              <w:left w:w="85" w:type="dxa"/>
              <w:right w:w="85" w:type="dxa"/>
            </w:tcMar>
            <w:vAlign w:val="center"/>
          </w:tcPr>
          <w:p w14:paraId="4C1CA6AE"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 xml:space="preserve">Jusqu’au </w:t>
            </w:r>
          </w:p>
          <w:p w14:paraId="02333090"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31 décembre 2022**</w:t>
            </w:r>
          </w:p>
        </w:tc>
        <w:tc>
          <w:tcPr>
            <w:tcW w:w="1137" w:type="pct"/>
            <w:tcMar>
              <w:left w:w="85" w:type="dxa"/>
              <w:right w:w="85" w:type="dxa"/>
            </w:tcMar>
          </w:tcPr>
          <w:p w14:paraId="00DAC581"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Du 1</w:t>
            </w:r>
            <w:r w:rsidRPr="007C6151">
              <w:rPr>
                <w:b/>
                <w:color w:val="000000"/>
                <w:sz w:val="20"/>
                <w:szCs w:val="20"/>
                <w:vertAlign w:val="superscript"/>
                <w:lang w:val="fr-CA" w:eastAsia="en-CA"/>
              </w:rPr>
              <w:t>er</w:t>
            </w:r>
            <w:r w:rsidRPr="007C6151">
              <w:rPr>
                <w:b/>
                <w:color w:val="000000"/>
                <w:sz w:val="20"/>
                <w:szCs w:val="20"/>
                <w:lang w:val="fr-CA" w:eastAsia="en-CA"/>
              </w:rPr>
              <w:t xml:space="preserve"> janvier 2022 au</w:t>
            </w:r>
          </w:p>
          <w:p w14:paraId="63D79A63"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31 décembre 2022</w:t>
            </w:r>
          </w:p>
        </w:tc>
        <w:tc>
          <w:tcPr>
            <w:tcW w:w="1136" w:type="pct"/>
            <w:tcMar>
              <w:left w:w="85" w:type="dxa"/>
              <w:right w:w="85" w:type="dxa"/>
            </w:tcMar>
          </w:tcPr>
          <w:p w14:paraId="614AC576"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Du 1</w:t>
            </w:r>
            <w:r w:rsidRPr="007C6151">
              <w:rPr>
                <w:b/>
                <w:color w:val="000000"/>
                <w:sz w:val="20"/>
                <w:szCs w:val="20"/>
                <w:vertAlign w:val="superscript"/>
                <w:lang w:val="fr-CA" w:eastAsia="en-CA"/>
              </w:rPr>
              <w:t>er</w:t>
            </w:r>
            <w:r w:rsidRPr="007C6151">
              <w:rPr>
                <w:b/>
                <w:color w:val="000000"/>
                <w:sz w:val="20"/>
                <w:szCs w:val="20"/>
                <w:lang w:val="fr-CA" w:eastAsia="en-CA"/>
              </w:rPr>
              <w:t xml:space="preserve"> janvier 2023 au</w:t>
            </w:r>
          </w:p>
          <w:p w14:paraId="0C86367B" w14:textId="77777777" w:rsidR="00920D3E" w:rsidRPr="007C6151" w:rsidRDefault="00920D3E" w:rsidP="00920D3E">
            <w:pPr>
              <w:jc w:val="center"/>
              <w:rPr>
                <w:b/>
                <w:color w:val="000000"/>
                <w:sz w:val="20"/>
                <w:szCs w:val="20"/>
                <w:lang w:val="fr-CA" w:eastAsia="en-CA"/>
              </w:rPr>
            </w:pPr>
            <w:r w:rsidRPr="007C6151">
              <w:rPr>
                <w:b/>
                <w:color w:val="000000"/>
                <w:sz w:val="20"/>
                <w:szCs w:val="20"/>
                <w:lang w:val="fr-CA" w:eastAsia="en-CA"/>
              </w:rPr>
              <w:t>31 décembre 2023</w:t>
            </w:r>
          </w:p>
        </w:tc>
      </w:tr>
      <w:tr w:rsidR="00920D3E" w:rsidRPr="007C6151" w14:paraId="5DA96991" w14:textId="77777777" w:rsidTr="00920D3E">
        <w:trPr>
          <w:trHeight w:val="125"/>
        </w:trPr>
        <w:tc>
          <w:tcPr>
            <w:tcW w:w="452" w:type="pct"/>
            <w:vMerge w:val="restart"/>
            <w:shd w:val="clear" w:color="auto" w:fill="auto"/>
            <w:tcMar>
              <w:left w:w="57" w:type="dxa"/>
              <w:right w:w="57" w:type="dxa"/>
            </w:tcMar>
            <w:vAlign w:val="center"/>
            <w:hideMark/>
          </w:tcPr>
          <w:p w14:paraId="4CC33300"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Local</w:t>
            </w:r>
          </w:p>
          <w:p w14:paraId="778871FF"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sales</w:t>
            </w:r>
          </w:p>
        </w:tc>
        <w:tc>
          <w:tcPr>
            <w:tcW w:w="1138" w:type="pct"/>
            <w:shd w:val="clear" w:color="auto" w:fill="auto"/>
            <w:hideMark/>
          </w:tcPr>
          <w:p w14:paraId="488A2C29" w14:textId="77777777" w:rsidR="00920D3E" w:rsidRPr="007C6151" w:rsidRDefault="00920D3E" w:rsidP="00920D3E">
            <w:pPr>
              <w:jc w:val="left"/>
              <w:rPr>
                <w:color w:val="000000"/>
                <w:sz w:val="20"/>
                <w:szCs w:val="20"/>
                <w:highlight w:val="green"/>
                <w:lang w:val="fr-CA" w:eastAsia="en-CA"/>
              </w:rPr>
            </w:pPr>
            <w:r w:rsidRPr="007C6151">
              <w:rPr>
                <w:sz w:val="20"/>
                <w:szCs w:val="20"/>
                <w:lang w:val="fr-CA"/>
              </w:rPr>
              <w:t>5,00 ≤ FRA</w:t>
            </w:r>
          </w:p>
        </w:tc>
        <w:tc>
          <w:tcPr>
            <w:tcW w:w="1137" w:type="pct"/>
            <w:shd w:val="clear" w:color="auto" w:fill="auto"/>
            <w:tcMar>
              <w:left w:w="85" w:type="dxa"/>
              <w:right w:w="85" w:type="dxa"/>
            </w:tcMar>
          </w:tcPr>
          <w:p w14:paraId="77CD09B7"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n/a</w:t>
            </w:r>
          </w:p>
        </w:tc>
        <w:tc>
          <w:tcPr>
            <w:tcW w:w="1137" w:type="pct"/>
            <w:tcMar>
              <w:left w:w="85" w:type="dxa"/>
              <w:right w:w="85" w:type="dxa"/>
            </w:tcMar>
          </w:tcPr>
          <w:p w14:paraId="0FFAB61B"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320</w:t>
            </w:r>
          </w:p>
        </w:tc>
        <w:tc>
          <w:tcPr>
            <w:tcW w:w="1136" w:type="pct"/>
            <w:tcMar>
              <w:left w:w="85" w:type="dxa"/>
              <w:right w:w="85" w:type="dxa"/>
            </w:tcMar>
          </w:tcPr>
          <w:p w14:paraId="2028F0C5"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160</w:t>
            </w:r>
          </w:p>
        </w:tc>
      </w:tr>
      <w:tr w:rsidR="00920D3E" w:rsidRPr="007C6151" w14:paraId="2AFF7B67" w14:textId="77777777" w:rsidTr="00920D3E">
        <w:trPr>
          <w:trHeight w:val="179"/>
        </w:trPr>
        <w:tc>
          <w:tcPr>
            <w:tcW w:w="452" w:type="pct"/>
            <w:vMerge/>
            <w:vAlign w:val="center"/>
            <w:hideMark/>
          </w:tcPr>
          <w:p w14:paraId="4743BBC3" w14:textId="77777777" w:rsidR="00920D3E" w:rsidRPr="007C6151" w:rsidRDefault="00920D3E" w:rsidP="00920D3E">
            <w:pPr>
              <w:jc w:val="left"/>
              <w:rPr>
                <w:color w:val="000000"/>
                <w:sz w:val="20"/>
                <w:szCs w:val="20"/>
                <w:lang w:val="fr-CA" w:eastAsia="en-CA"/>
              </w:rPr>
            </w:pPr>
          </w:p>
        </w:tc>
        <w:tc>
          <w:tcPr>
            <w:tcW w:w="1138" w:type="pct"/>
            <w:shd w:val="clear" w:color="auto" w:fill="auto"/>
            <w:hideMark/>
          </w:tcPr>
          <w:p w14:paraId="0C870AC0" w14:textId="77777777" w:rsidR="00920D3E" w:rsidRPr="007C6151" w:rsidRDefault="00920D3E" w:rsidP="00920D3E">
            <w:pPr>
              <w:jc w:val="left"/>
              <w:rPr>
                <w:color w:val="000000"/>
                <w:sz w:val="20"/>
                <w:szCs w:val="20"/>
                <w:highlight w:val="green"/>
                <w:lang w:val="fr-CA" w:eastAsia="en-CA"/>
              </w:rPr>
            </w:pPr>
            <w:r w:rsidRPr="007C6151">
              <w:rPr>
                <w:sz w:val="20"/>
                <w:szCs w:val="20"/>
                <w:lang w:val="fr-CA"/>
              </w:rPr>
              <w:t>4,50 ≤ FRA &lt; 5,00</w:t>
            </w:r>
          </w:p>
        </w:tc>
        <w:tc>
          <w:tcPr>
            <w:tcW w:w="1137" w:type="pct"/>
            <w:shd w:val="clear" w:color="auto" w:fill="auto"/>
            <w:tcMar>
              <w:left w:w="85" w:type="dxa"/>
              <w:right w:w="85" w:type="dxa"/>
            </w:tcMar>
          </w:tcPr>
          <w:p w14:paraId="33B4123C"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n/a</w:t>
            </w:r>
          </w:p>
        </w:tc>
        <w:tc>
          <w:tcPr>
            <w:tcW w:w="1137" w:type="pct"/>
            <w:tcMar>
              <w:left w:w="85" w:type="dxa"/>
              <w:right w:w="85" w:type="dxa"/>
            </w:tcMar>
          </w:tcPr>
          <w:p w14:paraId="1E2C6143"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220</w:t>
            </w:r>
          </w:p>
        </w:tc>
        <w:tc>
          <w:tcPr>
            <w:tcW w:w="1136" w:type="pct"/>
            <w:tcMar>
              <w:left w:w="85" w:type="dxa"/>
              <w:right w:w="85" w:type="dxa"/>
            </w:tcMar>
          </w:tcPr>
          <w:p w14:paraId="279C1C89"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110</w:t>
            </w:r>
          </w:p>
        </w:tc>
      </w:tr>
      <w:tr w:rsidR="00920D3E" w:rsidRPr="007C6151" w14:paraId="0F3036F3" w14:textId="77777777" w:rsidTr="00920D3E">
        <w:trPr>
          <w:trHeight w:val="46"/>
        </w:trPr>
        <w:tc>
          <w:tcPr>
            <w:tcW w:w="452" w:type="pct"/>
            <w:vMerge/>
            <w:vAlign w:val="center"/>
            <w:hideMark/>
          </w:tcPr>
          <w:p w14:paraId="262DEAC6" w14:textId="77777777" w:rsidR="00920D3E" w:rsidRPr="007C6151" w:rsidRDefault="00920D3E" w:rsidP="00920D3E">
            <w:pPr>
              <w:jc w:val="left"/>
              <w:rPr>
                <w:color w:val="000000"/>
                <w:sz w:val="20"/>
                <w:szCs w:val="20"/>
                <w:lang w:val="fr-CA" w:eastAsia="en-CA"/>
              </w:rPr>
            </w:pPr>
          </w:p>
        </w:tc>
        <w:tc>
          <w:tcPr>
            <w:tcW w:w="1138" w:type="pct"/>
            <w:shd w:val="clear" w:color="auto" w:fill="auto"/>
            <w:hideMark/>
          </w:tcPr>
          <w:p w14:paraId="4A9464ED" w14:textId="77777777" w:rsidR="00920D3E" w:rsidRPr="007C6151" w:rsidRDefault="00920D3E" w:rsidP="00920D3E">
            <w:pPr>
              <w:jc w:val="left"/>
              <w:rPr>
                <w:color w:val="000000"/>
                <w:sz w:val="20"/>
                <w:szCs w:val="20"/>
                <w:highlight w:val="green"/>
                <w:lang w:val="fr-CA" w:eastAsia="en-CA"/>
              </w:rPr>
            </w:pPr>
            <w:r w:rsidRPr="007C6151">
              <w:rPr>
                <w:sz w:val="20"/>
                <w:szCs w:val="20"/>
                <w:lang w:val="fr-CA"/>
              </w:rPr>
              <w:t>4,00 ≤ FRA &lt; 4,50</w:t>
            </w:r>
          </w:p>
        </w:tc>
        <w:tc>
          <w:tcPr>
            <w:tcW w:w="1137" w:type="pct"/>
            <w:shd w:val="clear" w:color="auto" w:fill="auto"/>
            <w:tcMar>
              <w:left w:w="85" w:type="dxa"/>
              <w:right w:w="85" w:type="dxa"/>
            </w:tcMar>
          </w:tcPr>
          <w:p w14:paraId="39F0BE60"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240</w:t>
            </w:r>
          </w:p>
        </w:tc>
        <w:tc>
          <w:tcPr>
            <w:tcW w:w="1137" w:type="pct"/>
            <w:tcMar>
              <w:left w:w="85" w:type="dxa"/>
              <w:right w:w="85" w:type="dxa"/>
            </w:tcMar>
          </w:tcPr>
          <w:p w14:paraId="63C44064"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120</w:t>
            </w:r>
          </w:p>
        </w:tc>
        <w:tc>
          <w:tcPr>
            <w:tcW w:w="1136" w:type="pct"/>
            <w:tcMar>
              <w:left w:w="85" w:type="dxa"/>
              <w:right w:w="85" w:type="dxa"/>
            </w:tcMar>
          </w:tcPr>
          <w:p w14:paraId="7AE71C28"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60</w:t>
            </w:r>
          </w:p>
        </w:tc>
      </w:tr>
      <w:tr w:rsidR="00920D3E" w:rsidRPr="007C6151" w14:paraId="3CEED3AB" w14:textId="77777777" w:rsidTr="00920D3E">
        <w:trPr>
          <w:trHeight w:val="46"/>
        </w:trPr>
        <w:tc>
          <w:tcPr>
            <w:tcW w:w="452" w:type="pct"/>
            <w:vMerge/>
            <w:vAlign w:val="center"/>
          </w:tcPr>
          <w:p w14:paraId="47B8CB0A" w14:textId="77777777" w:rsidR="00920D3E" w:rsidRPr="007C6151" w:rsidRDefault="00920D3E" w:rsidP="00920D3E">
            <w:pPr>
              <w:jc w:val="left"/>
              <w:rPr>
                <w:color w:val="000000"/>
                <w:sz w:val="20"/>
                <w:szCs w:val="20"/>
                <w:lang w:val="fr-CA" w:eastAsia="en-CA"/>
              </w:rPr>
            </w:pPr>
          </w:p>
        </w:tc>
        <w:tc>
          <w:tcPr>
            <w:tcW w:w="1138" w:type="pct"/>
            <w:shd w:val="clear" w:color="auto" w:fill="auto"/>
          </w:tcPr>
          <w:p w14:paraId="17521268" w14:textId="77777777" w:rsidR="00920D3E" w:rsidRPr="007C6151" w:rsidRDefault="00920D3E" w:rsidP="00920D3E">
            <w:pPr>
              <w:jc w:val="left"/>
              <w:rPr>
                <w:color w:val="000000"/>
                <w:sz w:val="20"/>
                <w:szCs w:val="20"/>
                <w:highlight w:val="green"/>
                <w:lang w:val="fr-CA" w:eastAsia="en-CA"/>
              </w:rPr>
            </w:pPr>
            <w:r w:rsidRPr="007C6151">
              <w:rPr>
                <w:sz w:val="20"/>
                <w:szCs w:val="20"/>
                <w:lang w:val="fr-CA"/>
              </w:rPr>
              <w:t>3,50 ≤ FRA &lt; 4,00</w:t>
            </w:r>
          </w:p>
        </w:tc>
        <w:tc>
          <w:tcPr>
            <w:tcW w:w="1137" w:type="pct"/>
            <w:shd w:val="clear" w:color="auto" w:fill="auto"/>
            <w:tcMar>
              <w:left w:w="85" w:type="dxa"/>
              <w:right w:w="85" w:type="dxa"/>
            </w:tcMar>
          </w:tcPr>
          <w:p w14:paraId="4298D61B"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0</w:t>
            </w:r>
          </w:p>
        </w:tc>
        <w:tc>
          <w:tcPr>
            <w:tcW w:w="1137" w:type="pct"/>
            <w:tcMar>
              <w:left w:w="85" w:type="dxa"/>
              <w:right w:w="85" w:type="dxa"/>
            </w:tcMar>
          </w:tcPr>
          <w:p w14:paraId="7C5A97BB"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0</w:t>
            </w:r>
          </w:p>
        </w:tc>
        <w:tc>
          <w:tcPr>
            <w:tcW w:w="1136" w:type="pct"/>
            <w:tcMar>
              <w:left w:w="85" w:type="dxa"/>
              <w:right w:w="85" w:type="dxa"/>
            </w:tcMar>
          </w:tcPr>
          <w:p w14:paraId="3A7BDD8A"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0</w:t>
            </w:r>
          </w:p>
        </w:tc>
      </w:tr>
      <w:tr w:rsidR="00920D3E" w:rsidRPr="007C6151" w14:paraId="753AA5FD" w14:textId="77777777" w:rsidTr="00920D3E">
        <w:trPr>
          <w:trHeight w:val="46"/>
        </w:trPr>
        <w:tc>
          <w:tcPr>
            <w:tcW w:w="452" w:type="pct"/>
            <w:vMerge/>
            <w:vAlign w:val="center"/>
          </w:tcPr>
          <w:p w14:paraId="313B2D79" w14:textId="77777777" w:rsidR="00920D3E" w:rsidRPr="007C6151" w:rsidRDefault="00920D3E" w:rsidP="00920D3E">
            <w:pPr>
              <w:jc w:val="left"/>
              <w:rPr>
                <w:color w:val="000000"/>
                <w:sz w:val="20"/>
                <w:szCs w:val="20"/>
                <w:lang w:val="fr-CA" w:eastAsia="en-CA"/>
              </w:rPr>
            </w:pPr>
          </w:p>
        </w:tc>
        <w:tc>
          <w:tcPr>
            <w:tcW w:w="1138" w:type="pct"/>
            <w:shd w:val="clear" w:color="auto" w:fill="auto"/>
          </w:tcPr>
          <w:p w14:paraId="464C5971" w14:textId="77777777" w:rsidR="00920D3E" w:rsidRPr="007C6151" w:rsidRDefault="00920D3E" w:rsidP="00920D3E">
            <w:pPr>
              <w:jc w:val="left"/>
              <w:rPr>
                <w:color w:val="000000"/>
                <w:sz w:val="20"/>
                <w:szCs w:val="20"/>
                <w:highlight w:val="green"/>
                <w:lang w:val="fr-CA" w:eastAsia="en-CA"/>
              </w:rPr>
            </w:pPr>
            <w:r w:rsidRPr="007C6151">
              <w:rPr>
                <w:sz w:val="20"/>
                <w:szCs w:val="20"/>
                <w:lang w:val="fr-CA"/>
              </w:rPr>
              <w:t>3,30 ≤ FRA &lt; 3,50</w:t>
            </w:r>
          </w:p>
        </w:tc>
        <w:tc>
          <w:tcPr>
            <w:tcW w:w="1137" w:type="pct"/>
            <w:shd w:val="clear" w:color="auto" w:fill="auto"/>
            <w:tcMar>
              <w:left w:w="85" w:type="dxa"/>
              <w:right w:w="85" w:type="dxa"/>
            </w:tcMar>
          </w:tcPr>
          <w:p w14:paraId="7A101FC3"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0</w:t>
            </w:r>
          </w:p>
        </w:tc>
        <w:tc>
          <w:tcPr>
            <w:tcW w:w="1137" w:type="pct"/>
            <w:tcMar>
              <w:left w:w="85" w:type="dxa"/>
              <w:right w:w="85" w:type="dxa"/>
            </w:tcMar>
          </w:tcPr>
          <w:p w14:paraId="579F6244"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0</w:t>
            </w:r>
          </w:p>
        </w:tc>
        <w:tc>
          <w:tcPr>
            <w:tcW w:w="1136" w:type="pct"/>
            <w:tcMar>
              <w:left w:w="85" w:type="dxa"/>
              <w:right w:w="85" w:type="dxa"/>
            </w:tcMar>
          </w:tcPr>
          <w:p w14:paraId="1889B03C"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0</w:t>
            </w:r>
          </w:p>
        </w:tc>
      </w:tr>
      <w:tr w:rsidR="00920D3E" w:rsidRPr="007C6151" w14:paraId="2B1D7232" w14:textId="77777777" w:rsidTr="00920D3E">
        <w:trPr>
          <w:trHeight w:val="107"/>
        </w:trPr>
        <w:tc>
          <w:tcPr>
            <w:tcW w:w="1590" w:type="pct"/>
            <w:gridSpan w:val="2"/>
            <w:shd w:val="clear" w:color="auto" w:fill="auto"/>
            <w:hideMark/>
          </w:tcPr>
          <w:p w14:paraId="65FEE3F4"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lastRenderedPageBreak/>
              <w:t>Exportation vers les pays visés à l’article 5</w:t>
            </w:r>
          </w:p>
        </w:tc>
        <w:tc>
          <w:tcPr>
            <w:tcW w:w="1137" w:type="pct"/>
            <w:shd w:val="clear" w:color="auto" w:fill="auto"/>
            <w:tcMar>
              <w:left w:w="85" w:type="dxa"/>
              <w:right w:w="85" w:type="dxa"/>
            </w:tcMar>
          </w:tcPr>
          <w:p w14:paraId="7E7BEA05"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120</w:t>
            </w:r>
          </w:p>
        </w:tc>
        <w:tc>
          <w:tcPr>
            <w:tcW w:w="1137" w:type="pct"/>
            <w:tcMar>
              <w:left w:w="85" w:type="dxa"/>
              <w:right w:w="85" w:type="dxa"/>
            </w:tcMar>
          </w:tcPr>
          <w:p w14:paraId="72CDAE9C"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80</w:t>
            </w:r>
          </w:p>
        </w:tc>
        <w:tc>
          <w:tcPr>
            <w:tcW w:w="1136" w:type="pct"/>
            <w:tcMar>
              <w:left w:w="85" w:type="dxa"/>
              <w:right w:w="85" w:type="dxa"/>
            </w:tcMar>
          </w:tcPr>
          <w:p w14:paraId="57B08CFC"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40</w:t>
            </w:r>
          </w:p>
        </w:tc>
      </w:tr>
      <w:tr w:rsidR="00920D3E" w:rsidRPr="007C6151" w14:paraId="6ABAF2A3" w14:textId="77777777" w:rsidTr="00920D3E">
        <w:trPr>
          <w:trHeight w:val="107"/>
        </w:trPr>
        <w:tc>
          <w:tcPr>
            <w:tcW w:w="1590" w:type="pct"/>
            <w:gridSpan w:val="2"/>
            <w:shd w:val="clear" w:color="auto" w:fill="auto"/>
          </w:tcPr>
          <w:p w14:paraId="23B2A90E"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Trousses destiné</w:t>
            </w:r>
            <w:r>
              <w:rPr>
                <w:color w:val="000000"/>
                <w:sz w:val="20"/>
                <w:szCs w:val="20"/>
                <w:lang w:val="fr-CA" w:eastAsia="en-CA"/>
              </w:rPr>
              <w:t>e</w:t>
            </w:r>
            <w:r w:rsidRPr="007C6151">
              <w:rPr>
                <w:color w:val="000000"/>
                <w:sz w:val="20"/>
                <w:szCs w:val="20"/>
                <w:lang w:val="fr-CA" w:eastAsia="en-CA"/>
              </w:rPr>
              <w:t>s aux pays visés à l’article 5</w:t>
            </w:r>
          </w:p>
        </w:tc>
        <w:tc>
          <w:tcPr>
            <w:tcW w:w="1137" w:type="pct"/>
            <w:shd w:val="clear" w:color="auto" w:fill="auto"/>
            <w:tcMar>
              <w:left w:w="85" w:type="dxa"/>
              <w:right w:w="85" w:type="dxa"/>
            </w:tcMar>
          </w:tcPr>
          <w:p w14:paraId="180C3D1A"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80</w:t>
            </w:r>
          </w:p>
        </w:tc>
        <w:tc>
          <w:tcPr>
            <w:tcW w:w="1137" w:type="pct"/>
            <w:tcMar>
              <w:left w:w="85" w:type="dxa"/>
              <w:right w:w="85" w:type="dxa"/>
            </w:tcMar>
          </w:tcPr>
          <w:p w14:paraId="2890DF12"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60</w:t>
            </w:r>
          </w:p>
        </w:tc>
        <w:tc>
          <w:tcPr>
            <w:tcW w:w="1136" w:type="pct"/>
            <w:tcMar>
              <w:left w:w="85" w:type="dxa"/>
              <w:right w:w="85" w:type="dxa"/>
            </w:tcMar>
          </w:tcPr>
          <w:p w14:paraId="58CA7A19" w14:textId="77777777" w:rsidR="00920D3E" w:rsidRPr="007C6151" w:rsidRDefault="00920D3E" w:rsidP="00920D3E">
            <w:pPr>
              <w:jc w:val="center"/>
              <w:rPr>
                <w:color w:val="000000"/>
                <w:sz w:val="20"/>
                <w:szCs w:val="20"/>
                <w:lang w:val="fr-CA" w:eastAsia="en-CA"/>
              </w:rPr>
            </w:pPr>
            <w:r w:rsidRPr="007C6151">
              <w:rPr>
                <w:color w:val="000000"/>
                <w:sz w:val="20"/>
                <w:szCs w:val="20"/>
                <w:lang w:val="fr-CA" w:eastAsia="en-CA"/>
              </w:rPr>
              <w:t>30</w:t>
            </w:r>
          </w:p>
        </w:tc>
      </w:tr>
      <w:tr w:rsidR="00920D3E" w:rsidRPr="007C6151" w14:paraId="2A79AD01" w14:textId="77777777" w:rsidTr="00920D3E">
        <w:trPr>
          <w:trHeight w:val="170"/>
        </w:trPr>
        <w:tc>
          <w:tcPr>
            <w:tcW w:w="1590" w:type="pct"/>
            <w:gridSpan w:val="2"/>
            <w:shd w:val="clear" w:color="auto" w:fill="auto"/>
            <w:hideMark/>
          </w:tcPr>
          <w:p w14:paraId="20FB4416" w14:textId="77777777" w:rsidR="00920D3E" w:rsidRPr="007C6151" w:rsidRDefault="00920D3E" w:rsidP="00920D3E">
            <w:pPr>
              <w:jc w:val="left"/>
              <w:rPr>
                <w:color w:val="000000"/>
                <w:sz w:val="19"/>
                <w:szCs w:val="19"/>
                <w:lang w:val="fr-CA" w:eastAsia="en-CA"/>
              </w:rPr>
            </w:pPr>
            <w:r w:rsidRPr="007C6151">
              <w:rPr>
                <w:color w:val="000000"/>
                <w:sz w:val="19"/>
                <w:szCs w:val="19"/>
                <w:lang w:val="fr-CA" w:eastAsia="en-CA"/>
              </w:rPr>
              <w:t>Exportation vers les pays non visés à l’article 5</w:t>
            </w:r>
          </w:p>
        </w:tc>
        <w:tc>
          <w:tcPr>
            <w:tcW w:w="1137" w:type="pct"/>
            <w:shd w:val="clear" w:color="auto" w:fill="auto"/>
            <w:tcMar>
              <w:left w:w="85" w:type="dxa"/>
              <w:right w:w="85" w:type="dxa"/>
            </w:tcMar>
            <w:hideMark/>
          </w:tcPr>
          <w:p w14:paraId="626FD6E8" w14:textId="77777777" w:rsidR="00920D3E" w:rsidRPr="007C6151" w:rsidRDefault="00920D3E" w:rsidP="00920D3E">
            <w:pPr>
              <w:jc w:val="center"/>
              <w:rPr>
                <w:color w:val="000000"/>
                <w:sz w:val="19"/>
                <w:szCs w:val="19"/>
                <w:lang w:val="fr-CA" w:eastAsia="en-CA"/>
              </w:rPr>
            </w:pPr>
            <w:r w:rsidRPr="007C6151">
              <w:rPr>
                <w:color w:val="000000"/>
                <w:sz w:val="19"/>
                <w:szCs w:val="19"/>
                <w:lang w:val="fr-CA" w:eastAsia="en-CA"/>
              </w:rPr>
              <w:t>0</w:t>
            </w:r>
          </w:p>
        </w:tc>
        <w:tc>
          <w:tcPr>
            <w:tcW w:w="1137" w:type="pct"/>
            <w:tcMar>
              <w:left w:w="85" w:type="dxa"/>
              <w:right w:w="85" w:type="dxa"/>
            </w:tcMar>
          </w:tcPr>
          <w:p w14:paraId="77947717" w14:textId="77777777" w:rsidR="00920D3E" w:rsidRPr="007C6151" w:rsidRDefault="00920D3E" w:rsidP="00920D3E">
            <w:pPr>
              <w:jc w:val="center"/>
              <w:rPr>
                <w:color w:val="000000"/>
                <w:sz w:val="19"/>
                <w:szCs w:val="19"/>
                <w:lang w:val="fr-CA" w:eastAsia="en-CA"/>
              </w:rPr>
            </w:pPr>
            <w:r w:rsidRPr="007C6151">
              <w:rPr>
                <w:color w:val="000000"/>
                <w:sz w:val="19"/>
                <w:szCs w:val="19"/>
                <w:lang w:val="fr-CA" w:eastAsia="en-CA"/>
              </w:rPr>
              <w:t>0</w:t>
            </w:r>
          </w:p>
        </w:tc>
        <w:tc>
          <w:tcPr>
            <w:tcW w:w="1136" w:type="pct"/>
            <w:tcMar>
              <w:left w:w="85" w:type="dxa"/>
              <w:right w:w="85" w:type="dxa"/>
            </w:tcMar>
          </w:tcPr>
          <w:p w14:paraId="15A9B461" w14:textId="77777777" w:rsidR="00920D3E" w:rsidRPr="007C6151" w:rsidRDefault="00920D3E" w:rsidP="00920D3E">
            <w:pPr>
              <w:jc w:val="center"/>
              <w:rPr>
                <w:color w:val="000000"/>
                <w:sz w:val="19"/>
                <w:szCs w:val="19"/>
                <w:lang w:val="fr-CA" w:eastAsia="en-CA"/>
              </w:rPr>
            </w:pPr>
            <w:r w:rsidRPr="007C6151">
              <w:rPr>
                <w:color w:val="000000"/>
                <w:sz w:val="19"/>
                <w:szCs w:val="19"/>
                <w:lang w:val="fr-CA" w:eastAsia="en-CA"/>
              </w:rPr>
              <w:t>0</w:t>
            </w:r>
          </w:p>
        </w:tc>
      </w:tr>
    </w:tbl>
    <w:p w14:paraId="18EEC8F2" w14:textId="77777777" w:rsidR="00920D3E" w:rsidRPr="007C6151" w:rsidRDefault="00920D3E" w:rsidP="00920D3E">
      <w:pPr>
        <w:rPr>
          <w:sz w:val="18"/>
          <w:szCs w:val="18"/>
          <w:lang w:val="fr-CA"/>
        </w:rPr>
      </w:pPr>
      <w:r w:rsidRPr="007C6151">
        <w:rPr>
          <w:sz w:val="18"/>
          <w:szCs w:val="18"/>
          <w:lang w:val="fr-CA"/>
        </w:rPr>
        <w:t>* RMB = Renminbi</w:t>
      </w:r>
    </w:p>
    <w:p w14:paraId="1B9FADA1" w14:textId="77777777" w:rsidR="00920D3E" w:rsidRPr="007C6151" w:rsidRDefault="00920D3E" w:rsidP="00920D3E">
      <w:pPr>
        <w:rPr>
          <w:sz w:val="19"/>
          <w:szCs w:val="19"/>
          <w:lang w:val="fr-CA"/>
        </w:rPr>
      </w:pPr>
      <w:r w:rsidRPr="007C6151">
        <w:rPr>
          <w:sz w:val="18"/>
          <w:szCs w:val="18"/>
          <w:lang w:val="fr-CA"/>
        </w:rPr>
        <w:t>** Exceptionnellement et pour la phase I seulement, le niveau des surcoûts d’exploitation indiqué dans le tableau 4 serait offert pour les RAC fabriqués avant le 31 décembre 2021 et vendus avant le 31 août 2022</w:t>
      </w:r>
      <w:r w:rsidRPr="007C6151">
        <w:rPr>
          <w:sz w:val="19"/>
          <w:szCs w:val="19"/>
          <w:lang w:val="fr-CA"/>
        </w:rPr>
        <w:t>.</w:t>
      </w:r>
    </w:p>
    <w:p w14:paraId="57D4B86D" w14:textId="77777777" w:rsidR="00920D3E" w:rsidRPr="007C6151" w:rsidRDefault="00920D3E" w:rsidP="00920D3E">
      <w:pPr>
        <w:rPr>
          <w:highlight w:val="yellow"/>
          <w:lang w:val="fr-CA"/>
        </w:rPr>
      </w:pPr>
    </w:p>
    <w:p w14:paraId="16B41D9E" w14:textId="7F433BAE" w:rsidR="00920D3E" w:rsidRPr="007C6151" w:rsidRDefault="00920D3E" w:rsidP="00920D3E">
      <w:pPr>
        <w:pStyle w:val="Heading1"/>
        <w:rPr>
          <w:lang w:val="fr-CA"/>
        </w:rPr>
      </w:pPr>
      <w:r w:rsidRPr="007C6151">
        <w:rPr>
          <w:lang w:val="fr-CA"/>
        </w:rPr>
        <w:t xml:space="preserve">Le programme d’encouragement fondé sur les surcoûts d’exploitation continuerait à s’appliquer selon le principe premier rendu, premier </w:t>
      </w:r>
      <w:r>
        <w:rPr>
          <w:lang w:val="fr-CA"/>
        </w:rPr>
        <w:t>servi; n</w:t>
      </w:r>
      <w:r w:rsidRPr="007C6151">
        <w:rPr>
          <w:lang w:val="fr-CA"/>
        </w:rPr>
        <w:t xml:space="preserve">e limiterait pas les surcoûts d’exploitation pour les différents fabricants; continuerait à </w:t>
      </w:r>
      <w:r>
        <w:rPr>
          <w:lang w:val="fr-CA"/>
        </w:rPr>
        <w:t>n’</w:t>
      </w:r>
      <w:r w:rsidRPr="007C6151">
        <w:rPr>
          <w:lang w:val="fr-CA"/>
        </w:rPr>
        <w:t>être offert que pour les ventes de climatiseurs biblocs à base de R</w:t>
      </w:r>
      <w:r w:rsidR="005312BB">
        <w:rPr>
          <w:lang w:val="fr-CA"/>
        </w:rPr>
        <w:noBreakHyphen/>
      </w:r>
      <w:r w:rsidRPr="007C6151">
        <w:rPr>
          <w:lang w:val="fr-CA"/>
        </w:rPr>
        <w:t xml:space="preserve">290 à la Chine et autres pays visés à l'article 5; et les fabricants qui ont reconverti leurs activités au R-290 par leurs propres moyens seraient admissibles aux surcoûts d’exploitation pour les RAC biblocs </w:t>
      </w:r>
      <w:r>
        <w:rPr>
          <w:lang w:val="fr-CA"/>
        </w:rPr>
        <w:t>à base de R</w:t>
      </w:r>
      <w:r w:rsidR="005312BB">
        <w:rPr>
          <w:lang w:val="fr-CA"/>
        </w:rPr>
        <w:noBreakHyphen/>
      </w:r>
      <w:r>
        <w:rPr>
          <w:lang w:val="fr-CA"/>
        </w:rPr>
        <w:t>290 fabriqué</w:t>
      </w:r>
      <w:r w:rsidRPr="007C6151">
        <w:rPr>
          <w:lang w:val="fr-CA"/>
        </w:rPr>
        <w:t xml:space="preserve">s sur leurs chaînes reconverties, selon la part de ces entreprises de fabrication appartenant à des intérêts de pays visés à l'article 5. </w:t>
      </w:r>
    </w:p>
    <w:p w14:paraId="16E0FF15" w14:textId="77777777" w:rsidR="00920D3E" w:rsidRPr="007C6151" w:rsidRDefault="00920D3E" w:rsidP="00920D3E">
      <w:pPr>
        <w:rPr>
          <w:u w:val="single"/>
          <w:lang w:val="fr-CA"/>
        </w:rPr>
      </w:pPr>
      <w:r w:rsidRPr="007C6151">
        <w:rPr>
          <w:u w:val="single"/>
          <w:lang w:val="fr-CA"/>
        </w:rPr>
        <w:t xml:space="preserve">Application de la politique d’égalité </w:t>
      </w:r>
      <w:r>
        <w:rPr>
          <w:u w:val="single"/>
          <w:lang w:val="fr-CA"/>
        </w:rPr>
        <w:t>des genres</w:t>
      </w:r>
    </w:p>
    <w:p w14:paraId="50A68372" w14:textId="77777777" w:rsidR="00920D3E" w:rsidRPr="007C6151" w:rsidRDefault="00920D3E" w:rsidP="00920D3E">
      <w:pPr>
        <w:rPr>
          <w:lang w:val="fr-CA"/>
        </w:rPr>
      </w:pPr>
    </w:p>
    <w:p w14:paraId="1F0D9CCF" w14:textId="77777777" w:rsidR="00920D3E" w:rsidRPr="007C6151" w:rsidRDefault="00920D3E" w:rsidP="00920D3E">
      <w:pPr>
        <w:pStyle w:val="Heading1"/>
        <w:widowControl w:val="0"/>
        <w:rPr>
          <w:lang w:val="fr-CA"/>
        </w:rPr>
      </w:pPr>
      <w:r w:rsidRPr="007C6151">
        <w:rPr>
          <w:lang w:val="fr-CA"/>
        </w:rPr>
        <w:t>La phase II du plan du secteur des RAC et les première et deuxième tranches de ce plan ont été approuvées avant la décision 84/92 d).</w:t>
      </w:r>
      <w:r w:rsidRPr="007C6151">
        <w:rPr>
          <w:rStyle w:val="FootnoteReference"/>
          <w:lang w:val="fr-CA"/>
        </w:rPr>
        <w:footnoteReference w:id="27"/>
      </w:r>
      <w:r w:rsidRPr="007C6151">
        <w:rPr>
          <w:lang w:val="fr-CA"/>
        </w:rPr>
        <w:t xml:space="preserve"> Le gouvernement de la Chine procédait </w:t>
      </w:r>
      <w:r>
        <w:rPr>
          <w:lang w:val="fr-CA"/>
        </w:rPr>
        <w:t>déjà</w:t>
      </w:r>
      <w:r w:rsidRPr="007C6151">
        <w:rPr>
          <w:lang w:val="fr-CA"/>
        </w:rPr>
        <w:t xml:space="preserve">, dans la mesure du possible, à l’intégration de l’égalité des </w:t>
      </w:r>
      <w:r>
        <w:rPr>
          <w:lang w:val="fr-CA"/>
        </w:rPr>
        <w:t>genres</w:t>
      </w:r>
      <w:r w:rsidRPr="007C6151">
        <w:rPr>
          <w:lang w:val="fr-CA"/>
        </w:rPr>
        <w:t xml:space="preserve"> au cours de la phase II, étant entendu qu’aucun soutien financier supplémentaire ne serait accordé pour l’intégration de l’égalité des </w:t>
      </w:r>
      <w:r>
        <w:rPr>
          <w:lang w:val="fr-CA"/>
        </w:rPr>
        <w:t>genres</w:t>
      </w:r>
      <w:r w:rsidRPr="007C6151">
        <w:rPr>
          <w:lang w:val="fr-CA"/>
        </w:rPr>
        <w:t xml:space="preserve"> et compte tenu du faible niveau de financement nécessaire disponible à la phase II, notamment </w:t>
      </w:r>
      <w:r>
        <w:rPr>
          <w:lang w:val="fr-CA"/>
        </w:rPr>
        <w:t>en encourageant</w:t>
      </w:r>
      <w:r w:rsidRPr="007C6151">
        <w:rPr>
          <w:lang w:val="fr-CA"/>
        </w:rPr>
        <w:t xml:space="preserve"> la participation des femmes à la planification, aux politiques et au processus décisionnel, la formation et les ateliers, la mise en commun d’idées et les services conseils, et le suivi et évaluation.</w:t>
      </w:r>
    </w:p>
    <w:p w14:paraId="6845765B" w14:textId="77777777" w:rsidR="00920D3E" w:rsidRPr="007C6151" w:rsidRDefault="00920D3E" w:rsidP="00920D3E">
      <w:pPr>
        <w:keepNext/>
        <w:keepLines/>
        <w:rPr>
          <w:u w:val="single"/>
          <w:lang w:val="fr-CA"/>
        </w:rPr>
      </w:pPr>
      <w:r w:rsidRPr="007C6151">
        <w:rPr>
          <w:u w:val="single"/>
          <w:lang w:val="fr-CA"/>
        </w:rPr>
        <w:t>Conclusion</w:t>
      </w:r>
    </w:p>
    <w:p w14:paraId="4BDA7400" w14:textId="77777777" w:rsidR="00920D3E" w:rsidRPr="007C6151" w:rsidRDefault="00920D3E" w:rsidP="00920D3E">
      <w:pPr>
        <w:keepNext/>
        <w:keepLines/>
        <w:rPr>
          <w:highlight w:val="yellow"/>
          <w:lang w:val="fr-CA"/>
        </w:rPr>
      </w:pPr>
    </w:p>
    <w:p w14:paraId="16A0EFE8" w14:textId="77777777" w:rsidR="00920D3E" w:rsidRPr="007C6151" w:rsidRDefault="00920D3E" w:rsidP="00920D3E">
      <w:pPr>
        <w:pStyle w:val="Heading1"/>
        <w:rPr>
          <w:lang w:val="fr-CA"/>
        </w:rPr>
      </w:pPr>
      <w:r w:rsidRPr="007C6151">
        <w:rPr>
          <w:lang w:val="fr-CA"/>
        </w:rPr>
        <w:t xml:space="preserve">La Chine continue à respecter le Protocole de Montréal et son Accord avec le Comité exécutif en lien avec le plan du secteur de la RAC, y compris les objectifs de réduction de la consommation de HCFC convenus pour 2019 et 2020. La mise en œuvre des deux premières tranches de la phase II va bon train et a abouti à l’achèvement de trois projets de reconversion, la mise en marche de six autres reconversions qui seront achevées entre 2022 et 2023, et la mise en œuvre continue de plusieurs activités d’assistance technique. Le niveau de décaissement est de 21 pour cent des sommes approuvées pour la deuxième tranche. </w:t>
      </w:r>
      <w:r>
        <w:rPr>
          <w:lang w:val="fr-CA"/>
        </w:rPr>
        <w:t>Nonobstant l</w:t>
      </w:r>
      <w:r w:rsidRPr="007C6151">
        <w:rPr>
          <w:lang w:val="fr-CA"/>
        </w:rPr>
        <w:t>es activités en cours de mise en œuvre et les efforts du gouvernement de la Chine, l’adoption des RAC biblocs à base de R-290 est faible et les ventes de cet équipement représentent une part dérisoire des ventes sur le marché. Il a été convenu, à la lumière de la norme d’efficacité énergétique révisée, de réviser le programme d’encouragement fondé sur les surcoûts d’exploitation</w:t>
      </w:r>
      <w:r>
        <w:rPr>
          <w:lang w:val="fr-CA"/>
        </w:rPr>
        <w:t>,</w:t>
      </w:r>
      <w:r w:rsidRPr="007C6151">
        <w:rPr>
          <w:lang w:val="fr-CA"/>
        </w:rPr>
        <w:t xml:space="preserve"> afin de favoriser l’adoption de RAC biblocs à base de R-290 sur le marché. Il faudra des efforts continus et soutenus, y compris la mise en œuvre des activités prévues à la troisième tranche, afin d’obtenir un niveau d’acceptation soutenu et substantiel des RAC à base de R-290 en Chine. Les politiques et les réglementations encourageant cette transition constitueront également un avantage pour l’adoption des RAC à base de R-290 à l’ext</w:t>
      </w:r>
      <w:r>
        <w:rPr>
          <w:lang w:val="fr-CA"/>
        </w:rPr>
        <w:t>é</w:t>
      </w:r>
      <w:r w:rsidRPr="007C6151">
        <w:rPr>
          <w:lang w:val="fr-CA"/>
        </w:rPr>
        <w:t>rieur de la Chine.</w:t>
      </w:r>
    </w:p>
    <w:p w14:paraId="37204AD5" w14:textId="77777777" w:rsidR="00920D3E" w:rsidRPr="007C6151" w:rsidRDefault="00920D3E" w:rsidP="00920D3E">
      <w:pPr>
        <w:rPr>
          <w:b/>
          <w:lang w:val="fr-CA"/>
        </w:rPr>
      </w:pPr>
      <w:r w:rsidRPr="007C6151">
        <w:rPr>
          <w:b/>
          <w:lang w:val="fr-CA"/>
        </w:rPr>
        <w:t>RECOMMANDATION</w:t>
      </w:r>
    </w:p>
    <w:p w14:paraId="6CE3A604" w14:textId="77777777" w:rsidR="00920D3E" w:rsidRPr="007C6151" w:rsidRDefault="00920D3E" w:rsidP="00920D3E">
      <w:pPr>
        <w:rPr>
          <w:lang w:val="fr-CA"/>
        </w:rPr>
      </w:pPr>
    </w:p>
    <w:p w14:paraId="7464E315" w14:textId="77777777" w:rsidR="00920D3E" w:rsidRPr="007C6151" w:rsidRDefault="00920D3E" w:rsidP="00920D3E">
      <w:pPr>
        <w:pStyle w:val="Heading1"/>
        <w:rPr>
          <w:lang w:val="fr-CA"/>
        </w:rPr>
      </w:pPr>
      <w:r w:rsidRPr="007C6151">
        <w:rPr>
          <w:lang w:val="fr-CA"/>
        </w:rPr>
        <w:t>Le Comité exécutif pourrait souhaiter :</w:t>
      </w:r>
    </w:p>
    <w:p w14:paraId="5D6891BE" w14:textId="77777777" w:rsidR="00920D3E" w:rsidRPr="007C6151" w:rsidRDefault="00920D3E" w:rsidP="00920D3E">
      <w:pPr>
        <w:pStyle w:val="Heading2"/>
        <w:numPr>
          <w:ilvl w:val="1"/>
          <w:numId w:val="1"/>
        </w:numPr>
        <w:rPr>
          <w:lang w:val="fr-CA"/>
        </w:rPr>
      </w:pPr>
      <w:r w:rsidRPr="007C6151">
        <w:rPr>
          <w:lang w:val="fr-CA"/>
        </w:rPr>
        <w:t xml:space="preserve">Prendre note du rapport périodique sur la mise en œuvre de la deuxième tranche du plan </w:t>
      </w:r>
      <w:r w:rsidRPr="007C6151">
        <w:rPr>
          <w:lang w:val="fr-CA"/>
        </w:rPr>
        <w:lastRenderedPageBreak/>
        <w:t>du secteur de la fabrication des climatiseurs individuels et des chauffe-eau à pompe à chaleur (plan du secteur des RAC) de la phase II du plan de</w:t>
      </w:r>
      <w:r>
        <w:rPr>
          <w:lang w:val="fr-CA"/>
        </w:rPr>
        <w:t xml:space="preserve"> gestion de l’élimination des H</w:t>
      </w:r>
      <w:r w:rsidRPr="007C6151">
        <w:rPr>
          <w:lang w:val="fr-CA"/>
        </w:rPr>
        <w:t xml:space="preserve">CFC (PGEH) de la Chine ;  </w:t>
      </w:r>
    </w:p>
    <w:p w14:paraId="0FABFC45" w14:textId="77777777" w:rsidR="00920D3E" w:rsidRPr="007C6151" w:rsidRDefault="00920D3E" w:rsidP="00920D3E">
      <w:pPr>
        <w:pStyle w:val="Heading2"/>
        <w:numPr>
          <w:ilvl w:val="1"/>
          <w:numId w:val="1"/>
        </w:numPr>
        <w:rPr>
          <w:lang w:val="fr-CA"/>
        </w:rPr>
      </w:pPr>
      <w:r w:rsidRPr="007C6151">
        <w:rPr>
          <w:lang w:val="fr-CA"/>
        </w:rPr>
        <w:t>Approuver la troisième tranche du plan des RAC de la phase II du PGEH pour la Chine et le plan de mise en œuvre de la tranche correspondant pour la période 2021-2023 pour la somme de 4 832 333 $US, comprenant 4 150 000 $US, plus les coûts d’appui à l’agence de 290 500 $US</w:t>
      </w:r>
      <w:r>
        <w:rPr>
          <w:lang w:val="fr-CA"/>
        </w:rPr>
        <w:t>,</w:t>
      </w:r>
      <w:r w:rsidRPr="007C6151">
        <w:rPr>
          <w:lang w:val="fr-CA"/>
        </w:rPr>
        <w:t xml:space="preserve"> pour l’ONUDI, et 350 000 $US, plus les coûts d’appui de 41 833 $US, pour l’Autriche.</w:t>
      </w:r>
    </w:p>
    <w:p w14:paraId="53F9992A" w14:textId="77777777" w:rsidR="00920D3E" w:rsidRPr="007C6151" w:rsidRDefault="00920D3E" w:rsidP="00920D3E">
      <w:pPr>
        <w:jc w:val="left"/>
        <w:rPr>
          <w:b/>
          <w:caps/>
          <w:lang w:val="fr-CA"/>
        </w:rPr>
      </w:pPr>
      <w:r w:rsidRPr="007C6151">
        <w:rPr>
          <w:lang w:val="fr-CA"/>
        </w:rPr>
        <w:br w:type="page"/>
      </w:r>
    </w:p>
    <w:p w14:paraId="2975BFA5" w14:textId="77777777" w:rsidR="00920D3E" w:rsidRPr="007C6151" w:rsidRDefault="00920D3E" w:rsidP="00920D3E">
      <w:pPr>
        <w:shd w:val="clear" w:color="auto" w:fill="FFFFFF" w:themeFill="background1"/>
        <w:jc w:val="center"/>
        <w:rPr>
          <w:b/>
          <w:lang w:val="fr-CA"/>
        </w:rPr>
      </w:pPr>
      <w:r w:rsidRPr="007C6151">
        <w:rPr>
          <w:b/>
          <w:lang w:val="fr-CA"/>
        </w:rPr>
        <w:lastRenderedPageBreak/>
        <w:t>FICHE D’ÉVALUATION DE PROJET : PROJETS PLURIANNUELS</w:t>
      </w:r>
    </w:p>
    <w:p w14:paraId="2545D930" w14:textId="77777777" w:rsidR="00920D3E" w:rsidRPr="007C6151" w:rsidRDefault="00920D3E" w:rsidP="00920D3E">
      <w:pPr>
        <w:shd w:val="clear" w:color="auto" w:fill="FFFFFF" w:themeFill="background1"/>
        <w:jc w:val="center"/>
        <w:rPr>
          <w:lang w:val="fr-CA"/>
        </w:rPr>
      </w:pPr>
    </w:p>
    <w:p w14:paraId="03A9BB6A" w14:textId="77777777" w:rsidR="00920D3E" w:rsidRPr="007C6151" w:rsidRDefault="00920D3E" w:rsidP="00920D3E">
      <w:pPr>
        <w:shd w:val="clear" w:color="auto" w:fill="FFFFFF" w:themeFill="background1"/>
        <w:jc w:val="center"/>
        <w:rPr>
          <w:b/>
          <w:lang w:val="fr-CA"/>
        </w:rPr>
      </w:pPr>
      <w:r w:rsidRPr="007C6151">
        <w:rPr>
          <w:b/>
          <w:lang w:val="fr-CA"/>
        </w:rPr>
        <w:t>Chine</w:t>
      </w:r>
    </w:p>
    <w:p w14:paraId="21879518" w14:textId="77777777" w:rsidR="00920D3E" w:rsidRPr="007C6151" w:rsidRDefault="00920D3E" w:rsidP="00920D3E">
      <w:pPr>
        <w:pStyle w:val="Title1"/>
        <w:shd w:val="clear" w:color="auto" w:fill="FFFFFF" w:themeFill="background1"/>
        <w:rPr>
          <w:b w:val="0"/>
          <w:lang w:val="fr-CA"/>
        </w:rPr>
      </w:pPr>
    </w:p>
    <w:tbl>
      <w:tblPr>
        <w:tblStyle w:val="TableGrid"/>
        <w:tblW w:w="5228" w:type="pct"/>
        <w:tblLook w:val="04A0" w:firstRow="1" w:lastRow="0" w:firstColumn="1" w:lastColumn="0" w:noHBand="0" w:noVBand="1"/>
      </w:tblPr>
      <w:tblGrid>
        <w:gridCol w:w="4106"/>
        <w:gridCol w:w="1418"/>
        <w:gridCol w:w="2127"/>
        <w:gridCol w:w="2125"/>
      </w:tblGrid>
      <w:tr w:rsidR="00920D3E" w:rsidRPr="007C6151" w14:paraId="1AA8330F" w14:textId="77777777" w:rsidTr="00920D3E">
        <w:trPr>
          <w:trHeight w:val="240"/>
        </w:trPr>
        <w:tc>
          <w:tcPr>
            <w:tcW w:w="2100" w:type="pct"/>
            <w:shd w:val="clear" w:color="auto" w:fill="auto"/>
          </w:tcPr>
          <w:p w14:paraId="696F8D69" w14:textId="77777777" w:rsidR="00920D3E" w:rsidRPr="007C6151" w:rsidRDefault="00920D3E" w:rsidP="00920D3E">
            <w:pPr>
              <w:shd w:val="clear" w:color="auto" w:fill="FFFFFF" w:themeFill="background1"/>
              <w:spacing w:after="80"/>
              <w:jc w:val="left"/>
              <w:rPr>
                <w:b/>
                <w:sz w:val="20"/>
                <w:szCs w:val="20"/>
                <w:lang w:val="fr-CA"/>
              </w:rPr>
            </w:pPr>
            <w:r w:rsidRPr="007C6151">
              <w:rPr>
                <w:b/>
                <w:sz w:val="20"/>
                <w:szCs w:val="20"/>
                <w:lang w:val="fr-CA"/>
              </w:rPr>
              <w:t>I) TITRE DU PROJET</w:t>
            </w:r>
          </w:p>
        </w:tc>
        <w:tc>
          <w:tcPr>
            <w:tcW w:w="725" w:type="pct"/>
            <w:shd w:val="clear" w:color="auto" w:fill="auto"/>
          </w:tcPr>
          <w:p w14:paraId="7790F139" w14:textId="77777777" w:rsidR="00920D3E" w:rsidRPr="007C6151" w:rsidRDefault="00920D3E" w:rsidP="00920D3E">
            <w:pPr>
              <w:shd w:val="clear" w:color="auto" w:fill="FFFFFF" w:themeFill="background1"/>
              <w:spacing w:after="80"/>
              <w:jc w:val="center"/>
              <w:rPr>
                <w:b/>
                <w:sz w:val="20"/>
                <w:szCs w:val="20"/>
                <w:lang w:val="fr-CA"/>
              </w:rPr>
            </w:pPr>
            <w:r w:rsidRPr="007C6151">
              <w:rPr>
                <w:b/>
                <w:sz w:val="20"/>
                <w:szCs w:val="20"/>
                <w:lang w:val="fr-CA"/>
              </w:rPr>
              <w:t>AGENCE</w:t>
            </w:r>
          </w:p>
        </w:tc>
        <w:tc>
          <w:tcPr>
            <w:tcW w:w="1088" w:type="pct"/>
            <w:shd w:val="clear" w:color="auto" w:fill="auto"/>
          </w:tcPr>
          <w:p w14:paraId="0E83101F" w14:textId="77777777" w:rsidR="00920D3E" w:rsidRPr="007C6151" w:rsidRDefault="00920D3E" w:rsidP="00920D3E">
            <w:pPr>
              <w:shd w:val="clear" w:color="auto" w:fill="FFFFFF" w:themeFill="background1"/>
              <w:spacing w:after="80"/>
              <w:jc w:val="center"/>
              <w:rPr>
                <w:b/>
                <w:sz w:val="20"/>
                <w:szCs w:val="20"/>
                <w:lang w:val="fr-CA"/>
              </w:rPr>
            </w:pPr>
            <w:r w:rsidRPr="007C6151">
              <w:rPr>
                <w:b/>
                <w:sz w:val="20"/>
                <w:szCs w:val="20"/>
                <w:lang w:val="fr-CA"/>
              </w:rPr>
              <w:t>RÉUNION D’APPROBATION</w:t>
            </w:r>
          </w:p>
        </w:tc>
        <w:tc>
          <w:tcPr>
            <w:tcW w:w="1087" w:type="pct"/>
            <w:shd w:val="clear" w:color="auto" w:fill="auto"/>
          </w:tcPr>
          <w:p w14:paraId="550E24D7" w14:textId="77777777" w:rsidR="00920D3E" w:rsidRPr="007C6151" w:rsidRDefault="00920D3E" w:rsidP="00920D3E">
            <w:pPr>
              <w:shd w:val="clear" w:color="auto" w:fill="FFFFFF" w:themeFill="background1"/>
              <w:spacing w:after="80"/>
              <w:jc w:val="center"/>
              <w:rPr>
                <w:b/>
                <w:sz w:val="20"/>
                <w:szCs w:val="20"/>
                <w:lang w:val="fr-CA"/>
              </w:rPr>
            </w:pPr>
            <w:r w:rsidRPr="007C6151">
              <w:rPr>
                <w:b/>
                <w:sz w:val="20"/>
                <w:szCs w:val="20"/>
                <w:lang w:val="fr-CA"/>
              </w:rPr>
              <w:t>MESURE DE RÉGLEMEN-TATION</w:t>
            </w:r>
          </w:p>
        </w:tc>
      </w:tr>
      <w:tr w:rsidR="00920D3E" w:rsidRPr="007C6151" w14:paraId="41488AAC" w14:textId="77777777" w:rsidTr="00920D3E">
        <w:trPr>
          <w:trHeight w:val="240"/>
        </w:trPr>
        <w:tc>
          <w:tcPr>
            <w:tcW w:w="2100" w:type="pct"/>
            <w:shd w:val="clear" w:color="auto" w:fill="auto"/>
          </w:tcPr>
          <w:p w14:paraId="41BB8FF4" w14:textId="77777777" w:rsidR="00920D3E" w:rsidRPr="007C6151" w:rsidRDefault="00920D3E" w:rsidP="00920D3E">
            <w:pPr>
              <w:shd w:val="clear" w:color="auto" w:fill="FFFFFF" w:themeFill="background1"/>
              <w:spacing w:after="80"/>
              <w:jc w:val="left"/>
              <w:rPr>
                <w:sz w:val="20"/>
                <w:szCs w:val="20"/>
                <w:lang w:val="fr-CA"/>
              </w:rPr>
            </w:pPr>
            <w:r w:rsidRPr="007C6151">
              <w:rPr>
                <w:sz w:val="20"/>
                <w:szCs w:val="20"/>
                <w:lang w:val="fr-CA"/>
              </w:rPr>
              <w:t>Plan d’élimination des HCFC (phase II) secteur des solvants</w:t>
            </w:r>
          </w:p>
        </w:tc>
        <w:tc>
          <w:tcPr>
            <w:tcW w:w="725" w:type="pct"/>
            <w:shd w:val="clear" w:color="auto" w:fill="auto"/>
          </w:tcPr>
          <w:p w14:paraId="538E64BF" w14:textId="77777777" w:rsidR="00920D3E" w:rsidRPr="007C6151" w:rsidRDefault="00920D3E" w:rsidP="00920D3E">
            <w:pPr>
              <w:shd w:val="clear" w:color="auto" w:fill="FFFFFF" w:themeFill="background1"/>
              <w:spacing w:after="80"/>
              <w:jc w:val="center"/>
              <w:rPr>
                <w:sz w:val="20"/>
                <w:szCs w:val="20"/>
                <w:lang w:val="fr-CA"/>
              </w:rPr>
            </w:pPr>
            <w:r w:rsidRPr="007C6151">
              <w:rPr>
                <w:sz w:val="20"/>
                <w:szCs w:val="20"/>
                <w:lang w:val="fr-CA"/>
              </w:rPr>
              <w:t>PNUD</w:t>
            </w:r>
          </w:p>
        </w:tc>
        <w:tc>
          <w:tcPr>
            <w:tcW w:w="1088" w:type="pct"/>
            <w:shd w:val="clear" w:color="auto" w:fill="auto"/>
          </w:tcPr>
          <w:p w14:paraId="18BBDCD0" w14:textId="77777777" w:rsidR="00920D3E" w:rsidRPr="007C6151" w:rsidRDefault="00920D3E" w:rsidP="00920D3E">
            <w:pPr>
              <w:shd w:val="clear" w:color="auto" w:fill="FFFFFF" w:themeFill="background1"/>
              <w:spacing w:after="80"/>
              <w:jc w:val="center"/>
              <w:rPr>
                <w:sz w:val="20"/>
                <w:szCs w:val="20"/>
                <w:lang w:val="fr-CA"/>
              </w:rPr>
            </w:pPr>
            <w:r w:rsidRPr="007C6151">
              <w:rPr>
                <w:sz w:val="20"/>
                <w:szCs w:val="20"/>
                <w:lang w:val="fr-CA"/>
              </w:rPr>
              <w:t>77</w:t>
            </w:r>
            <w:r w:rsidRPr="007C6151">
              <w:rPr>
                <w:sz w:val="20"/>
                <w:szCs w:val="20"/>
                <w:vertAlign w:val="superscript"/>
                <w:lang w:val="fr-CA"/>
              </w:rPr>
              <w:t>e</w:t>
            </w:r>
            <w:r w:rsidRPr="007C6151">
              <w:rPr>
                <w:sz w:val="20"/>
                <w:szCs w:val="20"/>
                <w:lang w:val="fr-CA"/>
              </w:rPr>
              <w:t xml:space="preserve"> </w:t>
            </w:r>
          </w:p>
        </w:tc>
        <w:tc>
          <w:tcPr>
            <w:tcW w:w="1087" w:type="pct"/>
            <w:shd w:val="clear" w:color="auto" w:fill="auto"/>
          </w:tcPr>
          <w:p w14:paraId="7A12E0D7" w14:textId="77777777" w:rsidR="00920D3E" w:rsidRPr="007C6151" w:rsidRDefault="00920D3E" w:rsidP="00920D3E">
            <w:pPr>
              <w:shd w:val="clear" w:color="auto" w:fill="FFFFFF" w:themeFill="background1"/>
              <w:spacing w:after="80"/>
              <w:jc w:val="center"/>
              <w:rPr>
                <w:sz w:val="20"/>
                <w:szCs w:val="20"/>
                <w:lang w:val="fr-CA"/>
              </w:rPr>
            </w:pPr>
            <w:r w:rsidRPr="007C6151">
              <w:rPr>
                <w:sz w:val="20"/>
                <w:szCs w:val="20"/>
                <w:lang w:val="fr-CA"/>
              </w:rPr>
              <w:t>100 % d’ici 2026</w:t>
            </w:r>
          </w:p>
        </w:tc>
      </w:tr>
    </w:tbl>
    <w:p w14:paraId="16FCB7FC" w14:textId="77777777" w:rsidR="00920D3E" w:rsidRPr="007C6151" w:rsidRDefault="00920D3E" w:rsidP="00920D3E">
      <w:pPr>
        <w:shd w:val="clear" w:color="auto" w:fill="FFFFFF" w:themeFill="background1"/>
        <w:spacing w:after="60"/>
        <w:jc w:val="center"/>
        <w:rPr>
          <w:sz w:val="20"/>
          <w:szCs w:val="20"/>
          <w:lang w:val="fr-CA"/>
        </w:rPr>
      </w:pPr>
    </w:p>
    <w:tbl>
      <w:tblPr>
        <w:tblStyle w:val="TableGrid"/>
        <w:tblW w:w="5228" w:type="pct"/>
        <w:tblLook w:val="04A0" w:firstRow="1" w:lastRow="0" w:firstColumn="1" w:lastColumn="0" w:noHBand="0" w:noVBand="1"/>
      </w:tblPr>
      <w:tblGrid>
        <w:gridCol w:w="4862"/>
        <w:gridCol w:w="2245"/>
        <w:gridCol w:w="2669"/>
      </w:tblGrid>
      <w:tr w:rsidR="00920D3E" w:rsidRPr="007C6151" w14:paraId="400D2069" w14:textId="77777777" w:rsidTr="00920D3E">
        <w:trPr>
          <w:trHeight w:val="240"/>
        </w:trPr>
        <w:tc>
          <w:tcPr>
            <w:tcW w:w="2487" w:type="pct"/>
            <w:shd w:val="clear" w:color="auto" w:fill="auto"/>
          </w:tcPr>
          <w:p w14:paraId="782B0DAB" w14:textId="77777777" w:rsidR="00920D3E" w:rsidRPr="007C6151" w:rsidRDefault="00920D3E" w:rsidP="00920D3E">
            <w:pPr>
              <w:shd w:val="clear" w:color="auto" w:fill="FFFFFF" w:themeFill="background1"/>
              <w:spacing w:after="60"/>
              <w:jc w:val="left"/>
              <w:rPr>
                <w:b/>
                <w:sz w:val="20"/>
                <w:szCs w:val="20"/>
                <w:lang w:val="fr-CA"/>
              </w:rPr>
            </w:pPr>
            <w:r w:rsidRPr="007C6151">
              <w:rPr>
                <w:b/>
                <w:sz w:val="20"/>
                <w:szCs w:val="20"/>
                <w:lang w:val="fr-CA"/>
              </w:rPr>
              <w:t>II) DERNIÈRES DONNÉES COMMUNIQUÉES EN VERTU DE L’ARTICLE 7 (groupe I de l’annexe C)</w:t>
            </w:r>
          </w:p>
        </w:tc>
        <w:tc>
          <w:tcPr>
            <w:tcW w:w="1148" w:type="pct"/>
            <w:shd w:val="clear" w:color="auto" w:fill="auto"/>
          </w:tcPr>
          <w:p w14:paraId="26B85222" w14:textId="77777777" w:rsidR="00920D3E" w:rsidRPr="007C6151" w:rsidRDefault="00920D3E" w:rsidP="00920D3E">
            <w:pPr>
              <w:shd w:val="clear" w:color="auto" w:fill="FFFFFF" w:themeFill="background1"/>
              <w:spacing w:after="60"/>
              <w:jc w:val="center"/>
              <w:rPr>
                <w:sz w:val="20"/>
                <w:szCs w:val="20"/>
                <w:lang w:val="fr-CA"/>
              </w:rPr>
            </w:pPr>
            <w:r w:rsidRPr="007C6151">
              <w:rPr>
                <w:sz w:val="20"/>
                <w:szCs w:val="20"/>
                <w:lang w:val="fr-CA"/>
              </w:rPr>
              <w:t>Année : 2020</w:t>
            </w:r>
          </w:p>
        </w:tc>
        <w:tc>
          <w:tcPr>
            <w:tcW w:w="1366" w:type="pct"/>
            <w:shd w:val="clear" w:color="auto" w:fill="auto"/>
          </w:tcPr>
          <w:p w14:paraId="0833A351"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10 682,65</w:t>
            </w:r>
            <w:r>
              <w:rPr>
                <w:sz w:val="20"/>
                <w:szCs w:val="20"/>
                <w:lang w:val="fr-CA"/>
              </w:rPr>
              <w:t xml:space="preserve"> </w:t>
            </w:r>
            <w:r w:rsidRPr="007C6151">
              <w:rPr>
                <w:sz w:val="20"/>
                <w:szCs w:val="20"/>
                <w:lang w:val="fr-CA"/>
              </w:rPr>
              <w:t>(tonnes PAO)</w:t>
            </w:r>
          </w:p>
        </w:tc>
      </w:tr>
    </w:tbl>
    <w:p w14:paraId="52A128A5" w14:textId="77777777" w:rsidR="00920D3E" w:rsidRPr="007C6151" w:rsidRDefault="00920D3E" w:rsidP="00920D3E">
      <w:pPr>
        <w:shd w:val="clear" w:color="auto" w:fill="FFFFFF" w:themeFill="background1"/>
        <w:spacing w:after="60"/>
        <w:jc w:val="center"/>
        <w:rPr>
          <w:sz w:val="20"/>
          <w:szCs w:val="20"/>
          <w:lang w:val="fr-CA"/>
        </w:rPr>
      </w:pPr>
    </w:p>
    <w:tbl>
      <w:tblPr>
        <w:tblStyle w:val="TableGrid"/>
        <w:tblW w:w="9812" w:type="dxa"/>
        <w:tblLook w:val="04A0" w:firstRow="1" w:lastRow="0" w:firstColumn="1" w:lastColumn="0" w:noHBand="0" w:noVBand="1"/>
      </w:tblPr>
      <w:tblGrid>
        <w:gridCol w:w="1486"/>
        <w:gridCol w:w="1352"/>
        <w:gridCol w:w="1126"/>
        <w:gridCol w:w="1418"/>
        <w:gridCol w:w="1417"/>
        <w:gridCol w:w="1418"/>
        <w:gridCol w:w="1595"/>
      </w:tblGrid>
      <w:tr w:rsidR="00920D3E" w:rsidRPr="007C6151" w14:paraId="6924656D" w14:textId="77777777" w:rsidTr="00920D3E">
        <w:trPr>
          <w:trHeight w:val="235"/>
        </w:trPr>
        <w:tc>
          <w:tcPr>
            <w:tcW w:w="8217" w:type="dxa"/>
            <w:gridSpan w:val="6"/>
            <w:shd w:val="clear" w:color="auto" w:fill="auto"/>
          </w:tcPr>
          <w:p w14:paraId="0BA12D3E" w14:textId="77777777" w:rsidR="00920D3E" w:rsidRPr="007C6151" w:rsidRDefault="00920D3E" w:rsidP="00920D3E">
            <w:pPr>
              <w:shd w:val="clear" w:color="auto" w:fill="FFFFFF" w:themeFill="background1"/>
              <w:tabs>
                <w:tab w:val="left" w:pos="7290"/>
              </w:tabs>
              <w:rPr>
                <w:b/>
                <w:sz w:val="20"/>
                <w:szCs w:val="20"/>
                <w:lang w:val="fr-CA"/>
              </w:rPr>
            </w:pPr>
            <w:r w:rsidRPr="007C6151">
              <w:rPr>
                <w:b/>
                <w:sz w:val="20"/>
                <w:szCs w:val="20"/>
                <w:lang w:val="fr-CA"/>
              </w:rPr>
              <w:t>III) DERNIÈRES DONNÉES SECTORIELLES RELATIVES AU PROGRAMME DE PAYS (tonnes PAO)</w:t>
            </w:r>
          </w:p>
        </w:tc>
        <w:tc>
          <w:tcPr>
            <w:tcW w:w="1595" w:type="dxa"/>
            <w:shd w:val="clear" w:color="auto" w:fill="auto"/>
          </w:tcPr>
          <w:p w14:paraId="41515B32" w14:textId="77777777" w:rsidR="00920D3E" w:rsidRPr="007C6151" w:rsidRDefault="00920D3E" w:rsidP="00920D3E">
            <w:pPr>
              <w:shd w:val="clear" w:color="auto" w:fill="FFFFFF" w:themeFill="background1"/>
              <w:tabs>
                <w:tab w:val="left" w:pos="7290"/>
              </w:tabs>
              <w:jc w:val="right"/>
              <w:rPr>
                <w:b/>
                <w:sz w:val="20"/>
                <w:szCs w:val="20"/>
                <w:lang w:val="fr-CA"/>
              </w:rPr>
            </w:pPr>
            <w:r w:rsidRPr="007C6151">
              <w:rPr>
                <w:b/>
                <w:sz w:val="20"/>
                <w:szCs w:val="20"/>
                <w:lang w:val="fr-CA"/>
              </w:rPr>
              <w:t>Année : 2020</w:t>
            </w:r>
          </w:p>
        </w:tc>
      </w:tr>
      <w:tr w:rsidR="00920D3E" w:rsidRPr="007C6151" w14:paraId="38A5FC37" w14:textId="77777777" w:rsidTr="00920D3E">
        <w:trPr>
          <w:trHeight w:val="235"/>
        </w:trPr>
        <w:tc>
          <w:tcPr>
            <w:tcW w:w="1486" w:type="dxa"/>
            <w:shd w:val="clear" w:color="auto" w:fill="auto"/>
            <w:vAlign w:val="center"/>
          </w:tcPr>
          <w:p w14:paraId="345405C1"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Produits chimiques</w:t>
            </w:r>
          </w:p>
        </w:tc>
        <w:tc>
          <w:tcPr>
            <w:tcW w:w="1352" w:type="dxa"/>
            <w:shd w:val="clear" w:color="auto" w:fill="auto"/>
            <w:vAlign w:val="center"/>
          </w:tcPr>
          <w:p w14:paraId="166D79F5"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Aérosols</w:t>
            </w:r>
          </w:p>
        </w:tc>
        <w:tc>
          <w:tcPr>
            <w:tcW w:w="1126" w:type="dxa"/>
            <w:shd w:val="clear" w:color="auto" w:fill="auto"/>
            <w:vAlign w:val="center"/>
          </w:tcPr>
          <w:p w14:paraId="00EC725E"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Mousses</w:t>
            </w:r>
          </w:p>
        </w:tc>
        <w:tc>
          <w:tcPr>
            <w:tcW w:w="2835" w:type="dxa"/>
            <w:gridSpan w:val="2"/>
            <w:shd w:val="clear" w:color="auto" w:fill="auto"/>
            <w:vAlign w:val="center"/>
          </w:tcPr>
          <w:p w14:paraId="09EC22C5"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Réfrigération</w:t>
            </w:r>
          </w:p>
        </w:tc>
        <w:tc>
          <w:tcPr>
            <w:tcW w:w="1418" w:type="dxa"/>
            <w:shd w:val="clear" w:color="auto" w:fill="auto"/>
            <w:vAlign w:val="center"/>
          </w:tcPr>
          <w:p w14:paraId="42FE8FE5"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Solvants</w:t>
            </w:r>
          </w:p>
        </w:tc>
        <w:tc>
          <w:tcPr>
            <w:tcW w:w="1595" w:type="dxa"/>
            <w:shd w:val="clear" w:color="auto" w:fill="auto"/>
            <w:vAlign w:val="center"/>
          </w:tcPr>
          <w:p w14:paraId="3AE32F9A"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Consommation total</w:t>
            </w:r>
            <w:r>
              <w:rPr>
                <w:sz w:val="20"/>
                <w:szCs w:val="20"/>
                <w:lang w:val="fr-CA"/>
              </w:rPr>
              <w:t>e</w:t>
            </w:r>
            <w:r w:rsidRPr="007C6151">
              <w:rPr>
                <w:sz w:val="20"/>
                <w:szCs w:val="20"/>
                <w:lang w:val="fr-CA"/>
              </w:rPr>
              <w:t xml:space="preserve"> du secteur</w:t>
            </w:r>
          </w:p>
        </w:tc>
      </w:tr>
      <w:tr w:rsidR="00920D3E" w:rsidRPr="007C6151" w14:paraId="08DE59CC" w14:textId="77777777" w:rsidTr="00920D3E">
        <w:trPr>
          <w:trHeight w:val="299"/>
        </w:trPr>
        <w:tc>
          <w:tcPr>
            <w:tcW w:w="3964" w:type="dxa"/>
            <w:gridSpan w:val="3"/>
            <w:shd w:val="clear" w:color="auto" w:fill="auto"/>
          </w:tcPr>
          <w:p w14:paraId="52C99894" w14:textId="77777777" w:rsidR="00920D3E" w:rsidRPr="007C6151" w:rsidRDefault="00920D3E" w:rsidP="00920D3E">
            <w:pPr>
              <w:shd w:val="clear" w:color="auto" w:fill="FFFFFF" w:themeFill="background1"/>
              <w:tabs>
                <w:tab w:val="left" w:pos="7290"/>
              </w:tabs>
              <w:rPr>
                <w:sz w:val="20"/>
                <w:szCs w:val="20"/>
                <w:lang w:val="fr-CA"/>
              </w:rPr>
            </w:pPr>
          </w:p>
        </w:tc>
        <w:tc>
          <w:tcPr>
            <w:tcW w:w="1418" w:type="dxa"/>
            <w:shd w:val="clear" w:color="auto" w:fill="auto"/>
            <w:vAlign w:val="center"/>
          </w:tcPr>
          <w:p w14:paraId="1AEF545D"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Fabrication</w:t>
            </w:r>
          </w:p>
        </w:tc>
        <w:tc>
          <w:tcPr>
            <w:tcW w:w="1417" w:type="dxa"/>
            <w:shd w:val="clear" w:color="auto" w:fill="auto"/>
            <w:vAlign w:val="center"/>
          </w:tcPr>
          <w:p w14:paraId="6A842B28"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Entretien</w:t>
            </w:r>
          </w:p>
        </w:tc>
        <w:tc>
          <w:tcPr>
            <w:tcW w:w="3013" w:type="dxa"/>
            <w:gridSpan w:val="2"/>
            <w:shd w:val="clear" w:color="auto" w:fill="auto"/>
          </w:tcPr>
          <w:p w14:paraId="6B788049" w14:textId="77777777" w:rsidR="00920D3E" w:rsidRPr="007C6151" w:rsidRDefault="00920D3E" w:rsidP="00920D3E">
            <w:pPr>
              <w:shd w:val="clear" w:color="auto" w:fill="FFFFFF" w:themeFill="background1"/>
              <w:tabs>
                <w:tab w:val="left" w:pos="7290"/>
              </w:tabs>
              <w:rPr>
                <w:sz w:val="20"/>
                <w:szCs w:val="20"/>
                <w:lang w:val="fr-CA"/>
              </w:rPr>
            </w:pPr>
          </w:p>
        </w:tc>
      </w:tr>
      <w:tr w:rsidR="00920D3E" w:rsidRPr="007C6151" w14:paraId="7B02A264" w14:textId="77777777" w:rsidTr="00920D3E">
        <w:trPr>
          <w:trHeight w:val="235"/>
        </w:trPr>
        <w:tc>
          <w:tcPr>
            <w:tcW w:w="1486" w:type="dxa"/>
            <w:shd w:val="clear" w:color="auto" w:fill="auto"/>
          </w:tcPr>
          <w:p w14:paraId="5527A287"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HCFC-22</w:t>
            </w:r>
          </w:p>
        </w:tc>
        <w:tc>
          <w:tcPr>
            <w:tcW w:w="1352" w:type="dxa"/>
            <w:shd w:val="clear" w:color="auto" w:fill="auto"/>
          </w:tcPr>
          <w:p w14:paraId="6C92F074"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5C1F830E"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1 265,00</w:t>
            </w:r>
          </w:p>
        </w:tc>
        <w:tc>
          <w:tcPr>
            <w:tcW w:w="1418" w:type="dxa"/>
            <w:shd w:val="clear" w:color="auto" w:fill="auto"/>
          </w:tcPr>
          <w:p w14:paraId="3FF3A619"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3 135,00</w:t>
            </w:r>
          </w:p>
        </w:tc>
        <w:tc>
          <w:tcPr>
            <w:tcW w:w="1417" w:type="dxa"/>
            <w:shd w:val="clear" w:color="auto" w:fill="auto"/>
          </w:tcPr>
          <w:p w14:paraId="0137EA26"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2 939,77</w:t>
            </w:r>
          </w:p>
        </w:tc>
        <w:tc>
          <w:tcPr>
            <w:tcW w:w="1418" w:type="dxa"/>
            <w:shd w:val="clear" w:color="auto" w:fill="auto"/>
          </w:tcPr>
          <w:p w14:paraId="591E57D8"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595" w:type="dxa"/>
            <w:shd w:val="clear" w:color="auto" w:fill="auto"/>
          </w:tcPr>
          <w:p w14:paraId="7C1CE178"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7 339,77</w:t>
            </w:r>
          </w:p>
        </w:tc>
      </w:tr>
      <w:tr w:rsidR="00920D3E" w:rsidRPr="007C6151" w14:paraId="79FBF9D7" w14:textId="77777777" w:rsidTr="00920D3E">
        <w:trPr>
          <w:trHeight w:val="235"/>
        </w:trPr>
        <w:tc>
          <w:tcPr>
            <w:tcW w:w="1486" w:type="dxa"/>
            <w:shd w:val="clear" w:color="auto" w:fill="auto"/>
          </w:tcPr>
          <w:p w14:paraId="2F1CC273"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HCFC-123</w:t>
            </w:r>
          </w:p>
        </w:tc>
        <w:tc>
          <w:tcPr>
            <w:tcW w:w="1352" w:type="dxa"/>
            <w:shd w:val="clear" w:color="auto" w:fill="auto"/>
          </w:tcPr>
          <w:p w14:paraId="7D5C93CF"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639F6AD4"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8" w:type="dxa"/>
            <w:shd w:val="clear" w:color="auto" w:fill="auto"/>
          </w:tcPr>
          <w:p w14:paraId="75D21FF4"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10,20</w:t>
            </w:r>
          </w:p>
        </w:tc>
        <w:tc>
          <w:tcPr>
            <w:tcW w:w="1417" w:type="dxa"/>
            <w:shd w:val="clear" w:color="auto" w:fill="auto"/>
          </w:tcPr>
          <w:p w14:paraId="1920C4C9"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7,16</w:t>
            </w:r>
          </w:p>
        </w:tc>
        <w:tc>
          <w:tcPr>
            <w:tcW w:w="1418" w:type="dxa"/>
            <w:shd w:val="clear" w:color="auto" w:fill="auto"/>
          </w:tcPr>
          <w:p w14:paraId="192A114A"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595" w:type="dxa"/>
            <w:shd w:val="clear" w:color="auto" w:fill="auto"/>
          </w:tcPr>
          <w:p w14:paraId="7DE5F52F"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17,36</w:t>
            </w:r>
          </w:p>
        </w:tc>
      </w:tr>
      <w:tr w:rsidR="00920D3E" w:rsidRPr="007C6151" w14:paraId="0A78FFE4" w14:textId="77777777" w:rsidTr="00920D3E">
        <w:trPr>
          <w:trHeight w:val="235"/>
        </w:trPr>
        <w:tc>
          <w:tcPr>
            <w:tcW w:w="1486" w:type="dxa"/>
            <w:shd w:val="clear" w:color="auto" w:fill="auto"/>
          </w:tcPr>
          <w:p w14:paraId="52ACB15A"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HCFC-124</w:t>
            </w:r>
          </w:p>
        </w:tc>
        <w:tc>
          <w:tcPr>
            <w:tcW w:w="1352" w:type="dxa"/>
            <w:shd w:val="clear" w:color="auto" w:fill="auto"/>
          </w:tcPr>
          <w:p w14:paraId="461CBA76"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572A28DE"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8" w:type="dxa"/>
            <w:shd w:val="clear" w:color="auto" w:fill="auto"/>
          </w:tcPr>
          <w:p w14:paraId="076EAAFD"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7" w:type="dxa"/>
            <w:shd w:val="clear" w:color="auto" w:fill="auto"/>
          </w:tcPr>
          <w:p w14:paraId="3BA25353"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-0,51</w:t>
            </w:r>
          </w:p>
        </w:tc>
        <w:tc>
          <w:tcPr>
            <w:tcW w:w="1418" w:type="dxa"/>
            <w:shd w:val="clear" w:color="auto" w:fill="auto"/>
          </w:tcPr>
          <w:p w14:paraId="5D635F75"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595" w:type="dxa"/>
            <w:shd w:val="clear" w:color="auto" w:fill="auto"/>
          </w:tcPr>
          <w:p w14:paraId="4851F035"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-0,51</w:t>
            </w:r>
          </w:p>
        </w:tc>
      </w:tr>
      <w:tr w:rsidR="00920D3E" w:rsidRPr="007C6151" w14:paraId="65DAB1C8" w14:textId="77777777" w:rsidTr="00920D3E">
        <w:trPr>
          <w:trHeight w:val="235"/>
        </w:trPr>
        <w:tc>
          <w:tcPr>
            <w:tcW w:w="1486" w:type="dxa"/>
            <w:shd w:val="clear" w:color="auto" w:fill="auto"/>
          </w:tcPr>
          <w:p w14:paraId="5EFD911D"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HCFC-141b</w:t>
            </w:r>
          </w:p>
        </w:tc>
        <w:tc>
          <w:tcPr>
            <w:tcW w:w="1352" w:type="dxa"/>
            <w:shd w:val="clear" w:color="auto" w:fill="auto"/>
          </w:tcPr>
          <w:p w14:paraId="40B4E3B8"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7690F00B"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2 879,41</w:t>
            </w:r>
          </w:p>
        </w:tc>
        <w:tc>
          <w:tcPr>
            <w:tcW w:w="1418" w:type="dxa"/>
            <w:shd w:val="clear" w:color="auto" w:fill="auto"/>
          </w:tcPr>
          <w:p w14:paraId="3155CCE9"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7" w:type="dxa"/>
            <w:shd w:val="clear" w:color="auto" w:fill="auto"/>
          </w:tcPr>
          <w:p w14:paraId="43A2C450"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8" w:type="dxa"/>
            <w:shd w:val="clear" w:color="auto" w:fill="auto"/>
          </w:tcPr>
          <w:p w14:paraId="5651F758"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308,00</w:t>
            </w:r>
          </w:p>
        </w:tc>
        <w:tc>
          <w:tcPr>
            <w:tcW w:w="1595" w:type="dxa"/>
            <w:shd w:val="clear" w:color="auto" w:fill="auto"/>
          </w:tcPr>
          <w:p w14:paraId="218AD359"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3187,41</w:t>
            </w:r>
          </w:p>
        </w:tc>
      </w:tr>
      <w:tr w:rsidR="00920D3E" w:rsidRPr="007C6151" w14:paraId="477149FB" w14:textId="77777777" w:rsidTr="00920D3E">
        <w:trPr>
          <w:trHeight w:val="235"/>
        </w:trPr>
        <w:tc>
          <w:tcPr>
            <w:tcW w:w="1486" w:type="dxa"/>
            <w:shd w:val="clear" w:color="auto" w:fill="auto"/>
          </w:tcPr>
          <w:p w14:paraId="11E32531"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HCFC-142b</w:t>
            </w:r>
          </w:p>
        </w:tc>
        <w:tc>
          <w:tcPr>
            <w:tcW w:w="1352" w:type="dxa"/>
            <w:shd w:val="clear" w:color="auto" w:fill="auto"/>
          </w:tcPr>
          <w:p w14:paraId="521692FB"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47117A47"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97,50</w:t>
            </w:r>
          </w:p>
        </w:tc>
        <w:tc>
          <w:tcPr>
            <w:tcW w:w="1418" w:type="dxa"/>
            <w:shd w:val="clear" w:color="auto" w:fill="auto"/>
          </w:tcPr>
          <w:p w14:paraId="048CE07F"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4,23</w:t>
            </w:r>
          </w:p>
        </w:tc>
        <w:tc>
          <w:tcPr>
            <w:tcW w:w="1417" w:type="dxa"/>
            <w:shd w:val="clear" w:color="auto" w:fill="auto"/>
          </w:tcPr>
          <w:p w14:paraId="2B8D0E6D"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37,98</w:t>
            </w:r>
          </w:p>
        </w:tc>
        <w:tc>
          <w:tcPr>
            <w:tcW w:w="1418" w:type="dxa"/>
            <w:shd w:val="clear" w:color="auto" w:fill="auto"/>
          </w:tcPr>
          <w:p w14:paraId="5D6F3E78"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595" w:type="dxa"/>
            <w:shd w:val="clear" w:color="auto" w:fill="auto"/>
          </w:tcPr>
          <w:p w14:paraId="0FBC5764"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139,71</w:t>
            </w:r>
          </w:p>
        </w:tc>
      </w:tr>
    </w:tbl>
    <w:p w14:paraId="602FF3EE" w14:textId="77777777" w:rsidR="00920D3E" w:rsidRPr="007C6151" w:rsidRDefault="00920D3E" w:rsidP="00920D3E">
      <w:pPr>
        <w:pStyle w:val="StyleHeader4Para4Left0Firstline0"/>
        <w:numPr>
          <w:ilvl w:val="0"/>
          <w:numId w:val="0"/>
        </w:numPr>
        <w:shd w:val="clear" w:color="auto" w:fill="FFFFFF" w:themeFill="background1"/>
        <w:spacing w:after="0"/>
        <w:rPr>
          <w:szCs w:val="20"/>
          <w:lang w:val="fr-CA"/>
        </w:rPr>
      </w:pPr>
    </w:p>
    <w:tbl>
      <w:tblPr>
        <w:tblStyle w:val="TableGrid"/>
        <w:tblW w:w="9805"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Look w:val="04A0" w:firstRow="1" w:lastRow="0" w:firstColumn="1" w:lastColumn="0" w:noHBand="0" w:noVBand="1"/>
      </w:tblPr>
      <w:tblGrid>
        <w:gridCol w:w="2547"/>
        <w:gridCol w:w="1984"/>
        <w:gridCol w:w="4014"/>
        <w:gridCol w:w="1260"/>
      </w:tblGrid>
      <w:tr w:rsidR="00920D3E" w:rsidRPr="00E45BFC" w14:paraId="69572F64" w14:textId="77777777" w:rsidTr="00920D3E">
        <w:trPr>
          <w:trHeight w:val="240"/>
        </w:trPr>
        <w:tc>
          <w:tcPr>
            <w:tcW w:w="9805" w:type="dxa"/>
            <w:gridSpan w:val="4"/>
            <w:shd w:val="clear" w:color="auto" w:fill="auto"/>
          </w:tcPr>
          <w:p w14:paraId="2AADD1D2" w14:textId="77777777" w:rsidR="00920D3E" w:rsidRPr="007C6151" w:rsidRDefault="00920D3E" w:rsidP="00920D3E">
            <w:pPr>
              <w:shd w:val="clear" w:color="auto" w:fill="FFFFFF" w:themeFill="background1"/>
              <w:tabs>
                <w:tab w:val="left" w:pos="7290"/>
              </w:tabs>
              <w:rPr>
                <w:b/>
                <w:sz w:val="20"/>
                <w:szCs w:val="20"/>
                <w:lang w:val="fr-CA"/>
              </w:rPr>
            </w:pPr>
            <w:r w:rsidRPr="007C6151">
              <w:rPr>
                <w:b/>
                <w:sz w:val="20"/>
                <w:szCs w:val="20"/>
                <w:lang w:val="fr-CA"/>
              </w:rPr>
              <w:t>IV) DONNÉES SUR LA CONSOMMATION (tonnes PAO)</w:t>
            </w:r>
          </w:p>
        </w:tc>
      </w:tr>
      <w:tr w:rsidR="00920D3E" w:rsidRPr="007C6151" w14:paraId="5B08C047" w14:textId="77777777" w:rsidTr="00920D3E">
        <w:trPr>
          <w:trHeight w:val="240"/>
        </w:trPr>
        <w:tc>
          <w:tcPr>
            <w:tcW w:w="2547" w:type="dxa"/>
            <w:shd w:val="clear" w:color="auto" w:fill="auto"/>
          </w:tcPr>
          <w:p w14:paraId="50C201D1"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Valeur de référence 2009 - 2010 :</w:t>
            </w:r>
          </w:p>
        </w:tc>
        <w:tc>
          <w:tcPr>
            <w:tcW w:w="1984" w:type="dxa"/>
            <w:shd w:val="clear" w:color="auto" w:fill="auto"/>
          </w:tcPr>
          <w:p w14:paraId="3DCC9DBF"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19 269,00</w:t>
            </w:r>
          </w:p>
        </w:tc>
        <w:tc>
          <w:tcPr>
            <w:tcW w:w="4014" w:type="dxa"/>
            <w:shd w:val="clear" w:color="auto" w:fill="auto"/>
          </w:tcPr>
          <w:p w14:paraId="6DCC74A9"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 xml:space="preserve">Point de départ </w:t>
            </w:r>
            <w:r>
              <w:rPr>
                <w:sz w:val="20"/>
                <w:szCs w:val="20"/>
                <w:lang w:val="fr-CA"/>
              </w:rPr>
              <w:t>d’une réduction globale durable </w:t>
            </w:r>
            <w:r w:rsidRPr="007C6151">
              <w:rPr>
                <w:sz w:val="20"/>
                <w:szCs w:val="20"/>
                <w:lang w:val="fr-CA"/>
              </w:rPr>
              <w:t>:</w:t>
            </w:r>
          </w:p>
        </w:tc>
        <w:tc>
          <w:tcPr>
            <w:tcW w:w="1260" w:type="dxa"/>
            <w:shd w:val="clear" w:color="auto" w:fill="auto"/>
          </w:tcPr>
          <w:p w14:paraId="57A47426"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18 865,44</w:t>
            </w:r>
          </w:p>
        </w:tc>
      </w:tr>
      <w:tr w:rsidR="00920D3E" w:rsidRPr="00E45BFC" w14:paraId="1F7E1A27" w14:textId="77777777" w:rsidTr="00920D3E">
        <w:trPr>
          <w:trHeight w:val="240"/>
        </w:trPr>
        <w:tc>
          <w:tcPr>
            <w:tcW w:w="9805" w:type="dxa"/>
            <w:gridSpan w:val="4"/>
            <w:shd w:val="clear" w:color="auto" w:fill="auto"/>
          </w:tcPr>
          <w:p w14:paraId="79C541E6" w14:textId="77777777" w:rsidR="00920D3E" w:rsidRPr="007C6151" w:rsidRDefault="00920D3E" w:rsidP="00920D3E">
            <w:pPr>
              <w:shd w:val="clear" w:color="auto" w:fill="FFFFFF" w:themeFill="background1"/>
              <w:tabs>
                <w:tab w:val="left" w:pos="7290"/>
              </w:tabs>
              <w:rPr>
                <w:b/>
                <w:sz w:val="20"/>
                <w:szCs w:val="20"/>
                <w:lang w:val="fr-CA"/>
              </w:rPr>
            </w:pPr>
            <w:r w:rsidRPr="007C6151">
              <w:rPr>
                <w:b/>
                <w:sz w:val="20"/>
                <w:szCs w:val="20"/>
                <w:lang w:val="fr-CA"/>
              </w:rPr>
              <w:t>CONSOMMATION ADMISSIBLE AU FINANCEMENT (tonnes PAO)</w:t>
            </w:r>
          </w:p>
        </w:tc>
      </w:tr>
      <w:tr w:rsidR="00920D3E" w:rsidRPr="007C6151" w14:paraId="5D962D1C" w14:textId="77777777" w:rsidTr="00920D3E">
        <w:trPr>
          <w:trHeight w:val="240"/>
        </w:trPr>
        <w:tc>
          <w:tcPr>
            <w:tcW w:w="2547" w:type="dxa"/>
            <w:shd w:val="clear" w:color="auto" w:fill="auto"/>
          </w:tcPr>
          <w:p w14:paraId="43BE1EE9"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Déjà approuvée :</w:t>
            </w:r>
          </w:p>
        </w:tc>
        <w:tc>
          <w:tcPr>
            <w:tcW w:w="1984" w:type="dxa"/>
            <w:shd w:val="clear" w:color="auto" w:fill="auto"/>
          </w:tcPr>
          <w:p w14:paraId="6FB4BB31"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12 161,02</w:t>
            </w:r>
          </w:p>
        </w:tc>
        <w:tc>
          <w:tcPr>
            <w:tcW w:w="4014" w:type="dxa"/>
            <w:shd w:val="clear" w:color="auto" w:fill="auto"/>
          </w:tcPr>
          <w:p w14:paraId="037E2BE2"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Restante :</w:t>
            </w:r>
          </w:p>
        </w:tc>
        <w:tc>
          <w:tcPr>
            <w:tcW w:w="1260" w:type="dxa"/>
            <w:shd w:val="clear" w:color="auto" w:fill="auto"/>
          </w:tcPr>
          <w:p w14:paraId="1A6631EE"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6 704,42</w:t>
            </w:r>
          </w:p>
        </w:tc>
      </w:tr>
    </w:tbl>
    <w:p w14:paraId="654D671B" w14:textId="77777777" w:rsidR="00920D3E" w:rsidRPr="007C6151" w:rsidRDefault="00920D3E" w:rsidP="00920D3E">
      <w:pPr>
        <w:pStyle w:val="StyleHeader4Para4Left0Firstline0"/>
        <w:numPr>
          <w:ilvl w:val="0"/>
          <w:numId w:val="0"/>
        </w:numPr>
        <w:shd w:val="clear" w:color="auto" w:fill="FFFFFF" w:themeFill="background1"/>
        <w:spacing w:after="0"/>
        <w:rPr>
          <w:szCs w:val="20"/>
          <w:lang w:val="fr-CA"/>
        </w:rPr>
      </w:pPr>
    </w:p>
    <w:tbl>
      <w:tblPr>
        <w:tblStyle w:val="TableGrid"/>
        <w:tblW w:w="5218" w:type="pct"/>
        <w:tblLook w:val="04A0" w:firstRow="1" w:lastRow="0" w:firstColumn="1" w:lastColumn="0" w:noHBand="0" w:noVBand="1"/>
      </w:tblPr>
      <w:tblGrid>
        <w:gridCol w:w="946"/>
        <w:gridCol w:w="3019"/>
        <w:gridCol w:w="1417"/>
        <w:gridCol w:w="1419"/>
        <w:gridCol w:w="1419"/>
        <w:gridCol w:w="1538"/>
      </w:tblGrid>
      <w:tr w:rsidR="00920D3E" w:rsidRPr="007C6151" w14:paraId="474859DD" w14:textId="77777777" w:rsidTr="00920D3E">
        <w:trPr>
          <w:trHeight w:val="41"/>
        </w:trPr>
        <w:tc>
          <w:tcPr>
            <w:tcW w:w="2032" w:type="pct"/>
            <w:gridSpan w:val="2"/>
            <w:shd w:val="clear" w:color="auto" w:fill="auto"/>
          </w:tcPr>
          <w:p w14:paraId="65797223" w14:textId="77777777" w:rsidR="00920D3E" w:rsidRPr="007C6151" w:rsidRDefault="00920D3E" w:rsidP="00920D3E">
            <w:pPr>
              <w:shd w:val="clear" w:color="auto" w:fill="FFFFFF" w:themeFill="background1"/>
              <w:spacing w:after="60"/>
              <w:jc w:val="left"/>
              <w:rPr>
                <w:b/>
                <w:sz w:val="20"/>
                <w:szCs w:val="20"/>
                <w:lang w:val="fr-CA"/>
              </w:rPr>
            </w:pPr>
            <w:r w:rsidRPr="007C6151">
              <w:rPr>
                <w:b/>
                <w:sz w:val="20"/>
                <w:szCs w:val="20"/>
                <w:lang w:val="fr-CA"/>
              </w:rPr>
              <w:t>PLAN D’ACTIVITÉS</w:t>
            </w:r>
          </w:p>
        </w:tc>
        <w:tc>
          <w:tcPr>
            <w:tcW w:w="726" w:type="pct"/>
          </w:tcPr>
          <w:p w14:paraId="7F1CA82A" w14:textId="77777777" w:rsidR="00920D3E" w:rsidRPr="007C6151" w:rsidRDefault="00920D3E" w:rsidP="00920D3E">
            <w:pPr>
              <w:shd w:val="clear" w:color="auto" w:fill="FFFFFF" w:themeFill="background1"/>
              <w:spacing w:after="60"/>
              <w:jc w:val="center"/>
              <w:rPr>
                <w:b/>
                <w:sz w:val="20"/>
                <w:szCs w:val="20"/>
                <w:lang w:val="fr-CA"/>
              </w:rPr>
            </w:pPr>
            <w:r w:rsidRPr="007C6151">
              <w:rPr>
                <w:b/>
                <w:sz w:val="20"/>
                <w:szCs w:val="20"/>
                <w:lang w:val="fr-CA"/>
              </w:rPr>
              <w:t>2021</w:t>
            </w:r>
          </w:p>
        </w:tc>
        <w:tc>
          <w:tcPr>
            <w:tcW w:w="727" w:type="pct"/>
          </w:tcPr>
          <w:p w14:paraId="096C5257" w14:textId="77777777" w:rsidR="00920D3E" w:rsidRPr="007C6151" w:rsidRDefault="00920D3E" w:rsidP="00920D3E">
            <w:pPr>
              <w:shd w:val="clear" w:color="auto" w:fill="FFFFFF" w:themeFill="background1"/>
              <w:spacing w:after="60"/>
              <w:jc w:val="center"/>
              <w:rPr>
                <w:b/>
                <w:sz w:val="20"/>
                <w:szCs w:val="20"/>
                <w:lang w:val="fr-CA"/>
              </w:rPr>
            </w:pPr>
            <w:r w:rsidRPr="007C6151">
              <w:rPr>
                <w:b/>
                <w:sz w:val="20"/>
                <w:szCs w:val="20"/>
                <w:lang w:val="fr-CA"/>
              </w:rPr>
              <w:t>2022</w:t>
            </w:r>
          </w:p>
        </w:tc>
        <w:tc>
          <w:tcPr>
            <w:tcW w:w="727" w:type="pct"/>
            <w:shd w:val="clear" w:color="auto" w:fill="auto"/>
          </w:tcPr>
          <w:p w14:paraId="1B9F897B" w14:textId="77777777" w:rsidR="00920D3E" w:rsidRPr="007C6151" w:rsidRDefault="00920D3E" w:rsidP="00920D3E">
            <w:pPr>
              <w:shd w:val="clear" w:color="auto" w:fill="FFFFFF" w:themeFill="background1"/>
              <w:spacing w:after="60"/>
              <w:jc w:val="center"/>
              <w:rPr>
                <w:b/>
                <w:sz w:val="20"/>
                <w:szCs w:val="20"/>
                <w:lang w:val="fr-CA"/>
              </w:rPr>
            </w:pPr>
            <w:r w:rsidRPr="007C6151">
              <w:rPr>
                <w:b/>
                <w:sz w:val="20"/>
                <w:szCs w:val="20"/>
                <w:lang w:val="fr-CA"/>
              </w:rPr>
              <w:t>2023</w:t>
            </w:r>
          </w:p>
        </w:tc>
        <w:tc>
          <w:tcPr>
            <w:tcW w:w="788" w:type="pct"/>
            <w:shd w:val="clear" w:color="auto" w:fill="auto"/>
          </w:tcPr>
          <w:p w14:paraId="5269FE29" w14:textId="77777777" w:rsidR="00920D3E" w:rsidRPr="007C6151" w:rsidRDefault="00920D3E" w:rsidP="00920D3E">
            <w:pPr>
              <w:shd w:val="clear" w:color="auto" w:fill="FFFFFF" w:themeFill="background1"/>
              <w:spacing w:after="60"/>
              <w:jc w:val="center"/>
              <w:rPr>
                <w:b/>
                <w:sz w:val="20"/>
                <w:szCs w:val="20"/>
                <w:lang w:val="fr-CA"/>
              </w:rPr>
            </w:pPr>
            <w:r w:rsidRPr="007C6151">
              <w:rPr>
                <w:b/>
                <w:sz w:val="20"/>
                <w:szCs w:val="20"/>
                <w:lang w:val="fr-CA"/>
              </w:rPr>
              <w:t>Total</w:t>
            </w:r>
          </w:p>
        </w:tc>
      </w:tr>
      <w:tr w:rsidR="00920D3E" w:rsidRPr="007C6151" w14:paraId="29585125" w14:textId="77777777" w:rsidTr="00920D3E">
        <w:trPr>
          <w:trHeight w:val="41"/>
        </w:trPr>
        <w:tc>
          <w:tcPr>
            <w:tcW w:w="485" w:type="pct"/>
            <w:vMerge w:val="restart"/>
            <w:shd w:val="clear" w:color="auto" w:fill="auto"/>
            <w:vAlign w:val="center"/>
          </w:tcPr>
          <w:p w14:paraId="3DAC4D80" w14:textId="77777777" w:rsidR="00920D3E" w:rsidRPr="007C6151" w:rsidRDefault="00920D3E" w:rsidP="00920D3E">
            <w:pPr>
              <w:shd w:val="clear" w:color="auto" w:fill="FFFFFF" w:themeFill="background1"/>
              <w:spacing w:after="60"/>
              <w:jc w:val="left"/>
              <w:rPr>
                <w:sz w:val="20"/>
                <w:szCs w:val="20"/>
                <w:lang w:val="fr-CA"/>
              </w:rPr>
            </w:pPr>
            <w:r w:rsidRPr="007C6151">
              <w:rPr>
                <w:sz w:val="20"/>
                <w:szCs w:val="20"/>
                <w:lang w:val="fr-CA"/>
              </w:rPr>
              <w:t>PNUD</w:t>
            </w:r>
          </w:p>
        </w:tc>
        <w:tc>
          <w:tcPr>
            <w:tcW w:w="1547" w:type="pct"/>
            <w:shd w:val="clear" w:color="auto" w:fill="auto"/>
          </w:tcPr>
          <w:p w14:paraId="1625F5A7" w14:textId="77777777" w:rsidR="00920D3E" w:rsidRPr="007C6151" w:rsidRDefault="00920D3E" w:rsidP="00920D3E">
            <w:pPr>
              <w:shd w:val="clear" w:color="auto" w:fill="FFFFFF" w:themeFill="background1"/>
              <w:spacing w:after="60"/>
              <w:jc w:val="left"/>
              <w:rPr>
                <w:sz w:val="20"/>
                <w:szCs w:val="20"/>
                <w:lang w:val="fr-CA"/>
              </w:rPr>
            </w:pPr>
            <w:r w:rsidRPr="007C6151">
              <w:rPr>
                <w:sz w:val="20"/>
                <w:szCs w:val="20"/>
                <w:lang w:val="fr-CA"/>
              </w:rPr>
              <w:t>Élimination des SAO (tonnes PAO)</w:t>
            </w:r>
          </w:p>
        </w:tc>
        <w:tc>
          <w:tcPr>
            <w:tcW w:w="726" w:type="pct"/>
          </w:tcPr>
          <w:p w14:paraId="494DCC74"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44,51</w:t>
            </w:r>
          </w:p>
        </w:tc>
        <w:tc>
          <w:tcPr>
            <w:tcW w:w="727" w:type="pct"/>
          </w:tcPr>
          <w:p w14:paraId="48A94E3D"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17,80</w:t>
            </w:r>
          </w:p>
        </w:tc>
        <w:tc>
          <w:tcPr>
            <w:tcW w:w="727" w:type="pct"/>
            <w:shd w:val="clear" w:color="auto" w:fill="auto"/>
          </w:tcPr>
          <w:p w14:paraId="222B5AAC"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35,61</w:t>
            </w:r>
          </w:p>
        </w:tc>
        <w:tc>
          <w:tcPr>
            <w:tcW w:w="788" w:type="pct"/>
            <w:shd w:val="clear" w:color="auto" w:fill="auto"/>
          </w:tcPr>
          <w:p w14:paraId="74422A29"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97,92</w:t>
            </w:r>
          </w:p>
        </w:tc>
      </w:tr>
      <w:tr w:rsidR="00920D3E" w:rsidRPr="007C6151" w14:paraId="20B9EF4C" w14:textId="77777777" w:rsidTr="00920D3E">
        <w:trPr>
          <w:trHeight w:val="41"/>
        </w:trPr>
        <w:tc>
          <w:tcPr>
            <w:tcW w:w="485" w:type="pct"/>
            <w:vMerge/>
            <w:shd w:val="clear" w:color="auto" w:fill="auto"/>
          </w:tcPr>
          <w:p w14:paraId="3C2DC1CC" w14:textId="77777777" w:rsidR="00920D3E" w:rsidRPr="007C6151" w:rsidRDefault="00920D3E" w:rsidP="00920D3E">
            <w:pPr>
              <w:shd w:val="clear" w:color="auto" w:fill="FFFFFF" w:themeFill="background1"/>
              <w:spacing w:after="60"/>
              <w:jc w:val="center"/>
              <w:rPr>
                <w:sz w:val="20"/>
                <w:szCs w:val="20"/>
                <w:lang w:val="fr-CA"/>
              </w:rPr>
            </w:pPr>
          </w:p>
        </w:tc>
        <w:tc>
          <w:tcPr>
            <w:tcW w:w="1547" w:type="pct"/>
            <w:shd w:val="clear" w:color="auto" w:fill="auto"/>
          </w:tcPr>
          <w:p w14:paraId="42708248" w14:textId="77777777" w:rsidR="00920D3E" w:rsidRPr="007C6151" w:rsidRDefault="00920D3E" w:rsidP="00920D3E">
            <w:pPr>
              <w:shd w:val="clear" w:color="auto" w:fill="FFFFFF" w:themeFill="background1"/>
              <w:spacing w:after="60"/>
              <w:jc w:val="left"/>
              <w:rPr>
                <w:sz w:val="20"/>
                <w:szCs w:val="20"/>
                <w:lang w:val="fr-CA"/>
              </w:rPr>
            </w:pPr>
            <w:r w:rsidRPr="007C6151">
              <w:rPr>
                <w:sz w:val="20"/>
                <w:szCs w:val="20"/>
                <w:lang w:val="fr-CA"/>
              </w:rPr>
              <w:t>Financement ($US)</w:t>
            </w:r>
          </w:p>
        </w:tc>
        <w:tc>
          <w:tcPr>
            <w:tcW w:w="726" w:type="pct"/>
          </w:tcPr>
          <w:p w14:paraId="7142CF75"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2 675 000</w:t>
            </w:r>
          </w:p>
        </w:tc>
        <w:tc>
          <w:tcPr>
            <w:tcW w:w="727" w:type="pct"/>
          </w:tcPr>
          <w:p w14:paraId="2B1DAA66"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1 070 000</w:t>
            </w:r>
          </w:p>
        </w:tc>
        <w:tc>
          <w:tcPr>
            <w:tcW w:w="727" w:type="pct"/>
            <w:shd w:val="clear" w:color="auto" w:fill="auto"/>
          </w:tcPr>
          <w:p w14:paraId="2C1EDE4D"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2 140 000</w:t>
            </w:r>
          </w:p>
        </w:tc>
        <w:tc>
          <w:tcPr>
            <w:tcW w:w="788" w:type="pct"/>
            <w:shd w:val="clear" w:color="auto" w:fill="auto"/>
          </w:tcPr>
          <w:p w14:paraId="3743023F" w14:textId="77777777" w:rsidR="00920D3E" w:rsidRPr="007C6151" w:rsidRDefault="00920D3E" w:rsidP="00920D3E">
            <w:pPr>
              <w:shd w:val="clear" w:color="auto" w:fill="FFFFFF" w:themeFill="background1"/>
              <w:spacing w:after="60"/>
              <w:jc w:val="right"/>
              <w:rPr>
                <w:sz w:val="20"/>
                <w:szCs w:val="20"/>
                <w:lang w:val="fr-CA"/>
              </w:rPr>
            </w:pPr>
            <w:r w:rsidRPr="007C6151">
              <w:rPr>
                <w:sz w:val="20"/>
                <w:szCs w:val="20"/>
                <w:lang w:val="fr-CA"/>
              </w:rPr>
              <w:t>5 885 000</w:t>
            </w:r>
          </w:p>
        </w:tc>
      </w:tr>
    </w:tbl>
    <w:p w14:paraId="181E0A3B" w14:textId="77777777" w:rsidR="00920D3E" w:rsidRPr="007C6151" w:rsidRDefault="00920D3E" w:rsidP="00920D3E">
      <w:pPr>
        <w:pStyle w:val="Title1"/>
        <w:shd w:val="clear" w:color="auto" w:fill="FFFFFF" w:themeFill="background1"/>
        <w:rPr>
          <w:lang w:val="fr-CA"/>
        </w:rPr>
      </w:pPr>
    </w:p>
    <w:p w14:paraId="537B482F" w14:textId="77777777" w:rsidR="00920D3E" w:rsidRPr="007C6151" w:rsidRDefault="00920D3E" w:rsidP="00920D3E">
      <w:pPr>
        <w:pStyle w:val="Title1"/>
        <w:shd w:val="clear" w:color="auto" w:fill="FFFFFF" w:themeFill="background1"/>
        <w:rPr>
          <w:lang w:val="fr-CA"/>
        </w:rPr>
      </w:pPr>
    </w:p>
    <w:p w14:paraId="3B8D093E" w14:textId="77777777" w:rsidR="00920D3E" w:rsidRPr="007C6151" w:rsidRDefault="00920D3E" w:rsidP="00920D3E">
      <w:pPr>
        <w:pStyle w:val="Title1"/>
        <w:rPr>
          <w:lang w:val="fr-CA"/>
        </w:rPr>
        <w:sectPr w:rsidR="00920D3E" w:rsidRPr="007C6151" w:rsidSect="00920D3E">
          <w:headerReference w:type="even" r:id="rId52"/>
          <w:headerReference w:type="default" r:id="rId53"/>
          <w:footerReference w:type="even" r:id="rId54"/>
          <w:footerReference w:type="default" r:id="rId55"/>
          <w:headerReference w:type="first" r:id="rId56"/>
          <w:pgSz w:w="12240" w:h="15840" w:code="1"/>
          <w:pgMar w:top="720" w:right="1440" w:bottom="864" w:left="1440" w:header="720" w:footer="475" w:gutter="0"/>
          <w:cols w:space="720"/>
          <w:docGrid w:linePitch="299"/>
        </w:sectPr>
      </w:pPr>
    </w:p>
    <w:tbl>
      <w:tblPr>
        <w:tblStyle w:val="TableGrid"/>
        <w:tblW w:w="5000" w:type="pct"/>
        <w:tblLook w:val="04A0" w:firstRow="1" w:lastRow="0" w:firstColumn="1" w:lastColumn="0" w:noHBand="0" w:noVBand="1"/>
      </w:tblPr>
      <w:tblGrid>
        <w:gridCol w:w="1413"/>
        <w:gridCol w:w="849"/>
        <w:gridCol w:w="1276"/>
        <w:gridCol w:w="992"/>
        <w:gridCol w:w="994"/>
        <w:gridCol w:w="849"/>
        <w:gridCol w:w="1279"/>
        <w:gridCol w:w="992"/>
        <w:gridCol w:w="992"/>
        <w:gridCol w:w="994"/>
        <w:gridCol w:w="849"/>
        <w:gridCol w:w="852"/>
        <w:gridCol w:w="849"/>
        <w:gridCol w:w="1066"/>
      </w:tblGrid>
      <w:tr w:rsidR="00920D3E" w:rsidRPr="007C6151" w14:paraId="18D12D1F" w14:textId="77777777" w:rsidTr="00920D3E">
        <w:tc>
          <w:tcPr>
            <w:tcW w:w="1242" w:type="pct"/>
            <w:gridSpan w:val="3"/>
            <w:shd w:val="clear" w:color="auto" w:fill="auto"/>
            <w:tcMar>
              <w:left w:w="85" w:type="dxa"/>
              <w:right w:w="85" w:type="dxa"/>
            </w:tcMar>
          </w:tcPr>
          <w:p w14:paraId="2CA86505" w14:textId="77777777" w:rsidR="00920D3E" w:rsidRPr="007C6151" w:rsidRDefault="00920D3E" w:rsidP="00920D3E">
            <w:pPr>
              <w:spacing w:after="60"/>
              <w:jc w:val="left"/>
              <w:rPr>
                <w:b/>
                <w:sz w:val="20"/>
                <w:szCs w:val="20"/>
                <w:lang w:val="fr-CA"/>
              </w:rPr>
            </w:pPr>
            <w:r w:rsidRPr="007C6151">
              <w:rPr>
                <w:b/>
                <w:sz w:val="20"/>
                <w:szCs w:val="20"/>
                <w:lang w:val="fr-CA"/>
              </w:rPr>
              <w:lastRenderedPageBreak/>
              <w:t>VI) DONNÉES DU PROJET</w:t>
            </w:r>
          </w:p>
        </w:tc>
        <w:tc>
          <w:tcPr>
            <w:tcW w:w="348" w:type="pct"/>
            <w:shd w:val="clear" w:color="auto" w:fill="auto"/>
            <w:tcMar>
              <w:left w:w="0" w:type="dxa"/>
              <w:right w:w="85" w:type="dxa"/>
            </w:tcMar>
            <w:vAlign w:val="center"/>
          </w:tcPr>
          <w:p w14:paraId="53382DF5" w14:textId="77777777" w:rsidR="00920D3E" w:rsidRPr="007C6151" w:rsidRDefault="00920D3E" w:rsidP="00920D3E">
            <w:pPr>
              <w:jc w:val="center"/>
              <w:rPr>
                <w:b/>
                <w:sz w:val="20"/>
                <w:lang w:val="fr-CA"/>
              </w:rPr>
            </w:pPr>
            <w:r w:rsidRPr="007C6151">
              <w:rPr>
                <w:b/>
                <w:sz w:val="20"/>
                <w:lang w:val="fr-CA"/>
              </w:rPr>
              <w:t>2016</w:t>
            </w:r>
          </w:p>
        </w:tc>
        <w:tc>
          <w:tcPr>
            <w:tcW w:w="349" w:type="pct"/>
            <w:shd w:val="clear" w:color="auto" w:fill="auto"/>
            <w:tcMar>
              <w:left w:w="0" w:type="dxa"/>
              <w:right w:w="85" w:type="dxa"/>
            </w:tcMar>
            <w:vAlign w:val="center"/>
          </w:tcPr>
          <w:p w14:paraId="2D47F23D" w14:textId="77777777" w:rsidR="00920D3E" w:rsidRPr="007C6151" w:rsidRDefault="00920D3E" w:rsidP="00920D3E">
            <w:pPr>
              <w:jc w:val="center"/>
              <w:rPr>
                <w:b/>
                <w:sz w:val="20"/>
                <w:lang w:val="fr-CA"/>
              </w:rPr>
            </w:pPr>
            <w:r w:rsidRPr="007C6151">
              <w:rPr>
                <w:b/>
                <w:sz w:val="20"/>
                <w:lang w:val="fr-CA"/>
              </w:rPr>
              <w:t>2017</w:t>
            </w:r>
          </w:p>
        </w:tc>
        <w:tc>
          <w:tcPr>
            <w:tcW w:w="298" w:type="pct"/>
            <w:shd w:val="clear" w:color="auto" w:fill="auto"/>
            <w:tcMar>
              <w:left w:w="0" w:type="dxa"/>
              <w:right w:w="85" w:type="dxa"/>
            </w:tcMar>
            <w:vAlign w:val="center"/>
          </w:tcPr>
          <w:p w14:paraId="3C24C6A8" w14:textId="77777777" w:rsidR="00920D3E" w:rsidRPr="007C6151" w:rsidRDefault="00920D3E" w:rsidP="00920D3E">
            <w:pPr>
              <w:jc w:val="center"/>
              <w:rPr>
                <w:b/>
                <w:sz w:val="20"/>
                <w:lang w:val="fr-CA"/>
              </w:rPr>
            </w:pPr>
            <w:r w:rsidRPr="007C6151">
              <w:rPr>
                <w:b/>
                <w:sz w:val="20"/>
                <w:lang w:val="fr-CA"/>
              </w:rPr>
              <w:t>2018 2019</w:t>
            </w:r>
          </w:p>
        </w:tc>
        <w:tc>
          <w:tcPr>
            <w:tcW w:w="449" w:type="pct"/>
            <w:shd w:val="clear" w:color="auto" w:fill="auto"/>
            <w:tcMar>
              <w:left w:w="0" w:type="dxa"/>
              <w:right w:w="85" w:type="dxa"/>
            </w:tcMar>
            <w:vAlign w:val="center"/>
          </w:tcPr>
          <w:p w14:paraId="69E5F338" w14:textId="77777777" w:rsidR="00920D3E" w:rsidRPr="007C6151" w:rsidRDefault="00920D3E" w:rsidP="00920D3E">
            <w:pPr>
              <w:jc w:val="center"/>
              <w:rPr>
                <w:b/>
                <w:sz w:val="20"/>
                <w:lang w:val="fr-CA"/>
              </w:rPr>
            </w:pPr>
            <w:r w:rsidRPr="007C6151">
              <w:rPr>
                <w:b/>
                <w:sz w:val="20"/>
                <w:lang w:val="fr-CA"/>
              </w:rPr>
              <w:t>2020</w:t>
            </w:r>
            <w:r w:rsidRPr="007C6151">
              <w:rPr>
                <w:b/>
                <w:sz w:val="4"/>
                <w:szCs w:val="4"/>
                <w:lang w:val="fr-CA"/>
              </w:rPr>
              <w:t> </w:t>
            </w:r>
            <w:r w:rsidRPr="007C6151">
              <w:rPr>
                <w:b/>
                <w:sz w:val="20"/>
                <w:lang w:val="fr-CA"/>
              </w:rPr>
              <w:t>*</w:t>
            </w:r>
          </w:p>
        </w:tc>
        <w:tc>
          <w:tcPr>
            <w:tcW w:w="348" w:type="pct"/>
            <w:shd w:val="clear" w:color="auto" w:fill="auto"/>
            <w:tcMar>
              <w:left w:w="0" w:type="dxa"/>
              <w:right w:w="85" w:type="dxa"/>
            </w:tcMar>
            <w:vAlign w:val="center"/>
          </w:tcPr>
          <w:p w14:paraId="35B0A388" w14:textId="77777777" w:rsidR="00920D3E" w:rsidRPr="007C6151" w:rsidRDefault="00920D3E" w:rsidP="00920D3E">
            <w:pPr>
              <w:jc w:val="center"/>
              <w:rPr>
                <w:b/>
                <w:sz w:val="20"/>
                <w:lang w:val="fr-CA"/>
              </w:rPr>
            </w:pPr>
            <w:r w:rsidRPr="007C6151">
              <w:rPr>
                <w:b/>
                <w:sz w:val="20"/>
                <w:lang w:val="fr-CA"/>
              </w:rPr>
              <w:t>2021</w:t>
            </w:r>
          </w:p>
        </w:tc>
        <w:tc>
          <w:tcPr>
            <w:tcW w:w="348" w:type="pct"/>
            <w:tcMar>
              <w:left w:w="0" w:type="dxa"/>
              <w:right w:w="85" w:type="dxa"/>
            </w:tcMar>
            <w:vAlign w:val="center"/>
          </w:tcPr>
          <w:p w14:paraId="547E595E" w14:textId="77777777" w:rsidR="00920D3E" w:rsidRPr="007C6151" w:rsidRDefault="00920D3E" w:rsidP="00920D3E">
            <w:pPr>
              <w:jc w:val="center"/>
              <w:rPr>
                <w:b/>
                <w:sz w:val="20"/>
                <w:lang w:val="fr-CA"/>
              </w:rPr>
            </w:pPr>
            <w:r w:rsidRPr="007C6151">
              <w:rPr>
                <w:b/>
                <w:sz w:val="20"/>
                <w:lang w:val="fr-CA"/>
              </w:rPr>
              <w:t>2022</w:t>
            </w:r>
          </w:p>
        </w:tc>
        <w:tc>
          <w:tcPr>
            <w:tcW w:w="349" w:type="pct"/>
            <w:tcMar>
              <w:left w:w="0" w:type="dxa"/>
              <w:right w:w="85" w:type="dxa"/>
            </w:tcMar>
            <w:vAlign w:val="center"/>
          </w:tcPr>
          <w:p w14:paraId="0E375780" w14:textId="77777777" w:rsidR="00920D3E" w:rsidRPr="007C6151" w:rsidRDefault="00920D3E" w:rsidP="00920D3E">
            <w:pPr>
              <w:jc w:val="center"/>
              <w:rPr>
                <w:b/>
                <w:sz w:val="20"/>
                <w:lang w:val="fr-CA"/>
              </w:rPr>
            </w:pPr>
            <w:r w:rsidRPr="007C6151">
              <w:rPr>
                <w:b/>
                <w:sz w:val="20"/>
                <w:lang w:val="fr-CA"/>
              </w:rPr>
              <w:t>2023</w:t>
            </w:r>
          </w:p>
        </w:tc>
        <w:tc>
          <w:tcPr>
            <w:tcW w:w="298" w:type="pct"/>
            <w:tcMar>
              <w:left w:w="0" w:type="dxa"/>
              <w:right w:w="85" w:type="dxa"/>
            </w:tcMar>
            <w:vAlign w:val="center"/>
          </w:tcPr>
          <w:p w14:paraId="7C246FA3" w14:textId="77777777" w:rsidR="00920D3E" w:rsidRPr="007C6151" w:rsidRDefault="00920D3E" w:rsidP="00920D3E">
            <w:pPr>
              <w:jc w:val="center"/>
              <w:rPr>
                <w:b/>
                <w:sz w:val="20"/>
                <w:lang w:val="fr-CA"/>
              </w:rPr>
            </w:pPr>
            <w:r w:rsidRPr="007C6151">
              <w:rPr>
                <w:b/>
                <w:sz w:val="20"/>
                <w:lang w:val="fr-CA"/>
              </w:rPr>
              <w:t>2024</w:t>
            </w:r>
          </w:p>
        </w:tc>
        <w:tc>
          <w:tcPr>
            <w:tcW w:w="299" w:type="pct"/>
            <w:tcMar>
              <w:left w:w="0" w:type="dxa"/>
              <w:right w:w="85" w:type="dxa"/>
            </w:tcMar>
            <w:vAlign w:val="center"/>
          </w:tcPr>
          <w:p w14:paraId="1CDBAB84" w14:textId="77777777" w:rsidR="00920D3E" w:rsidRPr="007C6151" w:rsidRDefault="00920D3E" w:rsidP="00920D3E">
            <w:pPr>
              <w:jc w:val="center"/>
              <w:rPr>
                <w:b/>
                <w:sz w:val="20"/>
                <w:lang w:val="fr-CA"/>
              </w:rPr>
            </w:pPr>
            <w:r w:rsidRPr="007C6151">
              <w:rPr>
                <w:b/>
                <w:sz w:val="20"/>
                <w:lang w:val="fr-CA"/>
              </w:rPr>
              <w:t>2025</w:t>
            </w:r>
          </w:p>
        </w:tc>
        <w:tc>
          <w:tcPr>
            <w:tcW w:w="298" w:type="pct"/>
            <w:tcMar>
              <w:left w:w="0" w:type="dxa"/>
              <w:right w:w="85" w:type="dxa"/>
            </w:tcMar>
            <w:vAlign w:val="center"/>
          </w:tcPr>
          <w:p w14:paraId="324F9EA0" w14:textId="77777777" w:rsidR="00920D3E" w:rsidRPr="007C6151" w:rsidRDefault="00920D3E" w:rsidP="00920D3E">
            <w:pPr>
              <w:jc w:val="center"/>
              <w:rPr>
                <w:b/>
                <w:sz w:val="20"/>
                <w:lang w:val="fr-CA"/>
              </w:rPr>
            </w:pPr>
            <w:r w:rsidRPr="007C6151">
              <w:rPr>
                <w:b/>
                <w:sz w:val="20"/>
                <w:lang w:val="fr-CA"/>
              </w:rPr>
              <w:t>2026</w:t>
            </w:r>
          </w:p>
        </w:tc>
        <w:tc>
          <w:tcPr>
            <w:tcW w:w="374" w:type="pct"/>
            <w:shd w:val="clear" w:color="auto" w:fill="auto"/>
            <w:tcMar>
              <w:left w:w="0" w:type="dxa"/>
              <w:right w:w="85" w:type="dxa"/>
            </w:tcMar>
            <w:vAlign w:val="center"/>
          </w:tcPr>
          <w:p w14:paraId="33853864" w14:textId="77777777" w:rsidR="00920D3E" w:rsidRPr="007C6151" w:rsidRDefault="00920D3E" w:rsidP="00920D3E">
            <w:pPr>
              <w:jc w:val="center"/>
              <w:rPr>
                <w:b/>
                <w:sz w:val="20"/>
                <w:lang w:val="fr-CA"/>
              </w:rPr>
            </w:pPr>
            <w:r w:rsidRPr="007C6151">
              <w:rPr>
                <w:b/>
                <w:sz w:val="20"/>
                <w:lang w:val="fr-CA"/>
              </w:rPr>
              <w:t>Total</w:t>
            </w:r>
          </w:p>
        </w:tc>
      </w:tr>
      <w:tr w:rsidR="00920D3E" w:rsidRPr="007C6151" w14:paraId="66105EA8" w14:textId="77777777" w:rsidTr="00920D3E">
        <w:tc>
          <w:tcPr>
            <w:tcW w:w="1242" w:type="pct"/>
            <w:gridSpan w:val="3"/>
            <w:shd w:val="clear" w:color="auto" w:fill="auto"/>
            <w:tcMar>
              <w:left w:w="85" w:type="dxa"/>
              <w:right w:w="28" w:type="dxa"/>
            </w:tcMar>
          </w:tcPr>
          <w:p w14:paraId="2BBCBB1B" w14:textId="77777777" w:rsidR="00920D3E" w:rsidRPr="007C6151" w:rsidRDefault="00920D3E" w:rsidP="00920D3E">
            <w:pPr>
              <w:spacing w:after="60"/>
              <w:jc w:val="left"/>
              <w:rPr>
                <w:sz w:val="20"/>
                <w:szCs w:val="20"/>
                <w:lang w:val="fr-CA"/>
              </w:rPr>
            </w:pPr>
            <w:r w:rsidRPr="007C6151">
              <w:rPr>
                <w:sz w:val="20"/>
                <w:szCs w:val="20"/>
                <w:lang w:val="fr-CA"/>
              </w:rPr>
              <w:t xml:space="preserve">Limites de consommation du Protocole de Montréal </w:t>
            </w:r>
          </w:p>
        </w:tc>
        <w:tc>
          <w:tcPr>
            <w:tcW w:w="348" w:type="pct"/>
            <w:shd w:val="clear" w:color="auto" w:fill="auto"/>
            <w:tcMar>
              <w:left w:w="0" w:type="dxa"/>
              <w:right w:w="85" w:type="dxa"/>
            </w:tcMar>
          </w:tcPr>
          <w:p w14:paraId="0262C12C" w14:textId="77777777" w:rsidR="00920D3E" w:rsidRPr="007C6151" w:rsidRDefault="00920D3E" w:rsidP="00920D3E">
            <w:pPr>
              <w:jc w:val="right"/>
              <w:rPr>
                <w:color w:val="000000"/>
                <w:sz w:val="20"/>
                <w:szCs w:val="20"/>
                <w:lang w:val="fr-CA"/>
              </w:rPr>
            </w:pPr>
            <w:r w:rsidRPr="007C6151">
              <w:rPr>
                <w:sz w:val="20"/>
                <w:szCs w:val="20"/>
                <w:lang w:val="fr-CA"/>
              </w:rPr>
              <w:t>16 978,9</w:t>
            </w:r>
          </w:p>
        </w:tc>
        <w:tc>
          <w:tcPr>
            <w:tcW w:w="349" w:type="pct"/>
            <w:shd w:val="clear" w:color="auto" w:fill="auto"/>
            <w:tcMar>
              <w:left w:w="0" w:type="dxa"/>
              <w:right w:w="85" w:type="dxa"/>
            </w:tcMar>
          </w:tcPr>
          <w:p w14:paraId="2199579A" w14:textId="77777777" w:rsidR="00920D3E" w:rsidRPr="007C6151" w:rsidRDefault="00920D3E" w:rsidP="00920D3E">
            <w:pPr>
              <w:jc w:val="right"/>
              <w:rPr>
                <w:color w:val="000000"/>
                <w:sz w:val="20"/>
                <w:szCs w:val="20"/>
                <w:lang w:val="fr-CA"/>
              </w:rPr>
            </w:pPr>
            <w:r w:rsidRPr="007C6151">
              <w:rPr>
                <w:sz w:val="20"/>
                <w:szCs w:val="20"/>
                <w:lang w:val="fr-CA"/>
              </w:rPr>
              <w:t>16 978,9</w:t>
            </w:r>
          </w:p>
        </w:tc>
        <w:tc>
          <w:tcPr>
            <w:tcW w:w="298" w:type="pct"/>
            <w:shd w:val="clear" w:color="auto" w:fill="auto"/>
            <w:tcMar>
              <w:left w:w="0" w:type="dxa"/>
              <w:right w:w="85" w:type="dxa"/>
            </w:tcMar>
          </w:tcPr>
          <w:p w14:paraId="12C285A5" w14:textId="77777777" w:rsidR="00920D3E" w:rsidRPr="007C6151" w:rsidRDefault="00920D3E" w:rsidP="00920D3E">
            <w:pPr>
              <w:jc w:val="right"/>
              <w:rPr>
                <w:color w:val="000000"/>
                <w:sz w:val="20"/>
                <w:szCs w:val="20"/>
                <w:lang w:val="fr-CA"/>
              </w:rPr>
            </w:pPr>
            <w:r w:rsidRPr="007C6151">
              <w:rPr>
                <w:sz w:val="20"/>
                <w:szCs w:val="20"/>
                <w:lang w:val="fr-CA"/>
              </w:rPr>
              <w:t>15 048,1</w:t>
            </w:r>
          </w:p>
        </w:tc>
        <w:tc>
          <w:tcPr>
            <w:tcW w:w="449" w:type="pct"/>
            <w:shd w:val="clear" w:color="auto" w:fill="auto"/>
            <w:tcMar>
              <w:left w:w="0" w:type="dxa"/>
              <w:right w:w="85" w:type="dxa"/>
            </w:tcMar>
          </w:tcPr>
          <w:p w14:paraId="4B8DB520" w14:textId="77777777" w:rsidR="00920D3E" w:rsidRPr="007C6151" w:rsidRDefault="00920D3E" w:rsidP="00920D3E">
            <w:pPr>
              <w:jc w:val="right"/>
              <w:rPr>
                <w:color w:val="000000"/>
                <w:sz w:val="20"/>
                <w:szCs w:val="20"/>
                <w:lang w:val="fr-CA"/>
              </w:rPr>
            </w:pPr>
            <w:r w:rsidRPr="007C6151">
              <w:rPr>
                <w:sz w:val="20"/>
                <w:szCs w:val="20"/>
                <w:lang w:val="fr-CA"/>
              </w:rPr>
              <w:t>11 772,0</w:t>
            </w:r>
          </w:p>
        </w:tc>
        <w:tc>
          <w:tcPr>
            <w:tcW w:w="348" w:type="pct"/>
            <w:shd w:val="clear" w:color="auto" w:fill="auto"/>
            <w:tcMar>
              <w:left w:w="0" w:type="dxa"/>
              <w:right w:w="85" w:type="dxa"/>
            </w:tcMar>
          </w:tcPr>
          <w:p w14:paraId="166A7095" w14:textId="77777777" w:rsidR="00920D3E" w:rsidRPr="007C6151" w:rsidRDefault="00920D3E" w:rsidP="00920D3E">
            <w:pPr>
              <w:jc w:val="right"/>
              <w:rPr>
                <w:color w:val="000000"/>
                <w:sz w:val="20"/>
                <w:szCs w:val="20"/>
                <w:lang w:val="fr-CA"/>
              </w:rPr>
            </w:pPr>
            <w:r w:rsidRPr="007C6151">
              <w:rPr>
                <w:sz w:val="20"/>
                <w:szCs w:val="20"/>
                <w:lang w:val="fr-CA"/>
              </w:rPr>
              <w:t>11 772,0</w:t>
            </w:r>
          </w:p>
        </w:tc>
        <w:tc>
          <w:tcPr>
            <w:tcW w:w="348" w:type="pct"/>
            <w:tcMar>
              <w:left w:w="0" w:type="dxa"/>
              <w:right w:w="85" w:type="dxa"/>
            </w:tcMar>
          </w:tcPr>
          <w:p w14:paraId="0C6DC372" w14:textId="77777777" w:rsidR="00920D3E" w:rsidRPr="007C6151" w:rsidRDefault="00920D3E" w:rsidP="00920D3E">
            <w:pPr>
              <w:jc w:val="right"/>
              <w:rPr>
                <w:color w:val="000000"/>
                <w:sz w:val="20"/>
                <w:szCs w:val="20"/>
                <w:lang w:val="fr-CA"/>
              </w:rPr>
            </w:pPr>
            <w:r w:rsidRPr="007C6151">
              <w:rPr>
                <w:sz w:val="20"/>
                <w:szCs w:val="20"/>
                <w:lang w:val="fr-CA"/>
              </w:rPr>
              <w:t>11 772,0</w:t>
            </w:r>
          </w:p>
        </w:tc>
        <w:tc>
          <w:tcPr>
            <w:tcW w:w="349" w:type="pct"/>
            <w:tcMar>
              <w:left w:w="0" w:type="dxa"/>
              <w:right w:w="85" w:type="dxa"/>
            </w:tcMar>
          </w:tcPr>
          <w:p w14:paraId="69EFB28B" w14:textId="77777777" w:rsidR="00920D3E" w:rsidRPr="007C6151" w:rsidRDefault="00920D3E" w:rsidP="00920D3E">
            <w:pPr>
              <w:jc w:val="right"/>
              <w:rPr>
                <w:color w:val="000000"/>
                <w:sz w:val="20"/>
                <w:szCs w:val="20"/>
                <w:lang w:val="fr-CA"/>
              </w:rPr>
            </w:pPr>
            <w:r w:rsidRPr="007C6151">
              <w:rPr>
                <w:sz w:val="20"/>
                <w:szCs w:val="20"/>
                <w:lang w:val="fr-CA"/>
              </w:rPr>
              <w:t>8 618,0</w:t>
            </w:r>
          </w:p>
        </w:tc>
        <w:tc>
          <w:tcPr>
            <w:tcW w:w="298" w:type="pct"/>
            <w:tcMar>
              <w:left w:w="0" w:type="dxa"/>
              <w:right w:w="85" w:type="dxa"/>
            </w:tcMar>
          </w:tcPr>
          <w:p w14:paraId="2BA17F4D" w14:textId="77777777" w:rsidR="00920D3E" w:rsidRPr="007C6151" w:rsidRDefault="00920D3E" w:rsidP="00920D3E">
            <w:pPr>
              <w:jc w:val="right"/>
              <w:rPr>
                <w:color w:val="000000"/>
                <w:sz w:val="20"/>
                <w:szCs w:val="20"/>
                <w:lang w:val="fr-CA"/>
              </w:rPr>
            </w:pPr>
            <w:r w:rsidRPr="007C6151">
              <w:rPr>
                <w:sz w:val="20"/>
                <w:szCs w:val="20"/>
                <w:lang w:val="fr-CA"/>
              </w:rPr>
              <w:t>8 618,0</w:t>
            </w:r>
          </w:p>
        </w:tc>
        <w:tc>
          <w:tcPr>
            <w:tcW w:w="299" w:type="pct"/>
            <w:tcMar>
              <w:left w:w="0" w:type="dxa"/>
              <w:right w:w="85" w:type="dxa"/>
            </w:tcMar>
          </w:tcPr>
          <w:p w14:paraId="6D9D69AA" w14:textId="77777777" w:rsidR="00920D3E" w:rsidRPr="007C6151" w:rsidRDefault="00920D3E" w:rsidP="00920D3E">
            <w:pPr>
              <w:jc w:val="right"/>
              <w:rPr>
                <w:color w:val="000000"/>
                <w:sz w:val="20"/>
                <w:szCs w:val="20"/>
                <w:lang w:val="fr-CA"/>
              </w:rPr>
            </w:pPr>
            <w:r w:rsidRPr="007C6151">
              <w:rPr>
                <w:sz w:val="20"/>
                <w:szCs w:val="20"/>
                <w:lang w:val="fr-CA"/>
              </w:rPr>
              <w:t>5 063,5</w:t>
            </w:r>
          </w:p>
        </w:tc>
        <w:tc>
          <w:tcPr>
            <w:tcW w:w="298" w:type="pct"/>
            <w:tcMar>
              <w:left w:w="0" w:type="dxa"/>
              <w:right w:w="85" w:type="dxa"/>
            </w:tcMar>
          </w:tcPr>
          <w:p w14:paraId="4AEB7D8B" w14:textId="77777777" w:rsidR="00920D3E" w:rsidRPr="007C6151" w:rsidRDefault="00920D3E" w:rsidP="00920D3E">
            <w:pPr>
              <w:jc w:val="right"/>
              <w:rPr>
                <w:color w:val="000000"/>
                <w:sz w:val="20"/>
                <w:szCs w:val="20"/>
                <w:lang w:val="fr-CA"/>
              </w:rPr>
            </w:pPr>
            <w:r w:rsidRPr="007C6151">
              <w:rPr>
                <w:sz w:val="20"/>
                <w:szCs w:val="20"/>
                <w:lang w:val="fr-CA"/>
              </w:rPr>
              <w:t>4 513,5</w:t>
            </w:r>
          </w:p>
        </w:tc>
        <w:tc>
          <w:tcPr>
            <w:tcW w:w="374" w:type="pct"/>
            <w:shd w:val="clear" w:color="auto" w:fill="auto"/>
            <w:tcMar>
              <w:left w:w="0" w:type="dxa"/>
              <w:right w:w="85" w:type="dxa"/>
            </w:tcMar>
          </w:tcPr>
          <w:p w14:paraId="473C0ECB" w14:textId="77777777" w:rsidR="00920D3E" w:rsidRPr="007C6151" w:rsidRDefault="00920D3E" w:rsidP="00920D3E">
            <w:pPr>
              <w:spacing w:after="60"/>
              <w:jc w:val="right"/>
              <w:rPr>
                <w:sz w:val="20"/>
                <w:szCs w:val="20"/>
                <w:lang w:val="fr-CA"/>
              </w:rPr>
            </w:pPr>
            <w:r w:rsidRPr="007C6151">
              <w:rPr>
                <w:sz w:val="20"/>
                <w:szCs w:val="20"/>
                <w:lang w:val="fr-CA"/>
              </w:rPr>
              <w:t>S.o.</w:t>
            </w:r>
          </w:p>
        </w:tc>
      </w:tr>
      <w:tr w:rsidR="00920D3E" w:rsidRPr="007C6151" w14:paraId="32B758E0" w14:textId="77777777" w:rsidTr="00920D3E">
        <w:tc>
          <w:tcPr>
            <w:tcW w:w="1242" w:type="pct"/>
            <w:gridSpan w:val="3"/>
            <w:shd w:val="clear" w:color="auto" w:fill="auto"/>
            <w:tcMar>
              <w:left w:w="85" w:type="dxa"/>
              <w:right w:w="28" w:type="dxa"/>
            </w:tcMar>
          </w:tcPr>
          <w:p w14:paraId="1D0C35DD" w14:textId="77777777" w:rsidR="00920D3E" w:rsidRPr="007C6151" w:rsidRDefault="00920D3E" w:rsidP="00920D3E">
            <w:pPr>
              <w:spacing w:after="60"/>
              <w:jc w:val="left"/>
              <w:rPr>
                <w:sz w:val="20"/>
                <w:szCs w:val="20"/>
                <w:lang w:val="fr-CA"/>
              </w:rPr>
            </w:pPr>
            <w:r w:rsidRPr="007C6151">
              <w:rPr>
                <w:sz w:val="20"/>
                <w:szCs w:val="20"/>
                <w:lang w:val="fr-CA"/>
              </w:rPr>
              <w:t>Consommation maximum permise (tonnes PAO)</w:t>
            </w:r>
          </w:p>
        </w:tc>
        <w:tc>
          <w:tcPr>
            <w:tcW w:w="348" w:type="pct"/>
            <w:shd w:val="clear" w:color="auto" w:fill="auto"/>
            <w:tcMar>
              <w:left w:w="0" w:type="dxa"/>
              <w:right w:w="85" w:type="dxa"/>
            </w:tcMar>
          </w:tcPr>
          <w:p w14:paraId="787B2929" w14:textId="77777777" w:rsidR="00920D3E" w:rsidRPr="007C6151" w:rsidRDefault="00920D3E" w:rsidP="00920D3E">
            <w:pPr>
              <w:spacing w:after="60"/>
              <w:jc w:val="right"/>
              <w:rPr>
                <w:sz w:val="20"/>
                <w:szCs w:val="20"/>
                <w:lang w:val="fr-CA"/>
              </w:rPr>
            </w:pPr>
            <w:r w:rsidRPr="007C6151">
              <w:rPr>
                <w:sz w:val="20"/>
                <w:szCs w:val="20"/>
                <w:lang w:val="fr-CA"/>
              </w:rPr>
              <w:t>455,2</w:t>
            </w:r>
          </w:p>
        </w:tc>
        <w:tc>
          <w:tcPr>
            <w:tcW w:w="349" w:type="pct"/>
            <w:shd w:val="clear" w:color="auto" w:fill="auto"/>
            <w:tcMar>
              <w:left w:w="0" w:type="dxa"/>
              <w:right w:w="85" w:type="dxa"/>
            </w:tcMar>
          </w:tcPr>
          <w:p w14:paraId="27E70DD8" w14:textId="77777777" w:rsidR="00920D3E" w:rsidRPr="007C6151" w:rsidRDefault="00920D3E" w:rsidP="00920D3E">
            <w:pPr>
              <w:spacing w:after="60"/>
              <w:jc w:val="right"/>
              <w:rPr>
                <w:sz w:val="20"/>
                <w:szCs w:val="20"/>
                <w:lang w:val="fr-CA"/>
              </w:rPr>
            </w:pPr>
            <w:r w:rsidRPr="007C6151">
              <w:rPr>
                <w:sz w:val="20"/>
                <w:szCs w:val="20"/>
                <w:lang w:val="fr-CA"/>
              </w:rPr>
              <w:t>455,2</w:t>
            </w:r>
          </w:p>
        </w:tc>
        <w:tc>
          <w:tcPr>
            <w:tcW w:w="298" w:type="pct"/>
            <w:shd w:val="clear" w:color="auto" w:fill="auto"/>
            <w:tcMar>
              <w:left w:w="0" w:type="dxa"/>
              <w:right w:w="85" w:type="dxa"/>
            </w:tcMar>
          </w:tcPr>
          <w:p w14:paraId="660AEC5C" w14:textId="77777777" w:rsidR="00920D3E" w:rsidRPr="007C6151" w:rsidRDefault="00920D3E" w:rsidP="00920D3E">
            <w:pPr>
              <w:spacing w:after="60"/>
              <w:jc w:val="right"/>
              <w:rPr>
                <w:sz w:val="20"/>
                <w:szCs w:val="20"/>
                <w:lang w:val="fr-CA"/>
              </w:rPr>
            </w:pPr>
            <w:r w:rsidRPr="007C6151">
              <w:rPr>
                <w:sz w:val="20"/>
                <w:szCs w:val="20"/>
                <w:lang w:val="fr-CA"/>
              </w:rPr>
              <w:t>395,4</w:t>
            </w:r>
          </w:p>
        </w:tc>
        <w:tc>
          <w:tcPr>
            <w:tcW w:w="449" w:type="pct"/>
            <w:shd w:val="clear" w:color="auto" w:fill="auto"/>
            <w:tcMar>
              <w:left w:w="0" w:type="dxa"/>
              <w:right w:w="85" w:type="dxa"/>
            </w:tcMar>
          </w:tcPr>
          <w:p w14:paraId="4C1A7DE8" w14:textId="77777777" w:rsidR="00920D3E" w:rsidRPr="007C6151" w:rsidRDefault="00920D3E" w:rsidP="00920D3E">
            <w:pPr>
              <w:spacing w:after="60"/>
              <w:jc w:val="right"/>
              <w:rPr>
                <w:sz w:val="20"/>
                <w:szCs w:val="20"/>
                <w:lang w:val="fr-CA"/>
              </w:rPr>
            </w:pPr>
            <w:r w:rsidRPr="007C6151">
              <w:rPr>
                <w:sz w:val="20"/>
                <w:szCs w:val="20"/>
                <w:lang w:val="fr-CA"/>
              </w:rPr>
              <w:t>321,2</w:t>
            </w:r>
          </w:p>
        </w:tc>
        <w:tc>
          <w:tcPr>
            <w:tcW w:w="348" w:type="pct"/>
            <w:shd w:val="clear" w:color="auto" w:fill="auto"/>
            <w:tcMar>
              <w:left w:w="0" w:type="dxa"/>
              <w:right w:w="85" w:type="dxa"/>
            </w:tcMar>
          </w:tcPr>
          <w:p w14:paraId="2F5D0A1E" w14:textId="77777777" w:rsidR="00920D3E" w:rsidRPr="007C6151" w:rsidRDefault="00920D3E" w:rsidP="00920D3E">
            <w:pPr>
              <w:spacing w:after="60"/>
              <w:jc w:val="right"/>
              <w:rPr>
                <w:sz w:val="20"/>
                <w:szCs w:val="20"/>
                <w:lang w:val="fr-CA"/>
              </w:rPr>
            </w:pPr>
            <w:r w:rsidRPr="007C6151">
              <w:rPr>
                <w:sz w:val="20"/>
                <w:szCs w:val="20"/>
                <w:lang w:val="fr-CA"/>
              </w:rPr>
              <w:t>321,2</w:t>
            </w:r>
          </w:p>
        </w:tc>
        <w:tc>
          <w:tcPr>
            <w:tcW w:w="348" w:type="pct"/>
            <w:tcMar>
              <w:left w:w="0" w:type="dxa"/>
              <w:right w:w="85" w:type="dxa"/>
            </w:tcMar>
          </w:tcPr>
          <w:p w14:paraId="1F59FCC3" w14:textId="77777777" w:rsidR="00920D3E" w:rsidRPr="007C6151" w:rsidRDefault="00920D3E" w:rsidP="00920D3E">
            <w:pPr>
              <w:spacing w:after="60"/>
              <w:jc w:val="right"/>
              <w:rPr>
                <w:sz w:val="20"/>
                <w:szCs w:val="20"/>
                <w:lang w:val="fr-CA"/>
              </w:rPr>
            </w:pPr>
            <w:r w:rsidRPr="007C6151">
              <w:rPr>
                <w:sz w:val="20"/>
                <w:szCs w:val="20"/>
                <w:lang w:val="fr-CA"/>
              </w:rPr>
              <w:t>321,2</w:t>
            </w:r>
          </w:p>
        </w:tc>
        <w:tc>
          <w:tcPr>
            <w:tcW w:w="349" w:type="pct"/>
            <w:tcMar>
              <w:left w:w="0" w:type="dxa"/>
              <w:right w:w="85" w:type="dxa"/>
            </w:tcMar>
          </w:tcPr>
          <w:p w14:paraId="5A4292D7" w14:textId="77777777" w:rsidR="00920D3E" w:rsidRPr="007C6151" w:rsidRDefault="00920D3E" w:rsidP="00920D3E">
            <w:pPr>
              <w:spacing w:after="60"/>
              <w:jc w:val="right"/>
              <w:rPr>
                <w:sz w:val="20"/>
                <w:szCs w:val="20"/>
                <w:lang w:val="fr-CA"/>
              </w:rPr>
            </w:pPr>
            <w:r w:rsidRPr="007C6151">
              <w:rPr>
                <w:sz w:val="20"/>
                <w:szCs w:val="20"/>
                <w:lang w:val="fr-CA"/>
              </w:rPr>
              <w:t>148,3</w:t>
            </w:r>
          </w:p>
        </w:tc>
        <w:tc>
          <w:tcPr>
            <w:tcW w:w="298" w:type="pct"/>
            <w:tcMar>
              <w:left w:w="0" w:type="dxa"/>
              <w:right w:w="85" w:type="dxa"/>
            </w:tcMar>
          </w:tcPr>
          <w:p w14:paraId="47081F51" w14:textId="77777777" w:rsidR="00920D3E" w:rsidRPr="007C6151" w:rsidRDefault="00920D3E" w:rsidP="00920D3E">
            <w:pPr>
              <w:spacing w:after="60"/>
              <w:jc w:val="right"/>
              <w:rPr>
                <w:sz w:val="20"/>
                <w:szCs w:val="20"/>
                <w:lang w:val="fr-CA"/>
              </w:rPr>
            </w:pPr>
            <w:r w:rsidRPr="007C6151">
              <w:rPr>
                <w:sz w:val="20"/>
                <w:szCs w:val="20"/>
                <w:lang w:val="fr-CA"/>
              </w:rPr>
              <w:t>148,3</w:t>
            </w:r>
          </w:p>
        </w:tc>
        <w:tc>
          <w:tcPr>
            <w:tcW w:w="299" w:type="pct"/>
            <w:tcMar>
              <w:left w:w="0" w:type="dxa"/>
              <w:right w:w="85" w:type="dxa"/>
            </w:tcMar>
          </w:tcPr>
          <w:p w14:paraId="1DA63EC5" w14:textId="77777777" w:rsidR="00920D3E" w:rsidRPr="007C6151" w:rsidRDefault="00920D3E" w:rsidP="00920D3E">
            <w:pPr>
              <w:spacing w:after="60"/>
              <w:jc w:val="right"/>
              <w:rPr>
                <w:sz w:val="20"/>
                <w:szCs w:val="20"/>
                <w:lang w:val="fr-CA"/>
              </w:rPr>
            </w:pPr>
            <w:r w:rsidRPr="007C6151">
              <w:rPr>
                <w:sz w:val="20"/>
                <w:szCs w:val="20"/>
                <w:lang w:val="fr-CA"/>
              </w:rPr>
              <w:t>55,0</w:t>
            </w:r>
          </w:p>
        </w:tc>
        <w:tc>
          <w:tcPr>
            <w:tcW w:w="298" w:type="pct"/>
            <w:tcMar>
              <w:left w:w="0" w:type="dxa"/>
              <w:right w:w="85" w:type="dxa"/>
            </w:tcMar>
          </w:tcPr>
          <w:p w14:paraId="0DC2C4F7" w14:textId="77777777" w:rsidR="00920D3E" w:rsidRPr="007C6151" w:rsidRDefault="00920D3E" w:rsidP="00920D3E">
            <w:pPr>
              <w:spacing w:after="60"/>
              <w:jc w:val="right"/>
              <w:rPr>
                <w:sz w:val="20"/>
                <w:szCs w:val="20"/>
                <w:lang w:val="fr-CA"/>
              </w:rPr>
            </w:pPr>
            <w:r w:rsidRPr="007C6151">
              <w:rPr>
                <w:sz w:val="20"/>
                <w:szCs w:val="20"/>
                <w:lang w:val="fr-CA"/>
              </w:rPr>
              <w:t>0,0</w:t>
            </w:r>
          </w:p>
        </w:tc>
        <w:tc>
          <w:tcPr>
            <w:tcW w:w="374" w:type="pct"/>
            <w:shd w:val="clear" w:color="auto" w:fill="auto"/>
            <w:tcMar>
              <w:left w:w="0" w:type="dxa"/>
              <w:right w:w="85" w:type="dxa"/>
            </w:tcMar>
          </w:tcPr>
          <w:p w14:paraId="040AF075" w14:textId="77777777" w:rsidR="00920D3E" w:rsidRPr="007C6151" w:rsidRDefault="00920D3E" w:rsidP="00920D3E">
            <w:pPr>
              <w:spacing w:after="60"/>
              <w:jc w:val="right"/>
              <w:rPr>
                <w:sz w:val="20"/>
                <w:szCs w:val="20"/>
                <w:lang w:val="fr-CA"/>
              </w:rPr>
            </w:pPr>
            <w:r w:rsidRPr="007C6151">
              <w:rPr>
                <w:sz w:val="20"/>
                <w:szCs w:val="20"/>
                <w:lang w:val="fr-CA"/>
              </w:rPr>
              <w:t>S.o.</w:t>
            </w:r>
          </w:p>
        </w:tc>
      </w:tr>
      <w:tr w:rsidR="00920D3E" w:rsidRPr="007C6151" w14:paraId="7B268D22" w14:textId="77777777" w:rsidTr="00920D3E">
        <w:tc>
          <w:tcPr>
            <w:tcW w:w="496" w:type="pct"/>
            <w:vMerge w:val="restart"/>
            <w:shd w:val="clear" w:color="auto" w:fill="auto"/>
            <w:tcMar>
              <w:left w:w="85" w:type="dxa"/>
              <w:right w:w="28" w:type="dxa"/>
            </w:tcMar>
          </w:tcPr>
          <w:p w14:paraId="3ED94ED5" w14:textId="77777777" w:rsidR="00920D3E" w:rsidRPr="007C6151" w:rsidRDefault="00920D3E" w:rsidP="00920D3E">
            <w:pPr>
              <w:spacing w:after="60"/>
              <w:jc w:val="left"/>
              <w:rPr>
                <w:sz w:val="20"/>
                <w:szCs w:val="20"/>
                <w:lang w:val="fr-CA"/>
              </w:rPr>
            </w:pPr>
            <w:r w:rsidRPr="007C6151">
              <w:rPr>
                <w:sz w:val="20"/>
                <w:szCs w:val="20"/>
                <w:lang w:val="fr-CA"/>
              </w:rPr>
              <w:t>Financement convenu ($US)</w:t>
            </w:r>
            <w:r w:rsidRPr="007C6151">
              <w:rPr>
                <w:sz w:val="4"/>
                <w:szCs w:val="4"/>
                <w:lang w:val="fr-CA"/>
              </w:rPr>
              <w:t> </w:t>
            </w:r>
            <w:r w:rsidRPr="007C6151">
              <w:rPr>
                <w:w w:val="95"/>
                <w:sz w:val="20"/>
                <w:szCs w:val="20"/>
                <w:lang w:val="fr-CA"/>
              </w:rPr>
              <w:t>**</w:t>
            </w:r>
          </w:p>
        </w:tc>
        <w:tc>
          <w:tcPr>
            <w:tcW w:w="298" w:type="pct"/>
            <w:vMerge w:val="restart"/>
            <w:shd w:val="clear" w:color="auto" w:fill="auto"/>
            <w:tcMar>
              <w:left w:w="85" w:type="dxa"/>
              <w:right w:w="28" w:type="dxa"/>
            </w:tcMar>
            <w:vAlign w:val="center"/>
          </w:tcPr>
          <w:p w14:paraId="31B229D5" w14:textId="77777777" w:rsidR="00920D3E" w:rsidRPr="007C6151" w:rsidRDefault="00920D3E" w:rsidP="00920D3E">
            <w:pPr>
              <w:spacing w:after="60"/>
              <w:jc w:val="left"/>
              <w:rPr>
                <w:sz w:val="20"/>
                <w:szCs w:val="20"/>
                <w:lang w:val="fr-CA"/>
              </w:rPr>
            </w:pPr>
            <w:r w:rsidRPr="007C6151">
              <w:rPr>
                <w:sz w:val="20"/>
                <w:szCs w:val="20"/>
                <w:lang w:val="fr-CA"/>
              </w:rPr>
              <w:t>PNUD</w:t>
            </w:r>
          </w:p>
        </w:tc>
        <w:tc>
          <w:tcPr>
            <w:tcW w:w="448" w:type="pct"/>
            <w:shd w:val="clear" w:color="auto" w:fill="auto"/>
            <w:tcMar>
              <w:left w:w="85" w:type="dxa"/>
              <w:right w:w="28" w:type="dxa"/>
            </w:tcMar>
          </w:tcPr>
          <w:p w14:paraId="1AFB8BCD" w14:textId="77777777" w:rsidR="00920D3E" w:rsidRPr="007C6151" w:rsidRDefault="00920D3E" w:rsidP="00920D3E">
            <w:pPr>
              <w:spacing w:after="60"/>
              <w:jc w:val="left"/>
              <w:rPr>
                <w:sz w:val="20"/>
                <w:szCs w:val="20"/>
                <w:lang w:val="fr-CA"/>
              </w:rPr>
            </w:pPr>
            <w:r w:rsidRPr="007C6151">
              <w:rPr>
                <w:sz w:val="20"/>
                <w:szCs w:val="20"/>
                <w:lang w:val="fr-CA"/>
              </w:rPr>
              <w:t>Coûts du projet</w:t>
            </w:r>
          </w:p>
        </w:tc>
        <w:tc>
          <w:tcPr>
            <w:tcW w:w="348" w:type="pct"/>
            <w:shd w:val="clear" w:color="auto" w:fill="auto"/>
            <w:tcMar>
              <w:left w:w="0" w:type="dxa"/>
              <w:right w:w="85" w:type="dxa"/>
            </w:tcMar>
          </w:tcPr>
          <w:p w14:paraId="3F2EEC86" w14:textId="77777777" w:rsidR="00920D3E" w:rsidRPr="007C6151" w:rsidRDefault="00920D3E" w:rsidP="00920D3E">
            <w:pPr>
              <w:spacing w:after="60"/>
              <w:jc w:val="right"/>
              <w:rPr>
                <w:sz w:val="20"/>
                <w:szCs w:val="20"/>
                <w:lang w:val="fr-CA"/>
              </w:rPr>
            </w:pPr>
            <w:r w:rsidRPr="007C6151">
              <w:rPr>
                <w:color w:val="000000"/>
                <w:sz w:val="20"/>
                <w:szCs w:val="20"/>
                <w:lang w:val="fr-CA"/>
              </w:rPr>
              <w:t>2 821 937</w:t>
            </w:r>
          </w:p>
        </w:tc>
        <w:tc>
          <w:tcPr>
            <w:tcW w:w="349" w:type="pct"/>
            <w:shd w:val="clear" w:color="auto" w:fill="auto"/>
            <w:tcMar>
              <w:left w:w="0" w:type="dxa"/>
              <w:right w:w="85" w:type="dxa"/>
            </w:tcMar>
          </w:tcPr>
          <w:p w14:paraId="06349B3D" w14:textId="77777777" w:rsidR="00920D3E" w:rsidRPr="007C6151" w:rsidRDefault="00920D3E" w:rsidP="00920D3E">
            <w:pPr>
              <w:spacing w:after="60"/>
              <w:jc w:val="right"/>
              <w:rPr>
                <w:sz w:val="20"/>
                <w:szCs w:val="20"/>
                <w:lang w:val="fr-CA"/>
              </w:rPr>
            </w:pPr>
            <w:r w:rsidRPr="007C6151">
              <w:rPr>
                <w:color w:val="000000"/>
                <w:sz w:val="20"/>
                <w:szCs w:val="20"/>
                <w:lang w:val="fr-CA"/>
              </w:rPr>
              <w:t>3 777 190</w:t>
            </w:r>
          </w:p>
        </w:tc>
        <w:tc>
          <w:tcPr>
            <w:tcW w:w="298" w:type="pct"/>
            <w:shd w:val="clear" w:color="auto" w:fill="auto"/>
            <w:tcMar>
              <w:left w:w="0" w:type="dxa"/>
              <w:right w:w="85" w:type="dxa"/>
            </w:tcMar>
          </w:tcPr>
          <w:p w14:paraId="2B341C5F" w14:textId="77777777" w:rsidR="00920D3E" w:rsidRPr="007C6151" w:rsidRDefault="00920D3E" w:rsidP="00920D3E">
            <w:pPr>
              <w:spacing w:after="60"/>
              <w:jc w:val="right"/>
              <w:rPr>
                <w:sz w:val="20"/>
                <w:szCs w:val="20"/>
                <w:lang w:val="fr-CA"/>
              </w:rPr>
            </w:pPr>
            <w:r w:rsidRPr="007C6151">
              <w:rPr>
                <w:color w:val="000000"/>
                <w:sz w:val="20"/>
                <w:szCs w:val="20"/>
                <w:lang w:val="fr-CA"/>
              </w:rPr>
              <w:t>0</w:t>
            </w:r>
          </w:p>
        </w:tc>
        <w:tc>
          <w:tcPr>
            <w:tcW w:w="449" w:type="pct"/>
            <w:shd w:val="clear" w:color="auto" w:fill="auto"/>
            <w:tcMar>
              <w:left w:w="0" w:type="dxa"/>
              <w:right w:w="85" w:type="dxa"/>
            </w:tcMar>
          </w:tcPr>
          <w:p w14:paraId="09313E9C" w14:textId="77777777" w:rsidR="00920D3E" w:rsidRPr="007C6151" w:rsidRDefault="00920D3E" w:rsidP="00920D3E">
            <w:pPr>
              <w:spacing w:after="60"/>
              <w:jc w:val="right"/>
              <w:rPr>
                <w:sz w:val="20"/>
                <w:szCs w:val="20"/>
                <w:lang w:val="fr-CA"/>
              </w:rPr>
            </w:pPr>
            <w:r w:rsidRPr="007C6151">
              <w:rPr>
                <w:color w:val="000000" w:themeColor="text1"/>
                <w:sz w:val="20"/>
                <w:szCs w:val="20"/>
                <w:lang w:val="fr-CA" w:eastAsia="zh-CN"/>
              </w:rPr>
              <w:t>12 946 782</w:t>
            </w:r>
          </w:p>
        </w:tc>
        <w:tc>
          <w:tcPr>
            <w:tcW w:w="348" w:type="pct"/>
            <w:shd w:val="clear" w:color="auto" w:fill="auto"/>
            <w:tcMar>
              <w:left w:w="0" w:type="dxa"/>
              <w:right w:w="85" w:type="dxa"/>
            </w:tcMar>
          </w:tcPr>
          <w:p w14:paraId="413B8ED5" w14:textId="77777777" w:rsidR="00920D3E" w:rsidRPr="007C6151" w:rsidRDefault="00920D3E" w:rsidP="00920D3E">
            <w:pPr>
              <w:spacing w:after="60"/>
              <w:jc w:val="right"/>
              <w:rPr>
                <w:sz w:val="20"/>
                <w:szCs w:val="20"/>
                <w:lang w:val="fr-CA"/>
              </w:rPr>
            </w:pPr>
            <w:r w:rsidRPr="007C6151">
              <w:rPr>
                <w:sz w:val="20"/>
                <w:szCs w:val="20"/>
                <w:lang w:val="fr-CA"/>
              </w:rPr>
              <w:t>2 500 000</w:t>
            </w:r>
          </w:p>
        </w:tc>
        <w:tc>
          <w:tcPr>
            <w:tcW w:w="348" w:type="pct"/>
            <w:shd w:val="clear" w:color="auto" w:fill="auto"/>
            <w:tcMar>
              <w:left w:w="0" w:type="dxa"/>
              <w:right w:w="85" w:type="dxa"/>
            </w:tcMar>
          </w:tcPr>
          <w:p w14:paraId="24E36902" w14:textId="77777777" w:rsidR="00920D3E" w:rsidRPr="007C6151" w:rsidRDefault="00920D3E" w:rsidP="00920D3E">
            <w:pPr>
              <w:spacing w:after="60"/>
              <w:jc w:val="right"/>
              <w:rPr>
                <w:sz w:val="20"/>
                <w:szCs w:val="20"/>
                <w:lang w:val="fr-CA"/>
              </w:rPr>
            </w:pPr>
            <w:r w:rsidRPr="007C6151">
              <w:rPr>
                <w:sz w:val="20"/>
                <w:szCs w:val="20"/>
                <w:lang w:val="fr-CA"/>
              </w:rPr>
              <w:t>1 000 000</w:t>
            </w:r>
          </w:p>
        </w:tc>
        <w:tc>
          <w:tcPr>
            <w:tcW w:w="349" w:type="pct"/>
            <w:shd w:val="clear" w:color="auto" w:fill="auto"/>
            <w:tcMar>
              <w:left w:w="0" w:type="dxa"/>
              <w:right w:w="85" w:type="dxa"/>
            </w:tcMar>
          </w:tcPr>
          <w:p w14:paraId="43402D38" w14:textId="77777777" w:rsidR="00920D3E" w:rsidRPr="007C6151" w:rsidRDefault="00920D3E" w:rsidP="00920D3E">
            <w:pPr>
              <w:spacing w:after="60"/>
              <w:jc w:val="right"/>
              <w:rPr>
                <w:sz w:val="20"/>
                <w:szCs w:val="20"/>
                <w:lang w:val="fr-CA"/>
              </w:rPr>
            </w:pPr>
            <w:r w:rsidRPr="007C6151">
              <w:rPr>
                <w:sz w:val="20"/>
                <w:szCs w:val="20"/>
                <w:lang w:val="fr-CA"/>
              </w:rPr>
              <w:t>2 000 000</w:t>
            </w:r>
          </w:p>
        </w:tc>
        <w:tc>
          <w:tcPr>
            <w:tcW w:w="298" w:type="pct"/>
            <w:shd w:val="clear" w:color="auto" w:fill="auto"/>
            <w:tcMar>
              <w:left w:w="0" w:type="dxa"/>
              <w:right w:w="85" w:type="dxa"/>
            </w:tcMar>
          </w:tcPr>
          <w:p w14:paraId="10139FBA"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9" w:type="pct"/>
            <w:shd w:val="clear" w:color="auto" w:fill="auto"/>
            <w:tcMar>
              <w:left w:w="0" w:type="dxa"/>
              <w:right w:w="85" w:type="dxa"/>
            </w:tcMar>
          </w:tcPr>
          <w:p w14:paraId="5BE36900" w14:textId="77777777" w:rsidR="00920D3E" w:rsidRPr="007C6151" w:rsidRDefault="00920D3E" w:rsidP="00920D3E">
            <w:pPr>
              <w:spacing w:after="60"/>
              <w:jc w:val="right"/>
              <w:rPr>
                <w:sz w:val="20"/>
                <w:szCs w:val="20"/>
                <w:lang w:val="fr-CA"/>
              </w:rPr>
            </w:pPr>
            <w:r w:rsidRPr="007C6151">
              <w:rPr>
                <w:sz w:val="20"/>
                <w:szCs w:val="20"/>
                <w:lang w:val="fr-CA"/>
              </w:rPr>
              <w:t>523 431</w:t>
            </w:r>
          </w:p>
        </w:tc>
        <w:tc>
          <w:tcPr>
            <w:tcW w:w="298" w:type="pct"/>
            <w:shd w:val="clear" w:color="auto" w:fill="auto"/>
            <w:tcMar>
              <w:left w:w="0" w:type="dxa"/>
              <w:right w:w="85" w:type="dxa"/>
            </w:tcMar>
          </w:tcPr>
          <w:p w14:paraId="3E401B50"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74" w:type="pct"/>
            <w:shd w:val="clear" w:color="auto" w:fill="auto"/>
            <w:tcMar>
              <w:left w:w="0" w:type="dxa"/>
              <w:right w:w="85" w:type="dxa"/>
            </w:tcMar>
          </w:tcPr>
          <w:p w14:paraId="3C649EA2" w14:textId="77777777" w:rsidR="00920D3E" w:rsidRPr="007C6151" w:rsidRDefault="00920D3E" w:rsidP="00920D3E">
            <w:pPr>
              <w:spacing w:after="60"/>
              <w:jc w:val="right"/>
              <w:rPr>
                <w:sz w:val="20"/>
                <w:szCs w:val="20"/>
                <w:lang w:val="fr-CA"/>
              </w:rPr>
            </w:pPr>
            <w:r w:rsidRPr="007C6151">
              <w:rPr>
                <w:sz w:val="20"/>
                <w:szCs w:val="20"/>
                <w:lang w:val="fr-CA"/>
              </w:rPr>
              <w:t>25,569,340</w:t>
            </w:r>
          </w:p>
        </w:tc>
      </w:tr>
      <w:tr w:rsidR="00920D3E" w:rsidRPr="007C6151" w14:paraId="4EB3C724" w14:textId="77777777" w:rsidTr="00920D3E">
        <w:tc>
          <w:tcPr>
            <w:tcW w:w="496" w:type="pct"/>
            <w:vMerge/>
            <w:shd w:val="clear" w:color="auto" w:fill="auto"/>
            <w:tcMar>
              <w:left w:w="85" w:type="dxa"/>
              <w:right w:w="28" w:type="dxa"/>
            </w:tcMar>
          </w:tcPr>
          <w:p w14:paraId="11013ADB" w14:textId="77777777" w:rsidR="00920D3E" w:rsidRPr="007C6151" w:rsidRDefault="00920D3E" w:rsidP="00920D3E">
            <w:pPr>
              <w:spacing w:after="60"/>
              <w:jc w:val="center"/>
              <w:rPr>
                <w:sz w:val="20"/>
                <w:szCs w:val="20"/>
                <w:lang w:val="fr-CA"/>
              </w:rPr>
            </w:pPr>
          </w:p>
        </w:tc>
        <w:tc>
          <w:tcPr>
            <w:tcW w:w="298" w:type="pct"/>
            <w:vMerge/>
            <w:shd w:val="clear" w:color="auto" w:fill="auto"/>
            <w:tcMar>
              <w:left w:w="85" w:type="dxa"/>
              <w:right w:w="28" w:type="dxa"/>
            </w:tcMar>
          </w:tcPr>
          <w:p w14:paraId="773B8D71" w14:textId="77777777" w:rsidR="00920D3E" w:rsidRPr="007C6151" w:rsidRDefault="00920D3E" w:rsidP="00920D3E">
            <w:pPr>
              <w:spacing w:after="60"/>
              <w:jc w:val="center"/>
              <w:rPr>
                <w:sz w:val="20"/>
                <w:szCs w:val="20"/>
                <w:lang w:val="fr-CA"/>
              </w:rPr>
            </w:pPr>
          </w:p>
        </w:tc>
        <w:tc>
          <w:tcPr>
            <w:tcW w:w="448" w:type="pct"/>
            <w:shd w:val="clear" w:color="auto" w:fill="auto"/>
            <w:tcMar>
              <w:left w:w="85" w:type="dxa"/>
              <w:right w:w="28" w:type="dxa"/>
            </w:tcMar>
          </w:tcPr>
          <w:p w14:paraId="42AE167F" w14:textId="77777777" w:rsidR="00920D3E" w:rsidRPr="007C6151" w:rsidRDefault="00920D3E" w:rsidP="00920D3E">
            <w:pPr>
              <w:spacing w:after="60"/>
              <w:jc w:val="left"/>
              <w:rPr>
                <w:sz w:val="20"/>
                <w:szCs w:val="20"/>
                <w:lang w:val="fr-CA"/>
              </w:rPr>
            </w:pPr>
            <w:r w:rsidRPr="007C6151">
              <w:rPr>
                <w:sz w:val="20"/>
                <w:szCs w:val="20"/>
                <w:lang w:val="fr-CA"/>
              </w:rPr>
              <w:t>Coûts d’appui</w:t>
            </w:r>
          </w:p>
        </w:tc>
        <w:tc>
          <w:tcPr>
            <w:tcW w:w="348" w:type="pct"/>
            <w:shd w:val="clear" w:color="auto" w:fill="auto"/>
            <w:tcMar>
              <w:left w:w="0" w:type="dxa"/>
              <w:right w:w="85" w:type="dxa"/>
            </w:tcMar>
          </w:tcPr>
          <w:p w14:paraId="2BA1D616" w14:textId="77777777" w:rsidR="00920D3E" w:rsidRPr="007C6151" w:rsidRDefault="00920D3E" w:rsidP="00920D3E">
            <w:pPr>
              <w:spacing w:after="60"/>
              <w:jc w:val="right"/>
              <w:rPr>
                <w:sz w:val="20"/>
                <w:szCs w:val="20"/>
                <w:lang w:val="fr-CA"/>
              </w:rPr>
            </w:pPr>
            <w:r w:rsidRPr="007C6151">
              <w:rPr>
                <w:color w:val="000000"/>
                <w:sz w:val="20"/>
                <w:szCs w:val="20"/>
                <w:lang w:val="fr-CA"/>
              </w:rPr>
              <w:t>197 536</w:t>
            </w:r>
          </w:p>
        </w:tc>
        <w:tc>
          <w:tcPr>
            <w:tcW w:w="349" w:type="pct"/>
            <w:shd w:val="clear" w:color="auto" w:fill="auto"/>
            <w:tcMar>
              <w:left w:w="0" w:type="dxa"/>
              <w:right w:w="85" w:type="dxa"/>
            </w:tcMar>
          </w:tcPr>
          <w:p w14:paraId="7A9EDC8F" w14:textId="77777777" w:rsidR="00920D3E" w:rsidRPr="007C6151" w:rsidRDefault="00920D3E" w:rsidP="00920D3E">
            <w:pPr>
              <w:spacing w:after="60"/>
              <w:jc w:val="right"/>
              <w:rPr>
                <w:sz w:val="20"/>
                <w:szCs w:val="20"/>
                <w:lang w:val="fr-CA"/>
              </w:rPr>
            </w:pPr>
            <w:r w:rsidRPr="007C6151">
              <w:rPr>
                <w:sz w:val="20"/>
                <w:szCs w:val="20"/>
                <w:lang w:val="fr-CA"/>
              </w:rPr>
              <w:t>264 403</w:t>
            </w:r>
          </w:p>
        </w:tc>
        <w:tc>
          <w:tcPr>
            <w:tcW w:w="298" w:type="pct"/>
            <w:shd w:val="clear" w:color="auto" w:fill="auto"/>
            <w:tcMar>
              <w:left w:w="0" w:type="dxa"/>
              <w:right w:w="85" w:type="dxa"/>
            </w:tcMar>
          </w:tcPr>
          <w:p w14:paraId="3B806099"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449" w:type="pct"/>
            <w:shd w:val="clear" w:color="auto" w:fill="auto"/>
            <w:tcMar>
              <w:left w:w="0" w:type="dxa"/>
              <w:right w:w="85" w:type="dxa"/>
            </w:tcMar>
          </w:tcPr>
          <w:p w14:paraId="470690CB" w14:textId="77777777" w:rsidR="00920D3E" w:rsidRPr="007C6151" w:rsidRDefault="00920D3E" w:rsidP="00920D3E">
            <w:pPr>
              <w:spacing w:after="60"/>
              <w:jc w:val="right"/>
              <w:rPr>
                <w:sz w:val="20"/>
                <w:szCs w:val="20"/>
                <w:lang w:val="fr-CA"/>
              </w:rPr>
            </w:pPr>
            <w:r w:rsidRPr="007C6151">
              <w:rPr>
                <w:color w:val="000000" w:themeColor="text1"/>
                <w:sz w:val="20"/>
                <w:szCs w:val="20"/>
                <w:lang w:val="fr-CA" w:eastAsia="zh-CN"/>
              </w:rPr>
              <w:t>906 275</w:t>
            </w:r>
          </w:p>
        </w:tc>
        <w:tc>
          <w:tcPr>
            <w:tcW w:w="348" w:type="pct"/>
            <w:shd w:val="clear" w:color="auto" w:fill="auto"/>
            <w:tcMar>
              <w:left w:w="0" w:type="dxa"/>
              <w:right w:w="85" w:type="dxa"/>
            </w:tcMar>
          </w:tcPr>
          <w:p w14:paraId="61ED92F6" w14:textId="77777777" w:rsidR="00920D3E" w:rsidRPr="007C6151" w:rsidRDefault="00920D3E" w:rsidP="00920D3E">
            <w:pPr>
              <w:spacing w:after="60"/>
              <w:jc w:val="right"/>
              <w:rPr>
                <w:sz w:val="20"/>
                <w:szCs w:val="20"/>
                <w:lang w:val="fr-CA"/>
              </w:rPr>
            </w:pPr>
            <w:r w:rsidRPr="007C6151">
              <w:rPr>
                <w:sz w:val="20"/>
                <w:szCs w:val="20"/>
                <w:lang w:val="fr-CA"/>
              </w:rPr>
              <w:t>175 000</w:t>
            </w:r>
          </w:p>
        </w:tc>
        <w:tc>
          <w:tcPr>
            <w:tcW w:w="348" w:type="pct"/>
            <w:shd w:val="clear" w:color="auto" w:fill="auto"/>
            <w:tcMar>
              <w:left w:w="0" w:type="dxa"/>
              <w:right w:w="85" w:type="dxa"/>
            </w:tcMar>
          </w:tcPr>
          <w:p w14:paraId="722BD1B0" w14:textId="77777777" w:rsidR="00920D3E" w:rsidRPr="007C6151" w:rsidRDefault="00920D3E" w:rsidP="00920D3E">
            <w:pPr>
              <w:spacing w:after="60"/>
              <w:jc w:val="right"/>
              <w:rPr>
                <w:sz w:val="20"/>
                <w:szCs w:val="20"/>
                <w:lang w:val="fr-CA"/>
              </w:rPr>
            </w:pPr>
            <w:r w:rsidRPr="007C6151">
              <w:rPr>
                <w:sz w:val="20"/>
                <w:szCs w:val="20"/>
                <w:lang w:val="fr-CA"/>
              </w:rPr>
              <w:t>70 000</w:t>
            </w:r>
          </w:p>
        </w:tc>
        <w:tc>
          <w:tcPr>
            <w:tcW w:w="349" w:type="pct"/>
            <w:shd w:val="clear" w:color="auto" w:fill="auto"/>
            <w:tcMar>
              <w:left w:w="0" w:type="dxa"/>
              <w:right w:w="85" w:type="dxa"/>
            </w:tcMar>
          </w:tcPr>
          <w:p w14:paraId="1618437A" w14:textId="77777777" w:rsidR="00920D3E" w:rsidRPr="007C6151" w:rsidRDefault="00920D3E" w:rsidP="00920D3E">
            <w:pPr>
              <w:spacing w:after="60"/>
              <w:jc w:val="right"/>
              <w:rPr>
                <w:sz w:val="20"/>
                <w:szCs w:val="20"/>
                <w:lang w:val="fr-CA"/>
              </w:rPr>
            </w:pPr>
            <w:r w:rsidRPr="007C6151">
              <w:rPr>
                <w:sz w:val="20"/>
                <w:szCs w:val="20"/>
                <w:lang w:val="fr-CA"/>
              </w:rPr>
              <w:t>140 000</w:t>
            </w:r>
          </w:p>
        </w:tc>
        <w:tc>
          <w:tcPr>
            <w:tcW w:w="298" w:type="pct"/>
            <w:shd w:val="clear" w:color="auto" w:fill="auto"/>
            <w:tcMar>
              <w:left w:w="0" w:type="dxa"/>
              <w:right w:w="85" w:type="dxa"/>
            </w:tcMar>
          </w:tcPr>
          <w:p w14:paraId="3BE16095"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9" w:type="pct"/>
            <w:shd w:val="clear" w:color="auto" w:fill="auto"/>
            <w:tcMar>
              <w:left w:w="0" w:type="dxa"/>
              <w:right w:w="85" w:type="dxa"/>
            </w:tcMar>
          </w:tcPr>
          <w:p w14:paraId="504315FC" w14:textId="77777777" w:rsidR="00920D3E" w:rsidRPr="007C6151" w:rsidRDefault="00920D3E" w:rsidP="00920D3E">
            <w:pPr>
              <w:spacing w:after="60"/>
              <w:jc w:val="right"/>
              <w:rPr>
                <w:sz w:val="20"/>
                <w:szCs w:val="20"/>
                <w:lang w:val="fr-CA"/>
              </w:rPr>
            </w:pPr>
            <w:r w:rsidRPr="007C6151">
              <w:rPr>
                <w:sz w:val="20"/>
                <w:szCs w:val="20"/>
                <w:lang w:val="fr-CA"/>
              </w:rPr>
              <w:t>36 640</w:t>
            </w:r>
          </w:p>
        </w:tc>
        <w:tc>
          <w:tcPr>
            <w:tcW w:w="298" w:type="pct"/>
            <w:shd w:val="clear" w:color="auto" w:fill="auto"/>
            <w:tcMar>
              <w:left w:w="0" w:type="dxa"/>
              <w:right w:w="85" w:type="dxa"/>
            </w:tcMar>
          </w:tcPr>
          <w:p w14:paraId="38AF46EE"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74" w:type="pct"/>
            <w:shd w:val="clear" w:color="auto" w:fill="auto"/>
            <w:tcMar>
              <w:left w:w="0" w:type="dxa"/>
              <w:right w:w="85" w:type="dxa"/>
            </w:tcMar>
          </w:tcPr>
          <w:p w14:paraId="3740DEE5" w14:textId="77777777" w:rsidR="00920D3E" w:rsidRPr="007C6151" w:rsidRDefault="00920D3E" w:rsidP="00920D3E">
            <w:pPr>
              <w:spacing w:after="60"/>
              <w:jc w:val="right"/>
              <w:rPr>
                <w:sz w:val="20"/>
                <w:szCs w:val="20"/>
                <w:lang w:val="fr-CA"/>
              </w:rPr>
            </w:pPr>
            <w:r w:rsidRPr="007C6151">
              <w:rPr>
                <w:sz w:val="20"/>
                <w:szCs w:val="20"/>
                <w:lang w:val="fr-CA"/>
              </w:rPr>
              <w:t>1,789,854</w:t>
            </w:r>
          </w:p>
        </w:tc>
      </w:tr>
      <w:tr w:rsidR="00920D3E" w:rsidRPr="007C6151" w14:paraId="3C54BA0A" w14:textId="77777777" w:rsidTr="00920D3E">
        <w:tc>
          <w:tcPr>
            <w:tcW w:w="794" w:type="pct"/>
            <w:gridSpan w:val="2"/>
            <w:vMerge w:val="restart"/>
            <w:shd w:val="clear" w:color="auto" w:fill="auto"/>
            <w:tcMar>
              <w:left w:w="85" w:type="dxa"/>
              <w:right w:w="0" w:type="dxa"/>
            </w:tcMar>
          </w:tcPr>
          <w:p w14:paraId="61EB82A6" w14:textId="77777777" w:rsidR="00920D3E" w:rsidRPr="007C6151" w:rsidRDefault="00920D3E" w:rsidP="00920D3E">
            <w:pPr>
              <w:spacing w:after="60"/>
              <w:jc w:val="left"/>
              <w:rPr>
                <w:sz w:val="20"/>
                <w:szCs w:val="20"/>
                <w:lang w:val="fr-CA"/>
              </w:rPr>
            </w:pPr>
            <w:r w:rsidRPr="007C6151">
              <w:rPr>
                <w:sz w:val="20"/>
                <w:szCs w:val="20"/>
                <w:lang w:val="fr-CA"/>
              </w:rPr>
              <w:t>Sommes approuvées par le Comité exécutif ($US)</w:t>
            </w:r>
          </w:p>
        </w:tc>
        <w:tc>
          <w:tcPr>
            <w:tcW w:w="448" w:type="pct"/>
            <w:shd w:val="clear" w:color="auto" w:fill="auto"/>
            <w:tcMar>
              <w:left w:w="85" w:type="dxa"/>
              <w:right w:w="28" w:type="dxa"/>
            </w:tcMar>
          </w:tcPr>
          <w:p w14:paraId="22FFFA97" w14:textId="77777777" w:rsidR="00920D3E" w:rsidRPr="007C6151" w:rsidRDefault="00920D3E" w:rsidP="00920D3E">
            <w:pPr>
              <w:spacing w:after="60"/>
              <w:jc w:val="left"/>
              <w:rPr>
                <w:sz w:val="20"/>
                <w:szCs w:val="20"/>
                <w:lang w:val="fr-CA"/>
              </w:rPr>
            </w:pPr>
            <w:r w:rsidRPr="007C6151">
              <w:rPr>
                <w:sz w:val="20"/>
                <w:szCs w:val="20"/>
                <w:lang w:val="fr-CA"/>
              </w:rPr>
              <w:t>Coûts du projet</w:t>
            </w:r>
          </w:p>
        </w:tc>
        <w:tc>
          <w:tcPr>
            <w:tcW w:w="348" w:type="pct"/>
            <w:shd w:val="clear" w:color="auto" w:fill="auto"/>
            <w:tcMar>
              <w:left w:w="0" w:type="dxa"/>
              <w:right w:w="85" w:type="dxa"/>
            </w:tcMar>
          </w:tcPr>
          <w:p w14:paraId="513D35FE" w14:textId="77777777" w:rsidR="00920D3E" w:rsidRPr="007C6151" w:rsidRDefault="00920D3E" w:rsidP="00920D3E">
            <w:pPr>
              <w:spacing w:after="60"/>
              <w:jc w:val="right"/>
              <w:rPr>
                <w:sz w:val="20"/>
                <w:szCs w:val="20"/>
                <w:lang w:val="fr-CA"/>
              </w:rPr>
            </w:pPr>
            <w:r w:rsidRPr="007C6151">
              <w:rPr>
                <w:color w:val="000000"/>
                <w:sz w:val="20"/>
                <w:szCs w:val="20"/>
                <w:lang w:val="fr-CA"/>
              </w:rPr>
              <w:t>2 821 937</w:t>
            </w:r>
          </w:p>
        </w:tc>
        <w:tc>
          <w:tcPr>
            <w:tcW w:w="349" w:type="pct"/>
            <w:shd w:val="clear" w:color="auto" w:fill="auto"/>
            <w:tcMar>
              <w:left w:w="0" w:type="dxa"/>
              <w:right w:w="85" w:type="dxa"/>
            </w:tcMar>
          </w:tcPr>
          <w:p w14:paraId="344D2186" w14:textId="77777777" w:rsidR="00920D3E" w:rsidRPr="007C6151" w:rsidRDefault="00920D3E" w:rsidP="00920D3E">
            <w:pPr>
              <w:spacing w:after="60"/>
              <w:jc w:val="right"/>
              <w:rPr>
                <w:sz w:val="20"/>
                <w:szCs w:val="20"/>
                <w:lang w:val="fr-CA"/>
              </w:rPr>
            </w:pPr>
            <w:r w:rsidRPr="007C6151">
              <w:rPr>
                <w:color w:val="000000"/>
                <w:sz w:val="20"/>
                <w:szCs w:val="20"/>
                <w:lang w:val="fr-CA"/>
              </w:rPr>
              <w:t>3 777 190</w:t>
            </w:r>
          </w:p>
        </w:tc>
        <w:tc>
          <w:tcPr>
            <w:tcW w:w="298" w:type="pct"/>
            <w:shd w:val="clear" w:color="auto" w:fill="auto"/>
            <w:tcMar>
              <w:left w:w="0" w:type="dxa"/>
              <w:right w:w="85" w:type="dxa"/>
            </w:tcMar>
          </w:tcPr>
          <w:p w14:paraId="0E0BD9C4"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449" w:type="pct"/>
            <w:shd w:val="clear" w:color="auto" w:fill="auto"/>
            <w:noWrap/>
            <w:tcMar>
              <w:left w:w="0" w:type="dxa"/>
              <w:right w:w="85" w:type="dxa"/>
            </w:tcMar>
          </w:tcPr>
          <w:p w14:paraId="77ADDDA3" w14:textId="77777777" w:rsidR="00920D3E" w:rsidRPr="007C6151" w:rsidRDefault="00920D3E" w:rsidP="00920D3E">
            <w:pPr>
              <w:spacing w:after="60"/>
              <w:jc w:val="right"/>
              <w:rPr>
                <w:sz w:val="20"/>
                <w:szCs w:val="20"/>
                <w:lang w:val="fr-CA"/>
              </w:rPr>
            </w:pPr>
            <w:r w:rsidRPr="007C6151">
              <w:rPr>
                <w:color w:val="000000" w:themeColor="text1"/>
                <w:sz w:val="20"/>
                <w:szCs w:val="20"/>
                <w:lang w:val="fr-CA" w:eastAsia="zh-CN"/>
              </w:rPr>
              <w:t>12 946 782</w:t>
            </w:r>
          </w:p>
        </w:tc>
        <w:tc>
          <w:tcPr>
            <w:tcW w:w="348" w:type="pct"/>
            <w:shd w:val="clear" w:color="auto" w:fill="auto"/>
            <w:tcMar>
              <w:left w:w="0" w:type="dxa"/>
              <w:right w:w="85" w:type="dxa"/>
            </w:tcMar>
          </w:tcPr>
          <w:p w14:paraId="641CA136" w14:textId="77777777" w:rsidR="00920D3E" w:rsidRPr="007C6151" w:rsidRDefault="00920D3E" w:rsidP="00920D3E">
            <w:pPr>
              <w:spacing w:after="60"/>
              <w:jc w:val="right"/>
              <w:rPr>
                <w:sz w:val="20"/>
                <w:szCs w:val="20"/>
                <w:lang w:val="fr-CA"/>
              </w:rPr>
            </w:pPr>
          </w:p>
        </w:tc>
        <w:tc>
          <w:tcPr>
            <w:tcW w:w="348" w:type="pct"/>
            <w:tcMar>
              <w:left w:w="0" w:type="dxa"/>
              <w:right w:w="85" w:type="dxa"/>
            </w:tcMar>
          </w:tcPr>
          <w:p w14:paraId="39617D25"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49" w:type="pct"/>
            <w:tcMar>
              <w:left w:w="0" w:type="dxa"/>
              <w:right w:w="85" w:type="dxa"/>
            </w:tcMar>
          </w:tcPr>
          <w:p w14:paraId="6C0AB6D3"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8" w:type="pct"/>
            <w:tcMar>
              <w:left w:w="0" w:type="dxa"/>
              <w:right w:w="85" w:type="dxa"/>
            </w:tcMar>
          </w:tcPr>
          <w:p w14:paraId="7214BA4E"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9" w:type="pct"/>
            <w:tcMar>
              <w:left w:w="0" w:type="dxa"/>
              <w:right w:w="85" w:type="dxa"/>
            </w:tcMar>
          </w:tcPr>
          <w:p w14:paraId="203C33B4"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8" w:type="pct"/>
            <w:tcMar>
              <w:left w:w="0" w:type="dxa"/>
              <w:right w:w="85" w:type="dxa"/>
            </w:tcMar>
          </w:tcPr>
          <w:p w14:paraId="4098537D"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74" w:type="pct"/>
            <w:shd w:val="clear" w:color="auto" w:fill="auto"/>
            <w:tcMar>
              <w:left w:w="0" w:type="dxa"/>
              <w:right w:w="85" w:type="dxa"/>
            </w:tcMar>
          </w:tcPr>
          <w:p w14:paraId="2EC7A6BF" w14:textId="77777777" w:rsidR="00920D3E" w:rsidRPr="007C6151" w:rsidRDefault="00920D3E" w:rsidP="00920D3E">
            <w:pPr>
              <w:spacing w:after="60"/>
              <w:jc w:val="right"/>
              <w:rPr>
                <w:sz w:val="20"/>
                <w:szCs w:val="20"/>
                <w:lang w:val="fr-CA"/>
              </w:rPr>
            </w:pPr>
            <w:r w:rsidRPr="007C6151">
              <w:rPr>
                <w:sz w:val="20"/>
                <w:szCs w:val="20"/>
                <w:lang w:val="fr-CA"/>
              </w:rPr>
              <w:t>19 545 909</w:t>
            </w:r>
          </w:p>
        </w:tc>
      </w:tr>
      <w:tr w:rsidR="00920D3E" w:rsidRPr="007C6151" w14:paraId="516C0A7C" w14:textId="77777777" w:rsidTr="00920D3E">
        <w:tc>
          <w:tcPr>
            <w:tcW w:w="794" w:type="pct"/>
            <w:gridSpan w:val="2"/>
            <w:vMerge/>
            <w:shd w:val="clear" w:color="auto" w:fill="auto"/>
            <w:tcMar>
              <w:left w:w="85" w:type="dxa"/>
              <w:right w:w="0" w:type="dxa"/>
            </w:tcMar>
          </w:tcPr>
          <w:p w14:paraId="1971E482" w14:textId="77777777" w:rsidR="00920D3E" w:rsidRPr="007C6151" w:rsidRDefault="00920D3E" w:rsidP="00920D3E">
            <w:pPr>
              <w:spacing w:after="60"/>
              <w:jc w:val="center"/>
              <w:rPr>
                <w:sz w:val="20"/>
                <w:szCs w:val="20"/>
                <w:lang w:val="fr-CA"/>
              </w:rPr>
            </w:pPr>
          </w:p>
        </w:tc>
        <w:tc>
          <w:tcPr>
            <w:tcW w:w="448" w:type="pct"/>
            <w:shd w:val="clear" w:color="auto" w:fill="auto"/>
            <w:tcMar>
              <w:left w:w="85" w:type="dxa"/>
              <w:right w:w="28" w:type="dxa"/>
            </w:tcMar>
          </w:tcPr>
          <w:p w14:paraId="4157FEA8" w14:textId="77777777" w:rsidR="00920D3E" w:rsidRPr="007C6151" w:rsidRDefault="00920D3E" w:rsidP="00920D3E">
            <w:pPr>
              <w:spacing w:after="60"/>
              <w:jc w:val="left"/>
              <w:rPr>
                <w:sz w:val="20"/>
                <w:szCs w:val="20"/>
                <w:lang w:val="fr-CA"/>
              </w:rPr>
            </w:pPr>
            <w:r w:rsidRPr="007C6151">
              <w:rPr>
                <w:sz w:val="20"/>
                <w:szCs w:val="20"/>
                <w:lang w:val="fr-CA"/>
              </w:rPr>
              <w:t>Coûts d’appui</w:t>
            </w:r>
          </w:p>
        </w:tc>
        <w:tc>
          <w:tcPr>
            <w:tcW w:w="348" w:type="pct"/>
            <w:shd w:val="clear" w:color="auto" w:fill="auto"/>
            <w:tcMar>
              <w:left w:w="0" w:type="dxa"/>
              <w:right w:w="85" w:type="dxa"/>
            </w:tcMar>
          </w:tcPr>
          <w:p w14:paraId="67D14C0B" w14:textId="77777777" w:rsidR="00920D3E" w:rsidRPr="007C6151" w:rsidRDefault="00920D3E" w:rsidP="00920D3E">
            <w:pPr>
              <w:spacing w:after="60"/>
              <w:jc w:val="right"/>
              <w:rPr>
                <w:sz w:val="20"/>
                <w:szCs w:val="20"/>
                <w:lang w:val="fr-CA"/>
              </w:rPr>
            </w:pPr>
            <w:r w:rsidRPr="007C6151">
              <w:rPr>
                <w:color w:val="000000"/>
                <w:sz w:val="20"/>
                <w:szCs w:val="20"/>
                <w:lang w:val="fr-CA"/>
              </w:rPr>
              <w:t>197 536</w:t>
            </w:r>
          </w:p>
        </w:tc>
        <w:tc>
          <w:tcPr>
            <w:tcW w:w="349" w:type="pct"/>
            <w:shd w:val="clear" w:color="auto" w:fill="auto"/>
            <w:tcMar>
              <w:left w:w="0" w:type="dxa"/>
              <w:right w:w="85" w:type="dxa"/>
            </w:tcMar>
          </w:tcPr>
          <w:p w14:paraId="635F3A1B" w14:textId="77777777" w:rsidR="00920D3E" w:rsidRPr="007C6151" w:rsidRDefault="00920D3E" w:rsidP="00920D3E">
            <w:pPr>
              <w:spacing w:after="60"/>
              <w:jc w:val="right"/>
              <w:rPr>
                <w:sz w:val="20"/>
                <w:szCs w:val="20"/>
                <w:lang w:val="fr-CA"/>
              </w:rPr>
            </w:pPr>
            <w:r w:rsidRPr="007C6151">
              <w:rPr>
                <w:color w:val="000000"/>
                <w:sz w:val="20"/>
                <w:szCs w:val="20"/>
                <w:lang w:val="fr-CA"/>
              </w:rPr>
              <w:t>264 403</w:t>
            </w:r>
          </w:p>
        </w:tc>
        <w:tc>
          <w:tcPr>
            <w:tcW w:w="298" w:type="pct"/>
            <w:shd w:val="clear" w:color="auto" w:fill="auto"/>
            <w:tcMar>
              <w:left w:w="0" w:type="dxa"/>
              <w:right w:w="85" w:type="dxa"/>
            </w:tcMar>
          </w:tcPr>
          <w:p w14:paraId="5744FE2A"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449" w:type="pct"/>
            <w:shd w:val="clear" w:color="auto" w:fill="auto"/>
            <w:tcMar>
              <w:left w:w="0" w:type="dxa"/>
              <w:right w:w="85" w:type="dxa"/>
            </w:tcMar>
          </w:tcPr>
          <w:p w14:paraId="0CD781BB" w14:textId="77777777" w:rsidR="00920D3E" w:rsidRPr="007C6151" w:rsidRDefault="00920D3E" w:rsidP="00920D3E">
            <w:pPr>
              <w:spacing w:after="60"/>
              <w:jc w:val="right"/>
              <w:rPr>
                <w:sz w:val="20"/>
                <w:szCs w:val="20"/>
                <w:lang w:val="fr-CA"/>
              </w:rPr>
            </w:pPr>
            <w:r w:rsidRPr="007C6151">
              <w:rPr>
                <w:color w:val="000000" w:themeColor="text1"/>
                <w:sz w:val="20"/>
                <w:szCs w:val="20"/>
                <w:lang w:val="fr-CA" w:eastAsia="zh-CN"/>
              </w:rPr>
              <w:t>906 275</w:t>
            </w:r>
          </w:p>
        </w:tc>
        <w:tc>
          <w:tcPr>
            <w:tcW w:w="348" w:type="pct"/>
            <w:shd w:val="clear" w:color="auto" w:fill="auto"/>
            <w:tcMar>
              <w:left w:w="0" w:type="dxa"/>
              <w:right w:w="85" w:type="dxa"/>
            </w:tcMar>
          </w:tcPr>
          <w:p w14:paraId="429888B3" w14:textId="77777777" w:rsidR="00920D3E" w:rsidRPr="007C6151" w:rsidRDefault="00920D3E" w:rsidP="00920D3E">
            <w:pPr>
              <w:spacing w:after="60"/>
              <w:jc w:val="right"/>
              <w:rPr>
                <w:sz w:val="20"/>
                <w:szCs w:val="20"/>
                <w:lang w:val="fr-CA"/>
              </w:rPr>
            </w:pPr>
          </w:p>
        </w:tc>
        <w:tc>
          <w:tcPr>
            <w:tcW w:w="348" w:type="pct"/>
            <w:tcMar>
              <w:left w:w="0" w:type="dxa"/>
              <w:right w:w="85" w:type="dxa"/>
            </w:tcMar>
          </w:tcPr>
          <w:p w14:paraId="70C1037B"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49" w:type="pct"/>
            <w:tcMar>
              <w:left w:w="0" w:type="dxa"/>
              <w:right w:w="85" w:type="dxa"/>
            </w:tcMar>
          </w:tcPr>
          <w:p w14:paraId="37AF7853"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8" w:type="pct"/>
            <w:tcMar>
              <w:left w:w="0" w:type="dxa"/>
              <w:right w:w="85" w:type="dxa"/>
            </w:tcMar>
          </w:tcPr>
          <w:p w14:paraId="61A7DEB1"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9" w:type="pct"/>
            <w:tcMar>
              <w:left w:w="0" w:type="dxa"/>
              <w:right w:w="85" w:type="dxa"/>
            </w:tcMar>
          </w:tcPr>
          <w:p w14:paraId="001724A4"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8" w:type="pct"/>
            <w:tcMar>
              <w:left w:w="0" w:type="dxa"/>
              <w:right w:w="85" w:type="dxa"/>
            </w:tcMar>
          </w:tcPr>
          <w:p w14:paraId="12E5501E"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74" w:type="pct"/>
            <w:shd w:val="clear" w:color="auto" w:fill="auto"/>
            <w:tcMar>
              <w:left w:w="0" w:type="dxa"/>
              <w:right w:w="85" w:type="dxa"/>
            </w:tcMar>
          </w:tcPr>
          <w:p w14:paraId="023F4CA5" w14:textId="77777777" w:rsidR="00920D3E" w:rsidRPr="007C6151" w:rsidRDefault="00920D3E" w:rsidP="00920D3E">
            <w:pPr>
              <w:spacing w:after="60"/>
              <w:jc w:val="right"/>
              <w:rPr>
                <w:sz w:val="20"/>
                <w:szCs w:val="20"/>
                <w:lang w:val="fr-CA"/>
              </w:rPr>
            </w:pPr>
            <w:r w:rsidRPr="007C6151">
              <w:rPr>
                <w:sz w:val="20"/>
                <w:szCs w:val="20"/>
                <w:lang w:val="fr-CA"/>
              </w:rPr>
              <w:t>1 368 214</w:t>
            </w:r>
          </w:p>
        </w:tc>
      </w:tr>
      <w:tr w:rsidR="00920D3E" w:rsidRPr="007C6151" w14:paraId="4A545176" w14:textId="77777777" w:rsidTr="00920D3E">
        <w:trPr>
          <w:trHeight w:val="340"/>
        </w:trPr>
        <w:tc>
          <w:tcPr>
            <w:tcW w:w="794" w:type="pct"/>
            <w:gridSpan w:val="2"/>
            <w:vMerge w:val="restart"/>
            <w:shd w:val="clear" w:color="auto" w:fill="auto"/>
            <w:tcMar>
              <w:left w:w="85" w:type="dxa"/>
              <w:right w:w="0" w:type="dxa"/>
            </w:tcMar>
          </w:tcPr>
          <w:p w14:paraId="38DB15B4" w14:textId="77777777" w:rsidR="00920D3E" w:rsidRPr="007C6151" w:rsidRDefault="00920D3E" w:rsidP="00920D3E">
            <w:pPr>
              <w:jc w:val="left"/>
              <w:rPr>
                <w:lang w:val="fr-CA"/>
              </w:rPr>
            </w:pPr>
            <w:r w:rsidRPr="007C6151">
              <w:rPr>
                <w:sz w:val="20"/>
                <w:szCs w:val="20"/>
                <w:lang w:val="fr-CA"/>
              </w:rPr>
              <w:t>Somme totale demandée pour approbation à cette réunion ($US)</w:t>
            </w:r>
          </w:p>
        </w:tc>
        <w:tc>
          <w:tcPr>
            <w:tcW w:w="448" w:type="pct"/>
            <w:shd w:val="clear" w:color="auto" w:fill="auto"/>
            <w:tcMar>
              <w:left w:w="85" w:type="dxa"/>
              <w:right w:w="28" w:type="dxa"/>
            </w:tcMar>
          </w:tcPr>
          <w:p w14:paraId="47DC6CD0" w14:textId="77777777" w:rsidR="00920D3E" w:rsidRPr="007C6151" w:rsidRDefault="00920D3E" w:rsidP="00920D3E">
            <w:pPr>
              <w:spacing w:after="60"/>
              <w:jc w:val="left"/>
              <w:rPr>
                <w:sz w:val="20"/>
                <w:szCs w:val="20"/>
                <w:lang w:val="fr-CA"/>
              </w:rPr>
            </w:pPr>
            <w:r w:rsidRPr="007C6151">
              <w:rPr>
                <w:sz w:val="20"/>
                <w:szCs w:val="20"/>
                <w:lang w:val="fr-CA"/>
              </w:rPr>
              <w:t>Coûts du projet</w:t>
            </w:r>
          </w:p>
        </w:tc>
        <w:tc>
          <w:tcPr>
            <w:tcW w:w="348" w:type="pct"/>
            <w:shd w:val="clear" w:color="auto" w:fill="auto"/>
            <w:tcMar>
              <w:left w:w="0" w:type="dxa"/>
              <w:right w:w="85" w:type="dxa"/>
            </w:tcMar>
          </w:tcPr>
          <w:p w14:paraId="6E4739E8" w14:textId="77777777" w:rsidR="00920D3E" w:rsidRPr="007C6151" w:rsidRDefault="00920D3E" w:rsidP="00920D3E">
            <w:pPr>
              <w:spacing w:after="60"/>
              <w:jc w:val="right"/>
              <w:rPr>
                <w:sz w:val="20"/>
                <w:szCs w:val="20"/>
                <w:lang w:val="fr-CA"/>
              </w:rPr>
            </w:pPr>
          </w:p>
        </w:tc>
        <w:tc>
          <w:tcPr>
            <w:tcW w:w="349" w:type="pct"/>
            <w:shd w:val="clear" w:color="auto" w:fill="auto"/>
            <w:tcMar>
              <w:left w:w="0" w:type="dxa"/>
              <w:right w:w="85" w:type="dxa"/>
            </w:tcMar>
          </w:tcPr>
          <w:p w14:paraId="3D856B06" w14:textId="77777777" w:rsidR="00920D3E" w:rsidRPr="007C6151" w:rsidRDefault="00920D3E" w:rsidP="00920D3E">
            <w:pPr>
              <w:spacing w:after="60"/>
              <w:jc w:val="right"/>
              <w:rPr>
                <w:color w:val="000000"/>
                <w:sz w:val="20"/>
                <w:szCs w:val="20"/>
                <w:lang w:val="fr-CA"/>
              </w:rPr>
            </w:pPr>
          </w:p>
        </w:tc>
        <w:tc>
          <w:tcPr>
            <w:tcW w:w="298" w:type="pct"/>
            <w:shd w:val="clear" w:color="auto" w:fill="auto"/>
            <w:tcMar>
              <w:left w:w="0" w:type="dxa"/>
              <w:right w:w="85" w:type="dxa"/>
            </w:tcMar>
          </w:tcPr>
          <w:p w14:paraId="426794D4" w14:textId="77777777" w:rsidR="00920D3E" w:rsidRPr="007C6151" w:rsidRDefault="00920D3E" w:rsidP="00920D3E">
            <w:pPr>
              <w:spacing w:after="60"/>
              <w:jc w:val="right"/>
              <w:rPr>
                <w:sz w:val="20"/>
                <w:szCs w:val="20"/>
                <w:lang w:val="fr-CA"/>
              </w:rPr>
            </w:pPr>
          </w:p>
        </w:tc>
        <w:tc>
          <w:tcPr>
            <w:tcW w:w="449" w:type="pct"/>
            <w:shd w:val="clear" w:color="auto" w:fill="auto"/>
            <w:tcMar>
              <w:left w:w="0" w:type="dxa"/>
              <w:right w:w="85" w:type="dxa"/>
            </w:tcMar>
          </w:tcPr>
          <w:p w14:paraId="1AC56614" w14:textId="77777777" w:rsidR="00920D3E" w:rsidRPr="007C6151" w:rsidRDefault="00920D3E" w:rsidP="00920D3E">
            <w:pPr>
              <w:spacing w:after="60"/>
              <w:jc w:val="right"/>
              <w:rPr>
                <w:color w:val="000000" w:themeColor="text1"/>
                <w:sz w:val="20"/>
                <w:szCs w:val="20"/>
                <w:lang w:val="fr-CA"/>
              </w:rPr>
            </w:pPr>
          </w:p>
        </w:tc>
        <w:tc>
          <w:tcPr>
            <w:tcW w:w="348" w:type="pct"/>
            <w:shd w:val="clear" w:color="auto" w:fill="auto"/>
            <w:tcMar>
              <w:left w:w="0" w:type="dxa"/>
              <w:right w:w="85" w:type="dxa"/>
            </w:tcMar>
          </w:tcPr>
          <w:p w14:paraId="21E9D7AC" w14:textId="77777777" w:rsidR="00920D3E" w:rsidRPr="007C6151" w:rsidRDefault="00920D3E" w:rsidP="00920D3E">
            <w:pPr>
              <w:spacing w:after="60"/>
              <w:jc w:val="right"/>
              <w:rPr>
                <w:sz w:val="20"/>
                <w:szCs w:val="20"/>
                <w:lang w:val="fr-CA"/>
              </w:rPr>
            </w:pPr>
            <w:r w:rsidRPr="007C6151">
              <w:rPr>
                <w:sz w:val="20"/>
                <w:szCs w:val="20"/>
                <w:lang w:val="fr-CA"/>
              </w:rPr>
              <w:t>2 500 000</w:t>
            </w:r>
          </w:p>
        </w:tc>
        <w:tc>
          <w:tcPr>
            <w:tcW w:w="348" w:type="pct"/>
            <w:tcMar>
              <w:left w:w="0" w:type="dxa"/>
              <w:right w:w="85" w:type="dxa"/>
            </w:tcMar>
          </w:tcPr>
          <w:p w14:paraId="2303A320" w14:textId="77777777" w:rsidR="00920D3E" w:rsidRPr="007C6151" w:rsidRDefault="00920D3E" w:rsidP="00920D3E">
            <w:pPr>
              <w:spacing w:after="60"/>
              <w:jc w:val="right"/>
              <w:rPr>
                <w:sz w:val="20"/>
                <w:szCs w:val="20"/>
                <w:lang w:val="fr-CA"/>
              </w:rPr>
            </w:pPr>
          </w:p>
        </w:tc>
        <w:tc>
          <w:tcPr>
            <w:tcW w:w="349" w:type="pct"/>
            <w:tcMar>
              <w:left w:w="0" w:type="dxa"/>
              <w:right w:w="85" w:type="dxa"/>
            </w:tcMar>
          </w:tcPr>
          <w:p w14:paraId="5D95BA98" w14:textId="77777777" w:rsidR="00920D3E" w:rsidRPr="007C6151" w:rsidRDefault="00920D3E" w:rsidP="00920D3E">
            <w:pPr>
              <w:spacing w:after="60"/>
              <w:jc w:val="right"/>
              <w:rPr>
                <w:sz w:val="20"/>
                <w:szCs w:val="20"/>
                <w:lang w:val="fr-CA"/>
              </w:rPr>
            </w:pPr>
          </w:p>
        </w:tc>
        <w:tc>
          <w:tcPr>
            <w:tcW w:w="298" w:type="pct"/>
            <w:tcMar>
              <w:left w:w="0" w:type="dxa"/>
              <w:right w:w="85" w:type="dxa"/>
            </w:tcMar>
          </w:tcPr>
          <w:p w14:paraId="54244D5B" w14:textId="77777777" w:rsidR="00920D3E" w:rsidRPr="007C6151" w:rsidRDefault="00920D3E" w:rsidP="00920D3E">
            <w:pPr>
              <w:spacing w:after="60"/>
              <w:jc w:val="right"/>
              <w:rPr>
                <w:sz w:val="20"/>
                <w:szCs w:val="20"/>
                <w:lang w:val="fr-CA"/>
              </w:rPr>
            </w:pPr>
          </w:p>
        </w:tc>
        <w:tc>
          <w:tcPr>
            <w:tcW w:w="299" w:type="pct"/>
            <w:tcMar>
              <w:left w:w="0" w:type="dxa"/>
              <w:right w:w="85" w:type="dxa"/>
            </w:tcMar>
          </w:tcPr>
          <w:p w14:paraId="0FB88ABB" w14:textId="77777777" w:rsidR="00920D3E" w:rsidRPr="007C6151" w:rsidRDefault="00920D3E" w:rsidP="00920D3E">
            <w:pPr>
              <w:spacing w:after="60"/>
              <w:jc w:val="right"/>
              <w:rPr>
                <w:sz w:val="20"/>
                <w:szCs w:val="20"/>
                <w:lang w:val="fr-CA"/>
              </w:rPr>
            </w:pPr>
          </w:p>
        </w:tc>
        <w:tc>
          <w:tcPr>
            <w:tcW w:w="298" w:type="pct"/>
            <w:tcMar>
              <w:left w:w="0" w:type="dxa"/>
              <w:right w:w="85" w:type="dxa"/>
            </w:tcMar>
          </w:tcPr>
          <w:p w14:paraId="35AEE646" w14:textId="77777777" w:rsidR="00920D3E" w:rsidRPr="007C6151" w:rsidRDefault="00920D3E" w:rsidP="00920D3E">
            <w:pPr>
              <w:spacing w:after="60"/>
              <w:jc w:val="right"/>
              <w:rPr>
                <w:sz w:val="20"/>
                <w:szCs w:val="20"/>
                <w:lang w:val="fr-CA"/>
              </w:rPr>
            </w:pPr>
          </w:p>
        </w:tc>
        <w:tc>
          <w:tcPr>
            <w:tcW w:w="374" w:type="pct"/>
            <w:shd w:val="clear" w:color="auto" w:fill="auto"/>
            <w:tcMar>
              <w:left w:w="0" w:type="dxa"/>
              <w:right w:w="85" w:type="dxa"/>
            </w:tcMar>
          </w:tcPr>
          <w:p w14:paraId="11C4EA11" w14:textId="77777777" w:rsidR="00920D3E" w:rsidRPr="007C6151" w:rsidRDefault="00920D3E" w:rsidP="00920D3E">
            <w:pPr>
              <w:spacing w:after="60"/>
              <w:jc w:val="right"/>
              <w:rPr>
                <w:sz w:val="20"/>
                <w:szCs w:val="20"/>
                <w:lang w:val="fr-CA"/>
              </w:rPr>
            </w:pPr>
            <w:r w:rsidRPr="007C6151">
              <w:rPr>
                <w:sz w:val="20"/>
                <w:szCs w:val="20"/>
                <w:lang w:val="fr-CA"/>
              </w:rPr>
              <w:t>2 500 000</w:t>
            </w:r>
          </w:p>
        </w:tc>
      </w:tr>
      <w:tr w:rsidR="00920D3E" w:rsidRPr="007C6151" w14:paraId="50FE2775" w14:textId="77777777" w:rsidTr="00920D3E">
        <w:trPr>
          <w:trHeight w:val="340"/>
        </w:trPr>
        <w:tc>
          <w:tcPr>
            <w:tcW w:w="794" w:type="pct"/>
            <w:gridSpan w:val="2"/>
            <w:vMerge/>
            <w:shd w:val="clear" w:color="auto" w:fill="auto"/>
            <w:tcMar>
              <w:left w:w="85" w:type="dxa"/>
              <w:right w:w="28" w:type="dxa"/>
            </w:tcMar>
          </w:tcPr>
          <w:p w14:paraId="1FC5FA0E" w14:textId="77777777" w:rsidR="00920D3E" w:rsidRPr="007C6151" w:rsidRDefault="00920D3E" w:rsidP="00920D3E">
            <w:pPr>
              <w:spacing w:after="60"/>
              <w:jc w:val="center"/>
              <w:rPr>
                <w:sz w:val="20"/>
                <w:szCs w:val="20"/>
                <w:lang w:val="fr-CA"/>
              </w:rPr>
            </w:pPr>
          </w:p>
        </w:tc>
        <w:tc>
          <w:tcPr>
            <w:tcW w:w="448" w:type="pct"/>
            <w:shd w:val="clear" w:color="auto" w:fill="auto"/>
            <w:tcMar>
              <w:left w:w="85" w:type="dxa"/>
              <w:right w:w="28" w:type="dxa"/>
            </w:tcMar>
          </w:tcPr>
          <w:p w14:paraId="0916AAEE" w14:textId="77777777" w:rsidR="00920D3E" w:rsidRPr="007C6151" w:rsidRDefault="00920D3E" w:rsidP="00920D3E">
            <w:pPr>
              <w:spacing w:after="60"/>
              <w:jc w:val="left"/>
              <w:rPr>
                <w:sz w:val="20"/>
                <w:szCs w:val="20"/>
                <w:lang w:val="fr-CA"/>
              </w:rPr>
            </w:pPr>
            <w:r w:rsidRPr="007C6151">
              <w:rPr>
                <w:sz w:val="20"/>
                <w:szCs w:val="20"/>
                <w:lang w:val="fr-CA"/>
              </w:rPr>
              <w:t>Coûts d’appui</w:t>
            </w:r>
          </w:p>
        </w:tc>
        <w:tc>
          <w:tcPr>
            <w:tcW w:w="348" w:type="pct"/>
            <w:shd w:val="clear" w:color="auto" w:fill="auto"/>
            <w:tcMar>
              <w:left w:w="0" w:type="dxa"/>
              <w:right w:w="85" w:type="dxa"/>
            </w:tcMar>
          </w:tcPr>
          <w:p w14:paraId="45A816A5" w14:textId="77777777" w:rsidR="00920D3E" w:rsidRPr="007C6151" w:rsidRDefault="00920D3E" w:rsidP="00920D3E">
            <w:pPr>
              <w:spacing w:after="60"/>
              <w:jc w:val="right"/>
              <w:rPr>
                <w:sz w:val="20"/>
                <w:szCs w:val="20"/>
                <w:lang w:val="fr-CA"/>
              </w:rPr>
            </w:pPr>
          </w:p>
        </w:tc>
        <w:tc>
          <w:tcPr>
            <w:tcW w:w="349" w:type="pct"/>
            <w:shd w:val="clear" w:color="auto" w:fill="auto"/>
            <w:tcMar>
              <w:left w:w="0" w:type="dxa"/>
              <w:right w:w="85" w:type="dxa"/>
            </w:tcMar>
          </w:tcPr>
          <w:p w14:paraId="5C799BE5" w14:textId="77777777" w:rsidR="00920D3E" w:rsidRPr="007C6151" w:rsidRDefault="00920D3E" w:rsidP="00920D3E">
            <w:pPr>
              <w:spacing w:after="60"/>
              <w:jc w:val="right"/>
              <w:rPr>
                <w:color w:val="000000"/>
                <w:sz w:val="20"/>
                <w:szCs w:val="20"/>
                <w:lang w:val="fr-CA"/>
              </w:rPr>
            </w:pPr>
          </w:p>
        </w:tc>
        <w:tc>
          <w:tcPr>
            <w:tcW w:w="298" w:type="pct"/>
            <w:shd w:val="clear" w:color="auto" w:fill="auto"/>
            <w:tcMar>
              <w:left w:w="0" w:type="dxa"/>
              <w:right w:w="85" w:type="dxa"/>
            </w:tcMar>
          </w:tcPr>
          <w:p w14:paraId="405E85DF" w14:textId="77777777" w:rsidR="00920D3E" w:rsidRPr="007C6151" w:rsidRDefault="00920D3E" w:rsidP="00920D3E">
            <w:pPr>
              <w:spacing w:after="60"/>
              <w:jc w:val="right"/>
              <w:rPr>
                <w:sz w:val="20"/>
                <w:szCs w:val="20"/>
                <w:lang w:val="fr-CA"/>
              </w:rPr>
            </w:pPr>
          </w:p>
        </w:tc>
        <w:tc>
          <w:tcPr>
            <w:tcW w:w="449" w:type="pct"/>
            <w:shd w:val="clear" w:color="auto" w:fill="auto"/>
            <w:tcMar>
              <w:left w:w="0" w:type="dxa"/>
              <w:right w:w="85" w:type="dxa"/>
            </w:tcMar>
          </w:tcPr>
          <w:p w14:paraId="05428226" w14:textId="77777777" w:rsidR="00920D3E" w:rsidRPr="007C6151" w:rsidRDefault="00920D3E" w:rsidP="00920D3E">
            <w:pPr>
              <w:spacing w:after="60"/>
              <w:jc w:val="right"/>
              <w:rPr>
                <w:color w:val="000000" w:themeColor="text1"/>
                <w:sz w:val="20"/>
                <w:szCs w:val="20"/>
                <w:lang w:val="fr-CA"/>
              </w:rPr>
            </w:pPr>
          </w:p>
        </w:tc>
        <w:tc>
          <w:tcPr>
            <w:tcW w:w="348" w:type="pct"/>
            <w:shd w:val="clear" w:color="auto" w:fill="auto"/>
            <w:tcMar>
              <w:left w:w="0" w:type="dxa"/>
              <w:right w:w="85" w:type="dxa"/>
            </w:tcMar>
          </w:tcPr>
          <w:p w14:paraId="63879FE1" w14:textId="77777777" w:rsidR="00920D3E" w:rsidRPr="007C6151" w:rsidRDefault="00920D3E" w:rsidP="00920D3E">
            <w:pPr>
              <w:spacing w:after="60"/>
              <w:jc w:val="right"/>
              <w:rPr>
                <w:sz w:val="20"/>
                <w:szCs w:val="20"/>
                <w:lang w:val="fr-CA"/>
              </w:rPr>
            </w:pPr>
            <w:r w:rsidRPr="007C6151">
              <w:rPr>
                <w:sz w:val="20"/>
                <w:szCs w:val="20"/>
                <w:lang w:val="fr-CA"/>
              </w:rPr>
              <w:t>175 000</w:t>
            </w:r>
          </w:p>
        </w:tc>
        <w:tc>
          <w:tcPr>
            <w:tcW w:w="348" w:type="pct"/>
            <w:tcMar>
              <w:left w:w="0" w:type="dxa"/>
              <w:right w:w="85" w:type="dxa"/>
            </w:tcMar>
          </w:tcPr>
          <w:p w14:paraId="650D5DCB" w14:textId="77777777" w:rsidR="00920D3E" w:rsidRPr="007C6151" w:rsidRDefault="00920D3E" w:rsidP="00920D3E">
            <w:pPr>
              <w:spacing w:after="60"/>
              <w:jc w:val="right"/>
              <w:rPr>
                <w:sz w:val="20"/>
                <w:szCs w:val="20"/>
                <w:lang w:val="fr-CA"/>
              </w:rPr>
            </w:pPr>
          </w:p>
        </w:tc>
        <w:tc>
          <w:tcPr>
            <w:tcW w:w="349" w:type="pct"/>
            <w:tcMar>
              <w:left w:w="0" w:type="dxa"/>
              <w:right w:w="85" w:type="dxa"/>
            </w:tcMar>
          </w:tcPr>
          <w:p w14:paraId="4CD41388" w14:textId="77777777" w:rsidR="00920D3E" w:rsidRPr="007C6151" w:rsidRDefault="00920D3E" w:rsidP="00920D3E">
            <w:pPr>
              <w:spacing w:after="60"/>
              <w:jc w:val="right"/>
              <w:rPr>
                <w:sz w:val="20"/>
                <w:szCs w:val="20"/>
                <w:lang w:val="fr-CA"/>
              </w:rPr>
            </w:pPr>
          </w:p>
        </w:tc>
        <w:tc>
          <w:tcPr>
            <w:tcW w:w="298" w:type="pct"/>
            <w:tcMar>
              <w:left w:w="0" w:type="dxa"/>
              <w:right w:w="85" w:type="dxa"/>
            </w:tcMar>
          </w:tcPr>
          <w:p w14:paraId="7EFE19A0" w14:textId="77777777" w:rsidR="00920D3E" w:rsidRPr="007C6151" w:rsidRDefault="00920D3E" w:rsidP="00920D3E">
            <w:pPr>
              <w:spacing w:after="60"/>
              <w:jc w:val="right"/>
              <w:rPr>
                <w:sz w:val="20"/>
                <w:szCs w:val="20"/>
                <w:lang w:val="fr-CA"/>
              </w:rPr>
            </w:pPr>
          </w:p>
        </w:tc>
        <w:tc>
          <w:tcPr>
            <w:tcW w:w="299" w:type="pct"/>
            <w:tcMar>
              <w:left w:w="0" w:type="dxa"/>
              <w:right w:w="85" w:type="dxa"/>
            </w:tcMar>
          </w:tcPr>
          <w:p w14:paraId="752A0B6E" w14:textId="77777777" w:rsidR="00920D3E" w:rsidRPr="007C6151" w:rsidRDefault="00920D3E" w:rsidP="00920D3E">
            <w:pPr>
              <w:spacing w:after="60"/>
              <w:jc w:val="right"/>
              <w:rPr>
                <w:sz w:val="20"/>
                <w:szCs w:val="20"/>
                <w:lang w:val="fr-CA"/>
              </w:rPr>
            </w:pPr>
          </w:p>
        </w:tc>
        <w:tc>
          <w:tcPr>
            <w:tcW w:w="298" w:type="pct"/>
            <w:tcMar>
              <w:left w:w="0" w:type="dxa"/>
              <w:right w:w="85" w:type="dxa"/>
            </w:tcMar>
          </w:tcPr>
          <w:p w14:paraId="690561FC" w14:textId="77777777" w:rsidR="00920D3E" w:rsidRPr="007C6151" w:rsidRDefault="00920D3E" w:rsidP="00920D3E">
            <w:pPr>
              <w:spacing w:after="60"/>
              <w:jc w:val="right"/>
              <w:rPr>
                <w:sz w:val="20"/>
                <w:szCs w:val="20"/>
                <w:lang w:val="fr-CA"/>
              </w:rPr>
            </w:pPr>
          </w:p>
        </w:tc>
        <w:tc>
          <w:tcPr>
            <w:tcW w:w="374" w:type="pct"/>
            <w:shd w:val="clear" w:color="auto" w:fill="auto"/>
            <w:tcMar>
              <w:left w:w="0" w:type="dxa"/>
              <w:right w:w="85" w:type="dxa"/>
            </w:tcMar>
          </w:tcPr>
          <w:p w14:paraId="0E8CF776" w14:textId="77777777" w:rsidR="00920D3E" w:rsidRPr="007C6151" w:rsidRDefault="00920D3E" w:rsidP="00920D3E">
            <w:pPr>
              <w:spacing w:after="60"/>
              <w:jc w:val="right"/>
              <w:rPr>
                <w:sz w:val="20"/>
                <w:szCs w:val="20"/>
                <w:lang w:val="fr-CA"/>
              </w:rPr>
            </w:pPr>
            <w:r w:rsidRPr="007C6151">
              <w:rPr>
                <w:sz w:val="20"/>
                <w:szCs w:val="20"/>
                <w:lang w:val="fr-CA"/>
              </w:rPr>
              <w:t>175 000</w:t>
            </w:r>
          </w:p>
        </w:tc>
      </w:tr>
    </w:tbl>
    <w:p w14:paraId="413C992F" w14:textId="77777777" w:rsidR="00920D3E" w:rsidRPr="007C6151" w:rsidRDefault="00920D3E" w:rsidP="00920D3E">
      <w:pPr>
        <w:pStyle w:val="StyleHeader4Para4Left0Firstline0"/>
        <w:numPr>
          <w:ilvl w:val="0"/>
          <w:numId w:val="0"/>
        </w:numPr>
        <w:spacing w:before="20" w:after="0"/>
        <w:rPr>
          <w:sz w:val="18"/>
          <w:lang w:val="fr-CA"/>
        </w:rPr>
      </w:pPr>
      <w:r w:rsidRPr="007C6151">
        <w:rPr>
          <w:sz w:val="18"/>
          <w:lang w:val="fr-CA"/>
        </w:rPr>
        <w:t>* La troisième tranche (2018) a été proposée aux 82</w:t>
      </w:r>
      <w:r w:rsidRPr="007C6151">
        <w:rPr>
          <w:sz w:val="18"/>
          <w:vertAlign w:val="superscript"/>
          <w:lang w:val="fr-CA"/>
        </w:rPr>
        <w:t>e</w:t>
      </w:r>
      <w:r w:rsidRPr="007C6151">
        <w:rPr>
          <w:sz w:val="18"/>
          <w:lang w:val="fr-CA"/>
        </w:rPr>
        <w:t>, 83</w:t>
      </w:r>
      <w:r w:rsidRPr="007C6151">
        <w:rPr>
          <w:sz w:val="18"/>
          <w:vertAlign w:val="superscript"/>
          <w:lang w:val="fr-CA"/>
        </w:rPr>
        <w:t>e</w:t>
      </w:r>
      <w:r w:rsidRPr="007C6151">
        <w:rPr>
          <w:sz w:val="18"/>
          <w:lang w:val="fr-CA"/>
        </w:rPr>
        <w:t xml:space="preserve"> et 84</w:t>
      </w:r>
      <w:r w:rsidRPr="007C6151">
        <w:rPr>
          <w:sz w:val="18"/>
          <w:vertAlign w:val="superscript"/>
          <w:lang w:val="fr-CA"/>
        </w:rPr>
        <w:t>e</w:t>
      </w:r>
      <w:r w:rsidRPr="007C6151">
        <w:rPr>
          <w:sz w:val="18"/>
          <w:lang w:val="fr-CA"/>
        </w:rPr>
        <w:t xml:space="preserve"> réunions et reportée pour examen à la 85</w:t>
      </w:r>
      <w:r w:rsidRPr="007C6151">
        <w:rPr>
          <w:sz w:val="18"/>
          <w:vertAlign w:val="superscript"/>
          <w:lang w:val="fr-CA"/>
        </w:rPr>
        <w:t>e</w:t>
      </w:r>
      <w:r w:rsidRPr="007C6151">
        <w:rPr>
          <w:sz w:val="18"/>
          <w:lang w:val="fr-CA"/>
        </w:rPr>
        <w:t xml:space="preserve"> réunion (décisions 82/71 b), 83/55 et 84/69 a)).</w:t>
      </w:r>
    </w:p>
    <w:p w14:paraId="4CCD6635" w14:textId="77777777" w:rsidR="00920D3E" w:rsidRPr="007C6151" w:rsidRDefault="00920D3E" w:rsidP="00920D3E">
      <w:pPr>
        <w:tabs>
          <w:tab w:val="left" w:pos="7290"/>
        </w:tabs>
        <w:rPr>
          <w:sz w:val="18"/>
          <w:szCs w:val="16"/>
          <w:lang w:val="fr-CA"/>
        </w:rPr>
      </w:pPr>
      <w:r w:rsidRPr="007C6151">
        <w:rPr>
          <w:sz w:val="20"/>
          <w:szCs w:val="18"/>
          <w:lang w:val="fr-CA"/>
        </w:rPr>
        <w:t xml:space="preserve">** </w:t>
      </w:r>
      <w:r w:rsidRPr="007C6151">
        <w:rPr>
          <w:sz w:val="18"/>
          <w:szCs w:val="18"/>
          <w:lang w:val="fr-CA"/>
        </w:rPr>
        <w:t>La valeur</w:t>
      </w:r>
      <w:r>
        <w:rPr>
          <w:sz w:val="18"/>
          <w:szCs w:val="18"/>
          <w:lang w:val="fr-CA"/>
        </w:rPr>
        <w:t xml:space="preserve"> totale </w:t>
      </w:r>
      <w:r w:rsidRPr="007C6151">
        <w:rPr>
          <w:sz w:val="18"/>
          <w:szCs w:val="18"/>
          <w:lang w:val="fr-CA"/>
        </w:rPr>
        <w:t>ajustée de la phase II du PGEH pour le plan du secteur des solvants et le niveau de financement des tranches entre 2018 et 2026 ont été approuvés à la 86</w:t>
      </w:r>
      <w:r w:rsidRPr="007C6151">
        <w:rPr>
          <w:sz w:val="18"/>
          <w:szCs w:val="18"/>
          <w:vertAlign w:val="superscript"/>
          <w:lang w:val="fr-CA"/>
        </w:rPr>
        <w:t>e</w:t>
      </w:r>
      <w:r w:rsidRPr="007C6151">
        <w:rPr>
          <w:sz w:val="18"/>
          <w:szCs w:val="18"/>
          <w:lang w:val="fr-CA"/>
        </w:rPr>
        <w:t xml:space="preserve"> réunion (décision 86/34</w:t>
      </w:r>
      <w:r w:rsidRPr="007C6151">
        <w:rPr>
          <w:sz w:val="18"/>
          <w:szCs w:val="16"/>
          <w:lang w:val="fr-CA"/>
        </w:rPr>
        <w:t>).</w:t>
      </w:r>
    </w:p>
    <w:p w14:paraId="7ED6D9B0" w14:textId="77777777" w:rsidR="00920D3E" w:rsidRPr="007C6151" w:rsidRDefault="00920D3E" w:rsidP="00920D3E">
      <w:pPr>
        <w:pStyle w:val="StyleHeader4Para4Left0Firstline0"/>
        <w:numPr>
          <w:ilvl w:val="0"/>
          <w:numId w:val="0"/>
        </w:numPr>
        <w:spacing w:after="0"/>
        <w:rPr>
          <w:sz w:val="22"/>
          <w:lang w:val="fr-CA"/>
        </w:rPr>
      </w:pPr>
    </w:p>
    <w:tbl>
      <w:tblPr>
        <w:tblStyle w:val="TableGrid"/>
        <w:tblW w:w="5000" w:type="pct"/>
        <w:tblLook w:val="04A0" w:firstRow="1" w:lastRow="0" w:firstColumn="1" w:lastColumn="0" w:noHBand="0" w:noVBand="1"/>
      </w:tblPr>
      <w:tblGrid>
        <w:gridCol w:w="3211"/>
        <w:gridCol w:w="11035"/>
      </w:tblGrid>
      <w:tr w:rsidR="00920D3E" w:rsidRPr="007C6151" w14:paraId="532A7A6E" w14:textId="77777777" w:rsidTr="00920D3E">
        <w:trPr>
          <w:trHeight w:val="240"/>
        </w:trPr>
        <w:tc>
          <w:tcPr>
            <w:tcW w:w="1127" w:type="pct"/>
            <w:shd w:val="clear" w:color="auto" w:fill="auto"/>
          </w:tcPr>
          <w:p w14:paraId="136A3E5C" w14:textId="77777777" w:rsidR="00920D3E" w:rsidRPr="007C6151" w:rsidRDefault="00920D3E" w:rsidP="00920D3E">
            <w:pPr>
              <w:spacing w:after="60"/>
              <w:jc w:val="left"/>
              <w:rPr>
                <w:b/>
                <w:sz w:val="20"/>
                <w:szCs w:val="20"/>
                <w:lang w:val="fr-CA"/>
              </w:rPr>
            </w:pPr>
            <w:r w:rsidRPr="007C6151">
              <w:rPr>
                <w:b/>
                <w:sz w:val="20"/>
                <w:szCs w:val="20"/>
                <w:lang w:val="fr-CA"/>
              </w:rPr>
              <w:t>Recommandation du Secrétariat:</w:t>
            </w:r>
          </w:p>
        </w:tc>
        <w:tc>
          <w:tcPr>
            <w:tcW w:w="3873" w:type="pct"/>
            <w:shd w:val="clear" w:color="auto" w:fill="auto"/>
          </w:tcPr>
          <w:p w14:paraId="6DE707FE" w14:textId="77777777" w:rsidR="00920D3E" w:rsidRPr="007C6151" w:rsidRDefault="00920D3E" w:rsidP="00920D3E">
            <w:pPr>
              <w:spacing w:after="60"/>
              <w:jc w:val="center"/>
              <w:rPr>
                <w:sz w:val="20"/>
                <w:szCs w:val="20"/>
                <w:lang w:val="fr-CA"/>
              </w:rPr>
            </w:pPr>
            <w:r w:rsidRPr="007C6151">
              <w:rPr>
                <w:sz w:val="20"/>
                <w:szCs w:val="20"/>
                <w:lang w:val="fr-CA"/>
              </w:rPr>
              <w:t>Pour examen individuel</w:t>
            </w:r>
          </w:p>
        </w:tc>
      </w:tr>
    </w:tbl>
    <w:p w14:paraId="1FA7C22D" w14:textId="77777777" w:rsidR="00920D3E" w:rsidRPr="007C6151" w:rsidRDefault="00920D3E" w:rsidP="00920D3E">
      <w:pPr>
        <w:pStyle w:val="Title1"/>
        <w:rPr>
          <w:lang w:val="fr-CA"/>
        </w:rPr>
        <w:sectPr w:rsidR="00920D3E" w:rsidRPr="007C6151" w:rsidSect="00920D3E">
          <w:headerReference w:type="even" r:id="rId57"/>
          <w:footerReference w:type="even" r:id="rId58"/>
          <w:headerReference w:type="first" r:id="rId59"/>
          <w:footerReference w:type="first" r:id="rId60"/>
          <w:pgSz w:w="15840" w:h="12240" w:orient="landscape" w:code="1"/>
          <w:pgMar w:top="1440" w:right="864" w:bottom="1440" w:left="720" w:header="720" w:footer="475" w:gutter="0"/>
          <w:cols w:space="720"/>
          <w:docGrid w:linePitch="299"/>
        </w:sectPr>
      </w:pPr>
    </w:p>
    <w:p w14:paraId="01D107A0" w14:textId="77777777" w:rsidR="00920D3E" w:rsidRPr="007C6151" w:rsidRDefault="00920D3E" w:rsidP="00920D3E">
      <w:pPr>
        <w:pStyle w:val="StyleHeader4Para4Left0Firstline0"/>
        <w:numPr>
          <w:ilvl w:val="0"/>
          <w:numId w:val="0"/>
        </w:numPr>
        <w:jc w:val="center"/>
        <w:rPr>
          <w:b/>
          <w:sz w:val="22"/>
          <w:lang w:val="fr-CA"/>
        </w:rPr>
      </w:pPr>
      <w:r w:rsidRPr="007C6151">
        <w:rPr>
          <w:b/>
          <w:sz w:val="22"/>
          <w:lang w:val="fr-CA"/>
        </w:rPr>
        <w:lastRenderedPageBreak/>
        <w:t>DESCRIPTION DU PROJET</w:t>
      </w:r>
    </w:p>
    <w:p w14:paraId="4B1E3F58" w14:textId="77777777" w:rsidR="00920D3E" w:rsidRPr="007C6151" w:rsidRDefault="00920D3E" w:rsidP="00920D3E">
      <w:pPr>
        <w:pStyle w:val="Heading1"/>
        <w:rPr>
          <w:lang w:val="fr-CA"/>
        </w:rPr>
      </w:pPr>
      <w:r w:rsidRPr="007C6151">
        <w:rPr>
          <w:lang w:val="fr-CA"/>
        </w:rPr>
        <w:t>Le PNUD, en qualité d’</w:t>
      </w:r>
      <w:r>
        <w:rPr>
          <w:lang w:val="fr-CA"/>
        </w:rPr>
        <w:t>a</w:t>
      </w:r>
      <w:r w:rsidRPr="007C6151">
        <w:rPr>
          <w:lang w:val="fr-CA"/>
        </w:rPr>
        <w:t>gence d’exécution désignée, présente au nom du gouvernement de la Chine une demande de financement de la quatrième tranche du plan du secteur des solvants de la phase II du plan de gestion de l’élimination des HCFC (PGEH) pour la somme de 2 500 000 $US, plus les coûts d’app</w:t>
      </w:r>
      <w:r>
        <w:rPr>
          <w:lang w:val="fr-CA"/>
        </w:rPr>
        <w:t>ui à l’a</w:t>
      </w:r>
      <w:r w:rsidRPr="007C6151">
        <w:rPr>
          <w:lang w:val="fr-CA"/>
        </w:rPr>
        <w:t>gence de 175 000 $US.</w:t>
      </w:r>
      <w:r w:rsidRPr="007C6151">
        <w:rPr>
          <w:rStyle w:val="FootnoteReference"/>
          <w:lang w:val="fr-CA"/>
        </w:rPr>
        <w:footnoteReference w:id="28"/>
      </w:r>
      <w:r w:rsidRPr="007C6151">
        <w:rPr>
          <w:lang w:val="fr-CA"/>
        </w:rPr>
        <w:t xml:space="preserve"> La proposition comprend un rapport périodique sur la mise en œuvre de la troisième tranche, le plan de mise en œuvre de la tranche pour 2022-2023 et les rapports de vérification répondant aux exigences du paragraphe 5 c</w:t>
      </w:r>
      <w:r>
        <w:rPr>
          <w:lang w:val="fr-CA"/>
        </w:rPr>
        <w:t>)</w:t>
      </w:r>
      <w:r w:rsidRPr="007C6151">
        <w:rPr>
          <w:lang w:val="fr-CA"/>
        </w:rPr>
        <w:t xml:space="preserve"> de l’Accord entre le gouvernement de la Chine et le Comité exécutif.</w:t>
      </w:r>
    </w:p>
    <w:p w14:paraId="6270F1FA" w14:textId="77777777" w:rsidR="00920D3E" w:rsidRPr="007C6151" w:rsidRDefault="00920D3E" w:rsidP="00920D3E">
      <w:pPr>
        <w:rPr>
          <w:u w:val="single"/>
          <w:lang w:val="fr-CA"/>
        </w:rPr>
      </w:pPr>
      <w:r w:rsidRPr="007C6151">
        <w:rPr>
          <w:u w:val="single"/>
          <w:lang w:val="fr-CA"/>
        </w:rPr>
        <w:t>Modification de la phase II du plan du secteur des solvants</w:t>
      </w:r>
    </w:p>
    <w:p w14:paraId="220000F4" w14:textId="77777777" w:rsidR="00920D3E" w:rsidRPr="007C6151" w:rsidRDefault="00920D3E" w:rsidP="00920D3E">
      <w:pPr>
        <w:rPr>
          <w:lang w:val="fr-CA"/>
        </w:rPr>
      </w:pPr>
      <w:r w:rsidRPr="007C6151">
        <w:rPr>
          <w:lang w:val="fr-CA"/>
        </w:rPr>
        <w:t xml:space="preserve"> </w:t>
      </w:r>
    </w:p>
    <w:p w14:paraId="75315127" w14:textId="77777777" w:rsidR="00920D3E" w:rsidRPr="007C6151" w:rsidRDefault="00920D3E" w:rsidP="00920D3E">
      <w:pPr>
        <w:pStyle w:val="Heading1"/>
        <w:rPr>
          <w:lang w:val="fr-CA"/>
        </w:rPr>
      </w:pPr>
      <w:r w:rsidRPr="007C6151">
        <w:rPr>
          <w:lang w:val="fr-CA"/>
        </w:rPr>
        <w:t>Le Comité exécutif, à sa 84</w:t>
      </w:r>
      <w:r w:rsidRPr="007C6151">
        <w:rPr>
          <w:vertAlign w:val="superscript"/>
          <w:lang w:val="fr-CA"/>
        </w:rPr>
        <w:t>e</w:t>
      </w:r>
      <w:r w:rsidRPr="007C6151">
        <w:rPr>
          <w:lang w:val="fr-CA"/>
        </w:rPr>
        <w:t xml:space="preserve"> réunion, a modifié la phase II de PGEH de la Chine et a demandé aux agences bilatérales et d’exécution de remettre un plan d’action révisé pour chaque plan de secteur (décision 84/69). Le Comité exécutif, à sa 85</w:t>
      </w:r>
      <w:r w:rsidRPr="007C6151">
        <w:rPr>
          <w:vertAlign w:val="superscript"/>
          <w:lang w:val="fr-CA"/>
        </w:rPr>
        <w:t>e</w:t>
      </w:r>
      <w:r w:rsidRPr="007C6151">
        <w:rPr>
          <w:lang w:val="fr-CA"/>
        </w:rPr>
        <w:t xml:space="preserve"> réunion, a approuvé la troisième tranche du plan du secteur des solvants pour la somme de 12 946 782 $US, plus les coûts d’appui à l’agence de 906 275 $US</w:t>
      </w:r>
      <w:r>
        <w:rPr>
          <w:lang w:val="fr-CA"/>
        </w:rPr>
        <w:t>,</w:t>
      </w:r>
      <w:r w:rsidRPr="007C6151">
        <w:rPr>
          <w:lang w:val="fr-CA"/>
        </w:rPr>
        <w:t xml:space="preserve"> pour le PNUD (décision 85/33). Le Comité exécutif, à sa 86</w:t>
      </w:r>
      <w:r w:rsidRPr="007C6151">
        <w:rPr>
          <w:vertAlign w:val="superscript"/>
          <w:lang w:val="fr-CA"/>
        </w:rPr>
        <w:t>e</w:t>
      </w:r>
      <w:r w:rsidRPr="007C6151">
        <w:rPr>
          <w:lang w:val="fr-CA"/>
        </w:rPr>
        <w:t xml:space="preserve"> réunion, a approuvé un plan d’action révisé pour le secteur des solvants pour la somme de 6 023 431 $US, plus les coûts d’appui à l’agence de 421 640 $US, pour la période 2021-2026; </w:t>
      </w:r>
      <w:r>
        <w:rPr>
          <w:lang w:val="fr-CA"/>
        </w:rPr>
        <w:t>le financement total ajusté</w:t>
      </w:r>
      <w:r w:rsidRPr="007C6151">
        <w:rPr>
          <w:lang w:val="fr-CA"/>
        </w:rPr>
        <w:t xml:space="preserve"> en principe pour la phase II du plan du secteur des solvants est de 25 569 340 $US, plus les coûts d’appui à l’agence de 1 789 854 $US (décision 86/34).</w:t>
      </w:r>
    </w:p>
    <w:p w14:paraId="00032E12" w14:textId="77777777" w:rsidR="00920D3E" w:rsidRPr="007C6151" w:rsidRDefault="00920D3E" w:rsidP="00920D3E">
      <w:pPr>
        <w:pStyle w:val="Heading1"/>
        <w:rPr>
          <w:lang w:val="fr-CA"/>
        </w:rPr>
      </w:pPr>
      <w:r w:rsidRPr="007C6151">
        <w:rPr>
          <w:lang w:val="fr-CA"/>
        </w:rPr>
        <w:t>Le plan d’action révisé pour la période 2021-2026 comprend des interventions de politique et de réglementation afin de garantir l’élimination durable des HCFC dans les délais; une assistance technique afin de renforcer les capacités techniques de l’industrie et de promouvoir l’adoption de solutions de remplacement à faible potentiel de réchauffement de la planète (PRG); et la gestion du projet. Il comprend également des activités d’investissement pour la reconversion de 18 pet</w:t>
      </w:r>
      <w:r>
        <w:rPr>
          <w:lang w:val="fr-CA"/>
        </w:rPr>
        <w:t>ites et moyennes entreprises (PM</w:t>
      </w:r>
      <w:r w:rsidRPr="007C6151">
        <w:rPr>
          <w:lang w:val="fr-CA"/>
        </w:rPr>
        <w:t>E) du sous-secteur des appareils médicaux jetables et sept PME du sous-secteur du dégraissage électronique, dont la consommation de référence vérifiée de HCFC est</w:t>
      </w:r>
      <w:r>
        <w:rPr>
          <w:lang w:val="fr-CA"/>
        </w:rPr>
        <w:t xml:space="preserve"> de 372,19 tm (40,94 tonnes PAO)</w:t>
      </w:r>
      <w:r w:rsidRPr="007C6151">
        <w:rPr>
          <w:lang w:val="fr-CA"/>
        </w:rPr>
        <w:t xml:space="preserve"> de HCFC-141b. La somme totale accordée à ces entreprises est de 2 014 421 $US, pour un rapport de coût-efficacité de 9,86 $US/kg, ce qui est inférieur </w:t>
      </w:r>
      <w:r>
        <w:rPr>
          <w:lang w:val="fr-CA"/>
        </w:rPr>
        <w:t>à</w:t>
      </w:r>
      <w:r w:rsidRPr="007C6151">
        <w:rPr>
          <w:lang w:val="fr-CA"/>
        </w:rPr>
        <w:t xml:space="preserve"> la valeur indiquée dans le plan de secteur approuvé à l’origine (13,00 $US/kg). Toutes les entreprises utiliseront des substances de remplacement à faible PRG (p. ex., KC-6, hydrocarbures ou diluants, trans-1, 2</w:t>
      </w:r>
      <w:r>
        <w:rPr>
          <w:lang w:val="fr-CA"/>
        </w:rPr>
        <w:t>-</w:t>
      </w:r>
      <w:r w:rsidRPr="007C6151">
        <w:rPr>
          <w:lang w:val="fr-CA"/>
        </w:rPr>
        <w:t>dichloroiéthylène et hydrofluoroéther, un agent de nettoyage à base d’eau, de l’alcool modifié, du nanocarbonate de silicium, des F-solvants ou des aromatiques naphténiques</w:t>
      </w:r>
      <w:r>
        <w:rPr>
          <w:lang w:val="fr-CA"/>
        </w:rPr>
        <w:t>)</w:t>
      </w:r>
      <w:r w:rsidRPr="007C6151">
        <w:rPr>
          <w:lang w:val="fr-CA"/>
        </w:rPr>
        <w:t>.</w:t>
      </w:r>
      <w:r>
        <w:rPr>
          <w:lang w:val="fr-CA"/>
        </w:rPr>
        <w:t xml:space="preserve"> À l’achèvement, 455,2 tonnes PAO de</w:t>
      </w:r>
      <w:r w:rsidRPr="007C6151">
        <w:rPr>
          <w:lang w:val="fr-CA"/>
        </w:rPr>
        <w:t xml:space="preserve"> </w:t>
      </w:r>
      <w:r>
        <w:rPr>
          <w:lang w:val="fr-CA"/>
        </w:rPr>
        <w:t>consommation de HCFC-141 auront été éliminées dans le secteur des solvants à la phase II, ce qui réduira les émissions de gaz à effet de serre de 2,98 millions de tonnes d’équivalent de CO</w:t>
      </w:r>
      <w:r w:rsidRPr="0087688C">
        <w:rPr>
          <w:vertAlign w:val="subscript"/>
          <w:lang w:val="fr-CA"/>
        </w:rPr>
        <w:t>2</w:t>
      </w:r>
      <w:r>
        <w:rPr>
          <w:lang w:val="fr-CA"/>
        </w:rPr>
        <w:t>.</w:t>
      </w:r>
    </w:p>
    <w:p w14:paraId="150B2768" w14:textId="77777777" w:rsidR="00920D3E" w:rsidRPr="007C6151" w:rsidRDefault="00920D3E" w:rsidP="00920D3E">
      <w:pPr>
        <w:spacing w:after="240"/>
        <w:rPr>
          <w:u w:val="single"/>
          <w:lang w:val="fr-CA"/>
        </w:rPr>
      </w:pPr>
      <w:r w:rsidRPr="007C6151">
        <w:rPr>
          <w:u w:val="single"/>
          <w:lang w:val="fr-CA"/>
        </w:rPr>
        <w:t>Rapport périodique sur la mise en œuvre de la troisième tranche de</w:t>
      </w:r>
      <w:r>
        <w:rPr>
          <w:u w:val="single"/>
          <w:lang w:val="fr-CA"/>
        </w:rPr>
        <w:t xml:space="preserve"> </w:t>
      </w:r>
      <w:r w:rsidRPr="007C6151">
        <w:rPr>
          <w:u w:val="single"/>
          <w:lang w:val="fr-CA"/>
        </w:rPr>
        <w:t>la phase II</w:t>
      </w:r>
    </w:p>
    <w:p w14:paraId="67F38377" w14:textId="77777777" w:rsidR="00920D3E" w:rsidRPr="007C6151" w:rsidRDefault="00920D3E" w:rsidP="00920D3E">
      <w:pPr>
        <w:pStyle w:val="Heading1"/>
        <w:rPr>
          <w:lang w:val="fr-CA"/>
        </w:rPr>
      </w:pPr>
      <w:r w:rsidRPr="007C6151">
        <w:rPr>
          <w:lang w:val="fr-CA"/>
        </w:rPr>
        <w:t>L’accord sur la mise en œuvre de la phase II du plan du secteur des solvants, approuvé par le Bureau de coopération économique étrangère (BCEE) et le PNUD</w:t>
      </w:r>
      <w:r>
        <w:rPr>
          <w:lang w:val="fr-CA"/>
        </w:rPr>
        <w:t>,</w:t>
      </w:r>
      <w:r w:rsidRPr="007C6151">
        <w:rPr>
          <w:lang w:val="fr-CA"/>
        </w:rPr>
        <w:t xml:space="preserve"> a été signé en avril 2017. L’accord a été amendé par la suite afin d’y inclure le budget approuvé de la deuxième tranche en avril 2</w:t>
      </w:r>
      <w:r>
        <w:rPr>
          <w:lang w:val="fr-CA"/>
        </w:rPr>
        <w:t>018,</w:t>
      </w:r>
      <w:r w:rsidRPr="007C6151">
        <w:rPr>
          <w:lang w:val="fr-CA"/>
        </w:rPr>
        <w:t xml:space="preserve"> et le budget a</w:t>
      </w:r>
      <w:r>
        <w:rPr>
          <w:lang w:val="fr-CA"/>
        </w:rPr>
        <w:t>pprouvé de la troisième tranche</w:t>
      </w:r>
      <w:r w:rsidRPr="007C6151">
        <w:rPr>
          <w:lang w:val="fr-CA"/>
        </w:rPr>
        <w:t xml:space="preserve"> ainsi que le plan de mise en œuvre correspondant pour 2020-2021 en août 2020. </w:t>
      </w:r>
    </w:p>
    <w:p w14:paraId="04076D39" w14:textId="77777777" w:rsidR="00920D3E" w:rsidRPr="007C6151" w:rsidRDefault="00920D3E" w:rsidP="00920D3E">
      <w:pPr>
        <w:pStyle w:val="Heading1"/>
        <w:numPr>
          <w:ilvl w:val="0"/>
          <w:numId w:val="0"/>
        </w:numPr>
        <w:rPr>
          <w:lang w:val="fr-CA"/>
        </w:rPr>
      </w:pPr>
      <w:r w:rsidRPr="007C6151">
        <w:rPr>
          <w:i/>
          <w:iCs/>
          <w:lang w:val="fr-CA"/>
        </w:rPr>
        <w:t>Activités de réglementation</w:t>
      </w:r>
    </w:p>
    <w:p w14:paraId="2BF5DE9A" w14:textId="77777777" w:rsidR="00920D3E" w:rsidRPr="007C6151" w:rsidRDefault="00920D3E" w:rsidP="00920D3E">
      <w:pPr>
        <w:pStyle w:val="Heading1"/>
        <w:widowControl w:val="0"/>
        <w:rPr>
          <w:lang w:val="fr-CA"/>
        </w:rPr>
      </w:pPr>
      <w:r w:rsidRPr="007C6151">
        <w:rPr>
          <w:lang w:val="fr-CA"/>
        </w:rPr>
        <w:t xml:space="preserve">Le BCEE a continué à appliquer les permis de quotas aux entreprises de solvants qui consomment plus de 100 tonnes métriques (tm) de HCFC par année. Le ministère de l’Écologie et de l’Environnement (MEE) a émis une circulaire le 23 janvier 2018 sur la gestion de la construction d’installations produisant ou utilisant des SAO. La circulaire interdit la création, l’adaptation ou l’agrandissement d’installations de production ou d’utilisation de HCFC comme frigorigène, agent de gonflage de la mousse, solvant ou agent </w:t>
      </w:r>
      <w:r w:rsidRPr="007C6151">
        <w:rPr>
          <w:lang w:val="fr-CA"/>
        </w:rPr>
        <w:lastRenderedPageBreak/>
        <w:t>de transformation chimique.</w:t>
      </w:r>
    </w:p>
    <w:p w14:paraId="12698AF2" w14:textId="77777777" w:rsidR="00920D3E" w:rsidRPr="007C6151" w:rsidRDefault="00920D3E" w:rsidP="00920D3E">
      <w:pPr>
        <w:pStyle w:val="Heading1"/>
        <w:widowControl w:val="0"/>
        <w:rPr>
          <w:lang w:val="fr-CA"/>
        </w:rPr>
      </w:pPr>
      <w:r w:rsidRPr="007C6151">
        <w:rPr>
          <w:lang w:val="fr-CA"/>
        </w:rPr>
        <w:t xml:space="preserve">La recherche en vue d’interdire l’utilisation des HCFC dans le sous-secteur des appareils médicaux commencée en juin 2018 est terminée; le projet de rapport a été préparé à l’issue de consultations avec des experts, des représentants d’entreprises et d’autres parties prenantes. Les activités restantes liées à l’évaluation de l’impact de cette interdiction et la révision finale devraient être terminées d’ici la fin de 2021 à cause des retards dans le financement du projet et </w:t>
      </w:r>
      <w:r>
        <w:rPr>
          <w:lang w:val="fr-CA"/>
        </w:rPr>
        <w:t>l’ajustement</w:t>
      </w:r>
      <w:r w:rsidRPr="007C6151">
        <w:rPr>
          <w:lang w:val="fr-CA"/>
        </w:rPr>
        <w:t xml:space="preserve"> du financement. Le MEE examinera la proposition sur l’émission de l’interdiction en 2022 aux fins d’application éventuelle en 2023, si l’évaluation finale démontre l’efficacité de sa mise en œuvre.</w:t>
      </w:r>
    </w:p>
    <w:p w14:paraId="760426F3" w14:textId="77777777" w:rsidR="00920D3E" w:rsidRPr="007C6151" w:rsidRDefault="00920D3E" w:rsidP="005312BB">
      <w:pPr>
        <w:spacing w:after="120"/>
        <w:rPr>
          <w:i/>
          <w:lang w:val="fr-CA"/>
        </w:rPr>
      </w:pPr>
      <w:r w:rsidRPr="007C6151">
        <w:rPr>
          <w:i/>
          <w:lang w:val="fr-CA"/>
        </w:rPr>
        <w:t>Activités d’investissement</w:t>
      </w:r>
    </w:p>
    <w:p w14:paraId="18572B98" w14:textId="77777777" w:rsidR="00920D3E" w:rsidRPr="007C6151" w:rsidRDefault="00920D3E" w:rsidP="005312BB">
      <w:pPr>
        <w:pStyle w:val="Heading1"/>
        <w:spacing w:after="120"/>
        <w:rPr>
          <w:lang w:val="fr-CA" w:eastAsia="zh-CN"/>
        </w:rPr>
      </w:pPr>
      <w:r w:rsidRPr="007C6151">
        <w:rPr>
          <w:lang w:val="fr-CA"/>
        </w:rPr>
        <w:t xml:space="preserve">Les 24 entreprises (représentant 514 chaînes de production) recensées lors des tranches précédentes, ont signé des contrats avec le BCEE en date de février 2020; la consommation de HCFC-141b s’élevait à 1 176,22 tm (129,38 tonnes PAO), c’est-à-dire 28 pour cent de l’objectif de réduction de 455,2 tonnes PAO pour la phase II du plan du secteur des solvants, et la valeur totale de la reconversion était de 20 040 546 $US. Une entreprise bénéficiaire (Dechang Beihai) a retiré sa participation au PGEH (l’entreprise a fermé) après la signature des contrats, ce qui a réduit la valeur totale à 18 193 762 $US, mais la quantité globale de HCFC-141b à éliminer est demeurée inchangée. La somme de 1 846 784 $US, plus les coûts d’appui à l’agence de 129 275 $US, a été retournée au Fonds. </w:t>
      </w:r>
    </w:p>
    <w:p w14:paraId="63302EAC" w14:textId="77777777" w:rsidR="00920D3E" w:rsidRPr="007C6151" w:rsidRDefault="00920D3E" w:rsidP="005312BB">
      <w:pPr>
        <w:pStyle w:val="Heading1"/>
        <w:spacing w:after="120"/>
        <w:rPr>
          <w:lang w:val="fr-CA"/>
        </w:rPr>
      </w:pPr>
      <w:r w:rsidRPr="007C6151">
        <w:rPr>
          <w:lang w:val="fr-CA"/>
        </w:rPr>
        <w:t xml:space="preserve">En date de juillet 2021, 11 entreprises avaient terminé la vérification finale et reçu l’acceptation du projet par le pays; huit entreprises avaient terminé l’installation de l’équipement et la production d’essai avec des solvants sans SAO et sont en train de préparer les documents de vérification; une entreprise a terminé l’installation de l’équipement et se prépare pour la production d’essai; </w:t>
      </w:r>
      <w:r>
        <w:rPr>
          <w:lang w:val="fr-CA"/>
        </w:rPr>
        <w:t xml:space="preserve">et </w:t>
      </w:r>
      <w:r w:rsidRPr="007C6151">
        <w:rPr>
          <w:lang w:val="fr-CA"/>
        </w:rPr>
        <w:t xml:space="preserve">trois entreprises ont reçu et installé une partie de l’équipement et attendent la livraison du reste de l’équipement. </w:t>
      </w:r>
    </w:p>
    <w:p w14:paraId="4A7B6F20" w14:textId="77777777" w:rsidR="00920D3E" w:rsidRPr="007C6151" w:rsidRDefault="00920D3E" w:rsidP="005312BB">
      <w:pPr>
        <w:pStyle w:val="Heading1"/>
        <w:spacing w:after="120"/>
        <w:rPr>
          <w:lang w:val="fr-CA"/>
        </w:rPr>
      </w:pPr>
      <w:r w:rsidRPr="007C6151">
        <w:rPr>
          <w:lang w:val="fr-CA"/>
        </w:rPr>
        <w:t xml:space="preserve">Les contrats pour le deuxième groupe de 25 entreprises admissibles (surtout des PME dont la consommation annuelle individuelle ne dépasse pas les 5 tm de HCFC-141b) </w:t>
      </w:r>
      <w:r>
        <w:rPr>
          <w:lang w:val="fr-CA"/>
        </w:rPr>
        <w:t>dont la consommation vérifiée s</w:t>
      </w:r>
      <w:r w:rsidRPr="007C6151">
        <w:rPr>
          <w:lang w:val="fr-CA"/>
        </w:rPr>
        <w:t xml:space="preserve">’élève à 372,19 tm </w:t>
      </w:r>
      <w:r>
        <w:rPr>
          <w:lang w:val="fr-CA"/>
        </w:rPr>
        <w:t>(</w:t>
      </w:r>
      <w:r w:rsidRPr="007C6151">
        <w:rPr>
          <w:lang w:val="fr-CA"/>
        </w:rPr>
        <w:t xml:space="preserve">40,94 tonnes PAO) de HCFC-141b, seront signés lors de la quatrième tranche. </w:t>
      </w:r>
    </w:p>
    <w:p w14:paraId="7C62F504" w14:textId="77777777" w:rsidR="00920D3E" w:rsidRPr="007C6151" w:rsidRDefault="00920D3E" w:rsidP="005312BB">
      <w:pPr>
        <w:pStyle w:val="Heading1"/>
        <w:spacing w:after="120"/>
        <w:rPr>
          <w:lang w:val="fr-CA"/>
        </w:rPr>
      </w:pPr>
      <w:r w:rsidRPr="007C6151">
        <w:rPr>
          <w:lang w:val="fr-CA"/>
        </w:rPr>
        <w:t>Le tableau 1 propose un sommaire des progrès dans la mise en œuvre du plan du secteur des solvants.</w:t>
      </w:r>
    </w:p>
    <w:p w14:paraId="7B5E84D9" w14:textId="77777777" w:rsidR="00920D3E" w:rsidRPr="007C6151" w:rsidRDefault="00920D3E" w:rsidP="005312BB">
      <w:pPr>
        <w:spacing w:after="120"/>
        <w:rPr>
          <w:b/>
          <w:lang w:val="fr-CA"/>
        </w:rPr>
      </w:pPr>
      <w:r w:rsidRPr="007C6151">
        <w:rPr>
          <w:b/>
          <w:lang w:val="fr-CA"/>
        </w:rPr>
        <w:t xml:space="preserve">Tableau 1. État des progrès des entreprises dans le secteur des solvants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39"/>
        <w:gridCol w:w="1132"/>
        <w:gridCol w:w="976"/>
        <w:gridCol w:w="16"/>
        <w:gridCol w:w="1022"/>
        <w:gridCol w:w="1149"/>
        <w:gridCol w:w="1516"/>
      </w:tblGrid>
      <w:tr w:rsidR="00920D3E" w:rsidRPr="00E45BFC" w14:paraId="70575D46" w14:textId="77777777" w:rsidTr="00920D3E">
        <w:trPr>
          <w:tblHeader/>
        </w:trPr>
        <w:tc>
          <w:tcPr>
            <w:tcW w:w="1893" w:type="pct"/>
            <w:vMerge w:val="restart"/>
            <w:shd w:val="clear" w:color="auto" w:fill="auto"/>
            <w:vAlign w:val="center"/>
            <w:hideMark/>
          </w:tcPr>
          <w:p w14:paraId="741B7656" w14:textId="77777777" w:rsidR="00920D3E" w:rsidRPr="007C6151" w:rsidRDefault="00920D3E" w:rsidP="005312BB">
            <w:pPr>
              <w:spacing w:after="120"/>
              <w:jc w:val="center"/>
              <w:rPr>
                <w:b/>
                <w:bCs/>
                <w:color w:val="000000"/>
                <w:sz w:val="20"/>
                <w:szCs w:val="20"/>
                <w:lang w:val="fr-CA" w:eastAsia="en-CA"/>
              </w:rPr>
            </w:pPr>
            <w:r w:rsidRPr="007C6151">
              <w:rPr>
                <w:b/>
                <w:bCs/>
                <w:color w:val="000000"/>
                <w:sz w:val="20"/>
                <w:szCs w:val="20"/>
                <w:lang w:val="fr-CA" w:eastAsia="en-CA"/>
              </w:rPr>
              <w:t>État de la mise en œuvre</w:t>
            </w:r>
          </w:p>
        </w:tc>
        <w:tc>
          <w:tcPr>
            <w:tcW w:w="606" w:type="pct"/>
            <w:vMerge w:val="restart"/>
            <w:shd w:val="clear" w:color="auto" w:fill="auto"/>
            <w:tcMar>
              <w:left w:w="0" w:type="dxa"/>
              <w:right w:w="0" w:type="dxa"/>
            </w:tcMar>
            <w:vAlign w:val="center"/>
            <w:hideMark/>
          </w:tcPr>
          <w:p w14:paraId="5C97A4AC" w14:textId="77777777" w:rsidR="00920D3E" w:rsidRPr="007C6151" w:rsidRDefault="00920D3E" w:rsidP="005312BB">
            <w:pPr>
              <w:spacing w:after="120"/>
              <w:jc w:val="center"/>
              <w:rPr>
                <w:b/>
                <w:bCs/>
                <w:color w:val="000000"/>
                <w:sz w:val="20"/>
                <w:szCs w:val="20"/>
                <w:lang w:val="fr-CA" w:eastAsia="en-CA"/>
              </w:rPr>
            </w:pPr>
            <w:r w:rsidRPr="007C6151">
              <w:rPr>
                <w:b/>
                <w:bCs/>
                <w:color w:val="000000"/>
                <w:sz w:val="20"/>
                <w:szCs w:val="20"/>
                <w:lang w:val="fr-CA" w:eastAsia="en-CA"/>
              </w:rPr>
              <w:t>Nombre d’entreprises</w:t>
            </w:r>
          </w:p>
        </w:tc>
        <w:tc>
          <w:tcPr>
            <w:tcW w:w="1075" w:type="pct"/>
            <w:gridSpan w:val="3"/>
            <w:shd w:val="clear" w:color="auto" w:fill="auto"/>
            <w:tcMar>
              <w:left w:w="0" w:type="dxa"/>
              <w:right w:w="0" w:type="dxa"/>
            </w:tcMar>
            <w:vAlign w:val="center"/>
            <w:hideMark/>
          </w:tcPr>
          <w:p w14:paraId="409535D2" w14:textId="77777777" w:rsidR="00920D3E" w:rsidRPr="007C6151" w:rsidRDefault="00920D3E" w:rsidP="005312BB">
            <w:pPr>
              <w:spacing w:after="120"/>
              <w:jc w:val="center"/>
              <w:rPr>
                <w:b/>
                <w:bCs/>
                <w:color w:val="000000"/>
                <w:sz w:val="20"/>
                <w:szCs w:val="20"/>
                <w:lang w:val="fr-CA" w:eastAsia="en-CA"/>
              </w:rPr>
            </w:pPr>
            <w:r w:rsidRPr="007C6151">
              <w:rPr>
                <w:b/>
                <w:bCs/>
                <w:color w:val="000000"/>
                <w:sz w:val="20"/>
                <w:szCs w:val="20"/>
                <w:lang w:val="fr-CA" w:eastAsia="en-CA"/>
              </w:rPr>
              <w:t>Consommation de HCFC (2016)*</w:t>
            </w:r>
          </w:p>
        </w:tc>
        <w:tc>
          <w:tcPr>
            <w:tcW w:w="615" w:type="pct"/>
            <w:vMerge w:val="restart"/>
            <w:shd w:val="clear" w:color="auto" w:fill="auto"/>
            <w:tcMar>
              <w:left w:w="0" w:type="dxa"/>
              <w:right w:w="0" w:type="dxa"/>
            </w:tcMar>
            <w:vAlign w:val="center"/>
            <w:hideMark/>
          </w:tcPr>
          <w:p w14:paraId="373EA33D" w14:textId="77777777" w:rsidR="00920D3E" w:rsidRPr="007C6151" w:rsidRDefault="00920D3E" w:rsidP="005312BB">
            <w:pPr>
              <w:spacing w:after="120"/>
              <w:jc w:val="center"/>
              <w:rPr>
                <w:b/>
                <w:bCs/>
                <w:color w:val="000000"/>
                <w:sz w:val="20"/>
                <w:szCs w:val="20"/>
                <w:lang w:val="fr-CA" w:eastAsia="en-CA"/>
              </w:rPr>
            </w:pPr>
            <w:r w:rsidRPr="007C6151">
              <w:rPr>
                <w:b/>
                <w:bCs/>
                <w:color w:val="000000"/>
                <w:sz w:val="20"/>
                <w:szCs w:val="20"/>
                <w:lang w:val="fr-CA" w:eastAsia="en-CA"/>
              </w:rPr>
              <w:t>Valeur des contrats ($US)</w:t>
            </w:r>
          </w:p>
        </w:tc>
        <w:tc>
          <w:tcPr>
            <w:tcW w:w="811" w:type="pct"/>
            <w:vMerge w:val="restart"/>
            <w:shd w:val="clear" w:color="auto" w:fill="auto"/>
            <w:tcMar>
              <w:left w:w="0" w:type="dxa"/>
              <w:right w:w="0" w:type="dxa"/>
            </w:tcMar>
            <w:vAlign w:val="center"/>
            <w:hideMark/>
          </w:tcPr>
          <w:p w14:paraId="79092EDA" w14:textId="77777777" w:rsidR="00920D3E" w:rsidRPr="007C6151" w:rsidRDefault="00920D3E" w:rsidP="005312BB">
            <w:pPr>
              <w:spacing w:after="120"/>
              <w:jc w:val="center"/>
              <w:rPr>
                <w:b/>
                <w:bCs/>
                <w:color w:val="000000"/>
                <w:sz w:val="20"/>
                <w:szCs w:val="20"/>
                <w:lang w:val="fr-CA" w:eastAsia="en-CA"/>
              </w:rPr>
            </w:pPr>
            <w:r w:rsidRPr="007C6151">
              <w:rPr>
                <w:b/>
                <w:bCs/>
                <w:color w:val="000000"/>
                <w:sz w:val="20"/>
                <w:szCs w:val="20"/>
                <w:lang w:val="fr-CA" w:eastAsia="en-CA"/>
              </w:rPr>
              <w:t>Date estimative de la reconversion</w:t>
            </w:r>
          </w:p>
        </w:tc>
      </w:tr>
      <w:tr w:rsidR="00920D3E" w:rsidRPr="007C6151" w14:paraId="3931C0E9" w14:textId="77777777" w:rsidTr="00920D3E">
        <w:trPr>
          <w:tblHeader/>
        </w:trPr>
        <w:tc>
          <w:tcPr>
            <w:tcW w:w="1893" w:type="pct"/>
            <w:vMerge/>
            <w:hideMark/>
          </w:tcPr>
          <w:p w14:paraId="62A23ED6" w14:textId="77777777" w:rsidR="00920D3E" w:rsidRPr="007C6151" w:rsidRDefault="00920D3E" w:rsidP="005312BB">
            <w:pPr>
              <w:spacing w:after="120"/>
              <w:jc w:val="left"/>
              <w:rPr>
                <w:b/>
                <w:bCs/>
                <w:color w:val="000000"/>
                <w:sz w:val="20"/>
                <w:szCs w:val="20"/>
                <w:lang w:val="fr-CA" w:eastAsia="en-CA"/>
              </w:rPr>
            </w:pPr>
          </w:p>
        </w:tc>
        <w:tc>
          <w:tcPr>
            <w:tcW w:w="606" w:type="pct"/>
            <w:vMerge/>
            <w:hideMark/>
          </w:tcPr>
          <w:p w14:paraId="0551940D" w14:textId="77777777" w:rsidR="00920D3E" w:rsidRPr="007C6151" w:rsidRDefault="00920D3E" w:rsidP="005312BB">
            <w:pPr>
              <w:spacing w:after="120"/>
              <w:jc w:val="left"/>
              <w:rPr>
                <w:b/>
                <w:bCs/>
                <w:color w:val="000000"/>
                <w:sz w:val="20"/>
                <w:szCs w:val="20"/>
                <w:lang w:val="fr-CA" w:eastAsia="en-CA"/>
              </w:rPr>
            </w:pPr>
          </w:p>
        </w:tc>
        <w:tc>
          <w:tcPr>
            <w:tcW w:w="528" w:type="pct"/>
            <w:gridSpan w:val="2"/>
            <w:shd w:val="clear" w:color="auto" w:fill="auto"/>
            <w:tcMar>
              <w:left w:w="0" w:type="dxa"/>
              <w:right w:w="0" w:type="dxa"/>
            </w:tcMar>
            <w:vAlign w:val="center"/>
            <w:hideMark/>
          </w:tcPr>
          <w:p w14:paraId="25A97750" w14:textId="77777777" w:rsidR="00920D3E" w:rsidRPr="007C6151" w:rsidRDefault="00920D3E" w:rsidP="005312BB">
            <w:pPr>
              <w:spacing w:after="120"/>
              <w:jc w:val="center"/>
              <w:rPr>
                <w:b/>
                <w:bCs/>
                <w:color w:val="000000"/>
                <w:sz w:val="20"/>
                <w:szCs w:val="20"/>
                <w:lang w:val="fr-CA" w:eastAsia="en-CA"/>
              </w:rPr>
            </w:pPr>
            <w:r w:rsidRPr="007C6151">
              <w:rPr>
                <w:b/>
                <w:bCs/>
                <w:color w:val="000000"/>
                <w:sz w:val="20"/>
                <w:szCs w:val="20"/>
                <w:lang w:val="fr-CA" w:eastAsia="en-CA"/>
              </w:rPr>
              <w:t>tm</w:t>
            </w:r>
          </w:p>
        </w:tc>
        <w:tc>
          <w:tcPr>
            <w:tcW w:w="547" w:type="pct"/>
            <w:shd w:val="clear" w:color="auto" w:fill="auto"/>
            <w:tcMar>
              <w:left w:w="0" w:type="dxa"/>
              <w:right w:w="0" w:type="dxa"/>
            </w:tcMar>
            <w:hideMark/>
          </w:tcPr>
          <w:p w14:paraId="71530191" w14:textId="77777777" w:rsidR="00920D3E" w:rsidRPr="007C6151" w:rsidRDefault="00920D3E" w:rsidP="005312BB">
            <w:pPr>
              <w:spacing w:after="120"/>
              <w:jc w:val="center"/>
              <w:rPr>
                <w:b/>
                <w:bCs/>
                <w:color w:val="000000"/>
                <w:sz w:val="20"/>
                <w:szCs w:val="20"/>
                <w:lang w:val="fr-CA" w:eastAsia="en-CA"/>
              </w:rPr>
            </w:pPr>
            <w:r w:rsidRPr="007C6151">
              <w:rPr>
                <w:b/>
                <w:bCs/>
                <w:color w:val="000000"/>
                <w:sz w:val="20"/>
                <w:szCs w:val="20"/>
                <w:lang w:val="fr-CA" w:eastAsia="en-CA"/>
              </w:rPr>
              <w:t>tonnes PAO</w:t>
            </w:r>
          </w:p>
        </w:tc>
        <w:tc>
          <w:tcPr>
            <w:tcW w:w="615" w:type="pct"/>
            <w:vMerge/>
            <w:hideMark/>
          </w:tcPr>
          <w:p w14:paraId="186FF8C9" w14:textId="77777777" w:rsidR="00920D3E" w:rsidRPr="007C6151" w:rsidRDefault="00920D3E" w:rsidP="005312BB">
            <w:pPr>
              <w:spacing w:after="120"/>
              <w:jc w:val="left"/>
              <w:rPr>
                <w:b/>
                <w:bCs/>
                <w:color w:val="000000"/>
                <w:sz w:val="20"/>
                <w:szCs w:val="20"/>
                <w:lang w:val="fr-CA" w:eastAsia="en-CA"/>
              </w:rPr>
            </w:pPr>
          </w:p>
        </w:tc>
        <w:tc>
          <w:tcPr>
            <w:tcW w:w="811" w:type="pct"/>
            <w:vMerge/>
            <w:hideMark/>
          </w:tcPr>
          <w:p w14:paraId="1AA7FA15" w14:textId="77777777" w:rsidR="00920D3E" w:rsidRPr="007C6151" w:rsidRDefault="00920D3E" w:rsidP="005312BB">
            <w:pPr>
              <w:spacing w:after="120"/>
              <w:jc w:val="left"/>
              <w:rPr>
                <w:b/>
                <w:bCs/>
                <w:color w:val="000000"/>
                <w:sz w:val="20"/>
                <w:szCs w:val="20"/>
                <w:lang w:val="fr-CA" w:eastAsia="en-CA"/>
              </w:rPr>
            </w:pPr>
          </w:p>
        </w:tc>
      </w:tr>
      <w:tr w:rsidR="00920D3E" w:rsidRPr="007C6151" w14:paraId="156E6C73" w14:textId="77777777" w:rsidTr="00920D3E">
        <w:tc>
          <w:tcPr>
            <w:tcW w:w="1893" w:type="pct"/>
            <w:shd w:val="clear" w:color="auto" w:fill="auto"/>
            <w:tcMar>
              <w:right w:w="0" w:type="dxa"/>
            </w:tcMar>
            <w:hideMark/>
          </w:tcPr>
          <w:p w14:paraId="44C276D9" w14:textId="77777777" w:rsidR="00920D3E" w:rsidRPr="007C6151" w:rsidRDefault="00920D3E" w:rsidP="005312BB">
            <w:pPr>
              <w:spacing w:after="120"/>
              <w:jc w:val="left"/>
              <w:rPr>
                <w:b/>
                <w:bCs/>
                <w:color w:val="000000"/>
                <w:sz w:val="20"/>
                <w:szCs w:val="20"/>
                <w:lang w:val="fr-CA" w:eastAsia="en-CA"/>
              </w:rPr>
            </w:pPr>
            <w:r w:rsidRPr="007C6151">
              <w:rPr>
                <w:b/>
                <w:bCs/>
                <w:color w:val="000000"/>
                <w:sz w:val="20"/>
                <w:szCs w:val="20"/>
                <w:lang w:val="fr-CA" w:eastAsia="en-CA"/>
              </w:rPr>
              <w:t>Entreprises ayant signé un contrat</w:t>
            </w:r>
          </w:p>
        </w:tc>
        <w:tc>
          <w:tcPr>
            <w:tcW w:w="606" w:type="pct"/>
            <w:shd w:val="clear" w:color="auto" w:fill="auto"/>
            <w:vAlign w:val="center"/>
            <w:hideMark/>
          </w:tcPr>
          <w:p w14:paraId="73563241" w14:textId="77777777" w:rsidR="00920D3E" w:rsidRPr="007C6151" w:rsidRDefault="00920D3E" w:rsidP="005312BB">
            <w:pPr>
              <w:spacing w:after="120"/>
              <w:jc w:val="center"/>
              <w:rPr>
                <w:b/>
                <w:color w:val="000000"/>
                <w:sz w:val="20"/>
                <w:szCs w:val="20"/>
                <w:lang w:val="fr-CA" w:eastAsia="en-CA"/>
              </w:rPr>
            </w:pPr>
            <w:r w:rsidRPr="007C6151">
              <w:rPr>
                <w:b/>
                <w:color w:val="000000"/>
                <w:sz w:val="20"/>
                <w:szCs w:val="20"/>
                <w:lang w:val="fr-CA" w:eastAsia="en-CA"/>
              </w:rPr>
              <w:t>24</w:t>
            </w:r>
          </w:p>
        </w:tc>
        <w:tc>
          <w:tcPr>
            <w:tcW w:w="519" w:type="pct"/>
            <w:shd w:val="clear" w:color="auto" w:fill="auto"/>
            <w:hideMark/>
          </w:tcPr>
          <w:p w14:paraId="4CD2D622" w14:textId="77777777" w:rsidR="00920D3E" w:rsidRPr="007C6151" w:rsidRDefault="00920D3E" w:rsidP="005312BB">
            <w:pPr>
              <w:spacing w:after="120"/>
              <w:jc w:val="right"/>
              <w:rPr>
                <w:b/>
                <w:bCs/>
                <w:color w:val="000000"/>
                <w:sz w:val="20"/>
                <w:szCs w:val="20"/>
                <w:lang w:val="fr-CA" w:eastAsia="en-CA"/>
              </w:rPr>
            </w:pPr>
            <w:r w:rsidRPr="007C6151">
              <w:rPr>
                <w:b/>
                <w:bCs/>
                <w:color w:val="000000"/>
                <w:sz w:val="20"/>
                <w:szCs w:val="20"/>
                <w:lang w:val="fr-CA" w:eastAsia="en-CA"/>
              </w:rPr>
              <w:t>1 176,22</w:t>
            </w:r>
          </w:p>
        </w:tc>
        <w:tc>
          <w:tcPr>
            <w:tcW w:w="556" w:type="pct"/>
            <w:gridSpan w:val="2"/>
            <w:shd w:val="clear" w:color="auto" w:fill="auto"/>
            <w:hideMark/>
          </w:tcPr>
          <w:p w14:paraId="4F6DAD31" w14:textId="77777777" w:rsidR="00920D3E" w:rsidRPr="007C6151" w:rsidRDefault="00920D3E" w:rsidP="005312BB">
            <w:pPr>
              <w:spacing w:after="120"/>
              <w:jc w:val="right"/>
              <w:rPr>
                <w:b/>
                <w:bCs/>
                <w:color w:val="000000"/>
                <w:sz w:val="20"/>
                <w:szCs w:val="20"/>
                <w:lang w:val="fr-CA" w:eastAsia="en-CA"/>
              </w:rPr>
            </w:pPr>
            <w:r w:rsidRPr="007C6151">
              <w:rPr>
                <w:b/>
                <w:bCs/>
                <w:color w:val="000000"/>
                <w:sz w:val="20"/>
                <w:szCs w:val="20"/>
                <w:lang w:val="fr-CA" w:eastAsia="en-CA"/>
              </w:rPr>
              <w:t>129,38</w:t>
            </w:r>
          </w:p>
        </w:tc>
        <w:tc>
          <w:tcPr>
            <w:tcW w:w="615" w:type="pct"/>
            <w:shd w:val="clear" w:color="auto" w:fill="auto"/>
            <w:hideMark/>
          </w:tcPr>
          <w:p w14:paraId="3D9A1EA5" w14:textId="77777777" w:rsidR="00920D3E" w:rsidRPr="007C6151" w:rsidRDefault="00920D3E" w:rsidP="005312BB">
            <w:pPr>
              <w:spacing w:after="120"/>
              <w:jc w:val="right"/>
              <w:rPr>
                <w:b/>
                <w:bCs/>
                <w:color w:val="000000"/>
                <w:sz w:val="20"/>
                <w:szCs w:val="20"/>
                <w:lang w:val="fr-CA" w:eastAsia="en-CA"/>
              </w:rPr>
            </w:pPr>
            <w:r w:rsidRPr="007C6151">
              <w:rPr>
                <w:b/>
                <w:bCs/>
                <w:color w:val="000000"/>
                <w:sz w:val="20"/>
                <w:szCs w:val="20"/>
                <w:lang w:val="fr-CA" w:eastAsia="en-CA"/>
              </w:rPr>
              <w:t>20 040 546</w:t>
            </w:r>
          </w:p>
        </w:tc>
        <w:tc>
          <w:tcPr>
            <w:tcW w:w="811" w:type="pct"/>
            <w:shd w:val="clear" w:color="auto" w:fill="auto"/>
            <w:hideMark/>
          </w:tcPr>
          <w:p w14:paraId="5C9684B8" w14:textId="77777777" w:rsidR="00920D3E" w:rsidRPr="007C6151" w:rsidRDefault="00920D3E" w:rsidP="005312BB">
            <w:pPr>
              <w:spacing w:after="120"/>
              <w:jc w:val="right"/>
              <w:rPr>
                <w:b/>
                <w:bCs/>
                <w:color w:val="000000"/>
                <w:sz w:val="20"/>
                <w:szCs w:val="20"/>
                <w:lang w:val="fr-CA" w:eastAsia="en-CA"/>
              </w:rPr>
            </w:pPr>
          </w:p>
        </w:tc>
      </w:tr>
      <w:tr w:rsidR="00920D3E" w:rsidRPr="007C6151" w14:paraId="12F40990" w14:textId="77777777" w:rsidTr="00920D3E">
        <w:tc>
          <w:tcPr>
            <w:tcW w:w="1893" w:type="pct"/>
            <w:shd w:val="clear" w:color="auto" w:fill="auto"/>
            <w:hideMark/>
          </w:tcPr>
          <w:p w14:paraId="484336F1" w14:textId="77777777" w:rsidR="00920D3E" w:rsidRPr="007C6151" w:rsidRDefault="00920D3E" w:rsidP="005312BB">
            <w:pPr>
              <w:spacing w:after="120"/>
              <w:jc w:val="left"/>
              <w:rPr>
                <w:color w:val="000000"/>
                <w:sz w:val="20"/>
                <w:szCs w:val="20"/>
                <w:lang w:val="fr-CA" w:eastAsia="en-CA"/>
              </w:rPr>
            </w:pPr>
            <w:r w:rsidRPr="007C6151">
              <w:rPr>
                <w:color w:val="000000"/>
                <w:sz w:val="20"/>
                <w:szCs w:val="20"/>
                <w:lang w:val="fr-CA" w:eastAsia="en-CA"/>
              </w:rPr>
              <w:t>Équipement installé, vérification terminée, réception de l’acceptation par le pays et début de la production</w:t>
            </w:r>
          </w:p>
        </w:tc>
        <w:tc>
          <w:tcPr>
            <w:tcW w:w="606" w:type="pct"/>
            <w:shd w:val="clear" w:color="auto" w:fill="auto"/>
            <w:vAlign w:val="center"/>
            <w:hideMark/>
          </w:tcPr>
          <w:p w14:paraId="559F9A1C" w14:textId="77777777" w:rsidR="00920D3E" w:rsidRPr="007C6151" w:rsidRDefault="00920D3E" w:rsidP="005312BB">
            <w:pPr>
              <w:spacing w:after="120"/>
              <w:jc w:val="center"/>
              <w:rPr>
                <w:bCs/>
                <w:color w:val="000000"/>
                <w:sz w:val="20"/>
                <w:szCs w:val="20"/>
                <w:lang w:val="fr-CA" w:eastAsia="en-CA"/>
              </w:rPr>
            </w:pPr>
            <w:r w:rsidRPr="007C6151">
              <w:rPr>
                <w:bCs/>
                <w:color w:val="000000"/>
                <w:sz w:val="20"/>
                <w:szCs w:val="20"/>
                <w:lang w:val="fr-CA" w:eastAsia="en-CA"/>
              </w:rPr>
              <w:t>11</w:t>
            </w:r>
          </w:p>
        </w:tc>
        <w:tc>
          <w:tcPr>
            <w:tcW w:w="519" w:type="pct"/>
            <w:shd w:val="clear" w:color="auto" w:fill="auto"/>
            <w:hideMark/>
          </w:tcPr>
          <w:p w14:paraId="66E806DA" w14:textId="77777777" w:rsidR="00920D3E" w:rsidRPr="007C6151" w:rsidRDefault="00920D3E" w:rsidP="005312BB">
            <w:pPr>
              <w:spacing w:after="120"/>
              <w:jc w:val="right"/>
              <w:rPr>
                <w:bCs/>
                <w:sz w:val="20"/>
                <w:szCs w:val="20"/>
                <w:lang w:val="fr-CA" w:eastAsia="en-CA"/>
              </w:rPr>
            </w:pPr>
            <w:r w:rsidRPr="007C6151">
              <w:rPr>
                <w:bCs/>
                <w:sz w:val="20"/>
                <w:szCs w:val="20"/>
                <w:lang w:val="fr-CA"/>
              </w:rPr>
              <w:t>**</w:t>
            </w:r>
            <w:r w:rsidRPr="007C6151">
              <w:rPr>
                <w:bCs/>
                <w:sz w:val="4"/>
                <w:szCs w:val="4"/>
                <w:lang w:val="fr-CA"/>
              </w:rPr>
              <w:t> </w:t>
            </w:r>
            <w:r w:rsidRPr="007C6151">
              <w:rPr>
                <w:bCs/>
                <w:sz w:val="20"/>
                <w:szCs w:val="20"/>
                <w:lang w:val="fr-CA"/>
              </w:rPr>
              <w:t>502,14</w:t>
            </w:r>
          </w:p>
        </w:tc>
        <w:tc>
          <w:tcPr>
            <w:tcW w:w="556" w:type="pct"/>
            <w:gridSpan w:val="2"/>
            <w:shd w:val="clear" w:color="auto" w:fill="auto"/>
            <w:hideMark/>
          </w:tcPr>
          <w:p w14:paraId="6E5BBB80" w14:textId="77777777" w:rsidR="00920D3E" w:rsidRPr="007C6151" w:rsidRDefault="00920D3E" w:rsidP="005312BB">
            <w:pPr>
              <w:spacing w:after="120"/>
              <w:jc w:val="right"/>
              <w:rPr>
                <w:bCs/>
                <w:sz w:val="20"/>
                <w:szCs w:val="20"/>
                <w:lang w:val="fr-CA" w:eastAsia="en-CA"/>
              </w:rPr>
            </w:pPr>
            <w:r w:rsidRPr="007C6151">
              <w:rPr>
                <w:bCs/>
                <w:sz w:val="20"/>
                <w:szCs w:val="20"/>
                <w:lang w:val="fr-CA"/>
              </w:rPr>
              <w:t>55,24</w:t>
            </w:r>
          </w:p>
        </w:tc>
        <w:tc>
          <w:tcPr>
            <w:tcW w:w="615" w:type="pct"/>
            <w:shd w:val="clear" w:color="auto" w:fill="auto"/>
            <w:hideMark/>
          </w:tcPr>
          <w:p w14:paraId="50350354" w14:textId="77777777" w:rsidR="00920D3E" w:rsidRPr="007C6151" w:rsidRDefault="00920D3E" w:rsidP="005312BB">
            <w:pPr>
              <w:spacing w:after="120"/>
              <w:jc w:val="right"/>
              <w:rPr>
                <w:bCs/>
                <w:sz w:val="20"/>
                <w:szCs w:val="20"/>
                <w:lang w:val="fr-CA" w:eastAsia="en-CA"/>
              </w:rPr>
            </w:pPr>
            <w:r w:rsidRPr="007C6151">
              <w:rPr>
                <w:bCs/>
                <w:sz w:val="20"/>
                <w:szCs w:val="20"/>
                <w:lang w:val="fr-CA"/>
              </w:rPr>
              <w:t>9 358 708</w:t>
            </w:r>
          </w:p>
        </w:tc>
        <w:tc>
          <w:tcPr>
            <w:tcW w:w="811" w:type="pct"/>
            <w:shd w:val="clear" w:color="auto" w:fill="auto"/>
            <w:hideMark/>
          </w:tcPr>
          <w:p w14:paraId="1CCD81AA" w14:textId="77777777" w:rsidR="00920D3E" w:rsidRPr="007C6151" w:rsidRDefault="00920D3E" w:rsidP="005312BB">
            <w:pPr>
              <w:spacing w:after="120"/>
              <w:jc w:val="left"/>
              <w:rPr>
                <w:b/>
                <w:bCs/>
                <w:color w:val="000000"/>
                <w:sz w:val="20"/>
                <w:szCs w:val="20"/>
                <w:lang w:val="fr-CA" w:eastAsia="en-CA"/>
              </w:rPr>
            </w:pPr>
            <w:r w:rsidRPr="007C6151">
              <w:rPr>
                <w:bCs/>
                <w:color w:val="000000"/>
                <w:sz w:val="20"/>
                <w:szCs w:val="20"/>
                <w:lang w:val="fr-CA" w:eastAsia="en-CA"/>
              </w:rPr>
              <w:t>Juin 2021</w:t>
            </w:r>
          </w:p>
        </w:tc>
      </w:tr>
      <w:tr w:rsidR="00920D3E" w:rsidRPr="007C6151" w14:paraId="2A1D47CE" w14:textId="77777777" w:rsidTr="00920D3E">
        <w:tc>
          <w:tcPr>
            <w:tcW w:w="1893" w:type="pct"/>
            <w:shd w:val="clear" w:color="auto" w:fill="auto"/>
            <w:hideMark/>
          </w:tcPr>
          <w:p w14:paraId="371F92A2" w14:textId="77777777" w:rsidR="00920D3E" w:rsidRPr="007C6151" w:rsidRDefault="00920D3E" w:rsidP="005312BB">
            <w:pPr>
              <w:spacing w:after="120"/>
              <w:jc w:val="left"/>
              <w:rPr>
                <w:color w:val="000000"/>
                <w:sz w:val="20"/>
                <w:szCs w:val="20"/>
                <w:lang w:val="fr-CA" w:eastAsia="en-CA"/>
              </w:rPr>
            </w:pPr>
            <w:r w:rsidRPr="007C6151">
              <w:rPr>
                <w:color w:val="000000"/>
                <w:sz w:val="20"/>
                <w:szCs w:val="20"/>
                <w:lang w:val="fr-CA" w:eastAsia="en-CA"/>
              </w:rPr>
              <w:t>Équipement installé, production d’essai terminée, en attente de la vérification</w:t>
            </w:r>
          </w:p>
        </w:tc>
        <w:tc>
          <w:tcPr>
            <w:tcW w:w="606" w:type="pct"/>
            <w:shd w:val="clear" w:color="auto" w:fill="auto"/>
            <w:vAlign w:val="center"/>
            <w:hideMark/>
          </w:tcPr>
          <w:p w14:paraId="514928F7" w14:textId="77777777" w:rsidR="00920D3E" w:rsidRPr="007C6151" w:rsidRDefault="00920D3E" w:rsidP="005312BB">
            <w:pPr>
              <w:spacing w:after="120"/>
              <w:jc w:val="center"/>
              <w:rPr>
                <w:color w:val="000000"/>
                <w:sz w:val="20"/>
                <w:szCs w:val="20"/>
                <w:lang w:val="fr-CA" w:eastAsia="en-CA"/>
              </w:rPr>
            </w:pPr>
            <w:r w:rsidRPr="007C6151">
              <w:rPr>
                <w:color w:val="000000"/>
                <w:sz w:val="20"/>
                <w:szCs w:val="20"/>
                <w:lang w:val="fr-CA" w:eastAsia="en-CA"/>
              </w:rPr>
              <w:t>8</w:t>
            </w:r>
          </w:p>
        </w:tc>
        <w:tc>
          <w:tcPr>
            <w:tcW w:w="519" w:type="pct"/>
            <w:shd w:val="clear" w:color="auto" w:fill="auto"/>
            <w:hideMark/>
          </w:tcPr>
          <w:p w14:paraId="7EB57CF2"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233,20</w:t>
            </w:r>
          </w:p>
        </w:tc>
        <w:tc>
          <w:tcPr>
            <w:tcW w:w="556" w:type="pct"/>
            <w:gridSpan w:val="2"/>
            <w:shd w:val="clear" w:color="auto" w:fill="auto"/>
            <w:hideMark/>
          </w:tcPr>
          <w:p w14:paraId="13873B5D"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25,65</w:t>
            </w:r>
          </w:p>
        </w:tc>
        <w:tc>
          <w:tcPr>
            <w:tcW w:w="615" w:type="pct"/>
            <w:shd w:val="clear" w:color="auto" w:fill="auto"/>
            <w:hideMark/>
          </w:tcPr>
          <w:p w14:paraId="45FD248B"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3 743 441</w:t>
            </w:r>
          </w:p>
        </w:tc>
        <w:tc>
          <w:tcPr>
            <w:tcW w:w="811" w:type="pct"/>
            <w:shd w:val="clear" w:color="auto" w:fill="auto"/>
            <w:hideMark/>
          </w:tcPr>
          <w:p w14:paraId="1B6FC675" w14:textId="77777777" w:rsidR="00920D3E" w:rsidRPr="007C6151" w:rsidRDefault="00920D3E" w:rsidP="005312BB">
            <w:pPr>
              <w:spacing w:after="120"/>
              <w:jc w:val="left"/>
              <w:rPr>
                <w:color w:val="000000"/>
                <w:sz w:val="20"/>
                <w:szCs w:val="20"/>
                <w:lang w:val="fr-CA" w:eastAsia="en-CA"/>
              </w:rPr>
            </w:pPr>
            <w:r w:rsidRPr="007C6151">
              <w:rPr>
                <w:color w:val="000000"/>
                <w:sz w:val="20"/>
                <w:szCs w:val="20"/>
                <w:lang w:val="fr-CA" w:eastAsia="en-CA"/>
              </w:rPr>
              <w:t>Décembre 2021</w:t>
            </w:r>
          </w:p>
        </w:tc>
      </w:tr>
      <w:tr w:rsidR="00920D3E" w:rsidRPr="007C6151" w14:paraId="1F6E5549" w14:textId="77777777" w:rsidTr="00920D3E">
        <w:tc>
          <w:tcPr>
            <w:tcW w:w="1893" w:type="pct"/>
            <w:shd w:val="clear" w:color="auto" w:fill="auto"/>
            <w:hideMark/>
          </w:tcPr>
          <w:p w14:paraId="40586062" w14:textId="77777777" w:rsidR="00920D3E" w:rsidRPr="007C6151" w:rsidRDefault="00920D3E" w:rsidP="005312BB">
            <w:pPr>
              <w:spacing w:after="120"/>
              <w:jc w:val="left"/>
              <w:rPr>
                <w:color w:val="000000"/>
                <w:sz w:val="20"/>
                <w:szCs w:val="20"/>
                <w:lang w:val="fr-CA" w:eastAsia="en-CA"/>
              </w:rPr>
            </w:pPr>
            <w:r w:rsidRPr="007C6151">
              <w:rPr>
                <w:color w:val="000000"/>
                <w:sz w:val="20"/>
                <w:szCs w:val="20"/>
                <w:lang w:val="fr-CA" w:eastAsia="en-CA"/>
              </w:rPr>
              <w:t>Équipement installé, prête pour la production d’essai</w:t>
            </w:r>
          </w:p>
        </w:tc>
        <w:tc>
          <w:tcPr>
            <w:tcW w:w="606" w:type="pct"/>
            <w:shd w:val="clear" w:color="auto" w:fill="auto"/>
            <w:vAlign w:val="center"/>
            <w:hideMark/>
          </w:tcPr>
          <w:p w14:paraId="1976726F" w14:textId="77777777" w:rsidR="00920D3E" w:rsidRPr="007C6151" w:rsidRDefault="00920D3E" w:rsidP="005312BB">
            <w:pPr>
              <w:spacing w:after="120"/>
              <w:jc w:val="center"/>
              <w:rPr>
                <w:color w:val="000000"/>
                <w:sz w:val="20"/>
                <w:szCs w:val="20"/>
                <w:lang w:val="fr-CA" w:eastAsia="en-CA"/>
              </w:rPr>
            </w:pPr>
            <w:r w:rsidRPr="007C6151">
              <w:rPr>
                <w:color w:val="000000"/>
                <w:sz w:val="20"/>
                <w:szCs w:val="20"/>
                <w:lang w:val="fr-CA" w:eastAsia="en-CA"/>
              </w:rPr>
              <w:t>1</w:t>
            </w:r>
          </w:p>
        </w:tc>
        <w:tc>
          <w:tcPr>
            <w:tcW w:w="519" w:type="pct"/>
            <w:shd w:val="clear" w:color="auto" w:fill="auto"/>
            <w:hideMark/>
          </w:tcPr>
          <w:p w14:paraId="7010D633"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19,37</w:t>
            </w:r>
          </w:p>
        </w:tc>
        <w:tc>
          <w:tcPr>
            <w:tcW w:w="556" w:type="pct"/>
            <w:gridSpan w:val="2"/>
            <w:shd w:val="clear" w:color="auto" w:fill="auto"/>
            <w:hideMark/>
          </w:tcPr>
          <w:p w14:paraId="50F6667A"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2,13</w:t>
            </w:r>
          </w:p>
        </w:tc>
        <w:tc>
          <w:tcPr>
            <w:tcW w:w="615" w:type="pct"/>
            <w:shd w:val="clear" w:color="auto" w:fill="auto"/>
            <w:hideMark/>
          </w:tcPr>
          <w:p w14:paraId="17C62B38"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309 888</w:t>
            </w:r>
          </w:p>
        </w:tc>
        <w:tc>
          <w:tcPr>
            <w:tcW w:w="811" w:type="pct"/>
            <w:shd w:val="clear" w:color="auto" w:fill="auto"/>
            <w:hideMark/>
          </w:tcPr>
          <w:p w14:paraId="2874AF1B" w14:textId="77777777" w:rsidR="00920D3E" w:rsidRPr="007C6151" w:rsidRDefault="00920D3E" w:rsidP="005312BB">
            <w:pPr>
              <w:spacing w:after="120"/>
              <w:jc w:val="left"/>
              <w:rPr>
                <w:color w:val="000000"/>
                <w:sz w:val="20"/>
                <w:szCs w:val="20"/>
                <w:lang w:val="fr-CA" w:eastAsia="en-CA"/>
              </w:rPr>
            </w:pPr>
            <w:r w:rsidRPr="007C6151">
              <w:rPr>
                <w:color w:val="000000"/>
                <w:sz w:val="20"/>
                <w:szCs w:val="20"/>
                <w:lang w:val="fr-CA" w:eastAsia="en-CA"/>
              </w:rPr>
              <w:t>Décembre 2021</w:t>
            </w:r>
          </w:p>
        </w:tc>
      </w:tr>
      <w:tr w:rsidR="00920D3E" w:rsidRPr="007C6151" w14:paraId="47C8559F" w14:textId="77777777" w:rsidTr="00920D3E">
        <w:tc>
          <w:tcPr>
            <w:tcW w:w="1893" w:type="pct"/>
            <w:shd w:val="clear" w:color="auto" w:fill="auto"/>
            <w:hideMark/>
          </w:tcPr>
          <w:p w14:paraId="66CA8704" w14:textId="77777777" w:rsidR="00920D3E" w:rsidRPr="007C6151" w:rsidRDefault="00920D3E" w:rsidP="005312BB">
            <w:pPr>
              <w:spacing w:after="120"/>
              <w:jc w:val="left"/>
              <w:rPr>
                <w:color w:val="000000"/>
                <w:sz w:val="20"/>
                <w:szCs w:val="20"/>
                <w:lang w:val="fr-CA" w:eastAsia="en-CA"/>
              </w:rPr>
            </w:pPr>
            <w:r w:rsidRPr="007C6151">
              <w:rPr>
                <w:color w:val="000000"/>
                <w:sz w:val="20"/>
                <w:szCs w:val="20"/>
                <w:lang w:val="fr-CA" w:eastAsia="en-CA"/>
              </w:rPr>
              <w:t>Installation d’une partie de l’équipement, en attente de la livraison du reste de l’équipement</w:t>
            </w:r>
          </w:p>
        </w:tc>
        <w:tc>
          <w:tcPr>
            <w:tcW w:w="606" w:type="pct"/>
            <w:shd w:val="clear" w:color="auto" w:fill="auto"/>
            <w:vAlign w:val="center"/>
            <w:hideMark/>
          </w:tcPr>
          <w:p w14:paraId="02AA98D2" w14:textId="77777777" w:rsidR="00920D3E" w:rsidRPr="007C6151" w:rsidRDefault="00920D3E" w:rsidP="005312BB">
            <w:pPr>
              <w:spacing w:after="120"/>
              <w:jc w:val="center"/>
              <w:rPr>
                <w:color w:val="000000"/>
                <w:sz w:val="20"/>
                <w:szCs w:val="20"/>
                <w:lang w:val="fr-CA" w:eastAsia="en-CA"/>
              </w:rPr>
            </w:pPr>
            <w:r w:rsidRPr="007C6151">
              <w:rPr>
                <w:color w:val="000000"/>
                <w:sz w:val="20"/>
                <w:szCs w:val="20"/>
                <w:lang w:val="fr-CA" w:eastAsia="en-CA"/>
              </w:rPr>
              <w:t>3</w:t>
            </w:r>
          </w:p>
        </w:tc>
        <w:tc>
          <w:tcPr>
            <w:tcW w:w="519" w:type="pct"/>
            <w:shd w:val="clear" w:color="auto" w:fill="auto"/>
            <w:hideMark/>
          </w:tcPr>
          <w:p w14:paraId="65B56722"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316,81</w:t>
            </w:r>
          </w:p>
        </w:tc>
        <w:tc>
          <w:tcPr>
            <w:tcW w:w="556" w:type="pct"/>
            <w:gridSpan w:val="2"/>
            <w:shd w:val="clear" w:color="auto" w:fill="auto"/>
            <w:hideMark/>
          </w:tcPr>
          <w:p w14:paraId="7B42820E"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34,85</w:t>
            </w:r>
          </w:p>
        </w:tc>
        <w:tc>
          <w:tcPr>
            <w:tcW w:w="615" w:type="pct"/>
            <w:shd w:val="clear" w:color="auto" w:fill="auto"/>
            <w:hideMark/>
          </w:tcPr>
          <w:p w14:paraId="418449D9" w14:textId="77777777" w:rsidR="00920D3E" w:rsidRPr="007C6151" w:rsidRDefault="00920D3E" w:rsidP="005312BB">
            <w:pPr>
              <w:spacing w:after="120"/>
              <w:jc w:val="right"/>
              <w:rPr>
                <w:color w:val="000000"/>
                <w:sz w:val="20"/>
                <w:szCs w:val="20"/>
                <w:lang w:val="fr-CA" w:eastAsia="en-CA"/>
              </w:rPr>
            </w:pPr>
            <w:r w:rsidRPr="007C6151">
              <w:rPr>
                <w:sz w:val="20"/>
                <w:szCs w:val="20"/>
                <w:lang w:val="fr-CA"/>
              </w:rPr>
              <w:t>4 781 725</w:t>
            </w:r>
          </w:p>
        </w:tc>
        <w:tc>
          <w:tcPr>
            <w:tcW w:w="811" w:type="pct"/>
            <w:shd w:val="clear" w:color="auto" w:fill="auto"/>
            <w:hideMark/>
          </w:tcPr>
          <w:p w14:paraId="0B11DFEE" w14:textId="77777777" w:rsidR="00920D3E" w:rsidRPr="007C6151" w:rsidRDefault="00920D3E" w:rsidP="005312BB">
            <w:pPr>
              <w:spacing w:after="120"/>
              <w:jc w:val="left"/>
              <w:rPr>
                <w:color w:val="000000"/>
                <w:sz w:val="20"/>
                <w:szCs w:val="20"/>
                <w:lang w:val="fr-CA" w:eastAsia="en-CA"/>
              </w:rPr>
            </w:pPr>
            <w:r w:rsidRPr="007C6151">
              <w:rPr>
                <w:color w:val="000000"/>
                <w:sz w:val="20"/>
                <w:szCs w:val="20"/>
                <w:lang w:val="fr-CA" w:eastAsia="en-CA"/>
              </w:rPr>
              <w:t>Décembre 2022</w:t>
            </w:r>
          </w:p>
        </w:tc>
      </w:tr>
      <w:tr w:rsidR="00920D3E" w:rsidRPr="007C6151" w14:paraId="1ED9B460" w14:textId="77777777" w:rsidTr="00920D3E">
        <w:tc>
          <w:tcPr>
            <w:tcW w:w="1893" w:type="pct"/>
            <w:shd w:val="clear" w:color="auto" w:fill="auto"/>
            <w:hideMark/>
          </w:tcPr>
          <w:p w14:paraId="6B899C63" w14:textId="77777777" w:rsidR="00920D3E" w:rsidRPr="007C6151" w:rsidRDefault="00920D3E" w:rsidP="005312BB">
            <w:pPr>
              <w:spacing w:after="120"/>
              <w:jc w:val="left"/>
              <w:rPr>
                <w:color w:val="000000"/>
                <w:sz w:val="20"/>
                <w:szCs w:val="20"/>
                <w:lang w:val="fr-CA" w:eastAsia="en-CA"/>
              </w:rPr>
            </w:pPr>
            <w:r w:rsidRPr="007C6151">
              <w:rPr>
                <w:color w:val="000000"/>
                <w:sz w:val="20"/>
                <w:szCs w:val="20"/>
                <w:lang w:val="fr-CA" w:eastAsia="en-CA"/>
              </w:rPr>
              <w:t>Entreprise retirée</w:t>
            </w:r>
          </w:p>
        </w:tc>
        <w:tc>
          <w:tcPr>
            <w:tcW w:w="606" w:type="pct"/>
            <w:shd w:val="clear" w:color="auto" w:fill="auto"/>
            <w:vAlign w:val="center"/>
            <w:hideMark/>
          </w:tcPr>
          <w:p w14:paraId="194163D3" w14:textId="77777777" w:rsidR="00920D3E" w:rsidRPr="007C6151" w:rsidRDefault="00920D3E" w:rsidP="005312BB">
            <w:pPr>
              <w:spacing w:after="120"/>
              <w:jc w:val="center"/>
              <w:rPr>
                <w:color w:val="000000"/>
                <w:sz w:val="20"/>
                <w:szCs w:val="20"/>
                <w:lang w:val="fr-CA" w:eastAsia="en-CA"/>
              </w:rPr>
            </w:pPr>
            <w:r w:rsidRPr="007C6151">
              <w:rPr>
                <w:color w:val="000000"/>
                <w:sz w:val="20"/>
                <w:szCs w:val="20"/>
                <w:lang w:val="fr-CA" w:eastAsia="en-CA"/>
              </w:rPr>
              <w:t>(1)</w:t>
            </w:r>
          </w:p>
        </w:tc>
        <w:tc>
          <w:tcPr>
            <w:tcW w:w="519" w:type="pct"/>
            <w:shd w:val="clear" w:color="auto" w:fill="auto"/>
            <w:hideMark/>
          </w:tcPr>
          <w:p w14:paraId="7C9F51D1" w14:textId="77777777" w:rsidR="00920D3E" w:rsidRPr="007C6151" w:rsidRDefault="00920D3E" w:rsidP="005312BB">
            <w:pPr>
              <w:spacing w:after="120"/>
              <w:jc w:val="right"/>
              <w:rPr>
                <w:color w:val="000000"/>
                <w:sz w:val="20"/>
                <w:szCs w:val="20"/>
                <w:lang w:val="fr-CA" w:eastAsia="en-CA"/>
              </w:rPr>
            </w:pPr>
            <w:r w:rsidRPr="007C6151">
              <w:rPr>
                <w:color w:val="000000"/>
                <w:sz w:val="20"/>
                <w:szCs w:val="20"/>
                <w:lang w:val="fr-CA" w:eastAsia="en-CA"/>
              </w:rPr>
              <w:t>104,68</w:t>
            </w:r>
          </w:p>
        </w:tc>
        <w:tc>
          <w:tcPr>
            <w:tcW w:w="556" w:type="pct"/>
            <w:gridSpan w:val="2"/>
            <w:shd w:val="clear" w:color="auto" w:fill="auto"/>
            <w:hideMark/>
          </w:tcPr>
          <w:p w14:paraId="0712B9AA" w14:textId="77777777" w:rsidR="00920D3E" w:rsidRPr="007C6151" w:rsidRDefault="00920D3E" w:rsidP="005312BB">
            <w:pPr>
              <w:spacing w:after="120"/>
              <w:jc w:val="right"/>
              <w:rPr>
                <w:color w:val="000000"/>
                <w:sz w:val="20"/>
                <w:szCs w:val="20"/>
                <w:lang w:val="fr-CA" w:eastAsia="en-CA"/>
              </w:rPr>
            </w:pPr>
            <w:r w:rsidRPr="007C6151">
              <w:rPr>
                <w:color w:val="000000"/>
                <w:sz w:val="20"/>
                <w:szCs w:val="20"/>
                <w:lang w:val="fr-CA" w:eastAsia="en-CA"/>
              </w:rPr>
              <w:t>11,51</w:t>
            </w:r>
          </w:p>
        </w:tc>
        <w:tc>
          <w:tcPr>
            <w:tcW w:w="615" w:type="pct"/>
            <w:shd w:val="clear" w:color="auto" w:fill="auto"/>
            <w:hideMark/>
          </w:tcPr>
          <w:p w14:paraId="7469503F" w14:textId="77777777" w:rsidR="00920D3E" w:rsidRPr="007C6151" w:rsidRDefault="00920D3E" w:rsidP="005312BB">
            <w:pPr>
              <w:spacing w:after="120"/>
              <w:jc w:val="right"/>
              <w:rPr>
                <w:bCs/>
                <w:color w:val="000000"/>
                <w:sz w:val="20"/>
                <w:szCs w:val="20"/>
                <w:lang w:val="fr-CA" w:eastAsia="en-CA"/>
              </w:rPr>
            </w:pPr>
            <w:r w:rsidRPr="007C6151">
              <w:rPr>
                <w:bCs/>
                <w:color w:val="000000"/>
                <w:sz w:val="20"/>
                <w:szCs w:val="20"/>
                <w:lang w:val="fr-CA" w:eastAsia="en-CA"/>
              </w:rPr>
              <w:t>(1 846 784)</w:t>
            </w:r>
          </w:p>
        </w:tc>
        <w:tc>
          <w:tcPr>
            <w:tcW w:w="811" w:type="pct"/>
            <w:shd w:val="clear" w:color="auto" w:fill="auto"/>
            <w:hideMark/>
          </w:tcPr>
          <w:p w14:paraId="07388883" w14:textId="77777777" w:rsidR="00920D3E" w:rsidRPr="007C6151" w:rsidRDefault="00920D3E" w:rsidP="005312BB">
            <w:pPr>
              <w:spacing w:after="120"/>
              <w:jc w:val="left"/>
              <w:rPr>
                <w:color w:val="000000"/>
                <w:sz w:val="20"/>
                <w:szCs w:val="20"/>
                <w:lang w:val="fr-CA" w:eastAsia="en-CA"/>
              </w:rPr>
            </w:pPr>
          </w:p>
        </w:tc>
      </w:tr>
      <w:tr w:rsidR="00920D3E" w:rsidRPr="007C6151" w14:paraId="518A93B8" w14:textId="77777777" w:rsidTr="00920D3E">
        <w:tc>
          <w:tcPr>
            <w:tcW w:w="1893" w:type="pct"/>
            <w:shd w:val="clear" w:color="auto" w:fill="auto"/>
            <w:hideMark/>
          </w:tcPr>
          <w:p w14:paraId="20E995DA" w14:textId="77777777" w:rsidR="00920D3E" w:rsidRPr="007C6151" w:rsidRDefault="00920D3E" w:rsidP="005312BB">
            <w:pPr>
              <w:spacing w:after="120"/>
              <w:jc w:val="left"/>
              <w:rPr>
                <w:b/>
                <w:bCs/>
                <w:color w:val="000000"/>
                <w:sz w:val="20"/>
                <w:szCs w:val="20"/>
                <w:lang w:val="fr-CA" w:eastAsia="en-CA"/>
              </w:rPr>
            </w:pPr>
            <w:r w:rsidRPr="007C6151">
              <w:rPr>
                <w:b/>
                <w:bCs/>
                <w:color w:val="000000"/>
                <w:sz w:val="20"/>
                <w:szCs w:val="20"/>
                <w:lang w:val="fr-CA" w:eastAsia="en-CA"/>
              </w:rPr>
              <w:lastRenderedPageBreak/>
              <w:t>Total partiel</w:t>
            </w:r>
          </w:p>
        </w:tc>
        <w:tc>
          <w:tcPr>
            <w:tcW w:w="606" w:type="pct"/>
            <w:shd w:val="clear" w:color="auto" w:fill="auto"/>
            <w:vAlign w:val="center"/>
            <w:hideMark/>
          </w:tcPr>
          <w:p w14:paraId="3C2690E8" w14:textId="77777777" w:rsidR="00920D3E" w:rsidRPr="007C6151" w:rsidRDefault="00920D3E" w:rsidP="005312BB">
            <w:pPr>
              <w:spacing w:after="120"/>
              <w:jc w:val="center"/>
              <w:rPr>
                <w:b/>
                <w:bCs/>
                <w:color w:val="000000"/>
                <w:sz w:val="20"/>
                <w:szCs w:val="20"/>
                <w:lang w:val="fr-CA" w:eastAsia="en-CA"/>
              </w:rPr>
            </w:pPr>
            <w:r w:rsidRPr="007C6151">
              <w:rPr>
                <w:b/>
                <w:bCs/>
                <w:color w:val="000000"/>
                <w:sz w:val="20"/>
                <w:szCs w:val="20"/>
                <w:lang w:val="fr-CA" w:eastAsia="en-CA"/>
              </w:rPr>
              <w:t>23</w:t>
            </w:r>
          </w:p>
        </w:tc>
        <w:tc>
          <w:tcPr>
            <w:tcW w:w="519" w:type="pct"/>
            <w:shd w:val="clear" w:color="auto" w:fill="auto"/>
            <w:hideMark/>
          </w:tcPr>
          <w:p w14:paraId="2E91DD6A" w14:textId="77777777" w:rsidR="00920D3E" w:rsidRPr="007C6151" w:rsidRDefault="00920D3E" w:rsidP="005312BB">
            <w:pPr>
              <w:spacing w:after="120"/>
              <w:jc w:val="right"/>
              <w:rPr>
                <w:b/>
                <w:bCs/>
                <w:color w:val="000000"/>
                <w:sz w:val="20"/>
                <w:szCs w:val="20"/>
                <w:lang w:val="fr-CA" w:eastAsia="en-CA"/>
              </w:rPr>
            </w:pPr>
            <w:r w:rsidRPr="007C6151">
              <w:rPr>
                <w:b/>
                <w:bCs/>
                <w:color w:val="000000"/>
                <w:sz w:val="20"/>
                <w:szCs w:val="20"/>
                <w:lang w:val="fr-CA" w:eastAsia="en-CA"/>
              </w:rPr>
              <w:t>1 176,22</w:t>
            </w:r>
          </w:p>
        </w:tc>
        <w:tc>
          <w:tcPr>
            <w:tcW w:w="556" w:type="pct"/>
            <w:gridSpan w:val="2"/>
            <w:shd w:val="clear" w:color="auto" w:fill="auto"/>
            <w:hideMark/>
          </w:tcPr>
          <w:p w14:paraId="2CE7E9C6" w14:textId="77777777" w:rsidR="00920D3E" w:rsidRPr="007C6151" w:rsidRDefault="00920D3E" w:rsidP="005312BB">
            <w:pPr>
              <w:spacing w:after="120"/>
              <w:jc w:val="right"/>
              <w:rPr>
                <w:b/>
                <w:bCs/>
                <w:color w:val="000000"/>
                <w:sz w:val="20"/>
                <w:szCs w:val="20"/>
                <w:lang w:val="fr-CA" w:eastAsia="en-CA"/>
              </w:rPr>
            </w:pPr>
            <w:r w:rsidRPr="007C6151">
              <w:rPr>
                <w:b/>
                <w:bCs/>
                <w:color w:val="000000"/>
                <w:sz w:val="20"/>
                <w:szCs w:val="20"/>
                <w:lang w:val="fr-CA" w:eastAsia="en-CA"/>
              </w:rPr>
              <w:t>129,38</w:t>
            </w:r>
          </w:p>
        </w:tc>
        <w:tc>
          <w:tcPr>
            <w:tcW w:w="615" w:type="pct"/>
            <w:shd w:val="clear" w:color="auto" w:fill="auto"/>
            <w:hideMark/>
          </w:tcPr>
          <w:p w14:paraId="58002898" w14:textId="77777777" w:rsidR="00920D3E" w:rsidRPr="007C6151" w:rsidRDefault="00920D3E" w:rsidP="005312BB">
            <w:pPr>
              <w:spacing w:after="120"/>
              <w:jc w:val="right"/>
              <w:rPr>
                <w:b/>
                <w:bCs/>
                <w:color w:val="000000"/>
                <w:sz w:val="20"/>
                <w:szCs w:val="20"/>
                <w:lang w:val="fr-CA" w:eastAsia="en-CA"/>
              </w:rPr>
            </w:pPr>
            <w:r w:rsidRPr="007C6151">
              <w:rPr>
                <w:b/>
                <w:bCs/>
                <w:color w:val="000000"/>
                <w:sz w:val="20"/>
                <w:szCs w:val="20"/>
                <w:lang w:val="fr-CA" w:eastAsia="en-CA"/>
              </w:rPr>
              <w:t>18 193 762</w:t>
            </w:r>
          </w:p>
        </w:tc>
        <w:tc>
          <w:tcPr>
            <w:tcW w:w="811" w:type="pct"/>
            <w:shd w:val="clear" w:color="auto" w:fill="auto"/>
            <w:hideMark/>
          </w:tcPr>
          <w:p w14:paraId="19223CFE" w14:textId="77777777" w:rsidR="00920D3E" w:rsidRPr="007C6151" w:rsidRDefault="00920D3E" w:rsidP="005312BB">
            <w:pPr>
              <w:spacing w:after="120"/>
              <w:jc w:val="right"/>
              <w:rPr>
                <w:b/>
                <w:bCs/>
                <w:color w:val="000000"/>
                <w:sz w:val="20"/>
                <w:szCs w:val="20"/>
                <w:lang w:val="fr-CA" w:eastAsia="en-CA"/>
              </w:rPr>
            </w:pPr>
          </w:p>
        </w:tc>
      </w:tr>
      <w:tr w:rsidR="00920D3E" w:rsidRPr="007C6151" w14:paraId="7A355548" w14:textId="77777777" w:rsidTr="00920D3E">
        <w:tc>
          <w:tcPr>
            <w:tcW w:w="1893" w:type="pct"/>
            <w:shd w:val="clear" w:color="auto" w:fill="auto"/>
            <w:hideMark/>
          </w:tcPr>
          <w:p w14:paraId="4C51E391" w14:textId="77777777" w:rsidR="00920D3E" w:rsidRPr="007C6151" w:rsidRDefault="00920D3E" w:rsidP="005312BB">
            <w:pPr>
              <w:spacing w:after="120"/>
              <w:jc w:val="left"/>
              <w:rPr>
                <w:bCs/>
                <w:color w:val="000000"/>
                <w:sz w:val="20"/>
                <w:szCs w:val="20"/>
                <w:lang w:val="fr-CA" w:eastAsia="en-CA"/>
              </w:rPr>
            </w:pPr>
            <w:r w:rsidRPr="007C6151">
              <w:rPr>
                <w:bCs/>
                <w:color w:val="000000"/>
                <w:sz w:val="20"/>
                <w:szCs w:val="20"/>
                <w:lang w:val="fr-CA" w:eastAsia="en-CA"/>
              </w:rPr>
              <w:t>Entreprise</w:t>
            </w:r>
            <w:r>
              <w:rPr>
                <w:bCs/>
                <w:color w:val="000000"/>
                <w:sz w:val="20"/>
                <w:szCs w:val="20"/>
                <w:lang w:val="fr-CA" w:eastAsia="en-CA"/>
              </w:rPr>
              <w:t>s</w:t>
            </w:r>
            <w:r w:rsidRPr="007C6151">
              <w:rPr>
                <w:bCs/>
                <w:color w:val="000000"/>
                <w:sz w:val="20"/>
                <w:szCs w:val="20"/>
                <w:lang w:val="fr-CA" w:eastAsia="en-CA"/>
              </w:rPr>
              <w:t xml:space="preserve"> dont le contrat n’est pas signé</w:t>
            </w:r>
          </w:p>
        </w:tc>
        <w:tc>
          <w:tcPr>
            <w:tcW w:w="606" w:type="pct"/>
            <w:shd w:val="clear" w:color="auto" w:fill="auto"/>
            <w:vAlign w:val="center"/>
            <w:hideMark/>
          </w:tcPr>
          <w:p w14:paraId="7C9416D3" w14:textId="77777777" w:rsidR="00920D3E" w:rsidRPr="007C6151" w:rsidRDefault="00920D3E" w:rsidP="005312BB">
            <w:pPr>
              <w:spacing w:after="120"/>
              <w:jc w:val="center"/>
              <w:rPr>
                <w:color w:val="000000"/>
                <w:sz w:val="20"/>
                <w:szCs w:val="20"/>
                <w:lang w:val="fr-CA" w:eastAsia="en-CA"/>
              </w:rPr>
            </w:pPr>
            <w:r w:rsidRPr="007C6151">
              <w:rPr>
                <w:color w:val="000000"/>
                <w:sz w:val="20"/>
                <w:szCs w:val="20"/>
                <w:lang w:val="fr-CA" w:eastAsia="en-CA"/>
              </w:rPr>
              <w:t>25</w:t>
            </w:r>
          </w:p>
        </w:tc>
        <w:tc>
          <w:tcPr>
            <w:tcW w:w="519" w:type="pct"/>
            <w:shd w:val="clear" w:color="auto" w:fill="auto"/>
            <w:hideMark/>
          </w:tcPr>
          <w:p w14:paraId="583CA518" w14:textId="77777777" w:rsidR="00920D3E" w:rsidRPr="007C6151" w:rsidRDefault="00920D3E" w:rsidP="005312BB">
            <w:pPr>
              <w:spacing w:after="120"/>
              <w:jc w:val="right"/>
              <w:rPr>
                <w:color w:val="000000"/>
                <w:sz w:val="20"/>
                <w:szCs w:val="20"/>
                <w:lang w:val="fr-CA" w:eastAsia="en-CA"/>
              </w:rPr>
            </w:pPr>
            <w:r w:rsidRPr="007C6151">
              <w:rPr>
                <w:color w:val="000000"/>
                <w:sz w:val="20"/>
                <w:szCs w:val="20"/>
                <w:lang w:val="fr-CA" w:eastAsia="en-CA"/>
              </w:rPr>
              <w:t>372,19</w:t>
            </w:r>
          </w:p>
        </w:tc>
        <w:tc>
          <w:tcPr>
            <w:tcW w:w="556" w:type="pct"/>
            <w:gridSpan w:val="2"/>
            <w:shd w:val="clear" w:color="auto" w:fill="auto"/>
            <w:hideMark/>
          </w:tcPr>
          <w:p w14:paraId="29968115" w14:textId="77777777" w:rsidR="00920D3E" w:rsidRPr="007C6151" w:rsidRDefault="00920D3E" w:rsidP="005312BB">
            <w:pPr>
              <w:spacing w:after="120"/>
              <w:jc w:val="right"/>
              <w:rPr>
                <w:color w:val="000000"/>
                <w:sz w:val="20"/>
                <w:szCs w:val="20"/>
                <w:lang w:val="fr-CA" w:eastAsia="en-CA"/>
              </w:rPr>
            </w:pPr>
            <w:r w:rsidRPr="007C6151">
              <w:rPr>
                <w:color w:val="000000"/>
                <w:sz w:val="20"/>
                <w:szCs w:val="20"/>
                <w:lang w:val="fr-CA" w:eastAsia="en-CA"/>
              </w:rPr>
              <w:t>40,94</w:t>
            </w:r>
          </w:p>
        </w:tc>
        <w:tc>
          <w:tcPr>
            <w:tcW w:w="615" w:type="pct"/>
            <w:shd w:val="clear" w:color="auto" w:fill="auto"/>
            <w:hideMark/>
          </w:tcPr>
          <w:p w14:paraId="0DE2C3AC" w14:textId="77777777" w:rsidR="00920D3E" w:rsidRPr="007C6151" w:rsidRDefault="00920D3E" w:rsidP="005312BB">
            <w:pPr>
              <w:spacing w:after="120"/>
              <w:jc w:val="right"/>
              <w:rPr>
                <w:bCs/>
                <w:color w:val="000000"/>
                <w:sz w:val="20"/>
                <w:szCs w:val="20"/>
                <w:lang w:val="fr-CA" w:eastAsia="en-CA"/>
              </w:rPr>
            </w:pPr>
            <w:r w:rsidRPr="007C6151">
              <w:rPr>
                <w:bCs/>
                <w:color w:val="000000"/>
                <w:sz w:val="20"/>
                <w:szCs w:val="20"/>
                <w:lang w:val="fr-CA" w:eastAsia="en-CA"/>
              </w:rPr>
              <w:t>2 014 421</w:t>
            </w:r>
          </w:p>
        </w:tc>
        <w:tc>
          <w:tcPr>
            <w:tcW w:w="811" w:type="pct"/>
            <w:shd w:val="clear" w:color="auto" w:fill="auto"/>
            <w:hideMark/>
          </w:tcPr>
          <w:p w14:paraId="4F794412" w14:textId="77777777" w:rsidR="00920D3E" w:rsidRPr="007C6151" w:rsidRDefault="00920D3E" w:rsidP="005312BB">
            <w:pPr>
              <w:spacing w:after="120"/>
              <w:jc w:val="right"/>
              <w:rPr>
                <w:bCs/>
                <w:color w:val="000000"/>
                <w:sz w:val="20"/>
                <w:szCs w:val="20"/>
                <w:lang w:val="fr-CA" w:eastAsia="en-CA"/>
              </w:rPr>
            </w:pPr>
            <w:r w:rsidRPr="007C6151">
              <w:rPr>
                <w:bCs/>
                <w:color w:val="000000"/>
                <w:sz w:val="20"/>
                <w:szCs w:val="20"/>
                <w:lang w:val="fr-CA" w:eastAsia="en-CA"/>
              </w:rPr>
              <w:t> </w:t>
            </w:r>
          </w:p>
        </w:tc>
      </w:tr>
    </w:tbl>
    <w:p w14:paraId="6B1596D3" w14:textId="77777777" w:rsidR="00920D3E" w:rsidRPr="007C6151" w:rsidRDefault="00920D3E" w:rsidP="005312BB">
      <w:pPr>
        <w:spacing w:after="120"/>
        <w:rPr>
          <w:sz w:val="18"/>
          <w:szCs w:val="16"/>
          <w:lang w:val="fr-CA"/>
        </w:rPr>
      </w:pPr>
      <w:r w:rsidRPr="007C6151">
        <w:rPr>
          <w:sz w:val="18"/>
          <w:szCs w:val="16"/>
          <w:lang w:val="fr-CA"/>
        </w:rPr>
        <w:t>* L’année 2016 est utilisée comme référence pour la consommation de HCFC à la phase II du PGEH.</w:t>
      </w:r>
    </w:p>
    <w:p w14:paraId="36481D9B" w14:textId="77777777" w:rsidR="00920D3E" w:rsidRPr="007C6151" w:rsidRDefault="00920D3E" w:rsidP="005312BB">
      <w:pPr>
        <w:spacing w:after="120"/>
        <w:rPr>
          <w:sz w:val="18"/>
          <w:szCs w:val="16"/>
          <w:lang w:val="fr-CA"/>
        </w:rPr>
      </w:pPr>
      <w:r w:rsidRPr="007C6151">
        <w:rPr>
          <w:sz w:val="18"/>
          <w:szCs w:val="16"/>
          <w:lang w:val="fr-CA"/>
        </w:rPr>
        <w:t>** Ces 11 entreprises ont réussi une élimination réelle déclarée de 711 tm (78,21 tonnes PAO).</w:t>
      </w:r>
    </w:p>
    <w:p w14:paraId="07A48E04" w14:textId="77777777" w:rsidR="00920D3E" w:rsidRPr="007C6151" w:rsidRDefault="00920D3E" w:rsidP="00920D3E">
      <w:pPr>
        <w:rPr>
          <w:lang w:val="fr-CA"/>
        </w:rPr>
      </w:pPr>
    </w:p>
    <w:p w14:paraId="4EE8E69A" w14:textId="77777777" w:rsidR="00920D3E" w:rsidRPr="007C6151" w:rsidRDefault="00920D3E" w:rsidP="00920D3E">
      <w:pPr>
        <w:keepNext/>
        <w:widowControl w:val="0"/>
        <w:spacing w:after="240"/>
        <w:rPr>
          <w:lang w:val="fr-CA"/>
        </w:rPr>
      </w:pPr>
      <w:r w:rsidRPr="007C6151">
        <w:rPr>
          <w:i/>
          <w:lang w:val="fr-CA"/>
        </w:rPr>
        <w:t xml:space="preserve">Vérification des chaînes de fabrication reconverties </w:t>
      </w:r>
    </w:p>
    <w:p w14:paraId="57E36FCB" w14:textId="77777777" w:rsidR="00920D3E" w:rsidRPr="007C6151" w:rsidRDefault="00920D3E" w:rsidP="00920D3E">
      <w:pPr>
        <w:widowControl w:val="0"/>
        <w:numPr>
          <w:ilvl w:val="0"/>
          <w:numId w:val="1"/>
        </w:numPr>
        <w:tabs>
          <w:tab w:val="clear" w:pos="0"/>
        </w:tabs>
        <w:spacing w:after="240"/>
        <w:outlineLvl w:val="0"/>
        <w:rPr>
          <w:lang w:val="fr-CA"/>
        </w:rPr>
      </w:pPr>
      <w:r w:rsidRPr="007C6151">
        <w:rPr>
          <w:lang w:val="fr-CA"/>
        </w:rPr>
        <w:t>Conformément au paragraphe 5 c)</w:t>
      </w:r>
      <w:r w:rsidRPr="007C6151">
        <w:rPr>
          <w:rStyle w:val="FootnoteReference"/>
          <w:lang w:val="fr-CA"/>
        </w:rPr>
        <w:footnoteReference w:id="29"/>
      </w:r>
      <w:r w:rsidRPr="007C6151">
        <w:rPr>
          <w:lang w:val="fr-CA"/>
        </w:rPr>
        <w:t xml:space="preserve"> </w:t>
      </w:r>
      <w:r>
        <w:rPr>
          <w:lang w:val="fr-CA"/>
        </w:rPr>
        <w:t>de l’Accord</w:t>
      </w:r>
      <w:r w:rsidRPr="007C6151">
        <w:rPr>
          <w:lang w:val="fr-CA"/>
        </w:rPr>
        <w:t>, le PNUD a commandé la vérification de trois des onze entreprises ayant terminé leur reconversion. Les rapports de vérification confirment notamment que ces trois entreprises ont procédé à la reconversion de 47 chaînes et éliminé une quantité totale de</w:t>
      </w:r>
      <w:r>
        <w:rPr>
          <w:lang w:val="fr-CA"/>
        </w:rPr>
        <w:t xml:space="preserve"> 147,91 </w:t>
      </w:r>
      <w:r w:rsidRPr="007C6151">
        <w:rPr>
          <w:lang w:val="fr-CA"/>
        </w:rPr>
        <w:t>tm</w:t>
      </w:r>
      <w:r w:rsidRPr="007C6151">
        <w:rPr>
          <w:rStyle w:val="FootnoteReference"/>
          <w:lang w:val="fr-CA"/>
        </w:rPr>
        <w:footnoteReference w:id="30"/>
      </w:r>
      <w:r w:rsidRPr="007C6151">
        <w:rPr>
          <w:lang w:val="fr-CA"/>
        </w:rPr>
        <w:t xml:space="preserve"> (ce qui représente 21 pour cent de la quantité totale de HCFC-141b éliminée à ce jour à la phase II); deux entreprises du sous-secteur des métaux et de l’électronique ont adopté des solvants à base d’hydrocarbures et une a adopté l’alcool modifié dans ses systèmes de nettoyage, conformément aux normes nationales des produits; les sommes ont été allouées de manière transparente et dans les limites des seuils de coût-efficacité; il n’y a eu aucune mise à niveau des capacités lors des reconversions et l’équipement de référence remplacé a été détruit, comme l’a confirmé un notaire public et le bureau de vérification. Le paiement des surcoûts d’exploitation a été effectué six mois après le début de la production d’essai, après que les entreprises aient pleinement utilisé leurs nouveaux systèmes de nettoyage. </w:t>
      </w:r>
    </w:p>
    <w:p w14:paraId="4B44B462" w14:textId="77777777" w:rsidR="00920D3E" w:rsidRPr="007C6151" w:rsidRDefault="00920D3E" w:rsidP="00920D3E">
      <w:pPr>
        <w:pStyle w:val="Heading1"/>
        <w:widowControl w:val="0"/>
        <w:numPr>
          <w:ilvl w:val="0"/>
          <w:numId w:val="0"/>
        </w:numPr>
        <w:rPr>
          <w:lang w:val="fr-CA"/>
        </w:rPr>
      </w:pPr>
      <w:r w:rsidRPr="007C6151">
        <w:rPr>
          <w:i/>
          <w:lang w:val="fr-CA"/>
        </w:rPr>
        <w:t>Activités d’assistance technique</w:t>
      </w:r>
    </w:p>
    <w:p w14:paraId="25C8F430" w14:textId="77777777" w:rsidR="00920D3E" w:rsidRPr="007C6151" w:rsidRDefault="00920D3E" w:rsidP="00920D3E">
      <w:pPr>
        <w:pStyle w:val="Heading1"/>
        <w:widowControl w:val="0"/>
        <w:rPr>
          <w:lang w:val="fr-CA"/>
        </w:rPr>
      </w:pPr>
      <w:r w:rsidRPr="007C6151">
        <w:rPr>
          <w:lang w:val="fr-CA"/>
        </w:rPr>
        <w:t>Les activités d’assistance technique suivantes ont été mise en œuvre entre 2020 et 2021 :</w:t>
      </w:r>
    </w:p>
    <w:p w14:paraId="294C8E16" w14:textId="77777777" w:rsidR="00920D3E" w:rsidRPr="007C6151" w:rsidRDefault="00920D3E" w:rsidP="00920D3E">
      <w:pPr>
        <w:pStyle w:val="Heading2"/>
        <w:numPr>
          <w:ilvl w:val="1"/>
          <w:numId w:val="1"/>
        </w:numPr>
        <w:rPr>
          <w:lang w:val="fr-CA"/>
        </w:rPr>
      </w:pPr>
      <w:r w:rsidRPr="007C6151">
        <w:rPr>
          <w:lang w:val="fr-CA"/>
        </w:rPr>
        <w:t xml:space="preserve">Révision du plan d’action de 2021-2026 en fonction </w:t>
      </w:r>
      <w:r>
        <w:rPr>
          <w:lang w:val="fr-CA"/>
        </w:rPr>
        <w:t>de l’ajustement du financement</w:t>
      </w:r>
      <w:r w:rsidRPr="007C6151">
        <w:rPr>
          <w:lang w:val="fr-CA"/>
        </w:rPr>
        <w:t xml:space="preserve">; réunions de consultation afin d’obtenir une orientation des experts techniques de l’Université de technologie chimique de Beijing et </w:t>
      </w:r>
      <w:r>
        <w:rPr>
          <w:lang w:val="fr-CA"/>
        </w:rPr>
        <w:t xml:space="preserve">de </w:t>
      </w:r>
      <w:r w:rsidRPr="007C6151">
        <w:rPr>
          <w:lang w:val="fr-CA"/>
        </w:rPr>
        <w:t>l’association de l’industrie</w:t>
      </w:r>
      <w:r>
        <w:rPr>
          <w:lang w:val="fr-CA"/>
        </w:rPr>
        <w:t>,</w:t>
      </w:r>
      <w:r w:rsidRPr="007C6151">
        <w:rPr>
          <w:lang w:val="fr-CA"/>
        </w:rPr>
        <w:t xml:space="preserve"> afin de mettre à niveau et de réviser le plan d’action conformément à l’élimination des HCFC que le secteur des solvants s’est engagé à réaliser</w:t>
      </w:r>
      <w:r>
        <w:rPr>
          <w:lang w:val="fr-CA"/>
        </w:rPr>
        <w:t xml:space="preserve"> </w:t>
      </w:r>
      <w:r w:rsidRPr="007C6151">
        <w:rPr>
          <w:lang w:val="fr-CA"/>
        </w:rPr>
        <w:t>;</w:t>
      </w:r>
    </w:p>
    <w:p w14:paraId="78F3A1C1" w14:textId="77777777" w:rsidR="00920D3E" w:rsidRPr="007C6151" w:rsidRDefault="00920D3E" w:rsidP="00920D3E">
      <w:pPr>
        <w:pStyle w:val="Heading2"/>
        <w:numPr>
          <w:ilvl w:val="1"/>
          <w:numId w:val="1"/>
        </w:numPr>
        <w:rPr>
          <w:lang w:val="fr-CA"/>
        </w:rPr>
      </w:pPr>
      <w:r w:rsidRPr="007C6151">
        <w:rPr>
          <w:lang w:val="fr-CA"/>
        </w:rPr>
        <w:t>Maintien du soutien technique pour les activités d’investissement en cours, quatre entreprises ont essayé d’autres solutions de remplacement comprenant une technique sans solvant (technique au laser) et un solvant à base de HFO; les deux conviennent à une utilisation à long terme conformément au plan d’action révisé</w:t>
      </w:r>
      <w:r>
        <w:rPr>
          <w:lang w:val="fr-CA"/>
        </w:rPr>
        <w:t xml:space="preserve"> </w:t>
      </w:r>
      <w:r w:rsidRPr="007C6151">
        <w:rPr>
          <w:lang w:val="fr-CA"/>
        </w:rPr>
        <w:t>;</w:t>
      </w:r>
    </w:p>
    <w:p w14:paraId="3591590F" w14:textId="77777777" w:rsidR="00920D3E" w:rsidRPr="007C6151" w:rsidRDefault="00920D3E" w:rsidP="00920D3E">
      <w:pPr>
        <w:pStyle w:val="Heading2"/>
        <w:numPr>
          <w:ilvl w:val="1"/>
          <w:numId w:val="1"/>
        </w:numPr>
        <w:rPr>
          <w:u w:val="single"/>
          <w:lang w:val="fr-CA"/>
        </w:rPr>
      </w:pPr>
      <w:r w:rsidRPr="007C6151">
        <w:rPr>
          <w:lang w:val="fr-CA" w:eastAsia="zh-CN"/>
        </w:rPr>
        <w:t xml:space="preserve">Achèvement de la vérification de l’efficacité de l’élimination des HCFC menée par le bureau de comptabilité Daxin de Beijing dans 11 entreprises ayant reçu l’acceptation du pays; la vérification des entreprises restantes sera terminée avant la fin de 2022. </w:t>
      </w:r>
    </w:p>
    <w:p w14:paraId="24125650" w14:textId="77777777" w:rsidR="00920D3E" w:rsidRPr="007C6151" w:rsidRDefault="00920D3E" w:rsidP="00920D3E">
      <w:pPr>
        <w:pStyle w:val="Heading2"/>
        <w:keepNext/>
        <w:keepLines/>
        <w:numPr>
          <w:ilvl w:val="0"/>
          <w:numId w:val="0"/>
        </w:numPr>
        <w:rPr>
          <w:u w:val="single"/>
          <w:lang w:val="fr-CA"/>
        </w:rPr>
      </w:pPr>
      <w:r w:rsidRPr="007C6151">
        <w:rPr>
          <w:u w:val="single"/>
          <w:lang w:val="fr-CA"/>
        </w:rPr>
        <w:lastRenderedPageBreak/>
        <w:t>Niveau de décaissement des fonds</w:t>
      </w:r>
    </w:p>
    <w:p w14:paraId="6E8607F0" w14:textId="77777777" w:rsidR="00920D3E" w:rsidRPr="007C6151" w:rsidRDefault="00920D3E" w:rsidP="00920D3E">
      <w:pPr>
        <w:pStyle w:val="Heading1"/>
        <w:keepNext/>
        <w:keepLines/>
        <w:rPr>
          <w:lang w:val="fr-CA"/>
        </w:rPr>
      </w:pPr>
      <w:r w:rsidRPr="007C6151">
        <w:rPr>
          <w:lang w:val="fr-CA"/>
        </w:rPr>
        <w:t>Le BCEE avait versé 16 895 452 $US des 19 545 909 $US approuvés à ce jour au PNUD et 13 143 311 $US au</w:t>
      </w:r>
      <w:r>
        <w:rPr>
          <w:lang w:val="fr-CA"/>
        </w:rPr>
        <w:t>x</w:t>
      </w:r>
      <w:r w:rsidRPr="007C6151">
        <w:rPr>
          <w:lang w:val="fr-CA"/>
        </w:rPr>
        <w:t xml:space="preserve"> bénéficiaires en date d’août 2021, comme indiqué dans le tableau 2. Le solde de 2 650 457 $US sera décaissé en 2022.</w:t>
      </w:r>
    </w:p>
    <w:p w14:paraId="26EB69F7" w14:textId="77777777" w:rsidR="00920D3E" w:rsidRPr="007C6151" w:rsidRDefault="00920D3E" w:rsidP="00920D3E">
      <w:pPr>
        <w:keepNext/>
        <w:keepLines/>
        <w:rPr>
          <w:b/>
          <w:lang w:val="fr-CA"/>
        </w:rPr>
      </w:pPr>
      <w:r w:rsidRPr="007C6151">
        <w:rPr>
          <w:b/>
          <w:lang w:val="fr-CA"/>
        </w:rPr>
        <w:t xml:space="preserve">Tableau 2. État de décaissement pour la phase II du plan du secteur des solvants en date d’août 2021 </w:t>
      </w:r>
    </w:p>
    <w:tbl>
      <w:tblPr>
        <w:tblW w:w="5000"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46"/>
        <w:gridCol w:w="2332"/>
        <w:gridCol w:w="1243"/>
        <w:gridCol w:w="1243"/>
        <w:gridCol w:w="1243"/>
        <w:gridCol w:w="1243"/>
      </w:tblGrid>
      <w:tr w:rsidR="00920D3E" w:rsidRPr="007C6151" w14:paraId="4CB7544E" w14:textId="77777777" w:rsidTr="00920D3E">
        <w:trPr>
          <w:trHeight w:val="167"/>
          <w:jc w:val="right"/>
        </w:trPr>
        <w:tc>
          <w:tcPr>
            <w:tcW w:w="2240" w:type="pct"/>
            <w:gridSpan w:val="2"/>
            <w:shd w:val="clear" w:color="auto" w:fill="auto"/>
            <w:tcMar>
              <w:top w:w="28" w:type="dxa"/>
              <w:bottom w:w="28" w:type="dxa"/>
            </w:tcMar>
            <w:vAlign w:val="center"/>
            <w:hideMark/>
          </w:tcPr>
          <w:p w14:paraId="304CF23D"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Détails</w:t>
            </w:r>
          </w:p>
        </w:tc>
        <w:tc>
          <w:tcPr>
            <w:tcW w:w="690" w:type="pct"/>
            <w:shd w:val="clear" w:color="auto" w:fill="auto"/>
            <w:tcMar>
              <w:top w:w="28" w:type="dxa"/>
              <w:bottom w:w="28" w:type="dxa"/>
            </w:tcMar>
            <w:vAlign w:val="center"/>
            <w:hideMark/>
          </w:tcPr>
          <w:p w14:paraId="12F5C8E8"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1</w:t>
            </w:r>
            <w:r w:rsidRPr="007C6151">
              <w:rPr>
                <w:b/>
                <w:bCs/>
                <w:color w:val="000000"/>
                <w:sz w:val="20"/>
                <w:szCs w:val="20"/>
                <w:vertAlign w:val="superscript"/>
                <w:lang w:val="fr-CA" w:eastAsia="en-CA"/>
              </w:rPr>
              <w:t>re</w:t>
            </w:r>
            <w:r w:rsidRPr="007C6151">
              <w:rPr>
                <w:b/>
                <w:bCs/>
                <w:color w:val="000000"/>
                <w:sz w:val="20"/>
                <w:szCs w:val="20"/>
                <w:lang w:val="fr-CA" w:eastAsia="en-CA"/>
              </w:rPr>
              <w:t xml:space="preserve"> tranche</w:t>
            </w:r>
          </w:p>
        </w:tc>
        <w:tc>
          <w:tcPr>
            <w:tcW w:w="690" w:type="pct"/>
            <w:shd w:val="clear" w:color="auto" w:fill="auto"/>
            <w:tcMar>
              <w:top w:w="28" w:type="dxa"/>
              <w:bottom w:w="28" w:type="dxa"/>
            </w:tcMar>
            <w:vAlign w:val="center"/>
            <w:hideMark/>
          </w:tcPr>
          <w:p w14:paraId="7A292F57"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2</w:t>
            </w:r>
            <w:r w:rsidRPr="007C6151">
              <w:rPr>
                <w:b/>
                <w:bCs/>
                <w:color w:val="000000"/>
                <w:sz w:val="20"/>
                <w:szCs w:val="20"/>
                <w:vertAlign w:val="superscript"/>
                <w:lang w:val="fr-CA" w:eastAsia="en-CA"/>
              </w:rPr>
              <w:t>e</w:t>
            </w:r>
            <w:r w:rsidRPr="007C6151">
              <w:rPr>
                <w:b/>
                <w:bCs/>
                <w:color w:val="000000"/>
                <w:sz w:val="20"/>
                <w:szCs w:val="20"/>
                <w:lang w:val="fr-CA" w:eastAsia="en-CA"/>
              </w:rPr>
              <w:t xml:space="preserve"> tranche</w:t>
            </w:r>
          </w:p>
        </w:tc>
        <w:tc>
          <w:tcPr>
            <w:tcW w:w="690" w:type="pct"/>
            <w:tcMar>
              <w:top w:w="28" w:type="dxa"/>
              <w:bottom w:w="28" w:type="dxa"/>
            </w:tcMar>
            <w:vAlign w:val="center"/>
          </w:tcPr>
          <w:p w14:paraId="190A0C40"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3</w:t>
            </w:r>
            <w:r w:rsidRPr="007C6151">
              <w:rPr>
                <w:b/>
                <w:bCs/>
                <w:color w:val="000000"/>
                <w:sz w:val="20"/>
                <w:szCs w:val="20"/>
                <w:vertAlign w:val="superscript"/>
                <w:lang w:val="fr-CA" w:eastAsia="en-CA"/>
              </w:rPr>
              <w:t>e</w:t>
            </w:r>
            <w:r w:rsidRPr="007C6151">
              <w:rPr>
                <w:b/>
                <w:bCs/>
                <w:color w:val="000000"/>
                <w:sz w:val="20"/>
                <w:szCs w:val="20"/>
                <w:lang w:val="fr-CA" w:eastAsia="en-CA"/>
              </w:rPr>
              <w:t xml:space="preserve"> tranche</w:t>
            </w:r>
          </w:p>
        </w:tc>
        <w:tc>
          <w:tcPr>
            <w:tcW w:w="690" w:type="pct"/>
            <w:shd w:val="clear" w:color="auto" w:fill="auto"/>
            <w:noWrap/>
            <w:tcMar>
              <w:top w:w="28" w:type="dxa"/>
              <w:bottom w:w="28" w:type="dxa"/>
            </w:tcMar>
            <w:vAlign w:val="center"/>
            <w:hideMark/>
          </w:tcPr>
          <w:p w14:paraId="3184BF9A" w14:textId="77777777" w:rsidR="00920D3E" w:rsidRPr="007C6151" w:rsidRDefault="00920D3E" w:rsidP="00920D3E">
            <w:pPr>
              <w:jc w:val="center"/>
              <w:rPr>
                <w:b/>
                <w:bCs/>
                <w:color w:val="000000"/>
                <w:sz w:val="20"/>
                <w:szCs w:val="20"/>
                <w:lang w:val="fr-CA" w:eastAsia="en-CA"/>
              </w:rPr>
            </w:pPr>
            <w:r w:rsidRPr="007C6151">
              <w:rPr>
                <w:b/>
                <w:bCs/>
                <w:color w:val="000000"/>
                <w:sz w:val="20"/>
                <w:szCs w:val="20"/>
                <w:lang w:val="fr-CA" w:eastAsia="en-CA"/>
              </w:rPr>
              <w:t>Total</w:t>
            </w:r>
          </w:p>
        </w:tc>
      </w:tr>
      <w:tr w:rsidR="00920D3E" w:rsidRPr="007C6151" w14:paraId="58998322" w14:textId="77777777" w:rsidTr="00920D3E">
        <w:trPr>
          <w:trHeight w:val="134"/>
          <w:jc w:val="right"/>
        </w:trPr>
        <w:tc>
          <w:tcPr>
            <w:tcW w:w="2240" w:type="pct"/>
            <w:gridSpan w:val="2"/>
            <w:shd w:val="clear" w:color="auto" w:fill="auto"/>
            <w:hideMark/>
          </w:tcPr>
          <w:p w14:paraId="302A1A9D"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Sommes approuvées ($US) (US $)</w:t>
            </w:r>
          </w:p>
        </w:tc>
        <w:tc>
          <w:tcPr>
            <w:tcW w:w="690" w:type="pct"/>
            <w:shd w:val="clear" w:color="auto" w:fill="auto"/>
          </w:tcPr>
          <w:p w14:paraId="5A4BD08D" w14:textId="77777777" w:rsidR="00920D3E" w:rsidRPr="007C6151" w:rsidRDefault="00920D3E" w:rsidP="00920D3E">
            <w:pPr>
              <w:jc w:val="right"/>
              <w:rPr>
                <w:color w:val="000000"/>
                <w:sz w:val="20"/>
                <w:szCs w:val="20"/>
                <w:lang w:val="fr-CA" w:eastAsia="en-CA"/>
              </w:rPr>
            </w:pPr>
            <w:r w:rsidRPr="007C6151">
              <w:rPr>
                <w:color w:val="000000"/>
                <w:sz w:val="20"/>
                <w:szCs w:val="20"/>
                <w:lang w:val="fr-CA" w:eastAsia="en-CA"/>
              </w:rPr>
              <w:t>*</w:t>
            </w:r>
            <w:r w:rsidRPr="007C6151">
              <w:rPr>
                <w:color w:val="000000"/>
                <w:sz w:val="4"/>
                <w:szCs w:val="4"/>
                <w:lang w:val="fr-CA" w:eastAsia="en-CA"/>
              </w:rPr>
              <w:t> </w:t>
            </w:r>
            <w:r w:rsidRPr="007C6151">
              <w:rPr>
                <w:color w:val="000000"/>
                <w:sz w:val="20"/>
                <w:szCs w:val="20"/>
                <w:lang w:val="fr-CA" w:eastAsia="en-CA"/>
              </w:rPr>
              <w:t>2 821 937</w:t>
            </w:r>
          </w:p>
        </w:tc>
        <w:tc>
          <w:tcPr>
            <w:tcW w:w="690" w:type="pct"/>
            <w:shd w:val="clear" w:color="auto" w:fill="auto"/>
          </w:tcPr>
          <w:p w14:paraId="298C910F" w14:textId="77777777" w:rsidR="00920D3E" w:rsidRPr="007C6151" w:rsidRDefault="00920D3E" w:rsidP="00920D3E">
            <w:pPr>
              <w:jc w:val="right"/>
              <w:rPr>
                <w:color w:val="000000"/>
                <w:sz w:val="20"/>
                <w:szCs w:val="20"/>
                <w:lang w:val="fr-CA" w:eastAsia="en-CA"/>
              </w:rPr>
            </w:pPr>
            <w:r w:rsidRPr="007C6151">
              <w:rPr>
                <w:color w:val="000000"/>
                <w:sz w:val="20"/>
                <w:szCs w:val="20"/>
                <w:lang w:val="fr-CA" w:eastAsia="en-CA"/>
              </w:rPr>
              <w:t>*</w:t>
            </w:r>
            <w:r w:rsidRPr="007C6151">
              <w:rPr>
                <w:color w:val="000000"/>
                <w:sz w:val="4"/>
                <w:szCs w:val="4"/>
                <w:lang w:val="fr-CA" w:eastAsia="en-CA"/>
              </w:rPr>
              <w:t> </w:t>
            </w:r>
            <w:r w:rsidRPr="007C6151">
              <w:rPr>
                <w:color w:val="000000"/>
                <w:sz w:val="20"/>
                <w:szCs w:val="20"/>
                <w:lang w:val="fr-CA" w:eastAsia="en-CA"/>
              </w:rPr>
              <w:t>3 777 190</w:t>
            </w:r>
          </w:p>
        </w:tc>
        <w:tc>
          <w:tcPr>
            <w:tcW w:w="690" w:type="pct"/>
          </w:tcPr>
          <w:p w14:paraId="10A5AC24" w14:textId="77777777" w:rsidR="00920D3E" w:rsidRPr="007C6151" w:rsidRDefault="00920D3E" w:rsidP="00920D3E">
            <w:pPr>
              <w:jc w:val="right"/>
              <w:rPr>
                <w:color w:val="000000"/>
                <w:sz w:val="20"/>
                <w:szCs w:val="20"/>
                <w:lang w:val="fr-CA" w:eastAsia="en-CA"/>
              </w:rPr>
            </w:pPr>
            <w:r w:rsidRPr="007C6151">
              <w:rPr>
                <w:color w:val="000000"/>
                <w:sz w:val="20"/>
                <w:szCs w:val="20"/>
                <w:lang w:val="fr-CA" w:eastAsia="en-CA"/>
              </w:rPr>
              <w:t>12 946 782</w:t>
            </w:r>
          </w:p>
        </w:tc>
        <w:tc>
          <w:tcPr>
            <w:tcW w:w="690" w:type="pct"/>
            <w:shd w:val="clear" w:color="auto" w:fill="auto"/>
          </w:tcPr>
          <w:p w14:paraId="3EC9A3B1" w14:textId="77777777" w:rsidR="00920D3E" w:rsidRPr="007C6151" w:rsidRDefault="00920D3E" w:rsidP="00920D3E">
            <w:pPr>
              <w:jc w:val="right"/>
              <w:rPr>
                <w:color w:val="000000"/>
                <w:sz w:val="20"/>
                <w:szCs w:val="20"/>
                <w:lang w:val="fr-CA" w:eastAsia="en-CA"/>
              </w:rPr>
            </w:pPr>
            <w:r w:rsidRPr="007C6151">
              <w:rPr>
                <w:color w:val="000000"/>
                <w:sz w:val="20"/>
                <w:szCs w:val="20"/>
                <w:lang w:val="fr-CA" w:eastAsia="en-CA"/>
              </w:rPr>
              <w:t>19 545 909</w:t>
            </w:r>
          </w:p>
        </w:tc>
      </w:tr>
      <w:tr w:rsidR="00920D3E" w:rsidRPr="007C6151" w14:paraId="10D454E5" w14:textId="77777777" w:rsidTr="00920D3E">
        <w:trPr>
          <w:trHeight w:val="134"/>
          <w:jc w:val="right"/>
        </w:trPr>
        <w:tc>
          <w:tcPr>
            <w:tcW w:w="1120" w:type="pct"/>
            <w:vMerge w:val="restart"/>
            <w:shd w:val="clear" w:color="auto" w:fill="auto"/>
            <w:hideMark/>
          </w:tcPr>
          <w:p w14:paraId="14489448"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Décaissement du PNUD au BCEE</w:t>
            </w:r>
          </w:p>
        </w:tc>
        <w:tc>
          <w:tcPr>
            <w:tcW w:w="1120" w:type="pct"/>
            <w:shd w:val="clear" w:color="auto" w:fill="auto"/>
            <w:noWrap/>
            <w:hideMark/>
          </w:tcPr>
          <w:p w14:paraId="3F6D5B55"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Somme ($US)</w:t>
            </w:r>
          </w:p>
        </w:tc>
        <w:tc>
          <w:tcPr>
            <w:tcW w:w="690" w:type="pct"/>
            <w:shd w:val="clear" w:color="auto" w:fill="auto"/>
          </w:tcPr>
          <w:p w14:paraId="6155A92A" w14:textId="77777777" w:rsidR="00920D3E" w:rsidRPr="007C6151" w:rsidRDefault="00920D3E" w:rsidP="00920D3E">
            <w:pPr>
              <w:jc w:val="right"/>
              <w:rPr>
                <w:sz w:val="20"/>
                <w:szCs w:val="20"/>
                <w:lang w:val="fr-CA" w:eastAsia="en-CA"/>
              </w:rPr>
            </w:pPr>
            <w:r w:rsidRPr="007C6151">
              <w:rPr>
                <w:color w:val="000000"/>
                <w:sz w:val="20"/>
                <w:szCs w:val="20"/>
                <w:lang w:val="fr-CA" w:eastAsia="en-CA"/>
              </w:rPr>
              <w:t>2 796 937</w:t>
            </w:r>
          </w:p>
        </w:tc>
        <w:tc>
          <w:tcPr>
            <w:tcW w:w="690" w:type="pct"/>
            <w:shd w:val="clear" w:color="auto" w:fill="auto"/>
          </w:tcPr>
          <w:p w14:paraId="2E478F91" w14:textId="77777777" w:rsidR="00920D3E" w:rsidRPr="007C6151" w:rsidRDefault="00920D3E" w:rsidP="00920D3E">
            <w:pPr>
              <w:jc w:val="right"/>
              <w:rPr>
                <w:sz w:val="20"/>
                <w:szCs w:val="20"/>
                <w:lang w:val="fr-CA" w:eastAsia="en-CA"/>
              </w:rPr>
            </w:pPr>
            <w:r w:rsidRPr="007C6151">
              <w:rPr>
                <w:color w:val="000000"/>
                <w:sz w:val="20"/>
                <w:szCs w:val="20"/>
                <w:lang w:val="fr-CA" w:eastAsia="en-CA"/>
              </w:rPr>
              <w:t>3 741 089</w:t>
            </w:r>
          </w:p>
        </w:tc>
        <w:tc>
          <w:tcPr>
            <w:tcW w:w="690" w:type="pct"/>
          </w:tcPr>
          <w:p w14:paraId="0A5B8951" w14:textId="77777777" w:rsidR="00920D3E" w:rsidRPr="007C6151" w:rsidRDefault="00920D3E" w:rsidP="00920D3E">
            <w:pPr>
              <w:jc w:val="right"/>
              <w:rPr>
                <w:sz w:val="20"/>
                <w:szCs w:val="20"/>
                <w:lang w:val="fr-CA" w:eastAsia="en-CA"/>
              </w:rPr>
            </w:pPr>
            <w:r w:rsidRPr="007C6151">
              <w:rPr>
                <w:color w:val="000000"/>
                <w:sz w:val="20"/>
                <w:szCs w:val="20"/>
                <w:lang w:val="fr-CA" w:eastAsia="en-CA"/>
              </w:rPr>
              <w:t>10 357 426</w:t>
            </w:r>
          </w:p>
        </w:tc>
        <w:tc>
          <w:tcPr>
            <w:tcW w:w="690" w:type="pct"/>
            <w:shd w:val="clear" w:color="auto" w:fill="auto"/>
          </w:tcPr>
          <w:p w14:paraId="74AFA185" w14:textId="77777777" w:rsidR="00920D3E" w:rsidRPr="007C6151" w:rsidRDefault="00920D3E" w:rsidP="00920D3E">
            <w:pPr>
              <w:jc w:val="right"/>
              <w:rPr>
                <w:sz w:val="20"/>
                <w:szCs w:val="20"/>
                <w:lang w:val="fr-CA" w:eastAsia="en-CA"/>
              </w:rPr>
            </w:pPr>
            <w:r w:rsidRPr="007C6151">
              <w:rPr>
                <w:color w:val="000000"/>
                <w:sz w:val="20"/>
                <w:szCs w:val="20"/>
                <w:lang w:val="fr-CA" w:eastAsia="en-CA"/>
              </w:rPr>
              <w:t>16 895 452</w:t>
            </w:r>
          </w:p>
        </w:tc>
      </w:tr>
      <w:tr w:rsidR="00920D3E" w:rsidRPr="007C6151" w14:paraId="4A1443FD" w14:textId="77777777" w:rsidTr="00920D3E">
        <w:trPr>
          <w:trHeight w:val="208"/>
          <w:jc w:val="right"/>
        </w:trPr>
        <w:tc>
          <w:tcPr>
            <w:tcW w:w="1120" w:type="pct"/>
            <w:vMerge/>
            <w:hideMark/>
          </w:tcPr>
          <w:p w14:paraId="3CC9861F" w14:textId="77777777" w:rsidR="00920D3E" w:rsidRPr="007C6151" w:rsidRDefault="00920D3E" w:rsidP="00920D3E">
            <w:pPr>
              <w:jc w:val="left"/>
              <w:rPr>
                <w:color w:val="000000"/>
                <w:sz w:val="20"/>
                <w:szCs w:val="20"/>
                <w:lang w:val="fr-CA" w:eastAsia="en-CA"/>
              </w:rPr>
            </w:pPr>
          </w:p>
        </w:tc>
        <w:tc>
          <w:tcPr>
            <w:tcW w:w="1120" w:type="pct"/>
            <w:shd w:val="clear" w:color="auto" w:fill="auto"/>
            <w:noWrap/>
            <w:hideMark/>
          </w:tcPr>
          <w:p w14:paraId="1A2B1E31"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Taux de décaissement (%)</w:t>
            </w:r>
          </w:p>
        </w:tc>
        <w:tc>
          <w:tcPr>
            <w:tcW w:w="690" w:type="pct"/>
            <w:shd w:val="clear" w:color="auto" w:fill="auto"/>
          </w:tcPr>
          <w:p w14:paraId="033209DB" w14:textId="77777777" w:rsidR="00920D3E" w:rsidRPr="007C6151" w:rsidRDefault="00920D3E" w:rsidP="00920D3E">
            <w:pPr>
              <w:jc w:val="right"/>
              <w:rPr>
                <w:sz w:val="20"/>
                <w:szCs w:val="20"/>
                <w:lang w:val="fr-CA" w:eastAsia="en-CA"/>
              </w:rPr>
            </w:pPr>
            <w:r w:rsidRPr="007C6151">
              <w:rPr>
                <w:color w:val="000000"/>
                <w:sz w:val="20"/>
                <w:szCs w:val="20"/>
                <w:lang w:val="fr-CA" w:eastAsia="en-CA"/>
              </w:rPr>
              <w:t>99</w:t>
            </w:r>
          </w:p>
        </w:tc>
        <w:tc>
          <w:tcPr>
            <w:tcW w:w="690" w:type="pct"/>
            <w:shd w:val="clear" w:color="auto" w:fill="auto"/>
          </w:tcPr>
          <w:p w14:paraId="31B0D80C" w14:textId="77777777" w:rsidR="00920D3E" w:rsidRPr="007C6151" w:rsidRDefault="00920D3E" w:rsidP="00920D3E">
            <w:pPr>
              <w:jc w:val="right"/>
              <w:rPr>
                <w:sz w:val="20"/>
                <w:szCs w:val="20"/>
                <w:lang w:val="fr-CA" w:eastAsia="en-CA"/>
              </w:rPr>
            </w:pPr>
            <w:r w:rsidRPr="007C6151">
              <w:rPr>
                <w:color w:val="000000"/>
                <w:sz w:val="20"/>
                <w:szCs w:val="20"/>
                <w:lang w:val="fr-CA" w:eastAsia="en-CA"/>
              </w:rPr>
              <w:t>99</w:t>
            </w:r>
          </w:p>
        </w:tc>
        <w:tc>
          <w:tcPr>
            <w:tcW w:w="690" w:type="pct"/>
          </w:tcPr>
          <w:p w14:paraId="685D14C2" w14:textId="77777777" w:rsidR="00920D3E" w:rsidRPr="007C6151" w:rsidRDefault="00920D3E" w:rsidP="00920D3E">
            <w:pPr>
              <w:jc w:val="right"/>
              <w:rPr>
                <w:sz w:val="20"/>
                <w:szCs w:val="20"/>
                <w:lang w:val="fr-CA" w:eastAsia="en-CA"/>
              </w:rPr>
            </w:pPr>
            <w:r w:rsidRPr="007C6151">
              <w:rPr>
                <w:color w:val="000000"/>
                <w:sz w:val="20"/>
                <w:szCs w:val="20"/>
                <w:lang w:val="fr-CA" w:eastAsia="en-CA"/>
              </w:rPr>
              <w:t>80</w:t>
            </w:r>
          </w:p>
        </w:tc>
        <w:tc>
          <w:tcPr>
            <w:tcW w:w="690" w:type="pct"/>
            <w:shd w:val="clear" w:color="auto" w:fill="auto"/>
          </w:tcPr>
          <w:p w14:paraId="55F2437F" w14:textId="77777777" w:rsidR="00920D3E" w:rsidRPr="007C6151" w:rsidRDefault="00920D3E" w:rsidP="00920D3E">
            <w:pPr>
              <w:jc w:val="right"/>
              <w:rPr>
                <w:sz w:val="20"/>
                <w:szCs w:val="20"/>
                <w:lang w:val="fr-CA" w:eastAsia="en-CA"/>
              </w:rPr>
            </w:pPr>
            <w:r w:rsidRPr="007C6151">
              <w:rPr>
                <w:color w:val="000000"/>
                <w:sz w:val="20"/>
                <w:szCs w:val="20"/>
                <w:lang w:val="fr-CA" w:eastAsia="en-CA"/>
              </w:rPr>
              <w:t>86</w:t>
            </w:r>
          </w:p>
        </w:tc>
      </w:tr>
      <w:tr w:rsidR="00920D3E" w:rsidRPr="007C6151" w14:paraId="4C2E4B9C" w14:textId="77777777" w:rsidTr="00920D3E">
        <w:trPr>
          <w:trHeight w:val="141"/>
          <w:jc w:val="right"/>
        </w:trPr>
        <w:tc>
          <w:tcPr>
            <w:tcW w:w="1120" w:type="pct"/>
            <w:vMerge w:val="restart"/>
            <w:shd w:val="clear" w:color="auto" w:fill="auto"/>
            <w:hideMark/>
          </w:tcPr>
          <w:p w14:paraId="06812D7C"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Décaissement du BCEE aux bénéficiaires</w:t>
            </w:r>
          </w:p>
        </w:tc>
        <w:tc>
          <w:tcPr>
            <w:tcW w:w="1120" w:type="pct"/>
            <w:shd w:val="clear" w:color="auto" w:fill="auto"/>
            <w:noWrap/>
            <w:hideMark/>
          </w:tcPr>
          <w:p w14:paraId="24BAA918"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Somme ($US)</w:t>
            </w:r>
          </w:p>
        </w:tc>
        <w:tc>
          <w:tcPr>
            <w:tcW w:w="690" w:type="pct"/>
            <w:shd w:val="clear" w:color="auto" w:fill="auto"/>
          </w:tcPr>
          <w:p w14:paraId="27F5B64B" w14:textId="77777777" w:rsidR="00920D3E" w:rsidRPr="007C6151" w:rsidRDefault="00920D3E" w:rsidP="00920D3E">
            <w:pPr>
              <w:jc w:val="right"/>
              <w:rPr>
                <w:sz w:val="20"/>
                <w:szCs w:val="20"/>
                <w:lang w:val="fr-CA" w:eastAsia="en-CA"/>
              </w:rPr>
            </w:pPr>
            <w:r w:rsidRPr="007C6151">
              <w:rPr>
                <w:color w:val="000000"/>
                <w:sz w:val="20"/>
                <w:szCs w:val="20"/>
                <w:lang w:val="fr-CA" w:eastAsia="en-CA"/>
              </w:rPr>
              <w:t>2 796 937</w:t>
            </w:r>
          </w:p>
        </w:tc>
        <w:tc>
          <w:tcPr>
            <w:tcW w:w="690" w:type="pct"/>
            <w:shd w:val="clear" w:color="auto" w:fill="auto"/>
          </w:tcPr>
          <w:p w14:paraId="185F140B" w14:textId="77777777" w:rsidR="00920D3E" w:rsidRPr="007C6151" w:rsidRDefault="00920D3E" w:rsidP="00920D3E">
            <w:pPr>
              <w:jc w:val="right"/>
              <w:rPr>
                <w:sz w:val="20"/>
                <w:szCs w:val="20"/>
                <w:lang w:val="fr-CA" w:eastAsia="en-CA"/>
              </w:rPr>
            </w:pPr>
            <w:r w:rsidRPr="007C6151">
              <w:rPr>
                <w:sz w:val="20"/>
                <w:szCs w:val="20"/>
                <w:lang w:val="fr-CA" w:eastAsia="en-CA"/>
              </w:rPr>
              <w:t>**</w:t>
            </w:r>
            <w:r w:rsidRPr="007C6151">
              <w:rPr>
                <w:sz w:val="4"/>
                <w:szCs w:val="4"/>
                <w:lang w:val="fr-CA" w:eastAsia="en-CA"/>
              </w:rPr>
              <w:t> </w:t>
            </w:r>
            <w:r w:rsidRPr="007C6151">
              <w:rPr>
                <w:sz w:val="20"/>
                <w:szCs w:val="20"/>
                <w:lang w:val="fr-CA" w:eastAsia="en-CA"/>
              </w:rPr>
              <w:t>3 742 190</w:t>
            </w:r>
          </w:p>
        </w:tc>
        <w:tc>
          <w:tcPr>
            <w:tcW w:w="690" w:type="pct"/>
          </w:tcPr>
          <w:p w14:paraId="1290B7B3" w14:textId="77777777" w:rsidR="00920D3E" w:rsidRPr="007C6151" w:rsidRDefault="00920D3E" w:rsidP="00920D3E">
            <w:pPr>
              <w:jc w:val="right"/>
              <w:rPr>
                <w:sz w:val="20"/>
                <w:szCs w:val="20"/>
                <w:lang w:val="fr-CA"/>
              </w:rPr>
            </w:pPr>
            <w:r w:rsidRPr="007C6151">
              <w:rPr>
                <w:color w:val="000000"/>
                <w:sz w:val="20"/>
                <w:szCs w:val="20"/>
                <w:lang w:val="fr-CA" w:eastAsia="en-CA"/>
              </w:rPr>
              <w:t>6 604 184</w:t>
            </w:r>
          </w:p>
        </w:tc>
        <w:tc>
          <w:tcPr>
            <w:tcW w:w="690" w:type="pct"/>
            <w:shd w:val="clear" w:color="auto" w:fill="auto"/>
          </w:tcPr>
          <w:p w14:paraId="54E40F5D" w14:textId="77777777" w:rsidR="00920D3E" w:rsidRPr="007C6151" w:rsidRDefault="00920D3E" w:rsidP="00920D3E">
            <w:pPr>
              <w:jc w:val="right"/>
              <w:rPr>
                <w:sz w:val="20"/>
                <w:szCs w:val="20"/>
                <w:lang w:val="fr-CA" w:eastAsia="en-CA"/>
              </w:rPr>
            </w:pPr>
            <w:r w:rsidRPr="007C6151">
              <w:rPr>
                <w:color w:val="000000"/>
                <w:sz w:val="20"/>
                <w:szCs w:val="20"/>
                <w:lang w:val="fr-CA" w:eastAsia="en-CA"/>
              </w:rPr>
              <w:t>13 143 311</w:t>
            </w:r>
          </w:p>
        </w:tc>
      </w:tr>
      <w:tr w:rsidR="00920D3E" w:rsidRPr="007C6151" w14:paraId="60F8E8E9" w14:textId="77777777" w:rsidTr="00920D3E">
        <w:trPr>
          <w:trHeight w:val="58"/>
          <w:jc w:val="right"/>
        </w:trPr>
        <w:tc>
          <w:tcPr>
            <w:tcW w:w="1120" w:type="pct"/>
            <w:vMerge/>
            <w:hideMark/>
          </w:tcPr>
          <w:p w14:paraId="27177DEF" w14:textId="77777777" w:rsidR="00920D3E" w:rsidRPr="007C6151" w:rsidRDefault="00920D3E" w:rsidP="00920D3E">
            <w:pPr>
              <w:jc w:val="left"/>
              <w:rPr>
                <w:color w:val="000000"/>
                <w:sz w:val="20"/>
                <w:szCs w:val="20"/>
                <w:lang w:val="fr-CA" w:eastAsia="en-CA"/>
              </w:rPr>
            </w:pPr>
          </w:p>
        </w:tc>
        <w:tc>
          <w:tcPr>
            <w:tcW w:w="1120" w:type="pct"/>
            <w:shd w:val="clear" w:color="auto" w:fill="auto"/>
            <w:noWrap/>
            <w:hideMark/>
          </w:tcPr>
          <w:p w14:paraId="4B4700A2" w14:textId="77777777" w:rsidR="00920D3E" w:rsidRPr="007C6151" w:rsidRDefault="00920D3E" w:rsidP="00920D3E">
            <w:pPr>
              <w:jc w:val="left"/>
              <w:rPr>
                <w:color w:val="000000"/>
                <w:sz w:val="20"/>
                <w:szCs w:val="20"/>
                <w:lang w:val="fr-CA" w:eastAsia="en-CA"/>
              </w:rPr>
            </w:pPr>
            <w:r w:rsidRPr="007C6151">
              <w:rPr>
                <w:color w:val="000000"/>
                <w:sz w:val="20"/>
                <w:szCs w:val="20"/>
                <w:lang w:val="fr-CA" w:eastAsia="en-CA"/>
              </w:rPr>
              <w:t>Taux de décaissement (%)</w:t>
            </w:r>
          </w:p>
        </w:tc>
        <w:tc>
          <w:tcPr>
            <w:tcW w:w="690" w:type="pct"/>
            <w:shd w:val="clear" w:color="auto" w:fill="auto"/>
          </w:tcPr>
          <w:p w14:paraId="7DF01346" w14:textId="77777777" w:rsidR="00920D3E" w:rsidRPr="007C6151" w:rsidRDefault="00920D3E" w:rsidP="00920D3E">
            <w:pPr>
              <w:jc w:val="right"/>
              <w:rPr>
                <w:sz w:val="20"/>
                <w:szCs w:val="20"/>
                <w:lang w:val="fr-CA" w:eastAsia="en-CA"/>
              </w:rPr>
            </w:pPr>
            <w:r w:rsidRPr="007C6151">
              <w:rPr>
                <w:color w:val="000000"/>
                <w:sz w:val="20"/>
                <w:szCs w:val="20"/>
                <w:lang w:val="fr-CA" w:eastAsia="en-CA"/>
              </w:rPr>
              <w:t>99</w:t>
            </w:r>
          </w:p>
        </w:tc>
        <w:tc>
          <w:tcPr>
            <w:tcW w:w="690" w:type="pct"/>
            <w:shd w:val="clear" w:color="auto" w:fill="auto"/>
          </w:tcPr>
          <w:p w14:paraId="7E206F1E" w14:textId="77777777" w:rsidR="00920D3E" w:rsidRPr="007C6151" w:rsidRDefault="00920D3E" w:rsidP="00920D3E">
            <w:pPr>
              <w:jc w:val="right"/>
              <w:rPr>
                <w:sz w:val="20"/>
                <w:szCs w:val="20"/>
                <w:lang w:val="fr-CA" w:eastAsia="en-CA"/>
              </w:rPr>
            </w:pPr>
            <w:r w:rsidRPr="007C6151">
              <w:rPr>
                <w:color w:val="000000"/>
                <w:sz w:val="20"/>
                <w:szCs w:val="20"/>
                <w:lang w:val="fr-CA" w:eastAsia="en-CA"/>
              </w:rPr>
              <w:t>99</w:t>
            </w:r>
          </w:p>
        </w:tc>
        <w:tc>
          <w:tcPr>
            <w:tcW w:w="690" w:type="pct"/>
          </w:tcPr>
          <w:p w14:paraId="3D53DA7E" w14:textId="77777777" w:rsidR="00920D3E" w:rsidRPr="007C6151" w:rsidRDefault="00920D3E" w:rsidP="00920D3E">
            <w:pPr>
              <w:jc w:val="right"/>
              <w:rPr>
                <w:sz w:val="20"/>
                <w:szCs w:val="20"/>
                <w:lang w:val="fr-CA" w:eastAsia="en-CA"/>
              </w:rPr>
            </w:pPr>
            <w:r w:rsidRPr="007C6151">
              <w:rPr>
                <w:color w:val="000000"/>
                <w:sz w:val="20"/>
                <w:szCs w:val="20"/>
                <w:lang w:val="fr-CA" w:eastAsia="en-CA"/>
              </w:rPr>
              <w:t>51</w:t>
            </w:r>
          </w:p>
        </w:tc>
        <w:tc>
          <w:tcPr>
            <w:tcW w:w="690" w:type="pct"/>
            <w:shd w:val="clear" w:color="auto" w:fill="auto"/>
          </w:tcPr>
          <w:p w14:paraId="54F1F2B5" w14:textId="77777777" w:rsidR="00920D3E" w:rsidRPr="007C6151" w:rsidRDefault="00920D3E" w:rsidP="00920D3E">
            <w:pPr>
              <w:jc w:val="right"/>
              <w:rPr>
                <w:sz w:val="20"/>
                <w:szCs w:val="20"/>
                <w:lang w:val="fr-CA" w:eastAsia="en-CA"/>
              </w:rPr>
            </w:pPr>
            <w:r w:rsidRPr="007C6151">
              <w:rPr>
                <w:color w:val="000000"/>
                <w:sz w:val="20"/>
                <w:szCs w:val="20"/>
                <w:lang w:val="fr-CA" w:eastAsia="en-CA"/>
              </w:rPr>
              <w:t>67</w:t>
            </w:r>
          </w:p>
        </w:tc>
      </w:tr>
    </w:tbl>
    <w:p w14:paraId="480C26B5" w14:textId="77777777" w:rsidR="00920D3E" w:rsidRPr="007C6151" w:rsidRDefault="00920D3E" w:rsidP="00920D3E">
      <w:pPr>
        <w:rPr>
          <w:sz w:val="18"/>
          <w:szCs w:val="18"/>
          <w:lang w:val="fr-CA"/>
        </w:rPr>
      </w:pPr>
      <w:r w:rsidRPr="007C6151">
        <w:rPr>
          <w:sz w:val="18"/>
          <w:szCs w:val="18"/>
          <w:lang w:val="fr-CA"/>
        </w:rPr>
        <w:t>* Le PNUD a conservé une somme totale de 60 000 $US provenant des deux premières tranches afin de payer pour des activités qui seront mises en œuvre par le PNUD.</w:t>
      </w:r>
    </w:p>
    <w:p w14:paraId="1535D575" w14:textId="77777777" w:rsidR="00920D3E" w:rsidRPr="007C6151" w:rsidRDefault="00920D3E" w:rsidP="00920D3E">
      <w:pPr>
        <w:rPr>
          <w:sz w:val="18"/>
          <w:szCs w:val="18"/>
          <w:lang w:val="fr-CA"/>
        </w:rPr>
      </w:pPr>
      <w:r w:rsidRPr="007C6151">
        <w:rPr>
          <w:sz w:val="18"/>
          <w:szCs w:val="18"/>
          <w:lang w:val="fr-CA"/>
        </w:rPr>
        <w:t>** </w:t>
      </w:r>
      <w:r w:rsidRPr="007C6151">
        <w:rPr>
          <w:color w:val="000000"/>
          <w:sz w:val="18"/>
          <w:szCs w:val="18"/>
          <w:lang w:val="fr-CA" w:eastAsia="en-CA"/>
        </w:rPr>
        <w:t>Le décaissement total effectué au titre de la deuxième tranche est de 3 7</w:t>
      </w:r>
      <w:r>
        <w:rPr>
          <w:color w:val="000000"/>
          <w:sz w:val="18"/>
          <w:szCs w:val="18"/>
          <w:lang w:val="fr-CA" w:eastAsia="en-CA"/>
        </w:rPr>
        <w:t>4</w:t>
      </w:r>
      <w:r w:rsidRPr="007C6151">
        <w:rPr>
          <w:color w:val="000000"/>
          <w:sz w:val="18"/>
          <w:szCs w:val="18"/>
          <w:lang w:val="fr-CA" w:eastAsia="en-CA"/>
        </w:rPr>
        <w:t>1 089 $US, plus la somme de 1 101 $US (représentant les intérêts accumulés jusqu’en décembr</w:t>
      </w:r>
      <w:r>
        <w:rPr>
          <w:color w:val="000000"/>
          <w:sz w:val="18"/>
          <w:szCs w:val="18"/>
          <w:lang w:val="fr-CA" w:eastAsia="en-CA"/>
        </w:rPr>
        <w:t xml:space="preserve">e </w:t>
      </w:r>
      <w:r w:rsidRPr="007C6151">
        <w:rPr>
          <w:color w:val="000000"/>
          <w:sz w:val="18"/>
          <w:szCs w:val="18"/>
          <w:lang w:val="fr-CA" w:eastAsia="en-CA"/>
        </w:rPr>
        <w:t>2016 compensés par le transfert pour la deuxième tranche, conformément à la décision 80/17) pour un total de 3 742 190 $US.</w:t>
      </w:r>
    </w:p>
    <w:p w14:paraId="4D4AABF7" w14:textId="77777777" w:rsidR="00920D3E" w:rsidRPr="007C6151" w:rsidRDefault="00920D3E" w:rsidP="00920D3E">
      <w:pPr>
        <w:widowControl w:val="0"/>
        <w:rPr>
          <w:u w:val="single"/>
          <w:lang w:val="fr-CA"/>
        </w:rPr>
      </w:pPr>
    </w:p>
    <w:p w14:paraId="44B400FE" w14:textId="77777777" w:rsidR="00920D3E" w:rsidRPr="007C6151" w:rsidRDefault="00920D3E" w:rsidP="00920D3E">
      <w:pPr>
        <w:spacing w:after="240"/>
        <w:rPr>
          <w:u w:val="single"/>
          <w:lang w:val="fr-CA"/>
        </w:rPr>
      </w:pPr>
      <w:r w:rsidRPr="007C6151">
        <w:rPr>
          <w:u w:val="single"/>
          <w:lang w:val="fr-CA"/>
        </w:rPr>
        <w:t>Mise en œuvre de la quatrième tranche de la phase II</w:t>
      </w:r>
    </w:p>
    <w:p w14:paraId="4896D715" w14:textId="77777777" w:rsidR="00920D3E" w:rsidRPr="007C6151" w:rsidRDefault="00920D3E" w:rsidP="00920D3E">
      <w:pPr>
        <w:pStyle w:val="Heading1"/>
        <w:rPr>
          <w:lang w:val="fr-CA"/>
        </w:rPr>
      </w:pPr>
      <w:r w:rsidRPr="007C6151">
        <w:rPr>
          <w:lang w:val="fr-CA"/>
        </w:rPr>
        <w:t>Les activités ci-dessous seront mises en œuvre d’ici décembre 2023 :</w:t>
      </w:r>
    </w:p>
    <w:p w14:paraId="5DC60D0E" w14:textId="77777777" w:rsidR="00920D3E" w:rsidRPr="007C6151" w:rsidRDefault="00920D3E" w:rsidP="00920D3E">
      <w:pPr>
        <w:pStyle w:val="Heading2"/>
        <w:numPr>
          <w:ilvl w:val="1"/>
          <w:numId w:val="1"/>
        </w:numPr>
        <w:rPr>
          <w:lang w:val="fr-CA"/>
        </w:rPr>
      </w:pPr>
      <w:r w:rsidRPr="007C6151">
        <w:rPr>
          <w:i/>
          <w:lang w:val="fr-CA"/>
        </w:rPr>
        <w:t>Mesures de politique :</w:t>
      </w:r>
      <w:r w:rsidRPr="007C6151">
        <w:rPr>
          <w:lang w:val="fr-CA"/>
        </w:rPr>
        <w:t xml:space="preserve"> Le BCEE continuera à appliquer la gestion des quotas dans le secteur des solvants, les bureaux locaux de l’écologie et de l’environnement amélioreront leurs systèmes d’inscription des consommateurs et des ventes de HCFC; et l’Université de technologie chimique de Beijing poursuivra ses consultations en vue de la finalisation de l’interdiction d’utiliser les HC</w:t>
      </w:r>
      <w:r>
        <w:rPr>
          <w:lang w:val="fr-CA"/>
        </w:rPr>
        <w:t>F</w:t>
      </w:r>
      <w:r w:rsidRPr="007C6151">
        <w:rPr>
          <w:lang w:val="fr-CA"/>
        </w:rPr>
        <w:t>C dans le sous-secteur des appareils médicaux, actuellement à l’étude (activités en cours)</w:t>
      </w:r>
      <w:r>
        <w:rPr>
          <w:lang w:val="fr-CA"/>
        </w:rPr>
        <w:t xml:space="preserve"> </w:t>
      </w:r>
      <w:r w:rsidRPr="007C6151">
        <w:rPr>
          <w:lang w:val="fr-CA"/>
        </w:rPr>
        <w:t>;</w:t>
      </w:r>
    </w:p>
    <w:p w14:paraId="11EFB66B" w14:textId="77777777" w:rsidR="00920D3E" w:rsidRPr="007C6151" w:rsidRDefault="00920D3E" w:rsidP="00920D3E">
      <w:pPr>
        <w:pStyle w:val="Heading2"/>
        <w:numPr>
          <w:ilvl w:val="1"/>
          <w:numId w:val="1"/>
        </w:numPr>
        <w:rPr>
          <w:color w:val="000000"/>
          <w:lang w:val="fr-CA"/>
        </w:rPr>
      </w:pPr>
      <w:r w:rsidRPr="007C6151">
        <w:rPr>
          <w:i/>
          <w:lang w:val="fr-CA"/>
        </w:rPr>
        <w:t>Activités dans les entreprises :</w:t>
      </w:r>
      <w:r w:rsidRPr="007C6151">
        <w:rPr>
          <w:lang w:val="fr-CA"/>
        </w:rPr>
        <w:t xml:space="preserve"> </w:t>
      </w:r>
      <w:r>
        <w:rPr>
          <w:lang w:val="fr-CA"/>
        </w:rPr>
        <w:t>Suite de</w:t>
      </w:r>
      <w:r w:rsidRPr="007C6151">
        <w:rPr>
          <w:lang w:val="fr-CA"/>
        </w:rPr>
        <w:t xml:space="preserve"> la reconversion des 12 entreprises restantes du premier groupe, dont l’achèvement est prévu en décembre 2022; vérification de l’efficacité dans les entreprises ayant achevé la reconversion et en attente de l’acception du pays. Le financement de cette tranche sera utilisé p</w:t>
      </w:r>
      <w:r>
        <w:rPr>
          <w:lang w:val="fr-CA"/>
        </w:rPr>
        <w:t>o</w:t>
      </w:r>
      <w:r w:rsidRPr="007C6151">
        <w:rPr>
          <w:lang w:val="fr-CA"/>
        </w:rPr>
        <w:t>ur un dernier contrat du premier groupe d’entreprises, et le deuxième groupe de 25 entreprises bénéficiaires qualifiées signera de nouveaux contrats et commencer</w:t>
      </w:r>
      <w:r>
        <w:rPr>
          <w:lang w:val="fr-CA"/>
        </w:rPr>
        <w:t>a</w:t>
      </w:r>
      <w:r w:rsidRPr="007C6151">
        <w:rPr>
          <w:lang w:val="fr-CA"/>
        </w:rPr>
        <w:t xml:space="preserve"> la mise en œuvre, et les décaissements seront versés aux entreprises lorsque les étapes précisées dans les contrats de reconversion seront atteintes (1 942 500 $US)</w:t>
      </w:r>
      <w:r>
        <w:rPr>
          <w:lang w:val="fr-CA"/>
        </w:rPr>
        <w:t xml:space="preserve"> </w:t>
      </w:r>
      <w:r w:rsidRPr="007C6151">
        <w:rPr>
          <w:lang w:val="fr-CA"/>
        </w:rPr>
        <w:t xml:space="preserve">; </w:t>
      </w:r>
    </w:p>
    <w:p w14:paraId="3435E2AA" w14:textId="77777777" w:rsidR="00920D3E" w:rsidRPr="007C6151" w:rsidRDefault="00920D3E" w:rsidP="00920D3E">
      <w:pPr>
        <w:pStyle w:val="Heading2"/>
        <w:numPr>
          <w:ilvl w:val="1"/>
          <w:numId w:val="1"/>
        </w:numPr>
        <w:rPr>
          <w:color w:val="000000"/>
          <w:lang w:val="fr-CA"/>
        </w:rPr>
      </w:pPr>
      <w:r w:rsidRPr="007C6151">
        <w:rPr>
          <w:i/>
          <w:lang w:val="fr-CA"/>
        </w:rPr>
        <w:t>Activités d’assistance technique :</w:t>
      </w:r>
      <w:r w:rsidRPr="007C6151">
        <w:rPr>
          <w:lang w:val="fr-CA"/>
        </w:rPr>
        <w:t xml:space="preserve"> Le BCEE, avec l’assistance de l’agence de soutien à la mise en œuvre, continuera à surveiller/suivre le deuxième groupe d’entreprises de solvants et offrir</w:t>
      </w:r>
      <w:r>
        <w:rPr>
          <w:lang w:val="fr-CA"/>
        </w:rPr>
        <w:t>a</w:t>
      </w:r>
      <w:r w:rsidRPr="007C6151">
        <w:rPr>
          <w:lang w:val="fr-CA"/>
        </w:rPr>
        <w:t xml:space="preserve"> un soutien technique au secteur; il organiser</w:t>
      </w:r>
      <w:r>
        <w:rPr>
          <w:lang w:val="fr-CA"/>
        </w:rPr>
        <w:t>a</w:t>
      </w:r>
      <w:r w:rsidRPr="007C6151">
        <w:rPr>
          <w:lang w:val="fr-CA"/>
        </w:rPr>
        <w:t xml:space="preserve"> des ateliers et des rencontres pour les parties prenantes concer</w:t>
      </w:r>
      <w:r>
        <w:rPr>
          <w:lang w:val="fr-CA"/>
        </w:rPr>
        <w:t>nées afin de favoriser le</w:t>
      </w:r>
      <w:r w:rsidRPr="007C6151">
        <w:rPr>
          <w:lang w:val="fr-CA"/>
        </w:rPr>
        <w:t xml:space="preserve"> partage de connaissances et les enseignements tirés; e</w:t>
      </w:r>
      <w:r>
        <w:rPr>
          <w:lang w:val="fr-CA"/>
        </w:rPr>
        <w:t>t il évaluera</w:t>
      </w:r>
      <w:r w:rsidRPr="007C6151">
        <w:rPr>
          <w:lang w:val="fr-CA"/>
        </w:rPr>
        <w:t xml:space="preserve"> les réglementations pertinentes afin d’appuyer l’élimination dans le secteur (420 000 $US)</w:t>
      </w:r>
      <w:r>
        <w:rPr>
          <w:lang w:val="fr-CA"/>
        </w:rPr>
        <w:t xml:space="preserve"> </w:t>
      </w:r>
      <w:r w:rsidRPr="007C6151">
        <w:rPr>
          <w:lang w:val="fr-CA"/>
        </w:rPr>
        <w:t>;</w:t>
      </w:r>
    </w:p>
    <w:p w14:paraId="12456BA7" w14:textId="77777777" w:rsidR="00920D3E" w:rsidRPr="007C6151" w:rsidRDefault="00920D3E" w:rsidP="00920D3E">
      <w:pPr>
        <w:pStyle w:val="Heading2"/>
        <w:numPr>
          <w:ilvl w:val="1"/>
          <w:numId w:val="1"/>
        </w:numPr>
        <w:rPr>
          <w:lang w:val="fr-CA"/>
        </w:rPr>
      </w:pPr>
      <w:r w:rsidRPr="007C6151">
        <w:rPr>
          <w:i/>
          <w:lang w:val="fr-CA"/>
        </w:rPr>
        <w:t>Gestion du projet :</w:t>
      </w:r>
      <w:r w:rsidRPr="007C6151">
        <w:rPr>
          <w:lang w:val="fr-CA"/>
        </w:rPr>
        <w:t xml:space="preserve"> </w:t>
      </w:r>
      <w:r>
        <w:rPr>
          <w:szCs w:val="20"/>
          <w:lang w:val="fr-CA" w:eastAsia="zh-CN"/>
        </w:rPr>
        <w:t xml:space="preserve">Suivi et vérification, </w:t>
      </w:r>
      <w:r w:rsidRPr="007C6151">
        <w:rPr>
          <w:szCs w:val="20"/>
          <w:lang w:val="fr-CA" w:eastAsia="zh-CN"/>
        </w:rPr>
        <w:t>établissement de rapports et coordination, gestion financière et gestion des opérations (137 500 $US</w:t>
      </w:r>
      <w:r w:rsidRPr="007C6151">
        <w:rPr>
          <w:lang w:val="fr-CA"/>
        </w:rPr>
        <w:t>).</w:t>
      </w:r>
    </w:p>
    <w:p w14:paraId="0C3F9B9F" w14:textId="77777777" w:rsidR="00920D3E" w:rsidRPr="007C6151" w:rsidRDefault="00920D3E" w:rsidP="005312BB">
      <w:pPr>
        <w:keepNext/>
        <w:keepLines/>
        <w:widowControl w:val="0"/>
        <w:spacing w:after="240"/>
        <w:rPr>
          <w:u w:val="single"/>
          <w:lang w:val="fr-CA"/>
        </w:rPr>
      </w:pPr>
      <w:r w:rsidRPr="007C6151">
        <w:rPr>
          <w:u w:val="single"/>
          <w:lang w:val="fr-CA"/>
        </w:rPr>
        <w:lastRenderedPageBreak/>
        <w:t>Bureau de gestion du projet</w:t>
      </w:r>
    </w:p>
    <w:p w14:paraId="7F41CDD8" w14:textId="77777777" w:rsidR="00920D3E" w:rsidRPr="007C6151" w:rsidRDefault="00920D3E" w:rsidP="005312BB">
      <w:pPr>
        <w:pStyle w:val="Heading1"/>
        <w:keepNext/>
        <w:keepLines/>
        <w:widowControl w:val="0"/>
        <w:rPr>
          <w:lang w:val="fr-CA"/>
        </w:rPr>
      </w:pPr>
      <w:r w:rsidRPr="007C6151">
        <w:rPr>
          <w:lang w:val="fr-CA"/>
        </w:rPr>
        <w:t>Le PNUD</w:t>
      </w:r>
      <w:r>
        <w:rPr>
          <w:lang w:val="fr-CA"/>
        </w:rPr>
        <w:t>,</w:t>
      </w:r>
      <w:r w:rsidRPr="007C6151">
        <w:rPr>
          <w:lang w:val="fr-CA"/>
        </w:rPr>
        <w:t xml:space="preserve"> en qualité d’agence d’exécution, a fourni un rapport sur les dépenses du Bureau de gestion de projet pour la phase II du PGEH de la Chine, conformément à la décision 81/46 b). Les dépenses liées au Bureau de gestion de projet du secteur des sol</w:t>
      </w:r>
      <w:r>
        <w:rPr>
          <w:lang w:val="fr-CA"/>
        </w:rPr>
        <w:t>vants, fondées sur ce rapport, s</w:t>
      </w:r>
      <w:r w:rsidRPr="007C6151">
        <w:rPr>
          <w:lang w:val="fr-CA"/>
        </w:rPr>
        <w:t xml:space="preserve">ont résumées dans le tableau 3. </w:t>
      </w:r>
    </w:p>
    <w:p w14:paraId="1A82C252" w14:textId="77777777" w:rsidR="00920D3E" w:rsidRPr="007C6151" w:rsidRDefault="00920D3E" w:rsidP="00920D3E">
      <w:pPr>
        <w:pStyle w:val="Heading1"/>
        <w:numPr>
          <w:ilvl w:val="0"/>
          <w:numId w:val="0"/>
        </w:numPr>
        <w:tabs>
          <w:tab w:val="left" w:pos="720"/>
        </w:tabs>
        <w:spacing w:after="0"/>
        <w:rPr>
          <w:b/>
          <w:bCs/>
          <w:kern w:val="36"/>
          <w:lang w:val="fr-CA"/>
        </w:rPr>
      </w:pPr>
      <w:r w:rsidRPr="007C6151">
        <w:rPr>
          <w:b/>
          <w:bCs/>
          <w:kern w:val="36"/>
          <w:lang w:val="fr-CA"/>
        </w:rPr>
        <w:t>Tableau 3. Cumul des dépenses du Bureau de gestion de projet pour la phase II du plan du secteur des solvants de la Chine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883"/>
        <w:gridCol w:w="5758"/>
        <w:gridCol w:w="1709"/>
      </w:tblGrid>
      <w:tr w:rsidR="00920D3E" w:rsidRPr="007C6151" w14:paraId="7AF5725C" w14:textId="77777777" w:rsidTr="00920D3E">
        <w:tc>
          <w:tcPr>
            <w:tcW w:w="1007" w:type="pct"/>
            <w:tcMar>
              <w:top w:w="0" w:type="dxa"/>
              <w:left w:w="108" w:type="dxa"/>
              <w:bottom w:w="0" w:type="dxa"/>
              <w:right w:w="108" w:type="dxa"/>
            </w:tcMar>
            <w:vAlign w:val="center"/>
            <w:hideMark/>
          </w:tcPr>
          <w:p w14:paraId="2565782A" w14:textId="77777777" w:rsidR="00920D3E" w:rsidRPr="007C6151" w:rsidRDefault="00920D3E" w:rsidP="00920D3E">
            <w:pPr>
              <w:jc w:val="center"/>
              <w:rPr>
                <w:rFonts w:eastAsiaTheme="minorHAnsi"/>
                <w:sz w:val="20"/>
                <w:szCs w:val="20"/>
                <w:lang w:val="fr-CA"/>
              </w:rPr>
            </w:pPr>
            <w:r w:rsidRPr="007C6151">
              <w:rPr>
                <w:b/>
                <w:bCs/>
                <w:sz w:val="20"/>
                <w:szCs w:val="20"/>
                <w:lang w:val="fr-CA"/>
              </w:rPr>
              <w:t>Élément</w:t>
            </w:r>
          </w:p>
        </w:tc>
        <w:tc>
          <w:tcPr>
            <w:tcW w:w="3079" w:type="pct"/>
            <w:tcMar>
              <w:top w:w="0" w:type="dxa"/>
              <w:left w:w="108" w:type="dxa"/>
              <w:bottom w:w="0" w:type="dxa"/>
              <w:right w:w="108" w:type="dxa"/>
            </w:tcMar>
            <w:vAlign w:val="center"/>
            <w:hideMark/>
          </w:tcPr>
          <w:p w14:paraId="40BFBBD3" w14:textId="77777777" w:rsidR="00920D3E" w:rsidRPr="007C6151" w:rsidRDefault="00920D3E" w:rsidP="00920D3E">
            <w:pPr>
              <w:jc w:val="center"/>
              <w:rPr>
                <w:sz w:val="20"/>
                <w:szCs w:val="20"/>
                <w:lang w:val="fr-CA"/>
              </w:rPr>
            </w:pPr>
            <w:r w:rsidRPr="007C6151">
              <w:rPr>
                <w:b/>
                <w:bCs/>
                <w:sz w:val="20"/>
                <w:szCs w:val="20"/>
                <w:lang w:val="fr-CA"/>
              </w:rPr>
              <w:t>Description</w:t>
            </w:r>
          </w:p>
        </w:tc>
        <w:tc>
          <w:tcPr>
            <w:tcW w:w="914" w:type="pct"/>
            <w:tcMar>
              <w:top w:w="0" w:type="dxa"/>
              <w:left w:w="108" w:type="dxa"/>
              <w:bottom w:w="0" w:type="dxa"/>
              <w:right w:w="108" w:type="dxa"/>
            </w:tcMar>
            <w:vAlign w:val="center"/>
            <w:hideMark/>
          </w:tcPr>
          <w:p w14:paraId="16955BF5" w14:textId="77777777" w:rsidR="00920D3E" w:rsidRPr="007C6151" w:rsidRDefault="00920D3E" w:rsidP="00920D3E">
            <w:pPr>
              <w:jc w:val="center"/>
              <w:rPr>
                <w:sz w:val="20"/>
                <w:szCs w:val="20"/>
                <w:lang w:val="fr-CA"/>
              </w:rPr>
            </w:pPr>
            <w:r w:rsidRPr="007C6151">
              <w:rPr>
                <w:b/>
                <w:bCs/>
                <w:sz w:val="20"/>
                <w:szCs w:val="20"/>
                <w:lang w:val="fr-CA"/>
              </w:rPr>
              <w:t>Coût ($US)</w:t>
            </w:r>
          </w:p>
        </w:tc>
      </w:tr>
      <w:tr w:rsidR="00920D3E" w:rsidRPr="007C6151" w14:paraId="341376F4" w14:textId="77777777" w:rsidTr="00920D3E">
        <w:tc>
          <w:tcPr>
            <w:tcW w:w="1007" w:type="pct"/>
            <w:vMerge w:val="restart"/>
            <w:tcMar>
              <w:top w:w="0" w:type="dxa"/>
              <w:left w:w="108" w:type="dxa"/>
              <w:bottom w:w="0" w:type="dxa"/>
              <w:right w:w="108" w:type="dxa"/>
            </w:tcMar>
            <w:vAlign w:val="center"/>
            <w:hideMark/>
          </w:tcPr>
          <w:p w14:paraId="353121A4" w14:textId="77777777" w:rsidR="00920D3E" w:rsidRPr="007C6151" w:rsidRDefault="00920D3E" w:rsidP="00920D3E">
            <w:pPr>
              <w:rPr>
                <w:sz w:val="20"/>
                <w:szCs w:val="20"/>
                <w:lang w:val="fr-CA"/>
              </w:rPr>
            </w:pPr>
            <w:r w:rsidRPr="007C6151">
              <w:rPr>
                <w:sz w:val="20"/>
                <w:szCs w:val="20"/>
                <w:lang w:val="fr-CA"/>
              </w:rPr>
              <w:t xml:space="preserve">Coûts propres au secteur </w:t>
            </w:r>
          </w:p>
        </w:tc>
        <w:tc>
          <w:tcPr>
            <w:tcW w:w="3079" w:type="pct"/>
            <w:tcMar>
              <w:top w:w="0" w:type="dxa"/>
              <w:left w:w="108" w:type="dxa"/>
              <w:bottom w:w="0" w:type="dxa"/>
              <w:right w:w="108" w:type="dxa"/>
            </w:tcMar>
            <w:hideMark/>
          </w:tcPr>
          <w:p w14:paraId="38E471E9" w14:textId="77777777" w:rsidR="00920D3E" w:rsidRPr="007C6151" w:rsidRDefault="00920D3E" w:rsidP="00920D3E">
            <w:pPr>
              <w:rPr>
                <w:sz w:val="20"/>
                <w:szCs w:val="20"/>
                <w:lang w:val="fr-CA"/>
              </w:rPr>
            </w:pPr>
            <w:r w:rsidRPr="007C6151">
              <w:rPr>
                <w:sz w:val="20"/>
                <w:szCs w:val="20"/>
                <w:lang w:val="fr-CA"/>
              </w:rPr>
              <w:t>Personnel du projet</w:t>
            </w:r>
          </w:p>
        </w:tc>
        <w:tc>
          <w:tcPr>
            <w:tcW w:w="914" w:type="pct"/>
            <w:tcMar>
              <w:top w:w="0" w:type="dxa"/>
              <w:left w:w="115" w:type="dxa"/>
              <w:bottom w:w="0" w:type="dxa"/>
              <w:right w:w="288" w:type="dxa"/>
            </w:tcMar>
            <w:vAlign w:val="center"/>
            <w:hideMark/>
          </w:tcPr>
          <w:p w14:paraId="2EF2CF9D" w14:textId="77777777" w:rsidR="00920D3E" w:rsidRPr="007C6151" w:rsidRDefault="00920D3E" w:rsidP="00920D3E">
            <w:pPr>
              <w:jc w:val="right"/>
              <w:rPr>
                <w:sz w:val="20"/>
                <w:szCs w:val="20"/>
                <w:lang w:val="fr-CA"/>
              </w:rPr>
            </w:pPr>
            <w:r w:rsidRPr="007C6151">
              <w:rPr>
                <w:color w:val="000000"/>
                <w:sz w:val="20"/>
                <w:szCs w:val="20"/>
                <w:lang w:val="fr-CA"/>
              </w:rPr>
              <w:t>125 255</w:t>
            </w:r>
          </w:p>
        </w:tc>
      </w:tr>
      <w:tr w:rsidR="00920D3E" w:rsidRPr="007C6151" w14:paraId="724A6C23" w14:textId="77777777" w:rsidTr="00920D3E">
        <w:tc>
          <w:tcPr>
            <w:tcW w:w="1007" w:type="pct"/>
            <w:vMerge/>
            <w:vAlign w:val="center"/>
            <w:hideMark/>
          </w:tcPr>
          <w:p w14:paraId="69C73BF7" w14:textId="77777777" w:rsidR="00920D3E" w:rsidRPr="007C6151" w:rsidRDefault="00920D3E" w:rsidP="00920D3E">
            <w:pPr>
              <w:rPr>
                <w:rFonts w:eastAsiaTheme="minorHAnsi"/>
                <w:sz w:val="20"/>
                <w:szCs w:val="20"/>
                <w:lang w:val="fr-CA"/>
              </w:rPr>
            </w:pPr>
          </w:p>
        </w:tc>
        <w:tc>
          <w:tcPr>
            <w:tcW w:w="3079" w:type="pct"/>
            <w:tcMar>
              <w:top w:w="0" w:type="dxa"/>
              <w:left w:w="108" w:type="dxa"/>
              <w:bottom w:w="0" w:type="dxa"/>
              <w:right w:w="108" w:type="dxa"/>
            </w:tcMar>
            <w:hideMark/>
          </w:tcPr>
          <w:p w14:paraId="1B545DF5" w14:textId="77777777" w:rsidR="00920D3E" w:rsidRPr="007C6151" w:rsidRDefault="00920D3E" w:rsidP="00920D3E">
            <w:pPr>
              <w:rPr>
                <w:sz w:val="20"/>
                <w:szCs w:val="20"/>
                <w:lang w:val="fr-CA"/>
              </w:rPr>
            </w:pPr>
            <w:r w:rsidRPr="007C6151">
              <w:rPr>
                <w:sz w:val="20"/>
                <w:szCs w:val="20"/>
                <w:lang w:val="fr-CA"/>
              </w:rPr>
              <w:t>Déplacements intérieurs</w:t>
            </w:r>
          </w:p>
        </w:tc>
        <w:tc>
          <w:tcPr>
            <w:tcW w:w="914" w:type="pct"/>
            <w:tcMar>
              <w:top w:w="0" w:type="dxa"/>
              <w:left w:w="115" w:type="dxa"/>
              <w:bottom w:w="0" w:type="dxa"/>
              <w:right w:w="288" w:type="dxa"/>
            </w:tcMar>
            <w:vAlign w:val="center"/>
            <w:hideMark/>
          </w:tcPr>
          <w:p w14:paraId="0EA530B6" w14:textId="77777777" w:rsidR="00920D3E" w:rsidRPr="007C6151" w:rsidRDefault="00920D3E" w:rsidP="00920D3E">
            <w:pPr>
              <w:jc w:val="right"/>
              <w:rPr>
                <w:sz w:val="20"/>
                <w:szCs w:val="20"/>
                <w:lang w:val="fr-CA"/>
              </w:rPr>
            </w:pPr>
            <w:r w:rsidRPr="007C6151">
              <w:rPr>
                <w:color w:val="000000"/>
                <w:sz w:val="20"/>
                <w:szCs w:val="20"/>
                <w:lang w:val="fr-CA"/>
              </w:rPr>
              <w:t>44 068</w:t>
            </w:r>
          </w:p>
        </w:tc>
      </w:tr>
      <w:tr w:rsidR="00920D3E" w:rsidRPr="007C6151" w14:paraId="7FED4655" w14:textId="77777777" w:rsidTr="00920D3E">
        <w:tc>
          <w:tcPr>
            <w:tcW w:w="1007" w:type="pct"/>
            <w:vMerge/>
            <w:vAlign w:val="center"/>
            <w:hideMark/>
          </w:tcPr>
          <w:p w14:paraId="2C23797F" w14:textId="77777777" w:rsidR="00920D3E" w:rsidRPr="007C6151" w:rsidRDefault="00920D3E" w:rsidP="00920D3E">
            <w:pPr>
              <w:rPr>
                <w:rFonts w:eastAsiaTheme="minorHAnsi"/>
                <w:sz w:val="20"/>
                <w:szCs w:val="20"/>
                <w:lang w:val="fr-CA"/>
              </w:rPr>
            </w:pPr>
          </w:p>
        </w:tc>
        <w:tc>
          <w:tcPr>
            <w:tcW w:w="3079" w:type="pct"/>
            <w:tcMar>
              <w:top w:w="0" w:type="dxa"/>
              <w:left w:w="108" w:type="dxa"/>
              <w:bottom w:w="0" w:type="dxa"/>
              <w:right w:w="108" w:type="dxa"/>
            </w:tcMar>
            <w:hideMark/>
          </w:tcPr>
          <w:p w14:paraId="67F8BD7F" w14:textId="77777777" w:rsidR="00920D3E" w:rsidRPr="007C6151" w:rsidRDefault="00920D3E" w:rsidP="00920D3E">
            <w:pPr>
              <w:rPr>
                <w:sz w:val="20"/>
                <w:szCs w:val="20"/>
                <w:lang w:val="fr-CA"/>
              </w:rPr>
            </w:pPr>
            <w:r w:rsidRPr="007C6151">
              <w:rPr>
                <w:sz w:val="20"/>
                <w:szCs w:val="20"/>
                <w:lang w:val="fr-CA"/>
              </w:rPr>
              <w:t>Voyages internationaux</w:t>
            </w:r>
          </w:p>
        </w:tc>
        <w:tc>
          <w:tcPr>
            <w:tcW w:w="914" w:type="pct"/>
            <w:tcMar>
              <w:top w:w="0" w:type="dxa"/>
              <w:left w:w="115" w:type="dxa"/>
              <w:bottom w:w="0" w:type="dxa"/>
              <w:right w:w="288" w:type="dxa"/>
            </w:tcMar>
            <w:vAlign w:val="center"/>
            <w:hideMark/>
          </w:tcPr>
          <w:p w14:paraId="4C8AB276" w14:textId="77777777" w:rsidR="00920D3E" w:rsidRPr="007C6151" w:rsidRDefault="00920D3E" w:rsidP="00920D3E">
            <w:pPr>
              <w:jc w:val="right"/>
              <w:rPr>
                <w:sz w:val="20"/>
                <w:szCs w:val="20"/>
                <w:lang w:val="fr-CA"/>
              </w:rPr>
            </w:pPr>
            <w:r w:rsidRPr="007C6151">
              <w:rPr>
                <w:color w:val="000000"/>
                <w:sz w:val="20"/>
                <w:szCs w:val="20"/>
                <w:lang w:val="fr-CA"/>
              </w:rPr>
              <w:t>0</w:t>
            </w:r>
          </w:p>
        </w:tc>
      </w:tr>
      <w:tr w:rsidR="00920D3E" w:rsidRPr="007C6151" w14:paraId="721DF224" w14:textId="77777777" w:rsidTr="00920D3E">
        <w:tc>
          <w:tcPr>
            <w:tcW w:w="1007" w:type="pct"/>
            <w:vMerge/>
            <w:vAlign w:val="center"/>
            <w:hideMark/>
          </w:tcPr>
          <w:p w14:paraId="4CB0398B" w14:textId="77777777" w:rsidR="00920D3E" w:rsidRPr="007C6151" w:rsidRDefault="00920D3E" w:rsidP="00920D3E">
            <w:pPr>
              <w:rPr>
                <w:rFonts w:eastAsiaTheme="minorHAnsi"/>
                <w:sz w:val="20"/>
                <w:szCs w:val="20"/>
                <w:lang w:val="fr-CA"/>
              </w:rPr>
            </w:pPr>
          </w:p>
        </w:tc>
        <w:tc>
          <w:tcPr>
            <w:tcW w:w="3079" w:type="pct"/>
            <w:tcMar>
              <w:top w:w="0" w:type="dxa"/>
              <w:left w:w="108" w:type="dxa"/>
              <w:bottom w:w="0" w:type="dxa"/>
              <w:right w:w="108" w:type="dxa"/>
            </w:tcMar>
            <w:hideMark/>
          </w:tcPr>
          <w:p w14:paraId="1F9C5D58" w14:textId="77777777" w:rsidR="00920D3E" w:rsidRPr="007C6151" w:rsidRDefault="00920D3E" w:rsidP="00920D3E">
            <w:pPr>
              <w:rPr>
                <w:sz w:val="20"/>
                <w:szCs w:val="20"/>
                <w:lang w:val="fr-CA"/>
              </w:rPr>
            </w:pPr>
            <w:r w:rsidRPr="007C6151">
              <w:rPr>
                <w:sz w:val="20"/>
                <w:szCs w:val="20"/>
                <w:lang w:val="fr-CA"/>
              </w:rPr>
              <w:t>Réunions intérieures</w:t>
            </w:r>
          </w:p>
        </w:tc>
        <w:tc>
          <w:tcPr>
            <w:tcW w:w="914" w:type="pct"/>
            <w:tcMar>
              <w:top w:w="0" w:type="dxa"/>
              <w:left w:w="115" w:type="dxa"/>
              <w:bottom w:w="0" w:type="dxa"/>
              <w:right w:w="288" w:type="dxa"/>
            </w:tcMar>
            <w:vAlign w:val="center"/>
            <w:hideMark/>
          </w:tcPr>
          <w:p w14:paraId="4CB5B642" w14:textId="77777777" w:rsidR="00920D3E" w:rsidRPr="007C6151" w:rsidRDefault="00920D3E" w:rsidP="00920D3E">
            <w:pPr>
              <w:jc w:val="right"/>
              <w:rPr>
                <w:sz w:val="20"/>
                <w:szCs w:val="20"/>
                <w:lang w:val="fr-CA"/>
              </w:rPr>
            </w:pPr>
            <w:r w:rsidRPr="007C6151">
              <w:rPr>
                <w:color w:val="000000"/>
                <w:sz w:val="20"/>
                <w:szCs w:val="20"/>
                <w:lang w:val="fr-CA"/>
              </w:rPr>
              <w:t>19 404</w:t>
            </w:r>
          </w:p>
        </w:tc>
      </w:tr>
      <w:tr w:rsidR="00920D3E" w:rsidRPr="007C6151" w14:paraId="0000A65F" w14:textId="77777777" w:rsidTr="00920D3E">
        <w:tc>
          <w:tcPr>
            <w:tcW w:w="1007" w:type="pct"/>
            <w:vMerge/>
            <w:vAlign w:val="center"/>
            <w:hideMark/>
          </w:tcPr>
          <w:p w14:paraId="01DF4C10" w14:textId="77777777" w:rsidR="00920D3E" w:rsidRPr="007C6151" w:rsidRDefault="00920D3E" w:rsidP="00920D3E">
            <w:pPr>
              <w:rPr>
                <w:rFonts w:eastAsiaTheme="minorHAnsi"/>
                <w:sz w:val="20"/>
                <w:szCs w:val="20"/>
                <w:lang w:val="fr-CA"/>
              </w:rPr>
            </w:pPr>
          </w:p>
        </w:tc>
        <w:tc>
          <w:tcPr>
            <w:tcW w:w="3079" w:type="pct"/>
            <w:tcMar>
              <w:top w:w="0" w:type="dxa"/>
              <w:left w:w="108" w:type="dxa"/>
              <w:bottom w:w="0" w:type="dxa"/>
              <w:right w:w="108" w:type="dxa"/>
            </w:tcMar>
            <w:hideMark/>
          </w:tcPr>
          <w:p w14:paraId="6E75B463" w14:textId="77777777" w:rsidR="00920D3E" w:rsidRPr="007C6151" w:rsidRDefault="00920D3E" w:rsidP="00920D3E">
            <w:pPr>
              <w:rPr>
                <w:sz w:val="20"/>
                <w:szCs w:val="20"/>
                <w:lang w:val="fr-CA"/>
              </w:rPr>
            </w:pPr>
            <w:r w:rsidRPr="007C6151">
              <w:rPr>
                <w:sz w:val="20"/>
                <w:szCs w:val="20"/>
                <w:lang w:val="fr-CA"/>
              </w:rPr>
              <w:t>Réunions internationales</w:t>
            </w:r>
          </w:p>
        </w:tc>
        <w:tc>
          <w:tcPr>
            <w:tcW w:w="914" w:type="pct"/>
            <w:tcMar>
              <w:top w:w="0" w:type="dxa"/>
              <w:left w:w="115" w:type="dxa"/>
              <w:bottom w:w="0" w:type="dxa"/>
              <w:right w:w="288" w:type="dxa"/>
            </w:tcMar>
            <w:vAlign w:val="center"/>
            <w:hideMark/>
          </w:tcPr>
          <w:p w14:paraId="34962B1C" w14:textId="77777777" w:rsidR="00920D3E" w:rsidRPr="007C6151" w:rsidRDefault="00920D3E" w:rsidP="00920D3E">
            <w:pPr>
              <w:jc w:val="right"/>
              <w:rPr>
                <w:sz w:val="20"/>
                <w:szCs w:val="20"/>
                <w:lang w:val="fr-CA"/>
              </w:rPr>
            </w:pPr>
            <w:r w:rsidRPr="007C6151">
              <w:rPr>
                <w:color w:val="000000"/>
                <w:sz w:val="20"/>
                <w:szCs w:val="20"/>
                <w:lang w:val="fr-CA"/>
              </w:rPr>
              <w:t>0</w:t>
            </w:r>
          </w:p>
        </w:tc>
      </w:tr>
      <w:tr w:rsidR="00920D3E" w:rsidRPr="007C6151" w14:paraId="76AAE078" w14:textId="77777777" w:rsidTr="00920D3E">
        <w:tc>
          <w:tcPr>
            <w:tcW w:w="1007" w:type="pct"/>
            <w:vMerge/>
            <w:vAlign w:val="center"/>
            <w:hideMark/>
          </w:tcPr>
          <w:p w14:paraId="33FB2BC8" w14:textId="77777777" w:rsidR="00920D3E" w:rsidRPr="007C6151" w:rsidRDefault="00920D3E" w:rsidP="00920D3E">
            <w:pPr>
              <w:rPr>
                <w:rFonts w:eastAsiaTheme="minorHAnsi"/>
                <w:sz w:val="20"/>
                <w:szCs w:val="20"/>
                <w:lang w:val="fr-CA"/>
              </w:rPr>
            </w:pPr>
          </w:p>
        </w:tc>
        <w:tc>
          <w:tcPr>
            <w:tcW w:w="3079" w:type="pct"/>
            <w:tcMar>
              <w:top w:w="0" w:type="dxa"/>
              <w:left w:w="108" w:type="dxa"/>
              <w:bottom w:w="0" w:type="dxa"/>
              <w:right w:w="108" w:type="dxa"/>
            </w:tcMar>
            <w:hideMark/>
          </w:tcPr>
          <w:p w14:paraId="45CB6402" w14:textId="77777777" w:rsidR="00920D3E" w:rsidRPr="007C6151" w:rsidRDefault="00920D3E" w:rsidP="00920D3E">
            <w:pPr>
              <w:rPr>
                <w:sz w:val="20"/>
                <w:szCs w:val="20"/>
                <w:lang w:val="fr-CA"/>
              </w:rPr>
            </w:pPr>
            <w:r w:rsidRPr="007C6151">
              <w:rPr>
                <w:sz w:val="20"/>
                <w:szCs w:val="20"/>
                <w:lang w:val="fr-CA"/>
              </w:rPr>
              <w:t>Services de consultation</w:t>
            </w:r>
          </w:p>
        </w:tc>
        <w:tc>
          <w:tcPr>
            <w:tcW w:w="914" w:type="pct"/>
            <w:tcMar>
              <w:top w:w="0" w:type="dxa"/>
              <w:left w:w="115" w:type="dxa"/>
              <w:bottom w:w="0" w:type="dxa"/>
              <w:right w:w="288" w:type="dxa"/>
            </w:tcMar>
            <w:vAlign w:val="center"/>
            <w:hideMark/>
          </w:tcPr>
          <w:p w14:paraId="26C88BE0" w14:textId="77777777" w:rsidR="00920D3E" w:rsidRPr="007C6151" w:rsidRDefault="00920D3E" w:rsidP="00920D3E">
            <w:pPr>
              <w:jc w:val="right"/>
              <w:rPr>
                <w:sz w:val="20"/>
                <w:szCs w:val="20"/>
                <w:lang w:val="fr-CA"/>
              </w:rPr>
            </w:pPr>
            <w:r w:rsidRPr="007C6151">
              <w:rPr>
                <w:color w:val="000000"/>
                <w:sz w:val="20"/>
                <w:szCs w:val="20"/>
                <w:lang w:val="fr-CA"/>
              </w:rPr>
              <w:t>29 858</w:t>
            </w:r>
          </w:p>
        </w:tc>
      </w:tr>
      <w:tr w:rsidR="00920D3E" w:rsidRPr="007C6151" w14:paraId="21130C51" w14:textId="77777777" w:rsidTr="00920D3E">
        <w:tc>
          <w:tcPr>
            <w:tcW w:w="4086" w:type="pct"/>
            <w:gridSpan w:val="2"/>
            <w:tcMar>
              <w:top w:w="0" w:type="dxa"/>
              <w:left w:w="108" w:type="dxa"/>
              <w:bottom w:w="0" w:type="dxa"/>
              <w:right w:w="108" w:type="dxa"/>
            </w:tcMar>
            <w:hideMark/>
          </w:tcPr>
          <w:p w14:paraId="14726278" w14:textId="77777777" w:rsidR="00920D3E" w:rsidRPr="007C6151" w:rsidRDefault="00920D3E" w:rsidP="00920D3E">
            <w:pPr>
              <w:rPr>
                <w:sz w:val="20"/>
                <w:szCs w:val="20"/>
                <w:lang w:val="fr-CA"/>
              </w:rPr>
            </w:pPr>
            <w:r w:rsidRPr="007C6151">
              <w:rPr>
                <w:b/>
                <w:bCs/>
                <w:sz w:val="20"/>
                <w:szCs w:val="20"/>
                <w:lang w:val="fr-CA"/>
              </w:rPr>
              <w:t>Total partiel des coûts propres au secteur</w:t>
            </w:r>
          </w:p>
        </w:tc>
        <w:tc>
          <w:tcPr>
            <w:tcW w:w="914" w:type="pct"/>
            <w:tcMar>
              <w:top w:w="0" w:type="dxa"/>
              <w:left w:w="115" w:type="dxa"/>
              <w:bottom w:w="0" w:type="dxa"/>
              <w:right w:w="288" w:type="dxa"/>
            </w:tcMar>
            <w:hideMark/>
          </w:tcPr>
          <w:p w14:paraId="03384746" w14:textId="77777777" w:rsidR="00920D3E" w:rsidRPr="007C6151" w:rsidRDefault="00920D3E" w:rsidP="00920D3E">
            <w:pPr>
              <w:jc w:val="right"/>
              <w:rPr>
                <w:sz w:val="20"/>
                <w:szCs w:val="20"/>
                <w:lang w:val="fr-CA"/>
              </w:rPr>
            </w:pPr>
            <w:r w:rsidRPr="007C6151">
              <w:rPr>
                <w:b/>
                <w:bCs/>
                <w:sz w:val="20"/>
                <w:szCs w:val="20"/>
                <w:lang w:val="fr-CA"/>
              </w:rPr>
              <w:t>218 585</w:t>
            </w:r>
          </w:p>
        </w:tc>
      </w:tr>
      <w:tr w:rsidR="00920D3E" w:rsidRPr="007C6151" w14:paraId="5F3A6938" w14:textId="77777777" w:rsidTr="00920D3E">
        <w:tc>
          <w:tcPr>
            <w:tcW w:w="1007" w:type="pct"/>
            <w:tcMar>
              <w:top w:w="0" w:type="dxa"/>
              <w:left w:w="108" w:type="dxa"/>
              <w:bottom w:w="0" w:type="dxa"/>
              <w:right w:w="108" w:type="dxa"/>
            </w:tcMar>
            <w:vAlign w:val="center"/>
            <w:hideMark/>
          </w:tcPr>
          <w:p w14:paraId="72CC48A1" w14:textId="77777777" w:rsidR="00920D3E" w:rsidRPr="007C6151" w:rsidRDefault="00920D3E" w:rsidP="00920D3E">
            <w:pPr>
              <w:jc w:val="left"/>
              <w:rPr>
                <w:sz w:val="20"/>
                <w:szCs w:val="20"/>
                <w:lang w:val="fr-CA"/>
              </w:rPr>
            </w:pPr>
            <w:r w:rsidRPr="007C6151">
              <w:rPr>
                <w:sz w:val="20"/>
                <w:szCs w:val="20"/>
                <w:lang w:val="fr-CA"/>
              </w:rPr>
              <w:t>Coûts de fonctionnement</w:t>
            </w:r>
          </w:p>
        </w:tc>
        <w:tc>
          <w:tcPr>
            <w:tcW w:w="3079" w:type="pct"/>
            <w:tcMar>
              <w:top w:w="0" w:type="dxa"/>
              <w:left w:w="108" w:type="dxa"/>
              <w:bottom w:w="0" w:type="dxa"/>
              <w:right w:w="108" w:type="dxa"/>
            </w:tcMar>
            <w:hideMark/>
          </w:tcPr>
          <w:p w14:paraId="220B4B17" w14:textId="77777777" w:rsidR="00920D3E" w:rsidRPr="007C6151" w:rsidRDefault="00920D3E" w:rsidP="00920D3E">
            <w:pPr>
              <w:jc w:val="left"/>
              <w:rPr>
                <w:sz w:val="20"/>
                <w:szCs w:val="20"/>
                <w:lang w:val="fr-CA"/>
              </w:rPr>
            </w:pPr>
            <w:r w:rsidRPr="007C6151">
              <w:rPr>
                <w:sz w:val="20"/>
                <w:szCs w:val="20"/>
                <w:lang w:val="fr-CA"/>
              </w:rPr>
              <w:t>Coûts partagés (personnel de soutien, ordinateurs, Internet, impression, fonctionnement et entretien du bureau)</w:t>
            </w:r>
          </w:p>
        </w:tc>
        <w:tc>
          <w:tcPr>
            <w:tcW w:w="914" w:type="pct"/>
            <w:tcMar>
              <w:top w:w="0" w:type="dxa"/>
              <w:left w:w="115" w:type="dxa"/>
              <w:bottom w:w="0" w:type="dxa"/>
              <w:right w:w="288" w:type="dxa"/>
            </w:tcMar>
            <w:hideMark/>
          </w:tcPr>
          <w:p w14:paraId="264C7BE9" w14:textId="77777777" w:rsidR="00920D3E" w:rsidRPr="007C6151" w:rsidRDefault="00920D3E" w:rsidP="00920D3E">
            <w:pPr>
              <w:jc w:val="right"/>
              <w:rPr>
                <w:sz w:val="20"/>
                <w:szCs w:val="20"/>
                <w:lang w:val="fr-CA"/>
              </w:rPr>
            </w:pPr>
            <w:r w:rsidRPr="007C6151">
              <w:rPr>
                <w:sz w:val="20"/>
                <w:szCs w:val="20"/>
                <w:lang w:val="fr-CA"/>
              </w:rPr>
              <w:t xml:space="preserve">374 357 </w:t>
            </w:r>
          </w:p>
        </w:tc>
      </w:tr>
      <w:tr w:rsidR="00920D3E" w:rsidRPr="007C6151" w14:paraId="17E7713F" w14:textId="77777777" w:rsidTr="00920D3E">
        <w:tc>
          <w:tcPr>
            <w:tcW w:w="4086" w:type="pct"/>
            <w:gridSpan w:val="2"/>
            <w:tcMar>
              <w:top w:w="0" w:type="dxa"/>
              <w:left w:w="108" w:type="dxa"/>
              <w:bottom w:w="0" w:type="dxa"/>
              <w:right w:w="108" w:type="dxa"/>
            </w:tcMar>
            <w:hideMark/>
          </w:tcPr>
          <w:p w14:paraId="5EE35F6F" w14:textId="77777777" w:rsidR="00920D3E" w:rsidRPr="007C6151" w:rsidRDefault="00920D3E" w:rsidP="00920D3E">
            <w:pPr>
              <w:rPr>
                <w:sz w:val="20"/>
                <w:szCs w:val="20"/>
                <w:lang w:val="fr-CA"/>
              </w:rPr>
            </w:pPr>
            <w:r w:rsidRPr="007C6151">
              <w:rPr>
                <w:b/>
                <w:bCs/>
                <w:sz w:val="20"/>
                <w:szCs w:val="20"/>
                <w:lang w:val="fr-CA"/>
              </w:rPr>
              <w:t>Décaissement total (2017-2020)</w:t>
            </w:r>
            <w:r w:rsidRPr="007C6151">
              <w:rPr>
                <w:b/>
                <w:bCs/>
                <w:sz w:val="4"/>
                <w:szCs w:val="4"/>
                <w:lang w:val="fr-CA"/>
              </w:rPr>
              <w:t> </w:t>
            </w:r>
            <w:r w:rsidRPr="007C6151">
              <w:rPr>
                <w:b/>
                <w:bCs/>
                <w:sz w:val="20"/>
                <w:szCs w:val="20"/>
                <w:lang w:val="fr-CA"/>
              </w:rPr>
              <w:t>*</w:t>
            </w:r>
          </w:p>
        </w:tc>
        <w:tc>
          <w:tcPr>
            <w:tcW w:w="914" w:type="pct"/>
            <w:tcMar>
              <w:top w:w="0" w:type="dxa"/>
              <w:left w:w="115" w:type="dxa"/>
              <w:bottom w:w="0" w:type="dxa"/>
              <w:right w:w="288" w:type="dxa"/>
            </w:tcMar>
            <w:hideMark/>
          </w:tcPr>
          <w:p w14:paraId="53D11A36" w14:textId="77777777" w:rsidR="00920D3E" w:rsidRPr="007C6151" w:rsidRDefault="00920D3E" w:rsidP="00920D3E">
            <w:pPr>
              <w:jc w:val="right"/>
              <w:rPr>
                <w:sz w:val="20"/>
                <w:szCs w:val="20"/>
                <w:lang w:val="fr-CA"/>
              </w:rPr>
            </w:pPr>
            <w:r w:rsidRPr="007C6151">
              <w:rPr>
                <w:b/>
                <w:bCs/>
                <w:sz w:val="20"/>
                <w:szCs w:val="20"/>
                <w:lang w:val="fr-CA"/>
              </w:rPr>
              <w:t xml:space="preserve">592 942 </w:t>
            </w:r>
          </w:p>
        </w:tc>
      </w:tr>
    </w:tbl>
    <w:p w14:paraId="24F03962" w14:textId="77777777" w:rsidR="00920D3E" w:rsidRPr="007C6151" w:rsidRDefault="00920D3E" w:rsidP="00920D3E">
      <w:pPr>
        <w:rPr>
          <w:rFonts w:eastAsiaTheme="minorHAnsi"/>
          <w:sz w:val="16"/>
          <w:szCs w:val="16"/>
          <w:lang w:val="fr-CA"/>
        </w:rPr>
      </w:pPr>
      <w:r w:rsidRPr="007C6151">
        <w:rPr>
          <w:sz w:val="18"/>
          <w:szCs w:val="16"/>
          <w:lang w:val="fr-CA"/>
        </w:rPr>
        <w:t>* Le tableau ne comprend pas les dépenses supplémentaires du gouvernement (p. ex., coûts de fonctionnement, de même qu’en biens et services).</w:t>
      </w:r>
    </w:p>
    <w:p w14:paraId="2ED6209F" w14:textId="77777777" w:rsidR="00920D3E" w:rsidRPr="007C6151" w:rsidRDefault="00920D3E" w:rsidP="00920D3E">
      <w:pPr>
        <w:rPr>
          <w:lang w:val="fr-CA"/>
        </w:rPr>
      </w:pPr>
    </w:p>
    <w:p w14:paraId="67AE3A31" w14:textId="77777777" w:rsidR="00920D3E" w:rsidRPr="007C6151" w:rsidRDefault="00920D3E" w:rsidP="00920D3E">
      <w:pPr>
        <w:keepNext/>
        <w:spacing w:after="240"/>
        <w:jc w:val="center"/>
        <w:rPr>
          <w:b/>
          <w:lang w:val="fr-CA"/>
        </w:rPr>
      </w:pPr>
      <w:r w:rsidRPr="007C6151">
        <w:rPr>
          <w:b/>
          <w:lang w:val="fr-CA"/>
        </w:rPr>
        <w:t>OBSERVATIONS ET RECOMMANDATION DU SECRÉTARIAT</w:t>
      </w:r>
    </w:p>
    <w:p w14:paraId="21FB601D" w14:textId="77777777" w:rsidR="00920D3E" w:rsidRPr="007C6151" w:rsidRDefault="00920D3E" w:rsidP="00920D3E">
      <w:pPr>
        <w:keepNext/>
        <w:spacing w:after="240"/>
        <w:rPr>
          <w:b/>
          <w:lang w:val="fr-CA"/>
        </w:rPr>
      </w:pPr>
      <w:r w:rsidRPr="007C6151">
        <w:rPr>
          <w:b/>
          <w:lang w:val="fr-CA"/>
        </w:rPr>
        <w:t>OBSERVATIONS</w:t>
      </w:r>
    </w:p>
    <w:p w14:paraId="43A30B1B" w14:textId="77777777" w:rsidR="00920D3E" w:rsidRPr="007C6151" w:rsidRDefault="00920D3E" w:rsidP="00920D3E">
      <w:pPr>
        <w:keepNext/>
        <w:spacing w:after="240"/>
        <w:rPr>
          <w:u w:val="single"/>
          <w:lang w:val="fr-CA"/>
        </w:rPr>
      </w:pPr>
      <w:r w:rsidRPr="007C6151">
        <w:rPr>
          <w:u w:val="single"/>
          <w:lang w:val="fr-CA"/>
        </w:rPr>
        <w:t>Consommation de HCFC</w:t>
      </w:r>
    </w:p>
    <w:p w14:paraId="60EDEB17" w14:textId="77777777" w:rsidR="00920D3E" w:rsidRPr="007C6151" w:rsidRDefault="00920D3E" w:rsidP="00920D3E">
      <w:pPr>
        <w:pStyle w:val="Heading1"/>
        <w:widowControl w:val="0"/>
        <w:rPr>
          <w:lang w:val="fr-CA"/>
        </w:rPr>
      </w:pPr>
      <w:r w:rsidRPr="007C6151">
        <w:rPr>
          <w:lang w:val="fr-CA"/>
        </w:rPr>
        <w:t xml:space="preserve">La consommation de HCFC dans le secteur des solvants a été évaluée à 2 800 tm (308 tonnes PAO) en 2020, ce qui est inférieur à la consommation </w:t>
      </w:r>
      <w:r>
        <w:rPr>
          <w:lang w:val="fr-CA"/>
        </w:rPr>
        <w:t>maximum permise établie dans l’A</w:t>
      </w:r>
      <w:r w:rsidRPr="007C6151">
        <w:rPr>
          <w:lang w:val="fr-CA"/>
        </w:rPr>
        <w:t xml:space="preserve">ccord entre le gouvernement de la Chine et le Comité exécutif, comme indiqué dans le tableau 4. </w:t>
      </w:r>
    </w:p>
    <w:p w14:paraId="2260BADB" w14:textId="77777777" w:rsidR="00920D3E" w:rsidRPr="007C6151" w:rsidRDefault="00920D3E" w:rsidP="00920D3E">
      <w:pPr>
        <w:keepNext/>
        <w:rPr>
          <w:b/>
          <w:lang w:val="fr-CA"/>
        </w:rPr>
      </w:pPr>
      <w:r w:rsidRPr="007C6151">
        <w:rPr>
          <w:b/>
          <w:lang w:val="fr-CA"/>
        </w:rPr>
        <w:t>Tableau 4. Consommation de HCFC dans le secteur des solvants</w:t>
      </w:r>
    </w:p>
    <w:tbl>
      <w:tblPr>
        <w:tblStyle w:val="TableGrid"/>
        <w:tblW w:w="5000" w:type="pct"/>
        <w:tblLook w:val="04A0" w:firstRow="1" w:lastRow="0" w:firstColumn="1" w:lastColumn="0" w:noHBand="0" w:noVBand="1"/>
      </w:tblPr>
      <w:tblGrid>
        <w:gridCol w:w="1839"/>
        <w:gridCol w:w="1234"/>
        <w:gridCol w:w="1047"/>
        <w:gridCol w:w="1047"/>
        <w:gridCol w:w="1047"/>
        <w:gridCol w:w="1047"/>
        <w:gridCol w:w="1047"/>
        <w:gridCol w:w="1042"/>
      </w:tblGrid>
      <w:tr w:rsidR="00920D3E" w:rsidRPr="007C6151" w14:paraId="2AEF97CD" w14:textId="77777777" w:rsidTr="00920D3E">
        <w:trPr>
          <w:trHeight w:val="252"/>
          <w:tblHeader/>
        </w:trPr>
        <w:tc>
          <w:tcPr>
            <w:tcW w:w="1643" w:type="pct"/>
            <w:gridSpan w:val="2"/>
            <w:tcMar>
              <w:left w:w="108" w:type="dxa"/>
              <w:right w:w="108" w:type="dxa"/>
            </w:tcMar>
          </w:tcPr>
          <w:p w14:paraId="73ED33CE" w14:textId="77777777" w:rsidR="00920D3E" w:rsidRPr="007C6151" w:rsidRDefault="00920D3E" w:rsidP="00920D3E">
            <w:pPr>
              <w:jc w:val="center"/>
              <w:rPr>
                <w:b/>
                <w:sz w:val="20"/>
                <w:szCs w:val="20"/>
                <w:lang w:val="fr-CA"/>
              </w:rPr>
            </w:pPr>
            <w:r w:rsidRPr="007C6151">
              <w:rPr>
                <w:b/>
                <w:sz w:val="20"/>
                <w:szCs w:val="20"/>
                <w:lang w:val="fr-CA"/>
              </w:rPr>
              <w:t>Secteur des solvants</w:t>
            </w:r>
          </w:p>
        </w:tc>
        <w:tc>
          <w:tcPr>
            <w:tcW w:w="560" w:type="pct"/>
            <w:tcMar>
              <w:left w:w="108" w:type="dxa"/>
              <w:right w:w="108" w:type="dxa"/>
            </w:tcMar>
          </w:tcPr>
          <w:p w14:paraId="6DE95447" w14:textId="77777777" w:rsidR="00920D3E" w:rsidRPr="007C6151" w:rsidRDefault="00920D3E" w:rsidP="00920D3E">
            <w:pPr>
              <w:jc w:val="center"/>
              <w:rPr>
                <w:b/>
                <w:sz w:val="20"/>
                <w:szCs w:val="20"/>
                <w:lang w:val="fr-CA"/>
              </w:rPr>
            </w:pPr>
            <w:r w:rsidRPr="007C6151">
              <w:rPr>
                <w:b/>
                <w:sz w:val="20"/>
                <w:szCs w:val="20"/>
                <w:lang w:val="fr-CA"/>
              </w:rPr>
              <w:t>2015</w:t>
            </w:r>
          </w:p>
        </w:tc>
        <w:tc>
          <w:tcPr>
            <w:tcW w:w="560" w:type="pct"/>
            <w:tcMar>
              <w:left w:w="108" w:type="dxa"/>
              <w:right w:w="108" w:type="dxa"/>
            </w:tcMar>
          </w:tcPr>
          <w:p w14:paraId="2B531E1B" w14:textId="77777777" w:rsidR="00920D3E" w:rsidRPr="007C6151" w:rsidRDefault="00920D3E" w:rsidP="00920D3E">
            <w:pPr>
              <w:jc w:val="center"/>
              <w:rPr>
                <w:b/>
                <w:sz w:val="20"/>
                <w:szCs w:val="20"/>
                <w:lang w:val="fr-CA"/>
              </w:rPr>
            </w:pPr>
            <w:r w:rsidRPr="007C6151">
              <w:rPr>
                <w:b/>
                <w:sz w:val="20"/>
                <w:szCs w:val="20"/>
                <w:lang w:val="fr-CA"/>
              </w:rPr>
              <w:t>2016</w:t>
            </w:r>
          </w:p>
        </w:tc>
        <w:tc>
          <w:tcPr>
            <w:tcW w:w="560" w:type="pct"/>
            <w:tcMar>
              <w:left w:w="108" w:type="dxa"/>
              <w:right w:w="108" w:type="dxa"/>
            </w:tcMar>
          </w:tcPr>
          <w:p w14:paraId="2EB6C475" w14:textId="77777777" w:rsidR="00920D3E" w:rsidRPr="007C6151" w:rsidRDefault="00920D3E" w:rsidP="00920D3E">
            <w:pPr>
              <w:jc w:val="center"/>
              <w:rPr>
                <w:b/>
                <w:sz w:val="20"/>
                <w:szCs w:val="20"/>
                <w:lang w:val="fr-CA"/>
              </w:rPr>
            </w:pPr>
            <w:r w:rsidRPr="007C6151">
              <w:rPr>
                <w:b/>
                <w:sz w:val="20"/>
                <w:szCs w:val="20"/>
                <w:lang w:val="fr-CA"/>
              </w:rPr>
              <w:t>2017</w:t>
            </w:r>
          </w:p>
        </w:tc>
        <w:tc>
          <w:tcPr>
            <w:tcW w:w="560" w:type="pct"/>
            <w:shd w:val="clear" w:color="auto" w:fill="auto"/>
            <w:tcMar>
              <w:left w:w="108" w:type="dxa"/>
              <w:right w:w="108" w:type="dxa"/>
            </w:tcMar>
          </w:tcPr>
          <w:p w14:paraId="349B7D65" w14:textId="77777777" w:rsidR="00920D3E" w:rsidRPr="007C6151" w:rsidRDefault="00920D3E" w:rsidP="00920D3E">
            <w:pPr>
              <w:jc w:val="center"/>
              <w:rPr>
                <w:b/>
                <w:sz w:val="20"/>
                <w:szCs w:val="20"/>
                <w:lang w:val="fr-CA"/>
              </w:rPr>
            </w:pPr>
            <w:r w:rsidRPr="007C6151">
              <w:rPr>
                <w:b/>
                <w:sz w:val="20"/>
                <w:szCs w:val="20"/>
                <w:lang w:val="fr-CA"/>
              </w:rPr>
              <w:t>2018</w:t>
            </w:r>
          </w:p>
        </w:tc>
        <w:tc>
          <w:tcPr>
            <w:tcW w:w="560" w:type="pct"/>
            <w:tcMar>
              <w:left w:w="108" w:type="dxa"/>
              <w:right w:w="108" w:type="dxa"/>
            </w:tcMar>
          </w:tcPr>
          <w:p w14:paraId="4C264AB5" w14:textId="77777777" w:rsidR="00920D3E" w:rsidRPr="007C6151" w:rsidRDefault="00920D3E" w:rsidP="00920D3E">
            <w:pPr>
              <w:jc w:val="center"/>
              <w:rPr>
                <w:b/>
                <w:sz w:val="20"/>
                <w:szCs w:val="20"/>
                <w:lang w:val="fr-CA"/>
              </w:rPr>
            </w:pPr>
            <w:r w:rsidRPr="007C6151">
              <w:rPr>
                <w:b/>
                <w:sz w:val="20"/>
                <w:szCs w:val="20"/>
                <w:lang w:val="fr-CA"/>
              </w:rPr>
              <w:t>2019</w:t>
            </w:r>
          </w:p>
        </w:tc>
        <w:tc>
          <w:tcPr>
            <w:tcW w:w="557" w:type="pct"/>
            <w:tcMar>
              <w:left w:w="108" w:type="dxa"/>
              <w:right w:w="108" w:type="dxa"/>
            </w:tcMar>
          </w:tcPr>
          <w:p w14:paraId="740CD260" w14:textId="77777777" w:rsidR="00920D3E" w:rsidRPr="007C6151" w:rsidRDefault="00920D3E" w:rsidP="00920D3E">
            <w:pPr>
              <w:jc w:val="center"/>
              <w:rPr>
                <w:b/>
                <w:sz w:val="20"/>
                <w:szCs w:val="20"/>
                <w:lang w:val="fr-CA"/>
              </w:rPr>
            </w:pPr>
            <w:r w:rsidRPr="007C6151">
              <w:rPr>
                <w:b/>
                <w:sz w:val="20"/>
                <w:szCs w:val="20"/>
                <w:lang w:val="fr-CA"/>
              </w:rPr>
              <w:t>2020</w:t>
            </w:r>
            <w:r w:rsidRPr="007C6151">
              <w:rPr>
                <w:b/>
                <w:sz w:val="4"/>
                <w:szCs w:val="4"/>
                <w:lang w:val="fr-CA"/>
              </w:rPr>
              <w:t> </w:t>
            </w:r>
            <w:r w:rsidRPr="007C6151">
              <w:rPr>
                <w:b/>
                <w:sz w:val="20"/>
                <w:szCs w:val="20"/>
                <w:lang w:val="fr-CA"/>
              </w:rPr>
              <w:t>*</w:t>
            </w:r>
          </w:p>
        </w:tc>
      </w:tr>
      <w:tr w:rsidR="00920D3E" w:rsidRPr="007C6151" w14:paraId="774BC638" w14:textId="77777777" w:rsidTr="00920D3E">
        <w:trPr>
          <w:trHeight w:val="252"/>
        </w:trPr>
        <w:tc>
          <w:tcPr>
            <w:tcW w:w="983" w:type="pct"/>
            <w:vMerge w:val="restart"/>
            <w:tcMar>
              <w:left w:w="108" w:type="dxa"/>
              <w:right w:w="108" w:type="dxa"/>
            </w:tcMar>
            <w:vAlign w:val="center"/>
          </w:tcPr>
          <w:p w14:paraId="449F4EBE" w14:textId="77777777" w:rsidR="00920D3E" w:rsidRPr="007C6151" w:rsidRDefault="00920D3E" w:rsidP="00920D3E">
            <w:pPr>
              <w:jc w:val="left"/>
              <w:rPr>
                <w:sz w:val="20"/>
                <w:szCs w:val="20"/>
                <w:lang w:val="fr-CA"/>
              </w:rPr>
            </w:pPr>
            <w:r w:rsidRPr="007C6151">
              <w:rPr>
                <w:sz w:val="20"/>
                <w:szCs w:val="20"/>
                <w:lang w:val="fr-CA"/>
              </w:rPr>
              <w:t>Consommation</w:t>
            </w:r>
            <w:r w:rsidRPr="007C6151">
              <w:rPr>
                <w:sz w:val="4"/>
                <w:szCs w:val="4"/>
                <w:lang w:val="fr-CA"/>
              </w:rPr>
              <w:t> </w:t>
            </w:r>
            <w:r w:rsidRPr="007C6151">
              <w:rPr>
                <w:sz w:val="20"/>
                <w:szCs w:val="20"/>
                <w:lang w:val="fr-CA"/>
              </w:rPr>
              <w:t>**</w:t>
            </w:r>
          </w:p>
        </w:tc>
        <w:tc>
          <w:tcPr>
            <w:tcW w:w="660" w:type="pct"/>
            <w:tcMar>
              <w:left w:w="108" w:type="dxa"/>
              <w:right w:w="108" w:type="dxa"/>
            </w:tcMar>
            <w:vAlign w:val="center"/>
          </w:tcPr>
          <w:p w14:paraId="2E9C9C80" w14:textId="77777777" w:rsidR="00920D3E" w:rsidRPr="007C6151" w:rsidRDefault="00920D3E" w:rsidP="00920D3E">
            <w:pPr>
              <w:rPr>
                <w:sz w:val="20"/>
                <w:szCs w:val="20"/>
                <w:lang w:val="fr-CA"/>
              </w:rPr>
            </w:pPr>
            <w:r w:rsidRPr="007C6151">
              <w:rPr>
                <w:sz w:val="20"/>
                <w:szCs w:val="20"/>
                <w:lang w:val="fr-CA"/>
              </w:rPr>
              <w:t>tm</w:t>
            </w:r>
          </w:p>
        </w:tc>
        <w:tc>
          <w:tcPr>
            <w:tcW w:w="560" w:type="pct"/>
            <w:tcMar>
              <w:left w:w="108" w:type="dxa"/>
              <w:right w:w="108" w:type="dxa"/>
            </w:tcMar>
          </w:tcPr>
          <w:p w14:paraId="492CAD4C" w14:textId="77777777" w:rsidR="00920D3E" w:rsidRPr="007C6151" w:rsidRDefault="00920D3E" w:rsidP="00920D3E">
            <w:pPr>
              <w:jc w:val="right"/>
              <w:rPr>
                <w:sz w:val="20"/>
                <w:szCs w:val="20"/>
                <w:lang w:val="fr-CA"/>
              </w:rPr>
            </w:pPr>
            <w:r w:rsidRPr="007C6151">
              <w:rPr>
                <w:sz w:val="20"/>
                <w:szCs w:val="20"/>
                <w:lang w:val="fr-CA"/>
              </w:rPr>
              <w:t>3 815,40</w:t>
            </w:r>
          </w:p>
        </w:tc>
        <w:tc>
          <w:tcPr>
            <w:tcW w:w="560" w:type="pct"/>
            <w:tcMar>
              <w:left w:w="108" w:type="dxa"/>
              <w:right w:w="108" w:type="dxa"/>
            </w:tcMar>
          </w:tcPr>
          <w:p w14:paraId="52010B6F" w14:textId="77777777" w:rsidR="00920D3E" w:rsidRPr="007C6151" w:rsidRDefault="00920D3E" w:rsidP="00920D3E">
            <w:pPr>
              <w:jc w:val="right"/>
              <w:rPr>
                <w:sz w:val="20"/>
                <w:szCs w:val="20"/>
                <w:lang w:val="fr-CA"/>
              </w:rPr>
            </w:pPr>
            <w:r w:rsidRPr="007C6151">
              <w:rPr>
                <w:sz w:val="20"/>
                <w:szCs w:val="20"/>
                <w:lang w:val="fr-CA"/>
              </w:rPr>
              <w:t>3 787,98</w:t>
            </w:r>
          </w:p>
        </w:tc>
        <w:tc>
          <w:tcPr>
            <w:tcW w:w="560" w:type="pct"/>
            <w:tcMar>
              <w:left w:w="108" w:type="dxa"/>
              <w:right w:w="108" w:type="dxa"/>
            </w:tcMar>
          </w:tcPr>
          <w:p w14:paraId="0D207E77" w14:textId="77777777" w:rsidR="00920D3E" w:rsidRPr="007C6151" w:rsidRDefault="00920D3E" w:rsidP="00920D3E">
            <w:pPr>
              <w:jc w:val="right"/>
              <w:rPr>
                <w:sz w:val="20"/>
                <w:szCs w:val="20"/>
                <w:lang w:val="fr-CA"/>
              </w:rPr>
            </w:pPr>
            <w:r w:rsidRPr="007C6151">
              <w:rPr>
                <w:sz w:val="20"/>
                <w:szCs w:val="20"/>
                <w:lang w:val="fr-CA"/>
              </w:rPr>
              <w:t>3 638,40</w:t>
            </w:r>
          </w:p>
        </w:tc>
        <w:tc>
          <w:tcPr>
            <w:tcW w:w="560" w:type="pct"/>
            <w:shd w:val="clear" w:color="auto" w:fill="auto"/>
            <w:tcMar>
              <w:left w:w="108" w:type="dxa"/>
              <w:right w:w="108" w:type="dxa"/>
            </w:tcMar>
          </w:tcPr>
          <w:p w14:paraId="32A0463E" w14:textId="77777777" w:rsidR="00920D3E" w:rsidRPr="007C6151" w:rsidRDefault="00920D3E" w:rsidP="00920D3E">
            <w:pPr>
              <w:jc w:val="right"/>
              <w:rPr>
                <w:sz w:val="20"/>
                <w:szCs w:val="20"/>
                <w:lang w:val="fr-CA"/>
              </w:rPr>
            </w:pPr>
            <w:r w:rsidRPr="007C6151">
              <w:rPr>
                <w:sz w:val="20"/>
                <w:szCs w:val="20"/>
                <w:lang w:val="fr-CA"/>
              </w:rPr>
              <w:t>3 438,00</w:t>
            </w:r>
          </w:p>
        </w:tc>
        <w:tc>
          <w:tcPr>
            <w:tcW w:w="560" w:type="pct"/>
            <w:tcMar>
              <w:left w:w="108" w:type="dxa"/>
              <w:right w:w="108" w:type="dxa"/>
            </w:tcMar>
          </w:tcPr>
          <w:p w14:paraId="49B3760A" w14:textId="77777777" w:rsidR="00920D3E" w:rsidRPr="007C6151" w:rsidRDefault="00920D3E" w:rsidP="00920D3E">
            <w:pPr>
              <w:jc w:val="right"/>
              <w:rPr>
                <w:sz w:val="20"/>
                <w:szCs w:val="20"/>
                <w:lang w:val="fr-CA"/>
              </w:rPr>
            </w:pPr>
            <w:r w:rsidRPr="007C6151">
              <w:rPr>
                <w:sz w:val="20"/>
                <w:szCs w:val="20"/>
                <w:lang w:val="fr-CA"/>
              </w:rPr>
              <w:t>3 539,10</w:t>
            </w:r>
          </w:p>
        </w:tc>
        <w:tc>
          <w:tcPr>
            <w:tcW w:w="557" w:type="pct"/>
            <w:tcMar>
              <w:left w:w="108" w:type="dxa"/>
              <w:right w:w="108" w:type="dxa"/>
            </w:tcMar>
          </w:tcPr>
          <w:p w14:paraId="04C43C59" w14:textId="77777777" w:rsidR="00920D3E" w:rsidRPr="007C6151" w:rsidRDefault="00920D3E" w:rsidP="00920D3E">
            <w:pPr>
              <w:jc w:val="right"/>
              <w:rPr>
                <w:sz w:val="20"/>
                <w:szCs w:val="20"/>
                <w:lang w:val="fr-CA"/>
              </w:rPr>
            </w:pPr>
            <w:r w:rsidRPr="007C6151">
              <w:rPr>
                <w:sz w:val="20"/>
                <w:szCs w:val="20"/>
                <w:lang w:val="fr-CA"/>
              </w:rPr>
              <w:t>2 800,00</w:t>
            </w:r>
          </w:p>
        </w:tc>
      </w:tr>
      <w:tr w:rsidR="00920D3E" w:rsidRPr="007C6151" w14:paraId="1B935F87" w14:textId="77777777" w:rsidTr="00920D3E">
        <w:trPr>
          <w:trHeight w:val="252"/>
        </w:trPr>
        <w:tc>
          <w:tcPr>
            <w:tcW w:w="983" w:type="pct"/>
            <w:vMerge/>
            <w:tcMar>
              <w:left w:w="108" w:type="dxa"/>
              <w:right w:w="108" w:type="dxa"/>
            </w:tcMar>
            <w:vAlign w:val="center"/>
          </w:tcPr>
          <w:p w14:paraId="310052C6" w14:textId="77777777" w:rsidR="00920D3E" w:rsidRPr="007C6151" w:rsidRDefault="00920D3E" w:rsidP="00920D3E">
            <w:pPr>
              <w:jc w:val="left"/>
              <w:rPr>
                <w:sz w:val="20"/>
                <w:szCs w:val="20"/>
                <w:lang w:val="fr-CA"/>
              </w:rPr>
            </w:pPr>
          </w:p>
        </w:tc>
        <w:tc>
          <w:tcPr>
            <w:tcW w:w="660" w:type="pct"/>
            <w:tcMar>
              <w:left w:w="108" w:type="dxa"/>
              <w:right w:w="108" w:type="dxa"/>
            </w:tcMar>
            <w:vAlign w:val="center"/>
          </w:tcPr>
          <w:p w14:paraId="7474364A" w14:textId="77777777" w:rsidR="00920D3E" w:rsidRPr="007C6151" w:rsidRDefault="00920D3E" w:rsidP="00920D3E">
            <w:pPr>
              <w:rPr>
                <w:sz w:val="20"/>
                <w:szCs w:val="20"/>
                <w:lang w:val="fr-CA"/>
              </w:rPr>
            </w:pPr>
            <w:r w:rsidRPr="007C6151">
              <w:rPr>
                <w:sz w:val="20"/>
                <w:szCs w:val="20"/>
                <w:lang w:val="fr-CA"/>
              </w:rPr>
              <w:t>tonnes PAO</w:t>
            </w:r>
          </w:p>
        </w:tc>
        <w:tc>
          <w:tcPr>
            <w:tcW w:w="560" w:type="pct"/>
            <w:tcMar>
              <w:left w:w="108" w:type="dxa"/>
              <w:right w:w="108" w:type="dxa"/>
            </w:tcMar>
          </w:tcPr>
          <w:p w14:paraId="2953B636" w14:textId="77777777" w:rsidR="00920D3E" w:rsidRPr="007C6151" w:rsidRDefault="00920D3E" w:rsidP="00920D3E">
            <w:pPr>
              <w:jc w:val="right"/>
              <w:rPr>
                <w:sz w:val="20"/>
                <w:szCs w:val="20"/>
                <w:lang w:val="fr-CA"/>
              </w:rPr>
            </w:pPr>
            <w:r w:rsidRPr="007C6151">
              <w:rPr>
                <w:sz w:val="20"/>
                <w:szCs w:val="20"/>
                <w:lang w:val="fr-CA"/>
              </w:rPr>
              <w:t>418,51</w:t>
            </w:r>
          </w:p>
        </w:tc>
        <w:tc>
          <w:tcPr>
            <w:tcW w:w="560" w:type="pct"/>
            <w:tcMar>
              <w:left w:w="108" w:type="dxa"/>
              <w:right w:w="108" w:type="dxa"/>
            </w:tcMar>
          </w:tcPr>
          <w:p w14:paraId="0B81FCE1" w14:textId="77777777" w:rsidR="00920D3E" w:rsidRPr="007C6151" w:rsidRDefault="00920D3E" w:rsidP="00920D3E">
            <w:pPr>
              <w:jc w:val="right"/>
              <w:rPr>
                <w:sz w:val="20"/>
                <w:szCs w:val="20"/>
                <w:lang w:val="fr-CA"/>
              </w:rPr>
            </w:pPr>
            <w:r w:rsidRPr="007C6151">
              <w:rPr>
                <w:sz w:val="20"/>
                <w:szCs w:val="20"/>
                <w:lang w:val="fr-CA"/>
              </w:rPr>
              <w:t>413,45</w:t>
            </w:r>
          </w:p>
        </w:tc>
        <w:tc>
          <w:tcPr>
            <w:tcW w:w="560" w:type="pct"/>
            <w:tcMar>
              <w:left w:w="108" w:type="dxa"/>
              <w:right w:w="108" w:type="dxa"/>
            </w:tcMar>
          </w:tcPr>
          <w:p w14:paraId="14CEED40" w14:textId="77777777" w:rsidR="00920D3E" w:rsidRPr="007C6151" w:rsidRDefault="00920D3E" w:rsidP="00920D3E">
            <w:pPr>
              <w:jc w:val="right"/>
              <w:rPr>
                <w:sz w:val="20"/>
                <w:szCs w:val="20"/>
                <w:lang w:val="fr-CA"/>
              </w:rPr>
            </w:pPr>
            <w:r w:rsidRPr="007C6151">
              <w:rPr>
                <w:sz w:val="20"/>
                <w:szCs w:val="20"/>
                <w:lang w:val="fr-CA"/>
              </w:rPr>
              <w:t>396,96</w:t>
            </w:r>
          </w:p>
        </w:tc>
        <w:tc>
          <w:tcPr>
            <w:tcW w:w="560" w:type="pct"/>
            <w:shd w:val="clear" w:color="auto" w:fill="auto"/>
            <w:tcMar>
              <w:left w:w="108" w:type="dxa"/>
              <w:right w:w="108" w:type="dxa"/>
            </w:tcMar>
          </w:tcPr>
          <w:p w14:paraId="61707BDA" w14:textId="77777777" w:rsidR="00920D3E" w:rsidRPr="007C6151" w:rsidRDefault="00920D3E" w:rsidP="00920D3E">
            <w:pPr>
              <w:jc w:val="right"/>
              <w:rPr>
                <w:sz w:val="20"/>
                <w:szCs w:val="20"/>
                <w:lang w:val="fr-CA"/>
              </w:rPr>
            </w:pPr>
            <w:r w:rsidRPr="007C6151">
              <w:rPr>
                <w:sz w:val="20"/>
                <w:szCs w:val="20"/>
                <w:lang w:val="fr-CA"/>
              </w:rPr>
              <w:t>375,12</w:t>
            </w:r>
          </w:p>
        </w:tc>
        <w:tc>
          <w:tcPr>
            <w:tcW w:w="560" w:type="pct"/>
            <w:tcMar>
              <w:left w:w="108" w:type="dxa"/>
              <w:right w:w="108" w:type="dxa"/>
            </w:tcMar>
          </w:tcPr>
          <w:p w14:paraId="334C3E9A" w14:textId="77777777" w:rsidR="00920D3E" w:rsidRPr="007C6151" w:rsidRDefault="00920D3E" w:rsidP="00920D3E">
            <w:pPr>
              <w:jc w:val="right"/>
              <w:rPr>
                <w:sz w:val="20"/>
                <w:szCs w:val="20"/>
                <w:lang w:val="fr-CA"/>
              </w:rPr>
            </w:pPr>
            <w:r w:rsidRPr="007C6151">
              <w:rPr>
                <w:sz w:val="20"/>
                <w:szCs w:val="20"/>
                <w:lang w:val="fr-CA"/>
              </w:rPr>
              <w:t>385,98</w:t>
            </w:r>
          </w:p>
        </w:tc>
        <w:tc>
          <w:tcPr>
            <w:tcW w:w="557" w:type="pct"/>
            <w:tcMar>
              <w:left w:w="108" w:type="dxa"/>
              <w:right w:w="108" w:type="dxa"/>
            </w:tcMar>
          </w:tcPr>
          <w:p w14:paraId="0F0A5CB6" w14:textId="77777777" w:rsidR="00920D3E" w:rsidRPr="007C6151" w:rsidRDefault="00920D3E" w:rsidP="00920D3E">
            <w:pPr>
              <w:jc w:val="right"/>
              <w:rPr>
                <w:sz w:val="20"/>
                <w:szCs w:val="20"/>
                <w:lang w:val="fr-CA"/>
              </w:rPr>
            </w:pPr>
            <w:r w:rsidRPr="007C6151">
              <w:rPr>
                <w:sz w:val="20"/>
                <w:szCs w:val="20"/>
                <w:lang w:val="fr-CA"/>
              </w:rPr>
              <w:t>308,00</w:t>
            </w:r>
          </w:p>
        </w:tc>
      </w:tr>
      <w:tr w:rsidR="00920D3E" w:rsidRPr="007C6151" w14:paraId="38657D89" w14:textId="77777777" w:rsidTr="00920D3E">
        <w:trPr>
          <w:trHeight w:val="252"/>
        </w:trPr>
        <w:tc>
          <w:tcPr>
            <w:tcW w:w="983" w:type="pct"/>
            <w:vMerge w:val="restart"/>
            <w:tcMar>
              <w:left w:w="108" w:type="dxa"/>
              <w:right w:w="108" w:type="dxa"/>
            </w:tcMar>
            <w:vAlign w:val="center"/>
          </w:tcPr>
          <w:p w14:paraId="7FC4745D" w14:textId="77777777" w:rsidR="00920D3E" w:rsidRPr="007C6151" w:rsidRDefault="00920D3E" w:rsidP="00920D3E">
            <w:pPr>
              <w:ind w:right="-103"/>
              <w:jc w:val="left"/>
              <w:rPr>
                <w:sz w:val="20"/>
                <w:szCs w:val="20"/>
                <w:lang w:val="fr-CA"/>
              </w:rPr>
            </w:pPr>
            <w:r w:rsidRPr="007C6151">
              <w:rPr>
                <w:sz w:val="20"/>
                <w:szCs w:val="20"/>
                <w:lang w:val="fr-CA"/>
              </w:rPr>
              <w:t>Consommation maximum permise***</w:t>
            </w:r>
          </w:p>
        </w:tc>
        <w:tc>
          <w:tcPr>
            <w:tcW w:w="660" w:type="pct"/>
            <w:tcMar>
              <w:left w:w="108" w:type="dxa"/>
              <w:right w:w="108" w:type="dxa"/>
            </w:tcMar>
            <w:vAlign w:val="center"/>
          </w:tcPr>
          <w:p w14:paraId="2EB10813" w14:textId="77777777" w:rsidR="00920D3E" w:rsidRPr="007C6151" w:rsidRDefault="00920D3E" w:rsidP="00920D3E">
            <w:pPr>
              <w:rPr>
                <w:sz w:val="20"/>
                <w:szCs w:val="20"/>
                <w:lang w:val="fr-CA"/>
              </w:rPr>
            </w:pPr>
            <w:r w:rsidRPr="007C6151">
              <w:rPr>
                <w:sz w:val="20"/>
                <w:szCs w:val="20"/>
                <w:lang w:val="fr-CA"/>
              </w:rPr>
              <w:t>tm</w:t>
            </w:r>
          </w:p>
        </w:tc>
        <w:tc>
          <w:tcPr>
            <w:tcW w:w="560" w:type="pct"/>
            <w:tcMar>
              <w:left w:w="108" w:type="dxa"/>
              <w:right w:w="108" w:type="dxa"/>
            </w:tcMar>
          </w:tcPr>
          <w:p w14:paraId="588F9725" w14:textId="77777777" w:rsidR="00920D3E" w:rsidRPr="007C6151" w:rsidRDefault="00920D3E" w:rsidP="00920D3E">
            <w:pPr>
              <w:jc w:val="right"/>
              <w:rPr>
                <w:sz w:val="20"/>
                <w:szCs w:val="20"/>
                <w:lang w:val="fr-CA"/>
              </w:rPr>
            </w:pPr>
            <w:r w:rsidRPr="007C6151">
              <w:rPr>
                <w:sz w:val="20"/>
                <w:szCs w:val="20"/>
                <w:lang w:val="fr-CA"/>
              </w:rPr>
              <w:t>4 172,00</w:t>
            </w:r>
          </w:p>
        </w:tc>
        <w:tc>
          <w:tcPr>
            <w:tcW w:w="560" w:type="pct"/>
            <w:tcMar>
              <w:left w:w="108" w:type="dxa"/>
              <w:right w:w="108" w:type="dxa"/>
            </w:tcMar>
          </w:tcPr>
          <w:p w14:paraId="17A642E8" w14:textId="77777777" w:rsidR="00920D3E" w:rsidRPr="007C6151" w:rsidRDefault="00920D3E" w:rsidP="00920D3E">
            <w:pPr>
              <w:jc w:val="right"/>
              <w:rPr>
                <w:sz w:val="20"/>
                <w:szCs w:val="20"/>
                <w:lang w:val="fr-CA"/>
              </w:rPr>
            </w:pPr>
            <w:r w:rsidRPr="007C6151">
              <w:rPr>
                <w:sz w:val="20"/>
                <w:szCs w:val="20"/>
                <w:lang w:val="fr-CA"/>
              </w:rPr>
              <w:t>4 172,00</w:t>
            </w:r>
          </w:p>
        </w:tc>
        <w:tc>
          <w:tcPr>
            <w:tcW w:w="560" w:type="pct"/>
            <w:tcMar>
              <w:left w:w="108" w:type="dxa"/>
              <w:right w:w="108" w:type="dxa"/>
            </w:tcMar>
          </w:tcPr>
          <w:p w14:paraId="6061774D" w14:textId="77777777" w:rsidR="00920D3E" w:rsidRPr="007C6151" w:rsidRDefault="00920D3E" w:rsidP="00920D3E">
            <w:pPr>
              <w:jc w:val="right"/>
              <w:rPr>
                <w:sz w:val="20"/>
                <w:szCs w:val="20"/>
                <w:lang w:val="fr-CA"/>
              </w:rPr>
            </w:pPr>
            <w:r w:rsidRPr="007C6151">
              <w:rPr>
                <w:sz w:val="20"/>
                <w:szCs w:val="20"/>
                <w:lang w:val="fr-CA"/>
              </w:rPr>
              <w:t>4 172,00</w:t>
            </w:r>
          </w:p>
        </w:tc>
        <w:tc>
          <w:tcPr>
            <w:tcW w:w="560" w:type="pct"/>
            <w:tcMar>
              <w:left w:w="108" w:type="dxa"/>
              <w:right w:w="108" w:type="dxa"/>
            </w:tcMar>
          </w:tcPr>
          <w:p w14:paraId="162AA795" w14:textId="77777777" w:rsidR="00920D3E" w:rsidRPr="007C6151" w:rsidRDefault="00920D3E" w:rsidP="00920D3E">
            <w:pPr>
              <w:jc w:val="right"/>
              <w:rPr>
                <w:sz w:val="20"/>
                <w:szCs w:val="20"/>
                <w:lang w:val="fr-CA"/>
              </w:rPr>
            </w:pPr>
            <w:r w:rsidRPr="007C6151">
              <w:rPr>
                <w:sz w:val="20"/>
                <w:szCs w:val="20"/>
                <w:lang w:val="fr-CA"/>
              </w:rPr>
              <w:t>3 624,5</w:t>
            </w:r>
          </w:p>
        </w:tc>
        <w:tc>
          <w:tcPr>
            <w:tcW w:w="560" w:type="pct"/>
            <w:tcMar>
              <w:left w:w="108" w:type="dxa"/>
              <w:right w:w="108" w:type="dxa"/>
            </w:tcMar>
          </w:tcPr>
          <w:p w14:paraId="7D6BB41A" w14:textId="77777777" w:rsidR="00920D3E" w:rsidRPr="007C6151" w:rsidRDefault="00920D3E" w:rsidP="00920D3E">
            <w:pPr>
              <w:jc w:val="right"/>
              <w:rPr>
                <w:sz w:val="20"/>
                <w:szCs w:val="20"/>
                <w:lang w:val="fr-CA"/>
              </w:rPr>
            </w:pPr>
            <w:r w:rsidRPr="007C6151">
              <w:rPr>
                <w:sz w:val="20"/>
                <w:szCs w:val="20"/>
                <w:lang w:val="fr-CA"/>
              </w:rPr>
              <w:t>3 624,5</w:t>
            </w:r>
          </w:p>
        </w:tc>
        <w:tc>
          <w:tcPr>
            <w:tcW w:w="557" w:type="pct"/>
            <w:tcMar>
              <w:left w:w="108" w:type="dxa"/>
              <w:right w:w="108" w:type="dxa"/>
            </w:tcMar>
          </w:tcPr>
          <w:p w14:paraId="27E93365" w14:textId="77777777" w:rsidR="00920D3E" w:rsidRPr="007C6151" w:rsidRDefault="00920D3E" w:rsidP="00920D3E">
            <w:pPr>
              <w:jc w:val="right"/>
              <w:rPr>
                <w:sz w:val="20"/>
                <w:szCs w:val="20"/>
                <w:lang w:val="fr-CA"/>
              </w:rPr>
            </w:pPr>
            <w:r w:rsidRPr="007C6151">
              <w:rPr>
                <w:sz w:val="20"/>
                <w:szCs w:val="20"/>
                <w:lang w:val="fr-CA"/>
              </w:rPr>
              <w:t>2 944,91</w:t>
            </w:r>
          </w:p>
        </w:tc>
      </w:tr>
      <w:tr w:rsidR="00920D3E" w:rsidRPr="007C6151" w14:paraId="4572F8DF" w14:textId="77777777" w:rsidTr="00920D3E">
        <w:trPr>
          <w:trHeight w:val="252"/>
        </w:trPr>
        <w:tc>
          <w:tcPr>
            <w:tcW w:w="983" w:type="pct"/>
            <w:vMerge/>
            <w:tcMar>
              <w:left w:w="108" w:type="dxa"/>
              <w:right w:w="108" w:type="dxa"/>
            </w:tcMar>
            <w:vAlign w:val="center"/>
          </w:tcPr>
          <w:p w14:paraId="288DD46D" w14:textId="77777777" w:rsidR="00920D3E" w:rsidRPr="007C6151" w:rsidRDefault="00920D3E" w:rsidP="00920D3E">
            <w:pPr>
              <w:jc w:val="left"/>
              <w:rPr>
                <w:sz w:val="20"/>
                <w:szCs w:val="20"/>
                <w:lang w:val="fr-CA"/>
              </w:rPr>
            </w:pPr>
          </w:p>
        </w:tc>
        <w:tc>
          <w:tcPr>
            <w:tcW w:w="660" w:type="pct"/>
            <w:tcMar>
              <w:left w:w="108" w:type="dxa"/>
              <w:right w:w="108" w:type="dxa"/>
            </w:tcMar>
            <w:vAlign w:val="center"/>
          </w:tcPr>
          <w:p w14:paraId="641B2366" w14:textId="77777777" w:rsidR="00920D3E" w:rsidRPr="007C6151" w:rsidRDefault="00920D3E" w:rsidP="00920D3E">
            <w:pPr>
              <w:rPr>
                <w:sz w:val="20"/>
                <w:szCs w:val="20"/>
                <w:lang w:val="fr-CA"/>
              </w:rPr>
            </w:pPr>
            <w:r w:rsidRPr="007C6151">
              <w:rPr>
                <w:sz w:val="20"/>
                <w:szCs w:val="20"/>
                <w:lang w:val="fr-CA"/>
              </w:rPr>
              <w:t>tonnes PAO</w:t>
            </w:r>
          </w:p>
        </w:tc>
        <w:tc>
          <w:tcPr>
            <w:tcW w:w="560" w:type="pct"/>
            <w:tcMar>
              <w:left w:w="108" w:type="dxa"/>
              <w:right w:w="108" w:type="dxa"/>
            </w:tcMar>
          </w:tcPr>
          <w:p w14:paraId="0029FD0A" w14:textId="77777777" w:rsidR="00920D3E" w:rsidRPr="007C6151" w:rsidRDefault="00920D3E" w:rsidP="00920D3E">
            <w:pPr>
              <w:jc w:val="right"/>
              <w:rPr>
                <w:sz w:val="20"/>
                <w:szCs w:val="20"/>
                <w:lang w:val="fr-CA"/>
              </w:rPr>
            </w:pPr>
            <w:r w:rsidRPr="007C6151">
              <w:rPr>
                <w:sz w:val="20"/>
                <w:szCs w:val="20"/>
                <w:lang w:val="fr-CA"/>
              </w:rPr>
              <w:t>455,2</w:t>
            </w:r>
          </w:p>
        </w:tc>
        <w:tc>
          <w:tcPr>
            <w:tcW w:w="560" w:type="pct"/>
            <w:tcMar>
              <w:left w:w="108" w:type="dxa"/>
              <w:right w:w="108" w:type="dxa"/>
            </w:tcMar>
          </w:tcPr>
          <w:p w14:paraId="65DD1B35" w14:textId="77777777" w:rsidR="00920D3E" w:rsidRPr="007C6151" w:rsidRDefault="00920D3E" w:rsidP="00920D3E">
            <w:pPr>
              <w:jc w:val="right"/>
              <w:rPr>
                <w:sz w:val="20"/>
                <w:szCs w:val="20"/>
                <w:lang w:val="fr-CA"/>
              </w:rPr>
            </w:pPr>
            <w:r w:rsidRPr="007C6151">
              <w:rPr>
                <w:sz w:val="20"/>
                <w:szCs w:val="20"/>
                <w:lang w:val="fr-CA"/>
              </w:rPr>
              <w:t>455,2</w:t>
            </w:r>
          </w:p>
        </w:tc>
        <w:tc>
          <w:tcPr>
            <w:tcW w:w="560" w:type="pct"/>
            <w:tcMar>
              <w:left w:w="108" w:type="dxa"/>
              <w:right w:w="108" w:type="dxa"/>
            </w:tcMar>
          </w:tcPr>
          <w:p w14:paraId="6E69B165" w14:textId="77777777" w:rsidR="00920D3E" w:rsidRPr="007C6151" w:rsidRDefault="00920D3E" w:rsidP="00920D3E">
            <w:pPr>
              <w:jc w:val="right"/>
              <w:rPr>
                <w:sz w:val="20"/>
                <w:szCs w:val="20"/>
                <w:lang w:val="fr-CA"/>
              </w:rPr>
            </w:pPr>
            <w:r w:rsidRPr="007C6151">
              <w:rPr>
                <w:sz w:val="20"/>
                <w:szCs w:val="20"/>
                <w:lang w:val="fr-CA"/>
              </w:rPr>
              <w:t>455,2</w:t>
            </w:r>
          </w:p>
        </w:tc>
        <w:tc>
          <w:tcPr>
            <w:tcW w:w="560" w:type="pct"/>
            <w:tcMar>
              <w:left w:w="108" w:type="dxa"/>
              <w:right w:w="108" w:type="dxa"/>
            </w:tcMar>
          </w:tcPr>
          <w:p w14:paraId="67C7628E" w14:textId="77777777" w:rsidR="00920D3E" w:rsidRPr="007C6151" w:rsidRDefault="00920D3E" w:rsidP="00920D3E">
            <w:pPr>
              <w:jc w:val="right"/>
              <w:rPr>
                <w:sz w:val="20"/>
                <w:szCs w:val="20"/>
                <w:lang w:val="fr-CA"/>
              </w:rPr>
            </w:pPr>
            <w:r w:rsidRPr="007C6151">
              <w:rPr>
                <w:sz w:val="20"/>
                <w:szCs w:val="20"/>
                <w:lang w:val="fr-CA"/>
              </w:rPr>
              <w:t>395,4</w:t>
            </w:r>
          </w:p>
        </w:tc>
        <w:tc>
          <w:tcPr>
            <w:tcW w:w="560" w:type="pct"/>
            <w:tcMar>
              <w:left w:w="108" w:type="dxa"/>
              <w:right w:w="108" w:type="dxa"/>
            </w:tcMar>
          </w:tcPr>
          <w:p w14:paraId="671CCCF5" w14:textId="77777777" w:rsidR="00920D3E" w:rsidRPr="007C6151" w:rsidRDefault="00920D3E" w:rsidP="00920D3E">
            <w:pPr>
              <w:jc w:val="right"/>
              <w:rPr>
                <w:sz w:val="20"/>
                <w:szCs w:val="20"/>
                <w:lang w:val="fr-CA"/>
              </w:rPr>
            </w:pPr>
            <w:r w:rsidRPr="007C6151">
              <w:rPr>
                <w:sz w:val="20"/>
                <w:szCs w:val="20"/>
                <w:lang w:val="fr-CA"/>
              </w:rPr>
              <w:t>395,4</w:t>
            </w:r>
          </w:p>
        </w:tc>
        <w:tc>
          <w:tcPr>
            <w:tcW w:w="557" w:type="pct"/>
            <w:tcMar>
              <w:left w:w="108" w:type="dxa"/>
              <w:right w:w="108" w:type="dxa"/>
            </w:tcMar>
          </w:tcPr>
          <w:p w14:paraId="56EFB802" w14:textId="77777777" w:rsidR="00920D3E" w:rsidRPr="007C6151" w:rsidRDefault="00920D3E" w:rsidP="00920D3E">
            <w:pPr>
              <w:jc w:val="right"/>
              <w:rPr>
                <w:sz w:val="20"/>
                <w:szCs w:val="20"/>
                <w:lang w:val="fr-CA"/>
              </w:rPr>
            </w:pPr>
            <w:r w:rsidRPr="007C6151">
              <w:rPr>
                <w:sz w:val="20"/>
                <w:szCs w:val="20"/>
                <w:lang w:val="fr-CA"/>
              </w:rPr>
              <w:t>321,24</w:t>
            </w:r>
          </w:p>
        </w:tc>
      </w:tr>
      <w:tr w:rsidR="00920D3E" w:rsidRPr="007C6151" w14:paraId="4D6B6F3C" w14:textId="77777777" w:rsidTr="00920D3E">
        <w:trPr>
          <w:trHeight w:val="252"/>
        </w:trPr>
        <w:tc>
          <w:tcPr>
            <w:tcW w:w="983" w:type="pct"/>
            <w:vMerge w:val="restart"/>
            <w:tcMar>
              <w:left w:w="108" w:type="dxa"/>
              <w:right w:w="108" w:type="dxa"/>
            </w:tcMar>
            <w:vAlign w:val="center"/>
          </w:tcPr>
          <w:p w14:paraId="66C25C2D" w14:textId="77777777" w:rsidR="00920D3E" w:rsidRPr="007C6151" w:rsidRDefault="00920D3E" w:rsidP="00920D3E">
            <w:pPr>
              <w:jc w:val="left"/>
              <w:rPr>
                <w:sz w:val="20"/>
                <w:szCs w:val="20"/>
                <w:lang w:val="fr-CA"/>
              </w:rPr>
            </w:pPr>
            <w:r w:rsidRPr="007C6151">
              <w:rPr>
                <w:sz w:val="20"/>
                <w:szCs w:val="20"/>
                <w:lang w:val="fr-CA"/>
              </w:rPr>
              <w:t>Objectifs d’élimination</w:t>
            </w:r>
          </w:p>
        </w:tc>
        <w:tc>
          <w:tcPr>
            <w:tcW w:w="660" w:type="pct"/>
            <w:tcMar>
              <w:left w:w="108" w:type="dxa"/>
              <w:right w:w="108" w:type="dxa"/>
            </w:tcMar>
            <w:vAlign w:val="center"/>
          </w:tcPr>
          <w:p w14:paraId="49570A08" w14:textId="77777777" w:rsidR="00920D3E" w:rsidRPr="007C6151" w:rsidRDefault="00920D3E" w:rsidP="00920D3E">
            <w:pPr>
              <w:rPr>
                <w:sz w:val="20"/>
                <w:szCs w:val="20"/>
                <w:lang w:val="fr-CA"/>
              </w:rPr>
            </w:pPr>
            <w:r w:rsidRPr="007C6151">
              <w:rPr>
                <w:sz w:val="20"/>
                <w:szCs w:val="20"/>
                <w:lang w:val="fr-CA"/>
              </w:rPr>
              <w:t>tm</w:t>
            </w:r>
          </w:p>
        </w:tc>
        <w:tc>
          <w:tcPr>
            <w:tcW w:w="560" w:type="pct"/>
            <w:tcMar>
              <w:left w:w="108" w:type="dxa"/>
              <w:right w:w="108" w:type="dxa"/>
            </w:tcMar>
          </w:tcPr>
          <w:p w14:paraId="2B28AD06" w14:textId="77777777" w:rsidR="00920D3E" w:rsidRPr="007C6151" w:rsidRDefault="00920D3E" w:rsidP="00920D3E">
            <w:pPr>
              <w:jc w:val="right"/>
              <w:rPr>
                <w:sz w:val="20"/>
                <w:szCs w:val="20"/>
                <w:lang w:val="fr-CA"/>
              </w:rPr>
            </w:pPr>
            <w:r w:rsidRPr="007C6151">
              <w:rPr>
                <w:sz w:val="20"/>
                <w:szCs w:val="20"/>
                <w:lang w:val="fr-CA"/>
              </w:rPr>
              <w:t>S.o.</w:t>
            </w:r>
          </w:p>
        </w:tc>
        <w:tc>
          <w:tcPr>
            <w:tcW w:w="560" w:type="pct"/>
            <w:tcMar>
              <w:left w:w="108" w:type="dxa"/>
              <w:right w:w="108" w:type="dxa"/>
            </w:tcMar>
          </w:tcPr>
          <w:p w14:paraId="52828A08" w14:textId="77777777" w:rsidR="00920D3E" w:rsidRPr="007C6151" w:rsidRDefault="00920D3E" w:rsidP="00920D3E">
            <w:pPr>
              <w:jc w:val="right"/>
              <w:rPr>
                <w:sz w:val="20"/>
                <w:szCs w:val="20"/>
                <w:lang w:val="fr-CA"/>
              </w:rPr>
            </w:pPr>
            <w:r w:rsidRPr="007C6151">
              <w:rPr>
                <w:sz w:val="20"/>
                <w:szCs w:val="20"/>
                <w:lang w:val="fr-CA"/>
              </w:rPr>
              <w:t>S.o.</w:t>
            </w:r>
          </w:p>
        </w:tc>
        <w:tc>
          <w:tcPr>
            <w:tcW w:w="560" w:type="pct"/>
            <w:tcMar>
              <w:left w:w="108" w:type="dxa"/>
              <w:right w:w="108" w:type="dxa"/>
            </w:tcMar>
          </w:tcPr>
          <w:p w14:paraId="74F6405A" w14:textId="77777777" w:rsidR="00920D3E" w:rsidRPr="007C6151" w:rsidRDefault="00920D3E" w:rsidP="00920D3E">
            <w:pPr>
              <w:jc w:val="right"/>
              <w:rPr>
                <w:sz w:val="20"/>
                <w:szCs w:val="20"/>
                <w:lang w:val="fr-CA"/>
              </w:rPr>
            </w:pPr>
            <w:r w:rsidRPr="007C6151">
              <w:rPr>
                <w:sz w:val="20"/>
                <w:szCs w:val="20"/>
                <w:lang w:val="fr-CA"/>
              </w:rPr>
              <w:t>S.o.</w:t>
            </w:r>
          </w:p>
        </w:tc>
        <w:tc>
          <w:tcPr>
            <w:tcW w:w="560" w:type="pct"/>
            <w:tcMar>
              <w:left w:w="108" w:type="dxa"/>
              <w:right w:w="108" w:type="dxa"/>
            </w:tcMar>
          </w:tcPr>
          <w:p w14:paraId="260FA8AB" w14:textId="77777777" w:rsidR="00920D3E" w:rsidRPr="007C6151" w:rsidRDefault="00920D3E" w:rsidP="00920D3E">
            <w:pPr>
              <w:jc w:val="right"/>
              <w:rPr>
                <w:sz w:val="20"/>
                <w:szCs w:val="20"/>
                <w:lang w:val="fr-CA"/>
              </w:rPr>
            </w:pPr>
            <w:r w:rsidRPr="007C6151">
              <w:rPr>
                <w:sz w:val="20"/>
                <w:szCs w:val="20"/>
                <w:lang w:val="fr-CA"/>
              </w:rPr>
              <w:t>548,2</w:t>
            </w:r>
          </w:p>
        </w:tc>
        <w:tc>
          <w:tcPr>
            <w:tcW w:w="560" w:type="pct"/>
            <w:tcMar>
              <w:left w:w="108" w:type="dxa"/>
              <w:right w:w="108" w:type="dxa"/>
            </w:tcMar>
          </w:tcPr>
          <w:p w14:paraId="41C67838" w14:textId="77777777" w:rsidR="00920D3E" w:rsidRPr="007C6151" w:rsidRDefault="00920D3E" w:rsidP="00920D3E">
            <w:pPr>
              <w:jc w:val="right"/>
              <w:rPr>
                <w:sz w:val="20"/>
                <w:szCs w:val="20"/>
                <w:lang w:val="fr-CA"/>
              </w:rPr>
            </w:pPr>
            <w:r w:rsidRPr="007C6151">
              <w:rPr>
                <w:sz w:val="20"/>
                <w:szCs w:val="20"/>
                <w:lang w:val="fr-CA"/>
              </w:rPr>
              <w:t>S.o.</w:t>
            </w:r>
          </w:p>
        </w:tc>
        <w:tc>
          <w:tcPr>
            <w:tcW w:w="557" w:type="pct"/>
            <w:tcMar>
              <w:left w:w="108" w:type="dxa"/>
              <w:right w:w="108" w:type="dxa"/>
            </w:tcMar>
          </w:tcPr>
          <w:p w14:paraId="75FEDCD9" w14:textId="77777777" w:rsidR="00920D3E" w:rsidRPr="007C6151" w:rsidRDefault="00920D3E" w:rsidP="00920D3E">
            <w:pPr>
              <w:jc w:val="right"/>
              <w:rPr>
                <w:sz w:val="20"/>
                <w:szCs w:val="20"/>
                <w:lang w:val="fr-CA"/>
              </w:rPr>
            </w:pPr>
            <w:r w:rsidRPr="007C6151">
              <w:rPr>
                <w:sz w:val="20"/>
                <w:szCs w:val="20"/>
                <w:lang w:val="fr-CA"/>
              </w:rPr>
              <w:t>679,60</w:t>
            </w:r>
          </w:p>
        </w:tc>
      </w:tr>
      <w:tr w:rsidR="00920D3E" w:rsidRPr="007C6151" w14:paraId="28E2E8AA" w14:textId="77777777" w:rsidTr="00920D3E">
        <w:trPr>
          <w:trHeight w:val="252"/>
        </w:trPr>
        <w:tc>
          <w:tcPr>
            <w:tcW w:w="983" w:type="pct"/>
            <w:vMerge/>
            <w:tcMar>
              <w:left w:w="108" w:type="dxa"/>
              <w:right w:w="108" w:type="dxa"/>
            </w:tcMar>
          </w:tcPr>
          <w:p w14:paraId="2D973B1F" w14:textId="77777777" w:rsidR="00920D3E" w:rsidRPr="007C6151" w:rsidRDefault="00920D3E" w:rsidP="00920D3E">
            <w:pPr>
              <w:rPr>
                <w:sz w:val="20"/>
                <w:szCs w:val="20"/>
                <w:lang w:val="fr-CA"/>
              </w:rPr>
            </w:pPr>
          </w:p>
        </w:tc>
        <w:tc>
          <w:tcPr>
            <w:tcW w:w="660" w:type="pct"/>
            <w:tcMar>
              <w:left w:w="108" w:type="dxa"/>
              <w:right w:w="108" w:type="dxa"/>
            </w:tcMar>
            <w:vAlign w:val="center"/>
          </w:tcPr>
          <w:p w14:paraId="1DC3E470" w14:textId="77777777" w:rsidR="00920D3E" w:rsidRPr="007C6151" w:rsidRDefault="00920D3E" w:rsidP="00920D3E">
            <w:pPr>
              <w:rPr>
                <w:sz w:val="20"/>
                <w:szCs w:val="20"/>
                <w:lang w:val="fr-CA"/>
              </w:rPr>
            </w:pPr>
            <w:r w:rsidRPr="007C6151">
              <w:rPr>
                <w:sz w:val="20"/>
                <w:szCs w:val="20"/>
                <w:lang w:val="fr-CA"/>
              </w:rPr>
              <w:t>tonnes PAO</w:t>
            </w:r>
          </w:p>
        </w:tc>
        <w:tc>
          <w:tcPr>
            <w:tcW w:w="560" w:type="pct"/>
            <w:tcMar>
              <w:left w:w="108" w:type="dxa"/>
              <w:right w:w="108" w:type="dxa"/>
            </w:tcMar>
          </w:tcPr>
          <w:p w14:paraId="7F1F5DCC" w14:textId="77777777" w:rsidR="00920D3E" w:rsidRPr="007C6151" w:rsidRDefault="00920D3E" w:rsidP="00920D3E">
            <w:pPr>
              <w:jc w:val="right"/>
              <w:rPr>
                <w:sz w:val="20"/>
                <w:szCs w:val="20"/>
                <w:lang w:val="fr-CA"/>
              </w:rPr>
            </w:pPr>
            <w:r w:rsidRPr="007C6151">
              <w:rPr>
                <w:sz w:val="20"/>
                <w:szCs w:val="20"/>
                <w:lang w:val="fr-CA"/>
              </w:rPr>
              <w:t>S.o.</w:t>
            </w:r>
          </w:p>
        </w:tc>
        <w:tc>
          <w:tcPr>
            <w:tcW w:w="560" w:type="pct"/>
            <w:tcMar>
              <w:left w:w="108" w:type="dxa"/>
              <w:right w:w="108" w:type="dxa"/>
            </w:tcMar>
          </w:tcPr>
          <w:p w14:paraId="715E5564" w14:textId="77777777" w:rsidR="00920D3E" w:rsidRPr="007C6151" w:rsidRDefault="00920D3E" w:rsidP="00920D3E">
            <w:pPr>
              <w:jc w:val="right"/>
              <w:rPr>
                <w:sz w:val="20"/>
                <w:szCs w:val="20"/>
                <w:lang w:val="fr-CA"/>
              </w:rPr>
            </w:pPr>
            <w:r w:rsidRPr="007C6151">
              <w:rPr>
                <w:sz w:val="20"/>
                <w:szCs w:val="20"/>
                <w:lang w:val="fr-CA"/>
              </w:rPr>
              <w:t>S.o.</w:t>
            </w:r>
          </w:p>
        </w:tc>
        <w:tc>
          <w:tcPr>
            <w:tcW w:w="560" w:type="pct"/>
            <w:tcMar>
              <w:left w:w="108" w:type="dxa"/>
              <w:right w:w="108" w:type="dxa"/>
            </w:tcMar>
          </w:tcPr>
          <w:p w14:paraId="4AFEC7F3" w14:textId="77777777" w:rsidR="00920D3E" w:rsidRPr="007C6151" w:rsidRDefault="00920D3E" w:rsidP="00920D3E">
            <w:pPr>
              <w:jc w:val="right"/>
              <w:rPr>
                <w:sz w:val="20"/>
                <w:szCs w:val="20"/>
                <w:lang w:val="fr-CA"/>
              </w:rPr>
            </w:pPr>
            <w:r w:rsidRPr="007C6151">
              <w:rPr>
                <w:sz w:val="20"/>
                <w:szCs w:val="20"/>
                <w:lang w:val="fr-CA"/>
              </w:rPr>
              <w:t>S.o.</w:t>
            </w:r>
          </w:p>
        </w:tc>
        <w:tc>
          <w:tcPr>
            <w:tcW w:w="560" w:type="pct"/>
            <w:tcMar>
              <w:left w:w="108" w:type="dxa"/>
              <w:right w:w="108" w:type="dxa"/>
            </w:tcMar>
          </w:tcPr>
          <w:p w14:paraId="2B49A167" w14:textId="77777777" w:rsidR="00920D3E" w:rsidRPr="007C6151" w:rsidRDefault="00920D3E" w:rsidP="00920D3E">
            <w:pPr>
              <w:jc w:val="right"/>
              <w:rPr>
                <w:sz w:val="20"/>
                <w:szCs w:val="20"/>
                <w:lang w:val="fr-CA"/>
              </w:rPr>
            </w:pPr>
            <w:r w:rsidRPr="007C6151">
              <w:rPr>
                <w:sz w:val="20"/>
                <w:szCs w:val="20"/>
                <w:lang w:val="fr-CA"/>
              </w:rPr>
              <w:t>59,8</w:t>
            </w:r>
          </w:p>
        </w:tc>
        <w:tc>
          <w:tcPr>
            <w:tcW w:w="560" w:type="pct"/>
            <w:tcMar>
              <w:left w:w="108" w:type="dxa"/>
              <w:right w:w="108" w:type="dxa"/>
            </w:tcMar>
          </w:tcPr>
          <w:p w14:paraId="42C1A404" w14:textId="77777777" w:rsidR="00920D3E" w:rsidRPr="007C6151" w:rsidRDefault="00920D3E" w:rsidP="00920D3E">
            <w:pPr>
              <w:jc w:val="right"/>
              <w:rPr>
                <w:sz w:val="20"/>
                <w:szCs w:val="20"/>
                <w:lang w:val="fr-CA"/>
              </w:rPr>
            </w:pPr>
            <w:r w:rsidRPr="007C6151">
              <w:rPr>
                <w:sz w:val="20"/>
                <w:szCs w:val="20"/>
                <w:lang w:val="fr-CA"/>
              </w:rPr>
              <w:t>S.o.</w:t>
            </w:r>
          </w:p>
        </w:tc>
        <w:tc>
          <w:tcPr>
            <w:tcW w:w="557" w:type="pct"/>
            <w:tcMar>
              <w:left w:w="108" w:type="dxa"/>
              <w:right w:w="108" w:type="dxa"/>
            </w:tcMar>
          </w:tcPr>
          <w:p w14:paraId="19BDFEC1" w14:textId="77777777" w:rsidR="00920D3E" w:rsidRPr="007C6151" w:rsidRDefault="00920D3E" w:rsidP="00920D3E">
            <w:pPr>
              <w:jc w:val="right"/>
              <w:rPr>
                <w:sz w:val="20"/>
                <w:szCs w:val="20"/>
                <w:lang w:val="fr-CA"/>
              </w:rPr>
            </w:pPr>
            <w:r w:rsidRPr="007C6151">
              <w:rPr>
                <w:sz w:val="20"/>
                <w:szCs w:val="20"/>
                <w:lang w:val="fr-CA"/>
              </w:rPr>
              <w:t>74,16</w:t>
            </w:r>
          </w:p>
        </w:tc>
      </w:tr>
    </w:tbl>
    <w:p w14:paraId="24047E3A" w14:textId="77777777" w:rsidR="00920D3E" w:rsidRPr="007C6151" w:rsidRDefault="00920D3E" w:rsidP="00920D3E">
      <w:pPr>
        <w:rPr>
          <w:sz w:val="18"/>
          <w:szCs w:val="16"/>
          <w:lang w:val="fr-CA"/>
        </w:rPr>
      </w:pPr>
      <w:r w:rsidRPr="007C6151">
        <w:rPr>
          <w:sz w:val="18"/>
          <w:szCs w:val="16"/>
          <w:lang w:val="fr-CA"/>
        </w:rPr>
        <w:t>* Estimation de la consommation fournie par le BCEE.</w:t>
      </w:r>
    </w:p>
    <w:p w14:paraId="5B6B40F3" w14:textId="77777777" w:rsidR="00920D3E" w:rsidRPr="007C6151" w:rsidRDefault="00920D3E" w:rsidP="00920D3E">
      <w:pPr>
        <w:rPr>
          <w:sz w:val="18"/>
          <w:szCs w:val="16"/>
          <w:lang w:val="fr-CA"/>
        </w:rPr>
      </w:pPr>
      <w:r w:rsidRPr="007C6151">
        <w:rPr>
          <w:sz w:val="18"/>
          <w:szCs w:val="16"/>
          <w:lang w:val="fr-CA"/>
        </w:rPr>
        <w:t>** Selon le rapport de mise en œuvre du programme de pays.</w:t>
      </w:r>
    </w:p>
    <w:p w14:paraId="3CA787DD" w14:textId="77777777" w:rsidR="00920D3E" w:rsidRPr="007C6151" w:rsidRDefault="00920D3E" w:rsidP="00920D3E">
      <w:pPr>
        <w:rPr>
          <w:sz w:val="18"/>
          <w:szCs w:val="16"/>
          <w:lang w:val="fr-CA"/>
        </w:rPr>
      </w:pPr>
      <w:r w:rsidRPr="007C6151">
        <w:rPr>
          <w:sz w:val="18"/>
          <w:szCs w:val="16"/>
          <w:lang w:val="fr-CA"/>
        </w:rPr>
        <w:t xml:space="preserve">*** </w:t>
      </w:r>
      <w:r>
        <w:rPr>
          <w:sz w:val="18"/>
          <w:szCs w:val="16"/>
          <w:lang w:val="fr-CA"/>
        </w:rPr>
        <w:t>Selon l’A</w:t>
      </w:r>
      <w:r w:rsidRPr="007C6151">
        <w:rPr>
          <w:sz w:val="18"/>
          <w:szCs w:val="16"/>
          <w:lang w:val="fr-CA"/>
        </w:rPr>
        <w:t>ccord de la phase I jusqu’en 2015 signé à la 67</w:t>
      </w:r>
      <w:r w:rsidRPr="007C6151">
        <w:rPr>
          <w:sz w:val="18"/>
          <w:szCs w:val="16"/>
          <w:vertAlign w:val="superscript"/>
          <w:lang w:val="fr-CA"/>
        </w:rPr>
        <w:t>e</w:t>
      </w:r>
      <w:r>
        <w:rPr>
          <w:sz w:val="18"/>
          <w:szCs w:val="16"/>
          <w:lang w:val="fr-CA"/>
        </w:rPr>
        <w:t xml:space="preserve"> réunion et l’A</w:t>
      </w:r>
      <w:r w:rsidRPr="007C6151">
        <w:rPr>
          <w:sz w:val="18"/>
          <w:szCs w:val="16"/>
          <w:lang w:val="fr-CA"/>
        </w:rPr>
        <w:t>ccord révisé de la phase II de 2016 à 2020 signé à la 86</w:t>
      </w:r>
      <w:r w:rsidRPr="007C6151">
        <w:rPr>
          <w:sz w:val="18"/>
          <w:szCs w:val="16"/>
          <w:vertAlign w:val="superscript"/>
          <w:lang w:val="fr-CA"/>
        </w:rPr>
        <w:t>e</w:t>
      </w:r>
      <w:r w:rsidRPr="007C6151">
        <w:rPr>
          <w:sz w:val="18"/>
          <w:szCs w:val="16"/>
          <w:lang w:val="fr-CA"/>
        </w:rPr>
        <w:t> réunion.</w:t>
      </w:r>
    </w:p>
    <w:p w14:paraId="0213FE1C" w14:textId="77777777" w:rsidR="00920D3E" w:rsidRPr="007C6151" w:rsidRDefault="00920D3E" w:rsidP="00920D3E">
      <w:pPr>
        <w:rPr>
          <w:sz w:val="16"/>
          <w:szCs w:val="16"/>
          <w:lang w:val="fr-CA"/>
        </w:rPr>
      </w:pPr>
    </w:p>
    <w:p w14:paraId="54081CF6" w14:textId="77777777" w:rsidR="00920D3E" w:rsidRPr="007C6151" w:rsidRDefault="00920D3E" w:rsidP="00920D3E">
      <w:pPr>
        <w:pStyle w:val="Heading1"/>
        <w:rPr>
          <w:lang w:val="fr-CA"/>
        </w:rPr>
      </w:pPr>
      <w:r w:rsidRPr="007C6151">
        <w:rPr>
          <w:lang w:val="fr-CA"/>
        </w:rPr>
        <w:t>La réduction de la consommation de HCFC dans le secteur des solvants a été réalisée en appliquant les quotas de production et les quotas de ventes intérieures établis pour chaque producteur; l’application des quotas de consommation des HCFC pour les entreprises de fabrication</w:t>
      </w:r>
      <w:r>
        <w:rPr>
          <w:lang w:val="fr-CA"/>
        </w:rPr>
        <w:t xml:space="preserve"> qui consomment plus de 100 </w:t>
      </w:r>
      <w:r w:rsidRPr="007C6151">
        <w:rPr>
          <w:lang w:val="fr-CA"/>
        </w:rPr>
        <w:t>tm; et la reconversion des entreprises à la phase I du PGEH, pour une élimination totale de 599 tm (65,90 tm) de HCFC-141b. La légère augmentation de la consommation en 2019 est attribuée aux fluctuations dans la consommation dans certaines entreprises qui n’ont pas encore achevé leur reconversion. La consommation estimative de 2020, qui représente 20 pour cent de moins que la consommation de 2019, témoigne des progrès accomplis dans la mise en œuvre des projets de reconversion dans le secteur des solvants.</w:t>
      </w:r>
    </w:p>
    <w:p w14:paraId="564BEA53" w14:textId="77777777" w:rsidR="00920D3E" w:rsidRPr="007C6151" w:rsidRDefault="00920D3E" w:rsidP="00920D3E">
      <w:pPr>
        <w:widowControl w:val="0"/>
        <w:spacing w:after="240"/>
        <w:rPr>
          <w:u w:val="single"/>
          <w:lang w:val="fr-CA"/>
        </w:rPr>
      </w:pPr>
      <w:r w:rsidRPr="007C6151">
        <w:rPr>
          <w:u w:val="single"/>
          <w:lang w:val="fr-CA"/>
        </w:rPr>
        <w:lastRenderedPageBreak/>
        <w:t>État des progrès</w:t>
      </w:r>
    </w:p>
    <w:p w14:paraId="396964A5" w14:textId="77777777" w:rsidR="00920D3E" w:rsidRPr="007C6151" w:rsidRDefault="00920D3E" w:rsidP="00920D3E">
      <w:pPr>
        <w:pStyle w:val="Heading1"/>
        <w:widowControl w:val="0"/>
        <w:rPr>
          <w:lang w:val="fr-CA"/>
        </w:rPr>
      </w:pPr>
      <w:r w:rsidRPr="007C6151">
        <w:rPr>
          <w:lang w:val="fr-CA"/>
        </w:rPr>
        <w:t xml:space="preserve">Le Secrétariat a posé des questions sur l’état de la signature des contrats du deuxième groupe de 25 entreprises visées à l’origine dans la troisième phase de la mise en œuvre. Le PNUD a indiqué que les contrats du deuxième groupe d’entreprises ne pourront être signés qu’à la quatrième tranche à cause de la réduction du financement pour le secteur des solvants et parce que l’approbation de la troisième tranche était nécessaire afin de respecter les engagements financiers pour le premier groupe de 23 entreprises. </w:t>
      </w:r>
      <w:r>
        <w:rPr>
          <w:lang w:val="fr-CA"/>
        </w:rPr>
        <w:t>Le PNUD</w:t>
      </w:r>
      <w:r w:rsidRPr="007C6151">
        <w:rPr>
          <w:lang w:val="fr-CA"/>
        </w:rPr>
        <w:t xml:space="preserve"> </w:t>
      </w:r>
      <w:r>
        <w:rPr>
          <w:lang w:val="fr-CA"/>
        </w:rPr>
        <w:t>a aussi souligné que les sommes allouées au deuxième groupe seront inférieures aux sommes allouées à l’origine, à cause des ajustements apportés au financement du secteur. Le BCEE continuera à suivre ces 25 entreprises afin de s’assurer qu’elles maintiennent leur participation au projet malgré les réductions du financement pour l’achèvement des reconversions.</w:t>
      </w:r>
    </w:p>
    <w:p w14:paraId="1B46D666" w14:textId="77777777" w:rsidR="00920D3E" w:rsidRPr="007C6151" w:rsidRDefault="00920D3E" w:rsidP="00920D3E">
      <w:pPr>
        <w:pStyle w:val="Heading1"/>
        <w:rPr>
          <w:lang w:val="fr-CA"/>
        </w:rPr>
      </w:pPr>
      <w:r>
        <w:rPr>
          <w:lang w:val="fr-CA"/>
        </w:rPr>
        <w:t>Le</w:t>
      </w:r>
      <w:r w:rsidRPr="007C6151">
        <w:rPr>
          <w:lang w:val="fr-CA"/>
        </w:rPr>
        <w:t xml:space="preserve"> PNUD a indiqué que l’entreprise </w:t>
      </w:r>
      <w:r>
        <w:rPr>
          <w:lang w:val="fr-CA"/>
        </w:rPr>
        <w:t>d</w:t>
      </w:r>
      <w:r w:rsidRPr="007C6151">
        <w:rPr>
          <w:lang w:val="fr-CA"/>
        </w:rPr>
        <w:t>u premier groupe qui a résilié son contrat avec le BCEE à cause de difficultés financières</w:t>
      </w:r>
      <w:r>
        <w:rPr>
          <w:lang w:val="fr-CA"/>
        </w:rPr>
        <w:t xml:space="preserve"> </w:t>
      </w:r>
      <w:r w:rsidRPr="007C6151">
        <w:rPr>
          <w:lang w:val="fr-CA"/>
        </w:rPr>
        <w:t xml:space="preserve">avait retourné le financement alloué par le BCEE. Le PNUD a ajouté que les sommes retournées seront </w:t>
      </w:r>
      <w:r>
        <w:rPr>
          <w:lang w:val="fr-CA"/>
        </w:rPr>
        <w:t>réattribuées</w:t>
      </w:r>
      <w:r w:rsidRPr="007C6151">
        <w:rPr>
          <w:lang w:val="fr-CA"/>
        </w:rPr>
        <w:t xml:space="preserve"> à l’intérieur du projet afin de compenser le manque à gagner dans le financement des 23 premières entreprises en conséquence de la révision de l’accord, sachant que la valeur du contrat accordé au premier groupe d’entreprises était de 20 040 546 US et que la part destinée aux activités d’investissement provenant des deux dernières tranches n’était que de 17 866 791 $US. Le gouvernement a dit qu’il était entièrement engagé à atteindre les objectifs d’élimination de ce plan de secteur dans la foulée de l’approbation du plan d’action révisé à la 86</w:t>
      </w:r>
      <w:r w:rsidRPr="007C6151">
        <w:rPr>
          <w:vertAlign w:val="superscript"/>
          <w:lang w:val="fr-CA"/>
        </w:rPr>
        <w:t>e</w:t>
      </w:r>
      <w:r>
        <w:rPr>
          <w:lang w:val="fr-CA"/>
        </w:rPr>
        <w:t> </w:t>
      </w:r>
      <w:r w:rsidRPr="007C6151">
        <w:rPr>
          <w:lang w:val="fr-CA"/>
        </w:rPr>
        <w:t>réunion.</w:t>
      </w:r>
    </w:p>
    <w:p w14:paraId="079BD356" w14:textId="77777777" w:rsidR="00920D3E" w:rsidRPr="007C6151" w:rsidRDefault="00920D3E" w:rsidP="00920D3E">
      <w:pPr>
        <w:pStyle w:val="Title1"/>
        <w:keepNext/>
        <w:widowControl w:val="0"/>
        <w:spacing w:after="240"/>
        <w:jc w:val="left"/>
        <w:rPr>
          <w:b w:val="0"/>
          <w:caps w:val="0"/>
          <w:u w:val="single"/>
          <w:lang w:val="fr-CA"/>
        </w:rPr>
      </w:pPr>
      <w:r w:rsidRPr="007C6151">
        <w:rPr>
          <w:b w:val="0"/>
          <w:caps w:val="0"/>
          <w:u w:val="single"/>
          <w:lang w:val="fr-CA"/>
        </w:rPr>
        <w:t>Bureau de gestion du projet</w:t>
      </w:r>
    </w:p>
    <w:p w14:paraId="00073A47" w14:textId="77777777" w:rsidR="00920D3E" w:rsidRPr="007C6151" w:rsidRDefault="00920D3E" w:rsidP="00920D3E">
      <w:pPr>
        <w:pStyle w:val="Heading1"/>
        <w:rPr>
          <w:lang w:val="fr-CA"/>
        </w:rPr>
      </w:pPr>
      <w:r w:rsidRPr="007C6151">
        <w:rPr>
          <w:lang w:val="fr-CA"/>
        </w:rPr>
        <w:t>Conformément à la décision 83/61 b),</w:t>
      </w:r>
      <w:r w:rsidRPr="007C6151">
        <w:rPr>
          <w:rStyle w:val="FootnoteReference"/>
          <w:lang w:val="fr-CA"/>
        </w:rPr>
        <w:footnoteReference w:id="31"/>
      </w:r>
      <w:r w:rsidRPr="007C6151">
        <w:rPr>
          <w:lang w:val="fr-CA"/>
        </w:rPr>
        <w:t xml:space="preserve"> le PNUD a fourni les détails du budget du Bureau de gestion de projet, résumés dans le tableau 5 ci-dessous. Les éléments de coût sont conformes au rapport général du bureau de gestion de projet remis à la 84</w:t>
      </w:r>
      <w:r w:rsidRPr="007C6151">
        <w:rPr>
          <w:vertAlign w:val="superscript"/>
          <w:lang w:val="fr-CA"/>
        </w:rPr>
        <w:t>e</w:t>
      </w:r>
      <w:r w:rsidRPr="007C6151">
        <w:rPr>
          <w:lang w:val="fr-CA"/>
        </w:rPr>
        <w:t xml:space="preserve"> réunion, conformément à la décision 81/46 b).</w:t>
      </w:r>
    </w:p>
    <w:p w14:paraId="30535377" w14:textId="77777777" w:rsidR="00920D3E" w:rsidRPr="007C6151" w:rsidRDefault="00920D3E" w:rsidP="00920D3E">
      <w:pPr>
        <w:pStyle w:val="Heading1"/>
        <w:numPr>
          <w:ilvl w:val="0"/>
          <w:numId w:val="0"/>
        </w:numPr>
        <w:spacing w:after="0"/>
        <w:rPr>
          <w:b/>
          <w:lang w:val="fr-CA"/>
        </w:rPr>
      </w:pPr>
      <w:r w:rsidRPr="007C6151">
        <w:rPr>
          <w:b/>
          <w:lang w:val="fr-CA"/>
        </w:rPr>
        <w:t xml:space="preserve">Tableau 5. Budget du Bureau de gestion de projet pour 2022-2022, phase II du plan du secteur des solvants en Chine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38"/>
        <w:gridCol w:w="4111"/>
        <w:gridCol w:w="1134"/>
        <w:gridCol w:w="1136"/>
        <w:gridCol w:w="1131"/>
      </w:tblGrid>
      <w:tr w:rsidR="00920D3E" w:rsidRPr="007C6151" w14:paraId="44227AC1" w14:textId="77777777" w:rsidTr="00920D3E">
        <w:trPr>
          <w:tblHeader/>
        </w:trPr>
        <w:tc>
          <w:tcPr>
            <w:tcW w:w="1838" w:type="dxa"/>
            <w:vMerge w:val="restart"/>
            <w:tcMar>
              <w:top w:w="0" w:type="dxa"/>
              <w:left w:w="108" w:type="dxa"/>
              <w:bottom w:w="0" w:type="dxa"/>
              <w:right w:w="108" w:type="dxa"/>
            </w:tcMar>
            <w:vAlign w:val="center"/>
            <w:hideMark/>
          </w:tcPr>
          <w:p w14:paraId="07B5D361" w14:textId="77777777" w:rsidR="00920D3E" w:rsidRPr="007C6151" w:rsidRDefault="00920D3E" w:rsidP="00920D3E">
            <w:pPr>
              <w:spacing w:before="100" w:beforeAutospacing="1" w:after="100" w:afterAutospacing="1"/>
              <w:jc w:val="center"/>
              <w:rPr>
                <w:rFonts w:eastAsiaTheme="minorHAnsi"/>
                <w:sz w:val="20"/>
                <w:szCs w:val="20"/>
                <w:lang w:val="fr-CA"/>
              </w:rPr>
            </w:pPr>
            <w:r w:rsidRPr="007C6151">
              <w:rPr>
                <w:rFonts w:eastAsiaTheme="minorHAnsi"/>
                <w:b/>
                <w:bCs/>
                <w:sz w:val="20"/>
                <w:szCs w:val="20"/>
                <w:lang w:val="fr-CA"/>
              </w:rPr>
              <w:t>Élément</w:t>
            </w:r>
          </w:p>
        </w:tc>
        <w:tc>
          <w:tcPr>
            <w:tcW w:w="4111" w:type="dxa"/>
            <w:vMerge w:val="restart"/>
            <w:tcMar>
              <w:top w:w="0" w:type="dxa"/>
              <w:left w:w="108" w:type="dxa"/>
              <w:bottom w:w="0" w:type="dxa"/>
              <w:right w:w="108" w:type="dxa"/>
            </w:tcMar>
            <w:vAlign w:val="center"/>
            <w:hideMark/>
          </w:tcPr>
          <w:p w14:paraId="657AD480" w14:textId="77777777" w:rsidR="00920D3E" w:rsidRPr="007C6151" w:rsidRDefault="00920D3E" w:rsidP="00920D3E">
            <w:pPr>
              <w:spacing w:before="100" w:beforeAutospacing="1" w:after="100" w:afterAutospacing="1"/>
              <w:jc w:val="center"/>
              <w:rPr>
                <w:rFonts w:eastAsiaTheme="minorHAnsi"/>
                <w:sz w:val="20"/>
                <w:szCs w:val="20"/>
                <w:lang w:val="fr-CA"/>
              </w:rPr>
            </w:pPr>
            <w:r w:rsidRPr="007C6151">
              <w:rPr>
                <w:rFonts w:eastAsiaTheme="minorHAnsi"/>
                <w:b/>
                <w:bCs/>
                <w:sz w:val="20"/>
                <w:szCs w:val="20"/>
                <w:lang w:val="fr-CA"/>
              </w:rPr>
              <w:t>Description</w:t>
            </w:r>
          </w:p>
        </w:tc>
        <w:tc>
          <w:tcPr>
            <w:tcW w:w="3401" w:type="dxa"/>
            <w:gridSpan w:val="3"/>
            <w:tcMar>
              <w:top w:w="28" w:type="dxa"/>
              <w:left w:w="108" w:type="dxa"/>
              <w:bottom w:w="28" w:type="dxa"/>
              <w:right w:w="108" w:type="dxa"/>
            </w:tcMar>
            <w:vAlign w:val="center"/>
          </w:tcPr>
          <w:p w14:paraId="34372F68" w14:textId="77777777" w:rsidR="00920D3E" w:rsidRPr="007C6151" w:rsidRDefault="00920D3E" w:rsidP="00920D3E">
            <w:pPr>
              <w:spacing w:before="100" w:beforeAutospacing="1" w:after="100" w:afterAutospacing="1"/>
              <w:jc w:val="center"/>
              <w:rPr>
                <w:rFonts w:eastAsiaTheme="minorHAnsi"/>
                <w:b/>
                <w:sz w:val="20"/>
                <w:szCs w:val="20"/>
                <w:lang w:val="fr-CA"/>
              </w:rPr>
            </w:pPr>
            <w:r w:rsidRPr="007C6151">
              <w:rPr>
                <w:rFonts w:eastAsiaTheme="minorHAnsi"/>
                <w:b/>
                <w:sz w:val="20"/>
                <w:szCs w:val="20"/>
                <w:lang w:val="fr-CA"/>
              </w:rPr>
              <w:t>Coûts ($US)</w:t>
            </w:r>
          </w:p>
        </w:tc>
      </w:tr>
      <w:tr w:rsidR="00920D3E" w:rsidRPr="007C6151" w14:paraId="726B29A1" w14:textId="77777777" w:rsidTr="00920D3E">
        <w:trPr>
          <w:tblHeader/>
        </w:trPr>
        <w:tc>
          <w:tcPr>
            <w:tcW w:w="1838" w:type="dxa"/>
            <w:vMerge/>
            <w:tcMar>
              <w:top w:w="0" w:type="dxa"/>
              <w:left w:w="108" w:type="dxa"/>
              <w:bottom w:w="0" w:type="dxa"/>
              <w:right w:w="108" w:type="dxa"/>
            </w:tcMar>
            <w:vAlign w:val="center"/>
          </w:tcPr>
          <w:p w14:paraId="79CC0D02" w14:textId="77777777" w:rsidR="00920D3E" w:rsidRPr="007C6151" w:rsidRDefault="00920D3E" w:rsidP="00920D3E">
            <w:pPr>
              <w:spacing w:before="100" w:beforeAutospacing="1" w:after="100" w:afterAutospacing="1"/>
              <w:jc w:val="center"/>
              <w:rPr>
                <w:rFonts w:eastAsiaTheme="minorHAnsi"/>
                <w:b/>
                <w:bCs/>
                <w:sz w:val="20"/>
                <w:szCs w:val="20"/>
                <w:lang w:val="fr-CA"/>
              </w:rPr>
            </w:pPr>
          </w:p>
        </w:tc>
        <w:tc>
          <w:tcPr>
            <w:tcW w:w="4111" w:type="dxa"/>
            <w:vMerge/>
            <w:tcMar>
              <w:top w:w="0" w:type="dxa"/>
              <w:left w:w="108" w:type="dxa"/>
              <w:bottom w:w="0" w:type="dxa"/>
              <w:right w:w="108" w:type="dxa"/>
            </w:tcMar>
            <w:vAlign w:val="center"/>
          </w:tcPr>
          <w:p w14:paraId="241C1032" w14:textId="77777777" w:rsidR="00920D3E" w:rsidRPr="007C6151" w:rsidRDefault="00920D3E" w:rsidP="00920D3E">
            <w:pPr>
              <w:spacing w:before="100" w:beforeAutospacing="1" w:after="100" w:afterAutospacing="1"/>
              <w:jc w:val="center"/>
              <w:rPr>
                <w:rFonts w:eastAsiaTheme="minorHAnsi"/>
                <w:b/>
                <w:bCs/>
                <w:sz w:val="20"/>
                <w:szCs w:val="20"/>
                <w:lang w:val="fr-CA"/>
              </w:rPr>
            </w:pPr>
          </w:p>
        </w:tc>
        <w:tc>
          <w:tcPr>
            <w:tcW w:w="1134" w:type="dxa"/>
            <w:tcMar>
              <w:top w:w="0" w:type="dxa"/>
              <w:left w:w="108" w:type="dxa"/>
              <w:bottom w:w="0" w:type="dxa"/>
              <w:right w:w="108" w:type="dxa"/>
            </w:tcMar>
            <w:vAlign w:val="center"/>
          </w:tcPr>
          <w:p w14:paraId="63A61B6A" w14:textId="77777777" w:rsidR="00920D3E" w:rsidRPr="007C6151" w:rsidRDefault="00920D3E" w:rsidP="00920D3E">
            <w:pPr>
              <w:spacing w:before="100" w:beforeAutospacing="1" w:after="100" w:afterAutospacing="1"/>
              <w:jc w:val="center"/>
              <w:rPr>
                <w:rFonts w:eastAsiaTheme="minorHAnsi"/>
                <w:b/>
                <w:sz w:val="20"/>
                <w:szCs w:val="20"/>
                <w:lang w:val="fr-CA"/>
              </w:rPr>
            </w:pPr>
            <w:r w:rsidRPr="007C6151">
              <w:rPr>
                <w:rFonts w:eastAsiaTheme="minorHAnsi"/>
                <w:b/>
                <w:sz w:val="20"/>
                <w:szCs w:val="20"/>
                <w:lang w:val="fr-CA"/>
              </w:rPr>
              <w:t>2020</w:t>
            </w:r>
          </w:p>
        </w:tc>
        <w:tc>
          <w:tcPr>
            <w:tcW w:w="1136" w:type="dxa"/>
            <w:tcMar>
              <w:top w:w="28" w:type="dxa"/>
              <w:left w:w="108" w:type="dxa"/>
              <w:bottom w:w="28" w:type="dxa"/>
              <w:right w:w="108" w:type="dxa"/>
            </w:tcMar>
            <w:vAlign w:val="center"/>
          </w:tcPr>
          <w:p w14:paraId="767695C2" w14:textId="77777777" w:rsidR="00920D3E" w:rsidRPr="007C6151" w:rsidRDefault="00920D3E" w:rsidP="00920D3E">
            <w:pPr>
              <w:spacing w:before="100" w:beforeAutospacing="1" w:after="100" w:afterAutospacing="1"/>
              <w:jc w:val="center"/>
              <w:rPr>
                <w:rFonts w:eastAsiaTheme="minorHAnsi"/>
                <w:b/>
                <w:sz w:val="20"/>
                <w:szCs w:val="20"/>
                <w:lang w:val="fr-CA"/>
              </w:rPr>
            </w:pPr>
            <w:r w:rsidRPr="007C6151">
              <w:rPr>
                <w:rFonts w:eastAsiaTheme="minorHAnsi"/>
                <w:b/>
                <w:sz w:val="20"/>
                <w:szCs w:val="20"/>
                <w:lang w:val="fr-CA"/>
              </w:rPr>
              <w:t>Janvier-juin 2021</w:t>
            </w:r>
          </w:p>
        </w:tc>
        <w:tc>
          <w:tcPr>
            <w:tcW w:w="1131" w:type="dxa"/>
            <w:tcMar>
              <w:top w:w="28" w:type="dxa"/>
              <w:left w:w="108" w:type="dxa"/>
              <w:bottom w:w="28" w:type="dxa"/>
              <w:right w:w="108" w:type="dxa"/>
            </w:tcMar>
            <w:vAlign w:val="center"/>
          </w:tcPr>
          <w:p w14:paraId="3E5C3507" w14:textId="77777777" w:rsidR="00920D3E" w:rsidRPr="007C6151" w:rsidRDefault="00920D3E" w:rsidP="00920D3E">
            <w:pPr>
              <w:spacing w:before="100" w:beforeAutospacing="1" w:after="100" w:afterAutospacing="1"/>
              <w:jc w:val="center"/>
              <w:rPr>
                <w:rFonts w:eastAsiaTheme="minorHAnsi"/>
                <w:b/>
                <w:sz w:val="20"/>
                <w:szCs w:val="20"/>
                <w:lang w:val="fr-CA"/>
              </w:rPr>
            </w:pPr>
            <w:r w:rsidRPr="007C6151">
              <w:rPr>
                <w:rFonts w:eastAsiaTheme="minorHAnsi"/>
                <w:b/>
                <w:sz w:val="20"/>
                <w:szCs w:val="20"/>
                <w:lang w:val="fr-CA"/>
              </w:rPr>
              <w:t>Total</w:t>
            </w:r>
          </w:p>
        </w:tc>
      </w:tr>
      <w:tr w:rsidR="00920D3E" w:rsidRPr="007C6151" w14:paraId="64C9EC9E" w14:textId="77777777" w:rsidTr="00920D3E">
        <w:tc>
          <w:tcPr>
            <w:tcW w:w="1838" w:type="dxa"/>
            <w:vMerge w:val="restart"/>
            <w:tcMar>
              <w:top w:w="0" w:type="dxa"/>
              <w:left w:w="108" w:type="dxa"/>
              <w:bottom w:w="0" w:type="dxa"/>
              <w:right w:w="28" w:type="dxa"/>
            </w:tcMar>
            <w:vAlign w:val="center"/>
          </w:tcPr>
          <w:p w14:paraId="1428E866"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rFonts w:eastAsiaTheme="minorHAnsi"/>
                <w:sz w:val="20"/>
                <w:szCs w:val="20"/>
                <w:lang w:val="fr-CA"/>
              </w:rPr>
              <w:t>Coûts propres au secteur </w:t>
            </w:r>
          </w:p>
        </w:tc>
        <w:tc>
          <w:tcPr>
            <w:tcW w:w="4111" w:type="dxa"/>
            <w:tcMar>
              <w:top w:w="0" w:type="dxa"/>
              <w:left w:w="108" w:type="dxa"/>
              <w:bottom w:w="0" w:type="dxa"/>
              <w:right w:w="108" w:type="dxa"/>
            </w:tcMar>
          </w:tcPr>
          <w:p w14:paraId="00683B8B"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sz w:val="20"/>
                <w:szCs w:val="20"/>
                <w:lang w:val="fr-CA"/>
              </w:rPr>
              <w:t>Personnel du projet</w:t>
            </w:r>
          </w:p>
        </w:tc>
        <w:tc>
          <w:tcPr>
            <w:tcW w:w="1134" w:type="dxa"/>
            <w:tcMar>
              <w:top w:w="0" w:type="dxa"/>
              <w:left w:w="108" w:type="dxa"/>
              <w:bottom w:w="0" w:type="dxa"/>
              <w:right w:w="108" w:type="dxa"/>
            </w:tcMar>
          </w:tcPr>
          <w:p w14:paraId="39C0F699"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89 936</w:t>
            </w:r>
          </w:p>
        </w:tc>
        <w:tc>
          <w:tcPr>
            <w:tcW w:w="1136" w:type="dxa"/>
            <w:tcMar>
              <w:top w:w="0" w:type="dxa"/>
              <w:left w:w="108" w:type="dxa"/>
              <w:bottom w:w="0" w:type="dxa"/>
              <w:right w:w="108" w:type="dxa"/>
            </w:tcMar>
          </w:tcPr>
          <w:p w14:paraId="3AC120C7"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44 965</w:t>
            </w:r>
          </w:p>
        </w:tc>
        <w:tc>
          <w:tcPr>
            <w:tcW w:w="1131" w:type="dxa"/>
            <w:tcMar>
              <w:top w:w="0" w:type="dxa"/>
              <w:left w:w="108" w:type="dxa"/>
              <w:bottom w:w="0" w:type="dxa"/>
              <w:right w:w="108" w:type="dxa"/>
            </w:tcMar>
          </w:tcPr>
          <w:p w14:paraId="1E134850"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134,901</w:t>
            </w:r>
          </w:p>
        </w:tc>
      </w:tr>
      <w:tr w:rsidR="00920D3E" w:rsidRPr="007C6151" w14:paraId="54E4771E" w14:textId="77777777" w:rsidTr="00920D3E">
        <w:tc>
          <w:tcPr>
            <w:tcW w:w="1838" w:type="dxa"/>
            <w:vMerge/>
            <w:tcMar>
              <w:top w:w="0" w:type="dxa"/>
              <w:left w:w="108" w:type="dxa"/>
              <w:bottom w:w="0" w:type="dxa"/>
              <w:right w:w="108" w:type="dxa"/>
            </w:tcMar>
          </w:tcPr>
          <w:p w14:paraId="31875526" w14:textId="77777777" w:rsidR="00920D3E" w:rsidRPr="007C6151" w:rsidRDefault="00920D3E" w:rsidP="00920D3E">
            <w:pPr>
              <w:spacing w:before="100" w:beforeAutospacing="1" w:after="100" w:afterAutospacing="1"/>
              <w:jc w:val="left"/>
              <w:rPr>
                <w:rFonts w:eastAsiaTheme="minorHAnsi"/>
                <w:sz w:val="20"/>
                <w:szCs w:val="20"/>
                <w:lang w:val="fr-CA"/>
              </w:rPr>
            </w:pPr>
          </w:p>
        </w:tc>
        <w:tc>
          <w:tcPr>
            <w:tcW w:w="4111" w:type="dxa"/>
            <w:tcMar>
              <w:top w:w="0" w:type="dxa"/>
              <w:left w:w="108" w:type="dxa"/>
              <w:bottom w:w="0" w:type="dxa"/>
              <w:right w:w="108" w:type="dxa"/>
            </w:tcMar>
          </w:tcPr>
          <w:p w14:paraId="2FDA4DED"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sz w:val="20"/>
                <w:szCs w:val="20"/>
                <w:lang w:val="fr-CA"/>
              </w:rPr>
              <w:t>Déplacements intérieurs</w:t>
            </w:r>
          </w:p>
        </w:tc>
        <w:tc>
          <w:tcPr>
            <w:tcW w:w="1134" w:type="dxa"/>
            <w:tcMar>
              <w:top w:w="0" w:type="dxa"/>
              <w:left w:w="108" w:type="dxa"/>
              <w:bottom w:w="0" w:type="dxa"/>
              <w:right w:w="108" w:type="dxa"/>
            </w:tcMar>
          </w:tcPr>
          <w:p w14:paraId="64EC3CA3"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20 986</w:t>
            </w:r>
          </w:p>
        </w:tc>
        <w:tc>
          <w:tcPr>
            <w:tcW w:w="1136" w:type="dxa"/>
            <w:tcMar>
              <w:top w:w="0" w:type="dxa"/>
              <w:left w:w="108" w:type="dxa"/>
              <w:bottom w:w="0" w:type="dxa"/>
              <w:right w:w="108" w:type="dxa"/>
            </w:tcMar>
          </w:tcPr>
          <w:p w14:paraId="55DF1440"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10 495</w:t>
            </w:r>
          </w:p>
        </w:tc>
        <w:tc>
          <w:tcPr>
            <w:tcW w:w="1131" w:type="dxa"/>
            <w:tcMar>
              <w:top w:w="0" w:type="dxa"/>
              <w:left w:w="108" w:type="dxa"/>
              <w:bottom w:w="0" w:type="dxa"/>
              <w:right w:w="108" w:type="dxa"/>
            </w:tcMar>
          </w:tcPr>
          <w:p w14:paraId="6A18CFB0"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31,481</w:t>
            </w:r>
          </w:p>
        </w:tc>
      </w:tr>
      <w:tr w:rsidR="00920D3E" w:rsidRPr="007C6151" w14:paraId="7F15ECFE" w14:textId="77777777" w:rsidTr="00920D3E">
        <w:tc>
          <w:tcPr>
            <w:tcW w:w="1838" w:type="dxa"/>
            <w:vMerge/>
            <w:tcMar>
              <w:top w:w="0" w:type="dxa"/>
              <w:left w:w="108" w:type="dxa"/>
              <w:bottom w:w="0" w:type="dxa"/>
              <w:right w:w="108" w:type="dxa"/>
            </w:tcMar>
          </w:tcPr>
          <w:p w14:paraId="5BBA8E1E" w14:textId="77777777" w:rsidR="00920D3E" w:rsidRPr="007C6151" w:rsidRDefault="00920D3E" w:rsidP="00920D3E">
            <w:pPr>
              <w:spacing w:before="100" w:beforeAutospacing="1" w:after="100" w:afterAutospacing="1"/>
              <w:jc w:val="left"/>
              <w:rPr>
                <w:rFonts w:eastAsiaTheme="minorHAnsi"/>
                <w:sz w:val="20"/>
                <w:szCs w:val="20"/>
                <w:lang w:val="fr-CA"/>
              </w:rPr>
            </w:pPr>
          </w:p>
        </w:tc>
        <w:tc>
          <w:tcPr>
            <w:tcW w:w="4111" w:type="dxa"/>
            <w:tcMar>
              <w:top w:w="0" w:type="dxa"/>
              <w:left w:w="108" w:type="dxa"/>
              <w:bottom w:w="0" w:type="dxa"/>
              <w:right w:w="108" w:type="dxa"/>
            </w:tcMar>
          </w:tcPr>
          <w:p w14:paraId="1EEAF509"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sz w:val="20"/>
                <w:szCs w:val="20"/>
                <w:lang w:val="fr-CA"/>
              </w:rPr>
              <w:t>Voyages internationaux</w:t>
            </w:r>
          </w:p>
        </w:tc>
        <w:tc>
          <w:tcPr>
            <w:tcW w:w="1134" w:type="dxa"/>
            <w:tcMar>
              <w:top w:w="0" w:type="dxa"/>
              <w:left w:w="108" w:type="dxa"/>
              <w:bottom w:w="0" w:type="dxa"/>
              <w:right w:w="108" w:type="dxa"/>
            </w:tcMar>
          </w:tcPr>
          <w:p w14:paraId="36C70F78"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0</w:t>
            </w:r>
          </w:p>
        </w:tc>
        <w:tc>
          <w:tcPr>
            <w:tcW w:w="1136" w:type="dxa"/>
            <w:tcMar>
              <w:top w:w="0" w:type="dxa"/>
              <w:left w:w="108" w:type="dxa"/>
              <w:bottom w:w="0" w:type="dxa"/>
              <w:right w:w="108" w:type="dxa"/>
            </w:tcMar>
          </w:tcPr>
          <w:p w14:paraId="0DA94716"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0</w:t>
            </w:r>
          </w:p>
        </w:tc>
        <w:tc>
          <w:tcPr>
            <w:tcW w:w="1131" w:type="dxa"/>
            <w:tcMar>
              <w:top w:w="0" w:type="dxa"/>
              <w:left w:w="108" w:type="dxa"/>
              <w:bottom w:w="0" w:type="dxa"/>
              <w:right w:w="108" w:type="dxa"/>
            </w:tcMar>
          </w:tcPr>
          <w:p w14:paraId="3218DE53"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0</w:t>
            </w:r>
          </w:p>
        </w:tc>
      </w:tr>
      <w:tr w:rsidR="00920D3E" w:rsidRPr="007C6151" w14:paraId="50EF809C" w14:textId="77777777" w:rsidTr="00920D3E">
        <w:tc>
          <w:tcPr>
            <w:tcW w:w="1838" w:type="dxa"/>
            <w:vMerge/>
            <w:tcMar>
              <w:top w:w="0" w:type="dxa"/>
              <w:left w:w="108" w:type="dxa"/>
              <w:bottom w:w="0" w:type="dxa"/>
              <w:right w:w="108" w:type="dxa"/>
            </w:tcMar>
          </w:tcPr>
          <w:p w14:paraId="0731BA1F" w14:textId="77777777" w:rsidR="00920D3E" w:rsidRPr="007C6151" w:rsidRDefault="00920D3E" w:rsidP="00920D3E">
            <w:pPr>
              <w:spacing w:before="100" w:beforeAutospacing="1" w:after="100" w:afterAutospacing="1"/>
              <w:jc w:val="left"/>
              <w:rPr>
                <w:rFonts w:eastAsiaTheme="minorHAnsi"/>
                <w:sz w:val="20"/>
                <w:szCs w:val="20"/>
                <w:lang w:val="fr-CA"/>
              </w:rPr>
            </w:pPr>
          </w:p>
        </w:tc>
        <w:tc>
          <w:tcPr>
            <w:tcW w:w="4111" w:type="dxa"/>
            <w:tcMar>
              <w:top w:w="0" w:type="dxa"/>
              <w:left w:w="108" w:type="dxa"/>
              <w:bottom w:w="0" w:type="dxa"/>
              <w:right w:w="108" w:type="dxa"/>
            </w:tcMar>
          </w:tcPr>
          <w:p w14:paraId="19BDF5D4"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sz w:val="20"/>
                <w:szCs w:val="20"/>
                <w:lang w:val="fr-CA"/>
              </w:rPr>
              <w:t>Réunions intérieures</w:t>
            </w:r>
          </w:p>
        </w:tc>
        <w:tc>
          <w:tcPr>
            <w:tcW w:w="1134" w:type="dxa"/>
            <w:tcMar>
              <w:top w:w="0" w:type="dxa"/>
              <w:left w:w="108" w:type="dxa"/>
              <w:bottom w:w="0" w:type="dxa"/>
              <w:right w:w="108" w:type="dxa"/>
            </w:tcMar>
          </w:tcPr>
          <w:p w14:paraId="278C9332"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20 986</w:t>
            </w:r>
          </w:p>
        </w:tc>
        <w:tc>
          <w:tcPr>
            <w:tcW w:w="1136" w:type="dxa"/>
            <w:tcMar>
              <w:top w:w="0" w:type="dxa"/>
              <w:left w:w="108" w:type="dxa"/>
              <w:bottom w:w="0" w:type="dxa"/>
              <w:right w:w="108" w:type="dxa"/>
            </w:tcMar>
          </w:tcPr>
          <w:p w14:paraId="56F79C16"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10 495</w:t>
            </w:r>
          </w:p>
        </w:tc>
        <w:tc>
          <w:tcPr>
            <w:tcW w:w="1131" w:type="dxa"/>
            <w:tcMar>
              <w:top w:w="0" w:type="dxa"/>
              <w:left w:w="108" w:type="dxa"/>
              <w:bottom w:w="0" w:type="dxa"/>
              <w:right w:w="108" w:type="dxa"/>
            </w:tcMar>
          </w:tcPr>
          <w:p w14:paraId="742BD74C"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31,481</w:t>
            </w:r>
          </w:p>
        </w:tc>
      </w:tr>
      <w:tr w:rsidR="00920D3E" w:rsidRPr="007C6151" w14:paraId="1EA7B140" w14:textId="77777777" w:rsidTr="00920D3E">
        <w:tc>
          <w:tcPr>
            <w:tcW w:w="1838" w:type="dxa"/>
            <w:vMerge/>
            <w:tcMar>
              <w:top w:w="0" w:type="dxa"/>
              <w:left w:w="108" w:type="dxa"/>
              <w:bottom w:w="0" w:type="dxa"/>
              <w:right w:w="108" w:type="dxa"/>
            </w:tcMar>
          </w:tcPr>
          <w:p w14:paraId="0F25C035" w14:textId="77777777" w:rsidR="00920D3E" w:rsidRPr="007C6151" w:rsidRDefault="00920D3E" w:rsidP="00920D3E">
            <w:pPr>
              <w:spacing w:before="100" w:beforeAutospacing="1" w:after="100" w:afterAutospacing="1"/>
              <w:jc w:val="left"/>
              <w:rPr>
                <w:rFonts w:eastAsiaTheme="minorHAnsi"/>
                <w:sz w:val="20"/>
                <w:szCs w:val="20"/>
                <w:lang w:val="fr-CA"/>
              </w:rPr>
            </w:pPr>
          </w:p>
        </w:tc>
        <w:tc>
          <w:tcPr>
            <w:tcW w:w="4111" w:type="dxa"/>
            <w:tcMar>
              <w:top w:w="0" w:type="dxa"/>
              <w:left w:w="108" w:type="dxa"/>
              <w:bottom w:w="0" w:type="dxa"/>
              <w:right w:w="108" w:type="dxa"/>
            </w:tcMar>
          </w:tcPr>
          <w:p w14:paraId="364B7B6F"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sz w:val="20"/>
                <w:szCs w:val="20"/>
                <w:lang w:val="fr-CA"/>
              </w:rPr>
              <w:t>Réunions internationales</w:t>
            </w:r>
          </w:p>
        </w:tc>
        <w:tc>
          <w:tcPr>
            <w:tcW w:w="1134" w:type="dxa"/>
            <w:tcMar>
              <w:top w:w="0" w:type="dxa"/>
              <w:left w:w="108" w:type="dxa"/>
              <w:bottom w:w="0" w:type="dxa"/>
              <w:right w:w="108" w:type="dxa"/>
            </w:tcMar>
          </w:tcPr>
          <w:p w14:paraId="08CB246C"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0</w:t>
            </w:r>
          </w:p>
        </w:tc>
        <w:tc>
          <w:tcPr>
            <w:tcW w:w="1136" w:type="dxa"/>
            <w:tcMar>
              <w:top w:w="0" w:type="dxa"/>
              <w:left w:w="108" w:type="dxa"/>
              <w:bottom w:w="0" w:type="dxa"/>
              <w:right w:w="108" w:type="dxa"/>
            </w:tcMar>
          </w:tcPr>
          <w:p w14:paraId="74410791"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 xml:space="preserve"> 0</w:t>
            </w:r>
          </w:p>
        </w:tc>
        <w:tc>
          <w:tcPr>
            <w:tcW w:w="1131" w:type="dxa"/>
            <w:tcMar>
              <w:top w:w="0" w:type="dxa"/>
              <w:left w:w="108" w:type="dxa"/>
              <w:bottom w:w="0" w:type="dxa"/>
              <w:right w:w="108" w:type="dxa"/>
            </w:tcMar>
          </w:tcPr>
          <w:p w14:paraId="7DCC38B0"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0</w:t>
            </w:r>
          </w:p>
        </w:tc>
      </w:tr>
      <w:tr w:rsidR="00920D3E" w:rsidRPr="007C6151" w14:paraId="57767875" w14:textId="77777777" w:rsidTr="00920D3E">
        <w:tc>
          <w:tcPr>
            <w:tcW w:w="1838" w:type="dxa"/>
            <w:vMerge/>
            <w:tcMar>
              <w:top w:w="0" w:type="dxa"/>
              <w:left w:w="108" w:type="dxa"/>
              <w:bottom w:w="0" w:type="dxa"/>
              <w:right w:w="108" w:type="dxa"/>
            </w:tcMar>
          </w:tcPr>
          <w:p w14:paraId="22479ABA" w14:textId="77777777" w:rsidR="00920D3E" w:rsidRPr="007C6151" w:rsidRDefault="00920D3E" w:rsidP="00920D3E">
            <w:pPr>
              <w:spacing w:before="100" w:beforeAutospacing="1" w:after="100" w:afterAutospacing="1"/>
              <w:jc w:val="left"/>
              <w:rPr>
                <w:rFonts w:eastAsiaTheme="minorHAnsi"/>
                <w:sz w:val="20"/>
                <w:szCs w:val="20"/>
                <w:lang w:val="fr-CA"/>
              </w:rPr>
            </w:pPr>
          </w:p>
        </w:tc>
        <w:tc>
          <w:tcPr>
            <w:tcW w:w="4111" w:type="dxa"/>
            <w:tcMar>
              <w:top w:w="0" w:type="dxa"/>
              <w:left w:w="108" w:type="dxa"/>
              <w:bottom w:w="0" w:type="dxa"/>
              <w:right w:w="108" w:type="dxa"/>
            </w:tcMar>
          </w:tcPr>
          <w:p w14:paraId="30078712"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sz w:val="20"/>
                <w:szCs w:val="20"/>
                <w:lang w:val="fr-CA"/>
              </w:rPr>
              <w:t>Services de consultation</w:t>
            </w:r>
          </w:p>
        </w:tc>
        <w:tc>
          <w:tcPr>
            <w:tcW w:w="1134" w:type="dxa"/>
            <w:tcMar>
              <w:top w:w="0" w:type="dxa"/>
              <w:left w:w="108" w:type="dxa"/>
              <w:bottom w:w="0" w:type="dxa"/>
              <w:right w:w="108" w:type="dxa"/>
            </w:tcMar>
          </w:tcPr>
          <w:p w14:paraId="2BD58B8A"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20 986</w:t>
            </w:r>
          </w:p>
        </w:tc>
        <w:tc>
          <w:tcPr>
            <w:tcW w:w="1136" w:type="dxa"/>
            <w:tcMar>
              <w:top w:w="0" w:type="dxa"/>
              <w:left w:w="108" w:type="dxa"/>
              <w:bottom w:w="0" w:type="dxa"/>
              <w:right w:w="108" w:type="dxa"/>
            </w:tcMar>
          </w:tcPr>
          <w:p w14:paraId="3A570A58"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10 495</w:t>
            </w:r>
          </w:p>
        </w:tc>
        <w:tc>
          <w:tcPr>
            <w:tcW w:w="1131" w:type="dxa"/>
            <w:tcMar>
              <w:top w:w="0" w:type="dxa"/>
              <w:left w:w="108" w:type="dxa"/>
              <w:bottom w:w="0" w:type="dxa"/>
              <w:right w:w="108" w:type="dxa"/>
            </w:tcMar>
          </w:tcPr>
          <w:p w14:paraId="3834AA4F"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31,481</w:t>
            </w:r>
          </w:p>
        </w:tc>
      </w:tr>
      <w:tr w:rsidR="00920D3E" w:rsidRPr="007C6151" w14:paraId="0D7BFC86" w14:textId="77777777" w:rsidTr="00920D3E">
        <w:tc>
          <w:tcPr>
            <w:tcW w:w="5949" w:type="dxa"/>
            <w:gridSpan w:val="2"/>
            <w:tcMar>
              <w:top w:w="0" w:type="dxa"/>
              <w:left w:w="108" w:type="dxa"/>
              <w:bottom w:w="0" w:type="dxa"/>
              <w:right w:w="108" w:type="dxa"/>
            </w:tcMar>
          </w:tcPr>
          <w:p w14:paraId="76F7FF96"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rFonts w:eastAsiaTheme="minorHAnsi"/>
                <w:b/>
                <w:bCs/>
                <w:sz w:val="20"/>
                <w:szCs w:val="20"/>
                <w:lang w:val="fr-CA"/>
              </w:rPr>
              <w:t>Total partiel des coûts propres au secteur</w:t>
            </w:r>
          </w:p>
        </w:tc>
        <w:tc>
          <w:tcPr>
            <w:tcW w:w="1134" w:type="dxa"/>
            <w:tcMar>
              <w:top w:w="0" w:type="dxa"/>
              <w:left w:w="108" w:type="dxa"/>
              <w:bottom w:w="0" w:type="dxa"/>
              <w:right w:w="108" w:type="dxa"/>
            </w:tcMar>
          </w:tcPr>
          <w:p w14:paraId="23150A97" w14:textId="77777777" w:rsidR="00920D3E" w:rsidRPr="007C6151" w:rsidRDefault="00920D3E" w:rsidP="00920D3E">
            <w:pPr>
              <w:spacing w:before="100" w:beforeAutospacing="1" w:after="100" w:afterAutospacing="1"/>
              <w:jc w:val="right"/>
              <w:rPr>
                <w:b/>
                <w:sz w:val="20"/>
                <w:szCs w:val="20"/>
                <w:lang w:val="fr-CA"/>
              </w:rPr>
            </w:pPr>
            <w:r w:rsidRPr="007C6151">
              <w:rPr>
                <w:b/>
                <w:sz w:val="20"/>
                <w:szCs w:val="20"/>
                <w:lang w:val="fr-CA"/>
              </w:rPr>
              <w:t>152,894</w:t>
            </w:r>
          </w:p>
        </w:tc>
        <w:tc>
          <w:tcPr>
            <w:tcW w:w="1136" w:type="dxa"/>
            <w:tcMar>
              <w:top w:w="0" w:type="dxa"/>
              <w:left w:w="108" w:type="dxa"/>
              <w:bottom w:w="0" w:type="dxa"/>
              <w:right w:w="108" w:type="dxa"/>
            </w:tcMar>
          </w:tcPr>
          <w:p w14:paraId="79440850" w14:textId="77777777" w:rsidR="00920D3E" w:rsidRPr="007C6151" w:rsidRDefault="00920D3E" w:rsidP="00920D3E">
            <w:pPr>
              <w:spacing w:before="100" w:beforeAutospacing="1" w:after="100" w:afterAutospacing="1"/>
              <w:jc w:val="right"/>
              <w:rPr>
                <w:b/>
                <w:sz w:val="20"/>
                <w:szCs w:val="20"/>
                <w:lang w:val="fr-CA"/>
              </w:rPr>
            </w:pPr>
            <w:r w:rsidRPr="007C6151">
              <w:rPr>
                <w:b/>
                <w:sz w:val="20"/>
                <w:szCs w:val="20"/>
                <w:lang w:val="fr-CA"/>
              </w:rPr>
              <w:t>76 450</w:t>
            </w:r>
          </w:p>
        </w:tc>
        <w:tc>
          <w:tcPr>
            <w:tcW w:w="1131" w:type="dxa"/>
            <w:tcMar>
              <w:top w:w="0" w:type="dxa"/>
              <w:left w:w="108" w:type="dxa"/>
              <w:bottom w:w="0" w:type="dxa"/>
              <w:right w:w="108" w:type="dxa"/>
            </w:tcMar>
          </w:tcPr>
          <w:p w14:paraId="41FFCD83" w14:textId="77777777" w:rsidR="00920D3E" w:rsidRPr="007C6151" w:rsidRDefault="00920D3E" w:rsidP="00920D3E">
            <w:pPr>
              <w:spacing w:before="100" w:beforeAutospacing="1" w:after="100" w:afterAutospacing="1"/>
              <w:jc w:val="right"/>
              <w:rPr>
                <w:b/>
                <w:sz w:val="20"/>
                <w:szCs w:val="20"/>
                <w:lang w:val="fr-CA"/>
              </w:rPr>
            </w:pPr>
            <w:r w:rsidRPr="007C6151">
              <w:rPr>
                <w:b/>
                <w:sz w:val="20"/>
                <w:szCs w:val="20"/>
                <w:lang w:val="fr-CA"/>
              </w:rPr>
              <w:t>229 344</w:t>
            </w:r>
          </w:p>
        </w:tc>
      </w:tr>
      <w:tr w:rsidR="00920D3E" w:rsidRPr="007C6151" w14:paraId="4571378A" w14:textId="77777777" w:rsidTr="00920D3E">
        <w:tc>
          <w:tcPr>
            <w:tcW w:w="1838" w:type="dxa"/>
            <w:tcMar>
              <w:top w:w="28" w:type="dxa"/>
              <w:left w:w="108" w:type="dxa"/>
              <w:bottom w:w="28" w:type="dxa"/>
              <w:right w:w="108" w:type="dxa"/>
            </w:tcMar>
          </w:tcPr>
          <w:p w14:paraId="689363AA"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rFonts w:eastAsiaTheme="minorHAnsi"/>
                <w:sz w:val="20"/>
                <w:szCs w:val="20"/>
                <w:lang w:val="fr-CA"/>
              </w:rPr>
              <w:t>Coûts de fonctionnement</w:t>
            </w:r>
          </w:p>
        </w:tc>
        <w:tc>
          <w:tcPr>
            <w:tcW w:w="4111" w:type="dxa"/>
            <w:tcMar>
              <w:top w:w="28" w:type="dxa"/>
              <w:left w:w="108" w:type="dxa"/>
              <w:bottom w:w="28" w:type="dxa"/>
              <w:right w:w="108" w:type="dxa"/>
            </w:tcMar>
            <w:vAlign w:val="center"/>
          </w:tcPr>
          <w:p w14:paraId="7963596E"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sz w:val="20"/>
                <w:szCs w:val="20"/>
                <w:lang w:val="fr-CA"/>
              </w:rPr>
              <w:t>Coûts partagés (personnel de soutien, ordinateurs, Internet, impression, fonctionnement et entretien du bureau)</w:t>
            </w:r>
          </w:p>
        </w:tc>
        <w:tc>
          <w:tcPr>
            <w:tcW w:w="1134" w:type="dxa"/>
            <w:tcMar>
              <w:top w:w="28" w:type="dxa"/>
              <w:left w:w="108" w:type="dxa"/>
              <w:bottom w:w="28" w:type="dxa"/>
              <w:right w:w="108" w:type="dxa"/>
            </w:tcMar>
          </w:tcPr>
          <w:p w14:paraId="736AC7A5"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296 791</w:t>
            </w:r>
          </w:p>
        </w:tc>
        <w:tc>
          <w:tcPr>
            <w:tcW w:w="1136" w:type="dxa"/>
            <w:tcMar>
              <w:top w:w="28" w:type="dxa"/>
              <w:left w:w="108" w:type="dxa"/>
              <w:bottom w:w="28" w:type="dxa"/>
              <w:right w:w="108" w:type="dxa"/>
            </w:tcMar>
          </w:tcPr>
          <w:p w14:paraId="6279FA5A"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148 392</w:t>
            </w:r>
          </w:p>
        </w:tc>
        <w:tc>
          <w:tcPr>
            <w:tcW w:w="1131" w:type="dxa"/>
            <w:tcMar>
              <w:top w:w="28" w:type="dxa"/>
              <w:left w:w="108" w:type="dxa"/>
              <w:bottom w:w="28" w:type="dxa"/>
              <w:right w:w="108" w:type="dxa"/>
            </w:tcMar>
          </w:tcPr>
          <w:p w14:paraId="7C8640CF" w14:textId="77777777" w:rsidR="00920D3E" w:rsidRPr="007C6151" w:rsidRDefault="00920D3E" w:rsidP="00920D3E">
            <w:pPr>
              <w:spacing w:before="100" w:beforeAutospacing="1" w:after="100" w:afterAutospacing="1"/>
              <w:jc w:val="right"/>
              <w:rPr>
                <w:rFonts w:eastAsiaTheme="minorHAnsi"/>
                <w:sz w:val="20"/>
                <w:szCs w:val="20"/>
                <w:lang w:val="fr-CA"/>
              </w:rPr>
            </w:pPr>
            <w:r w:rsidRPr="007C6151">
              <w:rPr>
                <w:sz w:val="20"/>
                <w:szCs w:val="20"/>
                <w:lang w:val="fr-CA"/>
              </w:rPr>
              <w:t>445,183</w:t>
            </w:r>
          </w:p>
        </w:tc>
      </w:tr>
      <w:tr w:rsidR="00920D3E" w:rsidRPr="007C6151" w14:paraId="648E2E68" w14:textId="77777777" w:rsidTr="00920D3E">
        <w:tc>
          <w:tcPr>
            <w:tcW w:w="5949" w:type="dxa"/>
            <w:gridSpan w:val="2"/>
            <w:tcMar>
              <w:top w:w="28" w:type="dxa"/>
              <w:left w:w="108" w:type="dxa"/>
              <w:bottom w:w="28" w:type="dxa"/>
              <w:right w:w="108" w:type="dxa"/>
            </w:tcMar>
          </w:tcPr>
          <w:p w14:paraId="236C8A2B" w14:textId="77777777" w:rsidR="00920D3E" w:rsidRPr="007C6151" w:rsidRDefault="00920D3E" w:rsidP="00920D3E">
            <w:pPr>
              <w:spacing w:before="100" w:beforeAutospacing="1" w:after="100" w:afterAutospacing="1"/>
              <w:jc w:val="left"/>
              <w:rPr>
                <w:rFonts w:eastAsiaTheme="minorHAnsi"/>
                <w:sz w:val="20"/>
                <w:szCs w:val="20"/>
                <w:lang w:val="fr-CA"/>
              </w:rPr>
            </w:pPr>
            <w:r w:rsidRPr="007C6151">
              <w:rPr>
                <w:rFonts w:eastAsiaTheme="minorHAnsi"/>
                <w:b/>
                <w:sz w:val="20"/>
                <w:szCs w:val="20"/>
                <w:lang w:val="fr-CA"/>
              </w:rPr>
              <w:t>Budget total</w:t>
            </w:r>
          </w:p>
        </w:tc>
        <w:tc>
          <w:tcPr>
            <w:tcW w:w="1134" w:type="dxa"/>
            <w:tcMar>
              <w:top w:w="28" w:type="dxa"/>
              <w:left w:w="108" w:type="dxa"/>
              <w:bottom w:w="28" w:type="dxa"/>
              <w:right w:w="108" w:type="dxa"/>
            </w:tcMar>
          </w:tcPr>
          <w:p w14:paraId="15FD4FB7" w14:textId="77777777" w:rsidR="00920D3E" w:rsidRPr="007C6151" w:rsidRDefault="00920D3E" w:rsidP="00920D3E">
            <w:pPr>
              <w:spacing w:before="100" w:beforeAutospacing="1" w:after="100" w:afterAutospacing="1"/>
              <w:jc w:val="right"/>
              <w:rPr>
                <w:b/>
                <w:sz w:val="20"/>
                <w:szCs w:val="20"/>
                <w:lang w:val="fr-CA"/>
              </w:rPr>
            </w:pPr>
            <w:r w:rsidRPr="007C6151">
              <w:rPr>
                <w:b/>
                <w:sz w:val="20"/>
                <w:szCs w:val="20"/>
                <w:lang w:val="fr-CA"/>
              </w:rPr>
              <w:t>449,685</w:t>
            </w:r>
          </w:p>
        </w:tc>
        <w:tc>
          <w:tcPr>
            <w:tcW w:w="1136" w:type="dxa"/>
            <w:tcMar>
              <w:top w:w="28" w:type="dxa"/>
              <w:left w:w="108" w:type="dxa"/>
              <w:bottom w:w="28" w:type="dxa"/>
              <w:right w:w="108" w:type="dxa"/>
            </w:tcMar>
          </w:tcPr>
          <w:p w14:paraId="31E7ECE2" w14:textId="77777777" w:rsidR="00920D3E" w:rsidRPr="007C6151" w:rsidRDefault="00920D3E" w:rsidP="00920D3E">
            <w:pPr>
              <w:spacing w:before="100" w:beforeAutospacing="1" w:after="100" w:afterAutospacing="1"/>
              <w:jc w:val="right"/>
              <w:rPr>
                <w:b/>
                <w:sz w:val="20"/>
                <w:szCs w:val="20"/>
                <w:lang w:val="fr-CA"/>
              </w:rPr>
            </w:pPr>
            <w:r w:rsidRPr="007C6151">
              <w:rPr>
                <w:b/>
                <w:sz w:val="20"/>
                <w:szCs w:val="20"/>
                <w:lang w:val="fr-CA"/>
              </w:rPr>
              <w:t>224 842</w:t>
            </w:r>
          </w:p>
        </w:tc>
        <w:tc>
          <w:tcPr>
            <w:tcW w:w="1131" w:type="dxa"/>
            <w:tcMar>
              <w:top w:w="28" w:type="dxa"/>
              <w:left w:w="108" w:type="dxa"/>
              <w:bottom w:w="28" w:type="dxa"/>
              <w:right w:w="108" w:type="dxa"/>
            </w:tcMar>
          </w:tcPr>
          <w:p w14:paraId="297765EE" w14:textId="77777777" w:rsidR="00920D3E" w:rsidRPr="007C6151" w:rsidRDefault="00920D3E" w:rsidP="00920D3E">
            <w:pPr>
              <w:spacing w:before="100" w:beforeAutospacing="1" w:after="100" w:afterAutospacing="1"/>
              <w:jc w:val="right"/>
              <w:rPr>
                <w:b/>
                <w:sz w:val="20"/>
                <w:szCs w:val="20"/>
                <w:lang w:val="fr-CA"/>
              </w:rPr>
            </w:pPr>
            <w:r w:rsidRPr="007C6151">
              <w:rPr>
                <w:b/>
                <w:sz w:val="20"/>
                <w:szCs w:val="20"/>
                <w:lang w:val="fr-CA"/>
              </w:rPr>
              <w:t>674 527</w:t>
            </w:r>
          </w:p>
        </w:tc>
      </w:tr>
    </w:tbl>
    <w:p w14:paraId="3D97288B" w14:textId="77777777" w:rsidR="00920D3E" w:rsidRPr="007C6151" w:rsidRDefault="00920D3E" w:rsidP="00920D3E">
      <w:pPr>
        <w:rPr>
          <w:lang w:val="fr-CA"/>
        </w:rPr>
      </w:pPr>
    </w:p>
    <w:p w14:paraId="6AFB3163" w14:textId="77777777" w:rsidR="00920D3E" w:rsidRPr="007C6151" w:rsidRDefault="00920D3E" w:rsidP="005312BB">
      <w:pPr>
        <w:keepNext/>
        <w:keepLines/>
        <w:widowControl w:val="0"/>
        <w:rPr>
          <w:i/>
          <w:lang w:val="fr-CA"/>
        </w:rPr>
      </w:pPr>
      <w:r w:rsidRPr="007C6151">
        <w:rPr>
          <w:i/>
          <w:lang w:val="fr-CA"/>
        </w:rPr>
        <w:lastRenderedPageBreak/>
        <w:t xml:space="preserve">Application de la politique d’égalité des </w:t>
      </w:r>
      <w:r>
        <w:rPr>
          <w:i/>
          <w:lang w:val="fr-CA"/>
        </w:rPr>
        <w:t>genres</w:t>
      </w:r>
    </w:p>
    <w:p w14:paraId="41A29B73" w14:textId="77777777" w:rsidR="00920D3E" w:rsidRPr="007C6151" w:rsidRDefault="00920D3E" w:rsidP="005312BB">
      <w:pPr>
        <w:keepNext/>
        <w:keepLines/>
        <w:widowControl w:val="0"/>
        <w:rPr>
          <w:lang w:val="fr-CA"/>
        </w:rPr>
      </w:pPr>
    </w:p>
    <w:p w14:paraId="1632679E" w14:textId="77777777" w:rsidR="00920D3E" w:rsidRPr="007C6151" w:rsidRDefault="00920D3E" w:rsidP="005312BB">
      <w:pPr>
        <w:keepNext/>
        <w:keepLines/>
        <w:widowControl w:val="0"/>
        <w:numPr>
          <w:ilvl w:val="0"/>
          <w:numId w:val="1"/>
        </w:numPr>
        <w:tabs>
          <w:tab w:val="clear" w:pos="0"/>
        </w:tabs>
        <w:spacing w:after="240"/>
        <w:outlineLvl w:val="0"/>
        <w:rPr>
          <w:lang w:val="fr-CA"/>
        </w:rPr>
      </w:pPr>
      <w:r w:rsidRPr="007C6151">
        <w:rPr>
          <w:lang w:val="fr-CA"/>
        </w:rPr>
        <w:t xml:space="preserve">Conformément à la politique opérationnelle du Fonds multilatéral sur l’égalité des </w:t>
      </w:r>
      <w:r>
        <w:rPr>
          <w:lang w:val="fr-CA"/>
        </w:rPr>
        <w:t>genres</w:t>
      </w:r>
      <w:r w:rsidRPr="007C6151">
        <w:rPr>
          <w:lang w:val="fr-CA"/>
        </w:rPr>
        <w:t xml:space="preserve"> (décision 84/92), la mise en œuvre de la phase II du plan du secteur des solvants continuera à se faire en tenant compte de l’égalité des </w:t>
      </w:r>
      <w:r>
        <w:rPr>
          <w:lang w:val="fr-CA"/>
        </w:rPr>
        <w:t>genres</w:t>
      </w:r>
      <w:r w:rsidRPr="007C6151">
        <w:rPr>
          <w:lang w:val="fr-CA"/>
        </w:rPr>
        <w:t xml:space="preserve">. Le BCEE, en consultation avec le PNUD et l’agence de soutien à la mise en œuvre, examinera et élaborera des mesures/exigences pertinentes pour </w:t>
      </w:r>
      <w:r>
        <w:rPr>
          <w:lang w:val="fr-CA"/>
        </w:rPr>
        <w:t>appliquer</w:t>
      </w:r>
      <w:r w:rsidRPr="007C6151">
        <w:rPr>
          <w:lang w:val="fr-CA"/>
        </w:rPr>
        <w:t xml:space="preserve"> la politique sur l’égalité des </w:t>
      </w:r>
      <w:r>
        <w:rPr>
          <w:lang w:val="fr-CA"/>
        </w:rPr>
        <w:t>genres</w:t>
      </w:r>
      <w:r w:rsidRPr="007C6151">
        <w:rPr>
          <w:lang w:val="fr-CA"/>
        </w:rPr>
        <w:t xml:space="preserve"> si nécessaire</w:t>
      </w:r>
      <w:r>
        <w:rPr>
          <w:lang w:val="fr-CA"/>
        </w:rPr>
        <w:t>, ce qui</w:t>
      </w:r>
      <w:r w:rsidRPr="007C6151">
        <w:rPr>
          <w:lang w:val="fr-CA"/>
        </w:rPr>
        <w:t xml:space="preserve"> peut comprendre, sans s’y limiter, l’encouragement de la participation des femmes à la formation. De plus, le BCEE recueillera et regroupe</w:t>
      </w:r>
      <w:r>
        <w:rPr>
          <w:lang w:val="fr-CA"/>
        </w:rPr>
        <w:t>ra</w:t>
      </w:r>
      <w:r w:rsidRPr="007C6151">
        <w:rPr>
          <w:lang w:val="fr-CA"/>
        </w:rPr>
        <w:t xml:space="preserve"> des données quantitatives à cet égard et effectuera des recherche</w:t>
      </w:r>
      <w:r>
        <w:rPr>
          <w:lang w:val="fr-CA"/>
        </w:rPr>
        <w:t>s</w:t>
      </w:r>
      <w:r w:rsidRPr="007C6151">
        <w:rPr>
          <w:lang w:val="fr-CA"/>
        </w:rPr>
        <w:t xml:space="preserve"> et des évaluations supplémentaires sur l’égalité des </w:t>
      </w:r>
      <w:r>
        <w:rPr>
          <w:lang w:val="fr-CA"/>
        </w:rPr>
        <w:t>genres</w:t>
      </w:r>
      <w:r w:rsidRPr="007C6151">
        <w:rPr>
          <w:lang w:val="fr-CA"/>
        </w:rPr>
        <w:t xml:space="preserve">. Le matériel de vulgarisation et de formation sera élaboré de manière à mettre en évidence les questions liées à l’égalité des </w:t>
      </w:r>
      <w:r>
        <w:rPr>
          <w:lang w:val="fr-CA"/>
        </w:rPr>
        <w:t>genres</w:t>
      </w:r>
      <w:r w:rsidRPr="007C6151">
        <w:rPr>
          <w:lang w:val="fr-CA"/>
        </w:rPr>
        <w:t xml:space="preserve"> afin d’en faire la promotion, s’il y a lieu. </w:t>
      </w:r>
    </w:p>
    <w:p w14:paraId="26BDCDE6" w14:textId="77777777" w:rsidR="00920D3E" w:rsidRPr="007C6151" w:rsidRDefault="00920D3E" w:rsidP="00920D3E">
      <w:pPr>
        <w:keepNext/>
        <w:spacing w:after="240"/>
        <w:rPr>
          <w:u w:val="single"/>
          <w:lang w:val="fr-CA"/>
        </w:rPr>
      </w:pPr>
      <w:r w:rsidRPr="007C6151">
        <w:rPr>
          <w:u w:val="single"/>
          <w:lang w:val="fr-CA"/>
        </w:rPr>
        <w:t>Conclusion</w:t>
      </w:r>
    </w:p>
    <w:p w14:paraId="5A90BE8E" w14:textId="77777777" w:rsidR="00920D3E" w:rsidRPr="007C6151" w:rsidRDefault="00920D3E" w:rsidP="00920D3E">
      <w:pPr>
        <w:pStyle w:val="Heading1"/>
        <w:rPr>
          <w:lang w:val="fr-CA"/>
        </w:rPr>
      </w:pPr>
      <w:r w:rsidRPr="007C6151">
        <w:rPr>
          <w:lang w:val="fr-CA"/>
        </w:rPr>
        <w:t>Le Secrétariat a constaté que les travaux du plan du secteur des solvants vont bon train et que les 23 entreprises sélectionnées ont signé leur contrat avec le BCEE et ont réalisé des progrès importants dans la mise en œuvre</w:t>
      </w:r>
      <w:r>
        <w:rPr>
          <w:lang w:val="fr-CA"/>
        </w:rPr>
        <w:t xml:space="preserve">; 11 entreprises </w:t>
      </w:r>
      <w:r w:rsidRPr="007C6151">
        <w:rPr>
          <w:lang w:val="fr-CA"/>
        </w:rPr>
        <w:t xml:space="preserve">ont déjà terminé leur reconversion, ce qui </w:t>
      </w:r>
      <w:r>
        <w:rPr>
          <w:lang w:val="fr-CA"/>
        </w:rPr>
        <w:t>a mené à l’élimination de 78,21 </w:t>
      </w:r>
      <w:r w:rsidRPr="007C6151">
        <w:rPr>
          <w:lang w:val="fr-CA"/>
        </w:rPr>
        <w:t xml:space="preserve">tonnes PAO de HCFC-141b; l’élimination globale pour les 24 entreprises (dont une entreprise qui s’est retirée du projet) sera de 129,38 tonnes PAO de HCFC-141b, ce qui représente 28 pour cent de l’objectif de réduction des HCFC de la phase II du plan du secteur des solvants. La proposition comprend la vérification de la reconversion de trois entreprises de solvants qui ont reconverti leurs activités aux hydrocarbures et à des systèmes de nettoyage à base d’alcool, ce qui confirme l’élimination de 147,91 tm (16,4 tonnes PAO) de HCFC. Le deuxième groupe de 25 entreprises a été sélectionné, a terminé la vérification, qui révèle une consommation évaluée à 372,19 tm (40,94) tonnes PAO) de HCFC-141b, et des contrats seront signés dans le cadre de la quatrième tranche. Le taux de décaissement du financement approuvé à ce jour est 67,24 pour cent. Compte tenu des progrès dans la mise en œuvre, le Secrétariat recommande l’approbation de la quatrième tranche du plan du secteur des solvants. </w:t>
      </w:r>
    </w:p>
    <w:p w14:paraId="7DEB2ACB" w14:textId="77777777" w:rsidR="00920D3E" w:rsidRPr="007C6151" w:rsidRDefault="00920D3E" w:rsidP="00920D3E">
      <w:pPr>
        <w:pStyle w:val="Heading1"/>
        <w:keepNext/>
        <w:numPr>
          <w:ilvl w:val="0"/>
          <w:numId w:val="0"/>
        </w:numPr>
        <w:rPr>
          <w:b/>
          <w:lang w:val="fr-CA"/>
        </w:rPr>
      </w:pPr>
      <w:r w:rsidRPr="007C6151">
        <w:rPr>
          <w:b/>
          <w:lang w:val="fr-CA"/>
        </w:rPr>
        <w:t>RECOMMANDATION</w:t>
      </w:r>
    </w:p>
    <w:p w14:paraId="41D5AC73" w14:textId="77777777" w:rsidR="00920D3E" w:rsidRPr="007C6151" w:rsidRDefault="00920D3E" w:rsidP="00920D3E">
      <w:pPr>
        <w:pStyle w:val="Heading1"/>
        <w:keepNext/>
        <w:rPr>
          <w:lang w:val="fr-CA"/>
        </w:rPr>
      </w:pPr>
      <w:r w:rsidRPr="007C6151">
        <w:rPr>
          <w:lang w:val="fr-CA"/>
        </w:rPr>
        <w:t>Le Comité exécutif pourrait souhaiter :</w:t>
      </w:r>
    </w:p>
    <w:p w14:paraId="3D45979C" w14:textId="77777777" w:rsidR="00920D3E" w:rsidRPr="007C6151" w:rsidRDefault="00920D3E" w:rsidP="00920D3E">
      <w:pPr>
        <w:pStyle w:val="Heading2"/>
        <w:numPr>
          <w:ilvl w:val="1"/>
          <w:numId w:val="1"/>
        </w:numPr>
        <w:rPr>
          <w:lang w:val="fr-CA"/>
        </w:rPr>
      </w:pPr>
      <w:r w:rsidRPr="007C6151">
        <w:rPr>
          <w:lang w:val="fr-CA"/>
        </w:rPr>
        <w:t>Prendre note du rapport périodique sur la mise en œuvre de la troisième tranche de la phase II du plan du secteur des solvants de la phase II du plan de gestion de l’élimination des HCFC (PGEH) de la Chine</w:t>
      </w:r>
      <w:r>
        <w:rPr>
          <w:lang w:val="fr-CA"/>
        </w:rPr>
        <w:t xml:space="preserve"> </w:t>
      </w:r>
      <w:r w:rsidRPr="007C6151">
        <w:rPr>
          <w:lang w:val="fr-CA"/>
        </w:rPr>
        <w:t>;</w:t>
      </w:r>
    </w:p>
    <w:p w14:paraId="31D621BA" w14:textId="77777777" w:rsidR="00920D3E" w:rsidRPr="007C6151" w:rsidRDefault="00920D3E" w:rsidP="00920D3E">
      <w:pPr>
        <w:pStyle w:val="Heading2"/>
        <w:numPr>
          <w:ilvl w:val="1"/>
          <w:numId w:val="1"/>
        </w:numPr>
        <w:rPr>
          <w:lang w:val="fr-CA"/>
        </w:rPr>
      </w:pPr>
      <w:r w:rsidRPr="007C6151">
        <w:rPr>
          <w:lang w:val="fr-CA"/>
        </w:rPr>
        <w:t>Approuver la quatrième tranche du plan du secteur des solvants de la phase II du PGEH de la Chine et le plan de mise en œuvre de la tranche co</w:t>
      </w:r>
      <w:r>
        <w:rPr>
          <w:lang w:val="fr-CA"/>
        </w:rPr>
        <w:t xml:space="preserve">rrespondant pour </w:t>
      </w:r>
      <w:r w:rsidRPr="007C6151">
        <w:rPr>
          <w:lang w:val="fr-CA"/>
        </w:rPr>
        <w:t>2022-2023</w:t>
      </w:r>
      <w:r>
        <w:rPr>
          <w:lang w:val="fr-CA"/>
        </w:rPr>
        <w:t>,</w:t>
      </w:r>
      <w:r w:rsidRPr="007C6151">
        <w:rPr>
          <w:lang w:val="fr-CA"/>
        </w:rPr>
        <w:t xml:space="preserve"> pour la somme de 2 500 000 $US, plus les coûts d’appui à l’agence de 175 000 $US pour le PNUD.</w:t>
      </w:r>
    </w:p>
    <w:p w14:paraId="7ED89F2E" w14:textId="77777777" w:rsidR="00920D3E" w:rsidRPr="007C6151" w:rsidRDefault="00920D3E" w:rsidP="00920D3E">
      <w:pPr>
        <w:jc w:val="center"/>
        <w:rPr>
          <w:b/>
          <w:highlight w:val="yellow"/>
          <w:lang w:val="fr-CA"/>
        </w:rPr>
      </w:pPr>
    </w:p>
    <w:p w14:paraId="575F93E8" w14:textId="77777777" w:rsidR="00920D3E" w:rsidRPr="007C6151" w:rsidRDefault="00920D3E" w:rsidP="00920D3E">
      <w:pPr>
        <w:jc w:val="center"/>
        <w:rPr>
          <w:b/>
          <w:highlight w:val="yellow"/>
          <w:lang w:val="fr-CA"/>
        </w:rPr>
      </w:pPr>
    </w:p>
    <w:p w14:paraId="08BA1037" w14:textId="77777777" w:rsidR="00920D3E" w:rsidRPr="007C6151" w:rsidRDefault="00920D3E" w:rsidP="00920D3E">
      <w:pPr>
        <w:jc w:val="center"/>
        <w:rPr>
          <w:b/>
          <w:highlight w:val="yellow"/>
          <w:lang w:val="fr-CA"/>
        </w:rPr>
      </w:pPr>
    </w:p>
    <w:p w14:paraId="650CB4CB" w14:textId="77777777" w:rsidR="00920D3E" w:rsidRPr="007C6151" w:rsidRDefault="00920D3E" w:rsidP="00920D3E">
      <w:pPr>
        <w:jc w:val="center"/>
        <w:rPr>
          <w:b/>
          <w:highlight w:val="yellow"/>
          <w:lang w:val="fr-CA"/>
        </w:rPr>
        <w:sectPr w:rsidR="00920D3E" w:rsidRPr="007C6151" w:rsidSect="00920D3E">
          <w:headerReference w:type="even" r:id="rId61"/>
          <w:headerReference w:type="default" r:id="rId62"/>
          <w:footerReference w:type="even" r:id="rId63"/>
          <w:footerReference w:type="default" r:id="rId64"/>
          <w:pgSz w:w="12240" w:h="15840" w:code="1"/>
          <w:pgMar w:top="720" w:right="1440" w:bottom="864" w:left="1440" w:header="720" w:footer="475" w:gutter="0"/>
          <w:cols w:space="720"/>
          <w:docGrid w:linePitch="299"/>
        </w:sectPr>
      </w:pPr>
    </w:p>
    <w:p w14:paraId="3380AD08" w14:textId="77777777" w:rsidR="00920D3E" w:rsidRPr="007C6151" w:rsidRDefault="00920D3E" w:rsidP="00920D3E">
      <w:pPr>
        <w:shd w:val="clear" w:color="auto" w:fill="FFFFFF" w:themeFill="background1"/>
        <w:jc w:val="center"/>
        <w:rPr>
          <w:b/>
          <w:lang w:val="fr-CA"/>
        </w:rPr>
      </w:pPr>
      <w:r w:rsidRPr="007C6151">
        <w:rPr>
          <w:b/>
          <w:lang w:val="fr-CA"/>
        </w:rPr>
        <w:lastRenderedPageBreak/>
        <w:t>FICHE D’ÉVALUATION DE PROJET : PROJETS PLURIANNUELS</w:t>
      </w:r>
    </w:p>
    <w:p w14:paraId="6A7AEB36" w14:textId="77777777" w:rsidR="00920D3E" w:rsidRPr="007C6151" w:rsidRDefault="00920D3E" w:rsidP="00920D3E">
      <w:pPr>
        <w:shd w:val="clear" w:color="auto" w:fill="FFFFFF" w:themeFill="background1"/>
        <w:jc w:val="center"/>
        <w:rPr>
          <w:lang w:val="fr-CA"/>
        </w:rPr>
      </w:pPr>
    </w:p>
    <w:p w14:paraId="089E789F" w14:textId="77777777" w:rsidR="00920D3E" w:rsidRPr="007C6151" w:rsidRDefault="00920D3E" w:rsidP="00920D3E">
      <w:pPr>
        <w:shd w:val="clear" w:color="auto" w:fill="FFFFFF" w:themeFill="background1"/>
        <w:jc w:val="center"/>
        <w:rPr>
          <w:b/>
          <w:lang w:val="fr-CA"/>
        </w:rPr>
      </w:pPr>
      <w:r>
        <w:rPr>
          <w:b/>
          <w:lang w:val="fr-CA"/>
        </w:rPr>
        <w:t>CHINE</w:t>
      </w:r>
    </w:p>
    <w:p w14:paraId="428624DB" w14:textId="77777777" w:rsidR="00920D3E" w:rsidRPr="007C6151" w:rsidRDefault="00920D3E" w:rsidP="00920D3E">
      <w:pPr>
        <w:jc w:val="center"/>
        <w:rPr>
          <w:sz w:val="20"/>
          <w:szCs w:val="20"/>
          <w:lang w:val="fr-CA"/>
        </w:rPr>
      </w:pPr>
    </w:p>
    <w:tbl>
      <w:tblPr>
        <w:tblStyle w:val="TableGrid10"/>
        <w:tblW w:w="5000" w:type="pct"/>
        <w:tblLook w:val="04A0" w:firstRow="1" w:lastRow="0" w:firstColumn="1" w:lastColumn="0" w:noHBand="0" w:noVBand="1"/>
      </w:tblPr>
      <w:tblGrid>
        <w:gridCol w:w="3917"/>
        <w:gridCol w:w="2078"/>
        <w:gridCol w:w="1905"/>
        <w:gridCol w:w="1450"/>
      </w:tblGrid>
      <w:tr w:rsidR="00920D3E" w:rsidRPr="007C6151" w14:paraId="60E3469C" w14:textId="77777777" w:rsidTr="00920D3E">
        <w:trPr>
          <w:trHeight w:val="240"/>
        </w:trPr>
        <w:tc>
          <w:tcPr>
            <w:tcW w:w="2196" w:type="pct"/>
            <w:shd w:val="clear" w:color="auto" w:fill="auto"/>
          </w:tcPr>
          <w:p w14:paraId="2F40CF22" w14:textId="77777777" w:rsidR="00920D3E" w:rsidRPr="007C6151" w:rsidRDefault="00920D3E" w:rsidP="00920D3E">
            <w:pPr>
              <w:spacing w:after="80"/>
              <w:rPr>
                <w:b/>
                <w:sz w:val="20"/>
                <w:szCs w:val="20"/>
                <w:lang w:val="fr-CA"/>
              </w:rPr>
            </w:pPr>
            <w:r w:rsidRPr="007C6151">
              <w:rPr>
                <w:b/>
                <w:sz w:val="20"/>
                <w:szCs w:val="20"/>
                <w:lang w:val="fr-CA"/>
              </w:rPr>
              <w:t>I) TITRE DU PROJET</w:t>
            </w:r>
          </w:p>
        </w:tc>
        <w:tc>
          <w:tcPr>
            <w:tcW w:w="1213" w:type="pct"/>
            <w:shd w:val="clear" w:color="auto" w:fill="auto"/>
          </w:tcPr>
          <w:p w14:paraId="64572291" w14:textId="77777777" w:rsidR="00920D3E" w:rsidRPr="007C6151" w:rsidRDefault="00920D3E" w:rsidP="00920D3E">
            <w:pPr>
              <w:spacing w:after="80"/>
              <w:jc w:val="center"/>
              <w:rPr>
                <w:b/>
                <w:sz w:val="20"/>
                <w:szCs w:val="20"/>
                <w:lang w:val="fr-CA"/>
              </w:rPr>
            </w:pPr>
            <w:r w:rsidRPr="007C6151">
              <w:rPr>
                <w:b/>
                <w:sz w:val="20"/>
                <w:szCs w:val="20"/>
                <w:lang w:val="fr-CA"/>
              </w:rPr>
              <w:t>AGENCE</w:t>
            </w:r>
          </w:p>
        </w:tc>
        <w:tc>
          <w:tcPr>
            <w:tcW w:w="834" w:type="pct"/>
            <w:shd w:val="clear" w:color="auto" w:fill="auto"/>
          </w:tcPr>
          <w:p w14:paraId="7DD5FEFF" w14:textId="77777777" w:rsidR="00920D3E" w:rsidRPr="007C6151" w:rsidRDefault="00920D3E" w:rsidP="00920D3E">
            <w:pPr>
              <w:spacing w:after="80"/>
              <w:jc w:val="center"/>
              <w:rPr>
                <w:b/>
                <w:sz w:val="20"/>
                <w:szCs w:val="20"/>
                <w:lang w:val="fr-CA"/>
              </w:rPr>
            </w:pPr>
            <w:r w:rsidRPr="007C6151">
              <w:rPr>
                <w:b/>
                <w:sz w:val="20"/>
                <w:szCs w:val="20"/>
                <w:lang w:val="fr-CA"/>
              </w:rPr>
              <w:t>RÉUNION D’APPROBATION</w:t>
            </w:r>
          </w:p>
        </w:tc>
        <w:tc>
          <w:tcPr>
            <w:tcW w:w="757" w:type="pct"/>
            <w:shd w:val="clear" w:color="auto" w:fill="auto"/>
          </w:tcPr>
          <w:p w14:paraId="15A4732D" w14:textId="77777777" w:rsidR="00920D3E" w:rsidRPr="007C6151" w:rsidRDefault="00920D3E" w:rsidP="00920D3E">
            <w:pPr>
              <w:spacing w:after="80"/>
              <w:jc w:val="center"/>
              <w:rPr>
                <w:b/>
                <w:sz w:val="20"/>
                <w:szCs w:val="20"/>
                <w:lang w:val="fr-CA"/>
              </w:rPr>
            </w:pPr>
            <w:r w:rsidRPr="007C6151">
              <w:rPr>
                <w:b/>
                <w:sz w:val="20"/>
                <w:szCs w:val="20"/>
                <w:lang w:val="fr-CA"/>
              </w:rPr>
              <w:t>MESURE DE RÉGLEMEN-TATION</w:t>
            </w:r>
          </w:p>
        </w:tc>
      </w:tr>
      <w:tr w:rsidR="00920D3E" w:rsidRPr="007C6151" w14:paraId="295C9B22" w14:textId="77777777" w:rsidTr="00920D3E">
        <w:trPr>
          <w:trHeight w:val="240"/>
        </w:trPr>
        <w:tc>
          <w:tcPr>
            <w:tcW w:w="2196" w:type="pct"/>
            <w:shd w:val="clear" w:color="auto" w:fill="auto"/>
          </w:tcPr>
          <w:p w14:paraId="0A18B088" w14:textId="77777777" w:rsidR="00920D3E" w:rsidRPr="007C6151" w:rsidRDefault="00920D3E" w:rsidP="00920D3E">
            <w:pPr>
              <w:spacing w:after="80"/>
              <w:jc w:val="left"/>
              <w:rPr>
                <w:sz w:val="20"/>
                <w:szCs w:val="20"/>
                <w:lang w:val="fr-CA"/>
              </w:rPr>
            </w:pPr>
            <w:r w:rsidRPr="007C6151">
              <w:rPr>
                <w:sz w:val="20"/>
                <w:szCs w:val="20"/>
                <w:lang w:val="fr-CA"/>
              </w:rPr>
              <w:t>Plan d’élimination des HCFC (phase II), programme d’entretien de l’équipement de réfrigération et facilitation</w:t>
            </w:r>
          </w:p>
        </w:tc>
        <w:tc>
          <w:tcPr>
            <w:tcW w:w="1213" w:type="pct"/>
            <w:shd w:val="clear" w:color="auto" w:fill="auto"/>
          </w:tcPr>
          <w:p w14:paraId="70390D6C" w14:textId="77777777" w:rsidR="00920D3E" w:rsidRPr="007C6151" w:rsidRDefault="00920D3E" w:rsidP="00920D3E">
            <w:pPr>
              <w:spacing w:after="80"/>
              <w:jc w:val="center"/>
              <w:rPr>
                <w:sz w:val="20"/>
                <w:szCs w:val="20"/>
                <w:lang w:val="fr-CA"/>
              </w:rPr>
            </w:pPr>
            <w:r w:rsidRPr="007C6151">
              <w:rPr>
                <w:sz w:val="20"/>
                <w:szCs w:val="20"/>
                <w:lang w:val="fr-CA"/>
              </w:rPr>
              <w:t>PNUE (principale), Allemagne et Japon</w:t>
            </w:r>
          </w:p>
        </w:tc>
        <w:tc>
          <w:tcPr>
            <w:tcW w:w="834" w:type="pct"/>
            <w:shd w:val="clear" w:color="auto" w:fill="auto"/>
          </w:tcPr>
          <w:p w14:paraId="57C4D507" w14:textId="77777777" w:rsidR="00920D3E" w:rsidRPr="007C6151" w:rsidRDefault="00920D3E" w:rsidP="00920D3E">
            <w:pPr>
              <w:spacing w:after="80"/>
              <w:jc w:val="center"/>
              <w:rPr>
                <w:sz w:val="20"/>
                <w:szCs w:val="20"/>
                <w:lang w:val="fr-CA"/>
              </w:rPr>
            </w:pPr>
            <w:r w:rsidRPr="007C6151">
              <w:rPr>
                <w:sz w:val="20"/>
                <w:szCs w:val="20"/>
                <w:lang w:val="fr-CA"/>
              </w:rPr>
              <w:t>76</w:t>
            </w:r>
            <w:r w:rsidRPr="007C6151">
              <w:rPr>
                <w:sz w:val="20"/>
                <w:szCs w:val="20"/>
                <w:vertAlign w:val="superscript"/>
                <w:lang w:val="fr-CA"/>
              </w:rPr>
              <w:t>e</w:t>
            </w:r>
          </w:p>
        </w:tc>
        <w:tc>
          <w:tcPr>
            <w:tcW w:w="757" w:type="pct"/>
            <w:shd w:val="clear" w:color="auto" w:fill="auto"/>
          </w:tcPr>
          <w:p w14:paraId="352D63DB" w14:textId="77777777" w:rsidR="00920D3E" w:rsidRPr="007C6151" w:rsidRDefault="00920D3E" w:rsidP="00920D3E">
            <w:pPr>
              <w:spacing w:after="80"/>
              <w:jc w:val="center"/>
              <w:rPr>
                <w:sz w:val="20"/>
                <w:szCs w:val="20"/>
                <w:lang w:val="fr-CA"/>
              </w:rPr>
            </w:pPr>
            <w:r w:rsidRPr="007C6151">
              <w:rPr>
                <w:sz w:val="20"/>
                <w:szCs w:val="20"/>
                <w:lang w:val="fr-CA"/>
              </w:rPr>
              <w:t>S.o.</w:t>
            </w:r>
          </w:p>
        </w:tc>
      </w:tr>
    </w:tbl>
    <w:p w14:paraId="60B82145" w14:textId="77777777" w:rsidR="00920D3E" w:rsidRPr="007C6151" w:rsidRDefault="00920D3E" w:rsidP="00920D3E">
      <w:pPr>
        <w:pStyle w:val="Title1"/>
        <w:rPr>
          <w:sz w:val="20"/>
          <w:szCs w:val="20"/>
          <w:lang w:val="fr-CA"/>
        </w:rPr>
      </w:pPr>
    </w:p>
    <w:tbl>
      <w:tblPr>
        <w:tblStyle w:val="TableGrid20"/>
        <w:tblW w:w="5000" w:type="pct"/>
        <w:tblLook w:val="04A0" w:firstRow="1" w:lastRow="0" w:firstColumn="1" w:lastColumn="0" w:noHBand="0" w:noVBand="1"/>
      </w:tblPr>
      <w:tblGrid>
        <w:gridCol w:w="4862"/>
        <w:gridCol w:w="2244"/>
        <w:gridCol w:w="2244"/>
      </w:tblGrid>
      <w:tr w:rsidR="00920D3E" w:rsidRPr="007C6151" w14:paraId="07F5DB83" w14:textId="77777777" w:rsidTr="00920D3E">
        <w:trPr>
          <w:trHeight w:val="240"/>
        </w:trPr>
        <w:tc>
          <w:tcPr>
            <w:tcW w:w="2600" w:type="pct"/>
            <w:shd w:val="clear" w:color="auto" w:fill="auto"/>
          </w:tcPr>
          <w:p w14:paraId="12E13D92" w14:textId="77777777" w:rsidR="00920D3E" w:rsidRPr="007C6151" w:rsidRDefault="00920D3E" w:rsidP="00920D3E">
            <w:pPr>
              <w:spacing w:after="60"/>
              <w:rPr>
                <w:b/>
                <w:sz w:val="20"/>
                <w:szCs w:val="20"/>
                <w:lang w:val="fr-CA"/>
              </w:rPr>
            </w:pPr>
            <w:r w:rsidRPr="007C6151">
              <w:rPr>
                <w:b/>
                <w:sz w:val="20"/>
                <w:szCs w:val="20"/>
                <w:lang w:val="fr-CA"/>
              </w:rPr>
              <w:t>II) DERNIÈRES DONNÉES COMMUNIQUÉES EN VERTU DE L’ARTICLE 7 (groupe I de l’annexe C)</w:t>
            </w:r>
          </w:p>
        </w:tc>
        <w:tc>
          <w:tcPr>
            <w:tcW w:w="1200" w:type="pct"/>
            <w:shd w:val="clear" w:color="auto" w:fill="auto"/>
          </w:tcPr>
          <w:p w14:paraId="6603B3EC" w14:textId="77777777" w:rsidR="00920D3E" w:rsidRPr="007C6151" w:rsidRDefault="00920D3E" w:rsidP="00920D3E">
            <w:pPr>
              <w:spacing w:after="60"/>
              <w:jc w:val="center"/>
              <w:rPr>
                <w:sz w:val="20"/>
                <w:szCs w:val="20"/>
                <w:lang w:val="fr-CA"/>
              </w:rPr>
            </w:pPr>
            <w:r w:rsidRPr="007C6151">
              <w:rPr>
                <w:sz w:val="20"/>
                <w:szCs w:val="20"/>
                <w:lang w:val="fr-CA"/>
              </w:rPr>
              <w:t>Année : 2020</w:t>
            </w:r>
          </w:p>
        </w:tc>
        <w:tc>
          <w:tcPr>
            <w:tcW w:w="1200" w:type="pct"/>
            <w:shd w:val="clear" w:color="auto" w:fill="auto"/>
          </w:tcPr>
          <w:p w14:paraId="371A532E" w14:textId="77777777" w:rsidR="00920D3E" w:rsidRPr="007C6151" w:rsidRDefault="00920D3E" w:rsidP="00920D3E">
            <w:pPr>
              <w:spacing w:after="60"/>
              <w:jc w:val="right"/>
              <w:rPr>
                <w:sz w:val="20"/>
                <w:szCs w:val="20"/>
                <w:lang w:val="fr-CA"/>
              </w:rPr>
            </w:pPr>
            <w:r w:rsidRPr="007C6151">
              <w:rPr>
                <w:sz w:val="20"/>
                <w:szCs w:val="20"/>
                <w:lang w:val="fr-CA"/>
              </w:rPr>
              <w:t>10 682,65</w:t>
            </w:r>
            <w:r>
              <w:rPr>
                <w:sz w:val="20"/>
                <w:szCs w:val="20"/>
                <w:lang w:val="fr-CA"/>
              </w:rPr>
              <w:t xml:space="preserve"> </w:t>
            </w:r>
            <w:r w:rsidRPr="007C6151">
              <w:rPr>
                <w:sz w:val="20"/>
                <w:szCs w:val="20"/>
                <w:lang w:val="fr-CA"/>
              </w:rPr>
              <w:t>(tonnes PAO)</w:t>
            </w:r>
          </w:p>
        </w:tc>
      </w:tr>
    </w:tbl>
    <w:p w14:paraId="7DF2F539" w14:textId="77777777" w:rsidR="00920D3E" w:rsidRPr="007C6151" w:rsidRDefault="00920D3E" w:rsidP="00920D3E">
      <w:pPr>
        <w:pStyle w:val="Title1"/>
        <w:rPr>
          <w:sz w:val="20"/>
          <w:szCs w:val="20"/>
          <w:lang w:val="fr-CA"/>
        </w:rPr>
      </w:pPr>
    </w:p>
    <w:tbl>
      <w:tblPr>
        <w:tblStyle w:val="TableGrid"/>
        <w:tblW w:w="9812" w:type="dxa"/>
        <w:tblLook w:val="04A0" w:firstRow="1" w:lastRow="0" w:firstColumn="1" w:lastColumn="0" w:noHBand="0" w:noVBand="1"/>
      </w:tblPr>
      <w:tblGrid>
        <w:gridCol w:w="1486"/>
        <w:gridCol w:w="1352"/>
        <w:gridCol w:w="1126"/>
        <w:gridCol w:w="1418"/>
        <w:gridCol w:w="1417"/>
        <w:gridCol w:w="1418"/>
        <w:gridCol w:w="1595"/>
      </w:tblGrid>
      <w:tr w:rsidR="00920D3E" w:rsidRPr="007C6151" w14:paraId="47629650" w14:textId="77777777" w:rsidTr="00920D3E">
        <w:trPr>
          <w:trHeight w:val="235"/>
        </w:trPr>
        <w:tc>
          <w:tcPr>
            <w:tcW w:w="8217" w:type="dxa"/>
            <w:gridSpan w:val="6"/>
            <w:shd w:val="clear" w:color="auto" w:fill="auto"/>
          </w:tcPr>
          <w:p w14:paraId="6CB6743B" w14:textId="77777777" w:rsidR="00920D3E" w:rsidRPr="007C6151" w:rsidRDefault="00920D3E" w:rsidP="00920D3E">
            <w:pPr>
              <w:shd w:val="clear" w:color="auto" w:fill="FFFFFF" w:themeFill="background1"/>
              <w:tabs>
                <w:tab w:val="left" w:pos="7290"/>
              </w:tabs>
              <w:rPr>
                <w:b/>
                <w:sz w:val="20"/>
                <w:szCs w:val="20"/>
                <w:lang w:val="fr-CA"/>
              </w:rPr>
            </w:pPr>
            <w:r w:rsidRPr="007C6151">
              <w:rPr>
                <w:b/>
                <w:sz w:val="20"/>
                <w:szCs w:val="20"/>
                <w:lang w:val="fr-CA"/>
              </w:rPr>
              <w:t>III) DERNIÈRES DONNÉES SECTORIELLES RELATIVES AU PROGRAMME DE PAYS (tonnes PAO)</w:t>
            </w:r>
          </w:p>
        </w:tc>
        <w:tc>
          <w:tcPr>
            <w:tcW w:w="1595" w:type="dxa"/>
            <w:shd w:val="clear" w:color="auto" w:fill="auto"/>
          </w:tcPr>
          <w:p w14:paraId="2E95E442" w14:textId="77777777" w:rsidR="00920D3E" w:rsidRPr="007C6151" w:rsidRDefault="00920D3E" w:rsidP="00920D3E">
            <w:pPr>
              <w:shd w:val="clear" w:color="auto" w:fill="FFFFFF" w:themeFill="background1"/>
              <w:tabs>
                <w:tab w:val="left" w:pos="7290"/>
              </w:tabs>
              <w:jc w:val="right"/>
              <w:rPr>
                <w:b/>
                <w:sz w:val="20"/>
                <w:szCs w:val="20"/>
                <w:lang w:val="fr-CA"/>
              </w:rPr>
            </w:pPr>
            <w:r w:rsidRPr="007C6151">
              <w:rPr>
                <w:b/>
                <w:sz w:val="20"/>
                <w:szCs w:val="20"/>
                <w:lang w:val="fr-CA"/>
              </w:rPr>
              <w:t>Année : 2020</w:t>
            </w:r>
          </w:p>
        </w:tc>
      </w:tr>
      <w:tr w:rsidR="00920D3E" w:rsidRPr="007C6151" w14:paraId="077893FB" w14:textId="77777777" w:rsidTr="00920D3E">
        <w:trPr>
          <w:trHeight w:val="235"/>
        </w:trPr>
        <w:tc>
          <w:tcPr>
            <w:tcW w:w="1486" w:type="dxa"/>
            <w:shd w:val="clear" w:color="auto" w:fill="auto"/>
            <w:vAlign w:val="center"/>
          </w:tcPr>
          <w:p w14:paraId="2C2D48D7"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Produits chimiques</w:t>
            </w:r>
          </w:p>
        </w:tc>
        <w:tc>
          <w:tcPr>
            <w:tcW w:w="1352" w:type="dxa"/>
            <w:shd w:val="clear" w:color="auto" w:fill="auto"/>
            <w:vAlign w:val="center"/>
          </w:tcPr>
          <w:p w14:paraId="60502869"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Aérosols</w:t>
            </w:r>
          </w:p>
        </w:tc>
        <w:tc>
          <w:tcPr>
            <w:tcW w:w="1126" w:type="dxa"/>
            <w:shd w:val="clear" w:color="auto" w:fill="auto"/>
            <w:vAlign w:val="center"/>
          </w:tcPr>
          <w:p w14:paraId="7E2B28D8"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Mousses</w:t>
            </w:r>
          </w:p>
        </w:tc>
        <w:tc>
          <w:tcPr>
            <w:tcW w:w="2835" w:type="dxa"/>
            <w:gridSpan w:val="2"/>
            <w:shd w:val="clear" w:color="auto" w:fill="auto"/>
            <w:vAlign w:val="center"/>
          </w:tcPr>
          <w:p w14:paraId="58CAEB77"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Réfrigération</w:t>
            </w:r>
          </w:p>
        </w:tc>
        <w:tc>
          <w:tcPr>
            <w:tcW w:w="1418" w:type="dxa"/>
            <w:shd w:val="clear" w:color="auto" w:fill="auto"/>
            <w:vAlign w:val="center"/>
          </w:tcPr>
          <w:p w14:paraId="7BB81DF3"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Solvants</w:t>
            </w:r>
          </w:p>
        </w:tc>
        <w:tc>
          <w:tcPr>
            <w:tcW w:w="1595" w:type="dxa"/>
            <w:shd w:val="clear" w:color="auto" w:fill="auto"/>
            <w:vAlign w:val="center"/>
          </w:tcPr>
          <w:p w14:paraId="6161FECB"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Consommation total</w:t>
            </w:r>
            <w:r>
              <w:rPr>
                <w:sz w:val="20"/>
                <w:szCs w:val="20"/>
                <w:lang w:val="fr-CA"/>
              </w:rPr>
              <w:t>e</w:t>
            </w:r>
            <w:r w:rsidRPr="007C6151">
              <w:rPr>
                <w:sz w:val="20"/>
                <w:szCs w:val="20"/>
                <w:lang w:val="fr-CA"/>
              </w:rPr>
              <w:t xml:space="preserve"> du secteur</w:t>
            </w:r>
          </w:p>
        </w:tc>
      </w:tr>
      <w:tr w:rsidR="00920D3E" w:rsidRPr="007C6151" w14:paraId="71289C64" w14:textId="77777777" w:rsidTr="00920D3E">
        <w:trPr>
          <w:trHeight w:val="299"/>
        </w:trPr>
        <w:tc>
          <w:tcPr>
            <w:tcW w:w="3964" w:type="dxa"/>
            <w:gridSpan w:val="3"/>
            <w:shd w:val="clear" w:color="auto" w:fill="auto"/>
          </w:tcPr>
          <w:p w14:paraId="37D1BCAE" w14:textId="77777777" w:rsidR="00920D3E" w:rsidRPr="007C6151" w:rsidRDefault="00920D3E" w:rsidP="00920D3E">
            <w:pPr>
              <w:shd w:val="clear" w:color="auto" w:fill="FFFFFF" w:themeFill="background1"/>
              <w:tabs>
                <w:tab w:val="left" w:pos="7290"/>
              </w:tabs>
              <w:rPr>
                <w:sz w:val="20"/>
                <w:szCs w:val="20"/>
                <w:lang w:val="fr-CA"/>
              </w:rPr>
            </w:pPr>
          </w:p>
        </w:tc>
        <w:tc>
          <w:tcPr>
            <w:tcW w:w="1418" w:type="dxa"/>
            <w:shd w:val="clear" w:color="auto" w:fill="auto"/>
            <w:vAlign w:val="center"/>
          </w:tcPr>
          <w:p w14:paraId="04403768"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Fabrication</w:t>
            </w:r>
          </w:p>
        </w:tc>
        <w:tc>
          <w:tcPr>
            <w:tcW w:w="1417" w:type="dxa"/>
            <w:shd w:val="clear" w:color="auto" w:fill="auto"/>
            <w:vAlign w:val="center"/>
          </w:tcPr>
          <w:p w14:paraId="2E9A3C3E" w14:textId="77777777" w:rsidR="00920D3E" w:rsidRPr="007C6151" w:rsidRDefault="00920D3E" w:rsidP="00920D3E">
            <w:pPr>
              <w:shd w:val="clear" w:color="auto" w:fill="FFFFFF" w:themeFill="background1"/>
              <w:tabs>
                <w:tab w:val="left" w:pos="7290"/>
              </w:tabs>
              <w:jc w:val="center"/>
              <w:rPr>
                <w:sz w:val="20"/>
                <w:szCs w:val="20"/>
                <w:lang w:val="fr-CA"/>
              </w:rPr>
            </w:pPr>
            <w:r w:rsidRPr="007C6151">
              <w:rPr>
                <w:sz w:val="20"/>
                <w:szCs w:val="20"/>
                <w:lang w:val="fr-CA"/>
              </w:rPr>
              <w:t>Entretien</w:t>
            </w:r>
          </w:p>
        </w:tc>
        <w:tc>
          <w:tcPr>
            <w:tcW w:w="3013" w:type="dxa"/>
            <w:gridSpan w:val="2"/>
            <w:shd w:val="clear" w:color="auto" w:fill="auto"/>
          </w:tcPr>
          <w:p w14:paraId="6E05D77C" w14:textId="77777777" w:rsidR="00920D3E" w:rsidRPr="007C6151" w:rsidRDefault="00920D3E" w:rsidP="00920D3E">
            <w:pPr>
              <w:shd w:val="clear" w:color="auto" w:fill="FFFFFF" w:themeFill="background1"/>
              <w:tabs>
                <w:tab w:val="left" w:pos="7290"/>
              </w:tabs>
              <w:rPr>
                <w:sz w:val="20"/>
                <w:szCs w:val="20"/>
                <w:lang w:val="fr-CA"/>
              </w:rPr>
            </w:pPr>
          </w:p>
        </w:tc>
      </w:tr>
      <w:tr w:rsidR="00920D3E" w:rsidRPr="007C6151" w14:paraId="4CA1D640" w14:textId="77777777" w:rsidTr="00920D3E">
        <w:trPr>
          <w:trHeight w:val="235"/>
        </w:trPr>
        <w:tc>
          <w:tcPr>
            <w:tcW w:w="1486" w:type="dxa"/>
            <w:shd w:val="clear" w:color="auto" w:fill="auto"/>
          </w:tcPr>
          <w:p w14:paraId="3E049B58"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HCFC-22</w:t>
            </w:r>
          </w:p>
        </w:tc>
        <w:tc>
          <w:tcPr>
            <w:tcW w:w="1352" w:type="dxa"/>
            <w:shd w:val="clear" w:color="auto" w:fill="auto"/>
          </w:tcPr>
          <w:p w14:paraId="51C851EA"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0CFB5AC6"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1 265,00</w:t>
            </w:r>
          </w:p>
        </w:tc>
        <w:tc>
          <w:tcPr>
            <w:tcW w:w="1418" w:type="dxa"/>
            <w:shd w:val="clear" w:color="auto" w:fill="auto"/>
          </w:tcPr>
          <w:p w14:paraId="21D60C76"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3 135,00</w:t>
            </w:r>
          </w:p>
        </w:tc>
        <w:tc>
          <w:tcPr>
            <w:tcW w:w="1417" w:type="dxa"/>
            <w:shd w:val="clear" w:color="auto" w:fill="auto"/>
          </w:tcPr>
          <w:p w14:paraId="2BA8DCFD"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2 939,77</w:t>
            </w:r>
          </w:p>
        </w:tc>
        <w:tc>
          <w:tcPr>
            <w:tcW w:w="1418" w:type="dxa"/>
            <w:shd w:val="clear" w:color="auto" w:fill="auto"/>
          </w:tcPr>
          <w:p w14:paraId="0832B2C0"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595" w:type="dxa"/>
            <w:shd w:val="clear" w:color="auto" w:fill="auto"/>
          </w:tcPr>
          <w:p w14:paraId="1C002540"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7 339,77</w:t>
            </w:r>
          </w:p>
        </w:tc>
      </w:tr>
      <w:tr w:rsidR="00920D3E" w:rsidRPr="007C6151" w14:paraId="58ACCBBD" w14:textId="77777777" w:rsidTr="00920D3E">
        <w:trPr>
          <w:trHeight w:val="235"/>
        </w:trPr>
        <w:tc>
          <w:tcPr>
            <w:tcW w:w="1486" w:type="dxa"/>
            <w:shd w:val="clear" w:color="auto" w:fill="auto"/>
          </w:tcPr>
          <w:p w14:paraId="77A53275"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HCFC-123</w:t>
            </w:r>
          </w:p>
        </w:tc>
        <w:tc>
          <w:tcPr>
            <w:tcW w:w="1352" w:type="dxa"/>
            <w:shd w:val="clear" w:color="auto" w:fill="auto"/>
          </w:tcPr>
          <w:p w14:paraId="178DB136"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31D41E17"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8" w:type="dxa"/>
            <w:shd w:val="clear" w:color="auto" w:fill="auto"/>
          </w:tcPr>
          <w:p w14:paraId="3193180C"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10,20</w:t>
            </w:r>
          </w:p>
        </w:tc>
        <w:tc>
          <w:tcPr>
            <w:tcW w:w="1417" w:type="dxa"/>
            <w:shd w:val="clear" w:color="auto" w:fill="auto"/>
          </w:tcPr>
          <w:p w14:paraId="730E46F8"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7,16</w:t>
            </w:r>
          </w:p>
        </w:tc>
        <w:tc>
          <w:tcPr>
            <w:tcW w:w="1418" w:type="dxa"/>
            <w:shd w:val="clear" w:color="auto" w:fill="auto"/>
          </w:tcPr>
          <w:p w14:paraId="05C5844B"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595" w:type="dxa"/>
            <w:shd w:val="clear" w:color="auto" w:fill="auto"/>
          </w:tcPr>
          <w:p w14:paraId="0570EFD1"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17,36</w:t>
            </w:r>
          </w:p>
        </w:tc>
      </w:tr>
      <w:tr w:rsidR="00920D3E" w:rsidRPr="007C6151" w14:paraId="28D1115F" w14:textId="77777777" w:rsidTr="00920D3E">
        <w:trPr>
          <w:trHeight w:val="235"/>
        </w:trPr>
        <w:tc>
          <w:tcPr>
            <w:tcW w:w="1486" w:type="dxa"/>
            <w:shd w:val="clear" w:color="auto" w:fill="auto"/>
          </w:tcPr>
          <w:p w14:paraId="7810EEF1"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HCFC-124</w:t>
            </w:r>
          </w:p>
        </w:tc>
        <w:tc>
          <w:tcPr>
            <w:tcW w:w="1352" w:type="dxa"/>
            <w:shd w:val="clear" w:color="auto" w:fill="auto"/>
          </w:tcPr>
          <w:p w14:paraId="3CAB9939"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1E21FB59"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8" w:type="dxa"/>
            <w:shd w:val="clear" w:color="auto" w:fill="auto"/>
          </w:tcPr>
          <w:p w14:paraId="18B43E6E"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7" w:type="dxa"/>
            <w:shd w:val="clear" w:color="auto" w:fill="auto"/>
          </w:tcPr>
          <w:p w14:paraId="55CBC52C"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-0,51</w:t>
            </w:r>
          </w:p>
        </w:tc>
        <w:tc>
          <w:tcPr>
            <w:tcW w:w="1418" w:type="dxa"/>
            <w:shd w:val="clear" w:color="auto" w:fill="auto"/>
          </w:tcPr>
          <w:p w14:paraId="05580034"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595" w:type="dxa"/>
            <w:shd w:val="clear" w:color="auto" w:fill="auto"/>
          </w:tcPr>
          <w:p w14:paraId="1C0C8EDA"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-0,51</w:t>
            </w:r>
          </w:p>
        </w:tc>
      </w:tr>
      <w:tr w:rsidR="00920D3E" w:rsidRPr="007C6151" w14:paraId="2CF3FB0F" w14:textId="77777777" w:rsidTr="00920D3E">
        <w:trPr>
          <w:trHeight w:val="235"/>
        </w:trPr>
        <w:tc>
          <w:tcPr>
            <w:tcW w:w="1486" w:type="dxa"/>
            <w:shd w:val="clear" w:color="auto" w:fill="auto"/>
          </w:tcPr>
          <w:p w14:paraId="77942A9F"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HCFC-141b</w:t>
            </w:r>
          </w:p>
        </w:tc>
        <w:tc>
          <w:tcPr>
            <w:tcW w:w="1352" w:type="dxa"/>
            <w:shd w:val="clear" w:color="auto" w:fill="auto"/>
          </w:tcPr>
          <w:p w14:paraId="0A34100C"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0A58609F"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2 879,41</w:t>
            </w:r>
          </w:p>
        </w:tc>
        <w:tc>
          <w:tcPr>
            <w:tcW w:w="1418" w:type="dxa"/>
            <w:shd w:val="clear" w:color="auto" w:fill="auto"/>
          </w:tcPr>
          <w:p w14:paraId="7B7F7971"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7" w:type="dxa"/>
            <w:shd w:val="clear" w:color="auto" w:fill="auto"/>
          </w:tcPr>
          <w:p w14:paraId="6462E167"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418" w:type="dxa"/>
            <w:shd w:val="clear" w:color="auto" w:fill="auto"/>
          </w:tcPr>
          <w:p w14:paraId="406E2846"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308,00</w:t>
            </w:r>
          </w:p>
        </w:tc>
        <w:tc>
          <w:tcPr>
            <w:tcW w:w="1595" w:type="dxa"/>
            <w:shd w:val="clear" w:color="auto" w:fill="auto"/>
          </w:tcPr>
          <w:p w14:paraId="5D0BE8EF"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3187,41</w:t>
            </w:r>
          </w:p>
        </w:tc>
      </w:tr>
      <w:tr w:rsidR="00920D3E" w:rsidRPr="007C6151" w14:paraId="00812E7B" w14:textId="77777777" w:rsidTr="00920D3E">
        <w:trPr>
          <w:trHeight w:val="235"/>
        </w:trPr>
        <w:tc>
          <w:tcPr>
            <w:tcW w:w="1486" w:type="dxa"/>
            <w:shd w:val="clear" w:color="auto" w:fill="auto"/>
          </w:tcPr>
          <w:p w14:paraId="26F326F2"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HCFC-142b</w:t>
            </w:r>
          </w:p>
        </w:tc>
        <w:tc>
          <w:tcPr>
            <w:tcW w:w="1352" w:type="dxa"/>
            <w:shd w:val="clear" w:color="auto" w:fill="auto"/>
          </w:tcPr>
          <w:p w14:paraId="5929EA1A"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126" w:type="dxa"/>
            <w:shd w:val="clear" w:color="auto" w:fill="auto"/>
          </w:tcPr>
          <w:p w14:paraId="3806DFA2"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97,50</w:t>
            </w:r>
          </w:p>
        </w:tc>
        <w:tc>
          <w:tcPr>
            <w:tcW w:w="1418" w:type="dxa"/>
            <w:shd w:val="clear" w:color="auto" w:fill="auto"/>
          </w:tcPr>
          <w:p w14:paraId="7ABE0AD0"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4,23</w:t>
            </w:r>
          </w:p>
        </w:tc>
        <w:tc>
          <w:tcPr>
            <w:tcW w:w="1417" w:type="dxa"/>
            <w:shd w:val="clear" w:color="auto" w:fill="auto"/>
          </w:tcPr>
          <w:p w14:paraId="67B1B9E8"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37,98</w:t>
            </w:r>
          </w:p>
        </w:tc>
        <w:tc>
          <w:tcPr>
            <w:tcW w:w="1418" w:type="dxa"/>
            <w:shd w:val="clear" w:color="auto" w:fill="auto"/>
          </w:tcPr>
          <w:p w14:paraId="2835EC4C" w14:textId="77777777" w:rsidR="00920D3E" w:rsidRPr="007C6151" w:rsidRDefault="00920D3E" w:rsidP="00920D3E">
            <w:pPr>
              <w:shd w:val="clear" w:color="auto" w:fill="FFFFFF" w:themeFill="background1"/>
              <w:tabs>
                <w:tab w:val="left" w:pos="7290"/>
              </w:tabs>
              <w:jc w:val="right"/>
              <w:rPr>
                <w:sz w:val="20"/>
                <w:szCs w:val="20"/>
                <w:lang w:val="fr-CA"/>
              </w:rPr>
            </w:pPr>
          </w:p>
        </w:tc>
        <w:tc>
          <w:tcPr>
            <w:tcW w:w="1595" w:type="dxa"/>
            <w:shd w:val="clear" w:color="auto" w:fill="auto"/>
          </w:tcPr>
          <w:p w14:paraId="37B6F27B"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139,71</w:t>
            </w:r>
          </w:p>
        </w:tc>
      </w:tr>
    </w:tbl>
    <w:p w14:paraId="76E0D755" w14:textId="77777777" w:rsidR="00920D3E" w:rsidRPr="007C6151" w:rsidRDefault="00920D3E" w:rsidP="00920D3E">
      <w:pPr>
        <w:pStyle w:val="Title1"/>
        <w:jc w:val="both"/>
        <w:rPr>
          <w:sz w:val="20"/>
          <w:szCs w:val="20"/>
          <w:lang w:val="fr-CA"/>
        </w:rPr>
      </w:pPr>
    </w:p>
    <w:tbl>
      <w:tblPr>
        <w:tblStyle w:val="TableGrid"/>
        <w:tblW w:w="9805"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ayout w:type="fixed"/>
        <w:tblLook w:val="04A0" w:firstRow="1" w:lastRow="0" w:firstColumn="1" w:lastColumn="0" w:noHBand="0" w:noVBand="1"/>
      </w:tblPr>
      <w:tblGrid>
        <w:gridCol w:w="2547"/>
        <w:gridCol w:w="1984"/>
        <w:gridCol w:w="4205"/>
        <w:gridCol w:w="1069"/>
      </w:tblGrid>
      <w:tr w:rsidR="00920D3E" w:rsidRPr="00E45BFC" w14:paraId="028508E3" w14:textId="77777777" w:rsidTr="00920D3E">
        <w:trPr>
          <w:trHeight w:val="240"/>
        </w:trPr>
        <w:tc>
          <w:tcPr>
            <w:tcW w:w="9805" w:type="dxa"/>
            <w:gridSpan w:val="4"/>
            <w:shd w:val="clear" w:color="auto" w:fill="auto"/>
          </w:tcPr>
          <w:p w14:paraId="2AB1CFFE" w14:textId="77777777" w:rsidR="00920D3E" w:rsidRPr="007C6151" w:rsidRDefault="00920D3E" w:rsidP="00920D3E">
            <w:pPr>
              <w:shd w:val="clear" w:color="auto" w:fill="FFFFFF" w:themeFill="background1"/>
              <w:tabs>
                <w:tab w:val="left" w:pos="7290"/>
              </w:tabs>
              <w:rPr>
                <w:b/>
                <w:sz w:val="20"/>
                <w:szCs w:val="20"/>
                <w:lang w:val="fr-CA"/>
              </w:rPr>
            </w:pPr>
            <w:r w:rsidRPr="007C6151">
              <w:rPr>
                <w:b/>
                <w:sz w:val="20"/>
                <w:szCs w:val="20"/>
                <w:lang w:val="fr-CA"/>
              </w:rPr>
              <w:t>IV) DONNÉES SUR LA CONSOMMATION (tonnes PAO)</w:t>
            </w:r>
          </w:p>
        </w:tc>
      </w:tr>
      <w:tr w:rsidR="00920D3E" w:rsidRPr="007C6151" w14:paraId="7D45A08B" w14:textId="77777777" w:rsidTr="00920D3E">
        <w:trPr>
          <w:trHeight w:val="240"/>
        </w:trPr>
        <w:tc>
          <w:tcPr>
            <w:tcW w:w="2547" w:type="dxa"/>
            <w:shd w:val="clear" w:color="auto" w:fill="auto"/>
          </w:tcPr>
          <w:p w14:paraId="44B29620"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Valeur de référence 2009 - 2010 :</w:t>
            </w:r>
          </w:p>
        </w:tc>
        <w:tc>
          <w:tcPr>
            <w:tcW w:w="1984" w:type="dxa"/>
            <w:shd w:val="clear" w:color="auto" w:fill="auto"/>
          </w:tcPr>
          <w:p w14:paraId="1236232B"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19 269,00</w:t>
            </w:r>
          </w:p>
        </w:tc>
        <w:tc>
          <w:tcPr>
            <w:tcW w:w="4205" w:type="dxa"/>
            <w:shd w:val="clear" w:color="auto" w:fill="auto"/>
          </w:tcPr>
          <w:p w14:paraId="41EFF56C"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Point de départ d’une réduction globale durable :</w:t>
            </w:r>
          </w:p>
        </w:tc>
        <w:tc>
          <w:tcPr>
            <w:tcW w:w="1069" w:type="dxa"/>
            <w:shd w:val="clear" w:color="auto" w:fill="auto"/>
          </w:tcPr>
          <w:p w14:paraId="2DA7110B"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18 865,44</w:t>
            </w:r>
          </w:p>
        </w:tc>
      </w:tr>
      <w:tr w:rsidR="00920D3E" w:rsidRPr="00E45BFC" w14:paraId="1EB168FB" w14:textId="77777777" w:rsidTr="00920D3E">
        <w:trPr>
          <w:trHeight w:val="240"/>
        </w:trPr>
        <w:tc>
          <w:tcPr>
            <w:tcW w:w="9805" w:type="dxa"/>
            <w:gridSpan w:val="4"/>
            <w:shd w:val="clear" w:color="auto" w:fill="auto"/>
          </w:tcPr>
          <w:p w14:paraId="732CF49F" w14:textId="77777777" w:rsidR="00920D3E" w:rsidRPr="007C6151" w:rsidRDefault="00920D3E" w:rsidP="00920D3E">
            <w:pPr>
              <w:shd w:val="clear" w:color="auto" w:fill="FFFFFF" w:themeFill="background1"/>
              <w:tabs>
                <w:tab w:val="left" w:pos="7290"/>
              </w:tabs>
              <w:rPr>
                <w:b/>
                <w:sz w:val="20"/>
                <w:szCs w:val="20"/>
                <w:lang w:val="fr-CA"/>
              </w:rPr>
            </w:pPr>
            <w:r w:rsidRPr="007C6151">
              <w:rPr>
                <w:b/>
                <w:sz w:val="20"/>
                <w:szCs w:val="20"/>
                <w:lang w:val="fr-CA"/>
              </w:rPr>
              <w:t>CONSOMMATION ADMISSIBLE AU FINANCEMENT (tonnes PAO)</w:t>
            </w:r>
          </w:p>
        </w:tc>
      </w:tr>
      <w:tr w:rsidR="00920D3E" w:rsidRPr="007C6151" w14:paraId="535FFAC1" w14:textId="77777777" w:rsidTr="00920D3E">
        <w:trPr>
          <w:trHeight w:val="240"/>
        </w:trPr>
        <w:tc>
          <w:tcPr>
            <w:tcW w:w="2547" w:type="dxa"/>
            <w:shd w:val="clear" w:color="auto" w:fill="auto"/>
          </w:tcPr>
          <w:p w14:paraId="17152A58"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Déjà approuvée :</w:t>
            </w:r>
          </w:p>
        </w:tc>
        <w:tc>
          <w:tcPr>
            <w:tcW w:w="1984" w:type="dxa"/>
            <w:shd w:val="clear" w:color="auto" w:fill="auto"/>
          </w:tcPr>
          <w:p w14:paraId="22063E8C"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12 161,02</w:t>
            </w:r>
          </w:p>
        </w:tc>
        <w:tc>
          <w:tcPr>
            <w:tcW w:w="4205" w:type="dxa"/>
            <w:shd w:val="clear" w:color="auto" w:fill="auto"/>
          </w:tcPr>
          <w:p w14:paraId="649A4CC3" w14:textId="77777777" w:rsidR="00920D3E" w:rsidRPr="007C6151" w:rsidRDefault="00920D3E" w:rsidP="00920D3E">
            <w:pPr>
              <w:shd w:val="clear" w:color="auto" w:fill="FFFFFF" w:themeFill="background1"/>
              <w:tabs>
                <w:tab w:val="left" w:pos="7290"/>
              </w:tabs>
              <w:rPr>
                <w:sz w:val="20"/>
                <w:szCs w:val="20"/>
                <w:lang w:val="fr-CA"/>
              </w:rPr>
            </w:pPr>
            <w:r w:rsidRPr="007C6151">
              <w:rPr>
                <w:sz w:val="20"/>
                <w:szCs w:val="20"/>
                <w:lang w:val="fr-CA"/>
              </w:rPr>
              <w:t>Restante :</w:t>
            </w:r>
          </w:p>
        </w:tc>
        <w:tc>
          <w:tcPr>
            <w:tcW w:w="1069" w:type="dxa"/>
            <w:shd w:val="clear" w:color="auto" w:fill="auto"/>
          </w:tcPr>
          <w:p w14:paraId="0E7FAEC2" w14:textId="77777777" w:rsidR="00920D3E" w:rsidRPr="007C6151" w:rsidRDefault="00920D3E" w:rsidP="00920D3E">
            <w:pPr>
              <w:shd w:val="clear" w:color="auto" w:fill="FFFFFF" w:themeFill="background1"/>
              <w:tabs>
                <w:tab w:val="left" w:pos="7290"/>
              </w:tabs>
              <w:jc w:val="right"/>
              <w:rPr>
                <w:sz w:val="20"/>
                <w:szCs w:val="20"/>
                <w:lang w:val="fr-CA"/>
              </w:rPr>
            </w:pPr>
            <w:r w:rsidRPr="007C6151">
              <w:rPr>
                <w:sz w:val="20"/>
                <w:szCs w:val="20"/>
                <w:lang w:val="fr-CA"/>
              </w:rPr>
              <w:t>6 704,42</w:t>
            </w:r>
          </w:p>
        </w:tc>
      </w:tr>
    </w:tbl>
    <w:p w14:paraId="24239362" w14:textId="77777777" w:rsidR="00920D3E" w:rsidRPr="007C6151" w:rsidRDefault="00920D3E" w:rsidP="00920D3E">
      <w:pPr>
        <w:pStyle w:val="Title1"/>
        <w:rPr>
          <w:sz w:val="20"/>
          <w:szCs w:val="20"/>
          <w:highlight w:val="yellow"/>
          <w:lang w:val="fr-CA"/>
        </w:rPr>
      </w:pPr>
    </w:p>
    <w:tbl>
      <w:tblPr>
        <w:tblStyle w:val="TableGrid"/>
        <w:tblW w:w="5000" w:type="pct"/>
        <w:tblLook w:val="04A0" w:firstRow="1" w:lastRow="0" w:firstColumn="1" w:lastColumn="0" w:noHBand="0" w:noVBand="1"/>
      </w:tblPr>
      <w:tblGrid>
        <w:gridCol w:w="1160"/>
        <w:gridCol w:w="3082"/>
        <w:gridCol w:w="1277"/>
        <w:gridCol w:w="1277"/>
        <w:gridCol w:w="1277"/>
        <w:gridCol w:w="1277"/>
      </w:tblGrid>
      <w:tr w:rsidR="00920D3E" w:rsidRPr="007C6151" w14:paraId="2C9555A7" w14:textId="77777777" w:rsidTr="00920D3E">
        <w:trPr>
          <w:trHeight w:val="240"/>
        </w:trPr>
        <w:tc>
          <w:tcPr>
            <w:tcW w:w="2268" w:type="pct"/>
            <w:gridSpan w:val="2"/>
            <w:shd w:val="clear" w:color="auto" w:fill="auto"/>
          </w:tcPr>
          <w:p w14:paraId="03D9E535" w14:textId="77777777" w:rsidR="00920D3E" w:rsidRPr="007C6151" w:rsidRDefault="00920D3E" w:rsidP="00920D3E">
            <w:pPr>
              <w:pStyle w:val="StyleHeader4Para4Left0Firstline0"/>
              <w:numPr>
                <w:ilvl w:val="0"/>
                <w:numId w:val="0"/>
              </w:numPr>
              <w:spacing w:after="60"/>
              <w:jc w:val="left"/>
              <w:rPr>
                <w:b/>
                <w:szCs w:val="20"/>
                <w:lang w:val="fr-CA"/>
              </w:rPr>
            </w:pPr>
            <w:r w:rsidRPr="007C6151">
              <w:rPr>
                <w:b/>
                <w:szCs w:val="20"/>
                <w:lang w:val="fr-CA"/>
              </w:rPr>
              <w:t>V) PLAN D’ACTIVITÉS</w:t>
            </w:r>
          </w:p>
        </w:tc>
        <w:tc>
          <w:tcPr>
            <w:tcW w:w="683" w:type="pct"/>
            <w:shd w:val="clear" w:color="auto" w:fill="auto"/>
          </w:tcPr>
          <w:p w14:paraId="593AC41F" w14:textId="77777777" w:rsidR="00920D3E" w:rsidRPr="007C6151" w:rsidRDefault="00920D3E" w:rsidP="00920D3E">
            <w:pPr>
              <w:pStyle w:val="StyleHeader4Para4Left0Firstline0"/>
              <w:numPr>
                <w:ilvl w:val="0"/>
                <w:numId w:val="0"/>
              </w:numPr>
              <w:spacing w:after="60"/>
              <w:jc w:val="center"/>
              <w:rPr>
                <w:b/>
                <w:szCs w:val="20"/>
                <w:lang w:val="fr-CA"/>
              </w:rPr>
            </w:pPr>
            <w:r w:rsidRPr="007C6151">
              <w:rPr>
                <w:b/>
                <w:szCs w:val="20"/>
                <w:lang w:val="fr-CA"/>
              </w:rPr>
              <w:t>2021</w:t>
            </w:r>
          </w:p>
        </w:tc>
        <w:tc>
          <w:tcPr>
            <w:tcW w:w="683" w:type="pct"/>
            <w:shd w:val="clear" w:color="auto" w:fill="auto"/>
          </w:tcPr>
          <w:p w14:paraId="3E82B6FF" w14:textId="77777777" w:rsidR="00920D3E" w:rsidRPr="007C6151" w:rsidRDefault="00920D3E" w:rsidP="00920D3E">
            <w:pPr>
              <w:pStyle w:val="StyleHeader4Para4Left0Firstline0"/>
              <w:numPr>
                <w:ilvl w:val="0"/>
                <w:numId w:val="0"/>
              </w:numPr>
              <w:spacing w:after="60"/>
              <w:jc w:val="center"/>
              <w:rPr>
                <w:b/>
                <w:szCs w:val="20"/>
                <w:lang w:val="fr-CA"/>
              </w:rPr>
            </w:pPr>
            <w:r w:rsidRPr="007C6151">
              <w:rPr>
                <w:b/>
                <w:szCs w:val="20"/>
                <w:lang w:val="fr-CA"/>
              </w:rPr>
              <w:t>2022</w:t>
            </w:r>
          </w:p>
        </w:tc>
        <w:tc>
          <w:tcPr>
            <w:tcW w:w="683" w:type="pct"/>
          </w:tcPr>
          <w:p w14:paraId="37B33765" w14:textId="77777777" w:rsidR="00920D3E" w:rsidRPr="007C6151" w:rsidRDefault="00920D3E" w:rsidP="00920D3E">
            <w:pPr>
              <w:pStyle w:val="StyleHeader4Para4Left0Firstline0"/>
              <w:numPr>
                <w:ilvl w:val="0"/>
                <w:numId w:val="0"/>
              </w:numPr>
              <w:spacing w:after="60"/>
              <w:jc w:val="center"/>
              <w:rPr>
                <w:b/>
                <w:szCs w:val="20"/>
                <w:lang w:val="fr-CA"/>
              </w:rPr>
            </w:pPr>
            <w:r w:rsidRPr="007C6151">
              <w:rPr>
                <w:b/>
                <w:szCs w:val="20"/>
                <w:lang w:val="fr-CA"/>
              </w:rPr>
              <w:t>2023</w:t>
            </w:r>
          </w:p>
        </w:tc>
        <w:tc>
          <w:tcPr>
            <w:tcW w:w="683" w:type="pct"/>
            <w:shd w:val="clear" w:color="auto" w:fill="auto"/>
          </w:tcPr>
          <w:p w14:paraId="7160E09A" w14:textId="77777777" w:rsidR="00920D3E" w:rsidRPr="007C6151" w:rsidRDefault="00920D3E" w:rsidP="00920D3E">
            <w:pPr>
              <w:pStyle w:val="StyleHeader4Para4Left0Firstline0"/>
              <w:numPr>
                <w:ilvl w:val="0"/>
                <w:numId w:val="0"/>
              </w:numPr>
              <w:spacing w:after="60"/>
              <w:jc w:val="center"/>
              <w:rPr>
                <w:b/>
                <w:szCs w:val="20"/>
                <w:lang w:val="fr-CA"/>
              </w:rPr>
            </w:pPr>
            <w:r w:rsidRPr="007C6151">
              <w:rPr>
                <w:b/>
                <w:szCs w:val="20"/>
                <w:lang w:val="fr-CA"/>
              </w:rPr>
              <w:t>Total</w:t>
            </w:r>
          </w:p>
        </w:tc>
      </w:tr>
      <w:tr w:rsidR="00920D3E" w:rsidRPr="007C6151" w14:paraId="01603190" w14:textId="77777777" w:rsidTr="00920D3E">
        <w:trPr>
          <w:trHeight w:val="103"/>
        </w:trPr>
        <w:tc>
          <w:tcPr>
            <w:tcW w:w="620" w:type="pct"/>
            <w:vMerge w:val="restart"/>
            <w:shd w:val="clear" w:color="auto" w:fill="auto"/>
            <w:vAlign w:val="center"/>
          </w:tcPr>
          <w:p w14:paraId="7803BC1C" w14:textId="77777777" w:rsidR="00920D3E" w:rsidRPr="007C6151" w:rsidRDefault="00920D3E" w:rsidP="00920D3E">
            <w:pPr>
              <w:pStyle w:val="StyleHeader4Para4Left0Firstline0"/>
              <w:numPr>
                <w:ilvl w:val="0"/>
                <w:numId w:val="0"/>
              </w:numPr>
              <w:spacing w:after="60"/>
              <w:jc w:val="left"/>
              <w:rPr>
                <w:b/>
                <w:szCs w:val="20"/>
                <w:lang w:val="fr-CA"/>
              </w:rPr>
            </w:pPr>
            <w:r w:rsidRPr="007C6151">
              <w:rPr>
                <w:szCs w:val="20"/>
                <w:lang w:val="fr-CA"/>
              </w:rPr>
              <w:t>PNUE</w:t>
            </w:r>
          </w:p>
        </w:tc>
        <w:tc>
          <w:tcPr>
            <w:tcW w:w="1648" w:type="pct"/>
            <w:shd w:val="clear" w:color="auto" w:fill="auto"/>
          </w:tcPr>
          <w:p w14:paraId="42547336" w14:textId="77777777" w:rsidR="00920D3E" w:rsidRPr="007C6151" w:rsidRDefault="00920D3E" w:rsidP="00920D3E">
            <w:pPr>
              <w:pStyle w:val="StyleHeader4Para4Left0Firstline0"/>
              <w:numPr>
                <w:ilvl w:val="0"/>
                <w:numId w:val="0"/>
              </w:numPr>
              <w:spacing w:after="60"/>
              <w:jc w:val="left"/>
              <w:rPr>
                <w:b/>
                <w:szCs w:val="20"/>
                <w:lang w:val="fr-CA"/>
              </w:rPr>
            </w:pPr>
            <w:r w:rsidRPr="007C6151">
              <w:rPr>
                <w:szCs w:val="20"/>
                <w:lang w:val="fr-CA"/>
              </w:rPr>
              <w:t>Élimination des SAO (tonnes PAO)</w:t>
            </w:r>
          </w:p>
        </w:tc>
        <w:tc>
          <w:tcPr>
            <w:tcW w:w="683" w:type="pct"/>
            <w:shd w:val="clear" w:color="auto" w:fill="auto"/>
          </w:tcPr>
          <w:p w14:paraId="3CD4ADF7" w14:textId="77777777" w:rsidR="00920D3E" w:rsidRPr="007C6151" w:rsidRDefault="00920D3E" w:rsidP="00920D3E">
            <w:pPr>
              <w:pStyle w:val="StyleHeader4Para4Left0Firstline0"/>
              <w:numPr>
                <w:ilvl w:val="0"/>
                <w:numId w:val="0"/>
              </w:numPr>
              <w:spacing w:after="60"/>
              <w:jc w:val="right"/>
              <w:rPr>
                <w:b/>
                <w:szCs w:val="20"/>
                <w:lang w:val="fr-CA"/>
              </w:rPr>
            </w:pPr>
            <w:r w:rsidRPr="007C6151">
              <w:rPr>
                <w:szCs w:val="20"/>
                <w:lang w:val="fr-CA"/>
              </w:rPr>
              <w:t>30,03</w:t>
            </w:r>
          </w:p>
        </w:tc>
        <w:tc>
          <w:tcPr>
            <w:tcW w:w="683" w:type="pct"/>
            <w:shd w:val="clear" w:color="auto" w:fill="auto"/>
          </w:tcPr>
          <w:p w14:paraId="4622C448" w14:textId="77777777" w:rsidR="00920D3E" w:rsidRPr="007C6151" w:rsidRDefault="00920D3E" w:rsidP="00920D3E">
            <w:pPr>
              <w:pStyle w:val="StyleHeader4Para4Left0Firstline0"/>
              <w:numPr>
                <w:ilvl w:val="0"/>
                <w:numId w:val="0"/>
              </w:numPr>
              <w:spacing w:after="60"/>
              <w:jc w:val="right"/>
              <w:rPr>
                <w:b/>
                <w:szCs w:val="20"/>
                <w:lang w:val="fr-CA"/>
              </w:rPr>
            </w:pPr>
            <w:r w:rsidRPr="007C6151">
              <w:rPr>
                <w:szCs w:val="20"/>
                <w:lang w:val="fr-CA"/>
              </w:rPr>
              <w:t>46,08</w:t>
            </w:r>
          </w:p>
        </w:tc>
        <w:tc>
          <w:tcPr>
            <w:tcW w:w="683" w:type="pct"/>
          </w:tcPr>
          <w:p w14:paraId="3ED0D90B" w14:textId="77777777" w:rsidR="00920D3E" w:rsidRPr="007C6151" w:rsidRDefault="00920D3E" w:rsidP="00920D3E">
            <w:pPr>
              <w:pStyle w:val="StyleHeader4Para4Left0Firstline0"/>
              <w:numPr>
                <w:ilvl w:val="0"/>
                <w:numId w:val="0"/>
              </w:numPr>
              <w:spacing w:after="60"/>
              <w:jc w:val="right"/>
              <w:rPr>
                <w:b/>
                <w:szCs w:val="20"/>
                <w:lang w:val="fr-CA"/>
              </w:rPr>
            </w:pPr>
            <w:r w:rsidRPr="007C6151">
              <w:rPr>
                <w:szCs w:val="20"/>
                <w:lang w:val="fr-CA"/>
              </w:rPr>
              <w:t>51,77</w:t>
            </w:r>
          </w:p>
        </w:tc>
        <w:tc>
          <w:tcPr>
            <w:tcW w:w="683" w:type="pct"/>
            <w:shd w:val="clear" w:color="auto" w:fill="auto"/>
          </w:tcPr>
          <w:p w14:paraId="6D23617F" w14:textId="77777777" w:rsidR="00920D3E" w:rsidRPr="007C6151" w:rsidRDefault="00920D3E" w:rsidP="00920D3E">
            <w:pPr>
              <w:pStyle w:val="StyleHeader4Para4Left0Firstline0"/>
              <w:numPr>
                <w:ilvl w:val="0"/>
                <w:numId w:val="0"/>
              </w:numPr>
              <w:spacing w:after="60"/>
              <w:jc w:val="right"/>
              <w:rPr>
                <w:b/>
                <w:szCs w:val="20"/>
                <w:lang w:val="fr-CA"/>
              </w:rPr>
            </w:pPr>
            <w:r w:rsidRPr="007C6151">
              <w:rPr>
                <w:szCs w:val="20"/>
                <w:lang w:val="fr-CA"/>
              </w:rPr>
              <w:t>127,88</w:t>
            </w:r>
          </w:p>
        </w:tc>
      </w:tr>
      <w:tr w:rsidR="00920D3E" w:rsidRPr="007C6151" w14:paraId="4FC6DA74" w14:textId="77777777" w:rsidTr="00920D3E">
        <w:trPr>
          <w:trHeight w:val="103"/>
        </w:trPr>
        <w:tc>
          <w:tcPr>
            <w:tcW w:w="620" w:type="pct"/>
            <w:vMerge/>
            <w:shd w:val="clear" w:color="auto" w:fill="auto"/>
            <w:vAlign w:val="center"/>
          </w:tcPr>
          <w:p w14:paraId="625A0E7E" w14:textId="77777777" w:rsidR="00920D3E" w:rsidRPr="007C6151" w:rsidRDefault="00920D3E" w:rsidP="00920D3E">
            <w:pPr>
              <w:pStyle w:val="StyleHeader4Para4Left0Firstline0"/>
              <w:numPr>
                <w:ilvl w:val="0"/>
                <w:numId w:val="0"/>
              </w:numPr>
              <w:spacing w:after="60"/>
              <w:jc w:val="left"/>
              <w:rPr>
                <w:b/>
                <w:szCs w:val="20"/>
                <w:lang w:val="fr-CA"/>
              </w:rPr>
            </w:pPr>
          </w:p>
        </w:tc>
        <w:tc>
          <w:tcPr>
            <w:tcW w:w="1648" w:type="pct"/>
            <w:shd w:val="clear" w:color="auto" w:fill="auto"/>
          </w:tcPr>
          <w:p w14:paraId="33EAE5EC" w14:textId="77777777" w:rsidR="00920D3E" w:rsidRPr="007C6151" w:rsidRDefault="00920D3E" w:rsidP="00920D3E">
            <w:pPr>
              <w:pStyle w:val="StyleHeader4Para4Left0Firstline0"/>
              <w:numPr>
                <w:ilvl w:val="0"/>
                <w:numId w:val="0"/>
              </w:numPr>
              <w:spacing w:after="60"/>
              <w:jc w:val="left"/>
              <w:rPr>
                <w:b/>
                <w:szCs w:val="20"/>
                <w:lang w:val="fr-CA"/>
              </w:rPr>
            </w:pPr>
            <w:r w:rsidRPr="007C6151">
              <w:rPr>
                <w:szCs w:val="20"/>
                <w:lang w:val="fr-CA"/>
              </w:rPr>
              <w:t>Financement ($US)</w:t>
            </w:r>
          </w:p>
        </w:tc>
        <w:tc>
          <w:tcPr>
            <w:tcW w:w="683" w:type="pct"/>
            <w:shd w:val="clear" w:color="auto" w:fill="auto"/>
          </w:tcPr>
          <w:p w14:paraId="55834E1F" w14:textId="77777777" w:rsidR="00920D3E" w:rsidRPr="007C6151" w:rsidRDefault="00920D3E" w:rsidP="00920D3E">
            <w:pPr>
              <w:pStyle w:val="StyleHeader4Para4Left0Firstline0"/>
              <w:numPr>
                <w:ilvl w:val="0"/>
                <w:numId w:val="0"/>
              </w:numPr>
              <w:spacing w:after="60"/>
              <w:jc w:val="right"/>
              <w:rPr>
                <w:b/>
                <w:szCs w:val="20"/>
                <w:lang w:val="fr-CA"/>
              </w:rPr>
            </w:pPr>
            <w:r w:rsidRPr="007C6151">
              <w:rPr>
                <w:szCs w:val="20"/>
                <w:lang w:val="fr-CA"/>
              </w:rPr>
              <w:t>1 287 291</w:t>
            </w:r>
          </w:p>
        </w:tc>
        <w:tc>
          <w:tcPr>
            <w:tcW w:w="683" w:type="pct"/>
            <w:shd w:val="clear" w:color="auto" w:fill="auto"/>
          </w:tcPr>
          <w:p w14:paraId="2958EEBA" w14:textId="77777777" w:rsidR="00920D3E" w:rsidRPr="007C6151" w:rsidRDefault="00920D3E" w:rsidP="00920D3E">
            <w:pPr>
              <w:pStyle w:val="StyleHeader4Para4Left0Firstline0"/>
              <w:numPr>
                <w:ilvl w:val="0"/>
                <w:numId w:val="0"/>
              </w:numPr>
              <w:spacing w:after="60"/>
              <w:jc w:val="right"/>
              <w:rPr>
                <w:b/>
                <w:szCs w:val="20"/>
                <w:lang w:val="fr-CA"/>
              </w:rPr>
            </w:pPr>
            <w:r w:rsidRPr="007C6151">
              <w:rPr>
                <w:szCs w:val="20"/>
                <w:lang w:val="fr-CA"/>
              </w:rPr>
              <w:t>1 975 325</w:t>
            </w:r>
          </w:p>
        </w:tc>
        <w:tc>
          <w:tcPr>
            <w:tcW w:w="683" w:type="pct"/>
          </w:tcPr>
          <w:p w14:paraId="53CB2BE3" w14:textId="77777777" w:rsidR="00920D3E" w:rsidRPr="007C6151" w:rsidRDefault="00920D3E" w:rsidP="00920D3E">
            <w:pPr>
              <w:pStyle w:val="StyleHeader4Para4Left0Firstline0"/>
              <w:numPr>
                <w:ilvl w:val="0"/>
                <w:numId w:val="0"/>
              </w:numPr>
              <w:spacing w:after="60"/>
              <w:jc w:val="right"/>
              <w:rPr>
                <w:b/>
                <w:szCs w:val="20"/>
                <w:lang w:val="fr-CA"/>
              </w:rPr>
            </w:pPr>
            <w:r w:rsidRPr="007C6151">
              <w:rPr>
                <w:szCs w:val="20"/>
                <w:lang w:val="fr-CA"/>
              </w:rPr>
              <w:t>2 219 467</w:t>
            </w:r>
          </w:p>
        </w:tc>
        <w:tc>
          <w:tcPr>
            <w:tcW w:w="683" w:type="pct"/>
            <w:shd w:val="clear" w:color="auto" w:fill="auto"/>
          </w:tcPr>
          <w:p w14:paraId="345F86E5" w14:textId="77777777" w:rsidR="00920D3E" w:rsidRPr="007C6151" w:rsidRDefault="00920D3E" w:rsidP="00920D3E">
            <w:pPr>
              <w:pStyle w:val="StyleHeader4Para4Left0Firstline0"/>
              <w:numPr>
                <w:ilvl w:val="0"/>
                <w:numId w:val="0"/>
              </w:numPr>
              <w:spacing w:after="60"/>
              <w:jc w:val="right"/>
              <w:rPr>
                <w:b/>
                <w:szCs w:val="20"/>
                <w:lang w:val="fr-CA"/>
              </w:rPr>
            </w:pPr>
            <w:r w:rsidRPr="007C6151">
              <w:rPr>
                <w:szCs w:val="20"/>
                <w:lang w:val="fr-CA"/>
              </w:rPr>
              <w:t>5 482 083</w:t>
            </w:r>
          </w:p>
        </w:tc>
      </w:tr>
      <w:tr w:rsidR="00920D3E" w:rsidRPr="007C6151" w14:paraId="2063489A" w14:textId="77777777" w:rsidTr="00920D3E">
        <w:trPr>
          <w:trHeight w:val="240"/>
        </w:trPr>
        <w:tc>
          <w:tcPr>
            <w:tcW w:w="620" w:type="pct"/>
            <w:vMerge w:val="restart"/>
            <w:shd w:val="clear" w:color="auto" w:fill="auto"/>
            <w:vAlign w:val="center"/>
          </w:tcPr>
          <w:p w14:paraId="1AB77720" w14:textId="77777777" w:rsidR="00920D3E" w:rsidRPr="007C6151" w:rsidRDefault="00920D3E" w:rsidP="00920D3E">
            <w:pPr>
              <w:pStyle w:val="StyleHeader4Para4Left0Firstline0"/>
              <w:numPr>
                <w:ilvl w:val="0"/>
                <w:numId w:val="0"/>
              </w:numPr>
              <w:spacing w:after="60"/>
              <w:jc w:val="left"/>
              <w:rPr>
                <w:szCs w:val="20"/>
                <w:lang w:val="fr-CA"/>
              </w:rPr>
            </w:pPr>
            <w:r w:rsidRPr="007C6151">
              <w:rPr>
                <w:szCs w:val="20"/>
                <w:lang w:val="fr-CA"/>
              </w:rPr>
              <w:t>Allemagne</w:t>
            </w:r>
          </w:p>
        </w:tc>
        <w:tc>
          <w:tcPr>
            <w:tcW w:w="1648" w:type="pct"/>
            <w:shd w:val="clear" w:color="auto" w:fill="auto"/>
          </w:tcPr>
          <w:p w14:paraId="0B61B815" w14:textId="77777777" w:rsidR="00920D3E" w:rsidRPr="007C6151" w:rsidRDefault="00920D3E" w:rsidP="00920D3E">
            <w:pPr>
              <w:pStyle w:val="StyleHeader4Para4Left0Firstline0"/>
              <w:numPr>
                <w:ilvl w:val="0"/>
                <w:numId w:val="0"/>
              </w:numPr>
              <w:spacing w:after="60"/>
              <w:jc w:val="left"/>
              <w:rPr>
                <w:szCs w:val="20"/>
                <w:lang w:val="fr-CA"/>
              </w:rPr>
            </w:pPr>
            <w:r w:rsidRPr="007C6151">
              <w:rPr>
                <w:szCs w:val="20"/>
                <w:lang w:val="fr-CA"/>
              </w:rPr>
              <w:t>Élimination des SAO (tonnes PAO)</w:t>
            </w:r>
          </w:p>
        </w:tc>
        <w:tc>
          <w:tcPr>
            <w:tcW w:w="683" w:type="pct"/>
            <w:shd w:val="clear" w:color="auto" w:fill="auto"/>
          </w:tcPr>
          <w:p w14:paraId="3EDFAC9C"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15,53</w:t>
            </w:r>
          </w:p>
        </w:tc>
        <w:tc>
          <w:tcPr>
            <w:tcW w:w="683" w:type="pct"/>
            <w:shd w:val="clear" w:color="auto" w:fill="auto"/>
          </w:tcPr>
          <w:p w14:paraId="25EDB23E"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5,70</w:t>
            </w:r>
          </w:p>
        </w:tc>
        <w:tc>
          <w:tcPr>
            <w:tcW w:w="683" w:type="pct"/>
          </w:tcPr>
          <w:p w14:paraId="2ADBB8A3"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0,0</w:t>
            </w:r>
          </w:p>
        </w:tc>
        <w:tc>
          <w:tcPr>
            <w:tcW w:w="683" w:type="pct"/>
            <w:shd w:val="clear" w:color="auto" w:fill="auto"/>
          </w:tcPr>
          <w:p w14:paraId="4A46FCF6"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21,23</w:t>
            </w:r>
          </w:p>
        </w:tc>
      </w:tr>
      <w:tr w:rsidR="00920D3E" w:rsidRPr="007C6151" w14:paraId="57BAAE37" w14:textId="77777777" w:rsidTr="00920D3E">
        <w:trPr>
          <w:trHeight w:val="240"/>
        </w:trPr>
        <w:tc>
          <w:tcPr>
            <w:tcW w:w="620" w:type="pct"/>
            <w:vMerge/>
            <w:shd w:val="clear" w:color="auto" w:fill="auto"/>
            <w:vAlign w:val="center"/>
          </w:tcPr>
          <w:p w14:paraId="1BE5109E" w14:textId="77777777" w:rsidR="00920D3E" w:rsidRPr="007C6151" w:rsidRDefault="00920D3E" w:rsidP="00920D3E">
            <w:pPr>
              <w:pStyle w:val="StyleHeader4Para4Left0Firstline0"/>
              <w:numPr>
                <w:ilvl w:val="0"/>
                <w:numId w:val="0"/>
              </w:numPr>
              <w:spacing w:after="60"/>
              <w:jc w:val="left"/>
              <w:rPr>
                <w:szCs w:val="20"/>
                <w:lang w:val="fr-CA"/>
              </w:rPr>
            </w:pPr>
          </w:p>
        </w:tc>
        <w:tc>
          <w:tcPr>
            <w:tcW w:w="1648" w:type="pct"/>
            <w:shd w:val="clear" w:color="auto" w:fill="auto"/>
          </w:tcPr>
          <w:p w14:paraId="3DBB3A9E" w14:textId="77777777" w:rsidR="00920D3E" w:rsidRPr="007C6151" w:rsidRDefault="00920D3E" w:rsidP="00920D3E">
            <w:pPr>
              <w:pStyle w:val="StyleHeader4Para4Left0Firstline0"/>
              <w:numPr>
                <w:ilvl w:val="0"/>
                <w:numId w:val="0"/>
              </w:numPr>
              <w:spacing w:after="60"/>
              <w:jc w:val="left"/>
              <w:rPr>
                <w:szCs w:val="20"/>
                <w:lang w:val="fr-CA"/>
              </w:rPr>
            </w:pPr>
            <w:r w:rsidRPr="007C6151">
              <w:rPr>
                <w:szCs w:val="20"/>
                <w:lang w:val="fr-CA"/>
              </w:rPr>
              <w:t>Financement ($US)</w:t>
            </w:r>
          </w:p>
        </w:tc>
        <w:tc>
          <w:tcPr>
            <w:tcW w:w="683" w:type="pct"/>
            <w:shd w:val="clear" w:color="auto" w:fill="auto"/>
          </w:tcPr>
          <w:p w14:paraId="52C4823C"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671 122</w:t>
            </w:r>
          </w:p>
        </w:tc>
        <w:tc>
          <w:tcPr>
            <w:tcW w:w="683" w:type="pct"/>
            <w:shd w:val="clear" w:color="auto" w:fill="auto"/>
          </w:tcPr>
          <w:p w14:paraId="57C51289"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246 078</w:t>
            </w:r>
          </w:p>
        </w:tc>
        <w:tc>
          <w:tcPr>
            <w:tcW w:w="683" w:type="pct"/>
          </w:tcPr>
          <w:p w14:paraId="3E64EA56"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0</w:t>
            </w:r>
          </w:p>
        </w:tc>
        <w:tc>
          <w:tcPr>
            <w:tcW w:w="683" w:type="pct"/>
            <w:shd w:val="clear" w:color="auto" w:fill="auto"/>
          </w:tcPr>
          <w:p w14:paraId="407EB38B"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917 200</w:t>
            </w:r>
          </w:p>
        </w:tc>
      </w:tr>
      <w:tr w:rsidR="00920D3E" w:rsidRPr="007C6151" w14:paraId="40656BEA" w14:textId="77777777" w:rsidTr="00920D3E">
        <w:trPr>
          <w:trHeight w:val="240"/>
        </w:trPr>
        <w:tc>
          <w:tcPr>
            <w:tcW w:w="620" w:type="pct"/>
            <w:vMerge w:val="restart"/>
            <w:shd w:val="clear" w:color="auto" w:fill="auto"/>
            <w:vAlign w:val="center"/>
          </w:tcPr>
          <w:p w14:paraId="2FBA6234" w14:textId="77777777" w:rsidR="00920D3E" w:rsidRPr="007C6151" w:rsidRDefault="00920D3E" w:rsidP="00920D3E">
            <w:pPr>
              <w:pStyle w:val="StyleHeader4Para4Left0Firstline0"/>
              <w:numPr>
                <w:ilvl w:val="0"/>
                <w:numId w:val="0"/>
              </w:numPr>
              <w:spacing w:after="60"/>
              <w:jc w:val="left"/>
              <w:rPr>
                <w:szCs w:val="20"/>
                <w:lang w:val="fr-CA"/>
              </w:rPr>
            </w:pPr>
            <w:r w:rsidRPr="007C6151">
              <w:rPr>
                <w:szCs w:val="20"/>
                <w:lang w:val="fr-CA"/>
              </w:rPr>
              <w:t>Japon</w:t>
            </w:r>
          </w:p>
        </w:tc>
        <w:tc>
          <w:tcPr>
            <w:tcW w:w="1648" w:type="pct"/>
            <w:shd w:val="clear" w:color="auto" w:fill="auto"/>
          </w:tcPr>
          <w:p w14:paraId="1C561FC9" w14:textId="77777777" w:rsidR="00920D3E" w:rsidRPr="007C6151" w:rsidRDefault="00920D3E" w:rsidP="00920D3E">
            <w:pPr>
              <w:pStyle w:val="StyleHeader4Para4Left0Firstline0"/>
              <w:numPr>
                <w:ilvl w:val="0"/>
                <w:numId w:val="0"/>
              </w:numPr>
              <w:spacing w:after="60"/>
              <w:jc w:val="left"/>
              <w:rPr>
                <w:szCs w:val="20"/>
                <w:lang w:val="fr-CA"/>
              </w:rPr>
            </w:pPr>
            <w:r w:rsidRPr="007C6151">
              <w:rPr>
                <w:szCs w:val="20"/>
                <w:lang w:val="fr-CA"/>
              </w:rPr>
              <w:t>Élimination des SAO (tonnes PAO)</w:t>
            </w:r>
          </w:p>
        </w:tc>
        <w:tc>
          <w:tcPr>
            <w:tcW w:w="683" w:type="pct"/>
            <w:shd w:val="clear" w:color="auto" w:fill="auto"/>
          </w:tcPr>
          <w:p w14:paraId="2F0E3305"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 xml:space="preserve"> 6,21</w:t>
            </w:r>
          </w:p>
        </w:tc>
        <w:tc>
          <w:tcPr>
            <w:tcW w:w="683" w:type="pct"/>
            <w:shd w:val="clear" w:color="auto" w:fill="auto"/>
          </w:tcPr>
          <w:p w14:paraId="4EC807DB"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0,0</w:t>
            </w:r>
          </w:p>
        </w:tc>
        <w:tc>
          <w:tcPr>
            <w:tcW w:w="683" w:type="pct"/>
          </w:tcPr>
          <w:p w14:paraId="6AE22982"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0,0</w:t>
            </w:r>
          </w:p>
        </w:tc>
        <w:tc>
          <w:tcPr>
            <w:tcW w:w="683" w:type="pct"/>
            <w:shd w:val="clear" w:color="auto" w:fill="auto"/>
          </w:tcPr>
          <w:p w14:paraId="015F4EFA"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 xml:space="preserve"> 6,21</w:t>
            </w:r>
          </w:p>
        </w:tc>
      </w:tr>
      <w:tr w:rsidR="00920D3E" w:rsidRPr="007C6151" w14:paraId="4B51693E" w14:textId="77777777" w:rsidTr="00920D3E">
        <w:trPr>
          <w:trHeight w:val="240"/>
        </w:trPr>
        <w:tc>
          <w:tcPr>
            <w:tcW w:w="620" w:type="pct"/>
            <w:vMerge/>
            <w:shd w:val="clear" w:color="auto" w:fill="auto"/>
          </w:tcPr>
          <w:p w14:paraId="0DE9D876" w14:textId="77777777" w:rsidR="00920D3E" w:rsidRPr="007C6151" w:rsidRDefault="00920D3E" w:rsidP="00920D3E">
            <w:pPr>
              <w:pStyle w:val="StyleHeader4Para4Left0Firstline0"/>
              <w:numPr>
                <w:ilvl w:val="0"/>
                <w:numId w:val="0"/>
              </w:numPr>
              <w:spacing w:after="60"/>
              <w:jc w:val="center"/>
              <w:rPr>
                <w:szCs w:val="20"/>
                <w:lang w:val="fr-CA"/>
              </w:rPr>
            </w:pPr>
          </w:p>
        </w:tc>
        <w:tc>
          <w:tcPr>
            <w:tcW w:w="1648" w:type="pct"/>
            <w:shd w:val="clear" w:color="auto" w:fill="auto"/>
          </w:tcPr>
          <w:p w14:paraId="5F21EDBF" w14:textId="77777777" w:rsidR="00920D3E" w:rsidRPr="007C6151" w:rsidRDefault="00920D3E" w:rsidP="00920D3E">
            <w:pPr>
              <w:pStyle w:val="StyleHeader4Para4Left0Firstline0"/>
              <w:numPr>
                <w:ilvl w:val="0"/>
                <w:numId w:val="0"/>
              </w:numPr>
              <w:spacing w:after="60"/>
              <w:jc w:val="left"/>
              <w:rPr>
                <w:szCs w:val="20"/>
                <w:lang w:val="fr-CA"/>
              </w:rPr>
            </w:pPr>
            <w:r w:rsidRPr="007C6151">
              <w:rPr>
                <w:szCs w:val="20"/>
                <w:lang w:val="fr-CA"/>
              </w:rPr>
              <w:t>Financement ($US)</w:t>
            </w:r>
          </w:p>
        </w:tc>
        <w:tc>
          <w:tcPr>
            <w:tcW w:w="683" w:type="pct"/>
            <w:shd w:val="clear" w:color="auto" w:fill="auto"/>
          </w:tcPr>
          <w:p w14:paraId="33AAB225"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271 200</w:t>
            </w:r>
          </w:p>
        </w:tc>
        <w:tc>
          <w:tcPr>
            <w:tcW w:w="683" w:type="pct"/>
            <w:shd w:val="clear" w:color="auto" w:fill="auto"/>
          </w:tcPr>
          <w:p w14:paraId="368115A6"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0</w:t>
            </w:r>
          </w:p>
        </w:tc>
        <w:tc>
          <w:tcPr>
            <w:tcW w:w="683" w:type="pct"/>
          </w:tcPr>
          <w:p w14:paraId="112863D7"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0</w:t>
            </w:r>
          </w:p>
        </w:tc>
        <w:tc>
          <w:tcPr>
            <w:tcW w:w="683" w:type="pct"/>
            <w:shd w:val="clear" w:color="auto" w:fill="auto"/>
          </w:tcPr>
          <w:p w14:paraId="558ADD1C" w14:textId="77777777" w:rsidR="00920D3E" w:rsidRPr="007C6151" w:rsidRDefault="00920D3E" w:rsidP="00920D3E">
            <w:pPr>
              <w:pStyle w:val="StyleHeader4Para4Left0Firstline0"/>
              <w:numPr>
                <w:ilvl w:val="0"/>
                <w:numId w:val="0"/>
              </w:numPr>
              <w:spacing w:after="60"/>
              <w:jc w:val="right"/>
              <w:rPr>
                <w:szCs w:val="20"/>
                <w:lang w:val="fr-CA"/>
              </w:rPr>
            </w:pPr>
            <w:r w:rsidRPr="007C6151">
              <w:rPr>
                <w:szCs w:val="20"/>
                <w:lang w:val="fr-CA"/>
              </w:rPr>
              <w:t>271 200</w:t>
            </w:r>
          </w:p>
        </w:tc>
      </w:tr>
    </w:tbl>
    <w:p w14:paraId="0D3F42D9" w14:textId="77777777" w:rsidR="00920D3E" w:rsidRPr="007C6151" w:rsidRDefault="00920D3E" w:rsidP="00920D3E">
      <w:pPr>
        <w:rPr>
          <w:sz w:val="18"/>
          <w:szCs w:val="18"/>
          <w:lang w:val="fr-CA"/>
        </w:rPr>
      </w:pPr>
    </w:p>
    <w:p w14:paraId="4EF431B5" w14:textId="77777777" w:rsidR="00920D3E" w:rsidRPr="007C6151" w:rsidRDefault="00920D3E" w:rsidP="00920D3E">
      <w:pPr>
        <w:rPr>
          <w:sz w:val="18"/>
          <w:szCs w:val="18"/>
          <w:lang w:val="fr-CA"/>
        </w:rPr>
      </w:pPr>
    </w:p>
    <w:p w14:paraId="0923D369" w14:textId="77777777" w:rsidR="00920D3E" w:rsidRPr="007C6151" w:rsidRDefault="00920D3E" w:rsidP="00920D3E">
      <w:pPr>
        <w:rPr>
          <w:sz w:val="18"/>
          <w:szCs w:val="18"/>
          <w:lang w:val="fr-CA"/>
        </w:rPr>
      </w:pPr>
    </w:p>
    <w:p w14:paraId="3E7210C7" w14:textId="77777777" w:rsidR="00920D3E" w:rsidRPr="007C6151" w:rsidRDefault="00920D3E" w:rsidP="00920D3E">
      <w:pPr>
        <w:jc w:val="left"/>
        <w:rPr>
          <w:lang w:val="fr-CA"/>
        </w:rPr>
        <w:sectPr w:rsidR="00920D3E" w:rsidRPr="007C6151" w:rsidSect="00920D3E">
          <w:headerReference w:type="even" r:id="rId65"/>
          <w:headerReference w:type="default" r:id="rId66"/>
          <w:footerReference w:type="even" r:id="rId67"/>
          <w:footerReference w:type="default" r:id="rId68"/>
          <w:headerReference w:type="first" r:id="rId69"/>
          <w:footerReference w:type="first" r:id="rId70"/>
          <w:pgSz w:w="12240" w:h="15840" w:code="1"/>
          <w:pgMar w:top="720" w:right="1440" w:bottom="864" w:left="1440" w:header="720" w:footer="475" w:gutter="0"/>
          <w:cols w:space="720"/>
          <w:docGrid w:linePitch="299"/>
        </w:sectPr>
      </w:pPr>
    </w:p>
    <w:tbl>
      <w:tblPr>
        <w:tblStyle w:val="TableGrid50"/>
        <w:tblW w:w="5000" w:type="pct"/>
        <w:tblLook w:val="04A0" w:firstRow="1" w:lastRow="0" w:firstColumn="1" w:lastColumn="0" w:noHBand="0" w:noVBand="1"/>
      </w:tblPr>
      <w:tblGrid>
        <w:gridCol w:w="842"/>
        <w:gridCol w:w="1020"/>
        <w:gridCol w:w="1079"/>
        <w:gridCol w:w="942"/>
        <w:gridCol w:w="942"/>
        <w:gridCol w:w="942"/>
        <w:gridCol w:w="942"/>
        <w:gridCol w:w="842"/>
        <w:gridCol w:w="942"/>
        <w:gridCol w:w="942"/>
        <w:gridCol w:w="942"/>
        <w:gridCol w:w="942"/>
        <w:gridCol w:w="942"/>
        <w:gridCol w:w="943"/>
        <w:gridCol w:w="1042"/>
      </w:tblGrid>
      <w:tr w:rsidR="00920D3E" w:rsidRPr="007C6151" w14:paraId="66D3217B" w14:textId="77777777" w:rsidTr="00920D3E">
        <w:tc>
          <w:tcPr>
            <w:tcW w:w="1032" w:type="pct"/>
            <w:gridSpan w:val="3"/>
            <w:shd w:val="clear" w:color="auto" w:fill="auto"/>
            <w:tcMar>
              <w:left w:w="85" w:type="dxa"/>
              <w:right w:w="57" w:type="dxa"/>
            </w:tcMar>
          </w:tcPr>
          <w:p w14:paraId="38FA6D86" w14:textId="77777777" w:rsidR="00920D3E" w:rsidRPr="007C6151" w:rsidRDefault="00920D3E" w:rsidP="00920D3E">
            <w:pPr>
              <w:spacing w:after="60"/>
              <w:rPr>
                <w:b/>
                <w:sz w:val="20"/>
                <w:szCs w:val="20"/>
                <w:lang w:val="fr-CA"/>
              </w:rPr>
            </w:pPr>
            <w:r w:rsidRPr="007C6151">
              <w:rPr>
                <w:b/>
                <w:sz w:val="20"/>
                <w:szCs w:val="20"/>
                <w:lang w:val="fr-CA"/>
              </w:rPr>
              <w:lastRenderedPageBreak/>
              <w:t>VI) DONNÉES DU PROJET</w:t>
            </w:r>
          </w:p>
        </w:tc>
        <w:tc>
          <w:tcPr>
            <w:tcW w:w="331" w:type="pct"/>
            <w:shd w:val="clear" w:color="auto" w:fill="auto"/>
            <w:tcMar>
              <w:left w:w="85" w:type="dxa"/>
              <w:right w:w="57" w:type="dxa"/>
            </w:tcMar>
            <w:vAlign w:val="center"/>
          </w:tcPr>
          <w:p w14:paraId="7A486F3D" w14:textId="77777777" w:rsidR="00920D3E" w:rsidRPr="007C6151" w:rsidRDefault="00920D3E" w:rsidP="00920D3E">
            <w:pPr>
              <w:jc w:val="center"/>
              <w:rPr>
                <w:b/>
                <w:bCs/>
                <w:sz w:val="20"/>
                <w:szCs w:val="20"/>
                <w:lang w:val="fr-CA"/>
              </w:rPr>
            </w:pPr>
            <w:r w:rsidRPr="007C6151">
              <w:rPr>
                <w:b/>
                <w:bCs/>
                <w:sz w:val="20"/>
                <w:szCs w:val="20"/>
                <w:lang w:val="fr-CA"/>
              </w:rPr>
              <w:t>2016</w:t>
            </w:r>
          </w:p>
        </w:tc>
        <w:tc>
          <w:tcPr>
            <w:tcW w:w="331" w:type="pct"/>
            <w:shd w:val="clear" w:color="auto" w:fill="auto"/>
            <w:tcMar>
              <w:left w:w="85" w:type="dxa"/>
              <w:right w:w="57" w:type="dxa"/>
            </w:tcMar>
            <w:vAlign w:val="center"/>
          </w:tcPr>
          <w:p w14:paraId="47E074E4" w14:textId="77777777" w:rsidR="00920D3E" w:rsidRPr="007C6151" w:rsidRDefault="00920D3E" w:rsidP="00920D3E">
            <w:pPr>
              <w:jc w:val="center"/>
              <w:rPr>
                <w:b/>
                <w:bCs/>
                <w:sz w:val="20"/>
                <w:szCs w:val="20"/>
                <w:lang w:val="fr-CA"/>
              </w:rPr>
            </w:pPr>
            <w:r w:rsidRPr="007C6151">
              <w:rPr>
                <w:b/>
                <w:bCs/>
                <w:sz w:val="20"/>
                <w:szCs w:val="20"/>
                <w:lang w:val="fr-CA"/>
              </w:rPr>
              <w:t>2017</w:t>
            </w:r>
          </w:p>
        </w:tc>
        <w:tc>
          <w:tcPr>
            <w:tcW w:w="331" w:type="pct"/>
            <w:shd w:val="clear" w:color="auto" w:fill="auto"/>
            <w:tcMar>
              <w:left w:w="85" w:type="dxa"/>
              <w:right w:w="57" w:type="dxa"/>
            </w:tcMar>
            <w:vAlign w:val="center"/>
          </w:tcPr>
          <w:p w14:paraId="08F120E1" w14:textId="77777777" w:rsidR="00920D3E" w:rsidRPr="007C6151" w:rsidRDefault="00920D3E" w:rsidP="00920D3E">
            <w:pPr>
              <w:jc w:val="center"/>
              <w:rPr>
                <w:b/>
                <w:bCs/>
                <w:sz w:val="20"/>
                <w:szCs w:val="20"/>
                <w:lang w:val="fr-CA"/>
              </w:rPr>
            </w:pPr>
            <w:r w:rsidRPr="007C6151">
              <w:rPr>
                <w:b/>
                <w:bCs/>
                <w:sz w:val="20"/>
                <w:szCs w:val="20"/>
                <w:lang w:val="fr-CA"/>
              </w:rPr>
              <w:t>2018</w:t>
            </w:r>
          </w:p>
        </w:tc>
        <w:tc>
          <w:tcPr>
            <w:tcW w:w="331" w:type="pct"/>
            <w:shd w:val="clear" w:color="auto" w:fill="auto"/>
            <w:tcMar>
              <w:left w:w="85" w:type="dxa"/>
              <w:right w:w="57" w:type="dxa"/>
            </w:tcMar>
            <w:vAlign w:val="center"/>
          </w:tcPr>
          <w:p w14:paraId="2587073F" w14:textId="77777777" w:rsidR="00920D3E" w:rsidRPr="007C6151" w:rsidRDefault="00920D3E" w:rsidP="00920D3E">
            <w:pPr>
              <w:jc w:val="center"/>
              <w:rPr>
                <w:b/>
                <w:bCs/>
                <w:sz w:val="20"/>
                <w:szCs w:val="20"/>
                <w:lang w:val="fr-CA"/>
              </w:rPr>
            </w:pPr>
            <w:r w:rsidRPr="007C6151">
              <w:rPr>
                <w:b/>
                <w:bCs/>
                <w:sz w:val="20"/>
                <w:szCs w:val="20"/>
                <w:lang w:val="fr-CA"/>
              </w:rPr>
              <w:t>2019</w:t>
            </w:r>
            <w:r w:rsidRPr="007C6151">
              <w:rPr>
                <w:b/>
                <w:bCs/>
                <w:sz w:val="4"/>
                <w:szCs w:val="4"/>
                <w:lang w:val="fr-CA"/>
              </w:rPr>
              <w:t> </w:t>
            </w:r>
            <w:r w:rsidRPr="007C6151">
              <w:rPr>
                <w:b/>
                <w:bCs/>
                <w:sz w:val="20"/>
                <w:szCs w:val="20"/>
                <w:lang w:val="fr-CA"/>
              </w:rPr>
              <w:t>*</w:t>
            </w:r>
          </w:p>
        </w:tc>
        <w:tc>
          <w:tcPr>
            <w:tcW w:w="296" w:type="pct"/>
            <w:shd w:val="clear" w:color="auto" w:fill="auto"/>
            <w:tcMar>
              <w:left w:w="85" w:type="dxa"/>
              <w:right w:w="57" w:type="dxa"/>
            </w:tcMar>
            <w:vAlign w:val="center"/>
          </w:tcPr>
          <w:p w14:paraId="482DB582" w14:textId="77777777" w:rsidR="00920D3E" w:rsidRPr="007C6151" w:rsidRDefault="00920D3E" w:rsidP="00920D3E">
            <w:pPr>
              <w:jc w:val="center"/>
              <w:rPr>
                <w:b/>
                <w:bCs/>
                <w:sz w:val="20"/>
                <w:szCs w:val="20"/>
                <w:lang w:val="fr-CA"/>
              </w:rPr>
            </w:pPr>
            <w:r w:rsidRPr="007C6151">
              <w:rPr>
                <w:b/>
                <w:bCs/>
                <w:sz w:val="20"/>
                <w:szCs w:val="20"/>
                <w:lang w:val="fr-CA"/>
              </w:rPr>
              <w:t>2020</w:t>
            </w:r>
          </w:p>
        </w:tc>
        <w:tc>
          <w:tcPr>
            <w:tcW w:w="331" w:type="pct"/>
            <w:shd w:val="clear" w:color="auto" w:fill="auto"/>
            <w:tcMar>
              <w:left w:w="85" w:type="dxa"/>
              <w:right w:w="57" w:type="dxa"/>
            </w:tcMar>
            <w:vAlign w:val="center"/>
          </w:tcPr>
          <w:p w14:paraId="1C9909DB" w14:textId="77777777" w:rsidR="00920D3E" w:rsidRPr="007C6151" w:rsidRDefault="00920D3E" w:rsidP="00920D3E">
            <w:pPr>
              <w:jc w:val="center"/>
              <w:rPr>
                <w:b/>
                <w:bCs/>
                <w:sz w:val="20"/>
                <w:szCs w:val="20"/>
                <w:lang w:val="fr-CA"/>
              </w:rPr>
            </w:pPr>
            <w:r w:rsidRPr="007C6151">
              <w:rPr>
                <w:b/>
                <w:bCs/>
                <w:sz w:val="20"/>
                <w:szCs w:val="20"/>
                <w:lang w:val="fr-CA"/>
              </w:rPr>
              <w:t>2021</w:t>
            </w:r>
          </w:p>
        </w:tc>
        <w:tc>
          <w:tcPr>
            <w:tcW w:w="331" w:type="pct"/>
            <w:tcMar>
              <w:left w:w="85" w:type="dxa"/>
              <w:right w:w="57" w:type="dxa"/>
            </w:tcMar>
            <w:vAlign w:val="center"/>
          </w:tcPr>
          <w:p w14:paraId="361BD0EE" w14:textId="77777777" w:rsidR="00920D3E" w:rsidRPr="007C6151" w:rsidRDefault="00920D3E" w:rsidP="00920D3E">
            <w:pPr>
              <w:jc w:val="center"/>
              <w:rPr>
                <w:b/>
                <w:sz w:val="20"/>
                <w:szCs w:val="20"/>
                <w:lang w:val="fr-CA"/>
              </w:rPr>
            </w:pPr>
            <w:r w:rsidRPr="007C6151">
              <w:rPr>
                <w:b/>
                <w:sz w:val="20"/>
                <w:szCs w:val="20"/>
                <w:lang w:val="fr-CA"/>
              </w:rPr>
              <w:t>2022</w:t>
            </w:r>
          </w:p>
        </w:tc>
        <w:tc>
          <w:tcPr>
            <w:tcW w:w="331" w:type="pct"/>
            <w:tcMar>
              <w:left w:w="85" w:type="dxa"/>
              <w:right w:w="57" w:type="dxa"/>
            </w:tcMar>
            <w:vAlign w:val="center"/>
          </w:tcPr>
          <w:p w14:paraId="642B010B" w14:textId="77777777" w:rsidR="00920D3E" w:rsidRPr="007C6151" w:rsidRDefault="00920D3E" w:rsidP="00920D3E">
            <w:pPr>
              <w:jc w:val="center"/>
              <w:rPr>
                <w:b/>
                <w:sz w:val="20"/>
                <w:szCs w:val="20"/>
                <w:lang w:val="fr-CA"/>
              </w:rPr>
            </w:pPr>
            <w:r w:rsidRPr="007C6151">
              <w:rPr>
                <w:b/>
                <w:sz w:val="20"/>
                <w:szCs w:val="20"/>
                <w:lang w:val="fr-CA"/>
              </w:rPr>
              <w:t>2023</w:t>
            </w:r>
          </w:p>
        </w:tc>
        <w:tc>
          <w:tcPr>
            <w:tcW w:w="331" w:type="pct"/>
            <w:tcMar>
              <w:left w:w="85" w:type="dxa"/>
              <w:right w:w="57" w:type="dxa"/>
            </w:tcMar>
            <w:vAlign w:val="center"/>
          </w:tcPr>
          <w:p w14:paraId="60D3E0E1" w14:textId="77777777" w:rsidR="00920D3E" w:rsidRPr="007C6151" w:rsidRDefault="00920D3E" w:rsidP="00920D3E">
            <w:pPr>
              <w:jc w:val="center"/>
              <w:rPr>
                <w:b/>
                <w:sz w:val="20"/>
                <w:szCs w:val="20"/>
                <w:lang w:val="fr-CA"/>
              </w:rPr>
            </w:pPr>
            <w:r w:rsidRPr="007C6151">
              <w:rPr>
                <w:b/>
                <w:sz w:val="20"/>
                <w:szCs w:val="20"/>
                <w:lang w:val="fr-CA"/>
              </w:rPr>
              <w:t>2024</w:t>
            </w:r>
          </w:p>
        </w:tc>
        <w:tc>
          <w:tcPr>
            <w:tcW w:w="331" w:type="pct"/>
            <w:tcMar>
              <w:left w:w="85" w:type="dxa"/>
              <w:right w:w="57" w:type="dxa"/>
            </w:tcMar>
            <w:vAlign w:val="center"/>
          </w:tcPr>
          <w:p w14:paraId="3B67086E" w14:textId="77777777" w:rsidR="00920D3E" w:rsidRPr="007C6151" w:rsidRDefault="00920D3E" w:rsidP="00920D3E">
            <w:pPr>
              <w:jc w:val="center"/>
              <w:rPr>
                <w:b/>
                <w:sz w:val="20"/>
                <w:szCs w:val="20"/>
                <w:lang w:val="fr-CA"/>
              </w:rPr>
            </w:pPr>
            <w:r w:rsidRPr="007C6151">
              <w:rPr>
                <w:b/>
                <w:sz w:val="20"/>
                <w:szCs w:val="20"/>
                <w:lang w:val="fr-CA"/>
              </w:rPr>
              <w:t>2025</w:t>
            </w:r>
          </w:p>
        </w:tc>
        <w:tc>
          <w:tcPr>
            <w:tcW w:w="331" w:type="pct"/>
            <w:tcMar>
              <w:left w:w="85" w:type="dxa"/>
              <w:right w:w="57" w:type="dxa"/>
            </w:tcMar>
            <w:vAlign w:val="center"/>
          </w:tcPr>
          <w:p w14:paraId="7ABB44FD" w14:textId="77777777" w:rsidR="00920D3E" w:rsidRPr="007C6151" w:rsidRDefault="00920D3E" w:rsidP="00920D3E">
            <w:pPr>
              <w:jc w:val="center"/>
              <w:rPr>
                <w:b/>
                <w:sz w:val="20"/>
                <w:szCs w:val="20"/>
                <w:lang w:val="fr-CA"/>
              </w:rPr>
            </w:pPr>
            <w:r w:rsidRPr="007C6151">
              <w:rPr>
                <w:b/>
                <w:sz w:val="20"/>
                <w:szCs w:val="20"/>
                <w:lang w:val="fr-CA"/>
              </w:rPr>
              <w:t>2026</w:t>
            </w:r>
          </w:p>
        </w:tc>
        <w:tc>
          <w:tcPr>
            <w:tcW w:w="366" w:type="pct"/>
            <w:shd w:val="clear" w:color="auto" w:fill="auto"/>
            <w:tcMar>
              <w:left w:w="85" w:type="dxa"/>
              <w:right w:w="57" w:type="dxa"/>
            </w:tcMar>
            <w:vAlign w:val="center"/>
          </w:tcPr>
          <w:p w14:paraId="7D52A6BA" w14:textId="77777777" w:rsidR="00920D3E" w:rsidRPr="007C6151" w:rsidRDefault="00920D3E" w:rsidP="00920D3E">
            <w:pPr>
              <w:jc w:val="center"/>
              <w:rPr>
                <w:b/>
                <w:sz w:val="20"/>
                <w:szCs w:val="20"/>
                <w:lang w:val="fr-CA"/>
              </w:rPr>
            </w:pPr>
            <w:r w:rsidRPr="007C6151">
              <w:rPr>
                <w:b/>
                <w:sz w:val="20"/>
                <w:szCs w:val="20"/>
                <w:lang w:val="fr-CA"/>
              </w:rPr>
              <w:t>Total</w:t>
            </w:r>
          </w:p>
        </w:tc>
      </w:tr>
      <w:tr w:rsidR="00920D3E" w:rsidRPr="007C6151" w14:paraId="352E6F6B" w14:textId="77777777" w:rsidTr="00920D3E">
        <w:tc>
          <w:tcPr>
            <w:tcW w:w="1032" w:type="pct"/>
            <w:gridSpan w:val="3"/>
            <w:shd w:val="clear" w:color="auto" w:fill="auto"/>
            <w:tcMar>
              <w:left w:w="85" w:type="dxa"/>
              <w:right w:w="57" w:type="dxa"/>
            </w:tcMar>
          </w:tcPr>
          <w:p w14:paraId="4CB86BE3" w14:textId="77777777" w:rsidR="00920D3E" w:rsidRPr="007C6151" w:rsidRDefault="00920D3E" w:rsidP="00920D3E">
            <w:pPr>
              <w:spacing w:after="60"/>
              <w:jc w:val="left"/>
              <w:rPr>
                <w:sz w:val="20"/>
                <w:szCs w:val="20"/>
                <w:lang w:val="fr-CA"/>
              </w:rPr>
            </w:pPr>
            <w:r w:rsidRPr="007C6151">
              <w:rPr>
                <w:sz w:val="20"/>
                <w:szCs w:val="20"/>
                <w:lang w:val="fr-CA"/>
              </w:rPr>
              <w:t xml:space="preserve">Limites de consommation du Protocole de Montréal </w:t>
            </w:r>
          </w:p>
        </w:tc>
        <w:tc>
          <w:tcPr>
            <w:tcW w:w="331" w:type="pct"/>
            <w:shd w:val="clear" w:color="auto" w:fill="auto"/>
            <w:tcMar>
              <w:left w:w="85" w:type="dxa"/>
              <w:right w:w="57" w:type="dxa"/>
            </w:tcMar>
          </w:tcPr>
          <w:p w14:paraId="5A0FB523" w14:textId="77777777" w:rsidR="00920D3E" w:rsidRPr="007C6151" w:rsidRDefault="00920D3E" w:rsidP="00920D3E">
            <w:pPr>
              <w:jc w:val="right"/>
              <w:rPr>
                <w:color w:val="000000"/>
                <w:sz w:val="20"/>
                <w:szCs w:val="20"/>
                <w:lang w:val="fr-CA"/>
              </w:rPr>
            </w:pPr>
            <w:r w:rsidRPr="007C6151">
              <w:rPr>
                <w:color w:val="000000"/>
                <w:sz w:val="20"/>
                <w:szCs w:val="20"/>
                <w:lang w:val="fr-CA"/>
              </w:rPr>
              <w:t>17 342,1</w:t>
            </w:r>
          </w:p>
        </w:tc>
        <w:tc>
          <w:tcPr>
            <w:tcW w:w="331" w:type="pct"/>
            <w:shd w:val="clear" w:color="auto" w:fill="auto"/>
            <w:tcMar>
              <w:left w:w="85" w:type="dxa"/>
              <w:right w:w="57" w:type="dxa"/>
            </w:tcMar>
          </w:tcPr>
          <w:p w14:paraId="27A4D91B" w14:textId="77777777" w:rsidR="00920D3E" w:rsidRPr="007C6151" w:rsidRDefault="00920D3E" w:rsidP="00920D3E">
            <w:pPr>
              <w:jc w:val="right"/>
              <w:rPr>
                <w:color w:val="000000"/>
                <w:sz w:val="20"/>
                <w:szCs w:val="20"/>
                <w:lang w:val="fr-CA"/>
              </w:rPr>
            </w:pPr>
            <w:r w:rsidRPr="007C6151">
              <w:rPr>
                <w:color w:val="000000"/>
                <w:sz w:val="20"/>
                <w:szCs w:val="20"/>
                <w:lang w:val="fr-CA"/>
              </w:rPr>
              <w:t>17 342,1</w:t>
            </w:r>
          </w:p>
        </w:tc>
        <w:tc>
          <w:tcPr>
            <w:tcW w:w="331" w:type="pct"/>
            <w:shd w:val="clear" w:color="auto" w:fill="auto"/>
            <w:tcMar>
              <w:left w:w="85" w:type="dxa"/>
              <w:right w:w="57" w:type="dxa"/>
            </w:tcMar>
          </w:tcPr>
          <w:p w14:paraId="7A29AF08" w14:textId="77777777" w:rsidR="00920D3E" w:rsidRPr="007C6151" w:rsidRDefault="00920D3E" w:rsidP="00920D3E">
            <w:pPr>
              <w:jc w:val="right"/>
              <w:rPr>
                <w:color w:val="000000"/>
                <w:sz w:val="20"/>
                <w:szCs w:val="20"/>
                <w:lang w:val="fr-CA"/>
              </w:rPr>
            </w:pPr>
            <w:r w:rsidRPr="007C6151">
              <w:rPr>
                <w:color w:val="000000"/>
                <w:sz w:val="20"/>
                <w:szCs w:val="20"/>
                <w:lang w:val="fr-CA"/>
              </w:rPr>
              <w:t>17 342,1</w:t>
            </w:r>
          </w:p>
        </w:tc>
        <w:tc>
          <w:tcPr>
            <w:tcW w:w="331" w:type="pct"/>
            <w:shd w:val="clear" w:color="auto" w:fill="auto"/>
            <w:tcMar>
              <w:left w:w="85" w:type="dxa"/>
              <w:right w:w="57" w:type="dxa"/>
            </w:tcMar>
          </w:tcPr>
          <w:p w14:paraId="2C2CB806" w14:textId="77777777" w:rsidR="00920D3E" w:rsidRPr="007C6151" w:rsidRDefault="00920D3E" w:rsidP="00920D3E">
            <w:pPr>
              <w:jc w:val="right"/>
              <w:rPr>
                <w:color w:val="000000"/>
                <w:sz w:val="20"/>
                <w:szCs w:val="20"/>
                <w:lang w:val="fr-CA"/>
              </w:rPr>
            </w:pPr>
            <w:r w:rsidRPr="007C6151">
              <w:rPr>
                <w:color w:val="000000"/>
                <w:sz w:val="20"/>
                <w:szCs w:val="20"/>
                <w:lang w:val="fr-CA"/>
              </w:rPr>
              <w:t>17 342,1</w:t>
            </w:r>
          </w:p>
        </w:tc>
        <w:tc>
          <w:tcPr>
            <w:tcW w:w="296" w:type="pct"/>
            <w:shd w:val="clear" w:color="auto" w:fill="auto"/>
            <w:tcMar>
              <w:left w:w="85" w:type="dxa"/>
              <w:right w:w="57" w:type="dxa"/>
            </w:tcMar>
          </w:tcPr>
          <w:p w14:paraId="4A9C8A3B" w14:textId="77777777" w:rsidR="00920D3E" w:rsidRPr="007C6151" w:rsidRDefault="00920D3E" w:rsidP="00920D3E">
            <w:pPr>
              <w:jc w:val="right"/>
              <w:rPr>
                <w:color w:val="000000"/>
                <w:sz w:val="20"/>
                <w:szCs w:val="20"/>
                <w:lang w:val="fr-CA"/>
              </w:rPr>
            </w:pPr>
            <w:r w:rsidRPr="007C6151">
              <w:rPr>
                <w:color w:val="000000"/>
                <w:sz w:val="20"/>
                <w:szCs w:val="20"/>
                <w:lang w:val="fr-CA"/>
              </w:rPr>
              <w:t>12 524,9</w:t>
            </w:r>
          </w:p>
        </w:tc>
        <w:tc>
          <w:tcPr>
            <w:tcW w:w="331" w:type="pct"/>
            <w:shd w:val="clear" w:color="auto" w:fill="auto"/>
            <w:tcMar>
              <w:left w:w="85" w:type="dxa"/>
              <w:right w:w="57" w:type="dxa"/>
            </w:tcMar>
          </w:tcPr>
          <w:p w14:paraId="726FE148" w14:textId="77777777" w:rsidR="00920D3E" w:rsidRPr="007C6151" w:rsidRDefault="00920D3E" w:rsidP="00920D3E">
            <w:pPr>
              <w:jc w:val="right"/>
              <w:rPr>
                <w:color w:val="000000"/>
                <w:sz w:val="20"/>
                <w:szCs w:val="20"/>
                <w:lang w:val="fr-CA"/>
              </w:rPr>
            </w:pPr>
            <w:r w:rsidRPr="007C6151">
              <w:rPr>
                <w:color w:val="000000"/>
                <w:sz w:val="20"/>
                <w:szCs w:val="20"/>
                <w:lang w:val="fr-CA"/>
              </w:rPr>
              <w:t>12 524,9</w:t>
            </w:r>
          </w:p>
        </w:tc>
        <w:tc>
          <w:tcPr>
            <w:tcW w:w="331" w:type="pct"/>
            <w:tcMar>
              <w:left w:w="85" w:type="dxa"/>
              <w:right w:w="57" w:type="dxa"/>
            </w:tcMar>
          </w:tcPr>
          <w:p w14:paraId="49227DEB" w14:textId="77777777" w:rsidR="00920D3E" w:rsidRPr="007C6151" w:rsidRDefault="00920D3E" w:rsidP="00920D3E">
            <w:pPr>
              <w:jc w:val="right"/>
              <w:rPr>
                <w:color w:val="000000"/>
                <w:sz w:val="20"/>
                <w:szCs w:val="20"/>
                <w:lang w:val="fr-CA"/>
              </w:rPr>
            </w:pPr>
            <w:r w:rsidRPr="007C6151">
              <w:rPr>
                <w:color w:val="000000"/>
                <w:sz w:val="20"/>
                <w:szCs w:val="20"/>
                <w:lang w:val="fr-CA"/>
              </w:rPr>
              <w:t>12 524,9</w:t>
            </w:r>
          </w:p>
        </w:tc>
        <w:tc>
          <w:tcPr>
            <w:tcW w:w="331" w:type="pct"/>
            <w:tcMar>
              <w:left w:w="85" w:type="dxa"/>
              <w:right w:w="57" w:type="dxa"/>
            </w:tcMar>
          </w:tcPr>
          <w:p w14:paraId="4B457677" w14:textId="77777777" w:rsidR="00920D3E" w:rsidRPr="007C6151" w:rsidRDefault="00920D3E" w:rsidP="00920D3E">
            <w:pPr>
              <w:jc w:val="right"/>
              <w:rPr>
                <w:color w:val="000000"/>
                <w:sz w:val="20"/>
                <w:szCs w:val="20"/>
                <w:lang w:val="fr-CA"/>
              </w:rPr>
            </w:pPr>
            <w:r w:rsidRPr="007C6151">
              <w:rPr>
                <w:color w:val="000000"/>
                <w:sz w:val="20"/>
                <w:szCs w:val="20"/>
                <w:lang w:val="fr-CA"/>
              </w:rPr>
              <w:t>12 524,9</w:t>
            </w:r>
          </w:p>
        </w:tc>
        <w:tc>
          <w:tcPr>
            <w:tcW w:w="331" w:type="pct"/>
            <w:tcMar>
              <w:left w:w="85" w:type="dxa"/>
              <w:right w:w="57" w:type="dxa"/>
            </w:tcMar>
          </w:tcPr>
          <w:p w14:paraId="42DE81C1" w14:textId="77777777" w:rsidR="00920D3E" w:rsidRPr="007C6151" w:rsidRDefault="00920D3E" w:rsidP="00920D3E">
            <w:pPr>
              <w:jc w:val="right"/>
              <w:rPr>
                <w:color w:val="000000"/>
                <w:sz w:val="20"/>
                <w:szCs w:val="20"/>
                <w:lang w:val="fr-CA"/>
              </w:rPr>
            </w:pPr>
            <w:r w:rsidRPr="007C6151">
              <w:rPr>
                <w:color w:val="000000"/>
                <w:sz w:val="20"/>
                <w:szCs w:val="20"/>
                <w:lang w:val="fr-CA"/>
              </w:rPr>
              <w:t>12 524,9</w:t>
            </w:r>
          </w:p>
        </w:tc>
        <w:tc>
          <w:tcPr>
            <w:tcW w:w="331" w:type="pct"/>
            <w:tcMar>
              <w:left w:w="85" w:type="dxa"/>
              <w:right w:w="57" w:type="dxa"/>
            </w:tcMar>
          </w:tcPr>
          <w:p w14:paraId="6D24B0BD" w14:textId="77777777" w:rsidR="00920D3E" w:rsidRPr="007C6151" w:rsidRDefault="00920D3E" w:rsidP="00920D3E">
            <w:pPr>
              <w:jc w:val="right"/>
              <w:rPr>
                <w:color w:val="000000"/>
                <w:sz w:val="20"/>
                <w:szCs w:val="20"/>
                <w:lang w:val="fr-CA"/>
              </w:rPr>
            </w:pPr>
            <w:r w:rsidRPr="007C6151">
              <w:rPr>
                <w:color w:val="000000"/>
                <w:sz w:val="20"/>
                <w:szCs w:val="20"/>
                <w:lang w:val="fr-CA"/>
              </w:rPr>
              <w:t>6 262,4</w:t>
            </w:r>
          </w:p>
        </w:tc>
        <w:tc>
          <w:tcPr>
            <w:tcW w:w="331" w:type="pct"/>
            <w:tcMar>
              <w:left w:w="85" w:type="dxa"/>
              <w:right w:w="57" w:type="dxa"/>
            </w:tcMar>
          </w:tcPr>
          <w:p w14:paraId="339D2485" w14:textId="77777777" w:rsidR="00920D3E" w:rsidRPr="007C6151" w:rsidRDefault="00920D3E" w:rsidP="00920D3E">
            <w:pPr>
              <w:jc w:val="right"/>
              <w:rPr>
                <w:color w:val="000000"/>
                <w:sz w:val="20"/>
                <w:szCs w:val="20"/>
                <w:lang w:val="fr-CA"/>
              </w:rPr>
            </w:pPr>
            <w:r w:rsidRPr="007C6151">
              <w:rPr>
                <w:color w:val="000000"/>
                <w:sz w:val="20"/>
                <w:szCs w:val="20"/>
                <w:lang w:val="fr-CA"/>
              </w:rPr>
              <w:t>6 262,4</w:t>
            </w:r>
          </w:p>
        </w:tc>
        <w:tc>
          <w:tcPr>
            <w:tcW w:w="366" w:type="pct"/>
            <w:shd w:val="clear" w:color="auto" w:fill="auto"/>
            <w:tcMar>
              <w:left w:w="85" w:type="dxa"/>
              <w:right w:w="57" w:type="dxa"/>
            </w:tcMar>
          </w:tcPr>
          <w:p w14:paraId="2E8EBE7C" w14:textId="77777777" w:rsidR="00920D3E" w:rsidRPr="007C6151" w:rsidRDefault="00920D3E" w:rsidP="00920D3E">
            <w:pPr>
              <w:spacing w:after="60"/>
              <w:jc w:val="right"/>
              <w:rPr>
                <w:sz w:val="20"/>
                <w:szCs w:val="20"/>
                <w:lang w:val="fr-CA"/>
              </w:rPr>
            </w:pPr>
            <w:r w:rsidRPr="007C6151">
              <w:rPr>
                <w:sz w:val="20"/>
                <w:szCs w:val="20"/>
                <w:lang w:val="fr-CA"/>
              </w:rPr>
              <w:t>S.o.</w:t>
            </w:r>
          </w:p>
        </w:tc>
      </w:tr>
      <w:tr w:rsidR="00920D3E" w:rsidRPr="007C6151" w14:paraId="00BEFD6A" w14:textId="77777777" w:rsidTr="00920D3E">
        <w:tc>
          <w:tcPr>
            <w:tcW w:w="1032" w:type="pct"/>
            <w:gridSpan w:val="3"/>
            <w:shd w:val="clear" w:color="auto" w:fill="auto"/>
            <w:tcMar>
              <w:left w:w="85" w:type="dxa"/>
              <w:right w:w="57" w:type="dxa"/>
            </w:tcMar>
          </w:tcPr>
          <w:p w14:paraId="51752394" w14:textId="77777777" w:rsidR="00920D3E" w:rsidRPr="007C6151" w:rsidRDefault="00920D3E" w:rsidP="00920D3E">
            <w:pPr>
              <w:spacing w:after="60"/>
              <w:jc w:val="left"/>
              <w:rPr>
                <w:sz w:val="20"/>
                <w:szCs w:val="20"/>
                <w:lang w:val="fr-CA"/>
              </w:rPr>
            </w:pPr>
            <w:r w:rsidRPr="007C6151">
              <w:rPr>
                <w:sz w:val="20"/>
                <w:szCs w:val="20"/>
                <w:lang w:val="fr-CA"/>
              </w:rPr>
              <w:t>Consommation maximum permise (tonnes PAO)**</w:t>
            </w:r>
          </w:p>
        </w:tc>
        <w:tc>
          <w:tcPr>
            <w:tcW w:w="331" w:type="pct"/>
            <w:shd w:val="clear" w:color="auto" w:fill="auto"/>
            <w:tcMar>
              <w:left w:w="85" w:type="dxa"/>
              <w:right w:w="57" w:type="dxa"/>
            </w:tcMar>
          </w:tcPr>
          <w:p w14:paraId="15E2B817" w14:textId="77777777" w:rsidR="00920D3E" w:rsidRPr="007C6151" w:rsidRDefault="00920D3E" w:rsidP="00920D3E">
            <w:pPr>
              <w:spacing w:after="60"/>
              <w:jc w:val="right"/>
              <w:rPr>
                <w:sz w:val="20"/>
                <w:szCs w:val="20"/>
                <w:lang w:val="fr-CA"/>
              </w:rPr>
            </w:pPr>
            <w:r w:rsidRPr="007C6151">
              <w:rPr>
                <w:sz w:val="20"/>
                <w:szCs w:val="20"/>
                <w:lang w:val="fr-CA"/>
              </w:rPr>
              <w:t>16 978,9</w:t>
            </w:r>
          </w:p>
        </w:tc>
        <w:tc>
          <w:tcPr>
            <w:tcW w:w="331" w:type="pct"/>
            <w:shd w:val="clear" w:color="auto" w:fill="auto"/>
            <w:tcMar>
              <w:left w:w="85" w:type="dxa"/>
              <w:right w:w="57" w:type="dxa"/>
            </w:tcMar>
          </w:tcPr>
          <w:p w14:paraId="35BCFD3C" w14:textId="77777777" w:rsidR="00920D3E" w:rsidRPr="007C6151" w:rsidRDefault="00920D3E" w:rsidP="00920D3E">
            <w:pPr>
              <w:spacing w:after="60"/>
              <w:jc w:val="right"/>
              <w:rPr>
                <w:sz w:val="20"/>
                <w:szCs w:val="20"/>
                <w:lang w:val="fr-CA"/>
              </w:rPr>
            </w:pPr>
            <w:r w:rsidRPr="007C6151">
              <w:rPr>
                <w:sz w:val="20"/>
                <w:szCs w:val="20"/>
                <w:lang w:val="fr-CA"/>
              </w:rPr>
              <w:t>16 978,9</w:t>
            </w:r>
          </w:p>
        </w:tc>
        <w:tc>
          <w:tcPr>
            <w:tcW w:w="331" w:type="pct"/>
            <w:shd w:val="clear" w:color="auto" w:fill="auto"/>
            <w:tcMar>
              <w:left w:w="85" w:type="dxa"/>
              <w:right w:w="57" w:type="dxa"/>
            </w:tcMar>
          </w:tcPr>
          <w:p w14:paraId="2E4BA716" w14:textId="77777777" w:rsidR="00920D3E" w:rsidRPr="007C6151" w:rsidRDefault="00920D3E" w:rsidP="00920D3E">
            <w:pPr>
              <w:spacing w:after="60"/>
              <w:jc w:val="right"/>
              <w:rPr>
                <w:sz w:val="20"/>
                <w:szCs w:val="20"/>
                <w:lang w:val="fr-CA"/>
              </w:rPr>
            </w:pPr>
            <w:r w:rsidRPr="007C6151">
              <w:rPr>
                <w:sz w:val="20"/>
                <w:szCs w:val="20"/>
                <w:lang w:val="fr-CA"/>
              </w:rPr>
              <w:t>15 048,1</w:t>
            </w:r>
          </w:p>
        </w:tc>
        <w:tc>
          <w:tcPr>
            <w:tcW w:w="331" w:type="pct"/>
            <w:shd w:val="clear" w:color="auto" w:fill="auto"/>
            <w:tcMar>
              <w:left w:w="85" w:type="dxa"/>
              <w:right w:w="57" w:type="dxa"/>
            </w:tcMar>
          </w:tcPr>
          <w:p w14:paraId="2755CAFD" w14:textId="77777777" w:rsidR="00920D3E" w:rsidRPr="007C6151" w:rsidRDefault="00920D3E" w:rsidP="00920D3E">
            <w:pPr>
              <w:spacing w:after="60"/>
              <w:jc w:val="right"/>
              <w:rPr>
                <w:sz w:val="20"/>
                <w:szCs w:val="20"/>
                <w:lang w:val="fr-CA"/>
              </w:rPr>
            </w:pPr>
            <w:r w:rsidRPr="007C6151">
              <w:rPr>
                <w:sz w:val="20"/>
                <w:szCs w:val="20"/>
                <w:lang w:val="fr-CA"/>
              </w:rPr>
              <w:t>15 048,1</w:t>
            </w:r>
          </w:p>
        </w:tc>
        <w:tc>
          <w:tcPr>
            <w:tcW w:w="296" w:type="pct"/>
            <w:shd w:val="clear" w:color="auto" w:fill="auto"/>
            <w:tcMar>
              <w:left w:w="85" w:type="dxa"/>
              <w:right w:w="57" w:type="dxa"/>
            </w:tcMar>
          </w:tcPr>
          <w:p w14:paraId="21591724" w14:textId="77777777" w:rsidR="00920D3E" w:rsidRPr="007C6151" w:rsidRDefault="00920D3E" w:rsidP="00920D3E">
            <w:pPr>
              <w:spacing w:after="60"/>
              <w:jc w:val="right"/>
              <w:rPr>
                <w:sz w:val="20"/>
                <w:szCs w:val="20"/>
                <w:lang w:val="fr-CA"/>
              </w:rPr>
            </w:pPr>
            <w:r w:rsidRPr="007C6151">
              <w:rPr>
                <w:sz w:val="20"/>
                <w:szCs w:val="20"/>
                <w:lang w:val="fr-CA"/>
              </w:rPr>
              <w:t>11 772,0</w:t>
            </w:r>
          </w:p>
        </w:tc>
        <w:tc>
          <w:tcPr>
            <w:tcW w:w="331" w:type="pct"/>
            <w:shd w:val="clear" w:color="auto" w:fill="auto"/>
            <w:tcMar>
              <w:left w:w="85" w:type="dxa"/>
              <w:right w:w="57" w:type="dxa"/>
            </w:tcMar>
          </w:tcPr>
          <w:p w14:paraId="71D981A3" w14:textId="77777777" w:rsidR="00920D3E" w:rsidRPr="007C6151" w:rsidRDefault="00920D3E" w:rsidP="00920D3E">
            <w:pPr>
              <w:spacing w:after="60"/>
              <w:jc w:val="right"/>
              <w:rPr>
                <w:sz w:val="20"/>
                <w:szCs w:val="20"/>
                <w:lang w:val="fr-CA"/>
              </w:rPr>
            </w:pPr>
            <w:r w:rsidRPr="007C6151">
              <w:rPr>
                <w:sz w:val="20"/>
                <w:szCs w:val="20"/>
                <w:lang w:val="fr-CA"/>
              </w:rPr>
              <w:t>11 772,0</w:t>
            </w:r>
          </w:p>
        </w:tc>
        <w:tc>
          <w:tcPr>
            <w:tcW w:w="331" w:type="pct"/>
            <w:tcMar>
              <w:left w:w="85" w:type="dxa"/>
              <w:right w:w="57" w:type="dxa"/>
            </w:tcMar>
          </w:tcPr>
          <w:p w14:paraId="404F47F2" w14:textId="77777777" w:rsidR="00920D3E" w:rsidRPr="007C6151" w:rsidRDefault="00920D3E" w:rsidP="00920D3E">
            <w:pPr>
              <w:spacing w:after="60"/>
              <w:jc w:val="right"/>
              <w:rPr>
                <w:sz w:val="20"/>
                <w:szCs w:val="20"/>
                <w:lang w:val="fr-CA"/>
              </w:rPr>
            </w:pPr>
            <w:r w:rsidRPr="007C6151">
              <w:rPr>
                <w:sz w:val="20"/>
                <w:szCs w:val="20"/>
                <w:lang w:val="fr-CA"/>
              </w:rPr>
              <w:t>11 772,0</w:t>
            </w:r>
          </w:p>
        </w:tc>
        <w:tc>
          <w:tcPr>
            <w:tcW w:w="331" w:type="pct"/>
            <w:tcMar>
              <w:left w:w="85" w:type="dxa"/>
              <w:right w:w="57" w:type="dxa"/>
            </w:tcMar>
          </w:tcPr>
          <w:p w14:paraId="3C87E0F6" w14:textId="77777777" w:rsidR="00920D3E" w:rsidRPr="007C6151" w:rsidRDefault="00920D3E" w:rsidP="00920D3E">
            <w:pPr>
              <w:spacing w:after="60"/>
              <w:jc w:val="right"/>
              <w:rPr>
                <w:sz w:val="20"/>
                <w:szCs w:val="20"/>
                <w:lang w:val="fr-CA"/>
              </w:rPr>
            </w:pPr>
            <w:r w:rsidRPr="007C6151">
              <w:rPr>
                <w:sz w:val="20"/>
                <w:szCs w:val="20"/>
                <w:lang w:val="fr-CA"/>
              </w:rPr>
              <w:t>8 618,0</w:t>
            </w:r>
          </w:p>
        </w:tc>
        <w:tc>
          <w:tcPr>
            <w:tcW w:w="331" w:type="pct"/>
            <w:tcMar>
              <w:left w:w="85" w:type="dxa"/>
              <w:right w:w="57" w:type="dxa"/>
            </w:tcMar>
          </w:tcPr>
          <w:p w14:paraId="43CE133C" w14:textId="77777777" w:rsidR="00920D3E" w:rsidRPr="007C6151" w:rsidRDefault="00920D3E" w:rsidP="00920D3E">
            <w:pPr>
              <w:spacing w:after="60"/>
              <w:jc w:val="right"/>
              <w:rPr>
                <w:sz w:val="20"/>
                <w:szCs w:val="20"/>
                <w:lang w:val="fr-CA"/>
              </w:rPr>
            </w:pPr>
            <w:r w:rsidRPr="007C6151">
              <w:rPr>
                <w:sz w:val="20"/>
                <w:szCs w:val="20"/>
                <w:lang w:val="fr-CA"/>
              </w:rPr>
              <w:t>8 618,0</w:t>
            </w:r>
          </w:p>
        </w:tc>
        <w:tc>
          <w:tcPr>
            <w:tcW w:w="331" w:type="pct"/>
            <w:tcMar>
              <w:left w:w="85" w:type="dxa"/>
              <w:right w:w="57" w:type="dxa"/>
            </w:tcMar>
          </w:tcPr>
          <w:p w14:paraId="53C4C4C7" w14:textId="77777777" w:rsidR="00920D3E" w:rsidRPr="007C6151" w:rsidRDefault="00920D3E" w:rsidP="00920D3E">
            <w:pPr>
              <w:spacing w:after="60"/>
              <w:jc w:val="right"/>
              <w:rPr>
                <w:sz w:val="20"/>
                <w:szCs w:val="20"/>
                <w:lang w:val="fr-CA"/>
              </w:rPr>
            </w:pPr>
            <w:r w:rsidRPr="007C6151">
              <w:rPr>
                <w:sz w:val="20"/>
                <w:szCs w:val="20"/>
                <w:lang w:val="fr-CA"/>
              </w:rPr>
              <w:t>5 063,5</w:t>
            </w:r>
          </w:p>
        </w:tc>
        <w:tc>
          <w:tcPr>
            <w:tcW w:w="331" w:type="pct"/>
            <w:tcMar>
              <w:left w:w="85" w:type="dxa"/>
              <w:right w:w="57" w:type="dxa"/>
            </w:tcMar>
          </w:tcPr>
          <w:p w14:paraId="3EBDFA48" w14:textId="77777777" w:rsidR="00920D3E" w:rsidRPr="007C6151" w:rsidRDefault="00920D3E" w:rsidP="00920D3E">
            <w:pPr>
              <w:spacing w:after="60"/>
              <w:jc w:val="right"/>
              <w:rPr>
                <w:sz w:val="20"/>
                <w:szCs w:val="20"/>
                <w:lang w:val="fr-CA"/>
              </w:rPr>
            </w:pPr>
            <w:r w:rsidRPr="007C6151">
              <w:rPr>
                <w:sz w:val="20"/>
                <w:szCs w:val="20"/>
                <w:lang w:val="fr-CA"/>
              </w:rPr>
              <w:t>5 063,5</w:t>
            </w:r>
          </w:p>
        </w:tc>
        <w:tc>
          <w:tcPr>
            <w:tcW w:w="366" w:type="pct"/>
            <w:shd w:val="clear" w:color="auto" w:fill="auto"/>
            <w:tcMar>
              <w:left w:w="85" w:type="dxa"/>
              <w:right w:w="57" w:type="dxa"/>
            </w:tcMar>
          </w:tcPr>
          <w:p w14:paraId="19377CE4" w14:textId="77777777" w:rsidR="00920D3E" w:rsidRPr="007C6151" w:rsidRDefault="00920D3E" w:rsidP="00920D3E">
            <w:pPr>
              <w:spacing w:after="60"/>
              <w:jc w:val="right"/>
              <w:rPr>
                <w:sz w:val="20"/>
                <w:szCs w:val="20"/>
                <w:lang w:val="fr-CA"/>
              </w:rPr>
            </w:pPr>
            <w:r w:rsidRPr="007C6151">
              <w:rPr>
                <w:sz w:val="20"/>
                <w:szCs w:val="20"/>
                <w:lang w:val="fr-CA"/>
              </w:rPr>
              <w:t>S.o.</w:t>
            </w:r>
          </w:p>
        </w:tc>
      </w:tr>
      <w:tr w:rsidR="00920D3E" w:rsidRPr="007C6151" w14:paraId="6FDE2F00" w14:textId="77777777" w:rsidTr="00920D3E">
        <w:tc>
          <w:tcPr>
            <w:tcW w:w="296" w:type="pct"/>
            <w:vMerge w:val="restart"/>
            <w:shd w:val="clear" w:color="auto" w:fill="auto"/>
            <w:tcMar>
              <w:left w:w="85" w:type="dxa"/>
              <w:right w:w="57" w:type="dxa"/>
            </w:tcMar>
          </w:tcPr>
          <w:p w14:paraId="3A0C8308" w14:textId="77777777" w:rsidR="00920D3E" w:rsidRPr="007C6151" w:rsidRDefault="00920D3E" w:rsidP="00920D3E">
            <w:pPr>
              <w:spacing w:after="60"/>
              <w:jc w:val="left"/>
              <w:rPr>
                <w:sz w:val="20"/>
                <w:szCs w:val="20"/>
                <w:lang w:val="fr-CA"/>
              </w:rPr>
            </w:pPr>
            <w:r w:rsidRPr="007C6151">
              <w:rPr>
                <w:sz w:val="20"/>
                <w:szCs w:val="20"/>
                <w:lang w:val="fr-CA"/>
              </w:rPr>
              <w:t xml:space="preserve">Finance-ment convenu ($US) </w:t>
            </w:r>
          </w:p>
        </w:tc>
        <w:tc>
          <w:tcPr>
            <w:tcW w:w="358" w:type="pct"/>
            <w:vMerge w:val="restart"/>
            <w:shd w:val="clear" w:color="auto" w:fill="auto"/>
            <w:tcMar>
              <w:left w:w="85" w:type="dxa"/>
              <w:right w:w="57" w:type="dxa"/>
            </w:tcMar>
          </w:tcPr>
          <w:p w14:paraId="0D0B943D" w14:textId="77777777" w:rsidR="00920D3E" w:rsidRPr="007C6151" w:rsidRDefault="00920D3E" w:rsidP="00920D3E">
            <w:pPr>
              <w:spacing w:after="60"/>
              <w:jc w:val="left"/>
              <w:rPr>
                <w:sz w:val="20"/>
                <w:szCs w:val="20"/>
                <w:lang w:val="fr-CA"/>
              </w:rPr>
            </w:pPr>
            <w:r w:rsidRPr="007C6151">
              <w:rPr>
                <w:sz w:val="20"/>
                <w:szCs w:val="20"/>
                <w:lang w:val="fr-CA"/>
              </w:rPr>
              <w:t>PNUE</w:t>
            </w:r>
          </w:p>
        </w:tc>
        <w:tc>
          <w:tcPr>
            <w:tcW w:w="379" w:type="pct"/>
            <w:shd w:val="clear" w:color="auto" w:fill="auto"/>
            <w:tcMar>
              <w:left w:w="85" w:type="dxa"/>
              <w:right w:w="57" w:type="dxa"/>
            </w:tcMar>
          </w:tcPr>
          <w:p w14:paraId="1042AE4C" w14:textId="77777777" w:rsidR="00920D3E" w:rsidRPr="007C6151" w:rsidRDefault="00920D3E" w:rsidP="00920D3E">
            <w:pPr>
              <w:spacing w:after="60"/>
              <w:jc w:val="left"/>
              <w:rPr>
                <w:sz w:val="20"/>
                <w:szCs w:val="20"/>
                <w:lang w:val="fr-CA"/>
              </w:rPr>
            </w:pPr>
            <w:r w:rsidRPr="007C6151">
              <w:rPr>
                <w:sz w:val="20"/>
                <w:szCs w:val="20"/>
                <w:lang w:val="fr-CA"/>
              </w:rPr>
              <w:t>Coûts du projet</w:t>
            </w:r>
          </w:p>
        </w:tc>
        <w:tc>
          <w:tcPr>
            <w:tcW w:w="331" w:type="pct"/>
            <w:shd w:val="clear" w:color="auto" w:fill="auto"/>
            <w:tcMar>
              <w:left w:w="85" w:type="dxa"/>
              <w:right w:w="57" w:type="dxa"/>
            </w:tcMar>
          </w:tcPr>
          <w:p w14:paraId="69254DAF" w14:textId="77777777" w:rsidR="00920D3E" w:rsidRPr="007C6151" w:rsidRDefault="00920D3E" w:rsidP="00920D3E">
            <w:pPr>
              <w:spacing w:after="60"/>
              <w:jc w:val="right"/>
              <w:rPr>
                <w:sz w:val="20"/>
                <w:szCs w:val="20"/>
                <w:lang w:val="fr-CA"/>
              </w:rPr>
            </w:pPr>
            <w:r w:rsidRPr="007C6151">
              <w:rPr>
                <w:sz w:val="20"/>
                <w:szCs w:val="20"/>
                <w:lang w:val="fr-CA"/>
              </w:rPr>
              <w:t>3 299 132</w:t>
            </w:r>
          </w:p>
        </w:tc>
        <w:tc>
          <w:tcPr>
            <w:tcW w:w="331" w:type="pct"/>
            <w:shd w:val="clear" w:color="auto" w:fill="auto"/>
            <w:tcMar>
              <w:left w:w="85" w:type="dxa"/>
              <w:right w:w="57" w:type="dxa"/>
            </w:tcMar>
          </w:tcPr>
          <w:p w14:paraId="572215A1" w14:textId="77777777" w:rsidR="00920D3E" w:rsidRPr="007C6151" w:rsidRDefault="00920D3E" w:rsidP="00920D3E">
            <w:pPr>
              <w:spacing w:after="60"/>
              <w:jc w:val="right"/>
              <w:rPr>
                <w:sz w:val="20"/>
                <w:szCs w:val="20"/>
                <w:lang w:val="fr-CA"/>
              </w:rPr>
            </w:pPr>
            <w:r w:rsidRPr="007C6151">
              <w:rPr>
                <w:sz w:val="20"/>
                <w:szCs w:val="20"/>
                <w:lang w:val="fr-CA"/>
              </w:rPr>
              <w:t>2 570 000</w:t>
            </w:r>
          </w:p>
        </w:tc>
        <w:tc>
          <w:tcPr>
            <w:tcW w:w="331" w:type="pct"/>
            <w:shd w:val="clear" w:color="auto" w:fill="auto"/>
            <w:tcMar>
              <w:left w:w="85" w:type="dxa"/>
              <w:right w:w="57" w:type="dxa"/>
            </w:tcMar>
          </w:tcPr>
          <w:p w14:paraId="51A4A046"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33A56EA7" w14:textId="77777777" w:rsidR="00920D3E" w:rsidRPr="007C6151" w:rsidRDefault="00920D3E" w:rsidP="00920D3E">
            <w:pPr>
              <w:spacing w:after="60"/>
              <w:jc w:val="right"/>
              <w:rPr>
                <w:sz w:val="20"/>
                <w:szCs w:val="20"/>
                <w:lang w:val="fr-CA"/>
              </w:rPr>
            </w:pPr>
            <w:r w:rsidRPr="007C6151">
              <w:rPr>
                <w:sz w:val="20"/>
                <w:szCs w:val="20"/>
                <w:lang w:val="fr-CA"/>
              </w:rPr>
              <w:t>1 000 000</w:t>
            </w:r>
          </w:p>
        </w:tc>
        <w:tc>
          <w:tcPr>
            <w:tcW w:w="296" w:type="pct"/>
            <w:shd w:val="clear" w:color="auto" w:fill="auto"/>
            <w:tcMar>
              <w:left w:w="85" w:type="dxa"/>
              <w:right w:w="57" w:type="dxa"/>
            </w:tcMar>
          </w:tcPr>
          <w:p w14:paraId="6C92D29C"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57A6919F" w14:textId="77777777" w:rsidR="00920D3E" w:rsidRPr="007C6151" w:rsidRDefault="00920D3E" w:rsidP="00920D3E">
            <w:pPr>
              <w:spacing w:after="60"/>
              <w:jc w:val="right"/>
              <w:rPr>
                <w:sz w:val="20"/>
                <w:szCs w:val="20"/>
                <w:lang w:val="fr-CA"/>
              </w:rPr>
            </w:pPr>
            <w:r w:rsidRPr="007C6151">
              <w:rPr>
                <w:sz w:val="20"/>
                <w:szCs w:val="20"/>
                <w:lang w:val="fr-CA"/>
              </w:rPr>
              <w:t>1 160 000</w:t>
            </w:r>
          </w:p>
        </w:tc>
        <w:tc>
          <w:tcPr>
            <w:tcW w:w="331" w:type="pct"/>
            <w:tcMar>
              <w:left w:w="85" w:type="dxa"/>
              <w:right w:w="57" w:type="dxa"/>
            </w:tcMar>
          </w:tcPr>
          <w:p w14:paraId="2C2D70C8" w14:textId="77777777" w:rsidR="00920D3E" w:rsidRPr="007C6151" w:rsidRDefault="00920D3E" w:rsidP="00920D3E">
            <w:pPr>
              <w:spacing w:after="60"/>
              <w:jc w:val="right"/>
              <w:rPr>
                <w:sz w:val="20"/>
                <w:szCs w:val="20"/>
                <w:lang w:val="fr-CA"/>
              </w:rPr>
            </w:pPr>
            <w:r w:rsidRPr="007C6151">
              <w:rPr>
                <w:sz w:val="20"/>
                <w:szCs w:val="20"/>
                <w:lang w:val="fr-CA"/>
              </w:rPr>
              <w:t>1 780 000</w:t>
            </w:r>
          </w:p>
        </w:tc>
        <w:tc>
          <w:tcPr>
            <w:tcW w:w="331" w:type="pct"/>
            <w:tcMar>
              <w:left w:w="85" w:type="dxa"/>
              <w:right w:w="57" w:type="dxa"/>
            </w:tcMar>
          </w:tcPr>
          <w:p w14:paraId="664C7156" w14:textId="77777777" w:rsidR="00920D3E" w:rsidRPr="007C6151" w:rsidRDefault="00920D3E" w:rsidP="00920D3E">
            <w:pPr>
              <w:spacing w:after="60"/>
              <w:jc w:val="right"/>
              <w:rPr>
                <w:sz w:val="20"/>
                <w:szCs w:val="20"/>
                <w:lang w:val="fr-CA"/>
              </w:rPr>
            </w:pPr>
            <w:r w:rsidRPr="007C6151">
              <w:rPr>
                <w:sz w:val="20"/>
                <w:szCs w:val="20"/>
                <w:lang w:val="fr-CA"/>
              </w:rPr>
              <w:t>2 000 000</w:t>
            </w:r>
          </w:p>
        </w:tc>
        <w:tc>
          <w:tcPr>
            <w:tcW w:w="331" w:type="pct"/>
            <w:tcMar>
              <w:left w:w="85" w:type="dxa"/>
              <w:right w:w="57" w:type="dxa"/>
            </w:tcMar>
          </w:tcPr>
          <w:p w14:paraId="1DA4D16D" w14:textId="77777777" w:rsidR="00920D3E" w:rsidRPr="007C6151" w:rsidRDefault="00920D3E" w:rsidP="00920D3E">
            <w:pPr>
              <w:spacing w:after="60"/>
              <w:jc w:val="right"/>
              <w:rPr>
                <w:sz w:val="20"/>
                <w:szCs w:val="20"/>
                <w:lang w:val="fr-CA"/>
              </w:rPr>
            </w:pPr>
            <w:r w:rsidRPr="007C6151">
              <w:rPr>
                <w:sz w:val="20"/>
                <w:szCs w:val="20"/>
                <w:lang w:val="fr-CA"/>
              </w:rPr>
              <w:t>3 000 000</w:t>
            </w:r>
          </w:p>
        </w:tc>
        <w:tc>
          <w:tcPr>
            <w:tcW w:w="331" w:type="pct"/>
            <w:tcMar>
              <w:left w:w="85" w:type="dxa"/>
              <w:right w:w="57" w:type="dxa"/>
            </w:tcMar>
          </w:tcPr>
          <w:p w14:paraId="57030CA0" w14:textId="77777777" w:rsidR="00920D3E" w:rsidRPr="007C6151" w:rsidRDefault="00920D3E" w:rsidP="00920D3E">
            <w:pPr>
              <w:spacing w:after="60"/>
              <w:jc w:val="right"/>
              <w:rPr>
                <w:sz w:val="20"/>
                <w:szCs w:val="20"/>
                <w:lang w:val="fr-CA"/>
              </w:rPr>
            </w:pPr>
            <w:r w:rsidRPr="007C6151">
              <w:rPr>
                <w:sz w:val="20"/>
                <w:szCs w:val="20"/>
                <w:lang w:val="fr-CA"/>
              </w:rPr>
              <w:t>1 200 000</w:t>
            </w:r>
          </w:p>
        </w:tc>
        <w:tc>
          <w:tcPr>
            <w:tcW w:w="331" w:type="pct"/>
            <w:tcMar>
              <w:left w:w="85" w:type="dxa"/>
              <w:right w:w="57" w:type="dxa"/>
            </w:tcMar>
          </w:tcPr>
          <w:p w14:paraId="2B0841A6" w14:textId="77777777" w:rsidR="00920D3E" w:rsidRPr="007C6151" w:rsidRDefault="00920D3E" w:rsidP="00920D3E">
            <w:pPr>
              <w:spacing w:after="60"/>
              <w:jc w:val="right"/>
              <w:rPr>
                <w:sz w:val="20"/>
                <w:szCs w:val="20"/>
                <w:lang w:val="fr-CA"/>
              </w:rPr>
            </w:pPr>
            <w:r w:rsidRPr="007C6151">
              <w:rPr>
                <w:sz w:val="20"/>
                <w:szCs w:val="20"/>
                <w:lang w:val="fr-CA"/>
              </w:rPr>
              <w:t>2 517 105</w:t>
            </w:r>
          </w:p>
        </w:tc>
        <w:tc>
          <w:tcPr>
            <w:tcW w:w="366" w:type="pct"/>
            <w:shd w:val="clear" w:color="auto" w:fill="auto"/>
            <w:tcMar>
              <w:left w:w="85" w:type="dxa"/>
              <w:right w:w="57" w:type="dxa"/>
            </w:tcMar>
          </w:tcPr>
          <w:p w14:paraId="76CB49E1" w14:textId="77777777" w:rsidR="00920D3E" w:rsidRPr="007C6151" w:rsidRDefault="00920D3E" w:rsidP="00920D3E">
            <w:pPr>
              <w:spacing w:after="60"/>
              <w:jc w:val="right"/>
              <w:rPr>
                <w:sz w:val="20"/>
                <w:szCs w:val="20"/>
                <w:lang w:val="fr-CA"/>
              </w:rPr>
            </w:pPr>
            <w:r w:rsidRPr="007C6151">
              <w:rPr>
                <w:sz w:val="20"/>
                <w:szCs w:val="20"/>
                <w:lang w:val="fr-CA"/>
              </w:rPr>
              <w:t>18,526,237</w:t>
            </w:r>
          </w:p>
        </w:tc>
      </w:tr>
      <w:tr w:rsidR="00920D3E" w:rsidRPr="007C6151" w14:paraId="4D8FD81C" w14:textId="77777777" w:rsidTr="00920D3E">
        <w:tc>
          <w:tcPr>
            <w:tcW w:w="296" w:type="pct"/>
            <w:vMerge/>
            <w:shd w:val="clear" w:color="auto" w:fill="auto"/>
            <w:tcMar>
              <w:left w:w="85" w:type="dxa"/>
              <w:right w:w="57" w:type="dxa"/>
            </w:tcMar>
          </w:tcPr>
          <w:p w14:paraId="39BE135A" w14:textId="77777777" w:rsidR="00920D3E" w:rsidRPr="007C6151" w:rsidRDefault="00920D3E" w:rsidP="00920D3E">
            <w:pPr>
              <w:spacing w:after="60"/>
              <w:jc w:val="center"/>
              <w:rPr>
                <w:sz w:val="20"/>
                <w:szCs w:val="20"/>
                <w:lang w:val="fr-CA"/>
              </w:rPr>
            </w:pPr>
          </w:p>
        </w:tc>
        <w:tc>
          <w:tcPr>
            <w:tcW w:w="358" w:type="pct"/>
            <w:vMerge/>
            <w:shd w:val="clear" w:color="auto" w:fill="auto"/>
            <w:tcMar>
              <w:left w:w="85" w:type="dxa"/>
              <w:right w:w="57" w:type="dxa"/>
            </w:tcMar>
          </w:tcPr>
          <w:p w14:paraId="4BF94361" w14:textId="77777777" w:rsidR="00920D3E" w:rsidRPr="007C6151" w:rsidRDefault="00920D3E" w:rsidP="00920D3E">
            <w:pPr>
              <w:spacing w:after="60"/>
              <w:jc w:val="left"/>
              <w:rPr>
                <w:sz w:val="20"/>
                <w:szCs w:val="20"/>
                <w:lang w:val="fr-CA"/>
              </w:rPr>
            </w:pPr>
          </w:p>
        </w:tc>
        <w:tc>
          <w:tcPr>
            <w:tcW w:w="379" w:type="pct"/>
            <w:shd w:val="clear" w:color="auto" w:fill="auto"/>
            <w:tcMar>
              <w:left w:w="85" w:type="dxa"/>
              <w:right w:w="57" w:type="dxa"/>
            </w:tcMar>
          </w:tcPr>
          <w:p w14:paraId="349AB85B" w14:textId="77777777" w:rsidR="00920D3E" w:rsidRPr="007C6151" w:rsidRDefault="00920D3E" w:rsidP="00920D3E">
            <w:pPr>
              <w:spacing w:after="60"/>
              <w:jc w:val="left"/>
              <w:rPr>
                <w:sz w:val="20"/>
                <w:szCs w:val="20"/>
                <w:lang w:val="fr-CA"/>
              </w:rPr>
            </w:pPr>
            <w:r w:rsidRPr="007C6151">
              <w:rPr>
                <w:sz w:val="20"/>
                <w:szCs w:val="20"/>
                <w:lang w:val="fr-CA"/>
              </w:rPr>
              <w:t>Coûts d’appui</w:t>
            </w:r>
          </w:p>
        </w:tc>
        <w:tc>
          <w:tcPr>
            <w:tcW w:w="331" w:type="pct"/>
            <w:shd w:val="clear" w:color="auto" w:fill="auto"/>
            <w:tcMar>
              <w:left w:w="85" w:type="dxa"/>
              <w:right w:w="57" w:type="dxa"/>
            </w:tcMar>
          </w:tcPr>
          <w:p w14:paraId="2E9F45EA" w14:textId="77777777" w:rsidR="00920D3E" w:rsidRPr="007C6151" w:rsidRDefault="00920D3E" w:rsidP="00920D3E">
            <w:pPr>
              <w:spacing w:after="60"/>
              <w:jc w:val="right"/>
              <w:rPr>
                <w:sz w:val="20"/>
                <w:szCs w:val="20"/>
                <w:lang w:val="fr-CA"/>
              </w:rPr>
            </w:pPr>
            <w:r w:rsidRPr="007C6151">
              <w:rPr>
                <w:sz w:val="20"/>
                <w:szCs w:val="20"/>
                <w:lang w:val="fr-CA"/>
              </w:rPr>
              <w:t>364 651</w:t>
            </w:r>
          </w:p>
        </w:tc>
        <w:tc>
          <w:tcPr>
            <w:tcW w:w="331" w:type="pct"/>
            <w:shd w:val="clear" w:color="auto" w:fill="auto"/>
            <w:tcMar>
              <w:left w:w="85" w:type="dxa"/>
              <w:right w:w="57" w:type="dxa"/>
            </w:tcMar>
          </w:tcPr>
          <w:p w14:paraId="2F49E718" w14:textId="77777777" w:rsidR="00920D3E" w:rsidRPr="007C6151" w:rsidRDefault="00920D3E" w:rsidP="00920D3E">
            <w:pPr>
              <w:spacing w:after="60"/>
              <w:jc w:val="right"/>
              <w:rPr>
                <w:sz w:val="20"/>
                <w:szCs w:val="20"/>
                <w:lang w:val="fr-CA"/>
              </w:rPr>
            </w:pPr>
            <w:r w:rsidRPr="007C6151">
              <w:rPr>
                <w:sz w:val="20"/>
                <w:szCs w:val="20"/>
                <w:lang w:val="fr-CA"/>
              </w:rPr>
              <w:t>284 061</w:t>
            </w:r>
          </w:p>
        </w:tc>
        <w:tc>
          <w:tcPr>
            <w:tcW w:w="331" w:type="pct"/>
            <w:shd w:val="clear" w:color="auto" w:fill="auto"/>
            <w:tcMar>
              <w:left w:w="85" w:type="dxa"/>
              <w:right w:w="57" w:type="dxa"/>
            </w:tcMar>
          </w:tcPr>
          <w:p w14:paraId="41334954"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6790EB89" w14:textId="77777777" w:rsidR="00920D3E" w:rsidRPr="007C6151" w:rsidRDefault="00920D3E" w:rsidP="00920D3E">
            <w:pPr>
              <w:spacing w:after="60"/>
              <w:jc w:val="right"/>
              <w:rPr>
                <w:sz w:val="20"/>
                <w:szCs w:val="20"/>
                <w:lang w:val="fr-CA"/>
              </w:rPr>
            </w:pPr>
            <w:r w:rsidRPr="007C6151">
              <w:rPr>
                <w:sz w:val="20"/>
                <w:szCs w:val="20"/>
                <w:lang w:val="fr-CA"/>
              </w:rPr>
              <w:t>120 000</w:t>
            </w:r>
          </w:p>
        </w:tc>
        <w:tc>
          <w:tcPr>
            <w:tcW w:w="296" w:type="pct"/>
            <w:shd w:val="clear" w:color="auto" w:fill="auto"/>
            <w:tcMar>
              <w:left w:w="85" w:type="dxa"/>
              <w:right w:w="57" w:type="dxa"/>
            </w:tcMar>
          </w:tcPr>
          <w:p w14:paraId="3DA8E6AC"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13A630A6" w14:textId="77777777" w:rsidR="00920D3E" w:rsidRPr="007C6151" w:rsidRDefault="00920D3E" w:rsidP="00920D3E">
            <w:pPr>
              <w:spacing w:after="60"/>
              <w:jc w:val="right"/>
              <w:rPr>
                <w:sz w:val="20"/>
                <w:szCs w:val="20"/>
                <w:lang w:val="fr-CA"/>
              </w:rPr>
            </w:pPr>
            <w:r w:rsidRPr="007C6151">
              <w:rPr>
                <w:sz w:val="20"/>
                <w:szCs w:val="20"/>
                <w:lang w:val="fr-CA"/>
              </w:rPr>
              <w:t>127 291</w:t>
            </w:r>
          </w:p>
        </w:tc>
        <w:tc>
          <w:tcPr>
            <w:tcW w:w="331" w:type="pct"/>
            <w:tcMar>
              <w:left w:w="85" w:type="dxa"/>
              <w:right w:w="57" w:type="dxa"/>
            </w:tcMar>
          </w:tcPr>
          <w:p w14:paraId="69A513D0" w14:textId="77777777" w:rsidR="00920D3E" w:rsidRPr="007C6151" w:rsidRDefault="00920D3E" w:rsidP="00920D3E">
            <w:pPr>
              <w:spacing w:after="60"/>
              <w:jc w:val="right"/>
              <w:rPr>
                <w:sz w:val="20"/>
                <w:szCs w:val="20"/>
                <w:lang w:val="fr-CA"/>
              </w:rPr>
            </w:pPr>
            <w:r w:rsidRPr="007C6151">
              <w:rPr>
                <w:sz w:val="20"/>
                <w:szCs w:val="20"/>
                <w:lang w:val="fr-CA"/>
              </w:rPr>
              <w:t>195 325</w:t>
            </w:r>
          </w:p>
        </w:tc>
        <w:tc>
          <w:tcPr>
            <w:tcW w:w="331" w:type="pct"/>
            <w:tcMar>
              <w:left w:w="85" w:type="dxa"/>
              <w:right w:w="57" w:type="dxa"/>
            </w:tcMar>
          </w:tcPr>
          <w:p w14:paraId="7CF605A6" w14:textId="77777777" w:rsidR="00920D3E" w:rsidRPr="007C6151" w:rsidRDefault="00920D3E" w:rsidP="00920D3E">
            <w:pPr>
              <w:spacing w:after="60"/>
              <w:jc w:val="right"/>
              <w:rPr>
                <w:sz w:val="20"/>
                <w:szCs w:val="20"/>
                <w:lang w:val="fr-CA"/>
              </w:rPr>
            </w:pPr>
            <w:r w:rsidRPr="007C6151">
              <w:rPr>
                <w:sz w:val="20"/>
                <w:szCs w:val="20"/>
                <w:lang w:val="fr-CA"/>
              </w:rPr>
              <w:t>219 467</w:t>
            </w:r>
          </w:p>
        </w:tc>
        <w:tc>
          <w:tcPr>
            <w:tcW w:w="331" w:type="pct"/>
            <w:tcMar>
              <w:left w:w="85" w:type="dxa"/>
              <w:right w:w="57" w:type="dxa"/>
            </w:tcMar>
          </w:tcPr>
          <w:p w14:paraId="0543B183" w14:textId="77777777" w:rsidR="00920D3E" w:rsidRPr="007C6151" w:rsidRDefault="00920D3E" w:rsidP="00920D3E">
            <w:pPr>
              <w:spacing w:after="60"/>
              <w:jc w:val="right"/>
              <w:rPr>
                <w:sz w:val="20"/>
                <w:szCs w:val="20"/>
                <w:lang w:val="fr-CA"/>
              </w:rPr>
            </w:pPr>
            <w:r w:rsidRPr="007C6151">
              <w:rPr>
                <w:sz w:val="20"/>
                <w:szCs w:val="20"/>
                <w:lang w:val="fr-CA"/>
              </w:rPr>
              <w:t>329 200</w:t>
            </w:r>
          </w:p>
        </w:tc>
        <w:tc>
          <w:tcPr>
            <w:tcW w:w="331" w:type="pct"/>
            <w:tcMar>
              <w:left w:w="85" w:type="dxa"/>
              <w:right w:w="57" w:type="dxa"/>
            </w:tcMar>
          </w:tcPr>
          <w:p w14:paraId="10FD99FA" w14:textId="77777777" w:rsidR="00920D3E" w:rsidRPr="007C6151" w:rsidRDefault="00920D3E" w:rsidP="00920D3E">
            <w:pPr>
              <w:spacing w:after="60"/>
              <w:jc w:val="right"/>
              <w:rPr>
                <w:sz w:val="20"/>
                <w:szCs w:val="20"/>
                <w:lang w:val="fr-CA"/>
              </w:rPr>
            </w:pPr>
            <w:r w:rsidRPr="007C6151">
              <w:rPr>
                <w:sz w:val="20"/>
                <w:szCs w:val="20"/>
                <w:lang w:val="fr-CA"/>
              </w:rPr>
              <w:t>131 680</w:t>
            </w:r>
          </w:p>
        </w:tc>
        <w:tc>
          <w:tcPr>
            <w:tcW w:w="331" w:type="pct"/>
            <w:tcMar>
              <w:left w:w="85" w:type="dxa"/>
              <w:right w:w="57" w:type="dxa"/>
            </w:tcMar>
          </w:tcPr>
          <w:p w14:paraId="6C08C5D0" w14:textId="77777777" w:rsidR="00920D3E" w:rsidRPr="007C6151" w:rsidRDefault="00920D3E" w:rsidP="00920D3E">
            <w:pPr>
              <w:spacing w:after="60"/>
              <w:jc w:val="right"/>
              <w:rPr>
                <w:sz w:val="20"/>
                <w:szCs w:val="20"/>
                <w:lang w:val="fr-CA"/>
              </w:rPr>
            </w:pPr>
            <w:r w:rsidRPr="007C6151">
              <w:rPr>
                <w:sz w:val="20"/>
                <w:szCs w:val="20"/>
                <w:lang w:val="fr-CA"/>
              </w:rPr>
              <w:t>276 211</w:t>
            </w:r>
          </w:p>
        </w:tc>
        <w:tc>
          <w:tcPr>
            <w:tcW w:w="366" w:type="pct"/>
            <w:shd w:val="clear" w:color="auto" w:fill="auto"/>
            <w:tcMar>
              <w:left w:w="85" w:type="dxa"/>
              <w:right w:w="57" w:type="dxa"/>
            </w:tcMar>
          </w:tcPr>
          <w:p w14:paraId="2799AD08" w14:textId="77777777" w:rsidR="00920D3E" w:rsidRPr="007C6151" w:rsidRDefault="00920D3E" w:rsidP="00920D3E">
            <w:pPr>
              <w:spacing w:after="60"/>
              <w:jc w:val="right"/>
              <w:rPr>
                <w:sz w:val="20"/>
                <w:szCs w:val="20"/>
                <w:lang w:val="fr-CA"/>
              </w:rPr>
            </w:pPr>
            <w:r w:rsidRPr="007C6151">
              <w:rPr>
                <w:sz w:val="20"/>
                <w:szCs w:val="20"/>
                <w:lang w:val="fr-CA"/>
              </w:rPr>
              <w:t>2,047,886</w:t>
            </w:r>
          </w:p>
        </w:tc>
      </w:tr>
      <w:tr w:rsidR="00920D3E" w:rsidRPr="007C6151" w14:paraId="5F89FF7A" w14:textId="77777777" w:rsidTr="00920D3E">
        <w:tc>
          <w:tcPr>
            <w:tcW w:w="296" w:type="pct"/>
            <w:vMerge/>
            <w:shd w:val="clear" w:color="auto" w:fill="auto"/>
            <w:tcMar>
              <w:left w:w="85" w:type="dxa"/>
              <w:right w:w="57" w:type="dxa"/>
            </w:tcMar>
          </w:tcPr>
          <w:p w14:paraId="22627999" w14:textId="77777777" w:rsidR="00920D3E" w:rsidRPr="007C6151" w:rsidRDefault="00920D3E" w:rsidP="00920D3E">
            <w:pPr>
              <w:spacing w:after="60"/>
              <w:jc w:val="center"/>
              <w:rPr>
                <w:sz w:val="20"/>
                <w:szCs w:val="20"/>
                <w:lang w:val="fr-CA"/>
              </w:rPr>
            </w:pPr>
          </w:p>
        </w:tc>
        <w:tc>
          <w:tcPr>
            <w:tcW w:w="358" w:type="pct"/>
            <w:vMerge w:val="restart"/>
            <w:shd w:val="clear" w:color="auto" w:fill="auto"/>
            <w:tcMar>
              <w:left w:w="85" w:type="dxa"/>
              <w:right w:w="57" w:type="dxa"/>
            </w:tcMar>
          </w:tcPr>
          <w:p w14:paraId="36DFAABD" w14:textId="77777777" w:rsidR="00920D3E" w:rsidRPr="007C6151" w:rsidRDefault="00920D3E" w:rsidP="00920D3E">
            <w:pPr>
              <w:spacing w:after="60"/>
              <w:jc w:val="left"/>
              <w:rPr>
                <w:sz w:val="20"/>
                <w:szCs w:val="20"/>
                <w:lang w:val="fr-CA"/>
              </w:rPr>
            </w:pPr>
            <w:r w:rsidRPr="007C6151">
              <w:rPr>
                <w:sz w:val="20"/>
                <w:szCs w:val="20"/>
                <w:lang w:val="fr-CA"/>
              </w:rPr>
              <w:t>Allemagne</w:t>
            </w:r>
          </w:p>
        </w:tc>
        <w:tc>
          <w:tcPr>
            <w:tcW w:w="379" w:type="pct"/>
            <w:shd w:val="clear" w:color="auto" w:fill="auto"/>
            <w:tcMar>
              <w:left w:w="85" w:type="dxa"/>
              <w:right w:w="57" w:type="dxa"/>
            </w:tcMar>
          </w:tcPr>
          <w:p w14:paraId="3DA5EB6D" w14:textId="77777777" w:rsidR="00920D3E" w:rsidRPr="007C6151" w:rsidRDefault="00920D3E" w:rsidP="00920D3E">
            <w:pPr>
              <w:spacing w:after="60"/>
              <w:jc w:val="left"/>
              <w:rPr>
                <w:sz w:val="20"/>
                <w:szCs w:val="20"/>
                <w:lang w:val="fr-CA"/>
              </w:rPr>
            </w:pPr>
            <w:r w:rsidRPr="007C6151">
              <w:rPr>
                <w:sz w:val="20"/>
                <w:szCs w:val="20"/>
                <w:lang w:val="fr-CA"/>
              </w:rPr>
              <w:t>Coûts du projet</w:t>
            </w:r>
          </w:p>
        </w:tc>
        <w:tc>
          <w:tcPr>
            <w:tcW w:w="331" w:type="pct"/>
            <w:shd w:val="clear" w:color="auto" w:fill="auto"/>
            <w:tcMar>
              <w:left w:w="85" w:type="dxa"/>
              <w:right w:w="57" w:type="dxa"/>
            </w:tcMar>
          </w:tcPr>
          <w:p w14:paraId="21459B7A" w14:textId="77777777" w:rsidR="00920D3E" w:rsidRPr="007C6151" w:rsidRDefault="00920D3E" w:rsidP="00920D3E">
            <w:pPr>
              <w:spacing w:after="60"/>
              <w:jc w:val="right"/>
              <w:rPr>
                <w:sz w:val="20"/>
                <w:szCs w:val="20"/>
                <w:lang w:val="fr-CA"/>
              </w:rPr>
            </w:pPr>
            <w:r w:rsidRPr="007C6151">
              <w:rPr>
                <w:sz w:val="20"/>
                <w:szCs w:val="20"/>
                <w:lang w:val="fr-CA"/>
              </w:rPr>
              <w:t>300 000</w:t>
            </w:r>
          </w:p>
        </w:tc>
        <w:tc>
          <w:tcPr>
            <w:tcW w:w="331" w:type="pct"/>
            <w:shd w:val="clear" w:color="auto" w:fill="auto"/>
            <w:tcMar>
              <w:left w:w="85" w:type="dxa"/>
              <w:right w:w="57" w:type="dxa"/>
            </w:tcMar>
          </w:tcPr>
          <w:p w14:paraId="066A59DC"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39060BCA"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37FF0712"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6" w:type="pct"/>
            <w:shd w:val="clear" w:color="auto" w:fill="auto"/>
            <w:tcMar>
              <w:left w:w="85" w:type="dxa"/>
              <w:right w:w="57" w:type="dxa"/>
            </w:tcMar>
          </w:tcPr>
          <w:p w14:paraId="4DBF0A57"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34FC8C6A" w14:textId="77777777" w:rsidR="00920D3E" w:rsidRPr="007C6151" w:rsidRDefault="00920D3E" w:rsidP="00920D3E">
            <w:pPr>
              <w:spacing w:after="60"/>
              <w:jc w:val="right"/>
              <w:rPr>
                <w:sz w:val="20"/>
                <w:szCs w:val="20"/>
                <w:lang w:val="fr-CA"/>
              </w:rPr>
            </w:pPr>
            <w:r w:rsidRPr="007C6151">
              <w:rPr>
                <w:sz w:val="20"/>
                <w:szCs w:val="20"/>
                <w:lang w:val="fr-CA"/>
              </w:rPr>
              <w:t>600 000</w:t>
            </w:r>
          </w:p>
        </w:tc>
        <w:tc>
          <w:tcPr>
            <w:tcW w:w="331" w:type="pct"/>
            <w:tcMar>
              <w:left w:w="85" w:type="dxa"/>
              <w:right w:w="57" w:type="dxa"/>
            </w:tcMar>
          </w:tcPr>
          <w:p w14:paraId="57A38C0F" w14:textId="77777777" w:rsidR="00920D3E" w:rsidRPr="007C6151" w:rsidRDefault="00920D3E" w:rsidP="00920D3E">
            <w:pPr>
              <w:spacing w:after="60"/>
              <w:jc w:val="right"/>
              <w:rPr>
                <w:sz w:val="20"/>
                <w:szCs w:val="20"/>
                <w:lang w:val="fr-CA"/>
              </w:rPr>
            </w:pPr>
            <w:r w:rsidRPr="007C6151">
              <w:rPr>
                <w:sz w:val="20"/>
                <w:szCs w:val="20"/>
                <w:lang w:val="fr-CA"/>
              </w:rPr>
              <w:t>220 000</w:t>
            </w:r>
          </w:p>
        </w:tc>
        <w:tc>
          <w:tcPr>
            <w:tcW w:w="331" w:type="pct"/>
            <w:tcMar>
              <w:left w:w="85" w:type="dxa"/>
              <w:right w:w="57" w:type="dxa"/>
            </w:tcMar>
          </w:tcPr>
          <w:p w14:paraId="3840F537"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2F0C09AF"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7BDC5C15"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4FC585D8"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66" w:type="pct"/>
            <w:shd w:val="clear" w:color="auto" w:fill="auto"/>
            <w:tcMar>
              <w:left w:w="85" w:type="dxa"/>
              <w:right w:w="57" w:type="dxa"/>
            </w:tcMar>
          </w:tcPr>
          <w:p w14:paraId="67AC7ED1" w14:textId="77777777" w:rsidR="00920D3E" w:rsidRPr="007C6151" w:rsidRDefault="00920D3E" w:rsidP="00920D3E">
            <w:pPr>
              <w:spacing w:after="60"/>
              <w:jc w:val="right"/>
              <w:rPr>
                <w:sz w:val="20"/>
                <w:szCs w:val="20"/>
                <w:lang w:val="fr-CA"/>
              </w:rPr>
            </w:pPr>
            <w:r w:rsidRPr="007C6151">
              <w:rPr>
                <w:sz w:val="20"/>
                <w:szCs w:val="20"/>
                <w:lang w:val="fr-CA"/>
              </w:rPr>
              <w:t>1,120,000</w:t>
            </w:r>
          </w:p>
        </w:tc>
      </w:tr>
      <w:tr w:rsidR="00920D3E" w:rsidRPr="007C6151" w14:paraId="6C915D18" w14:textId="77777777" w:rsidTr="00920D3E">
        <w:tc>
          <w:tcPr>
            <w:tcW w:w="296" w:type="pct"/>
            <w:vMerge/>
            <w:shd w:val="clear" w:color="auto" w:fill="auto"/>
            <w:tcMar>
              <w:left w:w="85" w:type="dxa"/>
              <w:right w:w="57" w:type="dxa"/>
            </w:tcMar>
          </w:tcPr>
          <w:p w14:paraId="4C1AC635" w14:textId="77777777" w:rsidR="00920D3E" w:rsidRPr="007C6151" w:rsidRDefault="00920D3E" w:rsidP="00920D3E">
            <w:pPr>
              <w:spacing w:after="60"/>
              <w:jc w:val="center"/>
              <w:rPr>
                <w:sz w:val="20"/>
                <w:szCs w:val="20"/>
                <w:lang w:val="fr-CA"/>
              </w:rPr>
            </w:pPr>
          </w:p>
        </w:tc>
        <w:tc>
          <w:tcPr>
            <w:tcW w:w="358" w:type="pct"/>
            <w:vMerge/>
            <w:shd w:val="clear" w:color="auto" w:fill="auto"/>
            <w:tcMar>
              <w:left w:w="85" w:type="dxa"/>
              <w:right w:w="57" w:type="dxa"/>
            </w:tcMar>
          </w:tcPr>
          <w:p w14:paraId="3A32C5C2" w14:textId="77777777" w:rsidR="00920D3E" w:rsidRPr="007C6151" w:rsidRDefault="00920D3E" w:rsidP="00920D3E">
            <w:pPr>
              <w:spacing w:after="60"/>
              <w:jc w:val="left"/>
              <w:rPr>
                <w:sz w:val="20"/>
                <w:szCs w:val="20"/>
                <w:lang w:val="fr-CA"/>
              </w:rPr>
            </w:pPr>
          </w:p>
        </w:tc>
        <w:tc>
          <w:tcPr>
            <w:tcW w:w="379" w:type="pct"/>
            <w:shd w:val="clear" w:color="auto" w:fill="auto"/>
            <w:tcMar>
              <w:left w:w="85" w:type="dxa"/>
              <w:right w:w="57" w:type="dxa"/>
            </w:tcMar>
          </w:tcPr>
          <w:p w14:paraId="48D96989" w14:textId="77777777" w:rsidR="00920D3E" w:rsidRPr="007C6151" w:rsidRDefault="00920D3E" w:rsidP="00920D3E">
            <w:pPr>
              <w:spacing w:after="60"/>
              <w:jc w:val="left"/>
              <w:rPr>
                <w:sz w:val="20"/>
                <w:szCs w:val="20"/>
                <w:lang w:val="fr-CA"/>
              </w:rPr>
            </w:pPr>
            <w:r w:rsidRPr="007C6151">
              <w:rPr>
                <w:sz w:val="20"/>
                <w:szCs w:val="20"/>
                <w:lang w:val="fr-CA"/>
              </w:rPr>
              <w:t>Coûts d’appui</w:t>
            </w:r>
          </w:p>
        </w:tc>
        <w:tc>
          <w:tcPr>
            <w:tcW w:w="331" w:type="pct"/>
            <w:shd w:val="clear" w:color="auto" w:fill="auto"/>
            <w:tcMar>
              <w:left w:w="85" w:type="dxa"/>
              <w:right w:w="57" w:type="dxa"/>
            </w:tcMar>
          </w:tcPr>
          <w:p w14:paraId="57B2803D" w14:textId="77777777" w:rsidR="00920D3E" w:rsidRPr="007C6151" w:rsidRDefault="00920D3E" w:rsidP="00920D3E">
            <w:pPr>
              <w:spacing w:after="60"/>
              <w:jc w:val="right"/>
              <w:rPr>
                <w:sz w:val="20"/>
                <w:szCs w:val="20"/>
                <w:lang w:val="fr-CA"/>
              </w:rPr>
            </w:pPr>
            <w:r w:rsidRPr="007C6151">
              <w:rPr>
                <w:sz w:val="20"/>
                <w:szCs w:val="20"/>
                <w:lang w:val="fr-CA"/>
              </w:rPr>
              <w:t>36 000</w:t>
            </w:r>
          </w:p>
        </w:tc>
        <w:tc>
          <w:tcPr>
            <w:tcW w:w="331" w:type="pct"/>
            <w:shd w:val="clear" w:color="auto" w:fill="auto"/>
            <w:tcMar>
              <w:left w:w="85" w:type="dxa"/>
              <w:right w:w="57" w:type="dxa"/>
            </w:tcMar>
          </w:tcPr>
          <w:p w14:paraId="75EE8B55"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5B6440A7"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30111B6A"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6" w:type="pct"/>
            <w:shd w:val="clear" w:color="auto" w:fill="auto"/>
            <w:tcMar>
              <w:left w:w="85" w:type="dxa"/>
              <w:right w:w="57" w:type="dxa"/>
            </w:tcMar>
          </w:tcPr>
          <w:p w14:paraId="1B5575B2"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3890EC61" w14:textId="77777777" w:rsidR="00920D3E" w:rsidRPr="007C6151" w:rsidRDefault="00920D3E" w:rsidP="00920D3E">
            <w:pPr>
              <w:spacing w:after="60"/>
              <w:jc w:val="right"/>
              <w:rPr>
                <w:sz w:val="20"/>
                <w:szCs w:val="20"/>
                <w:lang w:val="fr-CA"/>
              </w:rPr>
            </w:pPr>
            <w:r w:rsidRPr="007C6151">
              <w:rPr>
                <w:sz w:val="20"/>
                <w:szCs w:val="20"/>
                <w:lang w:val="fr-CA"/>
              </w:rPr>
              <w:t>71 122</w:t>
            </w:r>
          </w:p>
        </w:tc>
        <w:tc>
          <w:tcPr>
            <w:tcW w:w="331" w:type="pct"/>
            <w:tcMar>
              <w:left w:w="85" w:type="dxa"/>
              <w:right w:w="57" w:type="dxa"/>
            </w:tcMar>
          </w:tcPr>
          <w:p w14:paraId="2AC9205A" w14:textId="77777777" w:rsidR="00920D3E" w:rsidRPr="007C6151" w:rsidRDefault="00920D3E" w:rsidP="00920D3E">
            <w:pPr>
              <w:spacing w:after="60"/>
              <w:jc w:val="right"/>
              <w:rPr>
                <w:sz w:val="20"/>
                <w:szCs w:val="20"/>
                <w:lang w:val="fr-CA"/>
              </w:rPr>
            </w:pPr>
            <w:r w:rsidRPr="007C6151">
              <w:rPr>
                <w:sz w:val="20"/>
                <w:szCs w:val="20"/>
                <w:lang w:val="fr-CA"/>
              </w:rPr>
              <w:t>26 078</w:t>
            </w:r>
          </w:p>
        </w:tc>
        <w:tc>
          <w:tcPr>
            <w:tcW w:w="331" w:type="pct"/>
            <w:tcMar>
              <w:left w:w="85" w:type="dxa"/>
              <w:right w:w="57" w:type="dxa"/>
            </w:tcMar>
          </w:tcPr>
          <w:p w14:paraId="00EAF1BE"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5048BFB8"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11EFCA71"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373612C4"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66" w:type="pct"/>
            <w:shd w:val="clear" w:color="auto" w:fill="auto"/>
            <w:tcMar>
              <w:left w:w="85" w:type="dxa"/>
              <w:right w:w="57" w:type="dxa"/>
            </w:tcMar>
          </w:tcPr>
          <w:p w14:paraId="307AA825" w14:textId="77777777" w:rsidR="00920D3E" w:rsidRPr="007C6151" w:rsidRDefault="00920D3E" w:rsidP="00920D3E">
            <w:pPr>
              <w:spacing w:after="60"/>
              <w:jc w:val="right"/>
              <w:rPr>
                <w:sz w:val="20"/>
                <w:szCs w:val="20"/>
                <w:lang w:val="fr-CA"/>
              </w:rPr>
            </w:pPr>
            <w:r w:rsidRPr="007C6151">
              <w:rPr>
                <w:sz w:val="20"/>
                <w:szCs w:val="20"/>
                <w:lang w:val="fr-CA"/>
              </w:rPr>
              <w:t>133,200</w:t>
            </w:r>
          </w:p>
        </w:tc>
      </w:tr>
      <w:tr w:rsidR="00920D3E" w:rsidRPr="007C6151" w14:paraId="4E0879A8" w14:textId="77777777" w:rsidTr="00920D3E">
        <w:tc>
          <w:tcPr>
            <w:tcW w:w="296" w:type="pct"/>
            <w:vMerge/>
            <w:shd w:val="clear" w:color="auto" w:fill="auto"/>
            <w:tcMar>
              <w:left w:w="85" w:type="dxa"/>
              <w:right w:w="57" w:type="dxa"/>
            </w:tcMar>
          </w:tcPr>
          <w:p w14:paraId="1FAD50C4" w14:textId="77777777" w:rsidR="00920D3E" w:rsidRPr="007C6151" w:rsidRDefault="00920D3E" w:rsidP="00920D3E">
            <w:pPr>
              <w:spacing w:after="60"/>
              <w:jc w:val="center"/>
              <w:rPr>
                <w:sz w:val="20"/>
                <w:szCs w:val="20"/>
                <w:lang w:val="fr-CA"/>
              </w:rPr>
            </w:pPr>
          </w:p>
        </w:tc>
        <w:tc>
          <w:tcPr>
            <w:tcW w:w="358" w:type="pct"/>
            <w:vMerge w:val="restart"/>
            <w:shd w:val="clear" w:color="auto" w:fill="auto"/>
            <w:tcMar>
              <w:left w:w="85" w:type="dxa"/>
              <w:right w:w="57" w:type="dxa"/>
            </w:tcMar>
          </w:tcPr>
          <w:p w14:paraId="57002A2C" w14:textId="77777777" w:rsidR="00920D3E" w:rsidRPr="007C6151" w:rsidRDefault="00920D3E" w:rsidP="00920D3E">
            <w:pPr>
              <w:spacing w:after="60"/>
              <w:jc w:val="left"/>
              <w:rPr>
                <w:sz w:val="20"/>
                <w:szCs w:val="20"/>
                <w:lang w:val="fr-CA"/>
              </w:rPr>
            </w:pPr>
            <w:r w:rsidRPr="007C6151">
              <w:rPr>
                <w:sz w:val="20"/>
                <w:szCs w:val="20"/>
                <w:lang w:val="fr-CA"/>
              </w:rPr>
              <w:t>Japon</w:t>
            </w:r>
          </w:p>
        </w:tc>
        <w:tc>
          <w:tcPr>
            <w:tcW w:w="379" w:type="pct"/>
            <w:shd w:val="clear" w:color="auto" w:fill="auto"/>
            <w:tcMar>
              <w:left w:w="85" w:type="dxa"/>
              <w:right w:w="57" w:type="dxa"/>
            </w:tcMar>
          </w:tcPr>
          <w:p w14:paraId="3C5EB1F3" w14:textId="77777777" w:rsidR="00920D3E" w:rsidRPr="007C6151" w:rsidRDefault="00920D3E" w:rsidP="00920D3E">
            <w:pPr>
              <w:spacing w:after="60"/>
              <w:jc w:val="left"/>
              <w:rPr>
                <w:sz w:val="20"/>
                <w:szCs w:val="20"/>
                <w:lang w:val="fr-CA"/>
              </w:rPr>
            </w:pPr>
            <w:r w:rsidRPr="007C6151">
              <w:rPr>
                <w:sz w:val="20"/>
                <w:szCs w:val="20"/>
                <w:lang w:val="fr-CA"/>
              </w:rPr>
              <w:t>Coûts du projet</w:t>
            </w:r>
          </w:p>
        </w:tc>
        <w:tc>
          <w:tcPr>
            <w:tcW w:w="331" w:type="pct"/>
            <w:shd w:val="clear" w:color="auto" w:fill="auto"/>
            <w:tcMar>
              <w:left w:w="85" w:type="dxa"/>
              <w:right w:w="57" w:type="dxa"/>
            </w:tcMar>
          </w:tcPr>
          <w:p w14:paraId="17DD9A8F" w14:textId="77777777" w:rsidR="00920D3E" w:rsidRPr="007C6151" w:rsidRDefault="00920D3E" w:rsidP="00920D3E">
            <w:pPr>
              <w:spacing w:after="60"/>
              <w:jc w:val="right"/>
              <w:rPr>
                <w:sz w:val="20"/>
                <w:szCs w:val="20"/>
                <w:lang w:val="fr-CA"/>
              </w:rPr>
            </w:pPr>
            <w:r w:rsidRPr="007C6151">
              <w:rPr>
                <w:sz w:val="20"/>
                <w:szCs w:val="20"/>
                <w:lang w:val="fr-CA"/>
              </w:rPr>
              <w:t>80 000</w:t>
            </w:r>
          </w:p>
        </w:tc>
        <w:tc>
          <w:tcPr>
            <w:tcW w:w="331" w:type="pct"/>
            <w:shd w:val="clear" w:color="auto" w:fill="auto"/>
            <w:tcMar>
              <w:left w:w="85" w:type="dxa"/>
              <w:right w:w="57" w:type="dxa"/>
            </w:tcMar>
          </w:tcPr>
          <w:p w14:paraId="2B7F2D47" w14:textId="77777777" w:rsidR="00920D3E" w:rsidRPr="007C6151" w:rsidRDefault="00920D3E" w:rsidP="00920D3E">
            <w:pPr>
              <w:spacing w:after="60"/>
              <w:jc w:val="right"/>
              <w:rPr>
                <w:sz w:val="20"/>
                <w:szCs w:val="20"/>
                <w:lang w:val="fr-CA"/>
              </w:rPr>
            </w:pPr>
            <w:r w:rsidRPr="007C6151">
              <w:rPr>
                <w:sz w:val="20"/>
                <w:szCs w:val="20"/>
                <w:lang w:val="fr-CA"/>
              </w:rPr>
              <w:t>80 000</w:t>
            </w:r>
          </w:p>
        </w:tc>
        <w:tc>
          <w:tcPr>
            <w:tcW w:w="331" w:type="pct"/>
            <w:shd w:val="clear" w:color="auto" w:fill="auto"/>
            <w:tcMar>
              <w:left w:w="85" w:type="dxa"/>
              <w:right w:w="57" w:type="dxa"/>
            </w:tcMar>
          </w:tcPr>
          <w:p w14:paraId="48F8C1A7"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0A29FABD"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6" w:type="pct"/>
            <w:shd w:val="clear" w:color="auto" w:fill="auto"/>
            <w:tcMar>
              <w:left w:w="85" w:type="dxa"/>
              <w:right w:w="57" w:type="dxa"/>
            </w:tcMar>
          </w:tcPr>
          <w:p w14:paraId="0784DAB0"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0EC643FE" w14:textId="77777777" w:rsidR="00920D3E" w:rsidRPr="007C6151" w:rsidRDefault="00920D3E" w:rsidP="00920D3E">
            <w:pPr>
              <w:spacing w:after="60"/>
              <w:jc w:val="right"/>
              <w:rPr>
                <w:sz w:val="20"/>
                <w:szCs w:val="20"/>
                <w:lang w:val="fr-CA"/>
              </w:rPr>
            </w:pPr>
            <w:r w:rsidRPr="007C6151">
              <w:rPr>
                <w:sz w:val="20"/>
                <w:szCs w:val="20"/>
                <w:lang w:val="fr-CA"/>
              </w:rPr>
              <w:t>240 000</w:t>
            </w:r>
          </w:p>
        </w:tc>
        <w:tc>
          <w:tcPr>
            <w:tcW w:w="331" w:type="pct"/>
            <w:tcMar>
              <w:left w:w="85" w:type="dxa"/>
              <w:right w:w="57" w:type="dxa"/>
            </w:tcMar>
          </w:tcPr>
          <w:p w14:paraId="672B27A3"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7D9C732D"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75FB72D1"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4A70A44D"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5E5BF8DC"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66" w:type="pct"/>
            <w:shd w:val="clear" w:color="auto" w:fill="auto"/>
            <w:tcMar>
              <w:left w:w="85" w:type="dxa"/>
              <w:right w:w="57" w:type="dxa"/>
            </w:tcMar>
          </w:tcPr>
          <w:p w14:paraId="0966F66D" w14:textId="77777777" w:rsidR="00920D3E" w:rsidRPr="007C6151" w:rsidRDefault="00920D3E" w:rsidP="00920D3E">
            <w:pPr>
              <w:spacing w:after="60"/>
              <w:jc w:val="right"/>
              <w:rPr>
                <w:sz w:val="20"/>
                <w:szCs w:val="20"/>
                <w:lang w:val="fr-CA"/>
              </w:rPr>
            </w:pPr>
            <w:r w:rsidRPr="007C6151">
              <w:rPr>
                <w:sz w:val="20"/>
                <w:szCs w:val="20"/>
                <w:lang w:val="fr-CA"/>
              </w:rPr>
              <w:t>400,000</w:t>
            </w:r>
          </w:p>
        </w:tc>
      </w:tr>
      <w:tr w:rsidR="00920D3E" w:rsidRPr="007C6151" w14:paraId="2AB546DF" w14:textId="77777777" w:rsidTr="00920D3E">
        <w:tc>
          <w:tcPr>
            <w:tcW w:w="296" w:type="pct"/>
            <w:vMerge/>
            <w:shd w:val="clear" w:color="auto" w:fill="auto"/>
            <w:tcMar>
              <w:left w:w="85" w:type="dxa"/>
              <w:right w:w="57" w:type="dxa"/>
            </w:tcMar>
          </w:tcPr>
          <w:p w14:paraId="362FF581" w14:textId="77777777" w:rsidR="00920D3E" w:rsidRPr="007C6151" w:rsidRDefault="00920D3E" w:rsidP="00920D3E">
            <w:pPr>
              <w:spacing w:after="60"/>
              <w:jc w:val="center"/>
              <w:rPr>
                <w:sz w:val="20"/>
                <w:szCs w:val="20"/>
                <w:lang w:val="fr-CA"/>
              </w:rPr>
            </w:pPr>
          </w:p>
        </w:tc>
        <w:tc>
          <w:tcPr>
            <w:tcW w:w="358" w:type="pct"/>
            <w:vMerge/>
            <w:shd w:val="clear" w:color="auto" w:fill="auto"/>
            <w:tcMar>
              <w:left w:w="85" w:type="dxa"/>
              <w:right w:w="57" w:type="dxa"/>
            </w:tcMar>
          </w:tcPr>
          <w:p w14:paraId="68EA16AD" w14:textId="77777777" w:rsidR="00920D3E" w:rsidRPr="007C6151" w:rsidRDefault="00920D3E" w:rsidP="00920D3E">
            <w:pPr>
              <w:spacing w:after="60"/>
              <w:jc w:val="center"/>
              <w:rPr>
                <w:sz w:val="20"/>
                <w:szCs w:val="20"/>
                <w:lang w:val="fr-CA"/>
              </w:rPr>
            </w:pPr>
          </w:p>
        </w:tc>
        <w:tc>
          <w:tcPr>
            <w:tcW w:w="379" w:type="pct"/>
            <w:shd w:val="clear" w:color="auto" w:fill="auto"/>
            <w:tcMar>
              <w:left w:w="85" w:type="dxa"/>
              <w:right w:w="57" w:type="dxa"/>
            </w:tcMar>
          </w:tcPr>
          <w:p w14:paraId="7774C941" w14:textId="77777777" w:rsidR="00920D3E" w:rsidRPr="007C6151" w:rsidRDefault="00920D3E" w:rsidP="00920D3E">
            <w:pPr>
              <w:spacing w:after="60"/>
              <w:jc w:val="left"/>
              <w:rPr>
                <w:sz w:val="20"/>
                <w:szCs w:val="20"/>
                <w:lang w:val="fr-CA"/>
              </w:rPr>
            </w:pPr>
            <w:r w:rsidRPr="007C6151">
              <w:rPr>
                <w:sz w:val="20"/>
                <w:szCs w:val="20"/>
                <w:lang w:val="fr-CA"/>
              </w:rPr>
              <w:t>Coûts d’appui</w:t>
            </w:r>
          </w:p>
        </w:tc>
        <w:tc>
          <w:tcPr>
            <w:tcW w:w="331" w:type="pct"/>
            <w:shd w:val="clear" w:color="auto" w:fill="auto"/>
            <w:tcMar>
              <w:left w:w="85" w:type="dxa"/>
              <w:right w:w="57" w:type="dxa"/>
            </w:tcMar>
          </w:tcPr>
          <w:p w14:paraId="5659BDB8" w14:textId="77777777" w:rsidR="00920D3E" w:rsidRPr="007C6151" w:rsidRDefault="00920D3E" w:rsidP="00920D3E">
            <w:pPr>
              <w:spacing w:after="60"/>
              <w:jc w:val="right"/>
              <w:rPr>
                <w:sz w:val="20"/>
                <w:szCs w:val="20"/>
                <w:lang w:val="fr-CA"/>
              </w:rPr>
            </w:pPr>
            <w:r w:rsidRPr="007C6151">
              <w:rPr>
                <w:sz w:val="20"/>
                <w:szCs w:val="20"/>
                <w:lang w:val="fr-CA"/>
              </w:rPr>
              <w:t>10 400</w:t>
            </w:r>
          </w:p>
        </w:tc>
        <w:tc>
          <w:tcPr>
            <w:tcW w:w="331" w:type="pct"/>
            <w:shd w:val="clear" w:color="auto" w:fill="auto"/>
            <w:tcMar>
              <w:left w:w="85" w:type="dxa"/>
              <w:right w:w="57" w:type="dxa"/>
            </w:tcMar>
          </w:tcPr>
          <w:p w14:paraId="4BD02677" w14:textId="77777777" w:rsidR="00920D3E" w:rsidRPr="007C6151" w:rsidRDefault="00920D3E" w:rsidP="00920D3E">
            <w:pPr>
              <w:spacing w:after="60"/>
              <w:jc w:val="right"/>
              <w:rPr>
                <w:sz w:val="20"/>
                <w:szCs w:val="20"/>
                <w:lang w:val="fr-CA"/>
              </w:rPr>
            </w:pPr>
            <w:r w:rsidRPr="007C6151">
              <w:rPr>
                <w:sz w:val="20"/>
                <w:szCs w:val="20"/>
                <w:lang w:val="fr-CA"/>
              </w:rPr>
              <w:t>10 400</w:t>
            </w:r>
          </w:p>
        </w:tc>
        <w:tc>
          <w:tcPr>
            <w:tcW w:w="331" w:type="pct"/>
            <w:shd w:val="clear" w:color="auto" w:fill="auto"/>
            <w:tcMar>
              <w:left w:w="85" w:type="dxa"/>
              <w:right w:w="57" w:type="dxa"/>
            </w:tcMar>
          </w:tcPr>
          <w:p w14:paraId="0B608F48"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12656DCA"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296" w:type="pct"/>
            <w:shd w:val="clear" w:color="auto" w:fill="auto"/>
            <w:tcMar>
              <w:left w:w="85" w:type="dxa"/>
              <w:right w:w="57" w:type="dxa"/>
            </w:tcMar>
          </w:tcPr>
          <w:p w14:paraId="58318D70"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000BDE3A" w14:textId="77777777" w:rsidR="00920D3E" w:rsidRPr="007C6151" w:rsidRDefault="00920D3E" w:rsidP="00920D3E">
            <w:pPr>
              <w:spacing w:after="60"/>
              <w:jc w:val="right"/>
              <w:rPr>
                <w:sz w:val="20"/>
                <w:szCs w:val="20"/>
                <w:lang w:val="fr-CA"/>
              </w:rPr>
            </w:pPr>
            <w:r w:rsidRPr="007C6151">
              <w:rPr>
                <w:sz w:val="20"/>
                <w:szCs w:val="20"/>
                <w:lang w:val="fr-CA"/>
              </w:rPr>
              <w:t>31 200</w:t>
            </w:r>
          </w:p>
        </w:tc>
        <w:tc>
          <w:tcPr>
            <w:tcW w:w="331" w:type="pct"/>
            <w:tcMar>
              <w:left w:w="85" w:type="dxa"/>
              <w:right w:w="57" w:type="dxa"/>
            </w:tcMar>
          </w:tcPr>
          <w:p w14:paraId="6259170F"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0ED678F0"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54EA522C"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3C5F4AA9"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2EC005B8"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66" w:type="pct"/>
            <w:shd w:val="clear" w:color="auto" w:fill="auto"/>
            <w:tcMar>
              <w:left w:w="85" w:type="dxa"/>
              <w:right w:w="57" w:type="dxa"/>
            </w:tcMar>
          </w:tcPr>
          <w:p w14:paraId="17A832E5" w14:textId="77777777" w:rsidR="00920D3E" w:rsidRPr="007C6151" w:rsidRDefault="00920D3E" w:rsidP="00920D3E">
            <w:pPr>
              <w:spacing w:after="60"/>
              <w:jc w:val="right"/>
              <w:rPr>
                <w:sz w:val="20"/>
                <w:szCs w:val="20"/>
                <w:lang w:val="fr-CA"/>
              </w:rPr>
            </w:pPr>
            <w:r w:rsidRPr="007C6151">
              <w:rPr>
                <w:sz w:val="20"/>
                <w:szCs w:val="20"/>
                <w:lang w:val="fr-CA"/>
              </w:rPr>
              <w:t>52,000</w:t>
            </w:r>
          </w:p>
        </w:tc>
      </w:tr>
      <w:tr w:rsidR="00920D3E" w:rsidRPr="007C6151" w14:paraId="3226196A" w14:textId="77777777" w:rsidTr="00920D3E">
        <w:tc>
          <w:tcPr>
            <w:tcW w:w="654" w:type="pct"/>
            <w:gridSpan w:val="2"/>
            <w:vMerge w:val="restart"/>
            <w:shd w:val="clear" w:color="auto" w:fill="auto"/>
            <w:tcMar>
              <w:left w:w="85" w:type="dxa"/>
              <w:right w:w="57" w:type="dxa"/>
            </w:tcMar>
          </w:tcPr>
          <w:p w14:paraId="076C9E06" w14:textId="77777777" w:rsidR="00920D3E" w:rsidRPr="007C6151" w:rsidRDefault="00920D3E" w:rsidP="00920D3E">
            <w:pPr>
              <w:spacing w:after="60"/>
              <w:jc w:val="left"/>
              <w:rPr>
                <w:sz w:val="20"/>
                <w:szCs w:val="20"/>
                <w:lang w:val="fr-CA"/>
              </w:rPr>
            </w:pPr>
            <w:r w:rsidRPr="007C6151">
              <w:rPr>
                <w:sz w:val="20"/>
                <w:szCs w:val="20"/>
                <w:lang w:val="fr-CA"/>
              </w:rPr>
              <w:t>Sommes approuvées par le Comité exécutif ($US)</w:t>
            </w:r>
          </w:p>
        </w:tc>
        <w:tc>
          <w:tcPr>
            <w:tcW w:w="379" w:type="pct"/>
            <w:shd w:val="clear" w:color="auto" w:fill="auto"/>
            <w:tcMar>
              <w:left w:w="85" w:type="dxa"/>
              <w:right w:w="57" w:type="dxa"/>
            </w:tcMar>
          </w:tcPr>
          <w:p w14:paraId="6CF70AD1" w14:textId="77777777" w:rsidR="00920D3E" w:rsidRPr="007C6151" w:rsidRDefault="00920D3E" w:rsidP="00920D3E">
            <w:pPr>
              <w:spacing w:after="60"/>
              <w:jc w:val="left"/>
              <w:rPr>
                <w:sz w:val="20"/>
                <w:szCs w:val="20"/>
                <w:lang w:val="fr-CA"/>
              </w:rPr>
            </w:pPr>
            <w:r w:rsidRPr="007C6151">
              <w:rPr>
                <w:sz w:val="20"/>
                <w:szCs w:val="20"/>
                <w:lang w:val="fr-CA"/>
              </w:rPr>
              <w:t>Coûts du projet</w:t>
            </w:r>
          </w:p>
        </w:tc>
        <w:tc>
          <w:tcPr>
            <w:tcW w:w="331" w:type="pct"/>
            <w:shd w:val="clear" w:color="auto" w:fill="auto"/>
            <w:tcMar>
              <w:left w:w="85" w:type="dxa"/>
              <w:right w:w="57" w:type="dxa"/>
            </w:tcMar>
          </w:tcPr>
          <w:p w14:paraId="5C66EE6F" w14:textId="77777777" w:rsidR="00920D3E" w:rsidRPr="007C6151" w:rsidRDefault="00920D3E" w:rsidP="00920D3E">
            <w:pPr>
              <w:spacing w:after="60"/>
              <w:jc w:val="right"/>
              <w:rPr>
                <w:sz w:val="20"/>
                <w:szCs w:val="20"/>
                <w:lang w:val="fr-CA"/>
              </w:rPr>
            </w:pPr>
            <w:r w:rsidRPr="007C6151">
              <w:rPr>
                <w:sz w:val="20"/>
                <w:szCs w:val="20"/>
                <w:lang w:val="fr-CA"/>
              </w:rPr>
              <w:t>3 679 132</w:t>
            </w:r>
          </w:p>
        </w:tc>
        <w:tc>
          <w:tcPr>
            <w:tcW w:w="331" w:type="pct"/>
            <w:shd w:val="clear" w:color="auto" w:fill="auto"/>
            <w:tcMar>
              <w:left w:w="85" w:type="dxa"/>
              <w:right w:w="57" w:type="dxa"/>
            </w:tcMar>
          </w:tcPr>
          <w:p w14:paraId="73D5F190"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71A107F6" w14:textId="77777777" w:rsidR="00920D3E" w:rsidRPr="007C6151" w:rsidRDefault="00920D3E" w:rsidP="00920D3E">
            <w:pPr>
              <w:spacing w:after="60"/>
              <w:jc w:val="right"/>
              <w:rPr>
                <w:sz w:val="20"/>
                <w:szCs w:val="20"/>
                <w:lang w:val="fr-CA"/>
              </w:rPr>
            </w:pPr>
            <w:r w:rsidRPr="007C6151">
              <w:rPr>
                <w:sz w:val="20"/>
                <w:szCs w:val="20"/>
                <w:lang w:val="fr-CA"/>
              </w:rPr>
              <w:t>2 650 000</w:t>
            </w:r>
          </w:p>
        </w:tc>
        <w:tc>
          <w:tcPr>
            <w:tcW w:w="331" w:type="pct"/>
            <w:shd w:val="clear" w:color="auto" w:fill="auto"/>
            <w:tcMar>
              <w:left w:w="85" w:type="dxa"/>
              <w:right w:w="57" w:type="dxa"/>
            </w:tcMar>
          </w:tcPr>
          <w:p w14:paraId="49BB62E0" w14:textId="77777777" w:rsidR="00920D3E" w:rsidRPr="007C6151" w:rsidRDefault="00920D3E" w:rsidP="00920D3E">
            <w:pPr>
              <w:spacing w:after="60"/>
              <w:jc w:val="right"/>
              <w:rPr>
                <w:sz w:val="20"/>
                <w:szCs w:val="20"/>
                <w:lang w:val="fr-CA"/>
              </w:rPr>
            </w:pPr>
            <w:r w:rsidRPr="007C6151">
              <w:rPr>
                <w:sz w:val="20"/>
                <w:szCs w:val="20"/>
                <w:lang w:val="fr-CA"/>
              </w:rPr>
              <w:t>1 000 000</w:t>
            </w:r>
          </w:p>
        </w:tc>
        <w:tc>
          <w:tcPr>
            <w:tcW w:w="296" w:type="pct"/>
            <w:shd w:val="clear" w:color="auto" w:fill="auto"/>
            <w:tcMar>
              <w:left w:w="85" w:type="dxa"/>
              <w:right w:w="57" w:type="dxa"/>
            </w:tcMar>
          </w:tcPr>
          <w:p w14:paraId="34CD049E"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3836E1B0"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2C7CF0EF"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5033CC0D"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6E27F6A5"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0E2E15AD"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19023989"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66" w:type="pct"/>
            <w:shd w:val="clear" w:color="auto" w:fill="auto"/>
            <w:tcMar>
              <w:left w:w="85" w:type="dxa"/>
              <w:right w:w="57" w:type="dxa"/>
            </w:tcMar>
          </w:tcPr>
          <w:p w14:paraId="0565EC47" w14:textId="77777777" w:rsidR="00920D3E" w:rsidRPr="007C6151" w:rsidRDefault="00920D3E" w:rsidP="00920D3E">
            <w:pPr>
              <w:spacing w:after="60"/>
              <w:jc w:val="right"/>
              <w:rPr>
                <w:sz w:val="20"/>
                <w:szCs w:val="20"/>
                <w:lang w:val="fr-CA"/>
              </w:rPr>
            </w:pPr>
            <w:r w:rsidRPr="007C6151">
              <w:rPr>
                <w:sz w:val="20"/>
                <w:szCs w:val="20"/>
                <w:lang w:val="fr-CA"/>
              </w:rPr>
              <w:t>7 329 132</w:t>
            </w:r>
          </w:p>
        </w:tc>
      </w:tr>
      <w:tr w:rsidR="00920D3E" w:rsidRPr="007C6151" w14:paraId="1BDEFC6B" w14:textId="77777777" w:rsidTr="00920D3E">
        <w:tc>
          <w:tcPr>
            <w:tcW w:w="654" w:type="pct"/>
            <w:gridSpan w:val="2"/>
            <w:vMerge/>
            <w:shd w:val="clear" w:color="auto" w:fill="auto"/>
            <w:tcMar>
              <w:left w:w="85" w:type="dxa"/>
              <w:right w:w="57" w:type="dxa"/>
            </w:tcMar>
          </w:tcPr>
          <w:p w14:paraId="7AA9C521" w14:textId="77777777" w:rsidR="00920D3E" w:rsidRPr="007C6151" w:rsidRDefault="00920D3E" w:rsidP="00920D3E">
            <w:pPr>
              <w:spacing w:after="60"/>
              <w:jc w:val="left"/>
              <w:rPr>
                <w:sz w:val="20"/>
                <w:szCs w:val="20"/>
                <w:lang w:val="fr-CA"/>
              </w:rPr>
            </w:pPr>
          </w:p>
        </w:tc>
        <w:tc>
          <w:tcPr>
            <w:tcW w:w="379" w:type="pct"/>
            <w:shd w:val="clear" w:color="auto" w:fill="auto"/>
            <w:tcMar>
              <w:left w:w="85" w:type="dxa"/>
              <w:right w:w="57" w:type="dxa"/>
            </w:tcMar>
          </w:tcPr>
          <w:p w14:paraId="5DFC8A15" w14:textId="77777777" w:rsidR="00920D3E" w:rsidRPr="007C6151" w:rsidRDefault="00920D3E" w:rsidP="00920D3E">
            <w:pPr>
              <w:spacing w:after="60"/>
              <w:jc w:val="left"/>
              <w:rPr>
                <w:sz w:val="20"/>
                <w:szCs w:val="20"/>
                <w:lang w:val="fr-CA"/>
              </w:rPr>
            </w:pPr>
            <w:r w:rsidRPr="007C6151">
              <w:rPr>
                <w:sz w:val="20"/>
                <w:szCs w:val="20"/>
                <w:lang w:val="fr-CA"/>
              </w:rPr>
              <w:t>Coûts d’appui</w:t>
            </w:r>
          </w:p>
        </w:tc>
        <w:tc>
          <w:tcPr>
            <w:tcW w:w="331" w:type="pct"/>
            <w:shd w:val="clear" w:color="auto" w:fill="auto"/>
            <w:tcMar>
              <w:left w:w="85" w:type="dxa"/>
              <w:right w:w="57" w:type="dxa"/>
            </w:tcMar>
          </w:tcPr>
          <w:p w14:paraId="3C4A34A6" w14:textId="77777777" w:rsidR="00920D3E" w:rsidRPr="007C6151" w:rsidRDefault="00920D3E" w:rsidP="00920D3E">
            <w:pPr>
              <w:spacing w:after="60"/>
              <w:jc w:val="right"/>
              <w:rPr>
                <w:sz w:val="20"/>
                <w:szCs w:val="20"/>
                <w:lang w:val="fr-CA"/>
              </w:rPr>
            </w:pPr>
            <w:r w:rsidRPr="007C6151">
              <w:rPr>
                <w:sz w:val="20"/>
                <w:szCs w:val="20"/>
                <w:lang w:val="fr-CA"/>
              </w:rPr>
              <w:t>411 051</w:t>
            </w:r>
          </w:p>
        </w:tc>
        <w:tc>
          <w:tcPr>
            <w:tcW w:w="331" w:type="pct"/>
            <w:shd w:val="clear" w:color="auto" w:fill="auto"/>
            <w:tcMar>
              <w:left w:w="85" w:type="dxa"/>
              <w:right w:w="57" w:type="dxa"/>
            </w:tcMar>
          </w:tcPr>
          <w:p w14:paraId="05D2A929"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7DB05019" w14:textId="77777777" w:rsidR="00920D3E" w:rsidRPr="007C6151" w:rsidRDefault="00920D3E" w:rsidP="00920D3E">
            <w:pPr>
              <w:spacing w:after="60"/>
              <w:jc w:val="right"/>
              <w:rPr>
                <w:sz w:val="20"/>
                <w:szCs w:val="20"/>
                <w:lang w:val="fr-CA"/>
              </w:rPr>
            </w:pPr>
            <w:r w:rsidRPr="007C6151">
              <w:rPr>
                <w:sz w:val="20"/>
                <w:szCs w:val="20"/>
                <w:lang w:val="fr-CA"/>
              </w:rPr>
              <w:t>294 461</w:t>
            </w:r>
          </w:p>
        </w:tc>
        <w:tc>
          <w:tcPr>
            <w:tcW w:w="331" w:type="pct"/>
            <w:shd w:val="clear" w:color="auto" w:fill="auto"/>
            <w:tcMar>
              <w:left w:w="85" w:type="dxa"/>
              <w:right w:w="57" w:type="dxa"/>
            </w:tcMar>
          </w:tcPr>
          <w:p w14:paraId="6FFDD6D9" w14:textId="77777777" w:rsidR="00920D3E" w:rsidRPr="007C6151" w:rsidRDefault="00920D3E" w:rsidP="00920D3E">
            <w:pPr>
              <w:spacing w:after="60"/>
              <w:jc w:val="right"/>
              <w:rPr>
                <w:sz w:val="20"/>
                <w:szCs w:val="20"/>
                <w:lang w:val="fr-CA"/>
              </w:rPr>
            </w:pPr>
            <w:r w:rsidRPr="007C6151">
              <w:rPr>
                <w:sz w:val="20"/>
                <w:szCs w:val="20"/>
                <w:lang w:val="fr-CA"/>
              </w:rPr>
              <w:t>120 000</w:t>
            </w:r>
          </w:p>
        </w:tc>
        <w:tc>
          <w:tcPr>
            <w:tcW w:w="296" w:type="pct"/>
            <w:shd w:val="clear" w:color="auto" w:fill="auto"/>
            <w:tcMar>
              <w:left w:w="85" w:type="dxa"/>
              <w:right w:w="57" w:type="dxa"/>
            </w:tcMar>
          </w:tcPr>
          <w:p w14:paraId="78284820"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shd w:val="clear" w:color="auto" w:fill="auto"/>
            <w:tcMar>
              <w:left w:w="85" w:type="dxa"/>
              <w:right w:w="57" w:type="dxa"/>
            </w:tcMar>
          </w:tcPr>
          <w:p w14:paraId="3C63F939"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625CD473"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1E4F2A54"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5E17973B"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4A118D8C"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31" w:type="pct"/>
            <w:tcMar>
              <w:left w:w="85" w:type="dxa"/>
              <w:right w:w="57" w:type="dxa"/>
            </w:tcMar>
          </w:tcPr>
          <w:p w14:paraId="1E7008E8" w14:textId="77777777" w:rsidR="00920D3E" w:rsidRPr="007C6151" w:rsidRDefault="00920D3E" w:rsidP="00920D3E">
            <w:pPr>
              <w:spacing w:after="60"/>
              <w:jc w:val="right"/>
              <w:rPr>
                <w:sz w:val="20"/>
                <w:szCs w:val="20"/>
                <w:lang w:val="fr-CA"/>
              </w:rPr>
            </w:pPr>
            <w:r w:rsidRPr="007C6151">
              <w:rPr>
                <w:sz w:val="20"/>
                <w:szCs w:val="20"/>
                <w:lang w:val="fr-CA"/>
              </w:rPr>
              <w:t>0</w:t>
            </w:r>
          </w:p>
        </w:tc>
        <w:tc>
          <w:tcPr>
            <w:tcW w:w="366" w:type="pct"/>
            <w:shd w:val="clear" w:color="auto" w:fill="auto"/>
            <w:tcMar>
              <w:left w:w="85" w:type="dxa"/>
              <w:right w:w="57" w:type="dxa"/>
            </w:tcMar>
          </w:tcPr>
          <w:p w14:paraId="4B1265FA" w14:textId="77777777" w:rsidR="00920D3E" w:rsidRPr="007C6151" w:rsidRDefault="00920D3E" w:rsidP="00920D3E">
            <w:pPr>
              <w:spacing w:after="60"/>
              <w:jc w:val="right"/>
              <w:rPr>
                <w:sz w:val="20"/>
                <w:szCs w:val="20"/>
                <w:lang w:val="fr-CA"/>
              </w:rPr>
            </w:pPr>
            <w:r w:rsidRPr="007C6151">
              <w:rPr>
                <w:sz w:val="20"/>
                <w:szCs w:val="20"/>
                <w:lang w:val="fr-CA"/>
              </w:rPr>
              <w:t>825 512</w:t>
            </w:r>
          </w:p>
        </w:tc>
      </w:tr>
      <w:tr w:rsidR="00920D3E" w:rsidRPr="007C6151" w14:paraId="45CCC8C4" w14:textId="77777777" w:rsidTr="00920D3E">
        <w:trPr>
          <w:trHeight w:val="485"/>
        </w:trPr>
        <w:tc>
          <w:tcPr>
            <w:tcW w:w="654" w:type="pct"/>
            <w:gridSpan w:val="2"/>
            <w:vMerge w:val="restart"/>
            <w:shd w:val="clear" w:color="auto" w:fill="auto"/>
            <w:tcMar>
              <w:left w:w="85" w:type="dxa"/>
              <w:right w:w="57" w:type="dxa"/>
            </w:tcMar>
          </w:tcPr>
          <w:p w14:paraId="54864B1E" w14:textId="77777777" w:rsidR="00920D3E" w:rsidRPr="007C6151" w:rsidRDefault="00920D3E" w:rsidP="00920D3E">
            <w:pPr>
              <w:spacing w:after="60"/>
              <w:jc w:val="left"/>
              <w:rPr>
                <w:sz w:val="20"/>
                <w:szCs w:val="20"/>
                <w:lang w:val="fr-CA"/>
              </w:rPr>
            </w:pPr>
            <w:r w:rsidRPr="007C6151">
              <w:rPr>
                <w:sz w:val="20"/>
                <w:szCs w:val="20"/>
                <w:lang w:val="fr-CA"/>
              </w:rPr>
              <w:t>Somme totale demandée pour approbation à cette réunion ($US)</w:t>
            </w:r>
          </w:p>
        </w:tc>
        <w:tc>
          <w:tcPr>
            <w:tcW w:w="379" w:type="pct"/>
            <w:shd w:val="clear" w:color="auto" w:fill="auto"/>
            <w:tcMar>
              <w:left w:w="85" w:type="dxa"/>
              <w:right w:w="57" w:type="dxa"/>
            </w:tcMar>
          </w:tcPr>
          <w:p w14:paraId="3EFCAB38" w14:textId="77777777" w:rsidR="00920D3E" w:rsidRPr="007C6151" w:rsidRDefault="00920D3E" w:rsidP="00920D3E">
            <w:pPr>
              <w:spacing w:after="60"/>
              <w:jc w:val="left"/>
              <w:rPr>
                <w:sz w:val="20"/>
                <w:szCs w:val="20"/>
                <w:lang w:val="fr-CA"/>
              </w:rPr>
            </w:pPr>
            <w:r w:rsidRPr="007C6151">
              <w:rPr>
                <w:sz w:val="20"/>
                <w:szCs w:val="20"/>
                <w:lang w:val="fr-CA"/>
              </w:rPr>
              <w:t>Coûts du projet</w:t>
            </w:r>
          </w:p>
        </w:tc>
        <w:tc>
          <w:tcPr>
            <w:tcW w:w="331" w:type="pct"/>
            <w:shd w:val="clear" w:color="auto" w:fill="auto"/>
            <w:tcMar>
              <w:left w:w="85" w:type="dxa"/>
              <w:right w:w="57" w:type="dxa"/>
            </w:tcMar>
          </w:tcPr>
          <w:p w14:paraId="7E415DB4" w14:textId="77777777" w:rsidR="00920D3E" w:rsidRPr="007C6151" w:rsidRDefault="00920D3E" w:rsidP="00920D3E">
            <w:pPr>
              <w:spacing w:after="60"/>
              <w:jc w:val="right"/>
              <w:rPr>
                <w:sz w:val="20"/>
                <w:szCs w:val="20"/>
                <w:lang w:val="fr-CA"/>
              </w:rPr>
            </w:pPr>
          </w:p>
        </w:tc>
        <w:tc>
          <w:tcPr>
            <w:tcW w:w="331" w:type="pct"/>
            <w:shd w:val="clear" w:color="auto" w:fill="auto"/>
            <w:tcMar>
              <w:left w:w="85" w:type="dxa"/>
              <w:right w:w="57" w:type="dxa"/>
            </w:tcMar>
          </w:tcPr>
          <w:p w14:paraId="2CB4C4D8" w14:textId="77777777" w:rsidR="00920D3E" w:rsidRPr="007C6151" w:rsidRDefault="00920D3E" w:rsidP="00920D3E">
            <w:pPr>
              <w:spacing w:after="60"/>
              <w:jc w:val="right"/>
              <w:rPr>
                <w:sz w:val="20"/>
                <w:szCs w:val="20"/>
                <w:lang w:val="fr-CA"/>
              </w:rPr>
            </w:pPr>
          </w:p>
        </w:tc>
        <w:tc>
          <w:tcPr>
            <w:tcW w:w="331" w:type="pct"/>
            <w:shd w:val="clear" w:color="auto" w:fill="auto"/>
            <w:tcMar>
              <w:left w:w="85" w:type="dxa"/>
              <w:right w:w="57" w:type="dxa"/>
            </w:tcMar>
          </w:tcPr>
          <w:p w14:paraId="2DF04F16" w14:textId="77777777" w:rsidR="00920D3E" w:rsidRPr="007C6151" w:rsidRDefault="00920D3E" w:rsidP="00920D3E">
            <w:pPr>
              <w:spacing w:after="60"/>
              <w:jc w:val="right"/>
              <w:rPr>
                <w:sz w:val="20"/>
                <w:szCs w:val="20"/>
                <w:lang w:val="fr-CA"/>
              </w:rPr>
            </w:pPr>
          </w:p>
        </w:tc>
        <w:tc>
          <w:tcPr>
            <w:tcW w:w="331" w:type="pct"/>
            <w:shd w:val="clear" w:color="auto" w:fill="auto"/>
            <w:tcMar>
              <w:left w:w="85" w:type="dxa"/>
              <w:right w:w="57" w:type="dxa"/>
            </w:tcMar>
          </w:tcPr>
          <w:p w14:paraId="7716D6CE" w14:textId="77777777" w:rsidR="00920D3E" w:rsidRPr="007C6151" w:rsidRDefault="00920D3E" w:rsidP="00920D3E">
            <w:pPr>
              <w:spacing w:after="60"/>
              <w:jc w:val="right"/>
              <w:rPr>
                <w:sz w:val="20"/>
                <w:szCs w:val="20"/>
                <w:lang w:val="fr-CA"/>
              </w:rPr>
            </w:pPr>
          </w:p>
        </w:tc>
        <w:tc>
          <w:tcPr>
            <w:tcW w:w="296" w:type="pct"/>
            <w:shd w:val="clear" w:color="auto" w:fill="auto"/>
            <w:tcMar>
              <w:left w:w="85" w:type="dxa"/>
              <w:right w:w="57" w:type="dxa"/>
            </w:tcMar>
          </w:tcPr>
          <w:p w14:paraId="423B988B" w14:textId="77777777" w:rsidR="00920D3E" w:rsidRPr="007C6151" w:rsidRDefault="00920D3E" w:rsidP="00920D3E">
            <w:pPr>
              <w:spacing w:after="60"/>
              <w:jc w:val="right"/>
              <w:rPr>
                <w:sz w:val="20"/>
                <w:szCs w:val="20"/>
                <w:lang w:val="fr-CA"/>
              </w:rPr>
            </w:pPr>
          </w:p>
        </w:tc>
        <w:tc>
          <w:tcPr>
            <w:tcW w:w="331" w:type="pct"/>
            <w:shd w:val="clear" w:color="auto" w:fill="auto"/>
            <w:tcMar>
              <w:left w:w="85" w:type="dxa"/>
              <w:right w:w="57" w:type="dxa"/>
            </w:tcMar>
          </w:tcPr>
          <w:p w14:paraId="0357E225" w14:textId="77777777" w:rsidR="00920D3E" w:rsidRPr="007C6151" w:rsidRDefault="00920D3E" w:rsidP="00920D3E">
            <w:pPr>
              <w:spacing w:after="60"/>
              <w:jc w:val="right"/>
              <w:rPr>
                <w:sz w:val="20"/>
                <w:szCs w:val="20"/>
                <w:lang w:val="fr-CA"/>
              </w:rPr>
            </w:pPr>
            <w:r w:rsidRPr="007C6151">
              <w:rPr>
                <w:sz w:val="20"/>
                <w:szCs w:val="20"/>
                <w:lang w:val="fr-CA"/>
              </w:rPr>
              <w:t>2 000 000</w:t>
            </w:r>
          </w:p>
        </w:tc>
        <w:tc>
          <w:tcPr>
            <w:tcW w:w="331" w:type="pct"/>
            <w:tcMar>
              <w:left w:w="85" w:type="dxa"/>
              <w:right w:w="57" w:type="dxa"/>
            </w:tcMar>
          </w:tcPr>
          <w:p w14:paraId="5D8B4A28"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43A8BA85"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3B085FED"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4B54D83F"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10F8B7DD" w14:textId="77777777" w:rsidR="00920D3E" w:rsidRPr="007C6151" w:rsidRDefault="00920D3E" w:rsidP="00920D3E">
            <w:pPr>
              <w:spacing w:after="60"/>
              <w:jc w:val="right"/>
              <w:rPr>
                <w:sz w:val="20"/>
                <w:szCs w:val="20"/>
                <w:lang w:val="fr-CA"/>
              </w:rPr>
            </w:pPr>
          </w:p>
        </w:tc>
        <w:tc>
          <w:tcPr>
            <w:tcW w:w="366" w:type="pct"/>
            <w:shd w:val="clear" w:color="auto" w:fill="auto"/>
            <w:tcMar>
              <w:left w:w="85" w:type="dxa"/>
              <w:right w:w="57" w:type="dxa"/>
            </w:tcMar>
          </w:tcPr>
          <w:p w14:paraId="30B25DFF" w14:textId="77777777" w:rsidR="00920D3E" w:rsidRPr="007C6151" w:rsidRDefault="00920D3E" w:rsidP="00920D3E">
            <w:pPr>
              <w:spacing w:after="60"/>
              <w:jc w:val="right"/>
              <w:rPr>
                <w:sz w:val="20"/>
                <w:szCs w:val="20"/>
                <w:lang w:val="fr-CA"/>
              </w:rPr>
            </w:pPr>
            <w:r w:rsidRPr="007C6151">
              <w:rPr>
                <w:sz w:val="20"/>
                <w:szCs w:val="20"/>
                <w:lang w:val="fr-CA"/>
              </w:rPr>
              <w:t>2 000 000</w:t>
            </w:r>
          </w:p>
        </w:tc>
      </w:tr>
      <w:tr w:rsidR="00920D3E" w:rsidRPr="007C6151" w14:paraId="04AD7714" w14:textId="77777777" w:rsidTr="00920D3E">
        <w:trPr>
          <w:trHeight w:val="485"/>
        </w:trPr>
        <w:tc>
          <w:tcPr>
            <w:tcW w:w="654" w:type="pct"/>
            <w:gridSpan w:val="2"/>
            <w:vMerge/>
            <w:shd w:val="clear" w:color="auto" w:fill="auto"/>
            <w:tcMar>
              <w:left w:w="85" w:type="dxa"/>
              <w:right w:w="57" w:type="dxa"/>
            </w:tcMar>
          </w:tcPr>
          <w:p w14:paraId="5C3EEBD5" w14:textId="77777777" w:rsidR="00920D3E" w:rsidRPr="007C6151" w:rsidRDefault="00920D3E" w:rsidP="00920D3E">
            <w:pPr>
              <w:spacing w:after="60"/>
              <w:jc w:val="center"/>
              <w:rPr>
                <w:sz w:val="20"/>
                <w:szCs w:val="20"/>
                <w:lang w:val="fr-CA"/>
              </w:rPr>
            </w:pPr>
          </w:p>
        </w:tc>
        <w:tc>
          <w:tcPr>
            <w:tcW w:w="379" w:type="pct"/>
            <w:shd w:val="clear" w:color="auto" w:fill="auto"/>
            <w:tcMar>
              <w:left w:w="85" w:type="dxa"/>
              <w:right w:w="57" w:type="dxa"/>
            </w:tcMar>
          </w:tcPr>
          <w:p w14:paraId="74EA220B" w14:textId="77777777" w:rsidR="00920D3E" w:rsidRPr="007C6151" w:rsidRDefault="00920D3E" w:rsidP="00920D3E">
            <w:pPr>
              <w:spacing w:after="60"/>
              <w:jc w:val="left"/>
              <w:rPr>
                <w:sz w:val="20"/>
                <w:szCs w:val="20"/>
                <w:lang w:val="fr-CA"/>
              </w:rPr>
            </w:pPr>
            <w:r w:rsidRPr="007C6151">
              <w:rPr>
                <w:sz w:val="20"/>
                <w:szCs w:val="20"/>
                <w:lang w:val="fr-CA"/>
              </w:rPr>
              <w:t>Coûts d’appui</w:t>
            </w:r>
          </w:p>
        </w:tc>
        <w:tc>
          <w:tcPr>
            <w:tcW w:w="331" w:type="pct"/>
            <w:shd w:val="clear" w:color="auto" w:fill="auto"/>
            <w:tcMar>
              <w:left w:w="85" w:type="dxa"/>
              <w:right w:w="57" w:type="dxa"/>
            </w:tcMar>
          </w:tcPr>
          <w:p w14:paraId="5528EDC4" w14:textId="77777777" w:rsidR="00920D3E" w:rsidRPr="007C6151" w:rsidRDefault="00920D3E" w:rsidP="00920D3E">
            <w:pPr>
              <w:spacing w:after="60"/>
              <w:jc w:val="right"/>
              <w:rPr>
                <w:sz w:val="20"/>
                <w:szCs w:val="20"/>
                <w:lang w:val="fr-CA"/>
              </w:rPr>
            </w:pPr>
          </w:p>
        </w:tc>
        <w:tc>
          <w:tcPr>
            <w:tcW w:w="331" w:type="pct"/>
            <w:shd w:val="clear" w:color="auto" w:fill="auto"/>
            <w:tcMar>
              <w:left w:w="85" w:type="dxa"/>
              <w:right w:w="57" w:type="dxa"/>
            </w:tcMar>
          </w:tcPr>
          <w:p w14:paraId="1E365617" w14:textId="77777777" w:rsidR="00920D3E" w:rsidRPr="007C6151" w:rsidRDefault="00920D3E" w:rsidP="00920D3E">
            <w:pPr>
              <w:spacing w:after="60"/>
              <w:jc w:val="right"/>
              <w:rPr>
                <w:sz w:val="20"/>
                <w:szCs w:val="20"/>
                <w:lang w:val="fr-CA"/>
              </w:rPr>
            </w:pPr>
          </w:p>
        </w:tc>
        <w:tc>
          <w:tcPr>
            <w:tcW w:w="331" w:type="pct"/>
            <w:shd w:val="clear" w:color="auto" w:fill="auto"/>
            <w:tcMar>
              <w:left w:w="85" w:type="dxa"/>
              <w:right w:w="57" w:type="dxa"/>
            </w:tcMar>
          </w:tcPr>
          <w:p w14:paraId="25917AB0" w14:textId="77777777" w:rsidR="00920D3E" w:rsidRPr="007C6151" w:rsidRDefault="00920D3E" w:rsidP="00920D3E">
            <w:pPr>
              <w:spacing w:after="60"/>
              <w:jc w:val="right"/>
              <w:rPr>
                <w:sz w:val="20"/>
                <w:szCs w:val="20"/>
                <w:lang w:val="fr-CA"/>
              </w:rPr>
            </w:pPr>
          </w:p>
        </w:tc>
        <w:tc>
          <w:tcPr>
            <w:tcW w:w="331" w:type="pct"/>
            <w:shd w:val="clear" w:color="auto" w:fill="auto"/>
            <w:tcMar>
              <w:left w:w="85" w:type="dxa"/>
              <w:right w:w="57" w:type="dxa"/>
            </w:tcMar>
          </w:tcPr>
          <w:p w14:paraId="591C6C9B" w14:textId="77777777" w:rsidR="00920D3E" w:rsidRPr="007C6151" w:rsidRDefault="00920D3E" w:rsidP="00920D3E">
            <w:pPr>
              <w:spacing w:after="60"/>
              <w:jc w:val="right"/>
              <w:rPr>
                <w:sz w:val="20"/>
                <w:szCs w:val="20"/>
                <w:lang w:val="fr-CA"/>
              </w:rPr>
            </w:pPr>
          </w:p>
        </w:tc>
        <w:tc>
          <w:tcPr>
            <w:tcW w:w="296" w:type="pct"/>
            <w:shd w:val="clear" w:color="auto" w:fill="auto"/>
            <w:tcMar>
              <w:left w:w="85" w:type="dxa"/>
              <w:right w:w="57" w:type="dxa"/>
            </w:tcMar>
          </w:tcPr>
          <w:p w14:paraId="327F58C4" w14:textId="77777777" w:rsidR="00920D3E" w:rsidRPr="007C6151" w:rsidRDefault="00920D3E" w:rsidP="00920D3E">
            <w:pPr>
              <w:spacing w:after="60"/>
              <w:jc w:val="right"/>
              <w:rPr>
                <w:sz w:val="20"/>
                <w:szCs w:val="20"/>
                <w:lang w:val="fr-CA"/>
              </w:rPr>
            </w:pPr>
          </w:p>
        </w:tc>
        <w:tc>
          <w:tcPr>
            <w:tcW w:w="331" w:type="pct"/>
            <w:shd w:val="clear" w:color="auto" w:fill="auto"/>
            <w:tcMar>
              <w:left w:w="85" w:type="dxa"/>
              <w:right w:w="57" w:type="dxa"/>
            </w:tcMar>
          </w:tcPr>
          <w:p w14:paraId="5A7D249A" w14:textId="77777777" w:rsidR="00920D3E" w:rsidRPr="007C6151" w:rsidRDefault="00920D3E" w:rsidP="00920D3E">
            <w:pPr>
              <w:spacing w:after="60"/>
              <w:jc w:val="right"/>
              <w:rPr>
                <w:sz w:val="20"/>
                <w:szCs w:val="20"/>
                <w:lang w:val="fr-CA"/>
              </w:rPr>
            </w:pPr>
            <w:r w:rsidRPr="007C6151">
              <w:rPr>
                <w:sz w:val="20"/>
                <w:szCs w:val="20"/>
                <w:lang w:val="fr-CA"/>
              </w:rPr>
              <w:t>229 613</w:t>
            </w:r>
          </w:p>
        </w:tc>
        <w:tc>
          <w:tcPr>
            <w:tcW w:w="331" w:type="pct"/>
            <w:tcMar>
              <w:left w:w="85" w:type="dxa"/>
              <w:right w:w="57" w:type="dxa"/>
            </w:tcMar>
          </w:tcPr>
          <w:p w14:paraId="0DF21A24"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1BE183AA"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3584C728"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41D91E6D" w14:textId="77777777" w:rsidR="00920D3E" w:rsidRPr="007C6151" w:rsidRDefault="00920D3E" w:rsidP="00920D3E">
            <w:pPr>
              <w:spacing w:after="60"/>
              <w:jc w:val="right"/>
              <w:rPr>
                <w:sz w:val="20"/>
                <w:szCs w:val="20"/>
                <w:lang w:val="fr-CA"/>
              </w:rPr>
            </w:pPr>
          </w:p>
        </w:tc>
        <w:tc>
          <w:tcPr>
            <w:tcW w:w="331" w:type="pct"/>
            <w:tcMar>
              <w:left w:w="85" w:type="dxa"/>
              <w:right w:w="57" w:type="dxa"/>
            </w:tcMar>
          </w:tcPr>
          <w:p w14:paraId="41710DB8" w14:textId="77777777" w:rsidR="00920D3E" w:rsidRPr="007C6151" w:rsidRDefault="00920D3E" w:rsidP="00920D3E">
            <w:pPr>
              <w:spacing w:after="60"/>
              <w:jc w:val="right"/>
              <w:rPr>
                <w:sz w:val="20"/>
                <w:szCs w:val="20"/>
                <w:lang w:val="fr-CA"/>
              </w:rPr>
            </w:pPr>
          </w:p>
        </w:tc>
        <w:tc>
          <w:tcPr>
            <w:tcW w:w="366" w:type="pct"/>
            <w:shd w:val="clear" w:color="auto" w:fill="auto"/>
            <w:tcMar>
              <w:left w:w="85" w:type="dxa"/>
              <w:right w:w="57" w:type="dxa"/>
            </w:tcMar>
          </w:tcPr>
          <w:p w14:paraId="292828AE" w14:textId="77777777" w:rsidR="00920D3E" w:rsidRPr="007C6151" w:rsidRDefault="00920D3E" w:rsidP="00920D3E">
            <w:pPr>
              <w:spacing w:after="60"/>
              <w:jc w:val="right"/>
              <w:rPr>
                <w:sz w:val="20"/>
                <w:szCs w:val="20"/>
                <w:lang w:val="fr-CA"/>
              </w:rPr>
            </w:pPr>
            <w:r w:rsidRPr="007C6151">
              <w:rPr>
                <w:sz w:val="20"/>
                <w:szCs w:val="20"/>
                <w:lang w:val="fr-CA"/>
              </w:rPr>
              <w:t>229 613</w:t>
            </w:r>
          </w:p>
        </w:tc>
      </w:tr>
    </w:tbl>
    <w:p w14:paraId="0DBDE1E8" w14:textId="77777777" w:rsidR="00920D3E" w:rsidRPr="007C6151" w:rsidRDefault="00920D3E" w:rsidP="00920D3E">
      <w:pPr>
        <w:tabs>
          <w:tab w:val="left" w:pos="7290"/>
        </w:tabs>
        <w:spacing w:before="20"/>
        <w:rPr>
          <w:sz w:val="18"/>
          <w:szCs w:val="18"/>
          <w:lang w:val="fr-CA"/>
        </w:rPr>
      </w:pPr>
      <w:r w:rsidRPr="007C6151">
        <w:rPr>
          <w:sz w:val="18"/>
          <w:szCs w:val="18"/>
          <w:lang w:val="fr-CA"/>
        </w:rPr>
        <w:t>* La troisième tranche (2018) a été proposée à la 82</w:t>
      </w:r>
      <w:r w:rsidRPr="007C6151">
        <w:rPr>
          <w:sz w:val="18"/>
          <w:szCs w:val="18"/>
          <w:vertAlign w:val="superscript"/>
          <w:lang w:val="fr-CA"/>
        </w:rPr>
        <w:t>e</w:t>
      </w:r>
      <w:r w:rsidRPr="007C6151">
        <w:rPr>
          <w:sz w:val="18"/>
          <w:szCs w:val="18"/>
          <w:lang w:val="fr-CA"/>
        </w:rPr>
        <w:t xml:space="preserve"> réunion pour la somme de 3 850 000 $US, plus les coûts d’appui à l’agence de 431 831 $US, et reportée pour examen à la 84</w:t>
      </w:r>
      <w:r w:rsidRPr="007C6151">
        <w:rPr>
          <w:sz w:val="18"/>
          <w:szCs w:val="18"/>
          <w:vertAlign w:val="superscript"/>
          <w:lang w:val="fr-CA"/>
        </w:rPr>
        <w:t>e</w:t>
      </w:r>
      <w:r>
        <w:rPr>
          <w:sz w:val="18"/>
          <w:szCs w:val="18"/>
          <w:lang w:val="fr-CA"/>
        </w:rPr>
        <w:t xml:space="preserve"> réunion (décisions </w:t>
      </w:r>
      <w:r w:rsidRPr="007C6151">
        <w:rPr>
          <w:sz w:val="18"/>
          <w:szCs w:val="18"/>
          <w:lang w:val="fr-CA"/>
        </w:rPr>
        <w:t xml:space="preserve">82/71 b) et 83/55). </w:t>
      </w:r>
    </w:p>
    <w:p w14:paraId="48903821" w14:textId="77777777" w:rsidR="00920D3E" w:rsidRPr="007C6151" w:rsidRDefault="00920D3E" w:rsidP="00920D3E">
      <w:pPr>
        <w:tabs>
          <w:tab w:val="left" w:pos="7290"/>
        </w:tabs>
        <w:rPr>
          <w:sz w:val="18"/>
          <w:szCs w:val="18"/>
          <w:lang w:val="fr-CA"/>
        </w:rPr>
      </w:pPr>
      <w:r w:rsidRPr="007C6151">
        <w:rPr>
          <w:sz w:val="18"/>
          <w:szCs w:val="18"/>
          <w:lang w:val="fr-CA"/>
        </w:rPr>
        <w:t>** Consommation totale maximum permise de substances du groupe I de l’annexe C pour la période 2021-2026, la valeur totale rajustée de la phase II du PGEH pour le secteur et le niveau de financement des tranches de 2020 à 2026 ont été approuvés à la 86</w:t>
      </w:r>
      <w:r w:rsidRPr="007C6151">
        <w:rPr>
          <w:sz w:val="18"/>
          <w:szCs w:val="18"/>
          <w:vertAlign w:val="superscript"/>
          <w:lang w:val="fr-CA"/>
        </w:rPr>
        <w:t>e</w:t>
      </w:r>
      <w:r w:rsidRPr="007C6151">
        <w:rPr>
          <w:sz w:val="18"/>
          <w:szCs w:val="18"/>
          <w:lang w:val="fr-CA"/>
        </w:rPr>
        <w:t xml:space="preserve"> réunion (décision 86/34). </w:t>
      </w:r>
    </w:p>
    <w:p w14:paraId="5FC62254" w14:textId="77777777" w:rsidR="00920D3E" w:rsidRPr="007C6151" w:rsidRDefault="00920D3E" w:rsidP="00920D3E">
      <w:pPr>
        <w:pStyle w:val="StyleHeader4Para4Left0Firstline0"/>
        <w:numPr>
          <w:ilvl w:val="0"/>
          <w:numId w:val="0"/>
        </w:numPr>
        <w:spacing w:after="0"/>
        <w:rPr>
          <w:sz w:val="16"/>
          <w:szCs w:val="16"/>
          <w:lang w:val="fr-CA"/>
        </w:rPr>
      </w:pPr>
    </w:p>
    <w:p w14:paraId="4F1FD046" w14:textId="77777777" w:rsidR="00920D3E" w:rsidRPr="007C6151" w:rsidRDefault="00920D3E" w:rsidP="00920D3E">
      <w:pPr>
        <w:pStyle w:val="StyleHeader4Para4Left0Firstline0"/>
        <w:numPr>
          <w:ilvl w:val="0"/>
          <w:numId w:val="0"/>
        </w:numPr>
        <w:spacing w:after="0"/>
        <w:rPr>
          <w:lang w:val="fr-CA"/>
        </w:rPr>
      </w:pPr>
    </w:p>
    <w:p w14:paraId="1285EC84" w14:textId="77777777" w:rsidR="00920D3E" w:rsidRPr="007C6151" w:rsidRDefault="00920D3E" w:rsidP="00920D3E">
      <w:pPr>
        <w:pStyle w:val="StyleHeader4Para4Left0Firstline0"/>
        <w:numPr>
          <w:ilvl w:val="0"/>
          <w:numId w:val="0"/>
        </w:numPr>
        <w:spacing w:after="0"/>
        <w:rPr>
          <w:lang w:val="fr-CA"/>
        </w:rPr>
      </w:pPr>
    </w:p>
    <w:tbl>
      <w:tblPr>
        <w:tblStyle w:val="TableGrid60"/>
        <w:tblW w:w="5000" w:type="pct"/>
        <w:tblLook w:val="04A0" w:firstRow="1" w:lastRow="0" w:firstColumn="1" w:lastColumn="0" w:noHBand="0" w:noVBand="1"/>
      </w:tblPr>
      <w:tblGrid>
        <w:gridCol w:w="3211"/>
        <w:gridCol w:w="11035"/>
      </w:tblGrid>
      <w:tr w:rsidR="00920D3E" w:rsidRPr="007C6151" w14:paraId="10359625" w14:textId="77777777" w:rsidTr="00920D3E">
        <w:trPr>
          <w:trHeight w:val="240"/>
        </w:trPr>
        <w:tc>
          <w:tcPr>
            <w:tcW w:w="1127" w:type="pct"/>
            <w:shd w:val="clear" w:color="auto" w:fill="auto"/>
          </w:tcPr>
          <w:p w14:paraId="36CF4AB0" w14:textId="77777777" w:rsidR="00920D3E" w:rsidRPr="007C6151" w:rsidRDefault="00920D3E" w:rsidP="00920D3E">
            <w:pPr>
              <w:spacing w:after="60"/>
              <w:rPr>
                <w:b/>
                <w:sz w:val="20"/>
                <w:szCs w:val="20"/>
                <w:lang w:val="fr-CA"/>
              </w:rPr>
            </w:pPr>
            <w:r w:rsidRPr="007C6151">
              <w:rPr>
                <w:b/>
                <w:sz w:val="20"/>
                <w:szCs w:val="20"/>
                <w:lang w:val="fr-CA"/>
              </w:rPr>
              <w:t>Recommandation du Secrétariat :</w:t>
            </w:r>
          </w:p>
        </w:tc>
        <w:tc>
          <w:tcPr>
            <w:tcW w:w="3873" w:type="pct"/>
            <w:shd w:val="clear" w:color="auto" w:fill="auto"/>
          </w:tcPr>
          <w:p w14:paraId="49710765" w14:textId="77777777" w:rsidR="00920D3E" w:rsidRPr="007C6151" w:rsidRDefault="00920D3E" w:rsidP="00920D3E">
            <w:pPr>
              <w:spacing w:after="60"/>
              <w:jc w:val="center"/>
              <w:rPr>
                <w:sz w:val="20"/>
                <w:szCs w:val="20"/>
                <w:lang w:val="fr-CA"/>
              </w:rPr>
            </w:pPr>
            <w:r w:rsidRPr="007C6151">
              <w:rPr>
                <w:sz w:val="20"/>
                <w:szCs w:val="20"/>
                <w:lang w:val="fr-CA"/>
              </w:rPr>
              <w:t>Pour examen individuel</w:t>
            </w:r>
          </w:p>
        </w:tc>
      </w:tr>
    </w:tbl>
    <w:p w14:paraId="72CDC4DB" w14:textId="77777777" w:rsidR="00920D3E" w:rsidRPr="007C6151" w:rsidRDefault="00920D3E" w:rsidP="00920D3E">
      <w:pPr>
        <w:pStyle w:val="StyleHeader4Para4Left0Firstline0"/>
        <w:numPr>
          <w:ilvl w:val="0"/>
          <w:numId w:val="0"/>
        </w:numPr>
        <w:rPr>
          <w:lang w:val="fr-CA"/>
        </w:rPr>
        <w:sectPr w:rsidR="00920D3E" w:rsidRPr="007C6151" w:rsidSect="00920D3E">
          <w:headerReference w:type="first" r:id="rId71"/>
          <w:footerReference w:type="first" r:id="rId72"/>
          <w:pgSz w:w="15840" w:h="12240" w:orient="landscape" w:code="1"/>
          <w:pgMar w:top="1440" w:right="720" w:bottom="1440" w:left="864" w:header="720" w:footer="475" w:gutter="0"/>
          <w:cols w:space="720"/>
          <w:titlePg/>
          <w:docGrid w:linePitch="299"/>
        </w:sectPr>
      </w:pPr>
    </w:p>
    <w:p w14:paraId="5B060755" w14:textId="77777777" w:rsidR="00920D3E" w:rsidRPr="007C6151" w:rsidRDefault="00920D3E" w:rsidP="00920D3E">
      <w:pPr>
        <w:pStyle w:val="StyleHeader4Para4Left0Firstline0"/>
        <w:numPr>
          <w:ilvl w:val="0"/>
          <w:numId w:val="0"/>
        </w:numPr>
        <w:jc w:val="center"/>
        <w:rPr>
          <w:lang w:val="fr-CA"/>
        </w:rPr>
      </w:pPr>
      <w:r w:rsidRPr="007C6151">
        <w:rPr>
          <w:b/>
          <w:sz w:val="22"/>
          <w:lang w:val="fr-CA"/>
        </w:rPr>
        <w:lastRenderedPageBreak/>
        <w:t>DESCRIPTION DU PROJET</w:t>
      </w:r>
    </w:p>
    <w:p w14:paraId="115438CD" w14:textId="77777777" w:rsidR="00920D3E" w:rsidRPr="007C6151" w:rsidRDefault="00920D3E" w:rsidP="00920D3E">
      <w:pPr>
        <w:pStyle w:val="Heading1"/>
        <w:rPr>
          <w:lang w:val="fr-CA"/>
        </w:rPr>
      </w:pPr>
      <w:r w:rsidRPr="007C6151">
        <w:rPr>
          <w:lang w:val="fr-CA"/>
        </w:rPr>
        <w:t>Le PNUE, en qualité d’agence d’exécution principale, propose à la 88</w:t>
      </w:r>
      <w:r w:rsidRPr="007C6151">
        <w:rPr>
          <w:vertAlign w:val="superscript"/>
          <w:lang w:val="fr-CA"/>
        </w:rPr>
        <w:t>e</w:t>
      </w:r>
      <w:r w:rsidRPr="007C6151">
        <w:rPr>
          <w:lang w:val="fr-CA"/>
        </w:rPr>
        <w:t xml:space="preserve"> réunion au nom du gouvernement de la Chine une demande de financement de la quatrième tranche </w:t>
      </w:r>
      <w:r>
        <w:rPr>
          <w:lang w:val="fr-CA"/>
        </w:rPr>
        <w:t>du plan du</w:t>
      </w:r>
      <w:r w:rsidRPr="007C6151">
        <w:rPr>
          <w:lang w:val="fr-CA"/>
        </w:rPr>
        <w:t xml:space="preserve"> secteur de l’entretien de l’équipement de réfrigération et </w:t>
      </w:r>
      <w:r>
        <w:rPr>
          <w:lang w:val="fr-CA"/>
        </w:rPr>
        <w:t xml:space="preserve">éléments </w:t>
      </w:r>
      <w:r w:rsidRPr="007C6151">
        <w:rPr>
          <w:lang w:val="fr-CA"/>
        </w:rPr>
        <w:t>de facilitation de la phase II du plan de gestion de l’élimination des HCFC (PGEH) pour la somme de 2 229 613 $US, comprenant 1 160 000 $US, plus les coûts d’appui à l’agence de 127 291 $US, pour le PNUE, 600 000 $US, plus les coûts d’appui à l’agence de 71 122 $US, pour l’Allemagne, et 240 000 $US, plus les coûts d’appui à l’agence de 31 200 $US, pour le Japon.</w:t>
      </w:r>
      <w:r w:rsidRPr="007C6151">
        <w:rPr>
          <w:rStyle w:val="FootnoteReference"/>
          <w:lang w:val="fr-CA"/>
        </w:rPr>
        <w:footnoteReference w:id="32"/>
      </w:r>
      <w:r w:rsidRPr="007C6151">
        <w:rPr>
          <w:lang w:val="fr-CA"/>
        </w:rPr>
        <w:t xml:space="preserve"> La proposition comprend un rapport périodique sur la mise en œuvre de la troisième tranche du </w:t>
      </w:r>
      <w:r>
        <w:rPr>
          <w:lang w:val="fr-CA"/>
        </w:rPr>
        <w:t xml:space="preserve">plan du </w:t>
      </w:r>
      <w:r w:rsidRPr="007C6151">
        <w:rPr>
          <w:lang w:val="fr-CA"/>
        </w:rPr>
        <w:t>secteur de l’entretien de l’équipement de réfrigération et éléments de facilitation et le plan de mise en œuvre de la tranche pour 2022.</w:t>
      </w:r>
    </w:p>
    <w:p w14:paraId="6713B9AE" w14:textId="77777777" w:rsidR="00920D3E" w:rsidRPr="007C6151" w:rsidRDefault="00920D3E" w:rsidP="00920D3E">
      <w:pPr>
        <w:spacing w:after="240"/>
        <w:rPr>
          <w:u w:val="single"/>
          <w:lang w:val="fr-CA"/>
        </w:rPr>
      </w:pPr>
      <w:r w:rsidRPr="007C6151">
        <w:rPr>
          <w:u w:val="single"/>
          <w:lang w:val="fr-CA"/>
        </w:rPr>
        <w:t xml:space="preserve">Modification de la phase II du programme d’entretien de l’équipement de réfrigération et éléments de facilitation </w:t>
      </w:r>
    </w:p>
    <w:p w14:paraId="7AC744AA" w14:textId="77777777" w:rsidR="00920D3E" w:rsidRPr="007C6151" w:rsidRDefault="00920D3E" w:rsidP="00920D3E">
      <w:pPr>
        <w:pStyle w:val="Heading1"/>
        <w:rPr>
          <w:lang w:val="fr-CA"/>
        </w:rPr>
      </w:pPr>
      <w:r w:rsidRPr="007C6151">
        <w:rPr>
          <w:lang w:val="fr-CA"/>
        </w:rPr>
        <w:t>Le Comité exécutif, à sa 84</w:t>
      </w:r>
      <w:r w:rsidRPr="007C6151">
        <w:rPr>
          <w:vertAlign w:val="superscript"/>
          <w:lang w:val="fr-CA"/>
        </w:rPr>
        <w:t>e</w:t>
      </w:r>
      <w:r w:rsidRPr="007C6151">
        <w:rPr>
          <w:lang w:val="fr-CA"/>
        </w:rPr>
        <w:t xml:space="preserve"> réunion, a modifié la phase II de PGEH de la Chine et a demandé aux agences bilatérales et d’exécution de remettre un plan d’action révisé pour chaque plan de secteur (décision 84/69). Le Comité </w:t>
      </w:r>
      <w:r>
        <w:rPr>
          <w:lang w:val="fr-CA"/>
        </w:rPr>
        <w:t xml:space="preserve">exécutif </w:t>
      </w:r>
      <w:r w:rsidRPr="007C6151">
        <w:rPr>
          <w:lang w:val="fr-CA"/>
        </w:rPr>
        <w:t>a aussi approuvé la somme de 1 000 000 $US, plus les coûts d’appui à l’agence de 120 000 $US</w:t>
      </w:r>
      <w:r>
        <w:rPr>
          <w:lang w:val="fr-CA"/>
        </w:rPr>
        <w:t>,</w:t>
      </w:r>
      <w:r w:rsidRPr="007C6151">
        <w:rPr>
          <w:lang w:val="fr-CA"/>
        </w:rPr>
        <w:t xml:space="preserve"> pour le PNUE</w:t>
      </w:r>
      <w:r w:rsidRPr="007C6151">
        <w:rPr>
          <w:rStyle w:val="FootnoteReference"/>
          <w:lang w:val="fr-CA"/>
        </w:rPr>
        <w:footnoteReference w:id="33"/>
      </w:r>
      <w:r w:rsidRPr="007C6151">
        <w:rPr>
          <w:lang w:val="fr-CA"/>
        </w:rPr>
        <w:t xml:space="preserve"> afin de mettre en œuvre les activités de la troisième tranche du </w:t>
      </w:r>
      <w:r>
        <w:rPr>
          <w:lang w:val="fr-CA"/>
        </w:rPr>
        <w:t>plan du secteur de l</w:t>
      </w:r>
      <w:r w:rsidRPr="007C6151">
        <w:rPr>
          <w:lang w:val="fr-CA"/>
        </w:rPr>
        <w:t>’entretien de l’équipement de réfrigération et éléments de facilitation.</w:t>
      </w:r>
    </w:p>
    <w:p w14:paraId="49A222A5" w14:textId="77777777" w:rsidR="00920D3E" w:rsidRPr="007C6151" w:rsidRDefault="00920D3E" w:rsidP="00920D3E">
      <w:pPr>
        <w:pStyle w:val="Heading1"/>
        <w:rPr>
          <w:lang w:val="fr-CA"/>
        </w:rPr>
      </w:pPr>
      <w:r w:rsidRPr="007C6151">
        <w:rPr>
          <w:lang w:val="fr-CA"/>
        </w:rPr>
        <w:t>Le Comité exécutif, à sa 86</w:t>
      </w:r>
      <w:r w:rsidRPr="007C6151">
        <w:rPr>
          <w:vertAlign w:val="superscript"/>
          <w:lang w:val="fr-CA"/>
        </w:rPr>
        <w:t>e</w:t>
      </w:r>
      <w:r w:rsidRPr="007C6151">
        <w:rPr>
          <w:lang w:val="fr-CA"/>
        </w:rPr>
        <w:t xml:space="preserve"> réunion, a approuvé le plan d’action révisé pour le secteur de l’entretien de l’équipement de réfrigération et éléments de facilitation pour 2021</w:t>
      </w:r>
      <w:r>
        <w:rPr>
          <w:lang w:val="fr-CA"/>
        </w:rPr>
        <w:t xml:space="preserve">-2026 au niveau de financement </w:t>
      </w:r>
      <w:r w:rsidRPr="007C6151">
        <w:rPr>
          <w:lang w:val="fr-CA"/>
        </w:rPr>
        <w:t xml:space="preserve">ajusté de 12 717 1905 $US, plus les coûts d’appui à l’agence de 1 405 574 $US. La valeur totale </w:t>
      </w:r>
      <w:r>
        <w:rPr>
          <w:lang w:val="fr-CA"/>
        </w:rPr>
        <w:t xml:space="preserve">du plan du secteur </w:t>
      </w:r>
      <w:r w:rsidRPr="007C6151">
        <w:rPr>
          <w:lang w:val="fr-CA"/>
        </w:rPr>
        <w:t>de l’entretien de l’équipement de réfrigération et éléments de facilitation de la phase II du PGEH est de 20 046 237 $US, plus les coûts d’appui à l’agence de 2 233 086 $US.</w:t>
      </w:r>
    </w:p>
    <w:p w14:paraId="6C17FB91" w14:textId="77777777" w:rsidR="00920D3E" w:rsidRPr="007C6151" w:rsidRDefault="00920D3E" w:rsidP="00920D3E">
      <w:pPr>
        <w:pStyle w:val="Heading1"/>
        <w:rPr>
          <w:lang w:val="fr-CA"/>
        </w:rPr>
      </w:pPr>
      <w:r w:rsidRPr="007C6151">
        <w:rPr>
          <w:lang w:val="fr-CA"/>
        </w:rPr>
        <w:t xml:space="preserve">La phase II du plan de secteur comprend un volet sur les activités d’élimination dans le secteur de l’entretien de l’équipement de réfrigération et un volet de facilitation pour le renforcement des capacités nationales et locales, le renforcement des communications et du mécanisme de coordination des ministères concernés associés à la mise en œuvre du PGEH, la mise en œuvre continue des politiques et des réglementations sur les substances réglementées, et l’augmentation du suivi et </w:t>
      </w:r>
      <w:r>
        <w:rPr>
          <w:lang w:val="fr-CA"/>
        </w:rPr>
        <w:t xml:space="preserve">du nombre </w:t>
      </w:r>
      <w:r w:rsidRPr="007C6151">
        <w:rPr>
          <w:lang w:val="fr-CA"/>
        </w:rPr>
        <w:t>de rapports sur les importations et les exportations de substances réglementées, afin de réduire les risques de commerce illicite des SAO.</w:t>
      </w:r>
    </w:p>
    <w:p w14:paraId="6F1ACB88" w14:textId="77777777" w:rsidR="00920D3E" w:rsidRPr="007C6151" w:rsidRDefault="00920D3E" w:rsidP="00920D3E">
      <w:pPr>
        <w:pStyle w:val="Heading1"/>
        <w:rPr>
          <w:lang w:val="fr-CA"/>
        </w:rPr>
      </w:pPr>
      <w:r w:rsidRPr="007C6151">
        <w:rPr>
          <w:lang w:val="fr-CA"/>
        </w:rPr>
        <w:t xml:space="preserve">Les études des politiques, la révision des normes et des codes, la formation et l’accréditation des techniciens, </w:t>
      </w:r>
      <w:r>
        <w:rPr>
          <w:lang w:val="fr-CA"/>
        </w:rPr>
        <w:t xml:space="preserve">et </w:t>
      </w:r>
      <w:r w:rsidRPr="007C6151">
        <w:rPr>
          <w:lang w:val="fr-CA"/>
        </w:rPr>
        <w:t xml:space="preserve">les activités de sensibilisation et de rayonnement comprises dans le plan du secteur de l’entretien de l’équipement de réfrigération, soutiendront l’élimination dans les secteurs des climatiseurs et </w:t>
      </w:r>
      <w:r>
        <w:rPr>
          <w:lang w:val="fr-CA"/>
        </w:rPr>
        <w:t xml:space="preserve">des </w:t>
      </w:r>
      <w:r w:rsidRPr="007C6151">
        <w:rPr>
          <w:lang w:val="fr-CA"/>
        </w:rPr>
        <w:t xml:space="preserve">chauffe-eau à pompe à chaleur </w:t>
      </w:r>
      <w:r>
        <w:rPr>
          <w:lang w:val="fr-CA"/>
        </w:rPr>
        <w:t xml:space="preserve">(RAC) </w:t>
      </w:r>
      <w:r w:rsidRPr="007C6151">
        <w:rPr>
          <w:lang w:val="fr-CA"/>
        </w:rPr>
        <w:t>et de la fabrication d’équipement de réfrigération et de climatisation industriel et commercial (RIC).</w:t>
      </w:r>
    </w:p>
    <w:p w14:paraId="71FF02EF" w14:textId="77777777" w:rsidR="00920D3E" w:rsidRPr="007C6151" w:rsidRDefault="00920D3E" w:rsidP="00920D3E">
      <w:pPr>
        <w:spacing w:after="240"/>
        <w:rPr>
          <w:u w:val="single"/>
          <w:lang w:val="fr-CA"/>
        </w:rPr>
      </w:pPr>
      <w:r w:rsidRPr="003D0435">
        <w:rPr>
          <w:u w:val="single"/>
          <w:lang w:val="fr-CA"/>
        </w:rPr>
        <w:t>Rapport</w:t>
      </w:r>
      <w:r w:rsidRPr="007C6151">
        <w:rPr>
          <w:u w:val="single"/>
          <w:lang w:val="fr-CA"/>
        </w:rPr>
        <w:t xml:space="preserve"> périodique sur la mise en œuvre de la troisième tranche de la phase II</w:t>
      </w:r>
    </w:p>
    <w:p w14:paraId="5F2085A1" w14:textId="77777777" w:rsidR="00920D3E" w:rsidRPr="007C6151" w:rsidRDefault="00920D3E" w:rsidP="00920D3E">
      <w:pPr>
        <w:pStyle w:val="Heading1"/>
        <w:rPr>
          <w:lang w:val="fr-CA"/>
        </w:rPr>
      </w:pPr>
      <w:r w:rsidRPr="007C6151">
        <w:rPr>
          <w:lang w:val="fr-CA"/>
        </w:rPr>
        <w:t>Les activités suivantes ont été mises en œuvre en date de septembre 2021 :</w:t>
      </w:r>
    </w:p>
    <w:p w14:paraId="7DB36699" w14:textId="77777777" w:rsidR="00920D3E" w:rsidRPr="007C6151" w:rsidRDefault="00920D3E" w:rsidP="00920D3E">
      <w:pPr>
        <w:pStyle w:val="Heading2"/>
        <w:numPr>
          <w:ilvl w:val="1"/>
          <w:numId w:val="1"/>
        </w:numPr>
        <w:rPr>
          <w:lang w:val="fr-CA"/>
        </w:rPr>
      </w:pPr>
      <w:r w:rsidRPr="007C6151">
        <w:rPr>
          <w:lang w:val="fr-CA"/>
        </w:rPr>
        <w:t>L’accord de coopération sur le projet de la troisième tranche entre le PNUE et le Bureau de coopération économique étrangère (BCEE) a été signé en mai 2020 et les sommes ont été transférées du PNUE au BCEE en juin 2020</w:t>
      </w:r>
      <w:r>
        <w:rPr>
          <w:lang w:val="fr-CA"/>
        </w:rPr>
        <w:t xml:space="preserve"> </w:t>
      </w:r>
      <w:r w:rsidRPr="007C6151">
        <w:rPr>
          <w:lang w:val="fr-CA"/>
        </w:rPr>
        <w:t>;</w:t>
      </w:r>
    </w:p>
    <w:p w14:paraId="6673F81C" w14:textId="77777777" w:rsidR="00920D3E" w:rsidRPr="007C6151" w:rsidRDefault="00920D3E" w:rsidP="00920D3E">
      <w:pPr>
        <w:pStyle w:val="Heading2"/>
        <w:numPr>
          <w:ilvl w:val="1"/>
          <w:numId w:val="1"/>
        </w:numPr>
        <w:rPr>
          <w:lang w:val="fr-CA"/>
        </w:rPr>
      </w:pPr>
      <w:r w:rsidRPr="007C6151">
        <w:rPr>
          <w:lang w:val="fr-CA"/>
        </w:rPr>
        <w:t>Des accords et des contrats ont été signés avec 15 centres de formation afin d’offrir une formation en pratiques d’entretien de l’équipement de réfrigération; 4 </w:t>
      </w:r>
      <w:r>
        <w:rPr>
          <w:lang w:val="fr-CA"/>
        </w:rPr>
        <w:t>6</w:t>
      </w:r>
      <w:r w:rsidRPr="007C6151">
        <w:rPr>
          <w:lang w:val="fr-CA"/>
        </w:rPr>
        <w:t xml:space="preserve">37 formateurs et </w:t>
      </w:r>
      <w:r w:rsidRPr="007C6151">
        <w:rPr>
          <w:lang w:val="fr-CA"/>
        </w:rPr>
        <w:lastRenderedPageBreak/>
        <w:t>techniciens ont été formés en date de juin 2021; des contrats ont été signés avec certains fabricants d’équipement de climatisation et de réfrigération commerciale choisis dans le cadre du programme de formation en service après-vente, ce qui a abouti à la formation de 20 000 techniciens; 37 techniciens ont reçu une formation en bonnes pratiques d’entretien, surtout en ce qui concerne les systèmes à base d’ammoniaque dans le sous-secteur de la chaîne frigorifique, par l’entremise de l’</w:t>
      </w:r>
      <w:r>
        <w:rPr>
          <w:lang w:val="fr-CA"/>
        </w:rPr>
        <w:t>A</w:t>
      </w:r>
      <w:r w:rsidRPr="007C6151">
        <w:rPr>
          <w:lang w:val="fr-CA"/>
        </w:rPr>
        <w:t xml:space="preserve">ssociation de réfrigération de la Chine, qui a développé le matériel de formation; un contrat a été signé en mars 2021 avec l’Association de l’industrie de réfrigération et de climatisation de la Chine pour l’élaboration des caractéristiques opérationnelles de la détection et du contrôle des fuites de frigorigène; </w:t>
      </w:r>
      <w:r>
        <w:rPr>
          <w:lang w:val="fr-CA"/>
        </w:rPr>
        <w:t>et des</w:t>
      </w:r>
      <w:r w:rsidRPr="007C6151">
        <w:rPr>
          <w:lang w:val="fr-CA"/>
        </w:rPr>
        <w:t xml:space="preserve"> difficultés en matière de collecte et de consignation de données rencontrées au cours de l’entretien de l’équipement de réfrigération, afin de satisfaire aux exigences techniques de l’entretien ;</w:t>
      </w:r>
    </w:p>
    <w:p w14:paraId="0A02462F" w14:textId="77777777" w:rsidR="00920D3E" w:rsidRPr="007C6151" w:rsidRDefault="00920D3E" w:rsidP="00920D3E">
      <w:pPr>
        <w:pStyle w:val="Heading2"/>
        <w:numPr>
          <w:ilvl w:val="1"/>
          <w:numId w:val="1"/>
        </w:numPr>
        <w:rPr>
          <w:lang w:val="fr-CA"/>
        </w:rPr>
      </w:pPr>
      <w:r w:rsidRPr="007C6151">
        <w:rPr>
          <w:lang w:val="fr-CA"/>
        </w:rPr>
        <w:t>La première ébauche du code d’entretien des pompes à chaleur, qui met l’accent sur les émissions de frigorigènes, a été mise au point et est actuellement à l’étude; les normes et caractéristiques techniques des outils et de l’équipement pour la formation des techniciens d’entretien de l’équipement de réfrigération sont en développement ;</w:t>
      </w:r>
    </w:p>
    <w:p w14:paraId="144B1DCB" w14:textId="77777777" w:rsidR="00920D3E" w:rsidRPr="007C6151" w:rsidRDefault="00920D3E" w:rsidP="00920D3E">
      <w:pPr>
        <w:pStyle w:val="Heading2"/>
        <w:numPr>
          <w:ilvl w:val="1"/>
          <w:numId w:val="1"/>
        </w:numPr>
        <w:rPr>
          <w:lang w:val="fr-CA"/>
        </w:rPr>
      </w:pPr>
      <w:r w:rsidRPr="007C6151">
        <w:rPr>
          <w:lang w:val="fr-CA"/>
        </w:rPr>
        <w:t xml:space="preserve">Des accords avec </w:t>
      </w:r>
      <w:r>
        <w:rPr>
          <w:lang w:val="fr-CA"/>
        </w:rPr>
        <w:t xml:space="preserve">le BCEE dans </w:t>
      </w:r>
      <w:r w:rsidRPr="007C6151">
        <w:rPr>
          <w:lang w:val="fr-CA"/>
        </w:rPr>
        <w:t xml:space="preserve">trois des cinq villes pilotes (Henan, Shandong </w:t>
      </w:r>
      <w:r>
        <w:rPr>
          <w:lang w:val="fr-CA"/>
        </w:rPr>
        <w:t>et</w:t>
      </w:r>
      <w:r w:rsidRPr="007C6151">
        <w:rPr>
          <w:lang w:val="fr-CA"/>
        </w:rPr>
        <w:t xml:space="preserve"> Shenzhen) </w:t>
      </w:r>
      <w:r>
        <w:rPr>
          <w:lang w:val="fr-CA"/>
        </w:rPr>
        <w:t xml:space="preserve">ont été signés en octobre 2020 </w:t>
      </w:r>
      <w:r w:rsidRPr="007C6151">
        <w:rPr>
          <w:lang w:val="fr-CA"/>
        </w:rPr>
        <w:t>dans le cadre du volet de villes pilotes pour le développement des capacités locales et la création de cadres de politique en</w:t>
      </w:r>
      <w:r>
        <w:rPr>
          <w:lang w:val="fr-CA"/>
        </w:rPr>
        <w:t xml:space="preserve"> appui à l’élimination des HCFC</w:t>
      </w:r>
      <w:r w:rsidRPr="007C6151">
        <w:rPr>
          <w:lang w:val="fr-CA"/>
        </w:rPr>
        <w:t xml:space="preserve">; les études de données pour la création d’une base de données des techniciens de ces villes sont en cours </w:t>
      </w:r>
      <w:r>
        <w:rPr>
          <w:lang w:val="fr-CA"/>
        </w:rPr>
        <w:t>aux fins d’intégration dans le</w:t>
      </w:r>
      <w:r w:rsidRPr="007C6151">
        <w:rPr>
          <w:lang w:val="fr-CA"/>
        </w:rPr>
        <w:t xml:space="preserve"> Système d’information sur la gestion des SAO; des activités de promotion du recyclage des SAO, un programme d’accréditation des techniciens et le rayonnement des technologies de remplacement ont été entrepris dans le cadre de leur accord ; </w:t>
      </w:r>
    </w:p>
    <w:p w14:paraId="20C2A860" w14:textId="77777777" w:rsidR="00920D3E" w:rsidRPr="007C6151" w:rsidRDefault="00920D3E" w:rsidP="00920D3E">
      <w:pPr>
        <w:pStyle w:val="Heading2"/>
        <w:numPr>
          <w:ilvl w:val="1"/>
          <w:numId w:val="1"/>
        </w:numPr>
        <w:tabs>
          <w:tab w:val="left" w:pos="4320"/>
        </w:tabs>
        <w:rPr>
          <w:lang w:val="fr-CA"/>
        </w:rPr>
      </w:pPr>
      <w:r w:rsidRPr="007C6151">
        <w:rPr>
          <w:lang w:val="fr-CA"/>
        </w:rPr>
        <w:t xml:space="preserve">Trois études ont été commandées auprès du Centre de la gestion des déchets solides et chimiques de la Chine pour une étude des mécanismes de marché </w:t>
      </w:r>
      <w:r>
        <w:rPr>
          <w:lang w:val="fr-CA"/>
        </w:rPr>
        <w:t>sur</w:t>
      </w:r>
      <w:r w:rsidRPr="007C6151">
        <w:rPr>
          <w:lang w:val="fr-CA"/>
        </w:rPr>
        <w:t xml:space="preserve"> la récupération des HCFC dans le secteur de l’entretien de l’équipement de réfrigération, renforçant ainsi les exigences de la gestion des déclarations (c.-à-d., le maintien de dossiers et la documentation) pour l’entretien, l’élimination définitive, la récupération, le recyclage ou la récupération des SAO; </w:t>
      </w:r>
      <w:r>
        <w:rPr>
          <w:lang w:val="fr-CA"/>
        </w:rPr>
        <w:t xml:space="preserve">sur le </w:t>
      </w:r>
      <w:r w:rsidRPr="007C6151">
        <w:rPr>
          <w:lang w:val="fr-CA"/>
        </w:rPr>
        <w:t>développement d’un système d’accréditation pour la manipulation des frigorigènes à base de SAO recyclés; et sur la gestion de l’élimination définitive des SAO. Une proposition technique sur la gestion de la destruction des SAO en Chine sera élaborée à partir des résultats de ces études; le premier rapport de l’étude sur la récupération des HCFC et l’élimination définitive des SAO a été soumis au BCEE/MEE en juillet 2021 ;</w:t>
      </w:r>
    </w:p>
    <w:p w14:paraId="66C2241E" w14:textId="77777777" w:rsidR="00920D3E" w:rsidRPr="007C6151" w:rsidRDefault="00920D3E" w:rsidP="00920D3E">
      <w:pPr>
        <w:pStyle w:val="Heading2"/>
        <w:numPr>
          <w:ilvl w:val="1"/>
          <w:numId w:val="1"/>
        </w:numPr>
        <w:rPr>
          <w:lang w:val="fr-CA"/>
        </w:rPr>
      </w:pPr>
      <w:r w:rsidRPr="007C6151">
        <w:rPr>
          <w:lang w:val="fr-CA"/>
        </w:rPr>
        <w:t>Hausse de la sensibilisation à la maintenance accrue du site Web Action ozone en Chine, en chinois e</w:t>
      </w:r>
      <w:r>
        <w:rPr>
          <w:lang w:val="fr-CA"/>
        </w:rPr>
        <w:t>t</w:t>
      </w:r>
      <w:r w:rsidRPr="007C6151">
        <w:rPr>
          <w:lang w:val="fr-CA"/>
        </w:rPr>
        <w:t xml:space="preserve"> en anglais, grâce à l’ajout d’informations sur la mise en œuvre du Protocole de Montréal par la Chine offerte</w:t>
      </w:r>
      <w:r>
        <w:rPr>
          <w:lang w:val="fr-CA"/>
        </w:rPr>
        <w:t>s</w:t>
      </w:r>
      <w:r w:rsidRPr="007C6151">
        <w:rPr>
          <w:lang w:val="fr-CA"/>
        </w:rPr>
        <w:t xml:space="preserve"> au grand public; une vidéo de rayonnement a été produite sur les réalisations de la Chine dans le contexte de la mise en œuvre du Protocole de Montréal, qui met l’accent sur la supervision et l’application des lois, </w:t>
      </w:r>
      <w:r>
        <w:rPr>
          <w:lang w:val="fr-CA"/>
        </w:rPr>
        <w:t xml:space="preserve">et </w:t>
      </w:r>
      <w:r w:rsidRPr="007C6151">
        <w:rPr>
          <w:lang w:val="fr-CA"/>
        </w:rPr>
        <w:t>le développement d’un mécanisme de conformité à long terme et durable; une brochure bilingue sur les progrès accomplis dans la mise en œuvre de la Convention de Vienne et le Protocole de Montréal a été créée, imprimée et distribuée; plusieurs articles de matériel promotionnel ont été créés en appui aux différentes activités de rayonnement; et les célébrations de la Journée internationale de l’ozone ont été organisées.</w:t>
      </w:r>
    </w:p>
    <w:p w14:paraId="40F08A69" w14:textId="77777777" w:rsidR="00920D3E" w:rsidRPr="007C6151" w:rsidRDefault="00920D3E" w:rsidP="00920D3E">
      <w:pPr>
        <w:pStyle w:val="Heading1"/>
        <w:rPr>
          <w:lang w:val="fr-CA"/>
        </w:rPr>
      </w:pPr>
      <w:r w:rsidRPr="007C6151">
        <w:rPr>
          <w:lang w:val="fr-CA"/>
        </w:rPr>
        <w:t>Du nouveau matériel de formation des douaniers a été créé afin de soutenir davantage le développement de capacités et le renforcement de la gestion de l’importation et de l’exportation des SAO par l’entremise du Bureau de gestion des impor</w:t>
      </w:r>
      <w:r>
        <w:rPr>
          <w:lang w:val="fr-CA"/>
        </w:rPr>
        <w:t>tations et exportations de SAO</w:t>
      </w:r>
      <w:r w:rsidRPr="007C6151">
        <w:rPr>
          <w:lang w:val="fr-CA"/>
        </w:rPr>
        <w:t xml:space="preserve">; 360 membres du personnel </w:t>
      </w:r>
      <w:r w:rsidRPr="007C6151">
        <w:rPr>
          <w:lang w:val="fr-CA"/>
        </w:rPr>
        <w:lastRenderedPageBreak/>
        <w:t xml:space="preserve">des entreprises d’importation et d’exportation de SAO, 136 douaniers et 55 représentants de services commerciaux locaux ont été formés; et un soutien technique a été offert aux bureaux de douane locaux. </w:t>
      </w:r>
    </w:p>
    <w:p w14:paraId="66FAAD1E" w14:textId="77777777" w:rsidR="00920D3E" w:rsidRPr="007C6151" w:rsidRDefault="00920D3E" w:rsidP="00920D3E">
      <w:pPr>
        <w:keepNext/>
        <w:spacing w:after="240"/>
        <w:rPr>
          <w:u w:val="single"/>
          <w:lang w:val="fr-CA"/>
        </w:rPr>
      </w:pPr>
      <w:r w:rsidRPr="007C6151">
        <w:rPr>
          <w:u w:val="single"/>
          <w:lang w:val="fr-CA"/>
        </w:rPr>
        <w:t>Niveau de décaissement des fonds</w:t>
      </w:r>
    </w:p>
    <w:p w14:paraId="39D042F9" w14:textId="77777777" w:rsidR="00920D3E" w:rsidRPr="005149D3" w:rsidRDefault="00920D3E" w:rsidP="00920D3E">
      <w:pPr>
        <w:pStyle w:val="Heading1"/>
        <w:rPr>
          <w:rFonts w:eastAsia="Calibri"/>
          <w:lang w:val="fr-CA"/>
        </w:rPr>
      </w:pPr>
      <w:r w:rsidRPr="007C6151">
        <w:rPr>
          <w:rFonts w:eastAsia="Calibri"/>
          <w:lang w:val="fr-CA"/>
        </w:rPr>
        <w:t>Une part de 7 184 276 $US des 7 329 132 $US approuvés à ce jour avait été décaissée en date de septembre 2021 (6 724 276 $US pour le PNUE, 300 000 $US pour l’Allemagne et 160 000 $US pour le Japon) comme indiqué dans le tableau 1. Le solde de 144 856 $US sera décaissé entre octobre 2021 et décembre 2022.</w:t>
      </w:r>
    </w:p>
    <w:p w14:paraId="05A61397" w14:textId="77777777" w:rsidR="00920D3E" w:rsidRPr="007C6151" w:rsidRDefault="00920D3E" w:rsidP="00920D3E">
      <w:pPr>
        <w:pStyle w:val="Heading1"/>
        <w:widowControl w:val="0"/>
        <w:numPr>
          <w:ilvl w:val="0"/>
          <w:numId w:val="0"/>
        </w:numPr>
        <w:tabs>
          <w:tab w:val="num" w:pos="0"/>
        </w:tabs>
        <w:spacing w:after="0"/>
        <w:rPr>
          <w:sz w:val="20"/>
          <w:szCs w:val="20"/>
          <w:lang w:val="fr-CA"/>
        </w:rPr>
      </w:pPr>
      <w:r w:rsidRPr="007C6151">
        <w:rPr>
          <w:b/>
          <w:lang w:val="fr-CA"/>
        </w:rPr>
        <w:t>Tableau 1. Rapport financier du programme du secteur de l’entretien de l’équipement de réfrigération et facilitation ($US)</w:t>
      </w:r>
      <w:r w:rsidRPr="007C6151">
        <w:rPr>
          <w:highlight w:val="yellow"/>
          <w:lang w:val="fr-CA"/>
        </w:rPr>
        <w:fldChar w:fldCharType="begin"/>
      </w:r>
      <w:r w:rsidRPr="007C6151">
        <w:rPr>
          <w:highlight w:val="yellow"/>
          <w:lang w:val="fr-CA"/>
        </w:rPr>
        <w:instrText xml:space="preserve"> LINK Excel.Sheet.12 Book1 Sheet1!R5C3:R11C11 \a \f 4 \h  \* MERGEFORMAT </w:instrText>
      </w:r>
      <w:r w:rsidRPr="007C6151">
        <w:rPr>
          <w:highlight w:val="yellow"/>
          <w:lang w:val="fr-CA"/>
        </w:rPr>
        <w:fldChar w:fldCharType="separat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A0" w:firstRow="1" w:lastRow="0" w:firstColumn="1" w:lastColumn="0" w:noHBand="1" w:noVBand="1"/>
      </w:tblPr>
      <w:tblGrid>
        <w:gridCol w:w="1364"/>
        <w:gridCol w:w="1040"/>
        <w:gridCol w:w="945"/>
        <w:gridCol w:w="1040"/>
        <w:gridCol w:w="960"/>
        <w:gridCol w:w="1040"/>
        <w:gridCol w:w="954"/>
        <w:gridCol w:w="1040"/>
        <w:gridCol w:w="967"/>
      </w:tblGrid>
      <w:tr w:rsidR="00920D3E" w:rsidRPr="007C6151" w14:paraId="59395B1D" w14:textId="77777777" w:rsidTr="00920D3E">
        <w:tc>
          <w:tcPr>
            <w:tcW w:w="751" w:type="pct"/>
            <w:vMerge w:val="restart"/>
            <w:shd w:val="clear" w:color="auto" w:fill="auto"/>
            <w:tcMar>
              <w:top w:w="28" w:type="dxa"/>
              <w:left w:w="108" w:type="dxa"/>
              <w:bottom w:w="28" w:type="dxa"/>
              <w:right w:w="57" w:type="dxa"/>
            </w:tcMar>
            <w:vAlign w:val="center"/>
            <w:hideMark/>
          </w:tcPr>
          <w:p w14:paraId="4F4A461F"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Agence</w:t>
            </w:r>
          </w:p>
        </w:tc>
        <w:tc>
          <w:tcPr>
            <w:tcW w:w="1054" w:type="pct"/>
            <w:gridSpan w:val="2"/>
            <w:shd w:val="clear" w:color="auto" w:fill="auto"/>
            <w:tcMar>
              <w:top w:w="28" w:type="dxa"/>
              <w:left w:w="57" w:type="dxa"/>
              <w:bottom w:w="28" w:type="dxa"/>
              <w:right w:w="57" w:type="dxa"/>
            </w:tcMar>
            <w:vAlign w:val="center"/>
            <w:hideMark/>
          </w:tcPr>
          <w:p w14:paraId="6F70EAED"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Première tranche</w:t>
            </w:r>
          </w:p>
        </w:tc>
        <w:tc>
          <w:tcPr>
            <w:tcW w:w="1062" w:type="pct"/>
            <w:gridSpan w:val="2"/>
            <w:shd w:val="clear" w:color="auto" w:fill="auto"/>
            <w:tcMar>
              <w:top w:w="28" w:type="dxa"/>
              <w:left w:w="57" w:type="dxa"/>
              <w:bottom w:w="28" w:type="dxa"/>
              <w:right w:w="57" w:type="dxa"/>
            </w:tcMar>
            <w:vAlign w:val="center"/>
            <w:hideMark/>
          </w:tcPr>
          <w:p w14:paraId="59F173DE"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Deuxième tranche</w:t>
            </w:r>
          </w:p>
        </w:tc>
        <w:tc>
          <w:tcPr>
            <w:tcW w:w="1052" w:type="pct"/>
            <w:gridSpan w:val="2"/>
            <w:shd w:val="clear" w:color="auto" w:fill="auto"/>
            <w:tcMar>
              <w:top w:w="28" w:type="dxa"/>
              <w:left w:w="57" w:type="dxa"/>
              <w:bottom w:w="28" w:type="dxa"/>
              <w:right w:w="57" w:type="dxa"/>
            </w:tcMar>
            <w:vAlign w:val="center"/>
            <w:hideMark/>
          </w:tcPr>
          <w:p w14:paraId="1EF6E989" w14:textId="77777777" w:rsidR="00920D3E" w:rsidRPr="007C6151" w:rsidRDefault="00920D3E" w:rsidP="00920D3E">
            <w:pPr>
              <w:widowControl w:val="0"/>
              <w:jc w:val="center"/>
              <w:rPr>
                <w:b/>
                <w:w w:val="98"/>
                <w:sz w:val="20"/>
                <w:szCs w:val="20"/>
                <w:lang w:val="fr-CA"/>
              </w:rPr>
            </w:pPr>
            <w:r w:rsidRPr="007C6151">
              <w:rPr>
                <w:b/>
                <w:w w:val="98"/>
                <w:sz w:val="20"/>
                <w:szCs w:val="20"/>
                <w:lang w:val="fr-CA"/>
              </w:rPr>
              <w:t>Troisième tranche</w:t>
            </w:r>
          </w:p>
        </w:tc>
        <w:tc>
          <w:tcPr>
            <w:tcW w:w="1082" w:type="pct"/>
            <w:gridSpan w:val="2"/>
            <w:shd w:val="clear" w:color="auto" w:fill="auto"/>
            <w:tcMar>
              <w:top w:w="28" w:type="dxa"/>
              <w:left w:w="57" w:type="dxa"/>
              <w:bottom w:w="28" w:type="dxa"/>
              <w:right w:w="57" w:type="dxa"/>
            </w:tcMar>
            <w:vAlign w:val="center"/>
            <w:hideMark/>
          </w:tcPr>
          <w:p w14:paraId="0169F71A"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Total</w:t>
            </w:r>
          </w:p>
        </w:tc>
      </w:tr>
      <w:tr w:rsidR="00920D3E" w:rsidRPr="007C6151" w14:paraId="1C1BBE5D" w14:textId="77777777" w:rsidTr="00920D3E">
        <w:tc>
          <w:tcPr>
            <w:tcW w:w="751" w:type="pct"/>
            <w:vMerge/>
            <w:tcMar>
              <w:top w:w="11" w:type="dxa"/>
              <w:left w:w="108" w:type="dxa"/>
              <w:bottom w:w="11" w:type="dxa"/>
              <w:right w:w="57" w:type="dxa"/>
            </w:tcMar>
            <w:vAlign w:val="center"/>
            <w:hideMark/>
          </w:tcPr>
          <w:p w14:paraId="086949FF" w14:textId="77777777" w:rsidR="00920D3E" w:rsidRPr="007C6151" w:rsidRDefault="00920D3E" w:rsidP="00920D3E">
            <w:pPr>
              <w:widowControl w:val="0"/>
              <w:rPr>
                <w:w w:val="98"/>
                <w:sz w:val="20"/>
                <w:szCs w:val="20"/>
                <w:lang w:val="fr-CA"/>
              </w:rPr>
            </w:pPr>
          </w:p>
        </w:tc>
        <w:tc>
          <w:tcPr>
            <w:tcW w:w="527" w:type="pct"/>
            <w:shd w:val="clear" w:color="auto" w:fill="auto"/>
            <w:tcMar>
              <w:top w:w="11" w:type="dxa"/>
              <w:left w:w="57" w:type="dxa"/>
              <w:bottom w:w="11" w:type="dxa"/>
              <w:right w:w="57" w:type="dxa"/>
            </w:tcMar>
            <w:vAlign w:val="center"/>
            <w:hideMark/>
          </w:tcPr>
          <w:p w14:paraId="4A486E23"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Approuvée</w:t>
            </w:r>
          </w:p>
        </w:tc>
        <w:tc>
          <w:tcPr>
            <w:tcW w:w="527" w:type="pct"/>
            <w:shd w:val="clear" w:color="auto" w:fill="auto"/>
            <w:tcMar>
              <w:top w:w="11" w:type="dxa"/>
              <w:left w:w="57" w:type="dxa"/>
              <w:bottom w:w="11" w:type="dxa"/>
              <w:right w:w="57" w:type="dxa"/>
            </w:tcMar>
            <w:vAlign w:val="center"/>
            <w:hideMark/>
          </w:tcPr>
          <w:p w14:paraId="57B61EE3"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Décaissée</w:t>
            </w:r>
          </w:p>
        </w:tc>
        <w:tc>
          <w:tcPr>
            <w:tcW w:w="528" w:type="pct"/>
            <w:shd w:val="clear" w:color="auto" w:fill="auto"/>
            <w:tcMar>
              <w:top w:w="11" w:type="dxa"/>
              <w:left w:w="57" w:type="dxa"/>
              <w:bottom w:w="11" w:type="dxa"/>
              <w:right w:w="57" w:type="dxa"/>
            </w:tcMar>
            <w:vAlign w:val="center"/>
            <w:hideMark/>
          </w:tcPr>
          <w:p w14:paraId="00CBD312"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Approuvée</w:t>
            </w:r>
          </w:p>
        </w:tc>
        <w:tc>
          <w:tcPr>
            <w:tcW w:w="534" w:type="pct"/>
            <w:shd w:val="clear" w:color="auto" w:fill="auto"/>
            <w:tcMar>
              <w:top w:w="11" w:type="dxa"/>
              <w:left w:w="57" w:type="dxa"/>
              <w:bottom w:w="11" w:type="dxa"/>
              <w:right w:w="57" w:type="dxa"/>
            </w:tcMar>
            <w:vAlign w:val="center"/>
            <w:hideMark/>
          </w:tcPr>
          <w:p w14:paraId="266CFC88"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Décaissée</w:t>
            </w:r>
          </w:p>
        </w:tc>
        <w:tc>
          <w:tcPr>
            <w:tcW w:w="521" w:type="pct"/>
            <w:shd w:val="clear" w:color="auto" w:fill="auto"/>
            <w:tcMar>
              <w:top w:w="11" w:type="dxa"/>
              <w:left w:w="57" w:type="dxa"/>
              <w:bottom w:w="11" w:type="dxa"/>
              <w:right w:w="57" w:type="dxa"/>
            </w:tcMar>
            <w:vAlign w:val="center"/>
            <w:hideMark/>
          </w:tcPr>
          <w:p w14:paraId="3E20C094"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Approuvée</w:t>
            </w:r>
          </w:p>
        </w:tc>
        <w:tc>
          <w:tcPr>
            <w:tcW w:w="531" w:type="pct"/>
            <w:shd w:val="clear" w:color="auto" w:fill="auto"/>
            <w:tcMar>
              <w:top w:w="11" w:type="dxa"/>
              <w:left w:w="57" w:type="dxa"/>
              <w:bottom w:w="11" w:type="dxa"/>
              <w:right w:w="57" w:type="dxa"/>
            </w:tcMar>
            <w:vAlign w:val="center"/>
            <w:hideMark/>
          </w:tcPr>
          <w:p w14:paraId="0988C493"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Décaissée</w:t>
            </w:r>
          </w:p>
        </w:tc>
        <w:tc>
          <w:tcPr>
            <w:tcW w:w="543" w:type="pct"/>
            <w:shd w:val="clear" w:color="auto" w:fill="auto"/>
            <w:tcMar>
              <w:top w:w="11" w:type="dxa"/>
              <w:left w:w="57" w:type="dxa"/>
              <w:bottom w:w="11" w:type="dxa"/>
              <w:right w:w="57" w:type="dxa"/>
            </w:tcMar>
            <w:vAlign w:val="center"/>
            <w:hideMark/>
          </w:tcPr>
          <w:p w14:paraId="5EE9EC41"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Approuvée</w:t>
            </w:r>
          </w:p>
        </w:tc>
        <w:tc>
          <w:tcPr>
            <w:tcW w:w="539" w:type="pct"/>
            <w:shd w:val="clear" w:color="auto" w:fill="auto"/>
            <w:tcMar>
              <w:top w:w="11" w:type="dxa"/>
              <w:left w:w="57" w:type="dxa"/>
              <w:bottom w:w="11" w:type="dxa"/>
              <w:right w:w="57" w:type="dxa"/>
            </w:tcMar>
            <w:vAlign w:val="center"/>
            <w:hideMark/>
          </w:tcPr>
          <w:p w14:paraId="4F1963F0" w14:textId="77777777" w:rsidR="00920D3E" w:rsidRPr="007C6151" w:rsidRDefault="00920D3E" w:rsidP="00920D3E">
            <w:pPr>
              <w:widowControl w:val="0"/>
              <w:jc w:val="center"/>
              <w:rPr>
                <w:b/>
                <w:w w:val="98"/>
                <w:sz w:val="20"/>
                <w:szCs w:val="20"/>
                <w:lang w:val="fr-CA"/>
              </w:rPr>
            </w:pPr>
            <w:r w:rsidRPr="007C6151">
              <w:rPr>
                <w:rFonts w:eastAsia="SimSun"/>
                <w:b/>
                <w:w w:val="98"/>
                <w:sz w:val="20"/>
                <w:szCs w:val="20"/>
                <w:lang w:val="fr-CA"/>
              </w:rPr>
              <w:t>Décaissée</w:t>
            </w:r>
          </w:p>
        </w:tc>
      </w:tr>
      <w:tr w:rsidR="00920D3E" w:rsidRPr="007C6151" w14:paraId="35758ACF" w14:textId="77777777" w:rsidTr="00920D3E">
        <w:tc>
          <w:tcPr>
            <w:tcW w:w="751" w:type="pct"/>
            <w:shd w:val="clear" w:color="auto" w:fill="auto"/>
            <w:tcMar>
              <w:top w:w="11" w:type="dxa"/>
              <w:left w:w="108" w:type="dxa"/>
              <w:bottom w:w="11" w:type="dxa"/>
              <w:right w:w="57" w:type="dxa"/>
            </w:tcMar>
            <w:vAlign w:val="center"/>
            <w:hideMark/>
          </w:tcPr>
          <w:p w14:paraId="6F62B6E5" w14:textId="77777777" w:rsidR="00920D3E" w:rsidRPr="007C6151" w:rsidRDefault="00920D3E" w:rsidP="00920D3E">
            <w:pPr>
              <w:widowControl w:val="0"/>
              <w:rPr>
                <w:w w:val="98"/>
                <w:sz w:val="20"/>
                <w:szCs w:val="20"/>
                <w:lang w:val="fr-CA"/>
              </w:rPr>
            </w:pPr>
            <w:r w:rsidRPr="007C6151">
              <w:rPr>
                <w:rFonts w:eastAsia="SimSun"/>
                <w:w w:val="98"/>
                <w:sz w:val="20"/>
                <w:szCs w:val="20"/>
                <w:lang w:val="fr-CA"/>
              </w:rPr>
              <w:t>PNUE</w:t>
            </w:r>
          </w:p>
        </w:tc>
        <w:tc>
          <w:tcPr>
            <w:tcW w:w="527" w:type="pct"/>
            <w:shd w:val="clear" w:color="auto" w:fill="auto"/>
            <w:tcMar>
              <w:top w:w="11" w:type="dxa"/>
              <w:left w:w="57" w:type="dxa"/>
              <w:bottom w:w="11" w:type="dxa"/>
              <w:right w:w="57" w:type="dxa"/>
            </w:tcMar>
            <w:vAlign w:val="center"/>
            <w:hideMark/>
          </w:tcPr>
          <w:p w14:paraId="390F697A"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3 299 132</w:t>
            </w:r>
          </w:p>
        </w:tc>
        <w:tc>
          <w:tcPr>
            <w:tcW w:w="527" w:type="pct"/>
            <w:shd w:val="clear" w:color="auto" w:fill="auto"/>
            <w:tcMar>
              <w:top w:w="11" w:type="dxa"/>
              <w:left w:w="57" w:type="dxa"/>
              <w:bottom w:w="11" w:type="dxa"/>
              <w:right w:w="57" w:type="dxa"/>
            </w:tcMar>
            <w:vAlign w:val="center"/>
            <w:hideMark/>
          </w:tcPr>
          <w:p w14:paraId="1F4E3195"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3 239 276</w:t>
            </w:r>
          </w:p>
        </w:tc>
        <w:tc>
          <w:tcPr>
            <w:tcW w:w="528" w:type="pct"/>
            <w:shd w:val="clear" w:color="auto" w:fill="auto"/>
            <w:tcMar>
              <w:top w:w="11" w:type="dxa"/>
              <w:left w:w="57" w:type="dxa"/>
              <w:bottom w:w="11" w:type="dxa"/>
              <w:right w:w="57" w:type="dxa"/>
            </w:tcMar>
            <w:vAlign w:val="center"/>
            <w:hideMark/>
          </w:tcPr>
          <w:p w14:paraId="15D0E6D1"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2 570 000</w:t>
            </w:r>
          </w:p>
        </w:tc>
        <w:tc>
          <w:tcPr>
            <w:tcW w:w="534" w:type="pct"/>
            <w:shd w:val="clear" w:color="auto" w:fill="auto"/>
            <w:tcMar>
              <w:top w:w="11" w:type="dxa"/>
              <w:left w:w="57" w:type="dxa"/>
              <w:bottom w:w="11" w:type="dxa"/>
              <w:right w:w="57" w:type="dxa"/>
            </w:tcMar>
            <w:vAlign w:val="center"/>
            <w:hideMark/>
          </w:tcPr>
          <w:p w14:paraId="0A33908F"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2 560 000</w:t>
            </w:r>
          </w:p>
        </w:tc>
        <w:tc>
          <w:tcPr>
            <w:tcW w:w="521" w:type="pct"/>
            <w:shd w:val="clear" w:color="auto" w:fill="auto"/>
            <w:tcMar>
              <w:top w:w="11" w:type="dxa"/>
              <w:left w:w="57" w:type="dxa"/>
              <w:bottom w:w="11" w:type="dxa"/>
              <w:right w:w="57" w:type="dxa"/>
            </w:tcMar>
            <w:vAlign w:val="center"/>
            <w:hideMark/>
          </w:tcPr>
          <w:p w14:paraId="773D6D00" w14:textId="77777777" w:rsidR="00920D3E" w:rsidRPr="007C6151" w:rsidRDefault="00920D3E" w:rsidP="00920D3E">
            <w:pPr>
              <w:widowControl w:val="0"/>
              <w:jc w:val="right"/>
              <w:rPr>
                <w:w w:val="98"/>
                <w:sz w:val="20"/>
                <w:szCs w:val="20"/>
                <w:lang w:val="fr-CA"/>
              </w:rPr>
            </w:pPr>
            <w:r w:rsidRPr="007C6151">
              <w:rPr>
                <w:w w:val="98"/>
                <w:sz w:val="20"/>
                <w:szCs w:val="20"/>
                <w:lang w:val="fr-CA"/>
              </w:rPr>
              <w:t>1,000,000</w:t>
            </w:r>
          </w:p>
        </w:tc>
        <w:tc>
          <w:tcPr>
            <w:tcW w:w="531" w:type="pct"/>
            <w:shd w:val="clear" w:color="auto" w:fill="auto"/>
            <w:tcMar>
              <w:top w:w="11" w:type="dxa"/>
              <w:left w:w="57" w:type="dxa"/>
              <w:bottom w:w="11" w:type="dxa"/>
              <w:right w:w="57" w:type="dxa"/>
            </w:tcMar>
            <w:vAlign w:val="center"/>
            <w:hideMark/>
          </w:tcPr>
          <w:p w14:paraId="0A8B9BE7" w14:textId="77777777" w:rsidR="00920D3E" w:rsidRPr="007C6151" w:rsidRDefault="00920D3E" w:rsidP="00920D3E">
            <w:pPr>
              <w:widowControl w:val="0"/>
              <w:jc w:val="right"/>
              <w:rPr>
                <w:w w:val="98"/>
                <w:sz w:val="20"/>
                <w:szCs w:val="20"/>
                <w:lang w:val="fr-CA"/>
              </w:rPr>
            </w:pPr>
            <w:r w:rsidRPr="007C6151">
              <w:rPr>
                <w:w w:val="98"/>
                <w:sz w:val="20"/>
                <w:szCs w:val="20"/>
                <w:lang w:val="fr-CA"/>
              </w:rPr>
              <w:t>925,000</w:t>
            </w:r>
          </w:p>
        </w:tc>
        <w:tc>
          <w:tcPr>
            <w:tcW w:w="543" w:type="pct"/>
            <w:shd w:val="clear" w:color="auto" w:fill="auto"/>
            <w:tcMar>
              <w:top w:w="11" w:type="dxa"/>
              <w:left w:w="57" w:type="dxa"/>
              <w:bottom w:w="11" w:type="dxa"/>
              <w:right w:w="57" w:type="dxa"/>
            </w:tcMar>
            <w:vAlign w:val="center"/>
            <w:hideMark/>
          </w:tcPr>
          <w:p w14:paraId="28E8ACFC"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6,869,132</w:t>
            </w:r>
          </w:p>
        </w:tc>
        <w:tc>
          <w:tcPr>
            <w:tcW w:w="539" w:type="pct"/>
            <w:shd w:val="clear" w:color="auto" w:fill="auto"/>
            <w:tcMar>
              <w:top w:w="11" w:type="dxa"/>
              <w:left w:w="57" w:type="dxa"/>
              <w:bottom w:w="11" w:type="dxa"/>
              <w:right w:w="57" w:type="dxa"/>
            </w:tcMar>
            <w:vAlign w:val="center"/>
            <w:hideMark/>
          </w:tcPr>
          <w:p w14:paraId="0140FEA4"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6,724,276</w:t>
            </w:r>
          </w:p>
        </w:tc>
      </w:tr>
      <w:tr w:rsidR="00920D3E" w:rsidRPr="007C6151" w14:paraId="188F5877" w14:textId="77777777" w:rsidTr="00920D3E">
        <w:tc>
          <w:tcPr>
            <w:tcW w:w="751" w:type="pct"/>
            <w:shd w:val="clear" w:color="auto" w:fill="auto"/>
            <w:tcMar>
              <w:top w:w="11" w:type="dxa"/>
              <w:left w:w="108" w:type="dxa"/>
              <w:bottom w:w="11" w:type="dxa"/>
              <w:right w:w="57" w:type="dxa"/>
            </w:tcMar>
            <w:vAlign w:val="center"/>
            <w:hideMark/>
          </w:tcPr>
          <w:p w14:paraId="795AE7A3" w14:textId="77777777" w:rsidR="00920D3E" w:rsidRPr="007C6151" w:rsidRDefault="00920D3E" w:rsidP="00920D3E">
            <w:pPr>
              <w:widowControl w:val="0"/>
              <w:rPr>
                <w:w w:val="98"/>
                <w:sz w:val="20"/>
                <w:szCs w:val="20"/>
                <w:lang w:val="fr-CA"/>
              </w:rPr>
            </w:pPr>
            <w:r w:rsidRPr="007C6151">
              <w:rPr>
                <w:rFonts w:eastAsia="SimSun"/>
                <w:w w:val="98"/>
                <w:sz w:val="20"/>
                <w:szCs w:val="20"/>
                <w:lang w:val="fr-CA"/>
              </w:rPr>
              <w:t>Allemagne</w:t>
            </w:r>
          </w:p>
        </w:tc>
        <w:tc>
          <w:tcPr>
            <w:tcW w:w="527" w:type="pct"/>
            <w:shd w:val="clear" w:color="auto" w:fill="auto"/>
            <w:tcMar>
              <w:top w:w="11" w:type="dxa"/>
              <w:left w:w="57" w:type="dxa"/>
              <w:bottom w:w="11" w:type="dxa"/>
              <w:right w:w="57" w:type="dxa"/>
            </w:tcMar>
            <w:vAlign w:val="center"/>
            <w:hideMark/>
          </w:tcPr>
          <w:p w14:paraId="2F75459D"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300 000</w:t>
            </w:r>
          </w:p>
        </w:tc>
        <w:tc>
          <w:tcPr>
            <w:tcW w:w="527" w:type="pct"/>
            <w:shd w:val="clear" w:color="auto" w:fill="auto"/>
            <w:tcMar>
              <w:top w:w="11" w:type="dxa"/>
              <w:left w:w="57" w:type="dxa"/>
              <w:bottom w:w="11" w:type="dxa"/>
              <w:right w:w="57" w:type="dxa"/>
            </w:tcMar>
            <w:vAlign w:val="center"/>
            <w:hideMark/>
          </w:tcPr>
          <w:p w14:paraId="40FC5301"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300 000</w:t>
            </w:r>
          </w:p>
        </w:tc>
        <w:tc>
          <w:tcPr>
            <w:tcW w:w="528" w:type="pct"/>
            <w:shd w:val="clear" w:color="auto" w:fill="auto"/>
            <w:tcMar>
              <w:top w:w="11" w:type="dxa"/>
              <w:left w:w="57" w:type="dxa"/>
              <w:bottom w:w="11" w:type="dxa"/>
              <w:right w:w="57" w:type="dxa"/>
            </w:tcMar>
            <w:vAlign w:val="center"/>
            <w:hideMark/>
          </w:tcPr>
          <w:p w14:paraId="2B092555"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0</w:t>
            </w:r>
          </w:p>
        </w:tc>
        <w:tc>
          <w:tcPr>
            <w:tcW w:w="534" w:type="pct"/>
            <w:shd w:val="clear" w:color="auto" w:fill="auto"/>
            <w:tcMar>
              <w:top w:w="11" w:type="dxa"/>
              <w:left w:w="57" w:type="dxa"/>
              <w:bottom w:w="11" w:type="dxa"/>
              <w:right w:w="57" w:type="dxa"/>
            </w:tcMar>
            <w:vAlign w:val="center"/>
            <w:hideMark/>
          </w:tcPr>
          <w:p w14:paraId="18E9EACC"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0</w:t>
            </w:r>
          </w:p>
        </w:tc>
        <w:tc>
          <w:tcPr>
            <w:tcW w:w="521" w:type="pct"/>
            <w:shd w:val="clear" w:color="auto" w:fill="auto"/>
            <w:tcMar>
              <w:top w:w="11" w:type="dxa"/>
              <w:left w:w="57" w:type="dxa"/>
              <w:bottom w:w="11" w:type="dxa"/>
              <w:right w:w="57" w:type="dxa"/>
            </w:tcMar>
            <w:vAlign w:val="center"/>
            <w:hideMark/>
          </w:tcPr>
          <w:p w14:paraId="60E1616F" w14:textId="77777777" w:rsidR="00920D3E" w:rsidRPr="007C6151" w:rsidRDefault="00920D3E" w:rsidP="00920D3E">
            <w:pPr>
              <w:widowControl w:val="0"/>
              <w:jc w:val="right"/>
              <w:rPr>
                <w:w w:val="98"/>
                <w:sz w:val="20"/>
                <w:szCs w:val="20"/>
                <w:lang w:val="fr-CA"/>
              </w:rPr>
            </w:pPr>
            <w:r w:rsidRPr="007C6151">
              <w:rPr>
                <w:w w:val="98"/>
                <w:sz w:val="20"/>
                <w:szCs w:val="20"/>
                <w:lang w:val="fr-CA"/>
              </w:rPr>
              <w:t>0</w:t>
            </w:r>
          </w:p>
        </w:tc>
        <w:tc>
          <w:tcPr>
            <w:tcW w:w="531" w:type="pct"/>
            <w:shd w:val="clear" w:color="auto" w:fill="auto"/>
            <w:tcMar>
              <w:top w:w="11" w:type="dxa"/>
              <w:left w:w="57" w:type="dxa"/>
              <w:bottom w:w="11" w:type="dxa"/>
              <w:right w:w="57" w:type="dxa"/>
            </w:tcMar>
            <w:vAlign w:val="center"/>
            <w:hideMark/>
          </w:tcPr>
          <w:p w14:paraId="4163CA8C" w14:textId="77777777" w:rsidR="00920D3E" w:rsidRPr="007C6151" w:rsidRDefault="00920D3E" w:rsidP="00920D3E">
            <w:pPr>
              <w:widowControl w:val="0"/>
              <w:jc w:val="right"/>
              <w:rPr>
                <w:w w:val="98"/>
                <w:sz w:val="20"/>
                <w:szCs w:val="20"/>
                <w:lang w:val="fr-CA"/>
              </w:rPr>
            </w:pPr>
            <w:r w:rsidRPr="007C6151">
              <w:rPr>
                <w:w w:val="98"/>
                <w:sz w:val="20"/>
                <w:szCs w:val="20"/>
                <w:lang w:val="fr-CA"/>
              </w:rPr>
              <w:t>0</w:t>
            </w:r>
          </w:p>
        </w:tc>
        <w:tc>
          <w:tcPr>
            <w:tcW w:w="543" w:type="pct"/>
            <w:shd w:val="clear" w:color="auto" w:fill="auto"/>
            <w:tcMar>
              <w:top w:w="11" w:type="dxa"/>
              <w:left w:w="57" w:type="dxa"/>
              <w:bottom w:w="11" w:type="dxa"/>
              <w:right w:w="57" w:type="dxa"/>
            </w:tcMar>
            <w:vAlign w:val="center"/>
            <w:hideMark/>
          </w:tcPr>
          <w:p w14:paraId="2C5E33ED"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300,000</w:t>
            </w:r>
          </w:p>
        </w:tc>
        <w:tc>
          <w:tcPr>
            <w:tcW w:w="539" w:type="pct"/>
            <w:shd w:val="clear" w:color="auto" w:fill="auto"/>
            <w:tcMar>
              <w:top w:w="11" w:type="dxa"/>
              <w:left w:w="57" w:type="dxa"/>
              <w:bottom w:w="11" w:type="dxa"/>
              <w:right w:w="57" w:type="dxa"/>
            </w:tcMar>
            <w:vAlign w:val="center"/>
            <w:hideMark/>
          </w:tcPr>
          <w:p w14:paraId="34FAE77C"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300,000</w:t>
            </w:r>
          </w:p>
        </w:tc>
      </w:tr>
      <w:tr w:rsidR="00920D3E" w:rsidRPr="007C6151" w14:paraId="2B0070B8" w14:textId="77777777" w:rsidTr="00920D3E">
        <w:tc>
          <w:tcPr>
            <w:tcW w:w="751" w:type="pct"/>
            <w:shd w:val="clear" w:color="auto" w:fill="auto"/>
            <w:tcMar>
              <w:top w:w="11" w:type="dxa"/>
              <w:left w:w="108" w:type="dxa"/>
              <w:bottom w:w="11" w:type="dxa"/>
              <w:right w:w="57" w:type="dxa"/>
            </w:tcMar>
            <w:vAlign w:val="center"/>
            <w:hideMark/>
          </w:tcPr>
          <w:p w14:paraId="4E418D98" w14:textId="77777777" w:rsidR="00920D3E" w:rsidRPr="007C6151" w:rsidRDefault="00920D3E" w:rsidP="00920D3E">
            <w:pPr>
              <w:widowControl w:val="0"/>
              <w:rPr>
                <w:w w:val="98"/>
                <w:sz w:val="20"/>
                <w:szCs w:val="20"/>
                <w:lang w:val="fr-CA"/>
              </w:rPr>
            </w:pPr>
            <w:r w:rsidRPr="007C6151">
              <w:rPr>
                <w:rFonts w:eastAsia="SimSun"/>
                <w:w w:val="98"/>
                <w:sz w:val="20"/>
                <w:szCs w:val="20"/>
                <w:lang w:val="fr-CA"/>
              </w:rPr>
              <w:t>Japon</w:t>
            </w:r>
          </w:p>
        </w:tc>
        <w:tc>
          <w:tcPr>
            <w:tcW w:w="527" w:type="pct"/>
            <w:shd w:val="clear" w:color="auto" w:fill="auto"/>
            <w:tcMar>
              <w:top w:w="11" w:type="dxa"/>
              <w:left w:w="57" w:type="dxa"/>
              <w:bottom w:w="11" w:type="dxa"/>
              <w:right w:w="57" w:type="dxa"/>
            </w:tcMar>
            <w:vAlign w:val="center"/>
            <w:hideMark/>
          </w:tcPr>
          <w:p w14:paraId="43E1DB2F"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80 000</w:t>
            </w:r>
          </w:p>
        </w:tc>
        <w:tc>
          <w:tcPr>
            <w:tcW w:w="527" w:type="pct"/>
            <w:shd w:val="clear" w:color="auto" w:fill="auto"/>
            <w:tcMar>
              <w:top w:w="11" w:type="dxa"/>
              <w:left w:w="57" w:type="dxa"/>
              <w:bottom w:w="11" w:type="dxa"/>
              <w:right w:w="57" w:type="dxa"/>
            </w:tcMar>
            <w:vAlign w:val="center"/>
            <w:hideMark/>
          </w:tcPr>
          <w:p w14:paraId="4AA2612E"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80 000</w:t>
            </w:r>
          </w:p>
        </w:tc>
        <w:tc>
          <w:tcPr>
            <w:tcW w:w="528" w:type="pct"/>
            <w:shd w:val="clear" w:color="auto" w:fill="auto"/>
            <w:tcMar>
              <w:top w:w="11" w:type="dxa"/>
              <w:left w:w="57" w:type="dxa"/>
              <w:bottom w:w="11" w:type="dxa"/>
              <w:right w:w="57" w:type="dxa"/>
            </w:tcMar>
            <w:vAlign w:val="center"/>
            <w:hideMark/>
          </w:tcPr>
          <w:p w14:paraId="52770A03"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80 000</w:t>
            </w:r>
          </w:p>
        </w:tc>
        <w:tc>
          <w:tcPr>
            <w:tcW w:w="534" w:type="pct"/>
            <w:shd w:val="clear" w:color="auto" w:fill="auto"/>
            <w:tcMar>
              <w:top w:w="11" w:type="dxa"/>
              <w:left w:w="57" w:type="dxa"/>
              <w:bottom w:w="11" w:type="dxa"/>
              <w:right w:w="57" w:type="dxa"/>
            </w:tcMar>
            <w:vAlign w:val="center"/>
            <w:hideMark/>
          </w:tcPr>
          <w:p w14:paraId="3BC7E8EF"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80 000</w:t>
            </w:r>
          </w:p>
        </w:tc>
        <w:tc>
          <w:tcPr>
            <w:tcW w:w="521" w:type="pct"/>
            <w:shd w:val="clear" w:color="auto" w:fill="auto"/>
            <w:tcMar>
              <w:top w:w="11" w:type="dxa"/>
              <w:left w:w="57" w:type="dxa"/>
              <w:bottom w:w="11" w:type="dxa"/>
              <w:right w:w="57" w:type="dxa"/>
            </w:tcMar>
            <w:vAlign w:val="center"/>
            <w:hideMark/>
          </w:tcPr>
          <w:p w14:paraId="7F3FFC7A" w14:textId="77777777" w:rsidR="00920D3E" w:rsidRPr="007C6151" w:rsidRDefault="00920D3E" w:rsidP="00920D3E">
            <w:pPr>
              <w:widowControl w:val="0"/>
              <w:jc w:val="right"/>
              <w:rPr>
                <w:w w:val="98"/>
                <w:sz w:val="20"/>
                <w:szCs w:val="20"/>
                <w:lang w:val="fr-CA"/>
              </w:rPr>
            </w:pPr>
            <w:r w:rsidRPr="007C6151">
              <w:rPr>
                <w:w w:val="98"/>
                <w:sz w:val="20"/>
                <w:szCs w:val="20"/>
                <w:lang w:val="fr-CA"/>
              </w:rPr>
              <w:t>0</w:t>
            </w:r>
          </w:p>
        </w:tc>
        <w:tc>
          <w:tcPr>
            <w:tcW w:w="531" w:type="pct"/>
            <w:shd w:val="clear" w:color="auto" w:fill="auto"/>
            <w:tcMar>
              <w:top w:w="11" w:type="dxa"/>
              <w:left w:w="57" w:type="dxa"/>
              <w:bottom w:w="11" w:type="dxa"/>
              <w:right w:w="57" w:type="dxa"/>
            </w:tcMar>
            <w:vAlign w:val="center"/>
            <w:hideMark/>
          </w:tcPr>
          <w:p w14:paraId="54C5C47D" w14:textId="77777777" w:rsidR="00920D3E" w:rsidRPr="007C6151" w:rsidRDefault="00920D3E" w:rsidP="00920D3E">
            <w:pPr>
              <w:widowControl w:val="0"/>
              <w:jc w:val="right"/>
              <w:rPr>
                <w:w w:val="98"/>
                <w:sz w:val="20"/>
                <w:szCs w:val="20"/>
                <w:lang w:val="fr-CA"/>
              </w:rPr>
            </w:pPr>
            <w:r w:rsidRPr="007C6151">
              <w:rPr>
                <w:w w:val="98"/>
                <w:sz w:val="20"/>
                <w:szCs w:val="20"/>
                <w:lang w:val="fr-CA"/>
              </w:rPr>
              <w:t>0</w:t>
            </w:r>
          </w:p>
        </w:tc>
        <w:tc>
          <w:tcPr>
            <w:tcW w:w="543" w:type="pct"/>
            <w:shd w:val="clear" w:color="auto" w:fill="auto"/>
            <w:tcMar>
              <w:top w:w="11" w:type="dxa"/>
              <w:left w:w="57" w:type="dxa"/>
              <w:bottom w:w="11" w:type="dxa"/>
              <w:right w:w="57" w:type="dxa"/>
            </w:tcMar>
            <w:vAlign w:val="center"/>
            <w:hideMark/>
          </w:tcPr>
          <w:p w14:paraId="420FC61A"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160,000</w:t>
            </w:r>
          </w:p>
        </w:tc>
        <w:tc>
          <w:tcPr>
            <w:tcW w:w="539" w:type="pct"/>
            <w:shd w:val="clear" w:color="auto" w:fill="auto"/>
            <w:tcMar>
              <w:top w:w="11" w:type="dxa"/>
              <w:left w:w="57" w:type="dxa"/>
              <w:bottom w:w="11" w:type="dxa"/>
              <w:right w:w="57" w:type="dxa"/>
            </w:tcMar>
            <w:vAlign w:val="center"/>
            <w:hideMark/>
          </w:tcPr>
          <w:p w14:paraId="722FB35A" w14:textId="77777777" w:rsidR="00920D3E" w:rsidRPr="007C6151" w:rsidRDefault="00920D3E" w:rsidP="00920D3E">
            <w:pPr>
              <w:widowControl w:val="0"/>
              <w:jc w:val="right"/>
              <w:rPr>
                <w:w w:val="98"/>
                <w:sz w:val="20"/>
                <w:szCs w:val="20"/>
                <w:lang w:val="fr-CA"/>
              </w:rPr>
            </w:pPr>
            <w:r w:rsidRPr="007C6151">
              <w:rPr>
                <w:rFonts w:eastAsia="SimSun"/>
                <w:w w:val="98"/>
                <w:sz w:val="20"/>
                <w:szCs w:val="20"/>
                <w:lang w:val="fr-CA"/>
              </w:rPr>
              <w:t>160,000</w:t>
            </w:r>
          </w:p>
        </w:tc>
      </w:tr>
      <w:tr w:rsidR="00920D3E" w:rsidRPr="007C6151" w14:paraId="281F8114" w14:textId="77777777" w:rsidTr="00920D3E">
        <w:tc>
          <w:tcPr>
            <w:tcW w:w="751" w:type="pct"/>
            <w:shd w:val="clear" w:color="auto" w:fill="auto"/>
            <w:tcMar>
              <w:top w:w="11" w:type="dxa"/>
              <w:left w:w="108" w:type="dxa"/>
              <w:bottom w:w="11" w:type="dxa"/>
              <w:right w:w="57" w:type="dxa"/>
            </w:tcMar>
            <w:vAlign w:val="center"/>
            <w:hideMark/>
          </w:tcPr>
          <w:p w14:paraId="4AF10169" w14:textId="77777777" w:rsidR="00920D3E" w:rsidRPr="007C6151" w:rsidRDefault="00920D3E" w:rsidP="00920D3E">
            <w:pPr>
              <w:widowControl w:val="0"/>
              <w:rPr>
                <w:b/>
                <w:w w:val="98"/>
                <w:sz w:val="20"/>
                <w:szCs w:val="20"/>
                <w:lang w:val="fr-CA"/>
              </w:rPr>
            </w:pPr>
            <w:r w:rsidRPr="007C6151">
              <w:rPr>
                <w:rFonts w:eastAsia="SimSun"/>
                <w:b/>
                <w:w w:val="98"/>
                <w:sz w:val="20"/>
                <w:szCs w:val="20"/>
                <w:lang w:val="fr-CA"/>
              </w:rPr>
              <w:t>Total</w:t>
            </w:r>
          </w:p>
        </w:tc>
        <w:tc>
          <w:tcPr>
            <w:tcW w:w="527" w:type="pct"/>
            <w:shd w:val="clear" w:color="auto" w:fill="auto"/>
            <w:tcMar>
              <w:top w:w="11" w:type="dxa"/>
              <w:left w:w="57" w:type="dxa"/>
              <w:bottom w:w="11" w:type="dxa"/>
              <w:right w:w="57" w:type="dxa"/>
            </w:tcMar>
            <w:vAlign w:val="center"/>
            <w:hideMark/>
          </w:tcPr>
          <w:p w14:paraId="1ACFE653" w14:textId="77777777" w:rsidR="00920D3E" w:rsidRPr="007C6151" w:rsidRDefault="00920D3E" w:rsidP="00920D3E">
            <w:pPr>
              <w:widowControl w:val="0"/>
              <w:jc w:val="right"/>
              <w:rPr>
                <w:b/>
                <w:w w:val="98"/>
                <w:sz w:val="20"/>
                <w:szCs w:val="20"/>
                <w:lang w:val="fr-CA"/>
              </w:rPr>
            </w:pPr>
            <w:r w:rsidRPr="007C6151">
              <w:rPr>
                <w:rFonts w:eastAsia="SimSun"/>
                <w:b/>
                <w:w w:val="98"/>
                <w:sz w:val="20"/>
                <w:szCs w:val="20"/>
                <w:lang w:val="fr-CA"/>
              </w:rPr>
              <w:t>3 679 132</w:t>
            </w:r>
          </w:p>
        </w:tc>
        <w:tc>
          <w:tcPr>
            <w:tcW w:w="527" w:type="pct"/>
            <w:shd w:val="clear" w:color="auto" w:fill="auto"/>
            <w:tcMar>
              <w:top w:w="11" w:type="dxa"/>
              <w:left w:w="57" w:type="dxa"/>
              <w:bottom w:w="11" w:type="dxa"/>
              <w:right w:w="57" w:type="dxa"/>
            </w:tcMar>
            <w:vAlign w:val="center"/>
            <w:hideMark/>
          </w:tcPr>
          <w:p w14:paraId="34C3B513" w14:textId="77777777" w:rsidR="00920D3E" w:rsidRPr="007C6151" w:rsidRDefault="00920D3E" w:rsidP="00920D3E">
            <w:pPr>
              <w:widowControl w:val="0"/>
              <w:jc w:val="right"/>
              <w:rPr>
                <w:b/>
                <w:w w:val="98"/>
                <w:sz w:val="20"/>
                <w:szCs w:val="20"/>
                <w:lang w:val="fr-CA"/>
              </w:rPr>
            </w:pPr>
            <w:r w:rsidRPr="007C6151">
              <w:rPr>
                <w:rFonts w:eastAsia="SimSun"/>
                <w:b/>
                <w:w w:val="98"/>
                <w:sz w:val="20"/>
                <w:szCs w:val="20"/>
                <w:lang w:val="fr-CA"/>
              </w:rPr>
              <w:t>3 619 276</w:t>
            </w:r>
          </w:p>
        </w:tc>
        <w:tc>
          <w:tcPr>
            <w:tcW w:w="528" w:type="pct"/>
            <w:shd w:val="clear" w:color="auto" w:fill="auto"/>
            <w:tcMar>
              <w:top w:w="11" w:type="dxa"/>
              <w:left w:w="57" w:type="dxa"/>
              <w:bottom w:w="11" w:type="dxa"/>
              <w:right w:w="57" w:type="dxa"/>
            </w:tcMar>
            <w:vAlign w:val="center"/>
            <w:hideMark/>
          </w:tcPr>
          <w:p w14:paraId="53067936" w14:textId="77777777" w:rsidR="00920D3E" w:rsidRPr="007C6151" w:rsidRDefault="00920D3E" w:rsidP="00920D3E">
            <w:pPr>
              <w:widowControl w:val="0"/>
              <w:jc w:val="right"/>
              <w:rPr>
                <w:b/>
                <w:w w:val="98"/>
                <w:sz w:val="20"/>
                <w:szCs w:val="20"/>
                <w:lang w:val="fr-CA"/>
              </w:rPr>
            </w:pPr>
            <w:r w:rsidRPr="007C6151">
              <w:rPr>
                <w:rFonts w:eastAsia="SimSun"/>
                <w:b/>
                <w:w w:val="98"/>
                <w:sz w:val="20"/>
                <w:szCs w:val="20"/>
                <w:lang w:val="fr-CA"/>
              </w:rPr>
              <w:t>2 650 000</w:t>
            </w:r>
          </w:p>
        </w:tc>
        <w:tc>
          <w:tcPr>
            <w:tcW w:w="534" w:type="pct"/>
            <w:shd w:val="clear" w:color="auto" w:fill="auto"/>
            <w:tcMar>
              <w:top w:w="11" w:type="dxa"/>
              <w:left w:w="57" w:type="dxa"/>
              <w:bottom w:w="11" w:type="dxa"/>
              <w:right w:w="57" w:type="dxa"/>
            </w:tcMar>
            <w:vAlign w:val="center"/>
            <w:hideMark/>
          </w:tcPr>
          <w:p w14:paraId="3A64E841" w14:textId="77777777" w:rsidR="00920D3E" w:rsidRPr="007C6151" w:rsidRDefault="00920D3E" w:rsidP="00920D3E">
            <w:pPr>
              <w:widowControl w:val="0"/>
              <w:jc w:val="right"/>
              <w:rPr>
                <w:b/>
                <w:w w:val="98"/>
                <w:sz w:val="20"/>
                <w:szCs w:val="20"/>
                <w:lang w:val="fr-CA"/>
              </w:rPr>
            </w:pPr>
            <w:r w:rsidRPr="007C6151">
              <w:rPr>
                <w:rFonts w:eastAsia="SimSun"/>
                <w:b/>
                <w:w w:val="98"/>
                <w:sz w:val="20"/>
                <w:szCs w:val="20"/>
                <w:lang w:val="fr-CA"/>
              </w:rPr>
              <w:t>2 640 000</w:t>
            </w:r>
          </w:p>
        </w:tc>
        <w:tc>
          <w:tcPr>
            <w:tcW w:w="521" w:type="pct"/>
            <w:shd w:val="clear" w:color="auto" w:fill="auto"/>
            <w:tcMar>
              <w:top w:w="11" w:type="dxa"/>
              <w:left w:w="57" w:type="dxa"/>
              <w:bottom w:w="11" w:type="dxa"/>
              <w:right w:w="57" w:type="dxa"/>
            </w:tcMar>
            <w:vAlign w:val="center"/>
            <w:hideMark/>
          </w:tcPr>
          <w:p w14:paraId="4C2EE512" w14:textId="77777777" w:rsidR="00920D3E" w:rsidRPr="007C6151" w:rsidRDefault="00920D3E" w:rsidP="00920D3E">
            <w:pPr>
              <w:widowControl w:val="0"/>
              <w:jc w:val="right"/>
              <w:rPr>
                <w:b/>
                <w:w w:val="98"/>
                <w:sz w:val="20"/>
                <w:szCs w:val="20"/>
                <w:lang w:val="fr-CA"/>
              </w:rPr>
            </w:pPr>
            <w:r w:rsidRPr="007C6151">
              <w:rPr>
                <w:b/>
                <w:w w:val="98"/>
                <w:sz w:val="20"/>
                <w:szCs w:val="20"/>
                <w:lang w:val="fr-CA"/>
              </w:rPr>
              <w:t>1,000,000</w:t>
            </w:r>
          </w:p>
        </w:tc>
        <w:tc>
          <w:tcPr>
            <w:tcW w:w="531" w:type="pct"/>
            <w:shd w:val="clear" w:color="auto" w:fill="auto"/>
            <w:tcMar>
              <w:top w:w="11" w:type="dxa"/>
              <w:left w:w="57" w:type="dxa"/>
              <w:bottom w:w="11" w:type="dxa"/>
              <w:right w:w="57" w:type="dxa"/>
            </w:tcMar>
            <w:vAlign w:val="center"/>
            <w:hideMark/>
          </w:tcPr>
          <w:p w14:paraId="3E16CD1D" w14:textId="77777777" w:rsidR="00920D3E" w:rsidRPr="007C6151" w:rsidRDefault="00920D3E" w:rsidP="00920D3E">
            <w:pPr>
              <w:widowControl w:val="0"/>
              <w:jc w:val="right"/>
              <w:rPr>
                <w:b/>
                <w:w w:val="98"/>
                <w:sz w:val="20"/>
                <w:szCs w:val="20"/>
                <w:lang w:val="fr-CA"/>
              </w:rPr>
            </w:pPr>
            <w:r w:rsidRPr="007C6151">
              <w:rPr>
                <w:b/>
                <w:w w:val="98"/>
                <w:sz w:val="20"/>
                <w:szCs w:val="20"/>
                <w:lang w:val="fr-CA"/>
              </w:rPr>
              <w:t>925,000</w:t>
            </w:r>
          </w:p>
        </w:tc>
        <w:tc>
          <w:tcPr>
            <w:tcW w:w="543" w:type="pct"/>
            <w:shd w:val="clear" w:color="auto" w:fill="auto"/>
            <w:tcMar>
              <w:top w:w="11" w:type="dxa"/>
              <w:left w:w="57" w:type="dxa"/>
              <w:bottom w:w="11" w:type="dxa"/>
              <w:right w:w="57" w:type="dxa"/>
            </w:tcMar>
            <w:vAlign w:val="center"/>
            <w:hideMark/>
          </w:tcPr>
          <w:p w14:paraId="0BC7A8C1" w14:textId="77777777" w:rsidR="00920D3E" w:rsidRPr="007C6151" w:rsidRDefault="00920D3E" w:rsidP="00920D3E">
            <w:pPr>
              <w:widowControl w:val="0"/>
              <w:jc w:val="right"/>
              <w:rPr>
                <w:b/>
                <w:w w:val="98"/>
                <w:sz w:val="20"/>
                <w:szCs w:val="20"/>
                <w:lang w:val="fr-CA"/>
              </w:rPr>
            </w:pPr>
            <w:r w:rsidRPr="007C6151">
              <w:rPr>
                <w:rFonts w:eastAsia="SimSun"/>
                <w:b/>
                <w:w w:val="98"/>
                <w:sz w:val="20"/>
                <w:szCs w:val="20"/>
                <w:lang w:val="fr-CA"/>
              </w:rPr>
              <w:t>7,329,132</w:t>
            </w:r>
          </w:p>
        </w:tc>
        <w:tc>
          <w:tcPr>
            <w:tcW w:w="539" w:type="pct"/>
            <w:shd w:val="clear" w:color="auto" w:fill="auto"/>
            <w:tcMar>
              <w:top w:w="11" w:type="dxa"/>
              <w:left w:w="57" w:type="dxa"/>
              <w:bottom w:w="11" w:type="dxa"/>
              <w:right w:w="57" w:type="dxa"/>
            </w:tcMar>
            <w:vAlign w:val="center"/>
            <w:hideMark/>
          </w:tcPr>
          <w:p w14:paraId="05A1B814" w14:textId="77777777" w:rsidR="00920D3E" w:rsidRPr="007C6151" w:rsidRDefault="00920D3E" w:rsidP="00920D3E">
            <w:pPr>
              <w:widowControl w:val="0"/>
              <w:jc w:val="right"/>
              <w:rPr>
                <w:b/>
                <w:w w:val="98"/>
                <w:sz w:val="20"/>
                <w:szCs w:val="20"/>
                <w:lang w:val="fr-CA"/>
              </w:rPr>
            </w:pPr>
            <w:r w:rsidRPr="007C6151">
              <w:rPr>
                <w:rFonts w:eastAsia="SimSun"/>
                <w:b/>
                <w:w w:val="98"/>
                <w:sz w:val="20"/>
                <w:szCs w:val="20"/>
                <w:lang w:val="fr-CA"/>
              </w:rPr>
              <w:t>7,184,276</w:t>
            </w:r>
          </w:p>
        </w:tc>
      </w:tr>
      <w:tr w:rsidR="00920D3E" w:rsidRPr="007C6151" w14:paraId="2EE320E0" w14:textId="77777777" w:rsidTr="00920D3E">
        <w:tc>
          <w:tcPr>
            <w:tcW w:w="751" w:type="pct"/>
            <w:shd w:val="clear" w:color="auto" w:fill="auto"/>
            <w:tcMar>
              <w:top w:w="11" w:type="dxa"/>
              <w:left w:w="108" w:type="dxa"/>
              <w:bottom w:w="11" w:type="dxa"/>
              <w:right w:w="57" w:type="dxa"/>
            </w:tcMar>
            <w:vAlign w:val="center"/>
            <w:hideMark/>
          </w:tcPr>
          <w:p w14:paraId="5BA79D60" w14:textId="77777777" w:rsidR="00920D3E" w:rsidRPr="007C6151" w:rsidRDefault="00920D3E" w:rsidP="00920D3E">
            <w:pPr>
              <w:widowControl w:val="0"/>
              <w:jc w:val="left"/>
              <w:rPr>
                <w:b/>
                <w:w w:val="98"/>
                <w:sz w:val="20"/>
                <w:szCs w:val="20"/>
                <w:lang w:val="fr-CA"/>
              </w:rPr>
            </w:pPr>
            <w:r w:rsidRPr="007C6151">
              <w:rPr>
                <w:rFonts w:eastAsia="SimSun"/>
                <w:b/>
                <w:w w:val="98"/>
                <w:sz w:val="20"/>
                <w:szCs w:val="20"/>
                <w:lang w:val="fr-CA"/>
              </w:rPr>
              <w:t>Taux de décaissement (%)</w:t>
            </w:r>
          </w:p>
        </w:tc>
        <w:tc>
          <w:tcPr>
            <w:tcW w:w="1054" w:type="pct"/>
            <w:gridSpan w:val="2"/>
            <w:shd w:val="clear" w:color="auto" w:fill="auto"/>
            <w:tcMar>
              <w:top w:w="11" w:type="dxa"/>
              <w:left w:w="57" w:type="dxa"/>
              <w:bottom w:w="11" w:type="dxa"/>
              <w:right w:w="57" w:type="dxa"/>
            </w:tcMar>
            <w:vAlign w:val="center"/>
            <w:hideMark/>
          </w:tcPr>
          <w:p w14:paraId="484D6628" w14:textId="77777777" w:rsidR="00920D3E" w:rsidRPr="007C6151" w:rsidRDefault="00920D3E" w:rsidP="00920D3E">
            <w:pPr>
              <w:widowControl w:val="0"/>
              <w:jc w:val="center"/>
              <w:rPr>
                <w:w w:val="98"/>
                <w:sz w:val="20"/>
                <w:szCs w:val="20"/>
                <w:lang w:val="fr-CA"/>
              </w:rPr>
            </w:pPr>
            <w:r w:rsidRPr="007C6151">
              <w:rPr>
                <w:w w:val="98"/>
                <w:sz w:val="20"/>
                <w:szCs w:val="20"/>
                <w:lang w:val="fr-CA"/>
              </w:rPr>
              <w:t>98,0</w:t>
            </w:r>
          </w:p>
        </w:tc>
        <w:tc>
          <w:tcPr>
            <w:tcW w:w="1062" w:type="pct"/>
            <w:gridSpan w:val="2"/>
            <w:shd w:val="clear" w:color="auto" w:fill="auto"/>
            <w:tcMar>
              <w:top w:w="11" w:type="dxa"/>
              <w:left w:w="57" w:type="dxa"/>
              <w:bottom w:w="11" w:type="dxa"/>
              <w:right w:w="57" w:type="dxa"/>
            </w:tcMar>
            <w:vAlign w:val="center"/>
            <w:hideMark/>
          </w:tcPr>
          <w:p w14:paraId="5C54F727" w14:textId="77777777" w:rsidR="00920D3E" w:rsidRPr="007C6151" w:rsidRDefault="00920D3E" w:rsidP="00920D3E">
            <w:pPr>
              <w:widowControl w:val="0"/>
              <w:jc w:val="center"/>
              <w:rPr>
                <w:w w:val="98"/>
                <w:sz w:val="20"/>
                <w:szCs w:val="20"/>
                <w:lang w:val="fr-CA"/>
              </w:rPr>
            </w:pPr>
            <w:r w:rsidRPr="007C6151">
              <w:rPr>
                <w:w w:val="98"/>
                <w:sz w:val="20"/>
                <w:szCs w:val="20"/>
                <w:lang w:val="fr-CA"/>
              </w:rPr>
              <w:t>99,6</w:t>
            </w:r>
          </w:p>
        </w:tc>
        <w:tc>
          <w:tcPr>
            <w:tcW w:w="1052" w:type="pct"/>
            <w:gridSpan w:val="2"/>
            <w:shd w:val="clear" w:color="auto" w:fill="auto"/>
            <w:tcMar>
              <w:top w:w="11" w:type="dxa"/>
              <w:left w:w="57" w:type="dxa"/>
              <w:bottom w:w="11" w:type="dxa"/>
              <w:right w:w="57" w:type="dxa"/>
            </w:tcMar>
            <w:vAlign w:val="center"/>
            <w:hideMark/>
          </w:tcPr>
          <w:p w14:paraId="429A7F37" w14:textId="77777777" w:rsidR="00920D3E" w:rsidRPr="007C6151" w:rsidRDefault="00920D3E" w:rsidP="00920D3E">
            <w:pPr>
              <w:widowControl w:val="0"/>
              <w:jc w:val="center"/>
              <w:rPr>
                <w:w w:val="98"/>
                <w:sz w:val="20"/>
                <w:szCs w:val="20"/>
                <w:lang w:val="fr-CA"/>
              </w:rPr>
            </w:pPr>
            <w:r w:rsidRPr="007C6151">
              <w:rPr>
                <w:w w:val="98"/>
                <w:sz w:val="20"/>
                <w:szCs w:val="20"/>
                <w:lang w:val="fr-CA"/>
              </w:rPr>
              <w:t>93,0</w:t>
            </w:r>
          </w:p>
        </w:tc>
        <w:tc>
          <w:tcPr>
            <w:tcW w:w="1082" w:type="pct"/>
            <w:gridSpan w:val="2"/>
            <w:shd w:val="clear" w:color="auto" w:fill="auto"/>
            <w:tcMar>
              <w:top w:w="11" w:type="dxa"/>
              <w:left w:w="57" w:type="dxa"/>
              <w:bottom w:w="11" w:type="dxa"/>
              <w:right w:w="57" w:type="dxa"/>
            </w:tcMar>
            <w:vAlign w:val="center"/>
            <w:hideMark/>
          </w:tcPr>
          <w:p w14:paraId="3C0F37F9" w14:textId="77777777" w:rsidR="00920D3E" w:rsidRPr="007C6151" w:rsidRDefault="00920D3E" w:rsidP="00920D3E">
            <w:pPr>
              <w:widowControl w:val="0"/>
              <w:jc w:val="center"/>
              <w:rPr>
                <w:w w:val="98"/>
                <w:sz w:val="20"/>
                <w:szCs w:val="20"/>
                <w:lang w:val="fr-CA"/>
              </w:rPr>
            </w:pPr>
            <w:r w:rsidRPr="007C6151">
              <w:rPr>
                <w:w w:val="98"/>
                <w:sz w:val="20"/>
                <w:szCs w:val="20"/>
                <w:lang w:val="fr-CA"/>
              </w:rPr>
              <w:t>98,0</w:t>
            </w:r>
          </w:p>
        </w:tc>
      </w:tr>
    </w:tbl>
    <w:p w14:paraId="5A710DE9" w14:textId="77777777" w:rsidR="00920D3E" w:rsidRPr="007C6151" w:rsidRDefault="00920D3E" w:rsidP="00920D3E">
      <w:pPr>
        <w:pStyle w:val="Heading1"/>
        <w:widowControl w:val="0"/>
        <w:numPr>
          <w:ilvl w:val="0"/>
          <w:numId w:val="0"/>
        </w:numPr>
        <w:spacing w:after="0"/>
        <w:rPr>
          <w:u w:val="single"/>
          <w:lang w:val="fr-CA"/>
        </w:rPr>
      </w:pPr>
      <w:r w:rsidRPr="007C6151">
        <w:rPr>
          <w:highlight w:val="yellow"/>
          <w:lang w:val="fr-CA"/>
        </w:rPr>
        <w:fldChar w:fldCharType="end"/>
      </w:r>
    </w:p>
    <w:p w14:paraId="3E2F89FF" w14:textId="77777777" w:rsidR="00920D3E" w:rsidRPr="007C6151" w:rsidRDefault="00920D3E" w:rsidP="00920D3E">
      <w:pPr>
        <w:pStyle w:val="Heading1"/>
        <w:widowControl w:val="0"/>
        <w:numPr>
          <w:ilvl w:val="0"/>
          <w:numId w:val="0"/>
        </w:numPr>
        <w:spacing w:after="0"/>
        <w:rPr>
          <w:u w:val="single"/>
          <w:lang w:val="fr-CA"/>
        </w:rPr>
      </w:pPr>
      <w:r w:rsidRPr="007C6151">
        <w:rPr>
          <w:u w:val="single"/>
          <w:lang w:val="fr-CA"/>
        </w:rPr>
        <w:t>Plan de mise en œuvre de la quatrième tranche de la phase II</w:t>
      </w:r>
    </w:p>
    <w:p w14:paraId="40CDDA1F" w14:textId="77777777" w:rsidR="00920D3E" w:rsidRPr="007C6151" w:rsidRDefault="00920D3E" w:rsidP="00920D3E">
      <w:pPr>
        <w:widowControl w:val="0"/>
        <w:rPr>
          <w:highlight w:val="yellow"/>
          <w:lang w:val="fr-CA"/>
        </w:rPr>
      </w:pPr>
    </w:p>
    <w:p w14:paraId="3435B2FA" w14:textId="77777777" w:rsidR="00920D3E" w:rsidRPr="007C6151" w:rsidRDefault="00920D3E" w:rsidP="00920D3E">
      <w:pPr>
        <w:pStyle w:val="Heading1"/>
        <w:widowControl w:val="0"/>
        <w:rPr>
          <w:lang w:val="fr-CA"/>
        </w:rPr>
      </w:pPr>
      <w:r w:rsidRPr="007C6151">
        <w:rPr>
          <w:lang w:val="fr-CA"/>
        </w:rPr>
        <w:t>Les activités supplémentaires suivantes seront mises en œuvre en 2022 :</w:t>
      </w:r>
    </w:p>
    <w:p w14:paraId="0B1FE0E3" w14:textId="77777777" w:rsidR="00920D3E" w:rsidRPr="007C6151" w:rsidRDefault="00920D3E" w:rsidP="00920D3E">
      <w:pPr>
        <w:pStyle w:val="Heading2"/>
        <w:numPr>
          <w:ilvl w:val="1"/>
          <w:numId w:val="1"/>
        </w:numPr>
        <w:rPr>
          <w:lang w:val="fr-CA"/>
        </w:rPr>
      </w:pPr>
      <w:r w:rsidRPr="007C6151">
        <w:rPr>
          <w:lang w:val="fr-CA"/>
        </w:rPr>
        <w:t>Révision de deux codes du secteur de l’entretien, en collaboration avec l’Association des électroménagers électriques d</w:t>
      </w:r>
      <w:r>
        <w:rPr>
          <w:lang w:val="fr-CA"/>
        </w:rPr>
        <w:t xml:space="preserve">omestiques de la Chine (AEED), notamment sur les </w:t>
      </w:r>
      <w:r w:rsidRPr="007C6151">
        <w:rPr>
          <w:lang w:val="fr-CA"/>
        </w:rPr>
        <w:t>normes techniques d’installation, d’entretien et de transport d’équipement de réfrigération et de climatisation à base de R-290</w:t>
      </w:r>
      <w:r>
        <w:rPr>
          <w:lang w:val="fr-CA"/>
        </w:rPr>
        <w:t>,</w:t>
      </w:r>
      <w:r w:rsidRPr="007C6151">
        <w:rPr>
          <w:lang w:val="fr-CA"/>
        </w:rPr>
        <w:t xml:space="preserve"> et </w:t>
      </w:r>
      <w:r>
        <w:rPr>
          <w:lang w:val="fr-CA"/>
        </w:rPr>
        <w:t xml:space="preserve">sur </w:t>
      </w:r>
      <w:r w:rsidRPr="007C6151">
        <w:rPr>
          <w:lang w:val="fr-CA"/>
        </w:rPr>
        <w:t>les normes de sécurité pour le transport de climatiseurs individuels à base de frigorigènes inflammables, afin de réduire les risques de fuite de frigorigène pendant le transport (Allemagne) (60 000 $US) ;</w:t>
      </w:r>
    </w:p>
    <w:p w14:paraId="6103238E" w14:textId="77777777" w:rsidR="00920D3E" w:rsidRPr="007C6151" w:rsidRDefault="00920D3E" w:rsidP="00920D3E">
      <w:pPr>
        <w:pStyle w:val="Heading2"/>
        <w:numPr>
          <w:ilvl w:val="1"/>
          <w:numId w:val="1"/>
        </w:numPr>
        <w:rPr>
          <w:lang w:val="fr-CA"/>
        </w:rPr>
      </w:pPr>
      <w:r w:rsidRPr="007C6151">
        <w:rPr>
          <w:lang w:val="fr-CA"/>
        </w:rPr>
        <w:t xml:space="preserve">Rayonnement et formation </w:t>
      </w:r>
      <w:r>
        <w:rPr>
          <w:lang w:val="fr-CA"/>
        </w:rPr>
        <w:t>après</w:t>
      </w:r>
      <w:r w:rsidRPr="007C6151">
        <w:rPr>
          <w:lang w:val="fr-CA"/>
        </w:rPr>
        <w:t xml:space="preserve"> de 1 500 participants du sous-secteur des supermarchés, afin de promouvoir les bonnes pratiques d’entretien en réfrigération, introduire de nouvelles technologies et offrir une formation aux techniciens de ce sous-secteur (Allemagne) (229 000 $US) ;</w:t>
      </w:r>
    </w:p>
    <w:p w14:paraId="5077D62D" w14:textId="77777777" w:rsidR="00920D3E" w:rsidRPr="007C6151" w:rsidRDefault="00920D3E" w:rsidP="00920D3E">
      <w:pPr>
        <w:pStyle w:val="Heading2"/>
        <w:numPr>
          <w:ilvl w:val="1"/>
          <w:numId w:val="1"/>
        </w:numPr>
        <w:rPr>
          <w:lang w:val="fr-CA"/>
        </w:rPr>
      </w:pPr>
      <w:r w:rsidRPr="007C6151">
        <w:rPr>
          <w:lang w:val="fr-CA"/>
        </w:rPr>
        <w:t xml:space="preserve">Projet de démonstration pour un bénéficiaire du sous-secteur de la chaîne frigorifique afin de recueillir des données pour une étude sur la réduction de la consommation de HCFC et promouvoir de bonnes pratiques d’entretien comprenant le recyclage et la récupération de frigorigènes (PNUE/Japon) (60 000 $US) ; </w:t>
      </w:r>
    </w:p>
    <w:p w14:paraId="20606327" w14:textId="77777777" w:rsidR="00920D3E" w:rsidRPr="007C6151" w:rsidRDefault="00920D3E" w:rsidP="00920D3E">
      <w:pPr>
        <w:pStyle w:val="Heading2"/>
        <w:numPr>
          <w:ilvl w:val="1"/>
          <w:numId w:val="1"/>
        </w:numPr>
        <w:rPr>
          <w:lang w:val="fr-CA"/>
        </w:rPr>
      </w:pPr>
      <w:r w:rsidRPr="007C6151">
        <w:rPr>
          <w:lang w:val="fr-CA"/>
        </w:rPr>
        <w:t xml:space="preserve">Signature d’accords avec deux villes pilotes supplémentaires (Tianjin et Zhejiang) et début d’études sur le secteur de l’entretien, </w:t>
      </w:r>
      <w:r>
        <w:rPr>
          <w:lang w:val="fr-CA"/>
        </w:rPr>
        <w:t>création d’</w:t>
      </w:r>
      <w:r w:rsidRPr="007C6151">
        <w:rPr>
          <w:lang w:val="fr-CA"/>
        </w:rPr>
        <w:t xml:space="preserve">une base de </w:t>
      </w:r>
      <w:r>
        <w:rPr>
          <w:lang w:val="fr-CA"/>
        </w:rPr>
        <w:t>données</w:t>
      </w:r>
      <w:r w:rsidRPr="007C6151">
        <w:rPr>
          <w:lang w:val="fr-CA"/>
        </w:rPr>
        <w:t xml:space="preserve"> des techniciens d’entretien, promotion de bonnes pratiques par la formation et le rayonnement, et démonstration de la gestion des frigorigènes, comprenant le recyclage et la réutilisation, à l’intention des utilisateurs (PNUE) (200 000 $US) ;</w:t>
      </w:r>
    </w:p>
    <w:p w14:paraId="2CC88ABD" w14:textId="77777777" w:rsidR="00920D3E" w:rsidRPr="007C6151" w:rsidRDefault="00920D3E" w:rsidP="00920D3E">
      <w:pPr>
        <w:pStyle w:val="Heading2"/>
        <w:numPr>
          <w:ilvl w:val="1"/>
          <w:numId w:val="1"/>
        </w:numPr>
        <w:rPr>
          <w:lang w:val="fr-CA"/>
        </w:rPr>
      </w:pPr>
      <w:r w:rsidRPr="007C6151">
        <w:rPr>
          <w:lang w:val="fr-CA"/>
        </w:rPr>
        <w:t xml:space="preserve">Formation de 400 techniciens </w:t>
      </w:r>
      <w:r>
        <w:rPr>
          <w:lang w:val="fr-CA"/>
        </w:rPr>
        <w:t>dans</w:t>
      </w:r>
      <w:r w:rsidRPr="007C6151">
        <w:rPr>
          <w:lang w:val="fr-CA"/>
        </w:rPr>
        <w:t xml:space="preserve"> 50 </w:t>
      </w:r>
      <w:r>
        <w:rPr>
          <w:lang w:val="fr-CA"/>
        </w:rPr>
        <w:t>petites et moyennes entreprises d’entretien pour le secte</w:t>
      </w:r>
      <w:r w:rsidRPr="007C6151">
        <w:rPr>
          <w:lang w:val="fr-CA"/>
        </w:rPr>
        <w:t xml:space="preserve">ur de la RIC; mise à jour du manuel de formation </w:t>
      </w:r>
      <w:r>
        <w:rPr>
          <w:lang w:val="fr-CA"/>
        </w:rPr>
        <w:t>en</w:t>
      </w:r>
      <w:r w:rsidRPr="007C6151">
        <w:rPr>
          <w:lang w:val="fr-CA"/>
        </w:rPr>
        <w:t xml:space="preserve"> service après-vente afin de mettre l’accent sur les techniciens du service après-vente, les vendeurs et autres membres du personnel, </w:t>
      </w:r>
      <w:r>
        <w:rPr>
          <w:lang w:val="fr-CA"/>
        </w:rPr>
        <w:t>dans le but</w:t>
      </w:r>
      <w:r w:rsidRPr="007C6151">
        <w:rPr>
          <w:lang w:val="fr-CA"/>
        </w:rPr>
        <w:t xml:space="preserve"> de promouvoir le marketing et l’entretien de l’équipement de </w:t>
      </w:r>
      <w:r w:rsidRPr="007C6151">
        <w:rPr>
          <w:lang w:val="fr-CA"/>
        </w:rPr>
        <w:lastRenderedPageBreak/>
        <w:t xml:space="preserve">réfrigération et de climatisation à base de R-290; et formation de 1 000 techniciens en bonnes pratiques, dont l’installation et la manipulation </w:t>
      </w:r>
      <w:r>
        <w:rPr>
          <w:lang w:val="fr-CA"/>
        </w:rPr>
        <w:t>de</w:t>
      </w:r>
      <w:r w:rsidRPr="007C6151">
        <w:rPr>
          <w:lang w:val="fr-CA"/>
        </w:rPr>
        <w:t xml:space="preserve"> RAC à base de R-290 (PNUE/Japon) (70 000 $US) (Allemagne) (260 000 $US) ;</w:t>
      </w:r>
    </w:p>
    <w:p w14:paraId="247F37A6" w14:textId="77777777" w:rsidR="00920D3E" w:rsidRPr="007C6151" w:rsidRDefault="00920D3E" w:rsidP="00920D3E">
      <w:pPr>
        <w:pStyle w:val="Heading2"/>
        <w:numPr>
          <w:ilvl w:val="1"/>
          <w:numId w:val="1"/>
        </w:numPr>
        <w:rPr>
          <w:lang w:val="fr-CA"/>
        </w:rPr>
      </w:pPr>
      <w:r w:rsidRPr="007C6151">
        <w:rPr>
          <w:lang w:val="fr-CA"/>
        </w:rPr>
        <w:t>Renforcement du système de gestion des importations et exportations en développant un mécanisme de coopération à long terme avec les services de gestion concernés, et formation de 100 douaniers (des services de supervision et de</w:t>
      </w:r>
      <w:r>
        <w:rPr>
          <w:lang w:val="fr-CA"/>
        </w:rPr>
        <w:t xml:space="preserve"> lutte contre la contrebande), des services commerciaux et d</w:t>
      </w:r>
      <w:r w:rsidRPr="007C6151">
        <w:rPr>
          <w:lang w:val="fr-CA"/>
        </w:rPr>
        <w:t xml:space="preserve">es entreprises sur les questions en lien avec le Protocole de Montréal, les politiques d’importation et d’exportation, les lois et réglementations nationales, </w:t>
      </w:r>
      <w:r>
        <w:rPr>
          <w:lang w:val="fr-CA"/>
        </w:rPr>
        <w:t xml:space="preserve">et </w:t>
      </w:r>
      <w:r w:rsidRPr="007C6151">
        <w:rPr>
          <w:lang w:val="fr-CA"/>
        </w:rPr>
        <w:t>les efforts des douaniers pour lutter contre le commerce illicite des SAO (PNUE) (191 000 $US) ;</w:t>
      </w:r>
    </w:p>
    <w:p w14:paraId="3F869D9E" w14:textId="77777777" w:rsidR="00920D3E" w:rsidRPr="007C6151" w:rsidRDefault="00920D3E" w:rsidP="00920D3E">
      <w:pPr>
        <w:pStyle w:val="Heading2"/>
        <w:numPr>
          <w:ilvl w:val="1"/>
          <w:numId w:val="1"/>
        </w:numPr>
        <w:rPr>
          <w:lang w:val="fr-CA"/>
        </w:rPr>
      </w:pPr>
      <w:r w:rsidRPr="007C6151">
        <w:rPr>
          <w:lang w:val="fr-CA"/>
        </w:rPr>
        <w:t>Tenue d’une enquête nationale, par l’entremise du Bureau douanier de lutte contre la contrebande de Ningbo, sur le commerce illicite des SAO et l’efficacité des services policier</w:t>
      </w:r>
      <w:r>
        <w:rPr>
          <w:lang w:val="fr-CA"/>
        </w:rPr>
        <w:t>s</w:t>
      </w:r>
      <w:r w:rsidRPr="007C6151">
        <w:rPr>
          <w:lang w:val="fr-CA"/>
        </w:rPr>
        <w:t xml:space="preserve"> à contribuer au développement de systèmes de collecte d’informations sur les SAO</w:t>
      </w:r>
      <w:r>
        <w:rPr>
          <w:lang w:val="fr-CA"/>
        </w:rPr>
        <w:t>,</w:t>
      </w:r>
      <w:r w:rsidRPr="007C6151">
        <w:rPr>
          <w:lang w:val="fr-CA"/>
        </w:rPr>
        <w:t xml:space="preserve"> afin de renforcer les capacités de profilage des risques concernant le commerce des SAO (PNUE) (135 000 $US) ;</w:t>
      </w:r>
    </w:p>
    <w:p w14:paraId="2A5986B9" w14:textId="77777777" w:rsidR="00920D3E" w:rsidRPr="007C6151" w:rsidRDefault="00920D3E" w:rsidP="00920D3E">
      <w:pPr>
        <w:pStyle w:val="Heading2"/>
        <w:keepNext/>
        <w:widowControl/>
        <w:numPr>
          <w:ilvl w:val="1"/>
          <w:numId w:val="1"/>
        </w:numPr>
        <w:rPr>
          <w:lang w:val="fr-CA"/>
        </w:rPr>
      </w:pPr>
      <w:r w:rsidRPr="007C6151">
        <w:rPr>
          <w:lang w:val="fr-CA"/>
        </w:rPr>
        <w:t xml:space="preserve">En ce qui concerne les éléments de facilitation, </w:t>
      </w:r>
      <w:r>
        <w:rPr>
          <w:lang w:val="fr-CA"/>
        </w:rPr>
        <w:t>poursuivre le</w:t>
      </w:r>
      <w:r w:rsidRPr="007C6151">
        <w:rPr>
          <w:lang w:val="fr-CA"/>
        </w:rPr>
        <w:t xml:space="preserve"> renforcement des capacités des autorités locales </w:t>
      </w:r>
      <w:r>
        <w:rPr>
          <w:lang w:val="fr-CA"/>
        </w:rPr>
        <w:t>visant à</w:t>
      </w:r>
      <w:r w:rsidRPr="007C6151">
        <w:rPr>
          <w:lang w:val="fr-CA"/>
        </w:rPr>
        <w:t xml:space="preserve"> améliorer la coordination et les communications avec les diverses associations industrielles, les institutions de recherche, les experts et les entreprises; organisation de quatre ateliers de formation pour les agents de gestion des SAO et d’application des lois de 31 bureaux de l’écologie et de l’environnement (BEE) afin d’acquérir de l’expérience et des compétences en application des règles sur les SAO aux échelles provinciale et locale (PNUE) (370 000 $US) ;</w:t>
      </w:r>
    </w:p>
    <w:p w14:paraId="47923642" w14:textId="77777777" w:rsidR="00920D3E" w:rsidRPr="007C6151" w:rsidRDefault="00920D3E" w:rsidP="00920D3E">
      <w:pPr>
        <w:pStyle w:val="Heading2"/>
        <w:numPr>
          <w:ilvl w:val="1"/>
          <w:numId w:val="1"/>
        </w:numPr>
        <w:rPr>
          <w:lang w:val="fr-CA"/>
        </w:rPr>
      </w:pPr>
      <w:r w:rsidRPr="007C6151">
        <w:rPr>
          <w:lang w:val="fr-CA"/>
        </w:rPr>
        <w:t xml:space="preserve">Créer et présenter des activités de sensibilisation du public, dont la Journée internationale de la protection de la couche d’ozone, des ateliers sur la gestion des SAO, des expositions et du matériel d’information; promouvoir la sensibilisation à la protection de la couche d’ozone; organiser la tournée et la table ronde sur les technologies climatiques Ozone2, et l’atelier international sur les substances de remplacement du HCFC-22 dans le secteur des climatiseurs individuels; et maintenir et actualiser le site Web Action ozone en Chine, en chinois et en anglais (PNUE) (105 000 $US) (Japon) (150 000 $US) ; </w:t>
      </w:r>
    </w:p>
    <w:p w14:paraId="4F384DA7" w14:textId="4548BC3E" w:rsidR="00920D3E" w:rsidRPr="007C6151" w:rsidRDefault="00920D3E" w:rsidP="00920D3E">
      <w:pPr>
        <w:pStyle w:val="Heading2"/>
        <w:numPr>
          <w:ilvl w:val="1"/>
          <w:numId w:val="1"/>
        </w:numPr>
        <w:rPr>
          <w:lang w:val="fr-CA"/>
        </w:rPr>
      </w:pPr>
      <w:r w:rsidRPr="007C6151">
        <w:rPr>
          <w:lang w:val="fr-CA"/>
        </w:rPr>
        <w:t xml:space="preserve">Diriger le groupe de travail sur l’entretien de l’équipement de réfrigération de la phase II du PGEH, notamment en ce qui concerne la coordination, la mise en œuvre et le suivi des activités du secteur de l’entretien, le renforcement des capacités des autorités nationales et locales, et la sensibilisation et le rayonnement. Le BCEE/MEE continuera à assurer la gestion et le suivi de la mise en œuvre générale du projet (Bureau de gestion du </w:t>
      </w:r>
      <w:r w:rsidR="005312BB" w:rsidRPr="007C6151">
        <w:rPr>
          <w:lang w:val="fr-CA"/>
        </w:rPr>
        <w:t>projet)</w:t>
      </w:r>
      <w:r w:rsidRPr="007C6151">
        <w:rPr>
          <w:lang w:val="fr-CA"/>
        </w:rPr>
        <w:t xml:space="preserve"> (PNUE) (119 000 $US) (Allemagne) (51 000 $US). </w:t>
      </w:r>
    </w:p>
    <w:p w14:paraId="3E07EB0A" w14:textId="77777777" w:rsidR="00920D3E" w:rsidRPr="007C6151" w:rsidRDefault="00920D3E" w:rsidP="00920D3E">
      <w:pPr>
        <w:pStyle w:val="Heading2"/>
        <w:numPr>
          <w:ilvl w:val="0"/>
          <w:numId w:val="0"/>
        </w:numPr>
        <w:ind w:left="1440"/>
        <w:rPr>
          <w:b/>
          <w:lang w:val="fr-CA"/>
        </w:rPr>
      </w:pPr>
      <w:r w:rsidRPr="007C6151">
        <w:rPr>
          <w:b/>
          <w:lang w:val="fr-CA"/>
        </w:rPr>
        <w:t>OBSERVATIONS ET RECOMMANDATION DU SECRÉTARIAT</w:t>
      </w:r>
    </w:p>
    <w:p w14:paraId="50D0C3A3" w14:textId="77777777" w:rsidR="00920D3E" w:rsidRPr="007C6151" w:rsidRDefault="00920D3E" w:rsidP="00920D3E">
      <w:pPr>
        <w:spacing w:after="240"/>
        <w:rPr>
          <w:b/>
          <w:lang w:val="fr-CA"/>
        </w:rPr>
      </w:pPr>
      <w:r w:rsidRPr="007C6151">
        <w:rPr>
          <w:b/>
          <w:lang w:val="fr-CA"/>
        </w:rPr>
        <w:t>OBSERVATIONS</w:t>
      </w:r>
    </w:p>
    <w:p w14:paraId="73EE185B" w14:textId="77777777" w:rsidR="00920D3E" w:rsidRPr="007C6151" w:rsidRDefault="00920D3E" w:rsidP="00920D3E">
      <w:pPr>
        <w:pStyle w:val="Title1"/>
        <w:spacing w:after="240"/>
        <w:jc w:val="both"/>
        <w:rPr>
          <w:b w:val="0"/>
          <w:u w:val="single"/>
          <w:lang w:val="fr-CA"/>
        </w:rPr>
      </w:pPr>
      <w:r w:rsidRPr="007C6151">
        <w:rPr>
          <w:b w:val="0"/>
          <w:u w:val="single"/>
          <w:lang w:val="fr-CA"/>
        </w:rPr>
        <w:t>C</w:t>
      </w:r>
      <w:r w:rsidRPr="007C6151">
        <w:rPr>
          <w:b w:val="0"/>
          <w:caps w:val="0"/>
          <w:u w:val="single"/>
          <w:lang w:val="fr-CA"/>
        </w:rPr>
        <w:t xml:space="preserve">onsommation de </w:t>
      </w:r>
      <w:r w:rsidRPr="007C6151">
        <w:rPr>
          <w:b w:val="0"/>
          <w:u w:val="single"/>
          <w:lang w:val="fr-CA"/>
        </w:rPr>
        <w:t>HCFC</w:t>
      </w:r>
    </w:p>
    <w:p w14:paraId="10295A97" w14:textId="77777777" w:rsidR="00920D3E" w:rsidRPr="007C6151" w:rsidRDefault="00920D3E" w:rsidP="00920D3E">
      <w:pPr>
        <w:pStyle w:val="Heading1"/>
        <w:rPr>
          <w:lang w:val="fr-CA"/>
        </w:rPr>
      </w:pPr>
      <w:r w:rsidRPr="007C6151">
        <w:rPr>
          <w:lang w:val="fr-CA"/>
        </w:rPr>
        <w:t>La consommation de HCFC dans le secteur de l’e</w:t>
      </w:r>
      <w:r>
        <w:rPr>
          <w:lang w:val="fr-CA"/>
        </w:rPr>
        <w:t>ntretien a été de 54 369,66 tonn</w:t>
      </w:r>
      <w:r w:rsidRPr="007C6151">
        <w:rPr>
          <w:lang w:val="fr-CA"/>
        </w:rPr>
        <w:t>es métriques (tm) (2 984,4 tonnes PAO) en 2020, comme indiqué dans le tableau 2.</w:t>
      </w:r>
      <w:r w:rsidRPr="007C6151">
        <w:rPr>
          <w:rStyle w:val="FootnoteReference"/>
          <w:lang w:val="fr-CA"/>
        </w:rPr>
        <w:footnoteReference w:id="34"/>
      </w:r>
    </w:p>
    <w:p w14:paraId="1D850C54" w14:textId="77777777" w:rsidR="00920D3E" w:rsidRPr="007C6151" w:rsidRDefault="00920D3E" w:rsidP="00920D3E">
      <w:pPr>
        <w:keepNext/>
        <w:keepLines/>
        <w:widowControl w:val="0"/>
        <w:rPr>
          <w:b/>
          <w:lang w:val="fr-CA"/>
        </w:rPr>
      </w:pPr>
      <w:r w:rsidRPr="007C6151">
        <w:rPr>
          <w:b/>
          <w:lang w:val="fr-CA"/>
        </w:rPr>
        <w:lastRenderedPageBreak/>
        <w:t>Tableau 2. Consommation de HCFC dans le secteur de l’entretien de la Chine (donn</w:t>
      </w:r>
      <w:r>
        <w:rPr>
          <w:b/>
          <w:lang w:val="fr-CA"/>
        </w:rPr>
        <w:t>é</w:t>
      </w:r>
      <w:r w:rsidRPr="007C6151">
        <w:rPr>
          <w:b/>
          <w:lang w:val="fr-CA"/>
        </w:rPr>
        <w:t>es relatives au programme de pays, 2015-2020)</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97"/>
        <w:gridCol w:w="1124"/>
        <w:gridCol w:w="101"/>
        <w:gridCol w:w="1144"/>
        <w:gridCol w:w="80"/>
        <w:gridCol w:w="1165"/>
        <w:gridCol w:w="60"/>
        <w:gridCol w:w="1186"/>
        <w:gridCol w:w="39"/>
        <w:gridCol w:w="1206"/>
        <w:gridCol w:w="19"/>
        <w:gridCol w:w="1229"/>
      </w:tblGrid>
      <w:tr w:rsidR="00920D3E" w:rsidRPr="007C6151" w14:paraId="57A047B5" w14:textId="77777777" w:rsidTr="00920D3E">
        <w:trPr>
          <w:cantSplit/>
          <w:tblHeader/>
        </w:trPr>
        <w:tc>
          <w:tcPr>
            <w:tcW w:w="1068" w:type="pct"/>
            <w:shd w:val="clear" w:color="auto" w:fill="auto"/>
            <w:noWrap/>
            <w:tcMar>
              <w:left w:w="108" w:type="dxa"/>
              <w:right w:w="108" w:type="dxa"/>
            </w:tcMar>
            <w:vAlign w:val="center"/>
            <w:hideMark/>
          </w:tcPr>
          <w:p w14:paraId="1436B235" w14:textId="77777777" w:rsidR="00920D3E" w:rsidRPr="007C6151" w:rsidRDefault="00920D3E" w:rsidP="00920D3E">
            <w:pPr>
              <w:keepNext/>
              <w:keepLines/>
              <w:widowControl w:val="0"/>
              <w:jc w:val="left"/>
              <w:rPr>
                <w:b/>
                <w:bCs/>
                <w:color w:val="000000"/>
                <w:sz w:val="20"/>
                <w:szCs w:val="20"/>
                <w:lang w:val="fr-CA"/>
              </w:rPr>
            </w:pPr>
            <w:r w:rsidRPr="007C6151">
              <w:rPr>
                <w:b/>
                <w:bCs/>
                <w:color w:val="000000"/>
                <w:sz w:val="20"/>
                <w:szCs w:val="20"/>
                <w:lang w:val="fr-CA"/>
              </w:rPr>
              <w:t>HCFC</w:t>
            </w:r>
          </w:p>
        </w:tc>
        <w:tc>
          <w:tcPr>
            <w:tcW w:w="655" w:type="pct"/>
            <w:gridSpan w:val="2"/>
            <w:tcMar>
              <w:left w:w="108" w:type="dxa"/>
              <w:right w:w="108" w:type="dxa"/>
            </w:tcMar>
            <w:vAlign w:val="center"/>
          </w:tcPr>
          <w:p w14:paraId="115F5DDE" w14:textId="77777777" w:rsidR="00920D3E" w:rsidRPr="007C6151" w:rsidRDefault="00920D3E" w:rsidP="00920D3E">
            <w:pPr>
              <w:keepNext/>
              <w:keepLines/>
              <w:widowControl w:val="0"/>
              <w:jc w:val="center"/>
              <w:rPr>
                <w:b/>
                <w:bCs/>
                <w:color w:val="000000"/>
                <w:sz w:val="20"/>
                <w:szCs w:val="20"/>
                <w:lang w:val="fr-CA"/>
              </w:rPr>
            </w:pPr>
            <w:r w:rsidRPr="007C6151">
              <w:rPr>
                <w:b/>
                <w:bCs/>
                <w:color w:val="000000"/>
                <w:sz w:val="20"/>
                <w:szCs w:val="20"/>
                <w:lang w:val="fr-CA"/>
              </w:rPr>
              <w:t>2016</w:t>
            </w:r>
          </w:p>
        </w:tc>
        <w:tc>
          <w:tcPr>
            <w:tcW w:w="655" w:type="pct"/>
            <w:gridSpan w:val="2"/>
            <w:tcMar>
              <w:left w:w="108" w:type="dxa"/>
              <w:right w:w="108" w:type="dxa"/>
            </w:tcMar>
            <w:vAlign w:val="center"/>
          </w:tcPr>
          <w:p w14:paraId="12A0D37C" w14:textId="77777777" w:rsidR="00920D3E" w:rsidRPr="007C6151" w:rsidRDefault="00920D3E" w:rsidP="00920D3E">
            <w:pPr>
              <w:keepNext/>
              <w:keepLines/>
              <w:widowControl w:val="0"/>
              <w:jc w:val="center"/>
              <w:rPr>
                <w:b/>
                <w:bCs/>
                <w:color w:val="000000"/>
                <w:sz w:val="20"/>
                <w:szCs w:val="20"/>
                <w:lang w:val="fr-CA"/>
              </w:rPr>
            </w:pPr>
            <w:r w:rsidRPr="007C6151">
              <w:rPr>
                <w:b/>
                <w:bCs/>
                <w:color w:val="000000"/>
                <w:sz w:val="20"/>
                <w:szCs w:val="20"/>
                <w:lang w:val="fr-CA"/>
              </w:rPr>
              <w:t>2017</w:t>
            </w:r>
          </w:p>
        </w:tc>
        <w:tc>
          <w:tcPr>
            <w:tcW w:w="655" w:type="pct"/>
            <w:gridSpan w:val="2"/>
            <w:tcMar>
              <w:left w:w="108" w:type="dxa"/>
              <w:right w:w="108" w:type="dxa"/>
            </w:tcMar>
            <w:vAlign w:val="center"/>
          </w:tcPr>
          <w:p w14:paraId="3EDDFA9D" w14:textId="77777777" w:rsidR="00920D3E" w:rsidRPr="007C6151" w:rsidRDefault="00920D3E" w:rsidP="00920D3E">
            <w:pPr>
              <w:keepNext/>
              <w:keepLines/>
              <w:widowControl w:val="0"/>
              <w:jc w:val="center"/>
              <w:rPr>
                <w:b/>
                <w:bCs/>
                <w:color w:val="000000"/>
                <w:sz w:val="20"/>
                <w:szCs w:val="20"/>
                <w:lang w:val="fr-CA"/>
              </w:rPr>
            </w:pPr>
            <w:r w:rsidRPr="007C6151">
              <w:rPr>
                <w:b/>
                <w:bCs/>
                <w:color w:val="000000"/>
                <w:sz w:val="20"/>
                <w:szCs w:val="20"/>
                <w:lang w:val="fr-CA"/>
              </w:rPr>
              <w:t>2018</w:t>
            </w:r>
          </w:p>
        </w:tc>
        <w:tc>
          <w:tcPr>
            <w:tcW w:w="655" w:type="pct"/>
            <w:gridSpan w:val="2"/>
            <w:tcMar>
              <w:left w:w="108" w:type="dxa"/>
              <w:right w:w="108" w:type="dxa"/>
            </w:tcMar>
            <w:vAlign w:val="center"/>
          </w:tcPr>
          <w:p w14:paraId="64E42636" w14:textId="77777777" w:rsidR="00920D3E" w:rsidRPr="007C6151" w:rsidRDefault="00920D3E" w:rsidP="00920D3E">
            <w:pPr>
              <w:keepNext/>
              <w:keepLines/>
              <w:widowControl w:val="0"/>
              <w:jc w:val="center"/>
              <w:rPr>
                <w:b/>
                <w:bCs/>
                <w:color w:val="000000"/>
                <w:sz w:val="20"/>
                <w:szCs w:val="20"/>
                <w:lang w:val="fr-CA"/>
              </w:rPr>
            </w:pPr>
            <w:r w:rsidRPr="007C6151">
              <w:rPr>
                <w:b/>
                <w:bCs/>
                <w:color w:val="000000"/>
                <w:sz w:val="20"/>
                <w:szCs w:val="20"/>
                <w:lang w:val="fr-CA"/>
              </w:rPr>
              <w:t>2019</w:t>
            </w:r>
          </w:p>
        </w:tc>
        <w:tc>
          <w:tcPr>
            <w:tcW w:w="655" w:type="pct"/>
            <w:gridSpan w:val="2"/>
            <w:tcMar>
              <w:left w:w="108" w:type="dxa"/>
              <w:right w:w="108" w:type="dxa"/>
            </w:tcMar>
            <w:vAlign w:val="center"/>
          </w:tcPr>
          <w:p w14:paraId="1F9AC2E8" w14:textId="77777777" w:rsidR="00920D3E" w:rsidRPr="007C6151" w:rsidRDefault="00920D3E" w:rsidP="00920D3E">
            <w:pPr>
              <w:keepNext/>
              <w:keepLines/>
              <w:widowControl w:val="0"/>
              <w:jc w:val="center"/>
              <w:rPr>
                <w:b/>
                <w:bCs/>
                <w:color w:val="000000"/>
                <w:sz w:val="20"/>
                <w:szCs w:val="20"/>
                <w:lang w:val="fr-CA"/>
              </w:rPr>
            </w:pPr>
            <w:r w:rsidRPr="007C6151">
              <w:rPr>
                <w:b/>
                <w:bCs/>
                <w:color w:val="000000"/>
                <w:sz w:val="20"/>
                <w:szCs w:val="20"/>
                <w:lang w:val="fr-CA"/>
              </w:rPr>
              <w:t>2020</w:t>
            </w:r>
          </w:p>
        </w:tc>
        <w:tc>
          <w:tcPr>
            <w:tcW w:w="657" w:type="pct"/>
            <w:tcMar>
              <w:left w:w="108" w:type="dxa"/>
              <w:right w:w="108" w:type="dxa"/>
            </w:tcMar>
          </w:tcPr>
          <w:p w14:paraId="0F33F73B" w14:textId="77777777" w:rsidR="00920D3E" w:rsidRPr="007C6151" w:rsidRDefault="00920D3E" w:rsidP="00920D3E">
            <w:pPr>
              <w:keepNext/>
              <w:keepLines/>
              <w:widowControl w:val="0"/>
              <w:jc w:val="center"/>
              <w:rPr>
                <w:b/>
                <w:bCs/>
                <w:color w:val="000000"/>
                <w:sz w:val="20"/>
                <w:szCs w:val="20"/>
                <w:lang w:val="fr-CA"/>
              </w:rPr>
            </w:pPr>
            <w:r w:rsidRPr="007C6151">
              <w:rPr>
                <w:b/>
                <w:bCs/>
                <w:color w:val="000000"/>
                <w:sz w:val="20"/>
                <w:szCs w:val="20"/>
                <w:lang w:val="fr-CA"/>
              </w:rPr>
              <w:t>Moyenne*</w:t>
            </w:r>
          </w:p>
        </w:tc>
      </w:tr>
      <w:tr w:rsidR="00920D3E" w:rsidRPr="007C6151" w14:paraId="02B96332" w14:textId="77777777" w:rsidTr="00920D3E">
        <w:trPr>
          <w:cantSplit/>
        </w:trPr>
        <w:tc>
          <w:tcPr>
            <w:tcW w:w="5000" w:type="pct"/>
            <w:gridSpan w:val="12"/>
            <w:shd w:val="clear" w:color="auto" w:fill="auto"/>
            <w:noWrap/>
            <w:tcMar>
              <w:left w:w="108" w:type="dxa"/>
              <w:right w:w="108" w:type="dxa"/>
            </w:tcMar>
          </w:tcPr>
          <w:p w14:paraId="3AEBCA37" w14:textId="77777777" w:rsidR="00920D3E" w:rsidRPr="007C6151" w:rsidRDefault="00920D3E" w:rsidP="00920D3E">
            <w:pPr>
              <w:keepNext/>
              <w:keepLines/>
              <w:jc w:val="left"/>
              <w:rPr>
                <w:b/>
                <w:color w:val="000000"/>
                <w:sz w:val="20"/>
                <w:szCs w:val="20"/>
                <w:lang w:val="fr-CA"/>
              </w:rPr>
            </w:pPr>
            <w:r>
              <w:rPr>
                <w:b/>
                <w:color w:val="000000"/>
                <w:sz w:val="20"/>
                <w:szCs w:val="20"/>
                <w:lang w:val="fr-CA"/>
              </w:rPr>
              <w:t>Tm</w:t>
            </w:r>
          </w:p>
        </w:tc>
      </w:tr>
      <w:tr w:rsidR="00920D3E" w:rsidRPr="007C6151" w14:paraId="6ECD20B7" w14:textId="77777777" w:rsidTr="00920D3E">
        <w:trPr>
          <w:cantSplit/>
        </w:trPr>
        <w:tc>
          <w:tcPr>
            <w:tcW w:w="1068" w:type="pct"/>
            <w:shd w:val="clear" w:color="auto" w:fill="auto"/>
            <w:noWrap/>
            <w:tcMar>
              <w:left w:w="108" w:type="dxa"/>
              <w:right w:w="108" w:type="dxa"/>
            </w:tcMar>
            <w:hideMark/>
          </w:tcPr>
          <w:p w14:paraId="1D1F2605" w14:textId="77777777" w:rsidR="00920D3E" w:rsidRPr="007C6151" w:rsidRDefault="00920D3E" w:rsidP="00920D3E">
            <w:pPr>
              <w:keepNext/>
              <w:keepLines/>
              <w:widowControl w:val="0"/>
              <w:jc w:val="left"/>
              <w:rPr>
                <w:color w:val="000000"/>
                <w:sz w:val="20"/>
                <w:szCs w:val="20"/>
                <w:lang w:val="fr-CA"/>
              </w:rPr>
            </w:pPr>
            <w:r w:rsidRPr="007C6151">
              <w:rPr>
                <w:color w:val="000000"/>
                <w:sz w:val="20"/>
                <w:szCs w:val="20"/>
                <w:lang w:val="fr-CA"/>
              </w:rPr>
              <w:t>HCFC</w:t>
            </w:r>
            <w:r w:rsidRPr="007C6151">
              <w:rPr>
                <w:color w:val="000000"/>
                <w:sz w:val="20"/>
                <w:szCs w:val="20"/>
                <w:lang w:val="fr-CA"/>
              </w:rPr>
              <w:noBreakHyphen/>
              <w:t>22</w:t>
            </w:r>
          </w:p>
        </w:tc>
        <w:tc>
          <w:tcPr>
            <w:tcW w:w="655" w:type="pct"/>
            <w:gridSpan w:val="2"/>
            <w:tcMar>
              <w:left w:w="108" w:type="dxa"/>
              <w:right w:w="108" w:type="dxa"/>
            </w:tcMar>
          </w:tcPr>
          <w:p w14:paraId="4F0251C7"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47 398,35</w:t>
            </w:r>
          </w:p>
        </w:tc>
        <w:tc>
          <w:tcPr>
            <w:tcW w:w="655" w:type="pct"/>
            <w:gridSpan w:val="2"/>
            <w:tcMar>
              <w:left w:w="108" w:type="dxa"/>
              <w:right w:w="108" w:type="dxa"/>
            </w:tcMar>
          </w:tcPr>
          <w:p w14:paraId="27082679"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51 482,65</w:t>
            </w:r>
          </w:p>
        </w:tc>
        <w:tc>
          <w:tcPr>
            <w:tcW w:w="655" w:type="pct"/>
            <w:gridSpan w:val="2"/>
            <w:tcMar>
              <w:left w:w="108" w:type="dxa"/>
              <w:right w:w="108" w:type="dxa"/>
            </w:tcMar>
          </w:tcPr>
          <w:p w14:paraId="7EB8A800"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59 821,81</w:t>
            </w:r>
          </w:p>
        </w:tc>
        <w:tc>
          <w:tcPr>
            <w:tcW w:w="655" w:type="pct"/>
            <w:gridSpan w:val="2"/>
            <w:tcMar>
              <w:left w:w="108" w:type="dxa"/>
              <w:right w:w="108" w:type="dxa"/>
            </w:tcMar>
          </w:tcPr>
          <w:p w14:paraId="0D12031C"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58 005,55</w:t>
            </w:r>
          </w:p>
        </w:tc>
        <w:tc>
          <w:tcPr>
            <w:tcW w:w="655" w:type="pct"/>
            <w:gridSpan w:val="2"/>
            <w:tcMar>
              <w:left w:w="108" w:type="dxa"/>
              <w:right w:w="108" w:type="dxa"/>
            </w:tcMar>
          </w:tcPr>
          <w:p w14:paraId="070E0D6F"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53 450,32</w:t>
            </w:r>
          </w:p>
        </w:tc>
        <w:tc>
          <w:tcPr>
            <w:tcW w:w="657" w:type="pct"/>
            <w:tcMar>
              <w:left w:w="108" w:type="dxa"/>
              <w:right w:w="108" w:type="dxa"/>
            </w:tcMar>
          </w:tcPr>
          <w:p w14:paraId="41262102"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64 466,58</w:t>
            </w:r>
          </w:p>
        </w:tc>
      </w:tr>
      <w:tr w:rsidR="00920D3E" w:rsidRPr="007C6151" w14:paraId="01AF5E74" w14:textId="77777777" w:rsidTr="00920D3E">
        <w:trPr>
          <w:cantSplit/>
        </w:trPr>
        <w:tc>
          <w:tcPr>
            <w:tcW w:w="1068" w:type="pct"/>
            <w:shd w:val="clear" w:color="auto" w:fill="auto"/>
            <w:noWrap/>
            <w:tcMar>
              <w:left w:w="108" w:type="dxa"/>
              <w:right w:w="108" w:type="dxa"/>
            </w:tcMar>
            <w:hideMark/>
          </w:tcPr>
          <w:p w14:paraId="4E6D0843" w14:textId="77777777" w:rsidR="00920D3E" w:rsidRPr="007C6151" w:rsidRDefault="00920D3E" w:rsidP="00920D3E">
            <w:pPr>
              <w:keepNext/>
              <w:keepLines/>
              <w:widowControl w:val="0"/>
              <w:jc w:val="left"/>
              <w:rPr>
                <w:color w:val="000000"/>
                <w:sz w:val="20"/>
                <w:szCs w:val="20"/>
                <w:lang w:val="fr-CA"/>
              </w:rPr>
            </w:pPr>
            <w:r w:rsidRPr="007C6151">
              <w:rPr>
                <w:color w:val="000000"/>
                <w:sz w:val="20"/>
                <w:szCs w:val="20"/>
                <w:lang w:val="fr-CA"/>
              </w:rPr>
              <w:t>HCFC</w:t>
            </w:r>
            <w:r w:rsidRPr="007C6151">
              <w:rPr>
                <w:color w:val="000000"/>
                <w:sz w:val="20"/>
                <w:szCs w:val="20"/>
                <w:lang w:val="fr-CA"/>
              </w:rPr>
              <w:noBreakHyphen/>
              <w:t>123</w:t>
            </w:r>
          </w:p>
        </w:tc>
        <w:tc>
          <w:tcPr>
            <w:tcW w:w="655" w:type="pct"/>
            <w:gridSpan w:val="2"/>
            <w:tcMar>
              <w:left w:w="108" w:type="dxa"/>
              <w:right w:w="108" w:type="dxa"/>
            </w:tcMar>
          </w:tcPr>
          <w:p w14:paraId="47E2CEE0"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288,14</w:t>
            </w:r>
          </w:p>
        </w:tc>
        <w:tc>
          <w:tcPr>
            <w:tcW w:w="655" w:type="pct"/>
            <w:gridSpan w:val="2"/>
            <w:tcMar>
              <w:left w:w="108" w:type="dxa"/>
              <w:right w:w="108" w:type="dxa"/>
            </w:tcMar>
          </w:tcPr>
          <w:p w14:paraId="63274DBA"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347,29</w:t>
            </w:r>
          </w:p>
        </w:tc>
        <w:tc>
          <w:tcPr>
            <w:tcW w:w="655" w:type="pct"/>
            <w:gridSpan w:val="2"/>
            <w:tcMar>
              <w:left w:w="108" w:type="dxa"/>
              <w:right w:w="108" w:type="dxa"/>
            </w:tcMar>
          </w:tcPr>
          <w:p w14:paraId="75DDB70D"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437,57</w:t>
            </w:r>
          </w:p>
        </w:tc>
        <w:tc>
          <w:tcPr>
            <w:tcW w:w="655" w:type="pct"/>
            <w:gridSpan w:val="2"/>
            <w:tcMar>
              <w:left w:w="108" w:type="dxa"/>
              <w:right w:w="108" w:type="dxa"/>
            </w:tcMar>
          </w:tcPr>
          <w:p w14:paraId="55C46FCC"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404,58</w:t>
            </w:r>
          </w:p>
        </w:tc>
        <w:tc>
          <w:tcPr>
            <w:tcW w:w="655" w:type="pct"/>
            <w:gridSpan w:val="2"/>
            <w:tcMar>
              <w:left w:w="108" w:type="dxa"/>
              <w:right w:w="108" w:type="dxa"/>
            </w:tcMar>
          </w:tcPr>
          <w:p w14:paraId="6C01CB89"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358,18</w:t>
            </w:r>
          </w:p>
        </w:tc>
        <w:tc>
          <w:tcPr>
            <w:tcW w:w="657" w:type="pct"/>
            <w:tcMar>
              <w:left w:w="108" w:type="dxa"/>
              <w:right w:w="108" w:type="dxa"/>
            </w:tcMar>
          </w:tcPr>
          <w:p w14:paraId="1BEA2C3A" w14:textId="77777777" w:rsidR="00920D3E" w:rsidRPr="007C6151" w:rsidRDefault="00920D3E" w:rsidP="00920D3E">
            <w:pPr>
              <w:keepNext/>
              <w:keepLines/>
              <w:jc w:val="right"/>
              <w:rPr>
                <w:color w:val="000000"/>
                <w:sz w:val="20"/>
                <w:szCs w:val="20"/>
                <w:lang w:val="fr-CA"/>
              </w:rPr>
            </w:pPr>
            <w:r w:rsidRPr="007C6151">
              <w:rPr>
                <w:color w:val="000000"/>
                <w:sz w:val="20"/>
                <w:szCs w:val="20"/>
                <w:lang w:val="fr-CA"/>
              </w:rPr>
              <w:t>113,75</w:t>
            </w:r>
          </w:p>
        </w:tc>
      </w:tr>
      <w:tr w:rsidR="00920D3E" w:rsidRPr="007C6151" w14:paraId="23F1B669" w14:textId="77777777" w:rsidTr="00920D3E">
        <w:trPr>
          <w:cantSplit/>
        </w:trPr>
        <w:tc>
          <w:tcPr>
            <w:tcW w:w="1068" w:type="pct"/>
            <w:shd w:val="clear" w:color="auto" w:fill="auto"/>
            <w:noWrap/>
            <w:tcMar>
              <w:left w:w="108" w:type="dxa"/>
              <w:right w:w="108" w:type="dxa"/>
            </w:tcMar>
            <w:hideMark/>
          </w:tcPr>
          <w:p w14:paraId="3FC73027" w14:textId="77777777" w:rsidR="00920D3E" w:rsidRPr="007C6151" w:rsidRDefault="00920D3E" w:rsidP="00920D3E">
            <w:pPr>
              <w:widowControl w:val="0"/>
              <w:jc w:val="left"/>
              <w:rPr>
                <w:color w:val="000000"/>
                <w:sz w:val="20"/>
                <w:szCs w:val="20"/>
                <w:lang w:val="fr-CA"/>
              </w:rPr>
            </w:pPr>
            <w:r w:rsidRPr="007C6151">
              <w:rPr>
                <w:color w:val="000000"/>
                <w:sz w:val="20"/>
                <w:szCs w:val="20"/>
                <w:lang w:val="fr-CA"/>
              </w:rPr>
              <w:t>HCFC</w:t>
            </w:r>
            <w:r w:rsidRPr="007C6151">
              <w:rPr>
                <w:color w:val="000000"/>
                <w:sz w:val="20"/>
                <w:szCs w:val="20"/>
                <w:lang w:val="fr-CA"/>
              </w:rPr>
              <w:noBreakHyphen/>
              <w:t>124</w:t>
            </w:r>
          </w:p>
        </w:tc>
        <w:tc>
          <w:tcPr>
            <w:tcW w:w="655" w:type="pct"/>
            <w:gridSpan w:val="2"/>
            <w:tcMar>
              <w:left w:w="108" w:type="dxa"/>
              <w:right w:w="108" w:type="dxa"/>
            </w:tcMar>
          </w:tcPr>
          <w:p w14:paraId="578F21DC" w14:textId="77777777" w:rsidR="00920D3E" w:rsidRPr="007C6151" w:rsidRDefault="00920D3E" w:rsidP="00920D3E">
            <w:pPr>
              <w:jc w:val="right"/>
              <w:rPr>
                <w:color w:val="000000"/>
                <w:sz w:val="20"/>
                <w:szCs w:val="20"/>
                <w:lang w:val="fr-CA"/>
              </w:rPr>
            </w:pPr>
            <w:r w:rsidRPr="007C6151">
              <w:rPr>
                <w:color w:val="000000"/>
                <w:sz w:val="20"/>
                <w:szCs w:val="20"/>
                <w:lang w:val="fr-CA"/>
              </w:rPr>
              <w:t>67,16</w:t>
            </w:r>
          </w:p>
        </w:tc>
        <w:tc>
          <w:tcPr>
            <w:tcW w:w="655" w:type="pct"/>
            <w:gridSpan w:val="2"/>
            <w:tcMar>
              <w:left w:w="108" w:type="dxa"/>
              <w:right w:w="108" w:type="dxa"/>
            </w:tcMar>
          </w:tcPr>
          <w:p w14:paraId="2912CFA9" w14:textId="77777777" w:rsidR="00920D3E" w:rsidRPr="007C6151" w:rsidRDefault="00920D3E" w:rsidP="00920D3E">
            <w:pPr>
              <w:jc w:val="right"/>
              <w:rPr>
                <w:color w:val="000000"/>
                <w:sz w:val="20"/>
                <w:szCs w:val="20"/>
                <w:lang w:val="fr-CA"/>
              </w:rPr>
            </w:pPr>
            <w:r w:rsidRPr="007C6151">
              <w:rPr>
                <w:color w:val="000000"/>
                <w:sz w:val="20"/>
                <w:szCs w:val="20"/>
                <w:lang w:val="fr-CA"/>
              </w:rPr>
              <w:t>(5,71)</w:t>
            </w:r>
          </w:p>
        </w:tc>
        <w:tc>
          <w:tcPr>
            <w:tcW w:w="655" w:type="pct"/>
            <w:gridSpan w:val="2"/>
            <w:tcMar>
              <w:left w:w="108" w:type="dxa"/>
              <w:right w:w="108" w:type="dxa"/>
            </w:tcMar>
          </w:tcPr>
          <w:p w14:paraId="51B55EF6" w14:textId="77777777" w:rsidR="00920D3E" w:rsidRPr="007C6151" w:rsidRDefault="00920D3E" w:rsidP="00920D3E">
            <w:pPr>
              <w:jc w:val="right"/>
              <w:rPr>
                <w:color w:val="000000"/>
                <w:sz w:val="20"/>
                <w:szCs w:val="20"/>
                <w:lang w:val="fr-CA"/>
              </w:rPr>
            </w:pPr>
            <w:r w:rsidRPr="007C6151">
              <w:rPr>
                <w:color w:val="000000"/>
                <w:sz w:val="20"/>
                <w:szCs w:val="20"/>
                <w:lang w:val="fr-CA"/>
              </w:rPr>
              <w:t>(5,32)</w:t>
            </w:r>
          </w:p>
        </w:tc>
        <w:tc>
          <w:tcPr>
            <w:tcW w:w="655" w:type="pct"/>
            <w:gridSpan w:val="2"/>
            <w:tcMar>
              <w:left w:w="108" w:type="dxa"/>
              <w:right w:w="108" w:type="dxa"/>
            </w:tcMar>
          </w:tcPr>
          <w:p w14:paraId="3608D1AB" w14:textId="77777777" w:rsidR="00920D3E" w:rsidRPr="007C6151" w:rsidRDefault="00920D3E" w:rsidP="00920D3E">
            <w:pPr>
              <w:jc w:val="right"/>
              <w:rPr>
                <w:color w:val="000000"/>
                <w:sz w:val="20"/>
                <w:szCs w:val="20"/>
                <w:lang w:val="fr-CA"/>
              </w:rPr>
            </w:pPr>
            <w:r w:rsidRPr="007C6151">
              <w:rPr>
                <w:color w:val="000000"/>
                <w:sz w:val="20"/>
                <w:szCs w:val="20"/>
                <w:lang w:val="fr-CA"/>
              </w:rPr>
              <w:t>37,71</w:t>
            </w:r>
          </w:p>
        </w:tc>
        <w:tc>
          <w:tcPr>
            <w:tcW w:w="655" w:type="pct"/>
            <w:gridSpan w:val="2"/>
            <w:tcMar>
              <w:left w:w="108" w:type="dxa"/>
              <w:right w:w="108" w:type="dxa"/>
            </w:tcMar>
          </w:tcPr>
          <w:p w14:paraId="0B605FD8" w14:textId="77777777" w:rsidR="00920D3E" w:rsidRPr="007C6151" w:rsidRDefault="00920D3E" w:rsidP="00920D3E">
            <w:pPr>
              <w:jc w:val="right"/>
              <w:rPr>
                <w:color w:val="000000"/>
                <w:sz w:val="20"/>
                <w:szCs w:val="20"/>
                <w:lang w:val="fr-CA"/>
              </w:rPr>
            </w:pPr>
            <w:r w:rsidRPr="007C6151">
              <w:rPr>
                <w:color w:val="000000"/>
                <w:sz w:val="20"/>
                <w:szCs w:val="20"/>
                <w:lang w:val="fr-CA"/>
              </w:rPr>
              <w:t>(23,20)</w:t>
            </w:r>
          </w:p>
        </w:tc>
        <w:tc>
          <w:tcPr>
            <w:tcW w:w="657" w:type="pct"/>
            <w:tcMar>
              <w:left w:w="108" w:type="dxa"/>
              <w:right w:w="108" w:type="dxa"/>
            </w:tcMar>
          </w:tcPr>
          <w:p w14:paraId="0B49A954" w14:textId="77777777" w:rsidR="00920D3E" w:rsidRPr="007C6151" w:rsidRDefault="00920D3E" w:rsidP="00920D3E">
            <w:pPr>
              <w:jc w:val="right"/>
              <w:rPr>
                <w:color w:val="000000"/>
                <w:sz w:val="20"/>
                <w:szCs w:val="20"/>
                <w:lang w:val="fr-CA"/>
              </w:rPr>
            </w:pPr>
            <w:r w:rsidRPr="007C6151">
              <w:rPr>
                <w:color w:val="000000"/>
                <w:sz w:val="20"/>
                <w:szCs w:val="20"/>
                <w:lang w:val="fr-CA"/>
              </w:rPr>
              <w:t>139,56</w:t>
            </w:r>
          </w:p>
        </w:tc>
      </w:tr>
      <w:tr w:rsidR="00920D3E" w:rsidRPr="007C6151" w14:paraId="67316A0A" w14:textId="77777777" w:rsidTr="00920D3E">
        <w:trPr>
          <w:cantSplit/>
        </w:trPr>
        <w:tc>
          <w:tcPr>
            <w:tcW w:w="1068" w:type="pct"/>
            <w:shd w:val="clear" w:color="auto" w:fill="auto"/>
            <w:noWrap/>
            <w:tcMar>
              <w:left w:w="108" w:type="dxa"/>
              <w:right w:w="108" w:type="dxa"/>
            </w:tcMar>
            <w:hideMark/>
          </w:tcPr>
          <w:p w14:paraId="0AEFAB25" w14:textId="77777777" w:rsidR="00920D3E" w:rsidRPr="007C6151" w:rsidRDefault="00920D3E" w:rsidP="00920D3E">
            <w:pPr>
              <w:widowControl w:val="0"/>
              <w:jc w:val="left"/>
              <w:rPr>
                <w:color w:val="000000"/>
                <w:sz w:val="20"/>
                <w:szCs w:val="20"/>
                <w:lang w:val="fr-CA"/>
              </w:rPr>
            </w:pPr>
            <w:r w:rsidRPr="007C6151">
              <w:rPr>
                <w:color w:val="000000"/>
                <w:sz w:val="20"/>
                <w:szCs w:val="20"/>
                <w:lang w:val="fr-CA"/>
              </w:rPr>
              <w:t>HCFC</w:t>
            </w:r>
            <w:r w:rsidRPr="007C6151">
              <w:rPr>
                <w:color w:val="000000"/>
                <w:sz w:val="20"/>
                <w:szCs w:val="20"/>
                <w:lang w:val="fr-CA"/>
              </w:rPr>
              <w:noBreakHyphen/>
              <w:t>142b</w:t>
            </w:r>
          </w:p>
        </w:tc>
        <w:tc>
          <w:tcPr>
            <w:tcW w:w="655" w:type="pct"/>
            <w:gridSpan w:val="2"/>
            <w:tcMar>
              <w:left w:w="108" w:type="dxa"/>
              <w:right w:w="108" w:type="dxa"/>
            </w:tcMar>
          </w:tcPr>
          <w:p w14:paraId="27856B7B" w14:textId="77777777" w:rsidR="00920D3E" w:rsidRPr="007C6151" w:rsidRDefault="00920D3E" w:rsidP="00920D3E">
            <w:pPr>
              <w:jc w:val="right"/>
              <w:rPr>
                <w:color w:val="000000"/>
                <w:sz w:val="20"/>
                <w:szCs w:val="20"/>
                <w:lang w:val="fr-CA"/>
              </w:rPr>
            </w:pPr>
            <w:r w:rsidRPr="007C6151">
              <w:rPr>
                <w:color w:val="000000"/>
                <w:sz w:val="20"/>
                <w:szCs w:val="20"/>
                <w:lang w:val="fr-CA"/>
              </w:rPr>
              <w:t>371,44</w:t>
            </w:r>
          </w:p>
        </w:tc>
        <w:tc>
          <w:tcPr>
            <w:tcW w:w="655" w:type="pct"/>
            <w:gridSpan w:val="2"/>
            <w:tcMar>
              <w:left w:w="108" w:type="dxa"/>
              <w:right w:w="108" w:type="dxa"/>
            </w:tcMar>
          </w:tcPr>
          <w:p w14:paraId="44791AA3" w14:textId="77777777" w:rsidR="00920D3E" w:rsidRPr="007C6151" w:rsidRDefault="00920D3E" w:rsidP="00920D3E">
            <w:pPr>
              <w:jc w:val="right"/>
              <w:rPr>
                <w:color w:val="000000"/>
                <w:sz w:val="20"/>
                <w:szCs w:val="20"/>
                <w:lang w:val="fr-CA"/>
              </w:rPr>
            </w:pPr>
            <w:r w:rsidRPr="007C6151">
              <w:rPr>
                <w:color w:val="000000"/>
                <w:sz w:val="20"/>
                <w:szCs w:val="20"/>
                <w:lang w:val="fr-CA"/>
              </w:rPr>
              <w:t>662,43</w:t>
            </w:r>
          </w:p>
        </w:tc>
        <w:tc>
          <w:tcPr>
            <w:tcW w:w="655" w:type="pct"/>
            <w:gridSpan w:val="2"/>
            <w:tcMar>
              <w:left w:w="108" w:type="dxa"/>
              <w:right w:w="108" w:type="dxa"/>
            </w:tcMar>
          </w:tcPr>
          <w:p w14:paraId="74FFA798" w14:textId="77777777" w:rsidR="00920D3E" w:rsidRPr="007C6151" w:rsidRDefault="00920D3E" w:rsidP="00920D3E">
            <w:pPr>
              <w:jc w:val="right"/>
              <w:rPr>
                <w:color w:val="000000"/>
                <w:sz w:val="20"/>
                <w:szCs w:val="20"/>
                <w:lang w:val="fr-CA"/>
              </w:rPr>
            </w:pPr>
            <w:r w:rsidRPr="007C6151">
              <w:rPr>
                <w:color w:val="000000"/>
                <w:sz w:val="20"/>
                <w:szCs w:val="20"/>
                <w:lang w:val="fr-CA"/>
              </w:rPr>
              <w:t>276,97</w:t>
            </w:r>
          </w:p>
        </w:tc>
        <w:tc>
          <w:tcPr>
            <w:tcW w:w="655" w:type="pct"/>
            <w:gridSpan w:val="2"/>
            <w:tcMar>
              <w:left w:w="108" w:type="dxa"/>
              <w:right w:w="108" w:type="dxa"/>
            </w:tcMar>
          </w:tcPr>
          <w:p w14:paraId="0ECD5DE5" w14:textId="77777777" w:rsidR="00920D3E" w:rsidRPr="007C6151" w:rsidRDefault="00920D3E" w:rsidP="00920D3E">
            <w:pPr>
              <w:jc w:val="right"/>
              <w:rPr>
                <w:color w:val="000000"/>
                <w:sz w:val="20"/>
                <w:szCs w:val="20"/>
                <w:lang w:val="fr-CA"/>
              </w:rPr>
            </w:pPr>
            <w:r w:rsidRPr="007C6151">
              <w:rPr>
                <w:color w:val="000000"/>
                <w:sz w:val="20"/>
                <w:szCs w:val="20"/>
                <w:lang w:val="fr-CA"/>
              </w:rPr>
              <w:t>909,55</w:t>
            </w:r>
          </w:p>
        </w:tc>
        <w:tc>
          <w:tcPr>
            <w:tcW w:w="655" w:type="pct"/>
            <w:gridSpan w:val="2"/>
            <w:tcMar>
              <w:left w:w="108" w:type="dxa"/>
              <w:right w:w="108" w:type="dxa"/>
            </w:tcMar>
          </w:tcPr>
          <w:p w14:paraId="7797CE6A" w14:textId="77777777" w:rsidR="00920D3E" w:rsidRPr="007C6151" w:rsidRDefault="00920D3E" w:rsidP="00920D3E">
            <w:pPr>
              <w:jc w:val="right"/>
              <w:rPr>
                <w:color w:val="000000"/>
                <w:sz w:val="20"/>
                <w:szCs w:val="20"/>
                <w:lang w:val="fr-CA"/>
              </w:rPr>
            </w:pPr>
            <w:r w:rsidRPr="007C6151">
              <w:rPr>
                <w:color w:val="000000"/>
                <w:sz w:val="20"/>
                <w:szCs w:val="20"/>
                <w:lang w:val="fr-CA"/>
              </w:rPr>
              <w:t>584,36</w:t>
            </w:r>
          </w:p>
        </w:tc>
        <w:tc>
          <w:tcPr>
            <w:tcW w:w="657" w:type="pct"/>
            <w:tcMar>
              <w:left w:w="108" w:type="dxa"/>
              <w:right w:w="108" w:type="dxa"/>
            </w:tcMar>
          </w:tcPr>
          <w:p w14:paraId="15D6A981" w14:textId="77777777" w:rsidR="00920D3E" w:rsidRPr="007C6151" w:rsidRDefault="00920D3E" w:rsidP="00920D3E">
            <w:pPr>
              <w:jc w:val="right"/>
              <w:rPr>
                <w:color w:val="000000"/>
                <w:sz w:val="20"/>
                <w:szCs w:val="20"/>
                <w:lang w:val="fr-CA"/>
              </w:rPr>
            </w:pPr>
            <w:r w:rsidRPr="007C6151">
              <w:rPr>
                <w:color w:val="000000"/>
                <w:sz w:val="20"/>
                <w:szCs w:val="20"/>
                <w:lang w:val="fr-CA"/>
              </w:rPr>
              <w:t>5 338,58</w:t>
            </w:r>
          </w:p>
        </w:tc>
      </w:tr>
      <w:tr w:rsidR="00920D3E" w:rsidRPr="007C6151" w14:paraId="2D0FB3F1" w14:textId="77777777" w:rsidTr="00920D3E">
        <w:trPr>
          <w:cantSplit/>
        </w:trPr>
        <w:tc>
          <w:tcPr>
            <w:tcW w:w="1068" w:type="pct"/>
            <w:shd w:val="clear" w:color="auto" w:fill="auto"/>
            <w:noWrap/>
            <w:tcMar>
              <w:left w:w="108" w:type="dxa"/>
              <w:right w:w="108" w:type="dxa"/>
            </w:tcMar>
          </w:tcPr>
          <w:p w14:paraId="6DBDF9F7" w14:textId="77777777" w:rsidR="00920D3E" w:rsidRPr="007C6151" w:rsidRDefault="00920D3E" w:rsidP="00920D3E">
            <w:pPr>
              <w:widowControl w:val="0"/>
              <w:jc w:val="left"/>
              <w:rPr>
                <w:color w:val="000000"/>
                <w:sz w:val="20"/>
                <w:szCs w:val="20"/>
                <w:lang w:val="fr-CA"/>
              </w:rPr>
            </w:pPr>
            <w:r w:rsidRPr="007C6151">
              <w:rPr>
                <w:b/>
                <w:color w:val="000000"/>
                <w:sz w:val="20"/>
                <w:szCs w:val="20"/>
                <w:lang w:val="fr-CA"/>
              </w:rPr>
              <w:t>Total (tm)</w:t>
            </w:r>
          </w:p>
        </w:tc>
        <w:tc>
          <w:tcPr>
            <w:tcW w:w="655" w:type="pct"/>
            <w:gridSpan w:val="2"/>
            <w:tcMar>
              <w:left w:w="108" w:type="dxa"/>
              <w:right w:w="108" w:type="dxa"/>
            </w:tcMar>
          </w:tcPr>
          <w:p w14:paraId="2C2B6DFF" w14:textId="77777777" w:rsidR="00920D3E" w:rsidRPr="007C6151" w:rsidRDefault="00920D3E" w:rsidP="00920D3E">
            <w:pPr>
              <w:jc w:val="right"/>
              <w:rPr>
                <w:b/>
                <w:color w:val="000000"/>
                <w:sz w:val="20"/>
                <w:szCs w:val="20"/>
                <w:lang w:val="fr-CA"/>
              </w:rPr>
            </w:pPr>
            <w:r w:rsidRPr="007C6151">
              <w:rPr>
                <w:b/>
                <w:color w:val="000000"/>
                <w:sz w:val="20"/>
                <w:szCs w:val="20"/>
                <w:lang w:val="fr-CA"/>
              </w:rPr>
              <w:t>48 125,09</w:t>
            </w:r>
          </w:p>
        </w:tc>
        <w:tc>
          <w:tcPr>
            <w:tcW w:w="655" w:type="pct"/>
            <w:gridSpan w:val="2"/>
            <w:tcMar>
              <w:left w:w="108" w:type="dxa"/>
              <w:right w:w="108" w:type="dxa"/>
            </w:tcMar>
          </w:tcPr>
          <w:p w14:paraId="19278D75" w14:textId="77777777" w:rsidR="00920D3E" w:rsidRPr="007C6151" w:rsidRDefault="00920D3E" w:rsidP="00920D3E">
            <w:pPr>
              <w:jc w:val="right"/>
              <w:rPr>
                <w:b/>
                <w:color w:val="000000"/>
                <w:sz w:val="20"/>
                <w:szCs w:val="20"/>
                <w:lang w:val="fr-CA"/>
              </w:rPr>
            </w:pPr>
            <w:r w:rsidRPr="007C6151">
              <w:rPr>
                <w:b/>
                <w:color w:val="000000"/>
                <w:sz w:val="20"/>
                <w:szCs w:val="20"/>
                <w:lang w:val="fr-CA"/>
              </w:rPr>
              <w:t>52 486,66</w:t>
            </w:r>
          </w:p>
        </w:tc>
        <w:tc>
          <w:tcPr>
            <w:tcW w:w="655" w:type="pct"/>
            <w:gridSpan w:val="2"/>
            <w:tcMar>
              <w:left w:w="108" w:type="dxa"/>
              <w:right w:w="108" w:type="dxa"/>
            </w:tcMar>
          </w:tcPr>
          <w:p w14:paraId="1D6A6F5D" w14:textId="77777777" w:rsidR="00920D3E" w:rsidRPr="007C6151" w:rsidRDefault="00920D3E" w:rsidP="00920D3E">
            <w:pPr>
              <w:jc w:val="right"/>
              <w:rPr>
                <w:b/>
                <w:color w:val="000000"/>
                <w:sz w:val="20"/>
                <w:szCs w:val="20"/>
                <w:lang w:val="fr-CA"/>
              </w:rPr>
            </w:pPr>
            <w:r w:rsidRPr="007C6151">
              <w:rPr>
                <w:b/>
                <w:color w:val="000000"/>
                <w:sz w:val="20"/>
                <w:szCs w:val="20"/>
                <w:lang w:val="fr-CA"/>
              </w:rPr>
              <w:t>60 531,03</w:t>
            </w:r>
          </w:p>
        </w:tc>
        <w:tc>
          <w:tcPr>
            <w:tcW w:w="655" w:type="pct"/>
            <w:gridSpan w:val="2"/>
            <w:tcMar>
              <w:left w:w="108" w:type="dxa"/>
              <w:right w:w="108" w:type="dxa"/>
            </w:tcMar>
          </w:tcPr>
          <w:p w14:paraId="173EFC8F" w14:textId="77777777" w:rsidR="00920D3E" w:rsidRPr="007C6151" w:rsidRDefault="00920D3E" w:rsidP="00920D3E">
            <w:pPr>
              <w:jc w:val="right"/>
              <w:rPr>
                <w:b/>
                <w:color w:val="000000"/>
                <w:sz w:val="20"/>
                <w:szCs w:val="20"/>
                <w:lang w:val="fr-CA"/>
              </w:rPr>
            </w:pPr>
            <w:r w:rsidRPr="007C6151">
              <w:rPr>
                <w:b/>
                <w:color w:val="000000"/>
                <w:sz w:val="20"/>
                <w:szCs w:val="20"/>
                <w:lang w:val="fr-CA"/>
              </w:rPr>
              <w:t>59 357,39</w:t>
            </w:r>
          </w:p>
        </w:tc>
        <w:tc>
          <w:tcPr>
            <w:tcW w:w="655" w:type="pct"/>
            <w:gridSpan w:val="2"/>
            <w:tcMar>
              <w:left w:w="108" w:type="dxa"/>
              <w:right w:w="108" w:type="dxa"/>
            </w:tcMar>
          </w:tcPr>
          <w:p w14:paraId="666BAF25" w14:textId="77777777" w:rsidR="00920D3E" w:rsidRPr="007C6151" w:rsidRDefault="00920D3E" w:rsidP="00920D3E">
            <w:pPr>
              <w:jc w:val="right"/>
              <w:rPr>
                <w:b/>
                <w:color w:val="000000"/>
                <w:sz w:val="20"/>
                <w:szCs w:val="20"/>
                <w:lang w:val="fr-CA"/>
              </w:rPr>
            </w:pPr>
            <w:r w:rsidRPr="007C6151">
              <w:rPr>
                <w:b/>
                <w:color w:val="000000"/>
                <w:sz w:val="20"/>
                <w:szCs w:val="20"/>
                <w:lang w:val="fr-CA"/>
              </w:rPr>
              <w:t>54 369,66</w:t>
            </w:r>
          </w:p>
        </w:tc>
        <w:tc>
          <w:tcPr>
            <w:tcW w:w="657" w:type="pct"/>
            <w:tcMar>
              <w:left w:w="108" w:type="dxa"/>
              <w:right w:w="108" w:type="dxa"/>
            </w:tcMar>
          </w:tcPr>
          <w:p w14:paraId="4C2B1D4B" w14:textId="77777777" w:rsidR="00920D3E" w:rsidRPr="007C6151" w:rsidRDefault="00920D3E" w:rsidP="00920D3E">
            <w:pPr>
              <w:jc w:val="right"/>
              <w:rPr>
                <w:b/>
                <w:color w:val="000000"/>
                <w:sz w:val="20"/>
                <w:szCs w:val="20"/>
                <w:lang w:val="fr-CA"/>
              </w:rPr>
            </w:pPr>
            <w:r w:rsidRPr="007C6151">
              <w:rPr>
                <w:b/>
                <w:color w:val="000000"/>
                <w:sz w:val="20"/>
                <w:szCs w:val="20"/>
                <w:lang w:val="fr-CA"/>
              </w:rPr>
              <w:t>70 058,47</w:t>
            </w:r>
          </w:p>
        </w:tc>
      </w:tr>
      <w:tr w:rsidR="00920D3E" w:rsidRPr="007C6151" w14:paraId="4597192C" w14:textId="77777777" w:rsidTr="00920D3E">
        <w:trPr>
          <w:cantSplit/>
        </w:trPr>
        <w:tc>
          <w:tcPr>
            <w:tcW w:w="5000" w:type="pct"/>
            <w:gridSpan w:val="12"/>
            <w:shd w:val="clear" w:color="auto" w:fill="auto"/>
            <w:noWrap/>
            <w:tcMar>
              <w:left w:w="108" w:type="dxa"/>
              <w:right w:w="108" w:type="dxa"/>
            </w:tcMar>
          </w:tcPr>
          <w:p w14:paraId="4E76FB64" w14:textId="77777777" w:rsidR="00920D3E" w:rsidRPr="007C6151" w:rsidRDefault="00920D3E" w:rsidP="00920D3E">
            <w:pPr>
              <w:jc w:val="left"/>
              <w:rPr>
                <w:color w:val="000000"/>
                <w:sz w:val="20"/>
                <w:szCs w:val="20"/>
                <w:lang w:val="fr-CA"/>
              </w:rPr>
            </w:pPr>
            <w:r w:rsidRPr="007C6151">
              <w:rPr>
                <w:b/>
                <w:color w:val="000000"/>
                <w:sz w:val="20"/>
                <w:szCs w:val="20"/>
                <w:lang w:val="fr-CA"/>
              </w:rPr>
              <w:t>Tonnes PAO</w:t>
            </w:r>
          </w:p>
        </w:tc>
      </w:tr>
      <w:tr w:rsidR="00920D3E" w:rsidRPr="007C6151" w14:paraId="0837F891" w14:textId="77777777" w:rsidTr="00920D3E">
        <w:trPr>
          <w:cantSplit/>
        </w:trPr>
        <w:tc>
          <w:tcPr>
            <w:tcW w:w="1068" w:type="pct"/>
            <w:shd w:val="clear" w:color="auto" w:fill="auto"/>
            <w:noWrap/>
            <w:tcMar>
              <w:left w:w="108" w:type="dxa"/>
              <w:right w:w="108" w:type="dxa"/>
            </w:tcMar>
            <w:hideMark/>
          </w:tcPr>
          <w:p w14:paraId="50AD91C3" w14:textId="77777777" w:rsidR="00920D3E" w:rsidRPr="007C6151" w:rsidRDefault="00920D3E" w:rsidP="00920D3E">
            <w:pPr>
              <w:widowControl w:val="0"/>
              <w:jc w:val="left"/>
              <w:rPr>
                <w:color w:val="000000"/>
                <w:sz w:val="20"/>
                <w:szCs w:val="20"/>
                <w:lang w:val="fr-CA"/>
              </w:rPr>
            </w:pPr>
            <w:r w:rsidRPr="007C6151">
              <w:rPr>
                <w:color w:val="000000"/>
                <w:sz w:val="20"/>
                <w:szCs w:val="20"/>
                <w:lang w:val="fr-CA"/>
              </w:rPr>
              <w:t>HCFC</w:t>
            </w:r>
            <w:r w:rsidRPr="007C6151">
              <w:rPr>
                <w:color w:val="000000"/>
                <w:sz w:val="20"/>
                <w:szCs w:val="20"/>
                <w:lang w:val="fr-CA"/>
              </w:rPr>
              <w:noBreakHyphen/>
              <w:t>22</w:t>
            </w:r>
          </w:p>
        </w:tc>
        <w:tc>
          <w:tcPr>
            <w:tcW w:w="655" w:type="pct"/>
            <w:gridSpan w:val="2"/>
            <w:tcMar>
              <w:left w:w="108" w:type="dxa"/>
              <w:right w:w="108" w:type="dxa"/>
            </w:tcMar>
          </w:tcPr>
          <w:p w14:paraId="2DBDCB72" w14:textId="77777777" w:rsidR="00920D3E" w:rsidRPr="007C6151" w:rsidRDefault="00920D3E" w:rsidP="00920D3E">
            <w:pPr>
              <w:jc w:val="right"/>
              <w:rPr>
                <w:color w:val="000000"/>
                <w:sz w:val="20"/>
                <w:szCs w:val="20"/>
                <w:lang w:val="fr-CA"/>
              </w:rPr>
            </w:pPr>
            <w:r w:rsidRPr="007C6151">
              <w:rPr>
                <w:color w:val="000000"/>
                <w:sz w:val="20"/>
                <w:szCs w:val="20"/>
                <w:lang w:val="fr-CA"/>
              </w:rPr>
              <w:t>2 606,91</w:t>
            </w:r>
          </w:p>
        </w:tc>
        <w:tc>
          <w:tcPr>
            <w:tcW w:w="655" w:type="pct"/>
            <w:gridSpan w:val="2"/>
            <w:tcMar>
              <w:left w:w="108" w:type="dxa"/>
              <w:right w:w="108" w:type="dxa"/>
            </w:tcMar>
          </w:tcPr>
          <w:p w14:paraId="65329394" w14:textId="77777777" w:rsidR="00920D3E" w:rsidRPr="007C6151" w:rsidRDefault="00920D3E" w:rsidP="00920D3E">
            <w:pPr>
              <w:jc w:val="right"/>
              <w:rPr>
                <w:color w:val="000000"/>
                <w:sz w:val="20"/>
                <w:szCs w:val="20"/>
                <w:lang w:val="fr-CA"/>
              </w:rPr>
            </w:pPr>
            <w:r w:rsidRPr="007C6151">
              <w:rPr>
                <w:color w:val="000000"/>
                <w:sz w:val="20"/>
                <w:szCs w:val="20"/>
                <w:lang w:val="fr-CA"/>
              </w:rPr>
              <w:t>2 831,55</w:t>
            </w:r>
          </w:p>
        </w:tc>
        <w:tc>
          <w:tcPr>
            <w:tcW w:w="655" w:type="pct"/>
            <w:gridSpan w:val="2"/>
            <w:tcMar>
              <w:left w:w="108" w:type="dxa"/>
              <w:right w:w="108" w:type="dxa"/>
            </w:tcMar>
          </w:tcPr>
          <w:p w14:paraId="60547353" w14:textId="77777777" w:rsidR="00920D3E" w:rsidRPr="007C6151" w:rsidRDefault="00920D3E" w:rsidP="00920D3E">
            <w:pPr>
              <w:jc w:val="right"/>
              <w:rPr>
                <w:color w:val="000000"/>
                <w:sz w:val="20"/>
                <w:szCs w:val="20"/>
                <w:lang w:val="fr-CA"/>
              </w:rPr>
            </w:pPr>
            <w:r w:rsidRPr="007C6151">
              <w:rPr>
                <w:color w:val="000000"/>
                <w:sz w:val="20"/>
                <w:szCs w:val="20"/>
                <w:lang w:val="fr-CA"/>
              </w:rPr>
              <w:t>3 290,20</w:t>
            </w:r>
          </w:p>
        </w:tc>
        <w:tc>
          <w:tcPr>
            <w:tcW w:w="655" w:type="pct"/>
            <w:gridSpan w:val="2"/>
            <w:tcMar>
              <w:left w:w="108" w:type="dxa"/>
              <w:right w:w="108" w:type="dxa"/>
            </w:tcMar>
          </w:tcPr>
          <w:p w14:paraId="22D919D6" w14:textId="77777777" w:rsidR="00920D3E" w:rsidRPr="007C6151" w:rsidRDefault="00920D3E" w:rsidP="00920D3E">
            <w:pPr>
              <w:jc w:val="right"/>
              <w:rPr>
                <w:color w:val="000000"/>
                <w:sz w:val="20"/>
                <w:szCs w:val="20"/>
                <w:lang w:val="fr-CA"/>
              </w:rPr>
            </w:pPr>
            <w:r w:rsidRPr="007C6151">
              <w:rPr>
                <w:color w:val="000000"/>
                <w:sz w:val="20"/>
                <w:szCs w:val="20"/>
                <w:lang w:val="fr-CA"/>
              </w:rPr>
              <w:t>3 190,31</w:t>
            </w:r>
          </w:p>
        </w:tc>
        <w:tc>
          <w:tcPr>
            <w:tcW w:w="655" w:type="pct"/>
            <w:gridSpan w:val="2"/>
            <w:tcMar>
              <w:left w:w="108" w:type="dxa"/>
              <w:right w:w="108" w:type="dxa"/>
            </w:tcMar>
          </w:tcPr>
          <w:p w14:paraId="7DC0E2AE" w14:textId="77777777" w:rsidR="00920D3E" w:rsidRPr="007C6151" w:rsidRDefault="00920D3E" w:rsidP="00920D3E">
            <w:pPr>
              <w:jc w:val="right"/>
              <w:rPr>
                <w:color w:val="000000"/>
                <w:sz w:val="20"/>
                <w:szCs w:val="20"/>
                <w:lang w:val="fr-CA"/>
              </w:rPr>
            </w:pPr>
            <w:r w:rsidRPr="007C6151">
              <w:rPr>
                <w:color w:val="000000"/>
                <w:sz w:val="20"/>
                <w:szCs w:val="20"/>
                <w:lang w:val="fr-CA"/>
              </w:rPr>
              <w:t>2 939,77</w:t>
            </w:r>
          </w:p>
        </w:tc>
        <w:tc>
          <w:tcPr>
            <w:tcW w:w="657" w:type="pct"/>
            <w:tcMar>
              <w:left w:w="108" w:type="dxa"/>
              <w:right w:w="108" w:type="dxa"/>
            </w:tcMar>
          </w:tcPr>
          <w:p w14:paraId="6BC53966" w14:textId="77777777" w:rsidR="00920D3E" w:rsidRPr="007C6151" w:rsidRDefault="00920D3E" w:rsidP="00920D3E">
            <w:pPr>
              <w:jc w:val="right"/>
              <w:rPr>
                <w:color w:val="000000"/>
                <w:sz w:val="20"/>
                <w:szCs w:val="20"/>
                <w:lang w:val="fr-CA"/>
              </w:rPr>
            </w:pPr>
            <w:r w:rsidRPr="007C6151">
              <w:rPr>
                <w:color w:val="000000"/>
                <w:sz w:val="20"/>
                <w:szCs w:val="20"/>
                <w:lang w:val="fr-CA"/>
              </w:rPr>
              <w:t>3 545,68</w:t>
            </w:r>
          </w:p>
        </w:tc>
      </w:tr>
      <w:tr w:rsidR="00920D3E" w:rsidRPr="007C6151" w14:paraId="4DA94884" w14:textId="77777777" w:rsidTr="00920D3E">
        <w:trPr>
          <w:cantSplit/>
        </w:trPr>
        <w:tc>
          <w:tcPr>
            <w:tcW w:w="1068" w:type="pct"/>
            <w:shd w:val="clear" w:color="auto" w:fill="auto"/>
            <w:noWrap/>
            <w:tcMar>
              <w:left w:w="108" w:type="dxa"/>
              <w:right w:w="108" w:type="dxa"/>
            </w:tcMar>
            <w:hideMark/>
          </w:tcPr>
          <w:p w14:paraId="6647858D" w14:textId="77777777" w:rsidR="00920D3E" w:rsidRPr="007C6151" w:rsidRDefault="00920D3E" w:rsidP="00920D3E">
            <w:pPr>
              <w:widowControl w:val="0"/>
              <w:jc w:val="left"/>
              <w:rPr>
                <w:color w:val="000000"/>
                <w:sz w:val="20"/>
                <w:szCs w:val="20"/>
                <w:lang w:val="fr-CA"/>
              </w:rPr>
            </w:pPr>
            <w:r w:rsidRPr="007C6151">
              <w:rPr>
                <w:color w:val="000000"/>
                <w:sz w:val="20"/>
                <w:szCs w:val="20"/>
                <w:lang w:val="fr-CA"/>
              </w:rPr>
              <w:t>HCFC</w:t>
            </w:r>
            <w:r w:rsidRPr="007C6151">
              <w:rPr>
                <w:color w:val="000000"/>
                <w:sz w:val="20"/>
                <w:szCs w:val="20"/>
                <w:lang w:val="fr-CA"/>
              </w:rPr>
              <w:noBreakHyphen/>
              <w:t>123</w:t>
            </w:r>
          </w:p>
        </w:tc>
        <w:tc>
          <w:tcPr>
            <w:tcW w:w="655" w:type="pct"/>
            <w:gridSpan w:val="2"/>
            <w:tcMar>
              <w:left w:w="108" w:type="dxa"/>
              <w:right w:w="108" w:type="dxa"/>
            </w:tcMar>
          </w:tcPr>
          <w:p w14:paraId="60DB58DF" w14:textId="77777777" w:rsidR="00920D3E" w:rsidRPr="007C6151" w:rsidRDefault="00920D3E" w:rsidP="00920D3E">
            <w:pPr>
              <w:jc w:val="right"/>
              <w:rPr>
                <w:color w:val="000000"/>
                <w:sz w:val="20"/>
                <w:szCs w:val="20"/>
                <w:lang w:val="fr-CA"/>
              </w:rPr>
            </w:pPr>
            <w:r w:rsidRPr="007C6151">
              <w:rPr>
                <w:color w:val="000000"/>
                <w:sz w:val="20"/>
                <w:szCs w:val="20"/>
                <w:lang w:val="fr-CA"/>
              </w:rPr>
              <w:t>5,76</w:t>
            </w:r>
          </w:p>
        </w:tc>
        <w:tc>
          <w:tcPr>
            <w:tcW w:w="655" w:type="pct"/>
            <w:gridSpan w:val="2"/>
            <w:tcMar>
              <w:left w:w="108" w:type="dxa"/>
              <w:right w:w="108" w:type="dxa"/>
            </w:tcMar>
          </w:tcPr>
          <w:p w14:paraId="59ED5D5E" w14:textId="77777777" w:rsidR="00920D3E" w:rsidRPr="007C6151" w:rsidRDefault="00920D3E" w:rsidP="00920D3E">
            <w:pPr>
              <w:jc w:val="right"/>
              <w:rPr>
                <w:color w:val="000000"/>
                <w:sz w:val="20"/>
                <w:szCs w:val="20"/>
                <w:lang w:val="fr-CA"/>
              </w:rPr>
            </w:pPr>
            <w:r w:rsidRPr="007C6151">
              <w:rPr>
                <w:color w:val="000000"/>
                <w:sz w:val="20"/>
                <w:szCs w:val="20"/>
                <w:lang w:val="fr-CA"/>
              </w:rPr>
              <w:t>6,95</w:t>
            </w:r>
          </w:p>
        </w:tc>
        <w:tc>
          <w:tcPr>
            <w:tcW w:w="655" w:type="pct"/>
            <w:gridSpan w:val="2"/>
            <w:tcMar>
              <w:left w:w="108" w:type="dxa"/>
              <w:right w:w="108" w:type="dxa"/>
            </w:tcMar>
          </w:tcPr>
          <w:p w14:paraId="0223D0BE" w14:textId="77777777" w:rsidR="00920D3E" w:rsidRPr="007C6151" w:rsidRDefault="00920D3E" w:rsidP="00920D3E">
            <w:pPr>
              <w:jc w:val="right"/>
              <w:rPr>
                <w:color w:val="000000"/>
                <w:sz w:val="20"/>
                <w:szCs w:val="20"/>
                <w:lang w:val="fr-CA"/>
              </w:rPr>
            </w:pPr>
            <w:r w:rsidRPr="007C6151">
              <w:rPr>
                <w:color w:val="000000"/>
                <w:sz w:val="20"/>
                <w:szCs w:val="20"/>
                <w:lang w:val="fr-CA"/>
              </w:rPr>
              <w:t>8,75</w:t>
            </w:r>
          </w:p>
        </w:tc>
        <w:tc>
          <w:tcPr>
            <w:tcW w:w="655" w:type="pct"/>
            <w:gridSpan w:val="2"/>
            <w:tcMar>
              <w:left w:w="108" w:type="dxa"/>
              <w:right w:w="108" w:type="dxa"/>
            </w:tcMar>
          </w:tcPr>
          <w:p w14:paraId="330BCA96" w14:textId="77777777" w:rsidR="00920D3E" w:rsidRPr="007C6151" w:rsidRDefault="00920D3E" w:rsidP="00920D3E">
            <w:pPr>
              <w:jc w:val="right"/>
              <w:rPr>
                <w:color w:val="000000"/>
                <w:sz w:val="20"/>
                <w:szCs w:val="20"/>
                <w:lang w:val="fr-CA"/>
              </w:rPr>
            </w:pPr>
            <w:r w:rsidRPr="007C6151">
              <w:rPr>
                <w:color w:val="000000"/>
                <w:sz w:val="20"/>
                <w:szCs w:val="20"/>
                <w:lang w:val="fr-CA"/>
              </w:rPr>
              <w:t>8,09</w:t>
            </w:r>
          </w:p>
        </w:tc>
        <w:tc>
          <w:tcPr>
            <w:tcW w:w="655" w:type="pct"/>
            <w:gridSpan w:val="2"/>
            <w:tcMar>
              <w:left w:w="108" w:type="dxa"/>
              <w:right w:w="108" w:type="dxa"/>
            </w:tcMar>
          </w:tcPr>
          <w:p w14:paraId="6667B3DC" w14:textId="77777777" w:rsidR="00920D3E" w:rsidRPr="007C6151" w:rsidRDefault="00920D3E" w:rsidP="00920D3E">
            <w:pPr>
              <w:jc w:val="right"/>
              <w:rPr>
                <w:color w:val="000000"/>
                <w:sz w:val="20"/>
                <w:szCs w:val="20"/>
                <w:lang w:val="fr-CA"/>
              </w:rPr>
            </w:pPr>
            <w:r w:rsidRPr="007C6151">
              <w:rPr>
                <w:color w:val="000000"/>
                <w:sz w:val="20"/>
                <w:szCs w:val="20"/>
                <w:lang w:val="fr-CA"/>
              </w:rPr>
              <w:t>7,16</w:t>
            </w:r>
          </w:p>
        </w:tc>
        <w:tc>
          <w:tcPr>
            <w:tcW w:w="657" w:type="pct"/>
            <w:tcMar>
              <w:left w:w="108" w:type="dxa"/>
              <w:right w:w="108" w:type="dxa"/>
            </w:tcMar>
          </w:tcPr>
          <w:p w14:paraId="336BE7D3" w14:textId="77777777" w:rsidR="00920D3E" w:rsidRPr="007C6151" w:rsidRDefault="00920D3E" w:rsidP="00920D3E">
            <w:pPr>
              <w:jc w:val="right"/>
              <w:rPr>
                <w:color w:val="000000"/>
                <w:sz w:val="20"/>
                <w:szCs w:val="20"/>
                <w:lang w:val="fr-CA"/>
              </w:rPr>
            </w:pPr>
            <w:r w:rsidRPr="007C6151">
              <w:rPr>
                <w:color w:val="000000"/>
                <w:sz w:val="20"/>
                <w:szCs w:val="20"/>
                <w:lang w:val="fr-CA"/>
              </w:rPr>
              <w:t>2,30</w:t>
            </w:r>
          </w:p>
        </w:tc>
      </w:tr>
      <w:tr w:rsidR="00920D3E" w:rsidRPr="007C6151" w14:paraId="1A02E9EE" w14:textId="77777777" w:rsidTr="00920D3E">
        <w:trPr>
          <w:cantSplit/>
        </w:trPr>
        <w:tc>
          <w:tcPr>
            <w:tcW w:w="1068" w:type="pct"/>
            <w:shd w:val="clear" w:color="auto" w:fill="auto"/>
            <w:noWrap/>
            <w:tcMar>
              <w:left w:w="108" w:type="dxa"/>
              <w:right w:w="108" w:type="dxa"/>
            </w:tcMar>
            <w:hideMark/>
          </w:tcPr>
          <w:p w14:paraId="724FD900" w14:textId="77777777" w:rsidR="00920D3E" w:rsidRPr="007C6151" w:rsidRDefault="00920D3E" w:rsidP="00920D3E">
            <w:pPr>
              <w:widowControl w:val="0"/>
              <w:jc w:val="left"/>
              <w:rPr>
                <w:color w:val="000000"/>
                <w:sz w:val="20"/>
                <w:szCs w:val="20"/>
                <w:lang w:val="fr-CA"/>
              </w:rPr>
            </w:pPr>
            <w:r w:rsidRPr="007C6151">
              <w:rPr>
                <w:color w:val="000000"/>
                <w:sz w:val="20"/>
                <w:szCs w:val="20"/>
                <w:lang w:val="fr-CA"/>
              </w:rPr>
              <w:t>HCFC</w:t>
            </w:r>
            <w:r w:rsidRPr="007C6151">
              <w:rPr>
                <w:color w:val="000000"/>
                <w:sz w:val="20"/>
                <w:szCs w:val="20"/>
                <w:lang w:val="fr-CA"/>
              </w:rPr>
              <w:noBreakHyphen/>
              <w:t>124</w:t>
            </w:r>
          </w:p>
        </w:tc>
        <w:tc>
          <w:tcPr>
            <w:tcW w:w="655" w:type="pct"/>
            <w:gridSpan w:val="2"/>
            <w:tcMar>
              <w:left w:w="108" w:type="dxa"/>
              <w:right w:w="108" w:type="dxa"/>
            </w:tcMar>
          </w:tcPr>
          <w:p w14:paraId="7C44C829" w14:textId="77777777" w:rsidR="00920D3E" w:rsidRPr="007C6151" w:rsidRDefault="00920D3E" w:rsidP="00920D3E">
            <w:pPr>
              <w:jc w:val="right"/>
              <w:rPr>
                <w:color w:val="000000"/>
                <w:sz w:val="20"/>
                <w:szCs w:val="20"/>
                <w:lang w:val="fr-CA"/>
              </w:rPr>
            </w:pPr>
            <w:r w:rsidRPr="007C6151">
              <w:rPr>
                <w:color w:val="000000"/>
                <w:sz w:val="20"/>
                <w:szCs w:val="20"/>
                <w:lang w:val="fr-CA"/>
              </w:rPr>
              <w:t>1,48</w:t>
            </w:r>
          </w:p>
        </w:tc>
        <w:tc>
          <w:tcPr>
            <w:tcW w:w="655" w:type="pct"/>
            <w:gridSpan w:val="2"/>
            <w:tcMar>
              <w:left w:w="108" w:type="dxa"/>
              <w:right w:w="108" w:type="dxa"/>
            </w:tcMar>
          </w:tcPr>
          <w:p w14:paraId="75BFD423" w14:textId="77777777" w:rsidR="00920D3E" w:rsidRPr="007C6151" w:rsidRDefault="00920D3E" w:rsidP="00920D3E">
            <w:pPr>
              <w:jc w:val="right"/>
              <w:rPr>
                <w:color w:val="000000"/>
                <w:sz w:val="20"/>
                <w:szCs w:val="20"/>
                <w:lang w:val="fr-CA"/>
              </w:rPr>
            </w:pPr>
            <w:r w:rsidRPr="007C6151">
              <w:rPr>
                <w:color w:val="000000"/>
                <w:sz w:val="20"/>
                <w:szCs w:val="20"/>
                <w:lang w:val="fr-CA"/>
              </w:rPr>
              <w:t>(0,13)</w:t>
            </w:r>
          </w:p>
        </w:tc>
        <w:tc>
          <w:tcPr>
            <w:tcW w:w="655" w:type="pct"/>
            <w:gridSpan w:val="2"/>
            <w:tcMar>
              <w:left w:w="108" w:type="dxa"/>
              <w:right w:w="108" w:type="dxa"/>
            </w:tcMar>
          </w:tcPr>
          <w:p w14:paraId="5B3A3DAC" w14:textId="77777777" w:rsidR="00920D3E" w:rsidRPr="007C6151" w:rsidRDefault="00920D3E" w:rsidP="00920D3E">
            <w:pPr>
              <w:jc w:val="right"/>
              <w:rPr>
                <w:color w:val="000000"/>
                <w:sz w:val="20"/>
                <w:szCs w:val="20"/>
                <w:lang w:val="fr-CA"/>
              </w:rPr>
            </w:pPr>
            <w:r w:rsidRPr="007C6151">
              <w:rPr>
                <w:color w:val="000000"/>
                <w:sz w:val="20"/>
                <w:szCs w:val="20"/>
                <w:lang w:val="fr-CA"/>
              </w:rPr>
              <w:t>(0,12)</w:t>
            </w:r>
          </w:p>
        </w:tc>
        <w:tc>
          <w:tcPr>
            <w:tcW w:w="655" w:type="pct"/>
            <w:gridSpan w:val="2"/>
            <w:tcMar>
              <w:left w:w="108" w:type="dxa"/>
              <w:right w:w="108" w:type="dxa"/>
            </w:tcMar>
          </w:tcPr>
          <w:p w14:paraId="645CCC2B" w14:textId="77777777" w:rsidR="00920D3E" w:rsidRPr="007C6151" w:rsidRDefault="00920D3E" w:rsidP="00920D3E">
            <w:pPr>
              <w:jc w:val="right"/>
              <w:rPr>
                <w:color w:val="000000"/>
                <w:sz w:val="20"/>
                <w:szCs w:val="20"/>
                <w:lang w:val="fr-CA"/>
              </w:rPr>
            </w:pPr>
            <w:r w:rsidRPr="007C6151">
              <w:rPr>
                <w:color w:val="000000"/>
                <w:sz w:val="20"/>
                <w:szCs w:val="20"/>
                <w:lang w:val="fr-CA"/>
              </w:rPr>
              <w:t>0,75</w:t>
            </w:r>
          </w:p>
        </w:tc>
        <w:tc>
          <w:tcPr>
            <w:tcW w:w="655" w:type="pct"/>
            <w:gridSpan w:val="2"/>
            <w:tcMar>
              <w:left w:w="108" w:type="dxa"/>
              <w:right w:w="108" w:type="dxa"/>
            </w:tcMar>
          </w:tcPr>
          <w:p w14:paraId="571181E9" w14:textId="77777777" w:rsidR="00920D3E" w:rsidRPr="007C6151" w:rsidRDefault="00920D3E" w:rsidP="00920D3E">
            <w:pPr>
              <w:jc w:val="right"/>
              <w:rPr>
                <w:color w:val="000000"/>
                <w:sz w:val="20"/>
                <w:szCs w:val="20"/>
                <w:lang w:val="fr-CA"/>
              </w:rPr>
            </w:pPr>
            <w:r w:rsidRPr="007C6151">
              <w:rPr>
                <w:color w:val="000000"/>
                <w:sz w:val="20"/>
                <w:szCs w:val="20"/>
                <w:lang w:val="fr-CA"/>
              </w:rPr>
              <w:t>(0,51)</w:t>
            </w:r>
          </w:p>
        </w:tc>
        <w:tc>
          <w:tcPr>
            <w:tcW w:w="657" w:type="pct"/>
            <w:tcMar>
              <w:left w:w="108" w:type="dxa"/>
              <w:right w:w="108" w:type="dxa"/>
            </w:tcMar>
          </w:tcPr>
          <w:p w14:paraId="55B19DE3" w14:textId="77777777" w:rsidR="00920D3E" w:rsidRPr="007C6151" w:rsidRDefault="00920D3E" w:rsidP="00920D3E">
            <w:pPr>
              <w:jc w:val="right"/>
              <w:rPr>
                <w:color w:val="000000"/>
                <w:sz w:val="20"/>
                <w:szCs w:val="20"/>
                <w:lang w:val="fr-CA"/>
              </w:rPr>
            </w:pPr>
            <w:r w:rsidRPr="007C6151">
              <w:rPr>
                <w:color w:val="000000"/>
                <w:sz w:val="20"/>
                <w:szCs w:val="20"/>
                <w:lang w:val="fr-CA"/>
              </w:rPr>
              <w:t>3,05</w:t>
            </w:r>
          </w:p>
        </w:tc>
      </w:tr>
      <w:tr w:rsidR="00920D3E" w:rsidRPr="007C6151" w14:paraId="6DD97767" w14:textId="77777777" w:rsidTr="00920D3E">
        <w:trPr>
          <w:cantSplit/>
        </w:trPr>
        <w:tc>
          <w:tcPr>
            <w:tcW w:w="1068" w:type="pct"/>
            <w:shd w:val="clear" w:color="auto" w:fill="auto"/>
            <w:noWrap/>
            <w:tcMar>
              <w:left w:w="108" w:type="dxa"/>
              <w:right w:w="108" w:type="dxa"/>
            </w:tcMar>
            <w:hideMark/>
          </w:tcPr>
          <w:p w14:paraId="7CD5087A" w14:textId="77777777" w:rsidR="00920D3E" w:rsidRPr="007C6151" w:rsidRDefault="00920D3E" w:rsidP="00920D3E">
            <w:pPr>
              <w:widowControl w:val="0"/>
              <w:jc w:val="left"/>
              <w:rPr>
                <w:color w:val="000000"/>
                <w:sz w:val="20"/>
                <w:szCs w:val="20"/>
                <w:lang w:val="fr-CA"/>
              </w:rPr>
            </w:pPr>
            <w:r w:rsidRPr="007C6151">
              <w:rPr>
                <w:color w:val="000000"/>
                <w:sz w:val="20"/>
                <w:szCs w:val="20"/>
                <w:lang w:val="fr-CA"/>
              </w:rPr>
              <w:t>HCFC</w:t>
            </w:r>
            <w:r w:rsidRPr="007C6151">
              <w:rPr>
                <w:color w:val="000000"/>
                <w:sz w:val="20"/>
                <w:szCs w:val="20"/>
                <w:lang w:val="fr-CA"/>
              </w:rPr>
              <w:noBreakHyphen/>
              <w:t>142b</w:t>
            </w:r>
          </w:p>
        </w:tc>
        <w:tc>
          <w:tcPr>
            <w:tcW w:w="655" w:type="pct"/>
            <w:gridSpan w:val="2"/>
            <w:tcMar>
              <w:left w:w="108" w:type="dxa"/>
              <w:right w:w="108" w:type="dxa"/>
            </w:tcMar>
          </w:tcPr>
          <w:p w14:paraId="13B3394B" w14:textId="77777777" w:rsidR="00920D3E" w:rsidRPr="007C6151" w:rsidRDefault="00920D3E" w:rsidP="00920D3E">
            <w:pPr>
              <w:jc w:val="right"/>
              <w:rPr>
                <w:color w:val="000000"/>
                <w:sz w:val="20"/>
                <w:szCs w:val="20"/>
                <w:lang w:val="fr-CA"/>
              </w:rPr>
            </w:pPr>
            <w:r w:rsidRPr="007C6151">
              <w:rPr>
                <w:color w:val="000000"/>
                <w:sz w:val="20"/>
                <w:szCs w:val="20"/>
                <w:lang w:val="fr-CA"/>
              </w:rPr>
              <w:t>24,14</w:t>
            </w:r>
          </w:p>
        </w:tc>
        <w:tc>
          <w:tcPr>
            <w:tcW w:w="655" w:type="pct"/>
            <w:gridSpan w:val="2"/>
            <w:tcMar>
              <w:left w:w="108" w:type="dxa"/>
              <w:right w:w="108" w:type="dxa"/>
            </w:tcMar>
          </w:tcPr>
          <w:p w14:paraId="5DA9A738" w14:textId="77777777" w:rsidR="00920D3E" w:rsidRPr="007C6151" w:rsidRDefault="00920D3E" w:rsidP="00920D3E">
            <w:pPr>
              <w:jc w:val="right"/>
              <w:rPr>
                <w:color w:val="000000"/>
                <w:sz w:val="20"/>
                <w:szCs w:val="20"/>
                <w:lang w:val="fr-CA"/>
              </w:rPr>
            </w:pPr>
            <w:r w:rsidRPr="007C6151">
              <w:rPr>
                <w:color w:val="000000"/>
                <w:sz w:val="20"/>
                <w:szCs w:val="20"/>
                <w:lang w:val="fr-CA"/>
              </w:rPr>
              <w:t>43,06</w:t>
            </w:r>
          </w:p>
        </w:tc>
        <w:tc>
          <w:tcPr>
            <w:tcW w:w="655" w:type="pct"/>
            <w:gridSpan w:val="2"/>
            <w:tcMar>
              <w:left w:w="108" w:type="dxa"/>
              <w:right w:w="108" w:type="dxa"/>
            </w:tcMar>
          </w:tcPr>
          <w:p w14:paraId="5080F94B" w14:textId="77777777" w:rsidR="00920D3E" w:rsidRPr="007C6151" w:rsidRDefault="00920D3E" w:rsidP="00920D3E">
            <w:pPr>
              <w:jc w:val="right"/>
              <w:rPr>
                <w:color w:val="000000"/>
                <w:sz w:val="20"/>
                <w:szCs w:val="20"/>
                <w:lang w:val="fr-CA"/>
              </w:rPr>
            </w:pPr>
            <w:r w:rsidRPr="007C6151">
              <w:rPr>
                <w:color w:val="000000"/>
                <w:sz w:val="20"/>
                <w:szCs w:val="20"/>
                <w:lang w:val="fr-CA"/>
              </w:rPr>
              <w:t>18,00</w:t>
            </w:r>
          </w:p>
        </w:tc>
        <w:tc>
          <w:tcPr>
            <w:tcW w:w="655" w:type="pct"/>
            <w:gridSpan w:val="2"/>
            <w:tcMar>
              <w:left w:w="108" w:type="dxa"/>
              <w:right w:w="108" w:type="dxa"/>
            </w:tcMar>
          </w:tcPr>
          <w:p w14:paraId="7EE885F0" w14:textId="77777777" w:rsidR="00920D3E" w:rsidRPr="007C6151" w:rsidRDefault="00920D3E" w:rsidP="00920D3E">
            <w:pPr>
              <w:jc w:val="right"/>
              <w:rPr>
                <w:color w:val="000000"/>
                <w:sz w:val="20"/>
                <w:szCs w:val="20"/>
                <w:lang w:val="fr-CA"/>
              </w:rPr>
            </w:pPr>
            <w:r w:rsidRPr="007C6151">
              <w:rPr>
                <w:color w:val="000000"/>
                <w:sz w:val="20"/>
                <w:szCs w:val="20"/>
                <w:lang w:val="fr-CA"/>
              </w:rPr>
              <w:t>59,12</w:t>
            </w:r>
          </w:p>
        </w:tc>
        <w:tc>
          <w:tcPr>
            <w:tcW w:w="655" w:type="pct"/>
            <w:gridSpan w:val="2"/>
            <w:tcMar>
              <w:left w:w="108" w:type="dxa"/>
              <w:right w:w="108" w:type="dxa"/>
            </w:tcMar>
          </w:tcPr>
          <w:p w14:paraId="39674445" w14:textId="77777777" w:rsidR="00920D3E" w:rsidRPr="007C6151" w:rsidRDefault="00920D3E" w:rsidP="00920D3E">
            <w:pPr>
              <w:jc w:val="right"/>
              <w:rPr>
                <w:color w:val="000000"/>
                <w:sz w:val="20"/>
                <w:szCs w:val="20"/>
                <w:lang w:val="fr-CA"/>
              </w:rPr>
            </w:pPr>
            <w:r w:rsidRPr="007C6151">
              <w:rPr>
                <w:color w:val="000000"/>
                <w:sz w:val="20"/>
                <w:szCs w:val="20"/>
                <w:lang w:val="fr-CA"/>
              </w:rPr>
              <w:t>37,98</w:t>
            </w:r>
          </w:p>
        </w:tc>
        <w:tc>
          <w:tcPr>
            <w:tcW w:w="657" w:type="pct"/>
            <w:tcMar>
              <w:left w:w="108" w:type="dxa"/>
              <w:right w:w="108" w:type="dxa"/>
            </w:tcMar>
          </w:tcPr>
          <w:p w14:paraId="49B2DD1D" w14:textId="77777777" w:rsidR="00920D3E" w:rsidRPr="007C6151" w:rsidRDefault="00920D3E" w:rsidP="00920D3E">
            <w:pPr>
              <w:jc w:val="right"/>
              <w:rPr>
                <w:color w:val="000000"/>
                <w:sz w:val="20"/>
                <w:szCs w:val="20"/>
                <w:lang w:val="fr-CA"/>
              </w:rPr>
            </w:pPr>
            <w:r w:rsidRPr="007C6151">
              <w:rPr>
                <w:color w:val="000000"/>
                <w:sz w:val="20"/>
                <w:szCs w:val="20"/>
                <w:lang w:val="fr-CA"/>
              </w:rPr>
              <w:t>347,03</w:t>
            </w:r>
          </w:p>
        </w:tc>
      </w:tr>
      <w:tr w:rsidR="00920D3E" w:rsidRPr="007C6151" w14:paraId="54B05C73" w14:textId="77777777" w:rsidTr="00920D3E">
        <w:trPr>
          <w:cantSplit/>
        </w:trPr>
        <w:tc>
          <w:tcPr>
            <w:tcW w:w="1068" w:type="pct"/>
            <w:shd w:val="clear" w:color="auto" w:fill="auto"/>
            <w:noWrap/>
            <w:tcMar>
              <w:left w:w="108" w:type="dxa"/>
              <w:right w:w="108" w:type="dxa"/>
            </w:tcMar>
          </w:tcPr>
          <w:p w14:paraId="4AC68A67" w14:textId="77777777" w:rsidR="00920D3E" w:rsidRPr="007C6151" w:rsidRDefault="00920D3E" w:rsidP="00920D3E">
            <w:pPr>
              <w:jc w:val="left"/>
              <w:rPr>
                <w:rFonts w:eastAsiaTheme="minorHAnsi"/>
                <w:b/>
                <w:sz w:val="20"/>
                <w:szCs w:val="20"/>
                <w:lang w:val="fr-CA"/>
              </w:rPr>
            </w:pPr>
            <w:r w:rsidRPr="007C6151">
              <w:rPr>
                <w:b/>
                <w:color w:val="000000"/>
                <w:sz w:val="20"/>
                <w:szCs w:val="20"/>
                <w:lang w:val="fr-CA"/>
              </w:rPr>
              <w:t>Total (tonnes PAO)</w:t>
            </w:r>
          </w:p>
        </w:tc>
        <w:tc>
          <w:tcPr>
            <w:tcW w:w="601" w:type="pct"/>
            <w:tcMar>
              <w:left w:w="108" w:type="dxa"/>
              <w:right w:w="108" w:type="dxa"/>
            </w:tcMar>
          </w:tcPr>
          <w:p w14:paraId="3DB85F1E" w14:textId="77777777" w:rsidR="00920D3E" w:rsidRPr="007C6151" w:rsidRDefault="00920D3E" w:rsidP="00920D3E">
            <w:pPr>
              <w:jc w:val="right"/>
              <w:rPr>
                <w:b/>
                <w:color w:val="000000"/>
                <w:sz w:val="20"/>
                <w:szCs w:val="20"/>
                <w:lang w:val="fr-CA"/>
              </w:rPr>
            </w:pPr>
            <w:r w:rsidRPr="007C6151">
              <w:rPr>
                <w:b/>
                <w:color w:val="000000"/>
                <w:sz w:val="20"/>
                <w:szCs w:val="20"/>
                <w:lang w:val="fr-CA"/>
              </w:rPr>
              <w:t>2 638,29</w:t>
            </w:r>
          </w:p>
        </w:tc>
        <w:tc>
          <w:tcPr>
            <w:tcW w:w="666" w:type="pct"/>
            <w:gridSpan w:val="2"/>
            <w:tcMar>
              <w:left w:w="108" w:type="dxa"/>
              <w:right w:w="108" w:type="dxa"/>
            </w:tcMar>
          </w:tcPr>
          <w:p w14:paraId="6525E999" w14:textId="77777777" w:rsidR="00920D3E" w:rsidRPr="007C6151" w:rsidRDefault="00920D3E" w:rsidP="00920D3E">
            <w:pPr>
              <w:jc w:val="right"/>
              <w:rPr>
                <w:b/>
                <w:color w:val="000000"/>
                <w:sz w:val="20"/>
                <w:szCs w:val="20"/>
                <w:lang w:val="fr-CA"/>
              </w:rPr>
            </w:pPr>
            <w:r w:rsidRPr="007C6151">
              <w:rPr>
                <w:b/>
                <w:color w:val="000000"/>
                <w:sz w:val="20"/>
                <w:szCs w:val="20"/>
                <w:lang w:val="fr-CA"/>
              </w:rPr>
              <w:t>2 881,42</w:t>
            </w:r>
          </w:p>
        </w:tc>
        <w:tc>
          <w:tcPr>
            <w:tcW w:w="666" w:type="pct"/>
            <w:gridSpan w:val="2"/>
            <w:tcMar>
              <w:left w:w="108" w:type="dxa"/>
              <w:right w:w="108" w:type="dxa"/>
            </w:tcMar>
          </w:tcPr>
          <w:p w14:paraId="7A7F7B67" w14:textId="77777777" w:rsidR="00920D3E" w:rsidRPr="007C6151" w:rsidRDefault="00920D3E" w:rsidP="00920D3E">
            <w:pPr>
              <w:jc w:val="right"/>
              <w:rPr>
                <w:b/>
                <w:color w:val="000000"/>
                <w:sz w:val="20"/>
                <w:szCs w:val="20"/>
                <w:lang w:val="fr-CA"/>
              </w:rPr>
            </w:pPr>
            <w:r w:rsidRPr="007C6151">
              <w:rPr>
                <w:b/>
                <w:color w:val="000000"/>
                <w:sz w:val="20"/>
                <w:szCs w:val="20"/>
                <w:lang w:val="fr-CA"/>
              </w:rPr>
              <w:t>3 316,83</w:t>
            </w:r>
          </w:p>
        </w:tc>
        <w:tc>
          <w:tcPr>
            <w:tcW w:w="666" w:type="pct"/>
            <w:gridSpan w:val="2"/>
            <w:tcMar>
              <w:left w:w="108" w:type="dxa"/>
              <w:right w:w="108" w:type="dxa"/>
            </w:tcMar>
          </w:tcPr>
          <w:p w14:paraId="07AE230B" w14:textId="77777777" w:rsidR="00920D3E" w:rsidRPr="007C6151" w:rsidRDefault="00920D3E" w:rsidP="00920D3E">
            <w:pPr>
              <w:jc w:val="right"/>
              <w:rPr>
                <w:b/>
                <w:color w:val="000000"/>
                <w:sz w:val="20"/>
                <w:szCs w:val="20"/>
                <w:lang w:val="fr-CA"/>
              </w:rPr>
            </w:pPr>
            <w:r w:rsidRPr="007C6151">
              <w:rPr>
                <w:b/>
                <w:color w:val="000000"/>
                <w:sz w:val="20"/>
                <w:szCs w:val="20"/>
                <w:lang w:val="fr-CA"/>
              </w:rPr>
              <w:t>3 258,27</w:t>
            </w:r>
          </w:p>
        </w:tc>
        <w:tc>
          <w:tcPr>
            <w:tcW w:w="666" w:type="pct"/>
            <w:gridSpan w:val="2"/>
            <w:tcMar>
              <w:left w:w="108" w:type="dxa"/>
              <w:right w:w="108" w:type="dxa"/>
            </w:tcMar>
          </w:tcPr>
          <w:p w14:paraId="3E8323F4" w14:textId="77777777" w:rsidR="00920D3E" w:rsidRPr="007C6151" w:rsidRDefault="00920D3E" w:rsidP="00920D3E">
            <w:pPr>
              <w:jc w:val="right"/>
              <w:rPr>
                <w:b/>
                <w:color w:val="000000"/>
                <w:sz w:val="20"/>
                <w:szCs w:val="20"/>
                <w:lang w:val="fr-CA"/>
              </w:rPr>
            </w:pPr>
            <w:r w:rsidRPr="007C6151">
              <w:rPr>
                <w:b/>
                <w:color w:val="000000"/>
                <w:sz w:val="20"/>
                <w:szCs w:val="20"/>
                <w:lang w:val="fr-CA"/>
              </w:rPr>
              <w:t>2 984,40</w:t>
            </w:r>
          </w:p>
        </w:tc>
        <w:tc>
          <w:tcPr>
            <w:tcW w:w="667" w:type="pct"/>
            <w:gridSpan w:val="2"/>
            <w:tcMar>
              <w:left w:w="108" w:type="dxa"/>
              <w:right w:w="108" w:type="dxa"/>
            </w:tcMar>
          </w:tcPr>
          <w:p w14:paraId="48072201" w14:textId="77777777" w:rsidR="00920D3E" w:rsidRPr="007C6151" w:rsidRDefault="00920D3E" w:rsidP="00920D3E">
            <w:pPr>
              <w:jc w:val="right"/>
              <w:rPr>
                <w:b/>
                <w:color w:val="000000"/>
                <w:sz w:val="20"/>
                <w:szCs w:val="20"/>
                <w:lang w:val="fr-CA"/>
              </w:rPr>
            </w:pPr>
            <w:r w:rsidRPr="007C6151">
              <w:rPr>
                <w:b/>
                <w:color w:val="000000"/>
                <w:sz w:val="20"/>
                <w:szCs w:val="20"/>
                <w:lang w:val="fr-CA"/>
              </w:rPr>
              <w:t>3 898,06</w:t>
            </w:r>
          </w:p>
        </w:tc>
      </w:tr>
    </w:tbl>
    <w:p w14:paraId="0CD78AB0" w14:textId="77777777" w:rsidR="00920D3E" w:rsidRPr="007C6151" w:rsidRDefault="00920D3E" w:rsidP="00920D3E">
      <w:pPr>
        <w:pStyle w:val="Heading1"/>
        <w:numPr>
          <w:ilvl w:val="0"/>
          <w:numId w:val="0"/>
        </w:numPr>
        <w:rPr>
          <w:rFonts w:eastAsia="SimSun"/>
          <w:sz w:val="18"/>
          <w:szCs w:val="18"/>
          <w:lang w:val="fr-CA"/>
        </w:rPr>
      </w:pPr>
      <w:r w:rsidRPr="007C6151">
        <w:rPr>
          <w:rFonts w:eastAsia="SimSun"/>
          <w:sz w:val="18"/>
          <w:szCs w:val="18"/>
          <w:lang w:val="fr-CA"/>
        </w:rPr>
        <w:t>* Consommation moyenne en 2009 et 2010.</w:t>
      </w:r>
    </w:p>
    <w:p w14:paraId="43F02C6C" w14:textId="77777777" w:rsidR="00920D3E" w:rsidRPr="007C6151" w:rsidRDefault="00920D3E" w:rsidP="00920D3E">
      <w:pPr>
        <w:pStyle w:val="Heading1"/>
        <w:rPr>
          <w:lang w:val="fr-CA"/>
        </w:rPr>
      </w:pPr>
      <w:r w:rsidRPr="007C6151">
        <w:rPr>
          <w:lang w:val="fr-CA"/>
        </w:rPr>
        <w:t>La sensibili</w:t>
      </w:r>
      <w:r>
        <w:rPr>
          <w:lang w:val="fr-CA"/>
        </w:rPr>
        <w:t>sation accrue des techniciens, l</w:t>
      </w:r>
      <w:r w:rsidRPr="007C6151">
        <w:rPr>
          <w:lang w:val="fr-CA"/>
        </w:rPr>
        <w:t>es connaissances et compétences techniques accrues, tant pour l’installation que l’entretien, qui ont entraîné la réduction des pannes d’équipement, la réduction du taux de fuite et la réduction des nouvelles charges de frigorigènes ont amélioré le taux de récupération et de réutilisation des frigorigènes et contribué à la réduction de la consommation générale des HCFC</w:t>
      </w:r>
      <w:r>
        <w:rPr>
          <w:lang w:val="fr-CA"/>
        </w:rPr>
        <w:t>,</w:t>
      </w:r>
      <w:r w:rsidRPr="007C6151">
        <w:rPr>
          <w:lang w:val="fr-CA"/>
        </w:rPr>
        <w:t xml:space="preserve"> surtout le HCFC-22. </w:t>
      </w:r>
    </w:p>
    <w:p w14:paraId="6FE504B2" w14:textId="77777777" w:rsidR="00920D3E" w:rsidRPr="007C6151" w:rsidRDefault="00920D3E" w:rsidP="00920D3E">
      <w:pPr>
        <w:pStyle w:val="Heading1"/>
        <w:rPr>
          <w:lang w:val="fr-CA"/>
        </w:rPr>
      </w:pPr>
      <w:r w:rsidRPr="007C6151">
        <w:rPr>
          <w:lang w:val="fr-CA"/>
        </w:rPr>
        <w:t xml:space="preserve">Les activités du secteur de l’entretien de l’équipement de réfrigération ont aussi appuyé la reconversion des secteurs de fabrication </w:t>
      </w:r>
      <w:r>
        <w:rPr>
          <w:lang w:val="fr-CA"/>
        </w:rPr>
        <w:t xml:space="preserve">de RAC et </w:t>
      </w:r>
      <w:r w:rsidRPr="007C6151">
        <w:rPr>
          <w:lang w:val="fr-CA"/>
        </w:rPr>
        <w:t xml:space="preserve">d’équipement </w:t>
      </w:r>
      <w:r>
        <w:rPr>
          <w:lang w:val="fr-CA"/>
        </w:rPr>
        <w:t>de</w:t>
      </w:r>
      <w:r w:rsidRPr="007C6151">
        <w:rPr>
          <w:lang w:val="fr-CA"/>
        </w:rPr>
        <w:t xml:space="preserve"> RIC, ce qui a donné lieu à l’arrivée d’un plus grand nombre de produits sans HCFC sur les marchés locaux. L’introduction d’équipement de réfrigération e</w:t>
      </w:r>
      <w:r>
        <w:rPr>
          <w:lang w:val="fr-CA"/>
        </w:rPr>
        <w:t>t</w:t>
      </w:r>
      <w:r w:rsidRPr="007C6151">
        <w:rPr>
          <w:lang w:val="fr-CA"/>
        </w:rPr>
        <w:t xml:space="preserve"> de climatisation à base de HFC-32 et de R-410A a augmenté</w:t>
      </w:r>
      <w:r>
        <w:rPr>
          <w:lang w:val="fr-CA"/>
        </w:rPr>
        <w:t>,</w:t>
      </w:r>
      <w:r w:rsidRPr="007C6151">
        <w:rPr>
          <w:rStyle w:val="FootnoteReference"/>
          <w:lang w:val="fr-CA"/>
        </w:rPr>
        <w:footnoteReference w:id="35"/>
      </w:r>
      <w:r w:rsidRPr="007C6151">
        <w:rPr>
          <w:lang w:val="fr-CA"/>
        </w:rPr>
        <w:t xml:space="preserve"> ce qui a aussi contribué à la réduction de la consommation de HCFC.</w:t>
      </w:r>
    </w:p>
    <w:p w14:paraId="3FF21C39" w14:textId="77777777" w:rsidR="00920D3E" w:rsidRPr="007C6151" w:rsidRDefault="00920D3E" w:rsidP="00920D3E">
      <w:pPr>
        <w:pStyle w:val="Heading1"/>
        <w:rPr>
          <w:lang w:val="fr-CA"/>
        </w:rPr>
      </w:pPr>
      <w:r w:rsidRPr="007C6151">
        <w:rPr>
          <w:lang w:val="fr-CA"/>
        </w:rPr>
        <w:t xml:space="preserve">Le gouvernement de la Chine continue à appliquer son programme </w:t>
      </w:r>
      <w:r>
        <w:rPr>
          <w:lang w:val="fr-CA"/>
        </w:rPr>
        <w:t>rigoureux</w:t>
      </w:r>
      <w:r w:rsidRPr="007C6151">
        <w:rPr>
          <w:lang w:val="fr-CA"/>
        </w:rPr>
        <w:t xml:space="preserve"> de gestion des permis et des quotas </w:t>
      </w:r>
      <w:r>
        <w:rPr>
          <w:lang w:val="fr-CA"/>
        </w:rPr>
        <w:t>de</w:t>
      </w:r>
      <w:r w:rsidRPr="007C6151">
        <w:rPr>
          <w:lang w:val="fr-CA"/>
        </w:rPr>
        <w:t xml:space="preserve"> production et </w:t>
      </w:r>
      <w:r>
        <w:rPr>
          <w:lang w:val="fr-CA"/>
        </w:rPr>
        <w:t>de</w:t>
      </w:r>
      <w:r w:rsidRPr="007C6151">
        <w:rPr>
          <w:lang w:val="fr-CA"/>
        </w:rPr>
        <w:t xml:space="preserve"> consommation de HCFC, et est engagé à atteindre l’objectif d’élimination de la phase II du secteur de l’entretien et à appuyer l’élimination dans la fabrication de RAC et </w:t>
      </w:r>
      <w:r>
        <w:rPr>
          <w:lang w:val="fr-CA"/>
        </w:rPr>
        <w:t xml:space="preserve">d’équipement de </w:t>
      </w:r>
      <w:r w:rsidRPr="007C6151">
        <w:rPr>
          <w:lang w:val="fr-CA"/>
        </w:rPr>
        <w:t>RIC. La consommation de HCFC-22 pour l’entretien devrait continuer à diminuer grâce à la mise en œuvre d’activités supplémentaires dans le secteur de la fabrication</w:t>
      </w:r>
      <w:r>
        <w:rPr>
          <w:lang w:val="fr-CA"/>
        </w:rPr>
        <w:t xml:space="preserve"> de RAC et </w:t>
      </w:r>
      <w:r w:rsidRPr="007C6151">
        <w:rPr>
          <w:lang w:val="fr-CA"/>
        </w:rPr>
        <w:t xml:space="preserve">d’équipement </w:t>
      </w:r>
      <w:r>
        <w:rPr>
          <w:lang w:val="fr-CA"/>
        </w:rPr>
        <w:t xml:space="preserve">de </w:t>
      </w:r>
      <w:r w:rsidRPr="007C6151">
        <w:rPr>
          <w:lang w:val="fr-CA"/>
        </w:rPr>
        <w:t>RIC. Le gouvernement de la Chine a aussi indiqué que la pandémie n’a pas eu de conséquences sur la consommation de HCFC-22 dans le secteur de l’entretien de</w:t>
      </w:r>
      <w:r>
        <w:rPr>
          <w:lang w:val="fr-CA"/>
        </w:rPr>
        <w:t>s</w:t>
      </w:r>
      <w:r w:rsidRPr="007C6151">
        <w:rPr>
          <w:lang w:val="fr-CA"/>
        </w:rPr>
        <w:t xml:space="preserve"> RAC.</w:t>
      </w:r>
    </w:p>
    <w:p w14:paraId="46317E6A" w14:textId="77777777" w:rsidR="00920D3E" w:rsidRPr="007C6151" w:rsidRDefault="00920D3E" w:rsidP="00920D3E">
      <w:pPr>
        <w:widowControl w:val="0"/>
        <w:spacing w:after="240"/>
        <w:jc w:val="left"/>
        <w:rPr>
          <w:lang w:val="fr-CA"/>
        </w:rPr>
      </w:pPr>
      <w:r w:rsidRPr="007C6151">
        <w:rPr>
          <w:rFonts w:eastAsia="Calibri"/>
          <w:u w:val="single"/>
          <w:lang w:val="fr-CA"/>
        </w:rPr>
        <w:t>État des progrès</w:t>
      </w:r>
    </w:p>
    <w:p w14:paraId="73CB7BD3" w14:textId="77777777" w:rsidR="00920D3E" w:rsidRPr="007C6151" w:rsidRDefault="00920D3E" w:rsidP="00920D3E">
      <w:pPr>
        <w:pStyle w:val="Heading1"/>
        <w:widowControl w:val="0"/>
        <w:rPr>
          <w:lang w:val="fr-CA"/>
        </w:rPr>
      </w:pPr>
      <w:r w:rsidRPr="007C6151">
        <w:rPr>
          <w:lang w:val="fr-CA"/>
        </w:rPr>
        <w:t xml:space="preserve">Le Secrétariat a </w:t>
      </w:r>
      <w:r>
        <w:rPr>
          <w:lang w:val="fr-CA"/>
        </w:rPr>
        <w:t>demandé à connaître</w:t>
      </w:r>
      <w:r w:rsidRPr="007C6151">
        <w:rPr>
          <w:lang w:val="fr-CA"/>
        </w:rPr>
        <w:t xml:space="preserve"> l’état de la mise en œuvre des activités du plan de travail proposé à la 84</w:t>
      </w:r>
      <w:r w:rsidRPr="007C6151">
        <w:rPr>
          <w:vertAlign w:val="superscript"/>
          <w:lang w:val="fr-CA"/>
        </w:rPr>
        <w:t>e</w:t>
      </w:r>
      <w:r w:rsidRPr="007C6151">
        <w:rPr>
          <w:lang w:val="fr-CA"/>
        </w:rPr>
        <w:t xml:space="preserve"> réunion (c.-à-d., atelier à l’intention des agents comm</w:t>
      </w:r>
      <w:r>
        <w:rPr>
          <w:lang w:val="fr-CA"/>
        </w:rPr>
        <w:t>erciaux locaux et d</w:t>
      </w:r>
      <w:r w:rsidRPr="007C6151">
        <w:rPr>
          <w:lang w:val="fr-CA"/>
        </w:rPr>
        <w:t>es négociants de SAO dans le but de renforcer le système de gestion des importations/exportations, deux ateliers de formation en renforcement des capacités et assistance technique pour les BEE, signature de contrats avec 10 autres centre</w:t>
      </w:r>
      <w:r>
        <w:rPr>
          <w:lang w:val="fr-CA"/>
        </w:rPr>
        <w:t>s</w:t>
      </w:r>
      <w:r w:rsidRPr="007C6151">
        <w:rPr>
          <w:lang w:val="fr-CA"/>
        </w:rPr>
        <w:t xml:space="preserve"> de formation régionaux, révision du programme national d’accréditation) qui n’ont pas été déclarées. Le PNUE a expliqué </w:t>
      </w:r>
      <w:r>
        <w:rPr>
          <w:lang w:val="fr-CA"/>
        </w:rPr>
        <w:t xml:space="preserve">que </w:t>
      </w:r>
      <w:r w:rsidRPr="007C6151">
        <w:rPr>
          <w:lang w:val="fr-CA"/>
        </w:rPr>
        <w:t>les modifications apportées au financement du plan du secteur de l’entretien de l’équipement de réfrigération à la 84</w:t>
      </w:r>
      <w:r w:rsidRPr="007C6151">
        <w:rPr>
          <w:vertAlign w:val="superscript"/>
          <w:lang w:val="fr-CA"/>
        </w:rPr>
        <w:t>e</w:t>
      </w:r>
      <w:r w:rsidRPr="007C6151">
        <w:rPr>
          <w:lang w:val="fr-CA"/>
        </w:rPr>
        <w:t xml:space="preserve"> réunion ont obligé le gouvernement de la Chine à réviser le plan original et à accorder la priorité aux activités portant particulièrement sur les secteurs </w:t>
      </w:r>
      <w:r>
        <w:rPr>
          <w:lang w:val="fr-CA"/>
        </w:rPr>
        <w:t>des</w:t>
      </w:r>
      <w:r w:rsidRPr="007C6151">
        <w:rPr>
          <w:lang w:val="fr-CA"/>
        </w:rPr>
        <w:t xml:space="preserve"> RAC et </w:t>
      </w:r>
      <w:r>
        <w:rPr>
          <w:lang w:val="fr-CA"/>
        </w:rPr>
        <w:t xml:space="preserve">de la </w:t>
      </w:r>
      <w:r w:rsidRPr="007C6151">
        <w:rPr>
          <w:lang w:val="fr-CA"/>
        </w:rPr>
        <w:t xml:space="preserve">RIC, où il faut un entretien efficace de l’équipement afin de gérer la demande de frigorigènes. </w:t>
      </w:r>
    </w:p>
    <w:p w14:paraId="605A4D41" w14:textId="77777777" w:rsidR="00920D3E" w:rsidRPr="007C6151" w:rsidRDefault="00920D3E" w:rsidP="00920D3E">
      <w:pPr>
        <w:pStyle w:val="Heading1"/>
        <w:rPr>
          <w:lang w:val="fr-CA"/>
        </w:rPr>
      </w:pPr>
      <w:r>
        <w:rPr>
          <w:lang w:val="fr-CA"/>
        </w:rPr>
        <w:lastRenderedPageBreak/>
        <w:t>Le Secrétariat a aussi demandé si</w:t>
      </w:r>
      <w:r w:rsidRPr="007C6151">
        <w:rPr>
          <w:lang w:val="fr-CA"/>
        </w:rPr>
        <w:t xml:space="preserve"> les résultats du projet pilote d’élimination définitive des SAO relevant du Fonds multilatéral ont contribué à l’étude sur les obstacles à la récupération et la bonne gestion des résidus de SAO. Le PNUE a expliqué que l’expérience acquise dans le cadre du projet pilote achevé entrera en ligne de compte et les données recueillies seront intégrées </w:t>
      </w:r>
      <w:r>
        <w:rPr>
          <w:lang w:val="fr-CA"/>
        </w:rPr>
        <w:t>à l’analyse des obstacles, sacha</w:t>
      </w:r>
      <w:r w:rsidRPr="007C6151">
        <w:rPr>
          <w:lang w:val="fr-CA"/>
        </w:rPr>
        <w:t>nt que le modèle d’affaires développé doit expliquer comment assurer la durabilité de la récupération et de l’élimination définitive des SAO, y compris les moyens de régler les difficultés de transport et d’entreposage de manière économique.</w:t>
      </w:r>
    </w:p>
    <w:p w14:paraId="03529D58" w14:textId="77777777" w:rsidR="00920D3E" w:rsidRPr="007C6151" w:rsidRDefault="00920D3E" w:rsidP="00920D3E">
      <w:pPr>
        <w:rPr>
          <w:i/>
          <w:lang w:val="fr-CA"/>
        </w:rPr>
      </w:pPr>
      <w:r w:rsidRPr="007C6151">
        <w:rPr>
          <w:i/>
          <w:lang w:val="fr-CA"/>
        </w:rPr>
        <w:t xml:space="preserve">Application de la politique d’égalité des </w:t>
      </w:r>
      <w:r>
        <w:rPr>
          <w:i/>
          <w:lang w:val="fr-CA"/>
        </w:rPr>
        <w:t>genres</w:t>
      </w:r>
    </w:p>
    <w:p w14:paraId="136AED92" w14:textId="77777777" w:rsidR="00920D3E" w:rsidRPr="007C6151" w:rsidRDefault="00920D3E" w:rsidP="00920D3E">
      <w:pPr>
        <w:rPr>
          <w:lang w:val="fr-CA"/>
        </w:rPr>
      </w:pPr>
    </w:p>
    <w:p w14:paraId="0828C127" w14:textId="744C6F59" w:rsidR="00920D3E" w:rsidRPr="007C6151" w:rsidRDefault="00920D3E" w:rsidP="00920D3E">
      <w:pPr>
        <w:pStyle w:val="Heading1"/>
        <w:rPr>
          <w:lang w:val="fr-CA"/>
        </w:rPr>
      </w:pPr>
      <w:r w:rsidRPr="007C6151">
        <w:rPr>
          <w:lang w:val="fr-CA"/>
        </w:rPr>
        <w:t xml:space="preserve">Conformément à la politique opérationnelle du Fonds multilatéral sur l’égalité des </w:t>
      </w:r>
      <w:r>
        <w:rPr>
          <w:lang w:val="fr-CA"/>
        </w:rPr>
        <w:t>genres</w:t>
      </w:r>
      <w:r w:rsidRPr="007C6151">
        <w:rPr>
          <w:lang w:val="fr-CA"/>
        </w:rPr>
        <w:t xml:space="preserve"> (décision 84/92), la mise en œuvre de la phase II du plan du secteur de l’entretien de l’équipement de réfrigération et éléments de facilitation continuera </w:t>
      </w:r>
      <w:r>
        <w:rPr>
          <w:lang w:val="fr-CA"/>
        </w:rPr>
        <w:t>à tenir</w:t>
      </w:r>
      <w:r w:rsidRPr="007C6151">
        <w:rPr>
          <w:lang w:val="fr-CA"/>
        </w:rPr>
        <w:t xml:space="preserve"> compte de l’égalité des </w:t>
      </w:r>
      <w:r>
        <w:rPr>
          <w:lang w:val="fr-CA"/>
        </w:rPr>
        <w:t>genres</w:t>
      </w:r>
      <w:r w:rsidRPr="007C6151">
        <w:rPr>
          <w:lang w:val="fr-CA"/>
        </w:rPr>
        <w:t xml:space="preserve">. La formation en ligne sur </w:t>
      </w:r>
      <w:r>
        <w:rPr>
          <w:lang w:val="fr-CA"/>
        </w:rPr>
        <w:t>le repérage</w:t>
      </w:r>
      <w:r w:rsidRPr="007C6151">
        <w:rPr>
          <w:lang w:val="fr-CA"/>
        </w:rPr>
        <w:t xml:space="preserve"> des indicateurs d’intégration de l’égalité des </w:t>
      </w:r>
      <w:r>
        <w:rPr>
          <w:lang w:val="fr-CA"/>
        </w:rPr>
        <w:t>genres</w:t>
      </w:r>
      <w:r w:rsidRPr="007C6151">
        <w:rPr>
          <w:lang w:val="fr-CA"/>
        </w:rPr>
        <w:t xml:space="preserve"> dans la mise en œuvre de diverses activités se poursuivra et les femmes seront encouragées à participer à la planification, aux politiques et à la prise de décisions, à l’échange d’idées et aux consultations, et au suivi et évaluation. Six cent quarante</w:t>
      </w:r>
      <w:r w:rsidR="005312BB">
        <w:rPr>
          <w:lang w:val="fr-CA"/>
        </w:rPr>
        <w:noBreakHyphen/>
      </w:r>
      <w:r w:rsidRPr="007C6151">
        <w:rPr>
          <w:lang w:val="fr-CA"/>
        </w:rPr>
        <w:t xml:space="preserve">huit stagiaires sur les 5 212 participants à la formation en bonnes pratiques d’entretien étaient des femmes. L’égalité des </w:t>
      </w:r>
      <w:r>
        <w:rPr>
          <w:lang w:val="fr-CA"/>
        </w:rPr>
        <w:t>genres</w:t>
      </w:r>
      <w:r w:rsidRPr="007C6151">
        <w:rPr>
          <w:lang w:val="fr-CA"/>
        </w:rPr>
        <w:t xml:space="preserve"> sera également intégrée aux ateliers thématiques afin de partager les expériences et les enseignements tirés en matière d’égalité des </w:t>
      </w:r>
      <w:r>
        <w:rPr>
          <w:lang w:val="fr-CA"/>
        </w:rPr>
        <w:t>genres</w:t>
      </w:r>
      <w:r w:rsidRPr="007C6151">
        <w:rPr>
          <w:lang w:val="fr-CA"/>
        </w:rPr>
        <w:t xml:space="preserve">. Le gouvernement de la Chine recueillera désormais des données </w:t>
      </w:r>
      <w:r>
        <w:rPr>
          <w:lang w:val="fr-CA"/>
        </w:rPr>
        <w:t>ventilées</w:t>
      </w:r>
      <w:r w:rsidRPr="007C6151">
        <w:rPr>
          <w:lang w:val="fr-CA"/>
        </w:rPr>
        <w:t xml:space="preserve"> par </w:t>
      </w:r>
      <w:r>
        <w:rPr>
          <w:lang w:val="fr-CA"/>
        </w:rPr>
        <w:t>genre</w:t>
      </w:r>
      <w:r w:rsidRPr="007C6151">
        <w:rPr>
          <w:lang w:val="fr-CA"/>
        </w:rPr>
        <w:t xml:space="preserve"> sur les participants aux ateliers et réunions</w:t>
      </w:r>
      <w:r>
        <w:rPr>
          <w:lang w:val="fr-CA"/>
        </w:rPr>
        <w:t>.</w:t>
      </w:r>
      <w:r w:rsidRPr="007C6151">
        <w:rPr>
          <w:lang w:val="fr-CA"/>
        </w:rPr>
        <w:t xml:space="preserve"> </w:t>
      </w:r>
    </w:p>
    <w:p w14:paraId="1E86A7BF" w14:textId="77777777" w:rsidR="00920D3E" w:rsidRPr="007C6151" w:rsidRDefault="00920D3E" w:rsidP="00920D3E">
      <w:pPr>
        <w:keepNext/>
        <w:rPr>
          <w:u w:val="single"/>
          <w:lang w:val="fr-CA"/>
        </w:rPr>
      </w:pPr>
      <w:r w:rsidRPr="007C6151">
        <w:rPr>
          <w:u w:val="single"/>
          <w:lang w:val="fr-CA"/>
        </w:rPr>
        <w:t>Bureau de mise en œuvre et de gestion du projet</w:t>
      </w:r>
    </w:p>
    <w:p w14:paraId="2EDE152B" w14:textId="77777777" w:rsidR="00920D3E" w:rsidRPr="007C6151" w:rsidRDefault="00920D3E" w:rsidP="00920D3E">
      <w:pPr>
        <w:keepNext/>
        <w:rPr>
          <w:u w:val="single"/>
          <w:lang w:val="fr-CA"/>
        </w:rPr>
      </w:pPr>
    </w:p>
    <w:p w14:paraId="18DED0BD" w14:textId="77777777" w:rsidR="00920D3E" w:rsidRPr="007C6151" w:rsidRDefault="00920D3E" w:rsidP="00920D3E">
      <w:pPr>
        <w:pStyle w:val="Heading1"/>
        <w:rPr>
          <w:lang w:val="fr-CA"/>
        </w:rPr>
      </w:pPr>
      <w:r w:rsidRPr="007C6151">
        <w:rPr>
          <w:lang w:val="fr-CA"/>
        </w:rPr>
        <w:t>Conformément à la décision 81/46 b), le PNUE, en qualité d’agence principale de la phase II du PGEH, a remis un rapport cumulatif des dépenses du Bureau de mise en œuvre et de gestion du projet, résumé dans le tableau 3.</w:t>
      </w:r>
    </w:p>
    <w:p w14:paraId="36FAAC64" w14:textId="77777777" w:rsidR="00920D3E" w:rsidRPr="007C6151" w:rsidRDefault="00920D3E" w:rsidP="00920D3E">
      <w:pPr>
        <w:pStyle w:val="Heading1"/>
        <w:keepNext/>
        <w:keepLines/>
        <w:numPr>
          <w:ilvl w:val="0"/>
          <w:numId w:val="0"/>
        </w:numPr>
        <w:spacing w:after="20"/>
        <w:rPr>
          <w:b/>
          <w:spacing w:val="-6"/>
          <w:lang w:val="fr-CA"/>
        </w:rPr>
      </w:pPr>
      <w:r w:rsidRPr="007C6151">
        <w:rPr>
          <w:b/>
          <w:spacing w:val="-6"/>
          <w:lang w:val="fr-CA"/>
        </w:rPr>
        <w:t>Tableau 3. Dépenses cumulatives du Bureau de mise en œuvre et de gestion du projet pour la phase II du programme du secteur de l’entretien de l’équipement de réfrigération et éléments de facilitation</w:t>
      </w:r>
    </w:p>
    <w:tbl>
      <w:tblPr>
        <w:tblW w:w="9360" w:type="dxa"/>
        <w:tblInd w:w="-5" w:type="dxa"/>
        <w:tblLook w:val="04A0" w:firstRow="1" w:lastRow="0" w:firstColumn="1" w:lastColumn="0" w:noHBand="0" w:noVBand="1"/>
      </w:tblPr>
      <w:tblGrid>
        <w:gridCol w:w="2070"/>
        <w:gridCol w:w="5670"/>
        <w:gridCol w:w="1620"/>
      </w:tblGrid>
      <w:tr w:rsidR="00920D3E" w:rsidRPr="007C6151" w14:paraId="23CAD2DE" w14:textId="77777777" w:rsidTr="00920D3E">
        <w:trPr>
          <w:tblHeader/>
        </w:trPr>
        <w:tc>
          <w:tcPr>
            <w:tcW w:w="207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49B447FA" w14:textId="77777777" w:rsidR="00920D3E" w:rsidRPr="007C6151" w:rsidRDefault="00920D3E" w:rsidP="00920D3E">
            <w:pPr>
              <w:keepNext/>
              <w:keepLines/>
              <w:jc w:val="center"/>
              <w:rPr>
                <w:b/>
                <w:bCs/>
                <w:color w:val="000000"/>
                <w:sz w:val="20"/>
                <w:szCs w:val="20"/>
                <w:lang w:val="fr-CA"/>
              </w:rPr>
            </w:pPr>
            <w:r w:rsidRPr="007C6151">
              <w:rPr>
                <w:b/>
                <w:bCs/>
                <w:color w:val="000000"/>
                <w:sz w:val="20"/>
                <w:szCs w:val="20"/>
                <w:lang w:val="fr-CA"/>
              </w:rPr>
              <w:t>Élément</w:t>
            </w:r>
          </w:p>
        </w:tc>
        <w:tc>
          <w:tcPr>
            <w:tcW w:w="5670" w:type="dxa"/>
            <w:tcBorders>
              <w:top w:val="single" w:sz="4" w:space="0" w:color="auto"/>
              <w:left w:val="nil"/>
              <w:bottom w:val="single" w:sz="4" w:space="0" w:color="auto"/>
              <w:right w:val="single" w:sz="4" w:space="0" w:color="auto"/>
            </w:tcBorders>
            <w:shd w:val="clear" w:color="auto" w:fill="auto"/>
            <w:vAlign w:val="center"/>
            <w:hideMark/>
          </w:tcPr>
          <w:p w14:paraId="243A1EE2" w14:textId="77777777" w:rsidR="00920D3E" w:rsidRPr="007C6151" w:rsidRDefault="00920D3E" w:rsidP="00920D3E">
            <w:pPr>
              <w:keepNext/>
              <w:keepLines/>
              <w:jc w:val="center"/>
              <w:rPr>
                <w:b/>
                <w:bCs/>
                <w:color w:val="000000"/>
                <w:sz w:val="20"/>
                <w:szCs w:val="20"/>
                <w:lang w:val="fr-CA"/>
              </w:rPr>
            </w:pPr>
            <w:r w:rsidRPr="007C6151">
              <w:rPr>
                <w:b/>
                <w:bCs/>
                <w:color w:val="000000"/>
                <w:sz w:val="20"/>
                <w:szCs w:val="20"/>
                <w:lang w:val="fr-CA"/>
              </w:rPr>
              <w:t>Description</w:t>
            </w:r>
          </w:p>
        </w:tc>
        <w:tc>
          <w:tcPr>
            <w:tcW w:w="1620" w:type="dxa"/>
            <w:tcBorders>
              <w:top w:val="single" w:sz="4" w:space="0" w:color="auto"/>
              <w:left w:val="nil"/>
              <w:bottom w:val="single" w:sz="4" w:space="0" w:color="auto"/>
              <w:right w:val="single" w:sz="4" w:space="0" w:color="auto"/>
            </w:tcBorders>
            <w:shd w:val="clear" w:color="auto" w:fill="auto"/>
            <w:vAlign w:val="center"/>
            <w:hideMark/>
          </w:tcPr>
          <w:p w14:paraId="64BF8E81" w14:textId="77777777" w:rsidR="00920D3E" w:rsidRPr="007C6151" w:rsidRDefault="00920D3E" w:rsidP="00920D3E">
            <w:pPr>
              <w:keepNext/>
              <w:keepLines/>
              <w:jc w:val="center"/>
              <w:rPr>
                <w:b/>
                <w:bCs/>
                <w:color w:val="000000"/>
                <w:sz w:val="20"/>
                <w:szCs w:val="20"/>
                <w:lang w:val="fr-CA"/>
              </w:rPr>
            </w:pPr>
            <w:r w:rsidRPr="007C6151">
              <w:rPr>
                <w:b/>
                <w:bCs/>
                <w:color w:val="000000"/>
                <w:sz w:val="20"/>
                <w:szCs w:val="20"/>
                <w:lang w:val="fr-CA"/>
              </w:rPr>
              <w:t>Coût ($US)</w:t>
            </w:r>
          </w:p>
        </w:tc>
      </w:tr>
      <w:tr w:rsidR="00920D3E" w:rsidRPr="007C6151" w14:paraId="23425265" w14:textId="77777777" w:rsidTr="00920D3E">
        <w:trPr>
          <w:tblHeader/>
        </w:trPr>
        <w:tc>
          <w:tcPr>
            <w:tcW w:w="2070" w:type="dxa"/>
            <w:vMerge w:val="restart"/>
            <w:tcBorders>
              <w:top w:val="single" w:sz="4" w:space="0" w:color="auto"/>
              <w:left w:val="single" w:sz="4" w:space="0" w:color="auto"/>
              <w:right w:val="single" w:sz="4" w:space="0" w:color="auto"/>
            </w:tcBorders>
            <w:shd w:val="clear" w:color="auto" w:fill="auto"/>
            <w:vAlign w:val="center"/>
          </w:tcPr>
          <w:p w14:paraId="3708469F" w14:textId="77777777" w:rsidR="00920D3E" w:rsidRPr="007C6151" w:rsidRDefault="00920D3E" w:rsidP="00920D3E">
            <w:pPr>
              <w:widowControl w:val="0"/>
              <w:jc w:val="left"/>
              <w:rPr>
                <w:bCs/>
                <w:color w:val="000000"/>
                <w:sz w:val="20"/>
                <w:szCs w:val="20"/>
                <w:lang w:val="fr-CA"/>
              </w:rPr>
            </w:pPr>
            <w:r w:rsidRPr="007C6151">
              <w:rPr>
                <w:bCs/>
                <w:color w:val="000000"/>
                <w:sz w:val="20"/>
                <w:szCs w:val="20"/>
                <w:lang w:val="fr-CA"/>
              </w:rPr>
              <w:t>Coûts propres au secteur</w:t>
            </w:r>
          </w:p>
        </w:tc>
        <w:tc>
          <w:tcPr>
            <w:tcW w:w="5670" w:type="dxa"/>
            <w:tcBorders>
              <w:top w:val="single" w:sz="4" w:space="0" w:color="auto"/>
              <w:left w:val="nil"/>
              <w:bottom w:val="single" w:sz="4" w:space="0" w:color="auto"/>
              <w:right w:val="single" w:sz="4" w:space="0" w:color="auto"/>
            </w:tcBorders>
            <w:shd w:val="clear" w:color="auto" w:fill="auto"/>
          </w:tcPr>
          <w:p w14:paraId="538A0F89" w14:textId="77777777" w:rsidR="00920D3E" w:rsidRPr="007C6151" w:rsidRDefault="00920D3E" w:rsidP="00920D3E">
            <w:pPr>
              <w:widowControl w:val="0"/>
              <w:jc w:val="left"/>
              <w:rPr>
                <w:bCs/>
                <w:color w:val="000000"/>
                <w:sz w:val="20"/>
                <w:szCs w:val="20"/>
                <w:lang w:val="fr-CA"/>
              </w:rPr>
            </w:pPr>
            <w:r w:rsidRPr="007C6151">
              <w:rPr>
                <w:sz w:val="20"/>
                <w:szCs w:val="20"/>
                <w:lang w:val="fr-CA"/>
              </w:rPr>
              <w:t>Personnel du projet</w:t>
            </w:r>
          </w:p>
        </w:tc>
        <w:tc>
          <w:tcPr>
            <w:tcW w:w="1620" w:type="dxa"/>
            <w:tcBorders>
              <w:top w:val="single" w:sz="4" w:space="0" w:color="auto"/>
              <w:left w:val="nil"/>
              <w:bottom w:val="single" w:sz="4" w:space="0" w:color="auto"/>
              <w:right w:val="single" w:sz="4" w:space="0" w:color="auto"/>
            </w:tcBorders>
            <w:shd w:val="clear" w:color="auto" w:fill="auto"/>
          </w:tcPr>
          <w:p w14:paraId="7282E970" w14:textId="77777777" w:rsidR="00920D3E" w:rsidRPr="007C6151" w:rsidRDefault="00920D3E" w:rsidP="00920D3E">
            <w:pPr>
              <w:widowControl w:val="0"/>
              <w:jc w:val="right"/>
              <w:rPr>
                <w:bCs/>
                <w:color w:val="000000"/>
                <w:sz w:val="20"/>
                <w:szCs w:val="20"/>
                <w:lang w:val="fr-CA"/>
              </w:rPr>
            </w:pPr>
            <w:r w:rsidRPr="007C6151">
              <w:rPr>
                <w:bCs/>
                <w:color w:val="000000"/>
                <w:sz w:val="20"/>
                <w:szCs w:val="20"/>
                <w:lang w:val="fr-CA"/>
              </w:rPr>
              <w:t>125 255</w:t>
            </w:r>
          </w:p>
        </w:tc>
      </w:tr>
      <w:tr w:rsidR="00920D3E" w:rsidRPr="007C6151" w14:paraId="31B2016B" w14:textId="77777777" w:rsidTr="00920D3E">
        <w:trPr>
          <w:tblHeader/>
        </w:trPr>
        <w:tc>
          <w:tcPr>
            <w:tcW w:w="2070" w:type="dxa"/>
            <w:vMerge/>
            <w:tcBorders>
              <w:left w:val="single" w:sz="4" w:space="0" w:color="auto"/>
              <w:right w:val="single" w:sz="4" w:space="0" w:color="auto"/>
            </w:tcBorders>
            <w:shd w:val="clear" w:color="auto" w:fill="auto"/>
            <w:vAlign w:val="center"/>
          </w:tcPr>
          <w:p w14:paraId="425FA4F6" w14:textId="77777777" w:rsidR="00920D3E" w:rsidRPr="007C6151" w:rsidRDefault="00920D3E" w:rsidP="00920D3E">
            <w:pPr>
              <w:widowControl w:val="0"/>
              <w:jc w:val="left"/>
              <w:rPr>
                <w:bCs/>
                <w:color w:val="000000"/>
                <w:sz w:val="20"/>
                <w:szCs w:val="20"/>
                <w:lang w:val="fr-CA"/>
              </w:rPr>
            </w:pPr>
          </w:p>
        </w:tc>
        <w:tc>
          <w:tcPr>
            <w:tcW w:w="5670" w:type="dxa"/>
            <w:tcBorders>
              <w:top w:val="single" w:sz="4" w:space="0" w:color="auto"/>
              <w:left w:val="nil"/>
              <w:bottom w:val="single" w:sz="4" w:space="0" w:color="auto"/>
              <w:right w:val="single" w:sz="4" w:space="0" w:color="auto"/>
            </w:tcBorders>
            <w:shd w:val="clear" w:color="auto" w:fill="auto"/>
          </w:tcPr>
          <w:p w14:paraId="6A485B04" w14:textId="77777777" w:rsidR="00920D3E" w:rsidRPr="007C6151" w:rsidRDefault="00920D3E" w:rsidP="00920D3E">
            <w:pPr>
              <w:widowControl w:val="0"/>
              <w:jc w:val="left"/>
              <w:rPr>
                <w:bCs/>
                <w:color w:val="000000"/>
                <w:sz w:val="20"/>
                <w:szCs w:val="20"/>
                <w:lang w:val="fr-CA"/>
              </w:rPr>
            </w:pPr>
            <w:r w:rsidRPr="007C6151">
              <w:rPr>
                <w:sz w:val="20"/>
                <w:szCs w:val="20"/>
                <w:lang w:val="fr-CA"/>
              </w:rPr>
              <w:t>Déplacements intérieurs</w:t>
            </w:r>
          </w:p>
        </w:tc>
        <w:tc>
          <w:tcPr>
            <w:tcW w:w="1620" w:type="dxa"/>
            <w:tcBorders>
              <w:top w:val="single" w:sz="4" w:space="0" w:color="auto"/>
              <w:left w:val="nil"/>
              <w:bottom w:val="single" w:sz="4" w:space="0" w:color="auto"/>
              <w:right w:val="single" w:sz="4" w:space="0" w:color="auto"/>
            </w:tcBorders>
            <w:shd w:val="clear" w:color="auto" w:fill="auto"/>
          </w:tcPr>
          <w:p w14:paraId="74D886A3" w14:textId="77777777" w:rsidR="00920D3E" w:rsidRPr="007C6151" w:rsidRDefault="00920D3E" w:rsidP="00920D3E">
            <w:pPr>
              <w:widowControl w:val="0"/>
              <w:jc w:val="right"/>
              <w:rPr>
                <w:bCs/>
                <w:color w:val="000000"/>
                <w:sz w:val="20"/>
                <w:szCs w:val="20"/>
                <w:lang w:val="fr-CA"/>
              </w:rPr>
            </w:pPr>
            <w:r w:rsidRPr="007C6151">
              <w:rPr>
                <w:bCs/>
                <w:color w:val="000000"/>
                <w:sz w:val="20"/>
                <w:szCs w:val="20"/>
                <w:lang w:val="fr-CA"/>
              </w:rPr>
              <w:t>41 815</w:t>
            </w:r>
          </w:p>
        </w:tc>
      </w:tr>
      <w:tr w:rsidR="00920D3E" w:rsidRPr="007C6151" w14:paraId="0AA0D117" w14:textId="77777777" w:rsidTr="00920D3E">
        <w:trPr>
          <w:tblHeader/>
        </w:trPr>
        <w:tc>
          <w:tcPr>
            <w:tcW w:w="2070" w:type="dxa"/>
            <w:vMerge/>
            <w:tcBorders>
              <w:left w:val="single" w:sz="4" w:space="0" w:color="auto"/>
              <w:right w:val="single" w:sz="4" w:space="0" w:color="auto"/>
            </w:tcBorders>
            <w:shd w:val="clear" w:color="auto" w:fill="auto"/>
            <w:vAlign w:val="center"/>
          </w:tcPr>
          <w:p w14:paraId="14ED366C" w14:textId="77777777" w:rsidR="00920D3E" w:rsidRPr="007C6151" w:rsidRDefault="00920D3E" w:rsidP="00920D3E">
            <w:pPr>
              <w:widowControl w:val="0"/>
              <w:jc w:val="left"/>
              <w:rPr>
                <w:bCs/>
                <w:color w:val="000000"/>
                <w:sz w:val="20"/>
                <w:szCs w:val="20"/>
                <w:lang w:val="fr-CA"/>
              </w:rPr>
            </w:pPr>
          </w:p>
        </w:tc>
        <w:tc>
          <w:tcPr>
            <w:tcW w:w="5670" w:type="dxa"/>
            <w:tcBorders>
              <w:top w:val="single" w:sz="4" w:space="0" w:color="auto"/>
              <w:left w:val="nil"/>
              <w:bottom w:val="single" w:sz="4" w:space="0" w:color="auto"/>
              <w:right w:val="single" w:sz="4" w:space="0" w:color="auto"/>
            </w:tcBorders>
            <w:shd w:val="clear" w:color="auto" w:fill="auto"/>
          </w:tcPr>
          <w:p w14:paraId="6B4D8AD3" w14:textId="77777777" w:rsidR="00920D3E" w:rsidRPr="007C6151" w:rsidRDefault="00920D3E" w:rsidP="00920D3E">
            <w:pPr>
              <w:widowControl w:val="0"/>
              <w:jc w:val="left"/>
              <w:rPr>
                <w:bCs/>
                <w:color w:val="000000"/>
                <w:sz w:val="20"/>
                <w:szCs w:val="20"/>
                <w:lang w:val="fr-CA"/>
              </w:rPr>
            </w:pPr>
            <w:r w:rsidRPr="007C6151">
              <w:rPr>
                <w:sz w:val="20"/>
                <w:szCs w:val="20"/>
                <w:lang w:val="fr-CA"/>
              </w:rPr>
              <w:t>Voyages internationaux</w:t>
            </w:r>
          </w:p>
        </w:tc>
        <w:tc>
          <w:tcPr>
            <w:tcW w:w="1620" w:type="dxa"/>
            <w:tcBorders>
              <w:top w:val="single" w:sz="4" w:space="0" w:color="auto"/>
              <w:left w:val="nil"/>
              <w:bottom w:val="single" w:sz="4" w:space="0" w:color="auto"/>
              <w:right w:val="single" w:sz="4" w:space="0" w:color="auto"/>
            </w:tcBorders>
            <w:shd w:val="clear" w:color="auto" w:fill="auto"/>
          </w:tcPr>
          <w:p w14:paraId="18D3A655" w14:textId="77777777" w:rsidR="00920D3E" w:rsidRPr="007C6151" w:rsidRDefault="00920D3E" w:rsidP="00920D3E">
            <w:pPr>
              <w:widowControl w:val="0"/>
              <w:jc w:val="right"/>
              <w:rPr>
                <w:bCs/>
                <w:color w:val="000000"/>
                <w:sz w:val="20"/>
                <w:szCs w:val="20"/>
                <w:lang w:val="fr-CA"/>
              </w:rPr>
            </w:pPr>
            <w:r w:rsidRPr="007C6151">
              <w:rPr>
                <w:bCs/>
                <w:color w:val="000000"/>
                <w:sz w:val="20"/>
                <w:szCs w:val="20"/>
                <w:lang w:val="fr-CA"/>
              </w:rPr>
              <w:t>0</w:t>
            </w:r>
          </w:p>
        </w:tc>
      </w:tr>
      <w:tr w:rsidR="00920D3E" w:rsidRPr="007C6151" w14:paraId="7418A63D" w14:textId="77777777" w:rsidTr="00920D3E">
        <w:trPr>
          <w:tblHeader/>
        </w:trPr>
        <w:tc>
          <w:tcPr>
            <w:tcW w:w="2070" w:type="dxa"/>
            <w:vMerge/>
            <w:tcBorders>
              <w:left w:val="single" w:sz="4" w:space="0" w:color="auto"/>
              <w:right w:val="single" w:sz="4" w:space="0" w:color="auto"/>
            </w:tcBorders>
            <w:shd w:val="clear" w:color="auto" w:fill="auto"/>
            <w:vAlign w:val="center"/>
          </w:tcPr>
          <w:p w14:paraId="56821A66" w14:textId="77777777" w:rsidR="00920D3E" w:rsidRPr="007C6151" w:rsidRDefault="00920D3E" w:rsidP="00920D3E">
            <w:pPr>
              <w:widowControl w:val="0"/>
              <w:jc w:val="left"/>
              <w:rPr>
                <w:bCs/>
                <w:color w:val="000000"/>
                <w:sz w:val="20"/>
                <w:szCs w:val="20"/>
                <w:lang w:val="fr-CA"/>
              </w:rPr>
            </w:pPr>
          </w:p>
        </w:tc>
        <w:tc>
          <w:tcPr>
            <w:tcW w:w="5670" w:type="dxa"/>
            <w:tcBorders>
              <w:top w:val="single" w:sz="4" w:space="0" w:color="auto"/>
              <w:left w:val="nil"/>
              <w:bottom w:val="single" w:sz="4" w:space="0" w:color="auto"/>
              <w:right w:val="single" w:sz="4" w:space="0" w:color="auto"/>
            </w:tcBorders>
            <w:shd w:val="clear" w:color="auto" w:fill="auto"/>
          </w:tcPr>
          <w:p w14:paraId="583B99FD" w14:textId="77777777" w:rsidR="00920D3E" w:rsidRPr="007C6151" w:rsidRDefault="00920D3E" w:rsidP="00920D3E">
            <w:pPr>
              <w:widowControl w:val="0"/>
              <w:jc w:val="left"/>
              <w:rPr>
                <w:bCs/>
                <w:color w:val="000000"/>
                <w:sz w:val="20"/>
                <w:szCs w:val="20"/>
                <w:lang w:val="fr-CA"/>
              </w:rPr>
            </w:pPr>
            <w:r w:rsidRPr="007C6151">
              <w:rPr>
                <w:sz w:val="20"/>
                <w:szCs w:val="20"/>
                <w:lang w:val="fr-CA"/>
              </w:rPr>
              <w:t>Réunions intérieures</w:t>
            </w:r>
          </w:p>
        </w:tc>
        <w:tc>
          <w:tcPr>
            <w:tcW w:w="1620" w:type="dxa"/>
            <w:tcBorders>
              <w:top w:val="single" w:sz="4" w:space="0" w:color="auto"/>
              <w:left w:val="nil"/>
              <w:bottom w:val="single" w:sz="4" w:space="0" w:color="auto"/>
              <w:right w:val="single" w:sz="4" w:space="0" w:color="auto"/>
            </w:tcBorders>
            <w:shd w:val="clear" w:color="auto" w:fill="auto"/>
          </w:tcPr>
          <w:p w14:paraId="018F5E13" w14:textId="77777777" w:rsidR="00920D3E" w:rsidRPr="007C6151" w:rsidRDefault="00920D3E" w:rsidP="00920D3E">
            <w:pPr>
              <w:widowControl w:val="0"/>
              <w:jc w:val="right"/>
              <w:rPr>
                <w:bCs/>
                <w:color w:val="000000"/>
                <w:sz w:val="20"/>
                <w:szCs w:val="20"/>
                <w:lang w:val="fr-CA"/>
              </w:rPr>
            </w:pPr>
            <w:r w:rsidRPr="007C6151">
              <w:rPr>
                <w:bCs/>
                <w:color w:val="000000"/>
                <w:sz w:val="20"/>
                <w:szCs w:val="20"/>
                <w:lang w:val="fr-CA"/>
              </w:rPr>
              <w:t>19 468</w:t>
            </w:r>
          </w:p>
        </w:tc>
      </w:tr>
      <w:tr w:rsidR="00920D3E" w:rsidRPr="007C6151" w14:paraId="11794039" w14:textId="77777777" w:rsidTr="00920D3E">
        <w:trPr>
          <w:tblHeader/>
        </w:trPr>
        <w:tc>
          <w:tcPr>
            <w:tcW w:w="2070" w:type="dxa"/>
            <w:vMerge/>
            <w:tcBorders>
              <w:left w:val="single" w:sz="4" w:space="0" w:color="auto"/>
              <w:right w:val="single" w:sz="4" w:space="0" w:color="auto"/>
            </w:tcBorders>
            <w:shd w:val="clear" w:color="auto" w:fill="auto"/>
            <w:vAlign w:val="center"/>
          </w:tcPr>
          <w:p w14:paraId="70AE59DC" w14:textId="77777777" w:rsidR="00920D3E" w:rsidRPr="007C6151" w:rsidRDefault="00920D3E" w:rsidP="00920D3E">
            <w:pPr>
              <w:widowControl w:val="0"/>
              <w:jc w:val="left"/>
              <w:rPr>
                <w:bCs/>
                <w:color w:val="000000"/>
                <w:sz w:val="20"/>
                <w:szCs w:val="20"/>
                <w:lang w:val="fr-CA"/>
              </w:rPr>
            </w:pPr>
          </w:p>
        </w:tc>
        <w:tc>
          <w:tcPr>
            <w:tcW w:w="5670" w:type="dxa"/>
            <w:tcBorders>
              <w:top w:val="single" w:sz="4" w:space="0" w:color="auto"/>
              <w:left w:val="nil"/>
              <w:bottom w:val="single" w:sz="4" w:space="0" w:color="auto"/>
              <w:right w:val="single" w:sz="4" w:space="0" w:color="auto"/>
            </w:tcBorders>
            <w:shd w:val="clear" w:color="auto" w:fill="auto"/>
          </w:tcPr>
          <w:p w14:paraId="6BBA4148" w14:textId="77777777" w:rsidR="00920D3E" w:rsidRPr="007C6151" w:rsidRDefault="00920D3E" w:rsidP="00920D3E">
            <w:pPr>
              <w:widowControl w:val="0"/>
              <w:jc w:val="left"/>
              <w:rPr>
                <w:bCs/>
                <w:color w:val="000000"/>
                <w:sz w:val="20"/>
                <w:szCs w:val="20"/>
                <w:lang w:val="fr-CA"/>
              </w:rPr>
            </w:pPr>
            <w:r w:rsidRPr="007C6151">
              <w:rPr>
                <w:sz w:val="20"/>
                <w:szCs w:val="20"/>
                <w:lang w:val="fr-CA"/>
              </w:rPr>
              <w:t>Réunions internationales</w:t>
            </w:r>
          </w:p>
        </w:tc>
        <w:tc>
          <w:tcPr>
            <w:tcW w:w="1620" w:type="dxa"/>
            <w:tcBorders>
              <w:top w:val="single" w:sz="4" w:space="0" w:color="auto"/>
              <w:left w:val="nil"/>
              <w:bottom w:val="single" w:sz="4" w:space="0" w:color="auto"/>
              <w:right w:val="single" w:sz="4" w:space="0" w:color="auto"/>
            </w:tcBorders>
            <w:shd w:val="clear" w:color="auto" w:fill="auto"/>
          </w:tcPr>
          <w:p w14:paraId="63676ACE" w14:textId="77777777" w:rsidR="00920D3E" w:rsidRPr="007C6151" w:rsidRDefault="00920D3E" w:rsidP="00920D3E">
            <w:pPr>
              <w:widowControl w:val="0"/>
              <w:jc w:val="right"/>
              <w:rPr>
                <w:bCs/>
                <w:color w:val="000000"/>
                <w:sz w:val="20"/>
                <w:szCs w:val="20"/>
                <w:lang w:val="fr-CA"/>
              </w:rPr>
            </w:pPr>
            <w:r w:rsidRPr="007C6151">
              <w:rPr>
                <w:bCs/>
                <w:color w:val="000000"/>
                <w:sz w:val="20"/>
                <w:szCs w:val="20"/>
                <w:lang w:val="fr-CA"/>
              </w:rPr>
              <w:t>0</w:t>
            </w:r>
          </w:p>
        </w:tc>
      </w:tr>
      <w:tr w:rsidR="00920D3E" w:rsidRPr="007C6151" w14:paraId="7989F21C" w14:textId="77777777" w:rsidTr="00920D3E">
        <w:trPr>
          <w:tblHeader/>
        </w:trPr>
        <w:tc>
          <w:tcPr>
            <w:tcW w:w="2070" w:type="dxa"/>
            <w:vMerge/>
            <w:tcBorders>
              <w:left w:val="single" w:sz="4" w:space="0" w:color="auto"/>
              <w:bottom w:val="single" w:sz="4" w:space="0" w:color="auto"/>
              <w:right w:val="single" w:sz="4" w:space="0" w:color="auto"/>
            </w:tcBorders>
            <w:shd w:val="clear" w:color="auto" w:fill="auto"/>
            <w:vAlign w:val="center"/>
          </w:tcPr>
          <w:p w14:paraId="73A186F2" w14:textId="77777777" w:rsidR="00920D3E" w:rsidRPr="007C6151" w:rsidRDefault="00920D3E" w:rsidP="00920D3E">
            <w:pPr>
              <w:widowControl w:val="0"/>
              <w:jc w:val="left"/>
              <w:rPr>
                <w:bCs/>
                <w:color w:val="000000"/>
                <w:sz w:val="20"/>
                <w:szCs w:val="20"/>
                <w:lang w:val="fr-CA"/>
              </w:rPr>
            </w:pPr>
          </w:p>
        </w:tc>
        <w:tc>
          <w:tcPr>
            <w:tcW w:w="5670" w:type="dxa"/>
            <w:tcBorders>
              <w:top w:val="single" w:sz="4" w:space="0" w:color="auto"/>
              <w:left w:val="nil"/>
              <w:bottom w:val="single" w:sz="4" w:space="0" w:color="auto"/>
              <w:right w:val="single" w:sz="4" w:space="0" w:color="auto"/>
            </w:tcBorders>
            <w:shd w:val="clear" w:color="auto" w:fill="auto"/>
          </w:tcPr>
          <w:p w14:paraId="16C2F39E" w14:textId="77777777" w:rsidR="00920D3E" w:rsidRPr="007C6151" w:rsidRDefault="00920D3E" w:rsidP="00920D3E">
            <w:pPr>
              <w:widowControl w:val="0"/>
              <w:jc w:val="left"/>
              <w:rPr>
                <w:bCs/>
                <w:color w:val="000000"/>
                <w:sz w:val="20"/>
                <w:szCs w:val="20"/>
                <w:lang w:val="fr-CA"/>
              </w:rPr>
            </w:pPr>
            <w:r w:rsidRPr="007C6151">
              <w:rPr>
                <w:sz w:val="20"/>
                <w:szCs w:val="20"/>
                <w:lang w:val="fr-CA"/>
              </w:rPr>
              <w:t>Services de consultation</w:t>
            </w:r>
          </w:p>
        </w:tc>
        <w:tc>
          <w:tcPr>
            <w:tcW w:w="1620" w:type="dxa"/>
            <w:tcBorders>
              <w:top w:val="single" w:sz="4" w:space="0" w:color="auto"/>
              <w:left w:val="nil"/>
              <w:bottom w:val="single" w:sz="4" w:space="0" w:color="auto"/>
              <w:right w:val="single" w:sz="4" w:space="0" w:color="auto"/>
            </w:tcBorders>
            <w:shd w:val="clear" w:color="auto" w:fill="auto"/>
          </w:tcPr>
          <w:p w14:paraId="5008B80F" w14:textId="77777777" w:rsidR="00920D3E" w:rsidRPr="007C6151" w:rsidRDefault="00920D3E" w:rsidP="00920D3E">
            <w:pPr>
              <w:widowControl w:val="0"/>
              <w:jc w:val="right"/>
              <w:rPr>
                <w:bCs/>
                <w:color w:val="000000"/>
                <w:sz w:val="20"/>
                <w:szCs w:val="20"/>
                <w:lang w:val="fr-CA"/>
              </w:rPr>
            </w:pPr>
            <w:r w:rsidRPr="007C6151">
              <w:rPr>
                <w:bCs/>
                <w:color w:val="000000"/>
                <w:sz w:val="20"/>
                <w:szCs w:val="20"/>
                <w:lang w:val="fr-CA"/>
              </w:rPr>
              <w:t>28 625</w:t>
            </w:r>
          </w:p>
        </w:tc>
      </w:tr>
      <w:tr w:rsidR="00920D3E" w:rsidRPr="007C6151" w14:paraId="76A91425" w14:textId="77777777" w:rsidTr="00920D3E">
        <w:trPr>
          <w:tblHeader/>
        </w:trPr>
        <w:tc>
          <w:tcPr>
            <w:tcW w:w="77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3C1A1422" w14:textId="77777777" w:rsidR="00920D3E" w:rsidRPr="007C6151" w:rsidRDefault="00920D3E" w:rsidP="00920D3E">
            <w:pPr>
              <w:widowControl w:val="0"/>
              <w:jc w:val="left"/>
              <w:rPr>
                <w:b/>
                <w:bCs/>
                <w:color w:val="000000"/>
                <w:sz w:val="20"/>
                <w:szCs w:val="20"/>
                <w:lang w:val="fr-CA"/>
              </w:rPr>
            </w:pPr>
            <w:r w:rsidRPr="007C6151">
              <w:rPr>
                <w:b/>
                <w:bCs/>
                <w:color w:val="000000"/>
                <w:sz w:val="20"/>
                <w:szCs w:val="20"/>
                <w:lang w:val="fr-CA"/>
              </w:rPr>
              <w:t>Total partiel des coûts propres au secteur</w:t>
            </w:r>
          </w:p>
        </w:tc>
        <w:tc>
          <w:tcPr>
            <w:tcW w:w="1620" w:type="dxa"/>
            <w:tcBorders>
              <w:top w:val="single" w:sz="4" w:space="0" w:color="auto"/>
              <w:left w:val="nil"/>
              <w:bottom w:val="single" w:sz="4" w:space="0" w:color="auto"/>
              <w:right w:val="single" w:sz="4" w:space="0" w:color="auto"/>
            </w:tcBorders>
            <w:shd w:val="clear" w:color="auto" w:fill="auto"/>
          </w:tcPr>
          <w:p w14:paraId="4F832ED9" w14:textId="77777777" w:rsidR="00920D3E" w:rsidRPr="007C6151" w:rsidRDefault="00920D3E" w:rsidP="00920D3E">
            <w:pPr>
              <w:widowControl w:val="0"/>
              <w:jc w:val="right"/>
              <w:rPr>
                <w:b/>
                <w:bCs/>
                <w:color w:val="000000"/>
                <w:sz w:val="20"/>
                <w:szCs w:val="20"/>
                <w:lang w:val="fr-CA"/>
              </w:rPr>
            </w:pPr>
            <w:r w:rsidRPr="007C6151">
              <w:rPr>
                <w:b/>
                <w:bCs/>
                <w:color w:val="000000"/>
                <w:sz w:val="20"/>
                <w:szCs w:val="20"/>
                <w:lang w:val="fr-CA"/>
              </w:rPr>
              <w:t>215 163</w:t>
            </w:r>
          </w:p>
        </w:tc>
      </w:tr>
      <w:tr w:rsidR="00920D3E" w:rsidRPr="007C6151" w14:paraId="530FE96D" w14:textId="77777777" w:rsidTr="00920D3E">
        <w:trPr>
          <w:tblHeader/>
        </w:trPr>
        <w:tc>
          <w:tcPr>
            <w:tcW w:w="2070" w:type="dxa"/>
            <w:tcBorders>
              <w:top w:val="single" w:sz="4" w:space="0" w:color="auto"/>
              <w:left w:val="single" w:sz="4" w:space="0" w:color="auto"/>
              <w:bottom w:val="single" w:sz="4" w:space="0" w:color="auto"/>
              <w:right w:val="single" w:sz="4" w:space="0" w:color="auto"/>
            </w:tcBorders>
            <w:shd w:val="clear" w:color="auto" w:fill="auto"/>
            <w:vAlign w:val="center"/>
          </w:tcPr>
          <w:p w14:paraId="4F76BD10" w14:textId="77777777" w:rsidR="00920D3E" w:rsidRPr="007C6151" w:rsidRDefault="00920D3E" w:rsidP="00920D3E">
            <w:pPr>
              <w:widowControl w:val="0"/>
              <w:jc w:val="left"/>
              <w:rPr>
                <w:bCs/>
                <w:color w:val="000000"/>
                <w:sz w:val="20"/>
                <w:szCs w:val="20"/>
                <w:lang w:val="fr-CA"/>
              </w:rPr>
            </w:pPr>
            <w:r w:rsidRPr="007C6151">
              <w:rPr>
                <w:bCs/>
                <w:color w:val="000000"/>
                <w:sz w:val="20"/>
                <w:szCs w:val="20"/>
                <w:lang w:val="fr-CA"/>
              </w:rPr>
              <w:t>Coûts de fonctionnement</w:t>
            </w:r>
          </w:p>
        </w:tc>
        <w:tc>
          <w:tcPr>
            <w:tcW w:w="5670" w:type="dxa"/>
            <w:tcBorders>
              <w:top w:val="single" w:sz="4" w:space="0" w:color="auto"/>
              <w:left w:val="nil"/>
              <w:bottom w:val="single" w:sz="4" w:space="0" w:color="auto"/>
              <w:right w:val="single" w:sz="4" w:space="0" w:color="auto"/>
            </w:tcBorders>
            <w:shd w:val="clear" w:color="auto" w:fill="auto"/>
            <w:vAlign w:val="center"/>
          </w:tcPr>
          <w:p w14:paraId="193FDEC4" w14:textId="77777777" w:rsidR="00920D3E" w:rsidRPr="007C6151" w:rsidRDefault="00920D3E" w:rsidP="00920D3E">
            <w:pPr>
              <w:widowControl w:val="0"/>
              <w:jc w:val="left"/>
              <w:rPr>
                <w:bCs/>
                <w:color w:val="000000"/>
                <w:sz w:val="20"/>
                <w:szCs w:val="20"/>
                <w:lang w:val="fr-CA"/>
              </w:rPr>
            </w:pPr>
            <w:r w:rsidRPr="007C6151">
              <w:rPr>
                <w:sz w:val="20"/>
                <w:szCs w:val="20"/>
                <w:lang w:val="fr-CA"/>
              </w:rPr>
              <w:t>Coûts partagés (personnel de soutien  ordinateurs  Internet  impression  fonctionnement et entretien du bureau)</w:t>
            </w:r>
          </w:p>
        </w:tc>
        <w:tc>
          <w:tcPr>
            <w:tcW w:w="1620" w:type="dxa"/>
            <w:tcBorders>
              <w:top w:val="single" w:sz="4" w:space="0" w:color="auto"/>
              <w:left w:val="nil"/>
              <w:bottom w:val="single" w:sz="4" w:space="0" w:color="auto"/>
              <w:right w:val="single" w:sz="4" w:space="0" w:color="auto"/>
            </w:tcBorders>
            <w:shd w:val="clear" w:color="auto" w:fill="auto"/>
          </w:tcPr>
          <w:p w14:paraId="4251B169" w14:textId="77777777" w:rsidR="00920D3E" w:rsidRPr="007C6151" w:rsidRDefault="00920D3E" w:rsidP="00920D3E">
            <w:pPr>
              <w:widowControl w:val="0"/>
              <w:jc w:val="right"/>
              <w:rPr>
                <w:bCs/>
                <w:color w:val="000000"/>
                <w:sz w:val="20"/>
                <w:szCs w:val="20"/>
                <w:lang w:val="fr-CA"/>
              </w:rPr>
            </w:pPr>
            <w:r w:rsidRPr="007C6151">
              <w:rPr>
                <w:bCs/>
                <w:color w:val="000000"/>
                <w:sz w:val="20"/>
                <w:szCs w:val="20"/>
                <w:lang w:val="fr-CA"/>
              </w:rPr>
              <w:t>365 626</w:t>
            </w:r>
          </w:p>
        </w:tc>
      </w:tr>
      <w:tr w:rsidR="00920D3E" w:rsidRPr="007C6151" w14:paraId="60287BF5" w14:textId="77777777" w:rsidTr="00920D3E">
        <w:trPr>
          <w:tblHeader/>
        </w:trPr>
        <w:tc>
          <w:tcPr>
            <w:tcW w:w="7740" w:type="dxa"/>
            <w:gridSpan w:val="2"/>
            <w:tcBorders>
              <w:top w:val="single" w:sz="4" w:space="0" w:color="auto"/>
              <w:left w:val="single" w:sz="4" w:space="0" w:color="auto"/>
              <w:bottom w:val="single" w:sz="4" w:space="0" w:color="auto"/>
              <w:right w:val="single" w:sz="4" w:space="0" w:color="auto"/>
            </w:tcBorders>
            <w:shd w:val="clear" w:color="auto" w:fill="auto"/>
          </w:tcPr>
          <w:p w14:paraId="247AE419" w14:textId="77777777" w:rsidR="00920D3E" w:rsidRPr="007C6151" w:rsidRDefault="00920D3E" w:rsidP="00920D3E">
            <w:pPr>
              <w:widowControl w:val="0"/>
              <w:rPr>
                <w:b/>
                <w:bCs/>
                <w:color w:val="000000"/>
                <w:sz w:val="20"/>
                <w:szCs w:val="20"/>
                <w:lang w:val="fr-CA"/>
              </w:rPr>
            </w:pPr>
            <w:r w:rsidRPr="007C6151">
              <w:rPr>
                <w:b/>
                <w:bCs/>
                <w:color w:val="000000"/>
                <w:sz w:val="20"/>
                <w:szCs w:val="20"/>
                <w:lang w:val="fr-CA"/>
              </w:rPr>
              <w:t>Décaissement total (2017-2020)</w:t>
            </w:r>
          </w:p>
        </w:tc>
        <w:tc>
          <w:tcPr>
            <w:tcW w:w="1620" w:type="dxa"/>
            <w:tcBorders>
              <w:top w:val="single" w:sz="4" w:space="0" w:color="auto"/>
              <w:left w:val="nil"/>
              <w:bottom w:val="single" w:sz="4" w:space="0" w:color="auto"/>
              <w:right w:val="single" w:sz="4" w:space="0" w:color="auto"/>
            </w:tcBorders>
            <w:shd w:val="clear" w:color="auto" w:fill="auto"/>
          </w:tcPr>
          <w:p w14:paraId="198D6355" w14:textId="77777777" w:rsidR="00920D3E" w:rsidRPr="007C6151" w:rsidRDefault="00920D3E" w:rsidP="00920D3E">
            <w:pPr>
              <w:widowControl w:val="0"/>
              <w:jc w:val="right"/>
              <w:rPr>
                <w:b/>
                <w:bCs/>
                <w:color w:val="000000"/>
                <w:sz w:val="20"/>
                <w:szCs w:val="20"/>
                <w:lang w:val="fr-CA"/>
              </w:rPr>
            </w:pPr>
            <w:r w:rsidRPr="007C6151">
              <w:rPr>
                <w:b/>
                <w:bCs/>
                <w:color w:val="000000"/>
                <w:sz w:val="20"/>
                <w:szCs w:val="20"/>
                <w:lang w:val="fr-CA"/>
              </w:rPr>
              <w:t>580 789</w:t>
            </w:r>
          </w:p>
        </w:tc>
      </w:tr>
    </w:tbl>
    <w:p w14:paraId="0C285C2B" w14:textId="77777777" w:rsidR="00920D3E" w:rsidRPr="007C6151" w:rsidRDefault="00920D3E" w:rsidP="00920D3E">
      <w:pPr>
        <w:widowControl w:val="0"/>
        <w:rPr>
          <w:sz w:val="16"/>
          <w:szCs w:val="16"/>
          <w:u w:val="single"/>
          <w:lang w:val="fr-CA"/>
        </w:rPr>
      </w:pPr>
    </w:p>
    <w:p w14:paraId="0364A242" w14:textId="77777777" w:rsidR="00920D3E" w:rsidRPr="007C6151" w:rsidRDefault="00920D3E" w:rsidP="00920D3E">
      <w:pPr>
        <w:pStyle w:val="Heading1"/>
        <w:rPr>
          <w:lang w:val="fr-CA"/>
        </w:rPr>
      </w:pPr>
      <w:r>
        <w:rPr>
          <w:lang w:val="fr-CA"/>
        </w:rPr>
        <w:t>Le PNUE a confirmé qu’il n’</w:t>
      </w:r>
      <w:r w:rsidRPr="007C6151">
        <w:rPr>
          <w:lang w:val="fr-CA"/>
        </w:rPr>
        <w:t xml:space="preserve">y avait aucun chevauchement </w:t>
      </w:r>
      <w:r>
        <w:rPr>
          <w:lang w:val="fr-CA"/>
        </w:rPr>
        <w:t>du</w:t>
      </w:r>
      <w:r w:rsidRPr="007C6151">
        <w:rPr>
          <w:lang w:val="fr-CA"/>
        </w:rPr>
        <w:t xml:space="preserve"> financement accordé pour l’assistance technique et pour les activités de sensibilisation et de rayonnement mises en œuvre dans le cadre du plan du secteur de l’entretien de l’équipement de réfrigération. </w:t>
      </w:r>
    </w:p>
    <w:p w14:paraId="46B18023" w14:textId="77777777" w:rsidR="00920D3E" w:rsidRPr="007C6151" w:rsidRDefault="00920D3E" w:rsidP="00920D3E">
      <w:pPr>
        <w:pStyle w:val="Heading1"/>
        <w:widowControl w:val="0"/>
        <w:numPr>
          <w:ilvl w:val="0"/>
          <w:numId w:val="0"/>
        </w:numPr>
        <w:rPr>
          <w:rFonts w:eastAsia="Calibri"/>
          <w:lang w:val="fr-CA"/>
        </w:rPr>
      </w:pPr>
      <w:r w:rsidRPr="007C6151">
        <w:rPr>
          <w:rFonts w:eastAsia="Calibri"/>
          <w:u w:val="single"/>
          <w:lang w:val="fr-CA"/>
        </w:rPr>
        <w:t>Conclusion</w:t>
      </w:r>
      <w:r w:rsidRPr="007C6151">
        <w:rPr>
          <w:rFonts w:eastAsia="Calibri"/>
          <w:lang w:val="fr-CA"/>
        </w:rPr>
        <w:t xml:space="preserve"> </w:t>
      </w:r>
    </w:p>
    <w:p w14:paraId="228DA777" w14:textId="77777777" w:rsidR="00920D3E" w:rsidRPr="007C6151" w:rsidRDefault="00920D3E" w:rsidP="00920D3E">
      <w:pPr>
        <w:pStyle w:val="Heading1"/>
        <w:rPr>
          <w:rFonts w:eastAsia="Calibri"/>
          <w:lang w:val="fr-CA"/>
        </w:rPr>
      </w:pPr>
      <w:r w:rsidRPr="007C6151">
        <w:rPr>
          <w:rFonts w:eastAsia="Calibri"/>
          <w:lang w:val="fr-CA"/>
        </w:rPr>
        <w:t>Le gouvernement de la Chine continue à respecter l</w:t>
      </w:r>
      <w:r>
        <w:rPr>
          <w:rFonts w:eastAsia="Calibri"/>
          <w:lang w:val="fr-CA"/>
        </w:rPr>
        <w:t>e Protocole de Montréal et son A</w:t>
      </w:r>
      <w:r w:rsidRPr="007C6151">
        <w:rPr>
          <w:rFonts w:eastAsia="Calibri"/>
          <w:lang w:val="fr-CA"/>
        </w:rPr>
        <w:t>ccord avec le Comité exécutif sur le secteur de l’entretien de l’équipement de réfrigération et le volet des éléments de facilitation, plusieurs activités vont bon train et le décaissement suit l’échéancier établi; la consommation de 2 984,4 tonnes PAO de HCFC dans le secteur en 2020 confirme que le gouvernement de la Chine a satisfait à son obligation de réduire de 734 tonnes PAO la consommation de HCFC dans le secteur en 2020 (</w:t>
      </w:r>
      <w:r>
        <w:rPr>
          <w:rFonts w:eastAsia="Calibri"/>
          <w:lang w:val="fr-CA"/>
        </w:rPr>
        <w:t>depuis</w:t>
      </w:r>
      <w:r w:rsidRPr="007C6151">
        <w:rPr>
          <w:rFonts w:eastAsia="Calibri"/>
          <w:lang w:val="fr-CA"/>
        </w:rPr>
        <w:t xml:space="preserve"> la consommation de 3 734 tonnes PAO en 2015 jusqu’à l’ob</w:t>
      </w:r>
      <w:r>
        <w:rPr>
          <w:rFonts w:eastAsia="Calibri"/>
          <w:lang w:val="fr-CA"/>
        </w:rPr>
        <w:t>jectif de consommation de 3 000 </w:t>
      </w:r>
      <w:r w:rsidRPr="007C6151">
        <w:rPr>
          <w:rFonts w:eastAsia="Calibri"/>
          <w:lang w:val="fr-CA"/>
        </w:rPr>
        <w:t xml:space="preserve">tonnes PAO pour le secteur de l’entretien). Cette réduction durera grâce à l’application du programme de gestion </w:t>
      </w:r>
      <w:r w:rsidRPr="007C6151">
        <w:rPr>
          <w:rFonts w:eastAsia="Calibri"/>
          <w:lang w:val="fr-CA"/>
        </w:rPr>
        <w:lastRenderedPageBreak/>
        <w:t>des quotas de production et de consommation de HCFC, et des programmes de formation et d’assistance techniques dans le secteur de l’entretien de l’équipement de réfrigération. Le taux de décaissement global est de 83,15 pour cent.</w:t>
      </w:r>
    </w:p>
    <w:p w14:paraId="2F5E5786" w14:textId="77777777" w:rsidR="00920D3E" w:rsidRPr="007C6151" w:rsidRDefault="00920D3E" w:rsidP="00920D3E">
      <w:pPr>
        <w:widowControl w:val="0"/>
        <w:spacing w:after="240"/>
        <w:jc w:val="left"/>
        <w:rPr>
          <w:rFonts w:eastAsia="Calibri"/>
          <w:b/>
          <w:lang w:val="fr-CA"/>
        </w:rPr>
      </w:pPr>
      <w:r w:rsidRPr="007C6151">
        <w:rPr>
          <w:rFonts w:eastAsia="Calibri"/>
          <w:b/>
          <w:lang w:val="fr-CA"/>
        </w:rPr>
        <w:t>RECOMMANDATION</w:t>
      </w:r>
    </w:p>
    <w:p w14:paraId="51507A9B" w14:textId="77777777" w:rsidR="00920D3E" w:rsidRPr="007C6151" w:rsidRDefault="00920D3E" w:rsidP="00920D3E">
      <w:pPr>
        <w:pStyle w:val="Heading1"/>
        <w:widowControl w:val="0"/>
        <w:rPr>
          <w:lang w:val="fr-CA"/>
        </w:rPr>
      </w:pPr>
      <w:r w:rsidRPr="007C6151">
        <w:rPr>
          <w:lang w:val="fr-CA"/>
        </w:rPr>
        <w:t>Le Comité exécutif pourrait souhaiter :</w:t>
      </w:r>
    </w:p>
    <w:p w14:paraId="177C7EBA" w14:textId="0A6CFE61" w:rsidR="00920D3E" w:rsidRPr="007C6151" w:rsidRDefault="00920D3E" w:rsidP="00920D3E">
      <w:pPr>
        <w:pStyle w:val="Heading2"/>
        <w:numPr>
          <w:ilvl w:val="1"/>
          <w:numId w:val="1"/>
        </w:numPr>
        <w:rPr>
          <w:lang w:val="fr-CA"/>
        </w:rPr>
      </w:pPr>
      <w:r w:rsidRPr="007C6151">
        <w:rPr>
          <w:lang w:val="fr-CA"/>
        </w:rPr>
        <w:t>Prendre note du rapport périodique sur la mise en œuvre de la troisième tranche du plan du secteur de l’entretien de l’équipement de réfrigération et le programme de facilitation de la phase II du plan de gestion de l’élimination des HCFC (PGEH) pour la Chine ;</w:t>
      </w:r>
    </w:p>
    <w:p w14:paraId="3EA225D4" w14:textId="25B2D350" w:rsidR="00B666D3" w:rsidRPr="005C6411" w:rsidRDefault="00920D3E" w:rsidP="003561E4">
      <w:pPr>
        <w:pStyle w:val="Heading2"/>
        <w:rPr>
          <w:sz w:val="18"/>
          <w:szCs w:val="18"/>
          <w:lang w:val="fr-CA"/>
        </w:rPr>
      </w:pPr>
      <w:r w:rsidRPr="007C6151">
        <w:rPr>
          <w:rFonts w:eastAsia="Calibri"/>
          <w:lang w:val="fr-CA"/>
        </w:rPr>
        <w:t>Approuver la quatrième tranche du plan du secteur de l’entretien et le programme de facilitation de la phase II du PGEH pour la Chine, et le plan de mise en œuvre de la tranche correspondant de 2022</w:t>
      </w:r>
      <w:r>
        <w:rPr>
          <w:rFonts w:eastAsia="Calibri"/>
          <w:lang w:val="fr-CA"/>
        </w:rPr>
        <w:t>,</w:t>
      </w:r>
      <w:r w:rsidRPr="007C6151">
        <w:rPr>
          <w:rFonts w:eastAsia="Calibri"/>
          <w:lang w:val="fr-CA"/>
        </w:rPr>
        <w:t xml:space="preserve"> pour la somme de 2 229 613 $US, comprenant 1 160 000 $US, plus les coûts d’appui à l’agence de 127 291 $US, pour le PNUE, 60 000 $US, plus les coûts d’appui à l’agence de 71 122 $US, pour le gouvernement de l’Allemagne et 240 000 $US, plus les coûts d’appui à l’agence de 31 200 $US, pour le gouvernement du Japon</w:t>
      </w:r>
      <w:r w:rsidRPr="007C6151">
        <w:rPr>
          <w:lang w:val="fr-CA"/>
        </w:rPr>
        <w:t xml:space="preserve">. </w:t>
      </w:r>
    </w:p>
    <w:p w14:paraId="6D920044" w14:textId="77777777" w:rsidR="00B666D3" w:rsidRPr="005C6411" w:rsidRDefault="00B666D3" w:rsidP="00B666D3">
      <w:pPr>
        <w:rPr>
          <w:lang w:val="fr-CA"/>
        </w:rPr>
      </w:pPr>
    </w:p>
    <w:p w14:paraId="62D2E627" w14:textId="0E466B82" w:rsidR="00441083" w:rsidRDefault="00441083">
      <w:pPr>
        <w:jc w:val="center"/>
        <w:rPr>
          <w:lang w:val="fr-CA"/>
        </w:rPr>
      </w:pPr>
    </w:p>
    <w:p w14:paraId="18760690" w14:textId="77777777" w:rsidR="00441083" w:rsidRDefault="00441083" w:rsidP="004E3A36">
      <w:pPr>
        <w:pStyle w:val="Heading1"/>
        <w:numPr>
          <w:ilvl w:val="0"/>
          <w:numId w:val="0"/>
        </w:numPr>
        <w:rPr>
          <w:lang w:val="fr-FR"/>
        </w:rPr>
      </w:pPr>
    </w:p>
    <w:p w14:paraId="1B52EF69" w14:textId="77777777" w:rsidR="005C6411" w:rsidRDefault="005C6411">
      <w:pPr>
        <w:pStyle w:val="StyleHeader4Para4Left0Firstline0"/>
        <w:numPr>
          <w:ilvl w:val="0"/>
          <w:numId w:val="0"/>
        </w:numPr>
        <w:rPr>
          <w:lang w:val="fr-FR"/>
        </w:rPr>
        <w:sectPr w:rsidR="005C6411">
          <w:headerReference w:type="even" r:id="rId73"/>
          <w:headerReference w:type="default" r:id="rId74"/>
          <w:footerReference w:type="even" r:id="rId75"/>
          <w:footerReference w:type="default" r:id="rId76"/>
          <w:headerReference w:type="first" r:id="rId77"/>
          <w:footerReference w:type="first" r:id="rId78"/>
          <w:pgSz w:w="12240" w:h="15840" w:code="1"/>
          <w:pgMar w:top="720" w:right="1440" w:bottom="864" w:left="1440" w:header="720" w:footer="475" w:gutter="0"/>
          <w:cols w:space="720"/>
          <w:titlePg/>
        </w:sectPr>
      </w:pPr>
    </w:p>
    <w:p w14:paraId="7E1E65EF" w14:textId="77777777" w:rsidR="001157DC" w:rsidRDefault="001157DC" w:rsidP="00F92D45">
      <w:pPr>
        <w:jc w:val="center"/>
        <w:rPr>
          <w:b/>
          <w:lang w:val="fr-CA"/>
        </w:rPr>
      </w:pPr>
    </w:p>
    <w:p w14:paraId="5B7781CB" w14:textId="042798D2" w:rsidR="00F92D45" w:rsidRPr="002A519A" w:rsidRDefault="00F92D45" w:rsidP="00F92D45">
      <w:pPr>
        <w:jc w:val="center"/>
        <w:rPr>
          <w:b/>
          <w:lang w:val="fr-CA"/>
        </w:rPr>
      </w:pPr>
      <w:r w:rsidRPr="002A519A">
        <w:rPr>
          <w:b/>
          <w:lang w:val="fr-CA"/>
        </w:rPr>
        <w:t>Annexe I</w:t>
      </w:r>
    </w:p>
    <w:p w14:paraId="12BB3219" w14:textId="77777777" w:rsidR="00F92D45" w:rsidRPr="002A519A" w:rsidRDefault="00F92D45" w:rsidP="00F92D45">
      <w:pPr>
        <w:jc w:val="center"/>
        <w:rPr>
          <w:b/>
          <w:lang w:val="fr-CA"/>
        </w:rPr>
      </w:pPr>
    </w:p>
    <w:p w14:paraId="327DAB65" w14:textId="77777777" w:rsidR="00F92D45" w:rsidRPr="002A519A" w:rsidRDefault="00F92D45" w:rsidP="00F92D45">
      <w:pPr>
        <w:jc w:val="center"/>
        <w:rPr>
          <w:b/>
          <w:lang w:val="fr-CA"/>
        </w:rPr>
      </w:pPr>
      <w:r w:rsidRPr="002A519A">
        <w:rPr>
          <w:b/>
          <w:lang w:val="fr-CA"/>
        </w:rPr>
        <w:t xml:space="preserve">DONNÉES GÉNÉRALES DE LA PHASE II DU PLAN DE GESTION DE L’ÉLIMINATION </w:t>
      </w:r>
    </w:p>
    <w:p w14:paraId="1A251204" w14:textId="77777777" w:rsidR="00F92D45" w:rsidRPr="002A519A" w:rsidRDefault="00F92D45" w:rsidP="00F92D45">
      <w:pPr>
        <w:jc w:val="center"/>
        <w:rPr>
          <w:b/>
          <w:lang w:val="fr-CA"/>
        </w:rPr>
      </w:pPr>
      <w:r w:rsidRPr="002A519A">
        <w:rPr>
          <w:b/>
          <w:lang w:val="fr-CA"/>
        </w:rPr>
        <w:t>DES HCFC EN CHINE (76</w:t>
      </w:r>
      <w:r w:rsidRPr="002A519A">
        <w:rPr>
          <w:b/>
          <w:vertAlign w:val="superscript"/>
          <w:lang w:val="fr-CA"/>
        </w:rPr>
        <w:t>e</w:t>
      </w:r>
      <w:r w:rsidRPr="002A519A">
        <w:rPr>
          <w:b/>
          <w:lang w:val="fr-CA"/>
        </w:rPr>
        <w:t xml:space="preserve"> à 83</w:t>
      </w:r>
      <w:r w:rsidRPr="002A519A">
        <w:rPr>
          <w:b/>
          <w:vertAlign w:val="superscript"/>
          <w:lang w:val="fr-CA"/>
        </w:rPr>
        <w:t>e</w:t>
      </w:r>
      <w:r w:rsidRPr="002A519A">
        <w:rPr>
          <w:b/>
          <w:lang w:val="fr-CA"/>
        </w:rPr>
        <w:t xml:space="preserve"> </w:t>
      </w:r>
      <w:r>
        <w:rPr>
          <w:b/>
          <w:lang w:val="fr-CA"/>
        </w:rPr>
        <w:t>RÉUNIONS</w:t>
      </w:r>
      <w:r w:rsidRPr="002A519A">
        <w:rPr>
          <w:b/>
          <w:lang w:val="fr-CA"/>
        </w:rPr>
        <w:t>)</w:t>
      </w:r>
    </w:p>
    <w:p w14:paraId="1B30F281" w14:textId="77777777" w:rsidR="00F92D45" w:rsidRPr="002A519A" w:rsidRDefault="00F92D45" w:rsidP="00F92D45">
      <w:pPr>
        <w:rPr>
          <w:lang w:val="fr-CA"/>
        </w:rPr>
      </w:pPr>
    </w:p>
    <w:p w14:paraId="3FD40A8B" w14:textId="77777777" w:rsidR="00F92D45" w:rsidRPr="002A519A" w:rsidRDefault="00F92D45" w:rsidP="00F92D45">
      <w:pPr>
        <w:rPr>
          <w:u w:val="single"/>
          <w:lang w:val="fr-CA"/>
        </w:rPr>
      </w:pPr>
      <w:r w:rsidRPr="002A519A">
        <w:rPr>
          <w:u w:val="single"/>
          <w:lang w:val="fr-CA"/>
        </w:rPr>
        <w:t>Approbation de la phase II du PGEH de la Chine</w:t>
      </w:r>
    </w:p>
    <w:p w14:paraId="44A53B81" w14:textId="77777777" w:rsidR="00F92D45" w:rsidRPr="002A519A" w:rsidRDefault="00F92D45" w:rsidP="00F92D45">
      <w:pPr>
        <w:rPr>
          <w:lang w:val="fr-CA"/>
        </w:rPr>
      </w:pPr>
    </w:p>
    <w:p w14:paraId="11E8A8DF" w14:textId="77777777" w:rsidR="00F92D45" w:rsidRPr="002A519A" w:rsidRDefault="00F92D45" w:rsidP="00F92D45">
      <w:pPr>
        <w:rPr>
          <w:i/>
          <w:lang w:val="fr-CA"/>
        </w:rPr>
      </w:pPr>
      <w:r w:rsidRPr="002A519A">
        <w:rPr>
          <w:i/>
          <w:lang w:val="fr-CA"/>
        </w:rPr>
        <w:t>76</w:t>
      </w:r>
      <w:r w:rsidRPr="002A519A">
        <w:rPr>
          <w:i/>
          <w:vertAlign w:val="superscript"/>
          <w:lang w:val="fr-CA"/>
        </w:rPr>
        <w:t>e</w:t>
      </w:r>
      <w:r w:rsidRPr="002A519A">
        <w:rPr>
          <w:i/>
          <w:lang w:val="fr-CA"/>
        </w:rPr>
        <w:t xml:space="preserve"> réunion</w:t>
      </w:r>
    </w:p>
    <w:p w14:paraId="25A320CB" w14:textId="77777777" w:rsidR="00F92D45" w:rsidRPr="002A519A" w:rsidRDefault="00F92D45" w:rsidP="00F92D45">
      <w:pPr>
        <w:rPr>
          <w:lang w:val="fr-CA"/>
        </w:rPr>
      </w:pPr>
    </w:p>
    <w:p w14:paraId="7E2DE4E8" w14:textId="77777777" w:rsidR="00F92D45" w:rsidRPr="006F0112" w:rsidRDefault="00F92D45" w:rsidP="006F0112">
      <w:pPr>
        <w:pStyle w:val="Heading1"/>
        <w:numPr>
          <w:ilvl w:val="0"/>
          <w:numId w:val="32"/>
        </w:numPr>
        <w:rPr>
          <w:lang w:val="fr-CA"/>
        </w:rPr>
      </w:pPr>
      <w:r w:rsidRPr="006F0112">
        <w:rPr>
          <w:lang w:val="fr-CA"/>
        </w:rPr>
        <w:t>À sa 76</w:t>
      </w:r>
      <w:r w:rsidRPr="006F0112">
        <w:rPr>
          <w:vertAlign w:val="superscript"/>
          <w:lang w:val="fr-CA"/>
        </w:rPr>
        <w:t>e</w:t>
      </w:r>
      <w:r w:rsidRPr="006F0112">
        <w:rPr>
          <w:lang w:val="fr-CA"/>
        </w:rPr>
        <w:t xml:space="preserve"> réunion, le Comité exécutif a approuvé en principe :</w:t>
      </w:r>
    </w:p>
    <w:p w14:paraId="41B39E54" w14:textId="77777777" w:rsidR="00F92D45" w:rsidRPr="002A519A" w:rsidRDefault="00F92D45" w:rsidP="00F92D45">
      <w:pPr>
        <w:pStyle w:val="Heading2"/>
        <w:numPr>
          <w:ilvl w:val="1"/>
          <w:numId w:val="1"/>
        </w:numPr>
        <w:rPr>
          <w:lang w:val="fr-CA"/>
        </w:rPr>
      </w:pPr>
      <w:r w:rsidRPr="002A519A">
        <w:rPr>
          <w:lang w:val="fr-CA"/>
        </w:rPr>
        <w:t xml:space="preserve">Le plan du secteur des solvants pour la période 2016 à 2026 </w:t>
      </w:r>
      <w:r>
        <w:rPr>
          <w:lang w:val="fr-CA"/>
        </w:rPr>
        <w:t xml:space="preserve">en vue de </w:t>
      </w:r>
      <w:r w:rsidRPr="002A519A">
        <w:rPr>
          <w:lang w:val="fr-CA"/>
        </w:rPr>
        <w:t xml:space="preserve">l’élimination totale de tous les HCFC de ce secteur, au montant de 44,8 millions $US, plus des coûts d’appui d’agence; et </w:t>
      </w:r>
    </w:p>
    <w:p w14:paraId="22CDD4B5" w14:textId="77777777" w:rsidR="00F92D45" w:rsidRPr="002A519A" w:rsidRDefault="00F92D45" w:rsidP="00F92D45">
      <w:pPr>
        <w:pStyle w:val="Heading2"/>
        <w:numPr>
          <w:ilvl w:val="1"/>
          <w:numId w:val="1"/>
        </w:numPr>
        <w:rPr>
          <w:lang w:val="fr-CA"/>
        </w:rPr>
      </w:pPr>
      <w:r w:rsidRPr="002A519A">
        <w:rPr>
          <w:lang w:val="fr-CA"/>
        </w:rPr>
        <w:t>Les secteurs de l’entretien en réfrigération et en climatisation et le programme habilitant pour la période 2016 à 2020, afin de réduire la consommation de HCFC de 734,0 tonnes PAO dans ce secteur, pour un montant de 20,29 millions $US, plus</w:t>
      </w:r>
      <w:r>
        <w:rPr>
          <w:lang w:val="fr-CA"/>
        </w:rPr>
        <w:t> </w:t>
      </w:r>
      <w:r w:rsidRPr="002A519A">
        <w:rPr>
          <w:lang w:val="fr-CA"/>
        </w:rPr>
        <w:t>les coûts d’appui d’agence.</w:t>
      </w:r>
    </w:p>
    <w:p w14:paraId="4D65F593" w14:textId="77777777" w:rsidR="00F92D45" w:rsidRPr="002A519A" w:rsidRDefault="00F92D45" w:rsidP="00F92D45">
      <w:pPr>
        <w:rPr>
          <w:i/>
          <w:lang w:val="fr-CA"/>
        </w:rPr>
      </w:pPr>
      <w:r w:rsidRPr="002A519A">
        <w:rPr>
          <w:i/>
          <w:lang w:val="fr-CA"/>
        </w:rPr>
        <w:t>77</w:t>
      </w:r>
      <w:r w:rsidRPr="002A519A">
        <w:rPr>
          <w:i/>
          <w:vertAlign w:val="superscript"/>
          <w:lang w:val="fr-CA"/>
        </w:rPr>
        <w:t>e</w:t>
      </w:r>
      <w:r w:rsidRPr="002A519A">
        <w:rPr>
          <w:i/>
          <w:lang w:val="fr-CA"/>
        </w:rPr>
        <w:t xml:space="preserve"> réunion</w:t>
      </w:r>
    </w:p>
    <w:p w14:paraId="5B8AEFBA" w14:textId="77777777" w:rsidR="00F92D45" w:rsidRPr="002A519A" w:rsidRDefault="00F92D45" w:rsidP="00F92D45">
      <w:pPr>
        <w:rPr>
          <w:lang w:val="fr-CA"/>
        </w:rPr>
      </w:pPr>
    </w:p>
    <w:p w14:paraId="7C1B9EEA" w14:textId="77777777" w:rsidR="00F92D45" w:rsidRPr="002A519A" w:rsidRDefault="00F92D45" w:rsidP="00F92D45">
      <w:pPr>
        <w:pStyle w:val="Heading1"/>
        <w:rPr>
          <w:lang w:val="fr-CA"/>
        </w:rPr>
      </w:pPr>
      <w:r w:rsidRPr="002A519A">
        <w:rPr>
          <w:lang w:val="fr-CA"/>
        </w:rPr>
        <w:t>À sa 77</w:t>
      </w:r>
      <w:r w:rsidRPr="002A519A">
        <w:rPr>
          <w:vertAlign w:val="superscript"/>
          <w:lang w:val="fr-CA"/>
        </w:rPr>
        <w:t>e</w:t>
      </w:r>
      <w:r w:rsidRPr="002A519A">
        <w:rPr>
          <w:lang w:val="fr-CA"/>
        </w:rPr>
        <w:t xml:space="preserve"> réunion, le Comité exécutif a approuvé en principe la phase II du programme de gestion de l’élimination des</w:t>
      </w:r>
      <w:r>
        <w:rPr>
          <w:lang w:val="fr-CA"/>
        </w:rPr>
        <w:t xml:space="preserve"> HCFC</w:t>
      </w:r>
      <w:r w:rsidRPr="002A519A">
        <w:rPr>
          <w:lang w:val="fr-CA"/>
        </w:rPr>
        <w:t xml:space="preserve"> (PGEH) de la Chine </w:t>
      </w:r>
      <w:r>
        <w:rPr>
          <w:lang w:val="fr-CA"/>
        </w:rPr>
        <w:t>de</w:t>
      </w:r>
      <w:r w:rsidRPr="002A519A">
        <w:rPr>
          <w:lang w:val="fr-CA"/>
        </w:rPr>
        <w:t xml:space="preserve"> 2016 à 2026 pour un montant de</w:t>
      </w:r>
      <w:r>
        <w:rPr>
          <w:lang w:val="fr-CA"/>
        </w:rPr>
        <w:t xml:space="preserve"> </w:t>
      </w:r>
      <w:r w:rsidRPr="002A519A">
        <w:rPr>
          <w:lang w:val="fr-CA"/>
        </w:rPr>
        <w:t>500 100 000 $US plus des coûts d’appui d’agence, afin de réduire la consommation de HCFC</w:t>
      </w:r>
      <w:r>
        <w:rPr>
          <w:lang w:val="fr-CA"/>
        </w:rPr>
        <w:t xml:space="preserve"> d</w:t>
      </w:r>
      <w:r w:rsidRPr="002A519A">
        <w:rPr>
          <w:lang w:val="fr-CA"/>
        </w:rPr>
        <w:t>e</w:t>
      </w:r>
      <w:r>
        <w:rPr>
          <w:lang w:val="fr-CA"/>
        </w:rPr>
        <w:t> </w:t>
      </w:r>
      <w:r w:rsidRPr="002A519A">
        <w:rPr>
          <w:lang w:val="fr-CA"/>
        </w:rPr>
        <w:t>37,6 pour cent de la valeur de référence d’ici 2020. La phase II comprenait les plans sectoriels suivants :</w:t>
      </w:r>
    </w:p>
    <w:p w14:paraId="4AAC69DF" w14:textId="77777777" w:rsidR="00F92D45" w:rsidRPr="002A519A" w:rsidRDefault="00F92D45" w:rsidP="00F92D45">
      <w:pPr>
        <w:pStyle w:val="Heading2"/>
        <w:numPr>
          <w:ilvl w:val="1"/>
          <w:numId w:val="1"/>
        </w:numPr>
        <w:rPr>
          <w:lang w:val="fr-CA"/>
        </w:rPr>
      </w:pPr>
      <w:r>
        <w:rPr>
          <w:lang w:val="fr-CA"/>
        </w:rPr>
        <w:t>p</w:t>
      </w:r>
      <w:r w:rsidRPr="002A519A">
        <w:rPr>
          <w:lang w:val="fr-CA"/>
        </w:rPr>
        <w:t xml:space="preserve">lan du secteur </w:t>
      </w:r>
      <w:r>
        <w:rPr>
          <w:lang w:val="fr-CA"/>
        </w:rPr>
        <w:t xml:space="preserve">de la </w:t>
      </w:r>
      <w:r w:rsidRPr="002A519A">
        <w:rPr>
          <w:lang w:val="fr-CA"/>
        </w:rPr>
        <w:t xml:space="preserve">réfrigération et de </w:t>
      </w:r>
      <w:r>
        <w:rPr>
          <w:lang w:val="fr-CA"/>
        </w:rPr>
        <w:t xml:space="preserve">la </w:t>
      </w:r>
      <w:r w:rsidRPr="002A519A">
        <w:rPr>
          <w:lang w:val="fr-CA"/>
        </w:rPr>
        <w:t>climatisation industriel</w:t>
      </w:r>
      <w:r>
        <w:rPr>
          <w:lang w:val="fr-CA"/>
        </w:rPr>
        <w:t>le</w:t>
      </w:r>
      <w:r w:rsidRPr="002A519A">
        <w:rPr>
          <w:lang w:val="fr-CA"/>
        </w:rPr>
        <w:t>s et commercia</w:t>
      </w:r>
      <w:r>
        <w:rPr>
          <w:lang w:val="fr-CA"/>
        </w:rPr>
        <w:t>les,</w:t>
      </w:r>
      <w:r w:rsidRPr="002A519A">
        <w:rPr>
          <w:lang w:val="fr-CA"/>
        </w:rPr>
        <w:t xml:space="preserve"> afin de réduire la consommation de HCFC du secteur de 33 pour cent d’ici 2020; </w:t>
      </w:r>
    </w:p>
    <w:p w14:paraId="53667B62" w14:textId="77777777" w:rsidR="00F92D45" w:rsidRPr="002A519A" w:rsidRDefault="00F92D45" w:rsidP="00F92D45">
      <w:pPr>
        <w:pStyle w:val="Heading2"/>
        <w:numPr>
          <w:ilvl w:val="1"/>
          <w:numId w:val="1"/>
        </w:numPr>
        <w:rPr>
          <w:lang w:val="fr-CA"/>
        </w:rPr>
      </w:pPr>
      <w:r>
        <w:rPr>
          <w:lang w:val="fr-CA"/>
        </w:rPr>
        <w:t>p</w:t>
      </w:r>
      <w:r w:rsidRPr="002A519A">
        <w:rPr>
          <w:lang w:val="fr-CA"/>
        </w:rPr>
        <w:t xml:space="preserve">lan du secteur de la fabrication de climatiseurs résidentiels (RAC) et de chauffe-eau </w:t>
      </w:r>
      <w:r>
        <w:rPr>
          <w:lang w:val="fr-CA"/>
        </w:rPr>
        <w:t xml:space="preserve">à </w:t>
      </w:r>
      <w:r w:rsidRPr="002A519A">
        <w:rPr>
          <w:lang w:val="fr-CA"/>
        </w:rPr>
        <w:t>pompe thermique afin de réduire la consommation de HCFC du secteur de 45 pour cent d’ici 2020</w:t>
      </w:r>
      <w:r>
        <w:rPr>
          <w:lang w:val="fr-CA"/>
        </w:rPr>
        <w:t>;</w:t>
      </w:r>
    </w:p>
    <w:p w14:paraId="1D98439B" w14:textId="77777777" w:rsidR="00F92D45" w:rsidRPr="002A519A" w:rsidRDefault="00F92D45" w:rsidP="00F92D45">
      <w:pPr>
        <w:pStyle w:val="Heading2"/>
        <w:numPr>
          <w:ilvl w:val="1"/>
          <w:numId w:val="1"/>
        </w:numPr>
        <w:rPr>
          <w:lang w:val="fr-CA"/>
        </w:rPr>
      </w:pPr>
      <w:r>
        <w:rPr>
          <w:lang w:val="fr-CA"/>
        </w:rPr>
        <w:t>p</w:t>
      </w:r>
      <w:r w:rsidRPr="002A519A">
        <w:rPr>
          <w:lang w:val="fr-CA"/>
        </w:rPr>
        <w:t>lan du secteur des mousses de polyuréthane rigides (PU) et plan du secteur des mousses de polystyrène extrudées (XPS) afin de réaliser l’élimination totale des HCFC</w:t>
      </w:r>
      <w:r>
        <w:rPr>
          <w:lang w:val="fr-CA"/>
        </w:rPr>
        <w:t xml:space="preserve"> </w:t>
      </w:r>
      <w:r w:rsidRPr="002A519A">
        <w:rPr>
          <w:lang w:val="fr-CA"/>
        </w:rPr>
        <w:t>dans ces secteurs d’ici 2026; et</w:t>
      </w:r>
    </w:p>
    <w:p w14:paraId="75666573" w14:textId="77777777" w:rsidR="00F92D45" w:rsidRPr="002A519A" w:rsidRDefault="00F92D45" w:rsidP="00F92D45">
      <w:pPr>
        <w:pStyle w:val="Heading2"/>
        <w:numPr>
          <w:ilvl w:val="1"/>
          <w:numId w:val="1"/>
        </w:numPr>
        <w:rPr>
          <w:lang w:val="fr-CA"/>
        </w:rPr>
      </w:pPr>
      <w:r>
        <w:rPr>
          <w:lang w:val="fr-CA"/>
        </w:rPr>
        <w:t>p</w:t>
      </w:r>
      <w:r w:rsidRPr="002A519A">
        <w:rPr>
          <w:lang w:val="fr-CA"/>
        </w:rPr>
        <w:t>lan des secteurs des solvants et de l’entretien en réfrigération et climatisation et</w:t>
      </w:r>
      <w:r>
        <w:rPr>
          <w:lang w:val="fr-CA"/>
        </w:rPr>
        <w:t xml:space="preserve"> </w:t>
      </w:r>
      <w:r w:rsidRPr="002A519A">
        <w:rPr>
          <w:lang w:val="fr-CA"/>
        </w:rPr>
        <w:t xml:space="preserve"> programme habilitant, approuvé à la 76</w:t>
      </w:r>
      <w:r w:rsidRPr="002A519A">
        <w:rPr>
          <w:vertAlign w:val="superscript"/>
          <w:lang w:val="fr-CA"/>
        </w:rPr>
        <w:t>e</w:t>
      </w:r>
      <w:r w:rsidRPr="002A519A">
        <w:rPr>
          <w:lang w:val="fr-CA"/>
        </w:rPr>
        <w:t xml:space="preserve"> réunion, étaient des éléments de la phase II du PGEH.</w:t>
      </w:r>
      <w:r w:rsidRPr="002A519A" w:rsidDel="00B712E3">
        <w:rPr>
          <w:lang w:val="fr-CA"/>
        </w:rPr>
        <w:t xml:space="preserve"> </w:t>
      </w:r>
    </w:p>
    <w:p w14:paraId="744EEC4D" w14:textId="77777777" w:rsidR="00F92D45" w:rsidRPr="002A519A" w:rsidRDefault="00F92D45" w:rsidP="00F92D45">
      <w:pPr>
        <w:rPr>
          <w:lang w:val="fr-CA"/>
        </w:rPr>
      </w:pPr>
      <w:r w:rsidRPr="002A519A">
        <w:rPr>
          <w:i/>
          <w:lang w:val="fr-CA"/>
        </w:rPr>
        <w:t>79</w:t>
      </w:r>
      <w:r w:rsidRPr="002A519A">
        <w:rPr>
          <w:i/>
          <w:vertAlign w:val="superscript"/>
          <w:lang w:val="fr-CA"/>
        </w:rPr>
        <w:t>e</w:t>
      </w:r>
      <w:r w:rsidRPr="002A519A">
        <w:rPr>
          <w:i/>
          <w:lang w:val="fr-CA"/>
        </w:rPr>
        <w:t xml:space="preserve"> réunion</w:t>
      </w:r>
    </w:p>
    <w:p w14:paraId="12CC4C2C" w14:textId="77777777" w:rsidR="00F92D45" w:rsidRPr="002A519A" w:rsidRDefault="00F92D45" w:rsidP="00F92D45">
      <w:pPr>
        <w:rPr>
          <w:lang w:val="fr-CA"/>
        </w:rPr>
      </w:pPr>
    </w:p>
    <w:p w14:paraId="4292F3C0" w14:textId="77777777" w:rsidR="00F92D45" w:rsidRPr="002A519A" w:rsidRDefault="00F92D45" w:rsidP="00F92D45">
      <w:pPr>
        <w:pStyle w:val="Heading1"/>
        <w:rPr>
          <w:lang w:val="fr-CA"/>
        </w:rPr>
      </w:pPr>
      <w:r w:rsidRPr="002A519A">
        <w:rPr>
          <w:lang w:val="fr-CA"/>
        </w:rPr>
        <w:t>À sa 79</w:t>
      </w:r>
      <w:r w:rsidRPr="002A519A">
        <w:rPr>
          <w:vertAlign w:val="superscript"/>
          <w:lang w:val="fr-CA"/>
        </w:rPr>
        <w:t>e</w:t>
      </w:r>
      <w:r w:rsidRPr="002A519A">
        <w:rPr>
          <w:lang w:val="fr-CA"/>
        </w:rPr>
        <w:t xml:space="preserve"> réunion, le Comité exécutif a approuvé l’accord entre le gouvernement de la Chine et le Comité exécutif </w:t>
      </w:r>
      <w:r>
        <w:rPr>
          <w:lang w:val="fr-CA"/>
        </w:rPr>
        <w:t xml:space="preserve">pour la mise en œuvre de la </w:t>
      </w:r>
      <w:r w:rsidRPr="002A519A">
        <w:rPr>
          <w:lang w:val="fr-CA"/>
        </w:rPr>
        <w:t xml:space="preserve">phase II </w:t>
      </w:r>
      <w:r>
        <w:rPr>
          <w:lang w:val="fr-CA"/>
        </w:rPr>
        <w:t>du PGEH de la Chine</w:t>
      </w:r>
      <w:r w:rsidRPr="002A519A">
        <w:rPr>
          <w:lang w:val="fr-CA"/>
        </w:rPr>
        <w:t xml:space="preserve">, et </w:t>
      </w:r>
      <w:r>
        <w:rPr>
          <w:lang w:val="fr-CA"/>
        </w:rPr>
        <w:t>fixé à 6,5 pour cent les</w:t>
      </w:r>
      <w:r w:rsidRPr="002A519A">
        <w:rPr>
          <w:lang w:val="fr-CA"/>
        </w:rPr>
        <w:t xml:space="preserve"> coûts d’appui d’agence </w:t>
      </w:r>
      <w:r>
        <w:rPr>
          <w:lang w:val="fr-CA"/>
        </w:rPr>
        <w:t xml:space="preserve">du </w:t>
      </w:r>
      <w:r w:rsidRPr="002A519A">
        <w:rPr>
          <w:lang w:val="fr-CA"/>
        </w:rPr>
        <w:t xml:space="preserve"> </w:t>
      </w:r>
      <w:r>
        <w:rPr>
          <w:lang w:val="fr-CA"/>
        </w:rPr>
        <w:t>PNUD</w:t>
      </w:r>
      <w:r w:rsidRPr="002A519A">
        <w:rPr>
          <w:lang w:val="fr-CA"/>
        </w:rPr>
        <w:t xml:space="preserve">, </w:t>
      </w:r>
      <w:r>
        <w:rPr>
          <w:lang w:val="fr-CA"/>
        </w:rPr>
        <w:t>de l’ONUDI</w:t>
      </w:r>
      <w:r w:rsidRPr="002A519A">
        <w:rPr>
          <w:lang w:val="fr-CA"/>
        </w:rPr>
        <w:t xml:space="preserve">, et </w:t>
      </w:r>
      <w:r>
        <w:rPr>
          <w:lang w:val="fr-CA"/>
        </w:rPr>
        <w:t>de la Banque mondiale</w:t>
      </w:r>
      <w:r w:rsidRPr="002A519A">
        <w:rPr>
          <w:lang w:val="fr-CA"/>
        </w:rPr>
        <w:t xml:space="preserve">, </w:t>
      </w:r>
      <w:r>
        <w:rPr>
          <w:lang w:val="fr-CA"/>
        </w:rPr>
        <w:t xml:space="preserve">en étant entendu que les </w:t>
      </w:r>
      <w:r w:rsidRPr="002A519A">
        <w:rPr>
          <w:lang w:val="fr-CA"/>
        </w:rPr>
        <w:t xml:space="preserve">coûts d’appui d’agence </w:t>
      </w:r>
      <w:r>
        <w:rPr>
          <w:lang w:val="fr-CA"/>
        </w:rPr>
        <w:t>pourraient être réexaminés à la 8</w:t>
      </w:r>
      <w:r w:rsidRPr="002A519A">
        <w:rPr>
          <w:lang w:val="fr-CA"/>
        </w:rPr>
        <w:t>1</w:t>
      </w:r>
      <w:r w:rsidRPr="006F5740">
        <w:rPr>
          <w:vertAlign w:val="superscript"/>
          <w:lang w:val="fr-CA"/>
        </w:rPr>
        <w:t>e</w:t>
      </w:r>
      <w:r>
        <w:rPr>
          <w:lang w:val="fr-CA"/>
        </w:rPr>
        <w:t xml:space="preserve"> </w:t>
      </w:r>
      <w:r w:rsidRPr="002A519A">
        <w:rPr>
          <w:lang w:val="fr-CA"/>
        </w:rPr>
        <w:t xml:space="preserve">réunion, et </w:t>
      </w:r>
      <w:r>
        <w:rPr>
          <w:lang w:val="fr-CA"/>
        </w:rPr>
        <w:t xml:space="preserve">il a maintenu les </w:t>
      </w:r>
      <w:r w:rsidRPr="002A519A">
        <w:rPr>
          <w:lang w:val="fr-CA"/>
        </w:rPr>
        <w:t xml:space="preserve">coûts d’appui d’agence </w:t>
      </w:r>
      <w:r>
        <w:rPr>
          <w:lang w:val="fr-CA"/>
        </w:rPr>
        <w:t>pour les agences bilatérales et le PNUE dans le cadre du régime des coûts administratifs en vigueur</w:t>
      </w:r>
      <w:r w:rsidRPr="002A519A">
        <w:rPr>
          <w:lang w:val="fr-CA"/>
        </w:rPr>
        <w:t>.</w:t>
      </w:r>
    </w:p>
    <w:p w14:paraId="53055228" w14:textId="77777777" w:rsidR="00F92D45" w:rsidRPr="00DC7AA7" w:rsidRDefault="00F92D45" w:rsidP="00F92D45">
      <w:pPr>
        <w:keepNext/>
        <w:keepLines/>
        <w:rPr>
          <w:i/>
          <w:lang w:val="fr-CA"/>
        </w:rPr>
      </w:pPr>
      <w:r w:rsidRPr="00DC7AA7">
        <w:rPr>
          <w:i/>
          <w:lang w:val="fr-CA"/>
        </w:rPr>
        <w:lastRenderedPageBreak/>
        <w:t>82</w:t>
      </w:r>
      <w:r w:rsidRPr="00DC7AA7">
        <w:rPr>
          <w:i/>
          <w:vertAlign w:val="superscript"/>
          <w:lang w:val="fr-CA"/>
        </w:rPr>
        <w:t>e</w:t>
      </w:r>
      <w:r w:rsidRPr="00DC7AA7">
        <w:rPr>
          <w:i/>
          <w:lang w:val="fr-CA"/>
        </w:rPr>
        <w:t xml:space="preserve"> réunion</w:t>
      </w:r>
    </w:p>
    <w:p w14:paraId="0E2DB88D" w14:textId="77777777" w:rsidR="00F92D45" w:rsidRPr="00DC7AA7" w:rsidRDefault="00F92D45" w:rsidP="00F92D45">
      <w:pPr>
        <w:keepNext/>
        <w:keepLines/>
        <w:rPr>
          <w:lang w:val="fr-CA"/>
        </w:rPr>
      </w:pPr>
    </w:p>
    <w:p w14:paraId="0B0DC1E8" w14:textId="672F4108" w:rsidR="00F92D45" w:rsidRPr="00C32548" w:rsidRDefault="00F92D45" w:rsidP="00F92D45">
      <w:pPr>
        <w:pStyle w:val="Heading1"/>
        <w:keepNext/>
        <w:keepLines/>
        <w:rPr>
          <w:lang w:val="fr-CA"/>
        </w:rPr>
      </w:pPr>
      <w:r w:rsidRPr="00DC7AA7">
        <w:rPr>
          <w:lang w:val="fr-CA"/>
        </w:rPr>
        <w:t>À la 82</w:t>
      </w:r>
      <w:r w:rsidRPr="00DC7AA7">
        <w:rPr>
          <w:vertAlign w:val="superscript"/>
          <w:lang w:val="fr-CA"/>
        </w:rPr>
        <w:t>e</w:t>
      </w:r>
      <w:r w:rsidRPr="00DC7AA7">
        <w:rPr>
          <w:lang w:val="fr-CA"/>
        </w:rPr>
        <w:t xml:space="preserve"> réunion, au nom du gouvernement de la Chine, le PNUD, le PNUE, l’ONUDI,</w:t>
      </w:r>
      <w:r>
        <w:rPr>
          <w:lang w:val="fr-CA"/>
        </w:rPr>
        <w:t xml:space="preserve"> la</w:t>
      </w:r>
      <w:r w:rsidRPr="00DC7AA7">
        <w:rPr>
          <w:lang w:val="fr-CA"/>
        </w:rPr>
        <w:t xml:space="preserve"> Banque</w:t>
      </w:r>
      <w:r w:rsidR="005312BB">
        <w:rPr>
          <w:lang w:val="fr-CA"/>
        </w:rPr>
        <w:t> </w:t>
      </w:r>
      <w:r w:rsidRPr="00DC7AA7">
        <w:rPr>
          <w:lang w:val="fr-CA"/>
        </w:rPr>
        <w:t xml:space="preserve">mondiale et </w:t>
      </w:r>
      <w:r>
        <w:rPr>
          <w:lang w:val="fr-CA"/>
        </w:rPr>
        <w:t>les gouvernements de</w:t>
      </w:r>
      <w:r w:rsidRPr="00DC7AA7">
        <w:rPr>
          <w:lang w:val="fr-CA"/>
        </w:rPr>
        <w:t xml:space="preserve"> </w:t>
      </w:r>
      <w:r>
        <w:rPr>
          <w:lang w:val="fr-CA"/>
        </w:rPr>
        <w:t>l’Allemagne</w:t>
      </w:r>
      <w:r w:rsidRPr="00DC7AA7">
        <w:rPr>
          <w:lang w:val="fr-CA"/>
        </w:rPr>
        <w:t xml:space="preserve"> et </w:t>
      </w:r>
      <w:r>
        <w:rPr>
          <w:lang w:val="fr-CA"/>
        </w:rPr>
        <w:t>du Japon</w:t>
      </w:r>
      <w:r w:rsidRPr="00DC7AA7">
        <w:rPr>
          <w:lang w:val="fr-CA"/>
        </w:rPr>
        <w:t xml:space="preserve"> </w:t>
      </w:r>
      <w:r>
        <w:rPr>
          <w:lang w:val="fr-CA"/>
        </w:rPr>
        <w:t xml:space="preserve">ont présenté des demandes pour les tranches suivantes de </w:t>
      </w:r>
      <w:r w:rsidRPr="00DC7AA7">
        <w:rPr>
          <w:lang w:val="fr-CA"/>
        </w:rPr>
        <w:t xml:space="preserve">la phase II du PGEH, </w:t>
      </w:r>
      <w:r>
        <w:rPr>
          <w:lang w:val="fr-CA"/>
        </w:rPr>
        <w:t xml:space="preserve">lesquelles totalisent </w:t>
      </w:r>
      <w:r w:rsidRPr="00DC7AA7">
        <w:rPr>
          <w:lang w:val="fr-CA"/>
        </w:rPr>
        <w:t>29 199 492</w:t>
      </w:r>
      <w:r>
        <w:rPr>
          <w:lang w:val="fr-CA"/>
        </w:rPr>
        <w:t> $US</w:t>
      </w:r>
      <w:r w:rsidRPr="00DC7AA7">
        <w:rPr>
          <w:lang w:val="fr-CA"/>
        </w:rPr>
        <w:t> :</w:t>
      </w:r>
      <w:r w:rsidRPr="00DC7AA7">
        <w:rPr>
          <w:rStyle w:val="FootnoteReference"/>
          <w:lang w:val="fr-CA"/>
        </w:rPr>
        <w:footnoteReference w:id="36"/>
      </w:r>
      <w:r w:rsidRPr="00DC7AA7">
        <w:rPr>
          <w:lang w:val="fr-CA"/>
        </w:rPr>
        <w:t xml:space="preserve"> </w:t>
      </w:r>
      <w:r>
        <w:rPr>
          <w:lang w:val="fr-CA"/>
        </w:rPr>
        <w:t xml:space="preserve">la deuxième </w:t>
      </w:r>
      <w:r w:rsidRPr="00DC7AA7">
        <w:rPr>
          <w:lang w:val="fr-CA"/>
        </w:rPr>
        <w:t xml:space="preserve">tranche </w:t>
      </w:r>
      <w:r>
        <w:rPr>
          <w:lang w:val="fr-CA"/>
        </w:rPr>
        <w:t>du plan du secteur des mousses PU</w:t>
      </w:r>
      <w:r w:rsidRPr="00DC7AA7">
        <w:rPr>
          <w:lang w:val="fr-CA"/>
        </w:rPr>
        <w:t xml:space="preserve"> (10 600 000</w:t>
      </w:r>
      <w:r>
        <w:rPr>
          <w:lang w:val="fr-CA"/>
        </w:rPr>
        <w:t> $US</w:t>
      </w:r>
      <w:r w:rsidRPr="00DC7AA7">
        <w:rPr>
          <w:lang w:val="fr-CA"/>
        </w:rPr>
        <w:t xml:space="preserve">); et </w:t>
      </w:r>
      <w:r>
        <w:rPr>
          <w:lang w:val="fr-CA"/>
        </w:rPr>
        <w:t xml:space="preserve">les troisièmes </w:t>
      </w:r>
      <w:r w:rsidRPr="00DC7AA7">
        <w:rPr>
          <w:lang w:val="fr-CA"/>
        </w:rPr>
        <w:t xml:space="preserve">tranches </w:t>
      </w:r>
      <w:r>
        <w:rPr>
          <w:lang w:val="fr-CA"/>
        </w:rPr>
        <w:t>des mousses</w:t>
      </w:r>
      <w:r w:rsidRPr="00DC7AA7">
        <w:rPr>
          <w:lang w:val="fr-CA"/>
        </w:rPr>
        <w:t xml:space="preserve"> XPS (8 000 000</w:t>
      </w:r>
      <w:r>
        <w:rPr>
          <w:lang w:val="fr-CA"/>
        </w:rPr>
        <w:t> $US</w:t>
      </w:r>
      <w:r w:rsidRPr="00DC7AA7">
        <w:rPr>
          <w:lang w:val="fr-CA"/>
        </w:rPr>
        <w:t xml:space="preserve">), </w:t>
      </w:r>
      <w:r>
        <w:rPr>
          <w:lang w:val="fr-CA"/>
        </w:rPr>
        <w:t>l’</w:t>
      </w:r>
      <w:r w:rsidRPr="00DC7AA7">
        <w:rPr>
          <w:lang w:val="fr-CA"/>
        </w:rPr>
        <w:t>ICR (12 000</w:t>
      </w:r>
      <w:r>
        <w:rPr>
          <w:lang w:val="fr-CA"/>
        </w:rPr>
        <w:t> 000 $US)</w:t>
      </w:r>
      <w:r w:rsidRPr="00DC7AA7">
        <w:rPr>
          <w:lang w:val="fr-CA"/>
        </w:rPr>
        <w:t xml:space="preserve">, </w:t>
      </w:r>
      <w:r>
        <w:rPr>
          <w:lang w:val="fr-CA"/>
        </w:rPr>
        <w:t>ainsi que</w:t>
      </w:r>
      <w:r w:rsidRPr="00DC7AA7">
        <w:rPr>
          <w:lang w:val="fr-CA"/>
        </w:rPr>
        <w:t xml:space="preserve"> </w:t>
      </w:r>
      <w:r>
        <w:rPr>
          <w:lang w:val="fr-CA"/>
        </w:rPr>
        <w:t>les plans du secteur des solvants</w:t>
      </w:r>
      <w:r w:rsidRPr="00DC7AA7">
        <w:rPr>
          <w:lang w:val="fr-CA"/>
        </w:rPr>
        <w:t xml:space="preserve"> (5 549 492</w:t>
      </w:r>
      <w:r>
        <w:rPr>
          <w:lang w:val="fr-CA"/>
        </w:rPr>
        <w:t> $US</w:t>
      </w:r>
      <w:r w:rsidRPr="00DC7AA7">
        <w:rPr>
          <w:lang w:val="fr-CA"/>
        </w:rPr>
        <w:t xml:space="preserve">), et </w:t>
      </w:r>
      <w:r>
        <w:rPr>
          <w:lang w:val="fr-CA"/>
        </w:rPr>
        <w:t xml:space="preserve">du secteur de </w:t>
      </w:r>
      <w:r w:rsidRPr="00C32548">
        <w:rPr>
          <w:lang w:val="fr-CA"/>
        </w:rPr>
        <w:t>l’entretien en réfrigération et en climatisation et le programme habilitant (3 850 000 $US). La</w:t>
      </w:r>
      <w:r>
        <w:rPr>
          <w:lang w:val="fr-CA"/>
        </w:rPr>
        <w:t> </w:t>
      </w:r>
      <w:r w:rsidRPr="00C32548">
        <w:rPr>
          <w:lang w:val="fr-CA"/>
        </w:rPr>
        <w:t>présentation comprenait aussi une vérification indépendante de la production et de la consommation de</w:t>
      </w:r>
      <w:r>
        <w:rPr>
          <w:lang w:val="fr-CA"/>
        </w:rPr>
        <w:t> </w:t>
      </w:r>
      <w:r w:rsidRPr="00C32548">
        <w:rPr>
          <w:lang w:val="fr-CA"/>
        </w:rPr>
        <w:t xml:space="preserve">HCFC en 2017 (présentée par la Banque mondiale); des rapports annuels de mise en </w:t>
      </w:r>
      <w:r w:rsidR="005312BB" w:rsidRPr="00C32548">
        <w:rPr>
          <w:lang w:val="fr-CA"/>
        </w:rPr>
        <w:t>œuvre</w:t>
      </w:r>
      <w:r w:rsidRPr="00C32548">
        <w:rPr>
          <w:lang w:val="fr-CA"/>
        </w:rPr>
        <w:t xml:space="preserve"> couvrant les activités entreprises jusqu’à maintenant, et des plans annuels de mise en </w:t>
      </w:r>
      <w:r w:rsidR="005312BB" w:rsidRPr="00C32548">
        <w:rPr>
          <w:lang w:val="fr-CA"/>
        </w:rPr>
        <w:t>œuvre</w:t>
      </w:r>
      <w:r w:rsidRPr="00C32548">
        <w:rPr>
          <w:lang w:val="fr-CA"/>
        </w:rPr>
        <w:t xml:space="preserve"> des activités à</w:t>
      </w:r>
      <w:r>
        <w:rPr>
          <w:lang w:val="fr-CA"/>
        </w:rPr>
        <w:t> </w:t>
      </w:r>
      <w:r w:rsidRPr="00C32548">
        <w:rPr>
          <w:lang w:val="fr-CA"/>
        </w:rPr>
        <w:t>effectuer en 2018</w:t>
      </w:r>
      <w:r w:rsidRPr="00C32548">
        <w:rPr>
          <w:lang w:val="fr-CA"/>
        </w:rPr>
        <w:noBreakHyphen/>
        <w:t>2019.</w:t>
      </w:r>
    </w:p>
    <w:p w14:paraId="29D49C1A" w14:textId="77777777" w:rsidR="00F92D45" w:rsidRPr="00435253" w:rsidRDefault="00F92D45" w:rsidP="00F92D45">
      <w:pPr>
        <w:pStyle w:val="Heading1"/>
        <w:rPr>
          <w:lang w:val="fr-CA"/>
        </w:rPr>
      </w:pPr>
      <w:r w:rsidRPr="00435253">
        <w:rPr>
          <w:lang w:val="fr-CA"/>
        </w:rPr>
        <w:t xml:space="preserve">Après avoir examiné les documents associés aux demandes de </w:t>
      </w:r>
      <w:r>
        <w:rPr>
          <w:lang w:val="fr-CA"/>
        </w:rPr>
        <w:t xml:space="preserve">la </w:t>
      </w:r>
      <w:r w:rsidRPr="00435253">
        <w:rPr>
          <w:lang w:val="fr-CA"/>
        </w:rPr>
        <w:t>troisième tranche pour les plans sectoriels de l’entretien en réfrigération, des solvants, de l’ICR, et des mousses XPS, le Secrétariat a</w:t>
      </w:r>
      <w:r>
        <w:rPr>
          <w:lang w:val="fr-CA"/>
        </w:rPr>
        <w:t> </w:t>
      </w:r>
      <w:r w:rsidRPr="00435253">
        <w:rPr>
          <w:lang w:val="fr-CA"/>
        </w:rPr>
        <w:t xml:space="preserve">conclu que tous ces éléments </w:t>
      </w:r>
      <w:r>
        <w:rPr>
          <w:lang w:val="fr-CA"/>
        </w:rPr>
        <w:t xml:space="preserve">pouvaient </w:t>
      </w:r>
      <w:r w:rsidRPr="00435253">
        <w:rPr>
          <w:lang w:val="fr-CA"/>
        </w:rPr>
        <w:t>garantir leur présentation pour examen à la 82</w:t>
      </w:r>
      <w:r w:rsidRPr="00435253">
        <w:rPr>
          <w:vertAlign w:val="superscript"/>
          <w:lang w:val="fr-CA"/>
        </w:rPr>
        <w:t>e</w:t>
      </w:r>
      <w:r w:rsidRPr="00435253">
        <w:rPr>
          <w:lang w:val="fr-CA"/>
        </w:rPr>
        <w:t xml:space="preserve"> réunion. Toutefois, cela n’était pas le cas de la deuxième tranche du plan du secteur des mousses de polyuréthane, parce qu’aucun décaissement de la première tranche n’avait eu lieu au moment de la présentation. </w:t>
      </w:r>
    </w:p>
    <w:p w14:paraId="5C755B79" w14:textId="77777777" w:rsidR="00F92D45" w:rsidRPr="00435253" w:rsidRDefault="00F92D45" w:rsidP="00F92D45">
      <w:pPr>
        <w:pStyle w:val="Heading1"/>
        <w:rPr>
          <w:lang w:val="fr-CA"/>
        </w:rPr>
      </w:pPr>
      <w:r w:rsidRPr="00435253">
        <w:rPr>
          <w:lang w:val="fr-CA"/>
        </w:rPr>
        <w:t xml:space="preserve">Lors de la discussion des demandes de la tranche, plusieurs membres du Comité </w:t>
      </w:r>
      <w:r>
        <w:rPr>
          <w:lang w:val="fr-CA"/>
        </w:rPr>
        <w:t>se sont dits très préoccupés</w:t>
      </w:r>
      <w:r w:rsidRPr="00435253">
        <w:rPr>
          <w:lang w:val="fr-CA"/>
        </w:rPr>
        <w:t xml:space="preserve"> </w:t>
      </w:r>
      <w:r>
        <w:rPr>
          <w:lang w:val="fr-CA"/>
        </w:rPr>
        <w:t>en ce qui a trait à l’approbation</w:t>
      </w:r>
      <w:r w:rsidRPr="00435253">
        <w:rPr>
          <w:lang w:val="fr-CA"/>
        </w:rPr>
        <w:t xml:space="preserve"> d</w:t>
      </w:r>
      <w:r>
        <w:rPr>
          <w:lang w:val="fr-CA"/>
        </w:rPr>
        <w:t>’un</w:t>
      </w:r>
      <w:r w:rsidRPr="00435253">
        <w:rPr>
          <w:lang w:val="fr-CA"/>
        </w:rPr>
        <w:t xml:space="preserve"> financement supplémentaire à cette réunion, étant donné les émissions </w:t>
      </w:r>
      <w:r>
        <w:rPr>
          <w:lang w:val="fr-CA"/>
        </w:rPr>
        <w:t xml:space="preserve">non </w:t>
      </w:r>
      <w:r w:rsidRPr="00435253">
        <w:rPr>
          <w:lang w:val="fr-CA"/>
        </w:rPr>
        <w:t>expliquées de CFC</w:t>
      </w:r>
      <w:r w:rsidRPr="00435253">
        <w:rPr>
          <w:lang w:val="fr-CA"/>
        </w:rPr>
        <w:noBreakHyphen/>
        <w:t xml:space="preserve">11 </w:t>
      </w:r>
      <w:r>
        <w:rPr>
          <w:lang w:val="fr-CA"/>
        </w:rPr>
        <w:t>en Extrême-Orient</w:t>
      </w:r>
      <w:r w:rsidRPr="00435253">
        <w:rPr>
          <w:lang w:val="fr-CA"/>
        </w:rPr>
        <w:t xml:space="preserve">. </w:t>
      </w:r>
      <w:r>
        <w:rPr>
          <w:lang w:val="fr-CA"/>
        </w:rPr>
        <w:t xml:space="preserve">En raison de la </w:t>
      </w:r>
      <w:r w:rsidRPr="00435253">
        <w:rPr>
          <w:lang w:val="fr-CA"/>
        </w:rPr>
        <w:t>décision XXX/3</w:t>
      </w:r>
      <w:r w:rsidRPr="00435253">
        <w:rPr>
          <w:rStyle w:val="FootnoteReference"/>
          <w:lang w:val="fr-CA"/>
        </w:rPr>
        <w:footnoteReference w:id="37"/>
      </w:r>
      <w:r w:rsidRPr="00435253">
        <w:rPr>
          <w:lang w:val="fr-CA"/>
        </w:rPr>
        <w:t>, on</w:t>
      </w:r>
      <w:r>
        <w:rPr>
          <w:lang w:val="fr-CA"/>
        </w:rPr>
        <w:t> </w:t>
      </w:r>
      <w:r w:rsidRPr="00435253">
        <w:rPr>
          <w:lang w:val="fr-CA"/>
        </w:rPr>
        <w:t>a</w:t>
      </w:r>
      <w:r>
        <w:rPr>
          <w:lang w:val="fr-CA"/>
        </w:rPr>
        <w:t> </w:t>
      </w:r>
      <w:r w:rsidRPr="00435253">
        <w:rPr>
          <w:lang w:val="fr-CA"/>
        </w:rPr>
        <w:t>demandé d</w:t>
      </w:r>
      <w:r>
        <w:rPr>
          <w:lang w:val="fr-CA"/>
        </w:rPr>
        <w:t>’autres</w:t>
      </w:r>
      <w:r w:rsidRPr="00435253">
        <w:rPr>
          <w:lang w:val="fr-CA"/>
        </w:rPr>
        <w:t xml:space="preserve"> renseignements sur la cause des émissions </w:t>
      </w:r>
      <w:r>
        <w:rPr>
          <w:lang w:val="fr-CA"/>
        </w:rPr>
        <w:t>de</w:t>
      </w:r>
      <w:r w:rsidRPr="00435253">
        <w:rPr>
          <w:lang w:val="fr-CA"/>
        </w:rPr>
        <w:t xml:space="preserve"> CFC</w:t>
      </w:r>
      <w:r w:rsidRPr="00435253">
        <w:rPr>
          <w:lang w:val="fr-CA"/>
        </w:rPr>
        <w:noBreakHyphen/>
        <w:t>11 et</w:t>
      </w:r>
      <w:r>
        <w:rPr>
          <w:lang w:val="fr-CA"/>
        </w:rPr>
        <w:t xml:space="preserve"> on a suggéré que la demande de financement soit reportée à une réunion subséquente lorsque des données supplémentaires seraient disponibles</w:t>
      </w:r>
      <w:r w:rsidRPr="00435253">
        <w:rPr>
          <w:lang w:val="fr-CA"/>
        </w:rPr>
        <w:t>. À ce moment, la Chine détenait encore 100 millions $US qui n’avaient pas encore été décaissés aux entreprises bénéficiaires</w:t>
      </w:r>
      <w:r>
        <w:rPr>
          <w:lang w:val="fr-CA"/>
        </w:rPr>
        <w:t>. Reporter les demandes de financement n’aurait aucun effet significatif</w:t>
      </w:r>
      <w:r w:rsidRPr="00435253">
        <w:rPr>
          <w:lang w:val="fr-CA"/>
        </w:rPr>
        <w:t>. Il était important de démontrer à la communauté internationale que le Fonds multilatéral prenait au sérieu</w:t>
      </w:r>
      <w:r>
        <w:rPr>
          <w:lang w:val="fr-CA"/>
        </w:rPr>
        <w:t>x</w:t>
      </w:r>
      <w:r w:rsidRPr="00435253">
        <w:rPr>
          <w:lang w:val="fr-CA"/>
        </w:rPr>
        <w:t xml:space="preserve"> l’émission illicite de CFC-11, </w:t>
      </w:r>
      <w:r>
        <w:rPr>
          <w:lang w:val="fr-CA"/>
        </w:rPr>
        <w:t xml:space="preserve">mais que toute </w:t>
      </w:r>
      <w:r w:rsidRPr="00435253">
        <w:rPr>
          <w:lang w:val="fr-CA"/>
        </w:rPr>
        <w:t xml:space="preserve">décision </w:t>
      </w:r>
      <w:r>
        <w:rPr>
          <w:lang w:val="fr-CA"/>
        </w:rPr>
        <w:t xml:space="preserve">de reporter le financement devrait être sans préjudice à toute activité future prise par la </w:t>
      </w:r>
      <w:r w:rsidRPr="00435253">
        <w:rPr>
          <w:lang w:val="fr-CA"/>
        </w:rPr>
        <w:t>Chine.</w:t>
      </w:r>
    </w:p>
    <w:p w14:paraId="1D431C7B" w14:textId="77777777" w:rsidR="00F92D45" w:rsidRPr="00EE296D" w:rsidRDefault="00F92D45" w:rsidP="00F92D45">
      <w:pPr>
        <w:pStyle w:val="Heading1"/>
        <w:rPr>
          <w:lang w:val="fr-CA"/>
        </w:rPr>
      </w:pPr>
      <w:r w:rsidRPr="00EE296D">
        <w:rPr>
          <w:lang w:val="fr-CA"/>
        </w:rPr>
        <w:t xml:space="preserve">D’autres membres ont indiqué qu’il fallait prendre des précautions, et que toute décision de reporter le financement demandé </w:t>
      </w:r>
      <w:r>
        <w:rPr>
          <w:lang w:val="fr-CA"/>
        </w:rPr>
        <w:t xml:space="preserve">ne devrait pas remettre en cause l’objectif de réduction de </w:t>
      </w:r>
      <w:r w:rsidRPr="00EE296D">
        <w:rPr>
          <w:lang w:val="fr-CA"/>
        </w:rPr>
        <w:t xml:space="preserve">2020 </w:t>
      </w:r>
      <w:r>
        <w:rPr>
          <w:lang w:val="fr-CA"/>
        </w:rPr>
        <w:t>de la </w:t>
      </w:r>
      <w:r w:rsidRPr="00EE296D">
        <w:rPr>
          <w:lang w:val="fr-CA"/>
        </w:rPr>
        <w:t>Chine. On a demandé des explications afin de savoir si tous les fonds avaient déjà été transférés au</w:t>
      </w:r>
      <w:r>
        <w:rPr>
          <w:lang w:val="fr-CA"/>
        </w:rPr>
        <w:t> </w:t>
      </w:r>
      <w:r w:rsidRPr="00EE296D">
        <w:rPr>
          <w:lang w:val="fr-CA"/>
        </w:rPr>
        <w:t>gouvernement de la Chine o</w:t>
      </w:r>
      <w:r>
        <w:rPr>
          <w:lang w:val="fr-CA"/>
        </w:rPr>
        <w:t>u</w:t>
      </w:r>
      <w:r w:rsidRPr="00EE296D">
        <w:rPr>
          <w:lang w:val="fr-CA"/>
        </w:rPr>
        <w:t xml:space="preserve"> </w:t>
      </w:r>
      <w:r>
        <w:rPr>
          <w:lang w:val="fr-CA"/>
        </w:rPr>
        <w:t>si une partie était restée avec les agences d’exécution</w:t>
      </w:r>
      <w:r w:rsidRPr="00EE296D">
        <w:rPr>
          <w:lang w:val="fr-CA"/>
        </w:rPr>
        <w:t xml:space="preserve">, et </w:t>
      </w:r>
      <w:r>
        <w:rPr>
          <w:lang w:val="fr-CA"/>
        </w:rPr>
        <w:t>quel en serait l’effet sur elles si la demande de financement actuelle était reportée</w:t>
      </w:r>
      <w:r w:rsidRPr="00EE296D">
        <w:rPr>
          <w:lang w:val="fr-CA"/>
        </w:rPr>
        <w:t xml:space="preserve">. </w:t>
      </w:r>
      <w:r>
        <w:rPr>
          <w:lang w:val="fr-CA"/>
        </w:rPr>
        <w:t>Les études en cours sur la cause des é</w:t>
      </w:r>
      <w:r w:rsidRPr="00C32548">
        <w:rPr>
          <w:lang w:val="fr-CA"/>
        </w:rPr>
        <w:t xml:space="preserve">missions </w:t>
      </w:r>
      <w:r>
        <w:rPr>
          <w:lang w:val="fr-CA"/>
        </w:rPr>
        <w:t>de</w:t>
      </w:r>
      <w:r w:rsidRPr="00C32548">
        <w:rPr>
          <w:lang w:val="fr-CA"/>
        </w:rPr>
        <w:t xml:space="preserve"> CFC-11 </w:t>
      </w:r>
      <w:r>
        <w:rPr>
          <w:lang w:val="fr-CA"/>
        </w:rPr>
        <w:t xml:space="preserve">signifiaient que </w:t>
      </w:r>
      <w:r w:rsidRPr="00C32548">
        <w:rPr>
          <w:lang w:val="fr-CA"/>
        </w:rPr>
        <w:t xml:space="preserve">le Comité exécutif </w:t>
      </w:r>
      <w:r>
        <w:rPr>
          <w:lang w:val="fr-CA"/>
        </w:rPr>
        <w:t xml:space="preserve">devait prendre des précautions lorsqu’il en arrivait à des </w:t>
      </w:r>
      <w:r w:rsidRPr="00C32548">
        <w:rPr>
          <w:lang w:val="fr-CA"/>
        </w:rPr>
        <w:t xml:space="preserve">conclusions. </w:t>
      </w:r>
      <w:r w:rsidRPr="00EE296D">
        <w:rPr>
          <w:lang w:val="fr-CA"/>
        </w:rPr>
        <w:t>Il faudrait peut-être plusieurs années pour rassembler les informations pertinentes</w:t>
      </w:r>
      <w:r>
        <w:rPr>
          <w:lang w:val="fr-CA"/>
        </w:rPr>
        <w:t xml:space="preserve">. </w:t>
      </w:r>
      <w:r w:rsidRPr="00EE296D">
        <w:rPr>
          <w:lang w:val="fr-CA"/>
        </w:rPr>
        <w:t>Il était</w:t>
      </w:r>
      <w:r>
        <w:rPr>
          <w:lang w:val="fr-CA"/>
        </w:rPr>
        <w:t xml:space="preserve"> donc</w:t>
      </w:r>
      <w:r w:rsidRPr="00EE296D">
        <w:rPr>
          <w:lang w:val="fr-CA"/>
        </w:rPr>
        <w:t xml:space="preserve"> important qu’elles soient entièrement claires et </w:t>
      </w:r>
      <w:r>
        <w:rPr>
          <w:lang w:val="fr-CA"/>
        </w:rPr>
        <w:t xml:space="preserve">aussi </w:t>
      </w:r>
      <w:r w:rsidRPr="00EE296D">
        <w:rPr>
          <w:lang w:val="fr-CA"/>
        </w:rPr>
        <w:t xml:space="preserve">de prendre le temps </w:t>
      </w:r>
      <w:r>
        <w:rPr>
          <w:lang w:val="fr-CA"/>
        </w:rPr>
        <w:t xml:space="preserve">jugé </w:t>
      </w:r>
      <w:r w:rsidRPr="00EE296D">
        <w:rPr>
          <w:lang w:val="fr-CA"/>
        </w:rPr>
        <w:t xml:space="preserve">nécessaire pour les </w:t>
      </w:r>
      <w:r>
        <w:rPr>
          <w:lang w:val="fr-CA"/>
        </w:rPr>
        <w:t>r</w:t>
      </w:r>
      <w:r w:rsidRPr="00EE296D">
        <w:rPr>
          <w:lang w:val="fr-CA"/>
        </w:rPr>
        <w:t>assembler.</w:t>
      </w:r>
    </w:p>
    <w:p w14:paraId="32A86743" w14:textId="77777777" w:rsidR="00F92D45" w:rsidRPr="00EE296D" w:rsidRDefault="00F92D45" w:rsidP="00F92D45">
      <w:pPr>
        <w:pStyle w:val="Heading1"/>
        <w:keepNext/>
        <w:keepLines/>
        <w:rPr>
          <w:rFonts w:eastAsiaTheme="minorEastAsia"/>
          <w:lang w:val="fr-CA"/>
        </w:rPr>
      </w:pPr>
      <w:r w:rsidRPr="00EE296D">
        <w:rPr>
          <w:lang w:val="fr-CA"/>
        </w:rPr>
        <w:t>Après les délibérations du groupe de contact sur ces questions, le Comité a décidé (décision 82/71) :</w:t>
      </w:r>
    </w:p>
    <w:p w14:paraId="018E413F" w14:textId="77777777" w:rsidR="00F92D45" w:rsidRPr="00BF59F7" w:rsidRDefault="00F92D45" w:rsidP="00F92D45">
      <w:pPr>
        <w:pStyle w:val="Heading2"/>
        <w:keepNext/>
        <w:keepLines/>
        <w:numPr>
          <w:ilvl w:val="1"/>
          <w:numId w:val="1"/>
        </w:numPr>
        <w:rPr>
          <w:rFonts w:eastAsiaTheme="minorEastAsia"/>
          <w:lang w:val="fr-CA"/>
        </w:rPr>
      </w:pPr>
      <w:r w:rsidRPr="00BF59F7">
        <w:rPr>
          <w:rFonts w:eastAsiaTheme="minorEastAsia"/>
          <w:lang w:val="fr-CA"/>
        </w:rPr>
        <w:t xml:space="preserve">De demander au gouvernement de la Chine, </w:t>
      </w:r>
      <w:r w:rsidRPr="00ED22D1">
        <w:rPr>
          <w:rFonts w:eastAsiaTheme="minorEastAsia"/>
          <w:lang w:val="fr-CA"/>
        </w:rPr>
        <w:t>par le truchement de l’agence d’exécution pertinente</w:t>
      </w:r>
      <w:r w:rsidRPr="00BF59F7">
        <w:rPr>
          <w:rFonts w:eastAsiaTheme="minorEastAsia"/>
          <w:lang w:val="fr-CA"/>
        </w:rPr>
        <w:t>, de présenter</w:t>
      </w:r>
      <w:r>
        <w:rPr>
          <w:rFonts w:eastAsiaTheme="minorEastAsia"/>
          <w:lang w:val="fr-CA"/>
        </w:rPr>
        <w:t>,</w:t>
      </w:r>
      <w:r w:rsidRPr="00BF59F7">
        <w:rPr>
          <w:rFonts w:eastAsiaTheme="minorEastAsia"/>
          <w:lang w:val="fr-CA"/>
        </w:rPr>
        <w:t xml:space="preserve"> </w:t>
      </w:r>
      <w:r>
        <w:rPr>
          <w:rFonts w:eastAsiaTheme="minorEastAsia"/>
          <w:lang w:val="fr-CA"/>
        </w:rPr>
        <w:t>à la 8</w:t>
      </w:r>
      <w:r w:rsidRPr="00BF59F7">
        <w:rPr>
          <w:rFonts w:eastAsiaTheme="minorEastAsia"/>
          <w:lang w:val="fr-CA"/>
        </w:rPr>
        <w:t>3</w:t>
      </w:r>
      <w:r w:rsidRPr="00BF59F7">
        <w:rPr>
          <w:rFonts w:eastAsiaTheme="minorEastAsia"/>
          <w:vertAlign w:val="superscript"/>
          <w:lang w:val="fr-CA"/>
        </w:rPr>
        <w:t>e</w:t>
      </w:r>
      <w:r>
        <w:rPr>
          <w:rFonts w:eastAsiaTheme="minorEastAsia"/>
          <w:lang w:val="fr-CA"/>
        </w:rPr>
        <w:t xml:space="preserve"> </w:t>
      </w:r>
      <w:r w:rsidRPr="00BF59F7">
        <w:rPr>
          <w:rFonts w:eastAsiaTheme="minorEastAsia"/>
          <w:lang w:val="fr-CA"/>
        </w:rPr>
        <w:t>réunion :</w:t>
      </w:r>
      <w:r>
        <w:rPr>
          <w:rFonts w:eastAsiaTheme="minorEastAsia"/>
          <w:lang w:val="fr-CA"/>
        </w:rPr>
        <w:t xml:space="preserve"> </w:t>
      </w:r>
    </w:p>
    <w:p w14:paraId="4969C170" w14:textId="77777777" w:rsidR="00F92D45" w:rsidRPr="002A519A" w:rsidRDefault="00F92D45" w:rsidP="00F92D45">
      <w:pPr>
        <w:pStyle w:val="Heading3"/>
        <w:numPr>
          <w:ilvl w:val="2"/>
          <w:numId w:val="1"/>
        </w:numPr>
        <w:rPr>
          <w:rFonts w:eastAsiaTheme="minorEastAsia"/>
          <w:lang w:val="fr-CA"/>
        </w:rPr>
      </w:pPr>
      <w:r w:rsidRPr="00ED22D1">
        <w:rPr>
          <w:rFonts w:eastAsiaTheme="minorEastAsia"/>
          <w:lang w:val="fr-CA"/>
        </w:rPr>
        <w:t>un examen des systèmes actuels de suivi, de présentation de rapports, de vérification et d’exécution conformément à ses accords avec le Comité exécutif</w:t>
      </w:r>
      <w:r>
        <w:rPr>
          <w:rFonts w:eastAsiaTheme="minorEastAsia"/>
          <w:lang w:val="fr-CA"/>
        </w:rPr>
        <w:t xml:space="preserve"> sur le plan de gestion de l’élimination des HCFC au pays (</w:t>
      </w:r>
      <w:r w:rsidRPr="002A519A">
        <w:rPr>
          <w:rFonts w:eastAsiaTheme="minorEastAsia"/>
          <w:lang w:val="fr-CA"/>
        </w:rPr>
        <w:t>PGEH</w:t>
      </w:r>
      <w:r>
        <w:rPr>
          <w:rFonts w:eastAsiaTheme="minorEastAsia"/>
          <w:lang w:val="fr-CA"/>
        </w:rPr>
        <w:t>)</w:t>
      </w:r>
      <w:r w:rsidRPr="002A519A">
        <w:rPr>
          <w:rFonts w:eastAsiaTheme="minorEastAsia"/>
          <w:lang w:val="fr-CA"/>
        </w:rPr>
        <w:t xml:space="preserve"> et </w:t>
      </w:r>
      <w:r>
        <w:rPr>
          <w:rFonts w:eastAsiaTheme="minorEastAsia"/>
          <w:lang w:val="fr-CA"/>
        </w:rPr>
        <w:t xml:space="preserve">le plan de gestion de la production de </w:t>
      </w:r>
      <w:r w:rsidRPr="002A519A">
        <w:rPr>
          <w:rFonts w:eastAsiaTheme="minorEastAsia"/>
          <w:lang w:val="fr-CA"/>
        </w:rPr>
        <w:t xml:space="preserve">HCFC, </w:t>
      </w:r>
      <w:r w:rsidRPr="00ED22D1">
        <w:rPr>
          <w:rFonts w:eastAsiaTheme="minorEastAsia"/>
          <w:lang w:val="fr-CA"/>
        </w:rPr>
        <w:t>y compris les données sur la structure organisationnelle et la capacité aux niveaux national et local</w:t>
      </w:r>
      <w:r w:rsidRPr="002A519A">
        <w:rPr>
          <w:rFonts w:eastAsiaTheme="minorEastAsia"/>
          <w:lang w:val="fr-CA"/>
        </w:rPr>
        <w:t xml:space="preserve"> </w:t>
      </w:r>
      <w:r w:rsidRPr="00ED22D1">
        <w:rPr>
          <w:rFonts w:eastAsiaTheme="minorEastAsia"/>
          <w:lang w:val="fr-CA"/>
        </w:rPr>
        <w:t xml:space="preserve">qui </w:t>
      </w:r>
      <w:r>
        <w:rPr>
          <w:rFonts w:eastAsiaTheme="minorEastAsia"/>
          <w:lang w:val="fr-CA"/>
        </w:rPr>
        <w:t>démontraient</w:t>
      </w:r>
      <w:r w:rsidRPr="00ED22D1">
        <w:rPr>
          <w:rFonts w:eastAsiaTheme="minorEastAsia"/>
          <w:lang w:val="fr-CA"/>
        </w:rPr>
        <w:t xml:space="preserve"> </w:t>
      </w:r>
      <w:r w:rsidRPr="00ED22D1">
        <w:rPr>
          <w:rFonts w:eastAsiaTheme="minorEastAsia"/>
          <w:lang w:val="fr-CA"/>
        </w:rPr>
        <w:lastRenderedPageBreak/>
        <w:t>de</w:t>
      </w:r>
      <w:r>
        <w:rPr>
          <w:rFonts w:eastAsiaTheme="minorEastAsia"/>
          <w:lang w:val="fr-CA"/>
        </w:rPr>
        <w:t> </w:t>
      </w:r>
      <w:r w:rsidRPr="00ED22D1">
        <w:rPr>
          <w:rFonts w:eastAsiaTheme="minorEastAsia"/>
          <w:lang w:val="fr-CA"/>
        </w:rPr>
        <w:t>quelle façon on assurait la durabilité à long terme de l’élimination des HCFC dans les secteurs de la consommation et de la production et les efforts visant à traiter le commerce illicite de ces substances</w:t>
      </w:r>
      <w:r>
        <w:rPr>
          <w:rFonts w:eastAsiaTheme="minorEastAsia"/>
          <w:lang w:val="fr-CA"/>
        </w:rPr>
        <w:t xml:space="preserve">; et   </w:t>
      </w:r>
    </w:p>
    <w:p w14:paraId="792EBE53" w14:textId="77777777" w:rsidR="00F92D45" w:rsidRPr="002A519A" w:rsidRDefault="00F92D45" w:rsidP="00F92D45">
      <w:pPr>
        <w:pStyle w:val="Heading3"/>
        <w:numPr>
          <w:ilvl w:val="2"/>
          <w:numId w:val="1"/>
        </w:numPr>
        <w:rPr>
          <w:rFonts w:eastAsiaTheme="minorEastAsia"/>
          <w:lang w:val="fr-CA"/>
        </w:rPr>
      </w:pPr>
      <w:r w:rsidRPr="00ED22D1">
        <w:rPr>
          <w:rFonts w:eastAsiaTheme="minorEastAsia"/>
          <w:lang w:val="fr-CA"/>
        </w:rPr>
        <w:t>un rapport périodique sur les activités entreprises afin de renforcer la</w:t>
      </w:r>
      <w:r>
        <w:rPr>
          <w:rFonts w:eastAsiaTheme="minorEastAsia"/>
          <w:lang w:val="fr-CA"/>
        </w:rPr>
        <w:t> </w:t>
      </w:r>
      <w:r w:rsidRPr="00ED22D1">
        <w:rPr>
          <w:rFonts w:eastAsiaTheme="minorEastAsia"/>
          <w:lang w:val="fr-CA"/>
        </w:rPr>
        <w:t xml:space="preserve">réglementation des SAO et sa </w:t>
      </w:r>
      <w:r w:rsidRPr="00ED22D1">
        <w:rPr>
          <w:rFonts w:eastAsiaTheme="minorEastAsia"/>
          <w:lang w:val="fr-CA" w:eastAsia="zh-CN"/>
        </w:rPr>
        <w:t xml:space="preserve">mise en oeuvre par la suite en </w:t>
      </w:r>
      <w:r w:rsidRPr="00ED22D1">
        <w:rPr>
          <w:rFonts w:eastAsiaTheme="minorEastAsia"/>
          <w:lang w:val="fr-CA"/>
        </w:rPr>
        <w:t xml:space="preserve">Chine; </w:t>
      </w:r>
      <w:r w:rsidRPr="002A519A">
        <w:rPr>
          <w:rFonts w:eastAsiaTheme="minorEastAsia"/>
          <w:lang w:val="fr-CA"/>
        </w:rPr>
        <w:t xml:space="preserve"> </w:t>
      </w:r>
    </w:p>
    <w:p w14:paraId="11487D40" w14:textId="77777777" w:rsidR="00F92D45" w:rsidRPr="00BD3150" w:rsidRDefault="00F92D45" w:rsidP="00F92D45">
      <w:pPr>
        <w:pStyle w:val="Heading2"/>
        <w:numPr>
          <w:ilvl w:val="1"/>
          <w:numId w:val="1"/>
        </w:numPr>
        <w:rPr>
          <w:rFonts w:eastAsiaTheme="minorEastAsia"/>
          <w:lang w:val="fr-CA"/>
        </w:rPr>
      </w:pPr>
      <w:r w:rsidRPr="00ED22D1">
        <w:rPr>
          <w:rFonts w:eastAsiaTheme="minorEastAsia"/>
          <w:lang w:val="fr-CA"/>
        </w:rPr>
        <w:t xml:space="preserve">Évaluer </w:t>
      </w:r>
      <w:r>
        <w:rPr>
          <w:rFonts w:eastAsiaTheme="minorEastAsia"/>
          <w:lang w:val="fr-CA"/>
        </w:rPr>
        <w:t xml:space="preserve">aussi </w:t>
      </w:r>
      <w:r w:rsidRPr="00ED22D1">
        <w:rPr>
          <w:rFonts w:eastAsiaTheme="minorEastAsia"/>
          <w:lang w:val="fr-CA"/>
        </w:rPr>
        <w:t>les demandes de financement pour les tranches subséquentes de la phase II du PGEH de la Chine</w:t>
      </w:r>
      <w:r w:rsidRPr="00BD3150">
        <w:rPr>
          <w:rFonts w:eastAsiaTheme="minorEastAsia"/>
          <w:lang w:val="fr-CA"/>
        </w:rPr>
        <w:t xml:space="preserve">. </w:t>
      </w:r>
    </w:p>
    <w:p w14:paraId="24F9C6E9" w14:textId="77777777" w:rsidR="00F92D45" w:rsidRPr="002A519A" w:rsidRDefault="00F92D45" w:rsidP="00F92D45">
      <w:pPr>
        <w:rPr>
          <w:i/>
          <w:lang w:val="fr-CA"/>
        </w:rPr>
      </w:pPr>
      <w:r>
        <w:rPr>
          <w:i/>
          <w:lang w:val="fr-CA"/>
        </w:rPr>
        <w:t>83</w:t>
      </w:r>
      <w:r w:rsidRPr="00BD3150">
        <w:rPr>
          <w:i/>
          <w:vertAlign w:val="superscript"/>
          <w:lang w:val="fr-CA"/>
        </w:rPr>
        <w:t>e</w:t>
      </w:r>
      <w:r w:rsidRPr="002A519A">
        <w:rPr>
          <w:i/>
          <w:lang w:val="fr-CA"/>
        </w:rPr>
        <w:t> réunion</w:t>
      </w:r>
    </w:p>
    <w:p w14:paraId="1D509723" w14:textId="77777777" w:rsidR="00F92D45" w:rsidRPr="002A519A" w:rsidRDefault="00F92D45" w:rsidP="00F92D45">
      <w:pPr>
        <w:rPr>
          <w:lang w:val="fr-CA"/>
        </w:rPr>
      </w:pPr>
    </w:p>
    <w:p w14:paraId="37C2DFEC" w14:textId="77777777" w:rsidR="00F92D45" w:rsidRPr="00C766DB" w:rsidRDefault="00F92D45" w:rsidP="00F92D45">
      <w:pPr>
        <w:pStyle w:val="Heading1"/>
        <w:rPr>
          <w:lang w:val="fr-CA"/>
        </w:rPr>
      </w:pPr>
      <w:r w:rsidRPr="00C766DB">
        <w:rPr>
          <w:lang w:val="fr-CA"/>
        </w:rPr>
        <w:t xml:space="preserve">En réponse à la décision 82/71, le PNUD a présenté, </w:t>
      </w:r>
      <w:r>
        <w:rPr>
          <w:lang w:val="fr-CA"/>
        </w:rPr>
        <w:t xml:space="preserve">au nom du </w:t>
      </w:r>
      <w:r w:rsidRPr="00C766DB">
        <w:rPr>
          <w:lang w:val="fr-CA"/>
        </w:rPr>
        <w:t xml:space="preserve">gouvernement de la Chine, </w:t>
      </w:r>
      <w:r>
        <w:rPr>
          <w:lang w:val="fr-CA"/>
        </w:rPr>
        <w:t>le rapport sur les systèmes actuels de suivi, de présentation de rapport, de vérification et d’exécution,</w:t>
      </w:r>
      <w:r w:rsidRPr="00C766DB">
        <w:rPr>
          <w:lang w:val="fr-CA"/>
        </w:rPr>
        <w:t xml:space="preserve"> et </w:t>
      </w:r>
      <w:r>
        <w:rPr>
          <w:lang w:val="fr-CA"/>
        </w:rPr>
        <w:t>le rapport périodique sur les mesures prises afin de renforcer les lois sur les SAO.</w:t>
      </w:r>
      <w:r w:rsidRPr="002A519A">
        <w:rPr>
          <w:rStyle w:val="FootnoteReference"/>
          <w:lang w:val="fr-CA"/>
        </w:rPr>
        <w:footnoteReference w:id="38"/>
      </w:r>
      <w:r w:rsidRPr="00C766DB">
        <w:rPr>
          <w:lang w:val="fr-CA"/>
        </w:rPr>
        <w:t xml:space="preserve"> </w:t>
      </w:r>
      <w:r>
        <w:rPr>
          <w:lang w:val="fr-CA"/>
        </w:rPr>
        <w:t xml:space="preserve">En outre, </w:t>
      </w:r>
      <w:r w:rsidRPr="00C766DB">
        <w:rPr>
          <w:lang w:val="fr-CA"/>
        </w:rPr>
        <w:t>le PNUD, le</w:t>
      </w:r>
      <w:r>
        <w:rPr>
          <w:lang w:val="fr-CA"/>
        </w:rPr>
        <w:t> </w:t>
      </w:r>
      <w:r w:rsidRPr="00C766DB">
        <w:rPr>
          <w:lang w:val="fr-CA"/>
        </w:rPr>
        <w:t xml:space="preserve">PNUE, l’ONUDI, la Banque mondiale et les gouvernements de </w:t>
      </w:r>
      <w:r>
        <w:rPr>
          <w:lang w:val="fr-CA"/>
        </w:rPr>
        <w:t>l’</w:t>
      </w:r>
      <w:r w:rsidRPr="00C766DB">
        <w:rPr>
          <w:lang w:val="fr-CA"/>
        </w:rPr>
        <w:t xml:space="preserve">Allemagne et </w:t>
      </w:r>
      <w:r>
        <w:rPr>
          <w:lang w:val="fr-CA"/>
        </w:rPr>
        <w:t xml:space="preserve">du </w:t>
      </w:r>
      <w:r w:rsidRPr="00C766DB">
        <w:rPr>
          <w:lang w:val="fr-CA"/>
        </w:rPr>
        <w:t xml:space="preserve">Japon </w:t>
      </w:r>
      <w:r>
        <w:rPr>
          <w:lang w:val="fr-CA"/>
        </w:rPr>
        <w:t>ont présenté de nouveau les demandes pour les troisièmes tranches des plans des secteurs des mousses extrudées, de l’</w:t>
      </w:r>
      <w:r w:rsidRPr="00C766DB">
        <w:rPr>
          <w:lang w:val="fr-CA"/>
        </w:rPr>
        <w:t>ICR,</w:t>
      </w:r>
      <w:r>
        <w:rPr>
          <w:lang w:val="fr-CA"/>
        </w:rPr>
        <w:t xml:space="preserve"> des solvants et de l’entretien </w:t>
      </w:r>
      <w:r w:rsidRPr="00C766DB">
        <w:rPr>
          <w:lang w:val="fr-CA"/>
        </w:rPr>
        <w:t xml:space="preserve">et </w:t>
      </w:r>
      <w:r>
        <w:rPr>
          <w:lang w:val="fr-CA"/>
        </w:rPr>
        <w:t xml:space="preserve">pour la deuxième tranche du plan du secteur des mousses de polyéthylène </w:t>
      </w:r>
      <w:r w:rsidRPr="00C766DB">
        <w:rPr>
          <w:lang w:val="fr-CA"/>
        </w:rPr>
        <w:t>associ</w:t>
      </w:r>
      <w:r>
        <w:rPr>
          <w:lang w:val="fr-CA"/>
        </w:rPr>
        <w:t xml:space="preserve">é à la </w:t>
      </w:r>
      <w:r w:rsidRPr="00C766DB">
        <w:rPr>
          <w:lang w:val="fr-CA"/>
        </w:rPr>
        <w:t xml:space="preserve">phase II du PGEH de la Chine. </w:t>
      </w:r>
    </w:p>
    <w:p w14:paraId="4A154224" w14:textId="77777777" w:rsidR="00F92D45" w:rsidRPr="00E44306" w:rsidRDefault="00F92D45" w:rsidP="00F92D45">
      <w:pPr>
        <w:pStyle w:val="Heading1"/>
        <w:rPr>
          <w:lang w:val="fr-CA"/>
        </w:rPr>
      </w:pPr>
      <w:r w:rsidRPr="00DF3827">
        <w:rPr>
          <w:lang w:val="fr-CA"/>
        </w:rPr>
        <w:t xml:space="preserve">Après examen de la nouvelle présentation des plans des secteurs et des documents associés, le Secrétariat a conclu qu’ils pouvaient tous être présentés pour </w:t>
      </w:r>
      <w:r>
        <w:rPr>
          <w:lang w:val="fr-CA"/>
        </w:rPr>
        <w:t>évaluation</w:t>
      </w:r>
      <w:r w:rsidRPr="00DF3827">
        <w:rPr>
          <w:lang w:val="fr-CA"/>
        </w:rPr>
        <w:t xml:space="preserve"> à la </w:t>
      </w:r>
      <w:r>
        <w:rPr>
          <w:lang w:val="fr-CA"/>
        </w:rPr>
        <w:t>8</w:t>
      </w:r>
      <w:r w:rsidRPr="00DF3827">
        <w:rPr>
          <w:lang w:val="fr-CA"/>
        </w:rPr>
        <w:t>3</w:t>
      </w:r>
      <w:r w:rsidRPr="00DF3827">
        <w:rPr>
          <w:vertAlign w:val="superscript"/>
          <w:lang w:val="fr-CA"/>
        </w:rPr>
        <w:t>e</w:t>
      </w:r>
      <w:r>
        <w:rPr>
          <w:lang w:val="fr-CA"/>
        </w:rPr>
        <w:t xml:space="preserve"> </w:t>
      </w:r>
      <w:r w:rsidRPr="00DF3827">
        <w:rPr>
          <w:lang w:val="fr-CA"/>
        </w:rPr>
        <w:t xml:space="preserve">réunion, </w:t>
      </w:r>
      <w:r>
        <w:rPr>
          <w:lang w:val="fr-CA"/>
        </w:rPr>
        <w:t xml:space="preserve">sauf la demande </w:t>
      </w:r>
      <w:r w:rsidRPr="00E44306">
        <w:rPr>
          <w:lang w:val="fr-CA"/>
        </w:rPr>
        <w:t xml:space="preserve">pour la deuxième tranche du plan du secteur des mousses de polyuréthane, qui ne remplissait pas les exigences de décaissement indiquées. Par conséquent, la demande de cette </w:t>
      </w:r>
      <w:r>
        <w:rPr>
          <w:lang w:val="fr-CA"/>
        </w:rPr>
        <w:t xml:space="preserve">deuxième </w:t>
      </w:r>
      <w:r w:rsidRPr="00E44306">
        <w:rPr>
          <w:lang w:val="fr-CA"/>
        </w:rPr>
        <w:t>tranche n’a pas été présentée.</w:t>
      </w:r>
    </w:p>
    <w:p w14:paraId="2C973E04" w14:textId="77777777" w:rsidR="00F92D45" w:rsidRPr="00D35C54" w:rsidRDefault="00F92D45" w:rsidP="00F92D45">
      <w:pPr>
        <w:pStyle w:val="Heading1"/>
        <w:rPr>
          <w:lang w:val="fr-CA"/>
        </w:rPr>
      </w:pPr>
      <w:r w:rsidRPr="00E44306">
        <w:rPr>
          <w:lang w:val="fr-CA"/>
        </w:rPr>
        <w:t>Lors de la discussion des demandes de tranche</w:t>
      </w:r>
      <w:r>
        <w:rPr>
          <w:lang w:val="fr-CA"/>
        </w:rPr>
        <w:t>s</w:t>
      </w:r>
      <w:r w:rsidRPr="00E44306">
        <w:rPr>
          <w:lang w:val="fr-CA"/>
        </w:rPr>
        <w:t>, un</w:t>
      </w:r>
      <w:r>
        <w:rPr>
          <w:lang w:val="fr-CA"/>
        </w:rPr>
        <w:t>e</w:t>
      </w:r>
      <w:r w:rsidRPr="00E44306">
        <w:rPr>
          <w:lang w:val="fr-CA"/>
        </w:rPr>
        <w:t xml:space="preserve"> membre du Comité exécutif a indiqué qu’à la lumière de la question de l’accroissement substantiel des émissions de CFC-11 </w:t>
      </w:r>
      <w:r>
        <w:rPr>
          <w:lang w:val="fr-CA"/>
        </w:rPr>
        <w:t>en</w:t>
      </w:r>
      <w:r w:rsidRPr="00E44306">
        <w:rPr>
          <w:lang w:val="fr-CA"/>
        </w:rPr>
        <w:t xml:space="preserve"> Chine, </w:t>
      </w:r>
      <w:r>
        <w:rPr>
          <w:lang w:val="fr-CA"/>
        </w:rPr>
        <w:t>sa délégation s’interrogeait quant à la durabilité des réductions de SAO réalisées à l’aide du financement du Fonds</w:t>
      </w:r>
      <w:r w:rsidRPr="00E44306">
        <w:rPr>
          <w:lang w:val="fr-CA"/>
        </w:rPr>
        <w:t>, et</w:t>
      </w:r>
      <w:r>
        <w:rPr>
          <w:lang w:val="fr-CA"/>
        </w:rPr>
        <w:t xml:space="preserve"> elle était incapable, pour le moment, de soutenir le financement du projet de la </w:t>
      </w:r>
      <w:r w:rsidRPr="00E44306">
        <w:rPr>
          <w:lang w:val="fr-CA"/>
        </w:rPr>
        <w:t>Chine</w:t>
      </w:r>
      <w:r>
        <w:rPr>
          <w:lang w:val="fr-CA"/>
        </w:rPr>
        <w:t xml:space="preserve">. </w:t>
      </w:r>
      <w:r w:rsidRPr="00D35C54">
        <w:rPr>
          <w:lang w:val="fr-CA"/>
        </w:rPr>
        <w:t>Elle</w:t>
      </w:r>
      <w:r>
        <w:rPr>
          <w:lang w:val="fr-CA"/>
        </w:rPr>
        <w:t> </w:t>
      </w:r>
      <w:r w:rsidRPr="00D35C54">
        <w:rPr>
          <w:lang w:val="fr-CA"/>
        </w:rPr>
        <w:t>a</w:t>
      </w:r>
      <w:r>
        <w:rPr>
          <w:lang w:val="fr-CA"/>
        </w:rPr>
        <w:t> </w:t>
      </w:r>
      <w:r w:rsidRPr="00D35C54">
        <w:rPr>
          <w:lang w:val="fr-CA"/>
        </w:rPr>
        <w:t>de</w:t>
      </w:r>
      <w:r>
        <w:rPr>
          <w:lang w:val="fr-CA"/>
        </w:rPr>
        <w:t> </w:t>
      </w:r>
      <w:r w:rsidRPr="00D35C54">
        <w:rPr>
          <w:lang w:val="fr-CA"/>
        </w:rPr>
        <w:t xml:space="preserve">plus souligné qu’il faudrait peut-être une restitution pour le tort </w:t>
      </w:r>
      <w:r>
        <w:rPr>
          <w:lang w:val="fr-CA"/>
        </w:rPr>
        <w:t>à l’environnement causé par les émissions imprévues</w:t>
      </w:r>
      <w:r w:rsidRPr="00D35C54">
        <w:rPr>
          <w:lang w:val="fr-CA"/>
        </w:rPr>
        <w:t>. Un autre représentant a soutenu cette position et indiqué que, jusqu’à ce que cette question ait</w:t>
      </w:r>
      <w:r>
        <w:rPr>
          <w:lang w:val="fr-CA"/>
        </w:rPr>
        <w:t> </w:t>
      </w:r>
      <w:r w:rsidRPr="00D35C54">
        <w:rPr>
          <w:lang w:val="fr-CA"/>
        </w:rPr>
        <w:t xml:space="preserve">été expliquée, son pays ne pouvait approuver de nouvelles tranches pour le PGEH, </w:t>
      </w:r>
      <w:r>
        <w:rPr>
          <w:lang w:val="fr-CA"/>
        </w:rPr>
        <w:t>parce que cet appui minerait la crédibilité du Protocole de Montréal.</w:t>
      </w:r>
    </w:p>
    <w:p w14:paraId="4132D840" w14:textId="77777777" w:rsidR="00F92D45" w:rsidRPr="00D35C54" w:rsidRDefault="00F92D45" w:rsidP="00F92D45">
      <w:pPr>
        <w:pStyle w:val="Heading1"/>
        <w:keepNext/>
        <w:keepLines/>
        <w:rPr>
          <w:lang w:val="fr-CA"/>
        </w:rPr>
      </w:pPr>
      <w:r>
        <w:rPr>
          <w:lang w:val="fr-CA"/>
        </w:rPr>
        <w:t xml:space="preserve">À l’issue de la discussion, </w:t>
      </w:r>
      <w:r w:rsidRPr="00D35C54">
        <w:rPr>
          <w:lang w:val="fr-CA"/>
        </w:rPr>
        <w:t xml:space="preserve">le Comité exécutif a reporté à la </w:t>
      </w:r>
      <w:r>
        <w:rPr>
          <w:lang w:val="fr-CA"/>
        </w:rPr>
        <w:t>8</w:t>
      </w:r>
      <w:r w:rsidRPr="00D35C54">
        <w:rPr>
          <w:lang w:val="fr-CA"/>
        </w:rPr>
        <w:t>4</w:t>
      </w:r>
      <w:r w:rsidRPr="00D35C54">
        <w:rPr>
          <w:vertAlign w:val="superscript"/>
          <w:lang w:val="fr-CA"/>
        </w:rPr>
        <w:t>e</w:t>
      </w:r>
      <w:r>
        <w:rPr>
          <w:lang w:val="fr-CA"/>
        </w:rPr>
        <w:t xml:space="preserve"> </w:t>
      </w:r>
      <w:r w:rsidRPr="00D35C54">
        <w:rPr>
          <w:lang w:val="fr-CA"/>
        </w:rPr>
        <w:t xml:space="preserve">réunion </w:t>
      </w:r>
      <w:r>
        <w:rPr>
          <w:lang w:val="fr-CA"/>
        </w:rPr>
        <w:t xml:space="preserve">l’examen de la révision de l’accord pour </w:t>
      </w:r>
      <w:r w:rsidRPr="00D35C54">
        <w:rPr>
          <w:lang w:val="fr-CA"/>
        </w:rPr>
        <w:t xml:space="preserve">la phase II du PGEH de la Chine </w:t>
      </w:r>
      <w:r>
        <w:rPr>
          <w:lang w:val="fr-CA"/>
        </w:rPr>
        <w:t xml:space="preserve">et les demandes pour les troisièmes </w:t>
      </w:r>
      <w:r w:rsidRPr="00D35C54">
        <w:rPr>
          <w:lang w:val="fr-CA"/>
        </w:rPr>
        <w:t xml:space="preserve">tranches </w:t>
      </w:r>
      <w:r>
        <w:rPr>
          <w:lang w:val="fr-CA"/>
        </w:rPr>
        <w:t>des plans des secteurs de la mousse de polystyrène extrudé, de la réfrigération institutionnelle et commerciale, de l’entretien de l’équipement de réfrigération, et des solvants dans le cadre de</w:t>
      </w:r>
      <w:r w:rsidRPr="00D35C54">
        <w:rPr>
          <w:lang w:val="fr-CA"/>
        </w:rPr>
        <w:t xml:space="preserve"> la phase II du PGEH (décision 83/55).</w:t>
      </w:r>
    </w:p>
    <w:p w14:paraId="35924C75" w14:textId="77777777" w:rsidR="00F92D45" w:rsidRDefault="00F92D45" w:rsidP="00F92D45">
      <w:pPr>
        <w:rPr>
          <w:lang w:val="fr-CA"/>
        </w:rPr>
      </w:pPr>
    </w:p>
    <w:p w14:paraId="3221EB3B" w14:textId="77777777" w:rsidR="00F92D45" w:rsidRPr="00D35C54" w:rsidRDefault="00F92D45" w:rsidP="00F92D45">
      <w:pPr>
        <w:rPr>
          <w:lang w:val="fr-CA"/>
        </w:rPr>
      </w:pPr>
    </w:p>
    <w:p w14:paraId="5A4A0CF9" w14:textId="77777777" w:rsidR="00F92D45" w:rsidRPr="00D35C54" w:rsidRDefault="00F92D45" w:rsidP="00F92D45">
      <w:pPr>
        <w:pStyle w:val="StyleHeader4Para4Left0Firstline0"/>
        <w:numPr>
          <w:ilvl w:val="0"/>
          <w:numId w:val="0"/>
        </w:numPr>
        <w:rPr>
          <w:lang w:val="fr-CA"/>
        </w:rPr>
        <w:sectPr w:rsidR="00F92D45" w:rsidRPr="00D35C54" w:rsidSect="00F92D45">
          <w:headerReference w:type="even" r:id="rId79"/>
          <w:headerReference w:type="default" r:id="rId80"/>
          <w:footerReference w:type="even" r:id="rId81"/>
          <w:footerReference w:type="default" r:id="rId82"/>
          <w:headerReference w:type="first" r:id="rId83"/>
          <w:footerReference w:type="first" r:id="rId84"/>
          <w:pgSz w:w="12240" w:h="15840" w:code="1"/>
          <w:pgMar w:top="720" w:right="1440" w:bottom="864" w:left="1440" w:header="720" w:footer="475" w:gutter="0"/>
          <w:pgNumType w:start="1"/>
          <w:cols w:space="720"/>
          <w:docGrid w:linePitch="299"/>
        </w:sectPr>
      </w:pPr>
    </w:p>
    <w:p w14:paraId="761ECEA5" w14:textId="77777777" w:rsidR="00F92D45" w:rsidRPr="002A519A" w:rsidRDefault="00F92D45" w:rsidP="00F92D45">
      <w:pPr>
        <w:jc w:val="center"/>
        <w:rPr>
          <w:b/>
          <w:lang w:val="fr-CA"/>
        </w:rPr>
      </w:pPr>
      <w:r w:rsidRPr="002A519A">
        <w:rPr>
          <w:b/>
          <w:lang w:val="fr-CA"/>
        </w:rPr>
        <w:lastRenderedPageBreak/>
        <w:t>Annexe II</w:t>
      </w:r>
    </w:p>
    <w:p w14:paraId="16EA740C" w14:textId="77777777" w:rsidR="00F92D45" w:rsidRPr="002A519A" w:rsidRDefault="00F92D45" w:rsidP="00F92D45">
      <w:pPr>
        <w:rPr>
          <w:lang w:val="fr-CA"/>
        </w:rPr>
      </w:pPr>
    </w:p>
    <w:p w14:paraId="3B72BD9C" w14:textId="7501E8D3" w:rsidR="00F92D45" w:rsidRDefault="00F92D45" w:rsidP="00F92D45">
      <w:pPr>
        <w:jc w:val="center"/>
        <w:rPr>
          <w:b/>
          <w:lang w:val="fr-FR"/>
        </w:rPr>
      </w:pPr>
      <w:r w:rsidRPr="00036F78">
        <w:rPr>
          <w:b/>
          <w:lang w:val="fr-FR"/>
        </w:rPr>
        <w:t xml:space="preserve">RAPPORT FINANCIER </w:t>
      </w:r>
      <w:r>
        <w:rPr>
          <w:b/>
          <w:lang w:val="fr-FR"/>
        </w:rPr>
        <w:t>DU BUREAU</w:t>
      </w:r>
      <w:r w:rsidRPr="00036F78">
        <w:rPr>
          <w:b/>
          <w:lang w:val="fr-FR"/>
        </w:rPr>
        <w:t xml:space="preserve"> DE MISE EN </w:t>
      </w:r>
      <w:r>
        <w:rPr>
          <w:b/>
          <w:lang w:val="fr-FR"/>
        </w:rPr>
        <w:t xml:space="preserve">ŒUVRE </w:t>
      </w:r>
      <w:r w:rsidRPr="00036F78">
        <w:rPr>
          <w:b/>
          <w:lang w:val="fr-FR"/>
        </w:rPr>
        <w:t xml:space="preserve">ET DE SUIVI DU PROJET </w:t>
      </w:r>
      <w:r>
        <w:rPr>
          <w:b/>
          <w:lang w:val="fr-FR"/>
        </w:rPr>
        <w:t>ASSOCIÉ</w:t>
      </w:r>
      <w:r w:rsidRPr="00036F78">
        <w:rPr>
          <w:b/>
          <w:lang w:val="fr-FR"/>
        </w:rPr>
        <w:t xml:space="preserve"> AUX PLANS SECTORIELS DES PHASES I ET II</w:t>
      </w:r>
      <w:r>
        <w:rPr>
          <w:b/>
          <w:lang w:val="fr-FR"/>
        </w:rPr>
        <w:t xml:space="preserve"> </w:t>
      </w:r>
      <w:r w:rsidRPr="00036F78">
        <w:rPr>
          <w:b/>
          <w:lang w:val="fr-FR"/>
        </w:rPr>
        <w:t>DU PLAN DE GESTION DE</w:t>
      </w:r>
      <w:r>
        <w:rPr>
          <w:b/>
          <w:lang w:val="fr-FR"/>
        </w:rPr>
        <w:t> </w:t>
      </w:r>
      <w:r w:rsidRPr="00036F78">
        <w:rPr>
          <w:b/>
          <w:lang w:val="fr-FR"/>
        </w:rPr>
        <w:t xml:space="preserve">L'ÉLIMINATION DES HCFC ET DU PLAN DE GESTION DE </w:t>
      </w:r>
    </w:p>
    <w:p w14:paraId="3BE0EDED" w14:textId="77777777" w:rsidR="00F92D45" w:rsidRPr="002A519A" w:rsidRDefault="00F92D45" w:rsidP="00F92D45">
      <w:pPr>
        <w:jc w:val="center"/>
        <w:rPr>
          <w:b/>
          <w:lang w:val="fr-CA"/>
        </w:rPr>
      </w:pPr>
      <w:r w:rsidRPr="00036F78">
        <w:rPr>
          <w:b/>
          <w:lang w:val="fr-FR"/>
        </w:rPr>
        <w:t>L'ÉLIMINATION DE LA PRODUCTION DE HCFC EN CHINE</w:t>
      </w:r>
    </w:p>
    <w:p w14:paraId="3F147849" w14:textId="77777777" w:rsidR="00F92D45" w:rsidRPr="002A519A" w:rsidRDefault="00F92D45" w:rsidP="00F92D45">
      <w:pPr>
        <w:rPr>
          <w:smallCaps/>
          <w:lang w:val="fr-CA"/>
        </w:rPr>
      </w:pPr>
    </w:p>
    <w:p w14:paraId="0F576489" w14:textId="77777777" w:rsidR="00F92D45" w:rsidRPr="00343F9D" w:rsidRDefault="00F92D45" w:rsidP="00F92D45">
      <w:pPr>
        <w:jc w:val="left"/>
        <w:rPr>
          <w:b/>
          <w:lang w:val="fr-CA"/>
        </w:rPr>
      </w:pPr>
      <w:r w:rsidRPr="00343F9D">
        <w:rPr>
          <w:b/>
          <w:lang w:val="fr-CA"/>
        </w:rPr>
        <w:t>Phase I – Dépenses cumulées ($US) au 31 décembre 20</w:t>
      </w:r>
      <w:r>
        <w:rPr>
          <w:b/>
          <w:lang w:val="fr-CA"/>
        </w:rPr>
        <w:t>20</w:t>
      </w:r>
    </w:p>
    <w:tbl>
      <w:tblPr>
        <w:tblStyle w:val="TableGrid"/>
        <w:tblW w:w="5051" w:type="pct"/>
        <w:tblLayout w:type="fixed"/>
        <w:tblLook w:val="04A0" w:firstRow="1" w:lastRow="0" w:firstColumn="1" w:lastColumn="0" w:noHBand="0" w:noVBand="1"/>
      </w:tblPr>
      <w:tblGrid>
        <w:gridCol w:w="1703"/>
        <w:gridCol w:w="1250"/>
        <w:gridCol w:w="1169"/>
        <w:gridCol w:w="1079"/>
        <w:gridCol w:w="1081"/>
        <w:gridCol w:w="988"/>
        <w:gridCol w:w="990"/>
        <w:gridCol w:w="91"/>
        <w:gridCol w:w="1094"/>
      </w:tblGrid>
      <w:tr w:rsidR="00F92D45" w:rsidRPr="002A519A" w14:paraId="29331D47" w14:textId="77777777" w:rsidTr="00F92D45">
        <w:tc>
          <w:tcPr>
            <w:tcW w:w="902" w:type="pct"/>
            <w:vMerge w:val="restart"/>
            <w:tcMar>
              <w:left w:w="29" w:type="dxa"/>
              <w:right w:w="14" w:type="dxa"/>
            </w:tcMar>
            <w:vAlign w:val="center"/>
          </w:tcPr>
          <w:p w14:paraId="26B89158" w14:textId="77777777" w:rsidR="00F92D45" w:rsidRPr="002254C1" w:rsidRDefault="00F92D45" w:rsidP="00F92D45">
            <w:pPr>
              <w:contextualSpacing/>
              <w:jc w:val="left"/>
              <w:rPr>
                <w:b/>
                <w:sz w:val="24"/>
                <w:szCs w:val="24"/>
                <w:lang w:val="fr-CA"/>
              </w:rPr>
            </w:pPr>
            <w:r>
              <w:rPr>
                <w:b/>
                <w:sz w:val="24"/>
                <w:szCs w:val="24"/>
                <w:lang w:val="fr-CA"/>
              </w:rPr>
              <w:t>Élément</w:t>
            </w:r>
          </w:p>
        </w:tc>
        <w:tc>
          <w:tcPr>
            <w:tcW w:w="4098" w:type="pct"/>
            <w:gridSpan w:val="8"/>
          </w:tcPr>
          <w:p w14:paraId="11ACB1F1" w14:textId="77777777" w:rsidR="00F92D45" w:rsidRPr="002A519A" w:rsidRDefault="00F92D45" w:rsidP="00F92D45">
            <w:pPr>
              <w:contextualSpacing/>
              <w:jc w:val="center"/>
              <w:rPr>
                <w:b/>
                <w:sz w:val="20"/>
                <w:szCs w:val="20"/>
                <w:lang w:val="fr-CA"/>
              </w:rPr>
            </w:pPr>
            <w:r w:rsidRPr="002A519A">
              <w:rPr>
                <w:b/>
                <w:sz w:val="20"/>
                <w:szCs w:val="20"/>
                <w:lang w:val="fr-CA"/>
              </w:rPr>
              <w:t>Sect</w:t>
            </w:r>
            <w:r>
              <w:rPr>
                <w:b/>
                <w:sz w:val="20"/>
                <w:szCs w:val="20"/>
                <w:lang w:val="fr-CA"/>
              </w:rPr>
              <w:t>eu</w:t>
            </w:r>
            <w:r w:rsidRPr="002A519A">
              <w:rPr>
                <w:b/>
                <w:sz w:val="20"/>
                <w:szCs w:val="20"/>
                <w:lang w:val="fr-CA"/>
              </w:rPr>
              <w:t>rs*</w:t>
            </w:r>
          </w:p>
        </w:tc>
      </w:tr>
      <w:tr w:rsidR="00F92D45" w:rsidRPr="002A519A" w14:paraId="1541C6A6" w14:textId="77777777" w:rsidTr="00F92D45">
        <w:tc>
          <w:tcPr>
            <w:tcW w:w="902" w:type="pct"/>
            <w:vMerge/>
            <w:tcMar>
              <w:left w:w="29" w:type="dxa"/>
              <w:right w:w="14" w:type="dxa"/>
            </w:tcMar>
            <w:vAlign w:val="center"/>
          </w:tcPr>
          <w:p w14:paraId="28F70583" w14:textId="77777777" w:rsidR="00F92D45" w:rsidRPr="002254C1" w:rsidRDefault="00F92D45" w:rsidP="00F92D45">
            <w:pPr>
              <w:contextualSpacing/>
              <w:jc w:val="left"/>
              <w:rPr>
                <w:b/>
                <w:sz w:val="24"/>
                <w:szCs w:val="24"/>
                <w:lang w:val="fr-CA"/>
              </w:rPr>
            </w:pPr>
          </w:p>
        </w:tc>
        <w:tc>
          <w:tcPr>
            <w:tcW w:w="662" w:type="pct"/>
            <w:tcMar>
              <w:left w:w="0" w:type="dxa"/>
              <w:right w:w="0" w:type="dxa"/>
            </w:tcMar>
          </w:tcPr>
          <w:p w14:paraId="279B2877" w14:textId="77777777" w:rsidR="00F92D45" w:rsidRPr="002A519A" w:rsidRDefault="00F92D45" w:rsidP="00F92D45">
            <w:pPr>
              <w:contextualSpacing/>
              <w:jc w:val="center"/>
              <w:rPr>
                <w:b/>
                <w:sz w:val="20"/>
                <w:szCs w:val="20"/>
                <w:lang w:val="fr-CA"/>
              </w:rPr>
            </w:pPr>
            <w:r w:rsidRPr="002A519A">
              <w:rPr>
                <w:b/>
                <w:sz w:val="20"/>
                <w:szCs w:val="20"/>
                <w:lang w:val="fr-CA"/>
              </w:rPr>
              <w:t>Production</w:t>
            </w:r>
          </w:p>
        </w:tc>
        <w:tc>
          <w:tcPr>
            <w:tcW w:w="619" w:type="pct"/>
            <w:tcMar>
              <w:left w:w="0" w:type="dxa"/>
              <w:right w:w="0" w:type="dxa"/>
            </w:tcMar>
          </w:tcPr>
          <w:p w14:paraId="066C27B7" w14:textId="77777777" w:rsidR="00F92D45" w:rsidRPr="002A519A" w:rsidRDefault="00F92D45" w:rsidP="00F92D45">
            <w:pPr>
              <w:contextualSpacing/>
              <w:jc w:val="center"/>
              <w:rPr>
                <w:b/>
                <w:sz w:val="20"/>
                <w:szCs w:val="20"/>
                <w:lang w:val="fr-CA"/>
              </w:rPr>
            </w:pPr>
            <w:r w:rsidRPr="002A519A">
              <w:rPr>
                <w:b/>
                <w:sz w:val="20"/>
                <w:szCs w:val="20"/>
                <w:lang w:val="fr-CA"/>
              </w:rPr>
              <w:t>RAC</w:t>
            </w:r>
          </w:p>
        </w:tc>
        <w:tc>
          <w:tcPr>
            <w:tcW w:w="571" w:type="pct"/>
            <w:tcMar>
              <w:left w:w="0" w:type="dxa"/>
              <w:right w:w="0" w:type="dxa"/>
            </w:tcMar>
          </w:tcPr>
          <w:p w14:paraId="7E3C39B8" w14:textId="77777777" w:rsidR="00F92D45" w:rsidRDefault="00F92D45" w:rsidP="00F92D45">
            <w:pPr>
              <w:contextualSpacing/>
              <w:jc w:val="center"/>
              <w:rPr>
                <w:b/>
                <w:sz w:val="20"/>
                <w:szCs w:val="20"/>
                <w:lang w:val="fr-CA"/>
              </w:rPr>
            </w:pPr>
            <w:r>
              <w:rPr>
                <w:b/>
                <w:sz w:val="20"/>
                <w:szCs w:val="20"/>
                <w:lang w:val="fr-CA"/>
              </w:rPr>
              <w:t>Polyuré</w:t>
            </w:r>
          </w:p>
          <w:p w14:paraId="677F486B" w14:textId="77777777" w:rsidR="00F92D45" w:rsidRPr="002A519A" w:rsidRDefault="00F92D45" w:rsidP="00F92D45">
            <w:pPr>
              <w:contextualSpacing/>
              <w:jc w:val="center"/>
              <w:rPr>
                <w:b/>
                <w:sz w:val="20"/>
                <w:szCs w:val="20"/>
                <w:lang w:val="fr-CA"/>
              </w:rPr>
            </w:pPr>
            <w:r>
              <w:rPr>
                <w:b/>
                <w:sz w:val="20"/>
                <w:szCs w:val="20"/>
                <w:lang w:val="fr-CA"/>
              </w:rPr>
              <w:t>thanne</w:t>
            </w:r>
          </w:p>
        </w:tc>
        <w:tc>
          <w:tcPr>
            <w:tcW w:w="572" w:type="pct"/>
            <w:tcMar>
              <w:left w:w="0" w:type="dxa"/>
              <w:right w:w="0" w:type="dxa"/>
            </w:tcMar>
          </w:tcPr>
          <w:p w14:paraId="190A2563" w14:textId="77777777" w:rsidR="00F92D45" w:rsidRPr="002A519A" w:rsidRDefault="00F92D45" w:rsidP="00F92D45">
            <w:pPr>
              <w:contextualSpacing/>
              <w:jc w:val="center"/>
              <w:rPr>
                <w:b/>
                <w:sz w:val="20"/>
                <w:szCs w:val="20"/>
                <w:lang w:val="fr-CA"/>
              </w:rPr>
            </w:pPr>
            <w:r>
              <w:rPr>
                <w:b/>
                <w:sz w:val="20"/>
                <w:szCs w:val="20"/>
                <w:lang w:val="fr-CA"/>
              </w:rPr>
              <w:t>Polystyrène extrudé</w:t>
            </w:r>
          </w:p>
        </w:tc>
        <w:tc>
          <w:tcPr>
            <w:tcW w:w="523" w:type="pct"/>
            <w:tcMar>
              <w:left w:w="0" w:type="dxa"/>
              <w:right w:w="0" w:type="dxa"/>
            </w:tcMar>
          </w:tcPr>
          <w:p w14:paraId="35490BC0" w14:textId="77777777" w:rsidR="00F92D45" w:rsidRPr="002A519A" w:rsidRDefault="00F92D45" w:rsidP="00F92D45">
            <w:pPr>
              <w:contextualSpacing/>
              <w:jc w:val="center"/>
              <w:rPr>
                <w:b/>
                <w:sz w:val="20"/>
                <w:szCs w:val="20"/>
                <w:lang w:val="fr-CA"/>
              </w:rPr>
            </w:pPr>
            <w:r>
              <w:rPr>
                <w:b/>
                <w:sz w:val="20"/>
                <w:szCs w:val="20"/>
                <w:lang w:val="fr-CA"/>
              </w:rPr>
              <w:t>RIC</w:t>
            </w:r>
          </w:p>
        </w:tc>
        <w:tc>
          <w:tcPr>
            <w:tcW w:w="524" w:type="pct"/>
            <w:tcMar>
              <w:left w:w="0" w:type="dxa"/>
              <w:right w:w="0" w:type="dxa"/>
            </w:tcMar>
          </w:tcPr>
          <w:p w14:paraId="4E5494D9" w14:textId="77777777" w:rsidR="00F92D45" w:rsidRPr="002A519A" w:rsidRDefault="00F92D45" w:rsidP="00F92D45">
            <w:pPr>
              <w:contextualSpacing/>
              <w:jc w:val="center"/>
              <w:rPr>
                <w:b/>
                <w:sz w:val="20"/>
                <w:szCs w:val="20"/>
                <w:lang w:val="fr-CA"/>
              </w:rPr>
            </w:pPr>
            <w:r w:rsidRPr="002A519A">
              <w:rPr>
                <w:b/>
                <w:sz w:val="20"/>
                <w:szCs w:val="20"/>
                <w:lang w:val="fr-CA"/>
              </w:rPr>
              <w:t>Solv</w:t>
            </w:r>
            <w:r>
              <w:rPr>
                <w:b/>
                <w:sz w:val="20"/>
                <w:szCs w:val="20"/>
                <w:lang w:val="fr-CA"/>
              </w:rPr>
              <w:t>a</w:t>
            </w:r>
            <w:r w:rsidRPr="002A519A">
              <w:rPr>
                <w:b/>
                <w:sz w:val="20"/>
                <w:szCs w:val="20"/>
                <w:lang w:val="fr-CA"/>
              </w:rPr>
              <w:t>nt</w:t>
            </w:r>
            <w:r>
              <w:rPr>
                <w:b/>
                <w:sz w:val="20"/>
                <w:szCs w:val="20"/>
                <w:lang w:val="fr-CA"/>
              </w:rPr>
              <w:t>s</w:t>
            </w:r>
          </w:p>
        </w:tc>
        <w:tc>
          <w:tcPr>
            <w:tcW w:w="627" w:type="pct"/>
            <w:gridSpan w:val="2"/>
            <w:tcMar>
              <w:left w:w="0" w:type="dxa"/>
              <w:right w:w="0" w:type="dxa"/>
            </w:tcMar>
          </w:tcPr>
          <w:p w14:paraId="1DDF2958" w14:textId="77777777" w:rsidR="00F92D45" w:rsidRPr="002A519A" w:rsidRDefault="00F92D45" w:rsidP="00F92D45">
            <w:pPr>
              <w:contextualSpacing/>
              <w:jc w:val="center"/>
              <w:rPr>
                <w:b/>
                <w:sz w:val="20"/>
                <w:szCs w:val="20"/>
                <w:lang w:val="fr-CA"/>
              </w:rPr>
            </w:pPr>
            <w:r>
              <w:rPr>
                <w:b/>
                <w:sz w:val="20"/>
                <w:szCs w:val="20"/>
                <w:lang w:val="fr-CA"/>
              </w:rPr>
              <w:t>Entretien</w:t>
            </w:r>
          </w:p>
        </w:tc>
      </w:tr>
      <w:tr w:rsidR="00F92D45" w:rsidRPr="002A519A" w14:paraId="63DDB0F5" w14:textId="77777777" w:rsidTr="00F92D45">
        <w:tc>
          <w:tcPr>
            <w:tcW w:w="902" w:type="pct"/>
            <w:tcMar>
              <w:left w:w="29" w:type="dxa"/>
              <w:right w:w="14" w:type="dxa"/>
            </w:tcMar>
          </w:tcPr>
          <w:p w14:paraId="176E9231" w14:textId="77777777" w:rsidR="00F92D45" w:rsidRPr="002254C1" w:rsidRDefault="00F92D45" w:rsidP="00F92D45">
            <w:pPr>
              <w:contextualSpacing/>
              <w:jc w:val="left"/>
              <w:rPr>
                <w:b/>
                <w:sz w:val="24"/>
                <w:szCs w:val="24"/>
                <w:lang w:val="fr-FR"/>
              </w:rPr>
            </w:pPr>
            <w:r w:rsidRPr="002254C1">
              <w:rPr>
                <w:b/>
                <w:sz w:val="24"/>
                <w:szCs w:val="24"/>
                <w:lang w:val="fr-FR"/>
              </w:rPr>
              <w:t>Coûts sectoriels</w:t>
            </w:r>
          </w:p>
        </w:tc>
        <w:tc>
          <w:tcPr>
            <w:tcW w:w="4098" w:type="pct"/>
            <w:gridSpan w:val="8"/>
          </w:tcPr>
          <w:p w14:paraId="07EB2B02" w14:textId="77777777" w:rsidR="00F92D45" w:rsidRPr="002A519A" w:rsidRDefault="00F92D45" w:rsidP="00F92D45">
            <w:pPr>
              <w:contextualSpacing/>
              <w:jc w:val="right"/>
              <w:rPr>
                <w:sz w:val="20"/>
                <w:szCs w:val="20"/>
                <w:lang w:val="fr-CA"/>
              </w:rPr>
            </w:pPr>
            <w:r>
              <w:rPr>
                <w:sz w:val="20"/>
                <w:szCs w:val="20"/>
              </w:rPr>
              <w:t>11 056 665</w:t>
            </w:r>
          </w:p>
        </w:tc>
      </w:tr>
      <w:tr w:rsidR="00F92D45" w:rsidRPr="002A519A" w14:paraId="1006B60A" w14:textId="77777777" w:rsidTr="00F92D45">
        <w:tc>
          <w:tcPr>
            <w:tcW w:w="902" w:type="pct"/>
            <w:tcMar>
              <w:left w:w="29" w:type="dxa"/>
              <w:right w:w="14" w:type="dxa"/>
            </w:tcMar>
          </w:tcPr>
          <w:p w14:paraId="4ADAA0E9" w14:textId="77777777" w:rsidR="00F92D45" w:rsidRPr="002254C1" w:rsidRDefault="00F92D45" w:rsidP="00F92D45">
            <w:pPr>
              <w:contextualSpacing/>
              <w:jc w:val="left"/>
              <w:rPr>
                <w:sz w:val="24"/>
                <w:szCs w:val="24"/>
                <w:lang w:val="fr-FR"/>
              </w:rPr>
            </w:pPr>
            <w:r w:rsidRPr="002254C1">
              <w:rPr>
                <w:sz w:val="24"/>
                <w:szCs w:val="24"/>
                <w:lang w:val="fr-FR"/>
              </w:rPr>
              <w:t>Personnel du projet</w:t>
            </w:r>
          </w:p>
        </w:tc>
        <w:tc>
          <w:tcPr>
            <w:tcW w:w="662" w:type="pct"/>
            <w:tcBorders>
              <w:top w:val="single" w:sz="4" w:space="0" w:color="auto"/>
              <w:left w:val="single" w:sz="4" w:space="0" w:color="auto"/>
              <w:bottom w:val="single" w:sz="4" w:space="0" w:color="auto"/>
              <w:right w:val="single" w:sz="4" w:space="0" w:color="auto"/>
            </w:tcBorders>
            <w:shd w:val="clear" w:color="auto" w:fill="auto"/>
            <w:tcMar>
              <w:left w:w="58" w:type="dxa"/>
            </w:tcMar>
          </w:tcPr>
          <w:p w14:paraId="405BF8CA" w14:textId="77777777" w:rsidR="00F92D45" w:rsidRPr="002A519A" w:rsidRDefault="00F92D45" w:rsidP="00F92D45">
            <w:pPr>
              <w:contextualSpacing/>
              <w:jc w:val="right"/>
              <w:rPr>
                <w:rFonts w:eastAsia="DengXian"/>
                <w:color w:val="000000"/>
                <w:sz w:val="20"/>
                <w:szCs w:val="20"/>
                <w:lang w:val="fr-CA"/>
              </w:rPr>
            </w:pPr>
            <w:r w:rsidRPr="00B923BC">
              <w:rPr>
                <w:rFonts w:eastAsia="DengXian"/>
                <w:color w:val="000000"/>
                <w:sz w:val="20"/>
                <w:szCs w:val="20"/>
              </w:rPr>
              <w:t>1</w:t>
            </w:r>
            <w:r>
              <w:rPr>
                <w:rFonts w:eastAsia="DengXian"/>
                <w:color w:val="000000"/>
                <w:sz w:val="20"/>
                <w:szCs w:val="20"/>
              </w:rPr>
              <w:t xml:space="preserve"> </w:t>
            </w:r>
            <w:r w:rsidRPr="00B923BC">
              <w:rPr>
                <w:rFonts w:eastAsia="DengXian"/>
                <w:color w:val="000000"/>
                <w:sz w:val="20"/>
                <w:szCs w:val="20"/>
              </w:rPr>
              <w:t>768</w:t>
            </w:r>
            <w:r>
              <w:rPr>
                <w:rFonts w:eastAsia="DengXian"/>
                <w:color w:val="000000"/>
                <w:sz w:val="20"/>
                <w:szCs w:val="20"/>
              </w:rPr>
              <w:t xml:space="preserve"> </w:t>
            </w:r>
            <w:r w:rsidRPr="00B923BC">
              <w:rPr>
                <w:rFonts w:eastAsia="DengXian"/>
                <w:color w:val="000000"/>
                <w:sz w:val="20"/>
                <w:szCs w:val="20"/>
              </w:rPr>
              <w:t>942</w:t>
            </w:r>
          </w:p>
        </w:tc>
        <w:tc>
          <w:tcPr>
            <w:tcW w:w="619" w:type="pct"/>
            <w:tcBorders>
              <w:top w:val="single" w:sz="4" w:space="0" w:color="auto"/>
              <w:left w:val="nil"/>
              <w:bottom w:val="single" w:sz="4" w:space="0" w:color="auto"/>
              <w:right w:val="single" w:sz="4" w:space="0" w:color="auto"/>
            </w:tcBorders>
            <w:shd w:val="clear" w:color="auto" w:fill="auto"/>
            <w:tcMar>
              <w:left w:w="58" w:type="dxa"/>
            </w:tcMar>
          </w:tcPr>
          <w:p w14:paraId="236437AC" w14:textId="77777777" w:rsidR="00F92D45" w:rsidRPr="002A519A" w:rsidRDefault="00F92D45" w:rsidP="00F92D45">
            <w:pPr>
              <w:jc w:val="right"/>
              <w:rPr>
                <w:sz w:val="20"/>
                <w:szCs w:val="20"/>
                <w:lang w:val="fr-CA"/>
              </w:rPr>
            </w:pPr>
            <w:r>
              <w:rPr>
                <w:sz w:val="20"/>
                <w:szCs w:val="20"/>
              </w:rPr>
              <w:t>1 626 383</w:t>
            </w:r>
          </w:p>
        </w:tc>
        <w:tc>
          <w:tcPr>
            <w:tcW w:w="571" w:type="pct"/>
            <w:tcBorders>
              <w:top w:val="single" w:sz="4" w:space="0" w:color="auto"/>
              <w:left w:val="nil"/>
              <w:bottom w:val="single" w:sz="4" w:space="0" w:color="auto"/>
              <w:right w:val="single" w:sz="4" w:space="0" w:color="auto"/>
            </w:tcBorders>
            <w:shd w:val="clear" w:color="auto" w:fill="auto"/>
            <w:tcMar>
              <w:left w:w="58" w:type="dxa"/>
            </w:tcMar>
          </w:tcPr>
          <w:p w14:paraId="56B8969A" w14:textId="77777777" w:rsidR="00F92D45" w:rsidRPr="002A519A" w:rsidRDefault="00F92D45" w:rsidP="00F92D45">
            <w:pPr>
              <w:jc w:val="right"/>
              <w:rPr>
                <w:sz w:val="20"/>
                <w:szCs w:val="20"/>
                <w:lang w:val="fr-CA"/>
              </w:rPr>
            </w:pPr>
            <w:r w:rsidRPr="00B923BC">
              <w:rPr>
                <w:sz w:val="20"/>
                <w:szCs w:val="20"/>
              </w:rPr>
              <w:t>1</w:t>
            </w:r>
            <w:r>
              <w:rPr>
                <w:sz w:val="20"/>
                <w:szCs w:val="20"/>
              </w:rPr>
              <w:t xml:space="preserve"> </w:t>
            </w:r>
            <w:r w:rsidRPr="00B923BC">
              <w:rPr>
                <w:sz w:val="20"/>
                <w:szCs w:val="20"/>
              </w:rPr>
              <w:t>590</w:t>
            </w:r>
            <w:r>
              <w:rPr>
                <w:sz w:val="20"/>
                <w:szCs w:val="20"/>
              </w:rPr>
              <w:t xml:space="preserve"> </w:t>
            </w:r>
            <w:r w:rsidRPr="00B923BC">
              <w:rPr>
                <w:sz w:val="20"/>
                <w:szCs w:val="20"/>
              </w:rPr>
              <w:t>980</w:t>
            </w:r>
          </w:p>
        </w:tc>
        <w:tc>
          <w:tcPr>
            <w:tcW w:w="572" w:type="pct"/>
            <w:tcBorders>
              <w:top w:val="single" w:sz="4" w:space="0" w:color="auto"/>
              <w:left w:val="nil"/>
              <w:bottom w:val="single" w:sz="4" w:space="0" w:color="auto"/>
              <w:right w:val="single" w:sz="4" w:space="0" w:color="auto"/>
            </w:tcBorders>
            <w:shd w:val="clear" w:color="auto" w:fill="auto"/>
            <w:tcMar>
              <w:left w:w="58" w:type="dxa"/>
            </w:tcMar>
          </w:tcPr>
          <w:p w14:paraId="027678FA" w14:textId="77777777" w:rsidR="00F92D45" w:rsidRPr="002A519A" w:rsidRDefault="00F92D45" w:rsidP="00F92D45">
            <w:pPr>
              <w:jc w:val="right"/>
              <w:rPr>
                <w:sz w:val="20"/>
                <w:szCs w:val="20"/>
                <w:lang w:val="fr-CA"/>
              </w:rPr>
            </w:pPr>
            <w:r w:rsidRPr="00B923BC">
              <w:rPr>
                <w:sz w:val="20"/>
                <w:szCs w:val="20"/>
              </w:rPr>
              <w:t>1</w:t>
            </w:r>
            <w:r>
              <w:rPr>
                <w:sz w:val="20"/>
                <w:szCs w:val="20"/>
              </w:rPr>
              <w:t xml:space="preserve"> </w:t>
            </w:r>
            <w:r w:rsidRPr="00B923BC">
              <w:rPr>
                <w:sz w:val="20"/>
                <w:szCs w:val="20"/>
              </w:rPr>
              <w:t>199</w:t>
            </w:r>
            <w:r>
              <w:rPr>
                <w:sz w:val="20"/>
                <w:szCs w:val="20"/>
              </w:rPr>
              <w:t xml:space="preserve"> </w:t>
            </w:r>
            <w:r w:rsidRPr="00B923BC">
              <w:rPr>
                <w:sz w:val="20"/>
                <w:szCs w:val="20"/>
              </w:rPr>
              <w:t>717</w:t>
            </w:r>
          </w:p>
        </w:tc>
        <w:tc>
          <w:tcPr>
            <w:tcW w:w="523" w:type="pct"/>
            <w:tcBorders>
              <w:top w:val="single" w:sz="4" w:space="0" w:color="auto"/>
              <w:left w:val="nil"/>
              <w:bottom w:val="single" w:sz="4" w:space="0" w:color="auto"/>
              <w:right w:val="single" w:sz="4" w:space="0" w:color="auto"/>
            </w:tcBorders>
            <w:shd w:val="clear" w:color="auto" w:fill="auto"/>
            <w:tcMar>
              <w:left w:w="58" w:type="dxa"/>
            </w:tcMar>
          </w:tcPr>
          <w:p w14:paraId="160BB8EF" w14:textId="77777777" w:rsidR="00F92D45" w:rsidRPr="002A519A" w:rsidRDefault="00F92D45" w:rsidP="00F92D45">
            <w:pPr>
              <w:jc w:val="right"/>
              <w:rPr>
                <w:sz w:val="20"/>
                <w:szCs w:val="20"/>
                <w:lang w:val="fr-CA"/>
              </w:rPr>
            </w:pPr>
            <w:r>
              <w:rPr>
                <w:sz w:val="20"/>
                <w:szCs w:val="20"/>
              </w:rPr>
              <w:t>1 641 291</w:t>
            </w:r>
          </w:p>
        </w:tc>
        <w:tc>
          <w:tcPr>
            <w:tcW w:w="524" w:type="pct"/>
            <w:tcBorders>
              <w:top w:val="single" w:sz="4" w:space="0" w:color="auto"/>
              <w:left w:val="nil"/>
              <w:bottom w:val="single" w:sz="4" w:space="0" w:color="auto"/>
              <w:right w:val="single" w:sz="4" w:space="0" w:color="auto"/>
            </w:tcBorders>
            <w:shd w:val="clear" w:color="auto" w:fill="auto"/>
            <w:tcMar>
              <w:left w:w="58" w:type="dxa"/>
            </w:tcMar>
          </w:tcPr>
          <w:p w14:paraId="5AC25F73" w14:textId="77777777" w:rsidR="00F92D45" w:rsidRPr="002A519A" w:rsidRDefault="00F92D45" w:rsidP="00F92D45">
            <w:pPr>
              <w:jc w:val="right"/>
              <w:rPr>
                <w:sz w:val="20"/>
                <w:szCs w:val="20"/>
                <w:lang w:val="fr-CA"/>
              </w:rPr>
            </w:pPr>
            <w:r w:rsidRPr="00B923BC">
              <w:rPr>
                <w:sz w:val="20"/>
                <w:szCs w:val="20"/>
              </w:rPr>
              <w:t>235</w:t>
            </w:r>
            <w:r>
              <w:rPr>
                <w:sz w:val="20"/>
                <w:szCs w:val="20"/>
              </w:rPr>
              <w:t xml:space="preserve"> </w:t>
            </w:r>
            <w:r w:rsidRPr="00B923BC">
              <w:rPr>
                <w:sz w:val="20"/>
                <w:szCs w:val="20"/>
              </w:rPr>
              <w:t>859</w:t>
            </w:r>
          </w:p>
        </w:tc>
        <w:tc>
          <w:tcPr>
            <w:tcW w:w="627" w:type="pct"/>
            <w:gridSpan w:val="2"/>
            <w:tcBorders>
              <w:top w:val="single" w:sz="4" w:space="0" w:color="auto"/>
              <w:left w:val="nil"/>
              <w:bottom w:val="single" w:sz="4" w:space="0" w:color="auto"/>
              <w:right w:val="single" w:sz="4" w:space="0" w:color="auto"/>
            </w:tcBorders>
            <w:shd w:val="clear" w:color="auto" w:fill="auto"/>
            <w:tcMar>
              <w:left w:w="58" w:type="dxa"/>
            </w:tcMar>
          </w:tcPr>
          <w:p w14:paraId="6DD49937" w14:textId="77777777" w:rsidR="00F92D45" w:rsidRPr="002A519A" w:rsidRDefault="00F92D45" w:rsidP="00F92D45">
            <w:pPr>
              <w:jc w:val="right"/>
              <w:rPr>
                <w:sz w:val="20"/>
                <w:szCs w:val="20"/>
                <w:lang w:val="fr-CA"/>
              </w:rPr>
            </w:pPr>
            <w:r w:rsidRPr="00B923BC">
              <w:rPr>
                <w:sz w:val="20"/>
                <w:szCs w:val="20"/>
              </w:rPr>
              <w:t>260</w:t>
            </w:r>
            <w:r>
              <w:rPr>
                <w:sz w:val="20"/>
                <w:szCs w:val="20"/>
              </w:rPr>
              <w:t xml:space="preserve"> </w:t>
            </w:r>
            <w:r w:rsidRPr="00B923BC">
              <w:rPr>
                <w:sz w:val="20"/>
                <w:szCs w:val="20"/>
              </w:rPr>
              <w:t>452</w:t>
            </w:r>
          </w:p>
        </w:tc>
      </w:tr>
      <w:tr w:rsidR="00F92D45" w:rsidRPr="002A519A" w14:paraId="2601F199" w14:textId="77777777" w:rsidTr="00F92D45">
        <w:tc>
          <w:tcPr>
            <w:tcW w:w="902" w:type="pct"/>
            <w:tcMar>
              <w:left w:w="29" w:type="dxa"/>
              <w:right w:w="14" w:type="dxa"/>
            </w:tcMar>
          </w:tcPr>
          <w:p w14:paraId="6C825634" w14:textId="77777777" w:rsidR="00F92D45" w:rsidRPr="002254C1" w:rsidRDefault="00F92D45" w:rsidP="00F92D45">
            <w:pPr>
              <w:contextualSpacing/>
              <w:jc w:val="left"/>
              <w:rPr>
                <w:sz w:val="24"/>
                <w:szCs w:val="24"/>
                <w:lang w:val="fr-FR"/>
              </w:rPr>
            </w:pPr>
            <w:r w:rsidRPr="002254C1">
              <w:rPr>
                <w:sz w:val="24"/>
                <w:szCs w:val="24"/>
                <w:lang w:val="fr-FR"/>
              </w:rPr>
              <w:t>Déplacements nationaux</w:t>
            </w:r>
          </w:p>
        </w:tc>
        <w:tc>
          <w:tcPr>
            <w:tcW w:w="662" w:type="pct"/>
            <w:tcBorders>
              <w:top w:val="nil"/>
              <w:left w:val="single" w:sz="4" w:space="0" w:color="auto"/>
              <w:bottom w:val="single" w:sz="4" w:space="0" w:color="auto"/>
              <w:right w:val="single" w:sz="4" w:space="0" w:color="auto"/>
            </w:tcBorders>
            <w:shd w:val="clear" w:color="auto" w:fill="auto"/>
            <w:tcMar>
              <w:left w:w="58" w:type="dxa"/>
            </w:tcMar>
          </w:tcPr>
          <w:p w14:paraId="5F31E80C" w14:textId="77777777" w:rsidR="00F92D45" w:rsidRPr="002A519A" w:rsidRDefault="00F92D45" w:rsidP="00F92D45">
            <w:pPr>
              <w:contextualSpacing/>
              <w:jc w:val="right"/>
              <w:rPr>
                <w:rFonts w:eastAsia="DengXian"/>
                <w:color w:val="000000"/>
                <w:sz w:val="20"/>
                <w:szCs w:val="20"/>
                <w:lang w:val="fr-CA"/>
              </w:rPr>
            </w:pPr>
            <w:r w:rsidRPr="00B923BC">
              <w:rPr>
                <w:rFonts w:eastAsia="DengXian"/>
                <w:color w:val="000000"/>
                <w:sz w:val="20"/>
                <w:szCs w:val="20"/>
              </w:rPr>
              <w:t>199</w:t>
            </w:r>
            <w:r>
              <w:rPr>
                <w:rFonts w:eastAsia="DengXian"/>
                <w:color w:val="000000"/>
                <w:sz w:val="20"/>
                <w:szCs w:val="20"/>
              </w:rPr>
              <w:t xml:space="preserve"> </w:t>
            </w:r>
            <w:r w:rsidRPr="00B923BC">
              <w:rPr>
                <w:rFonts w:eastAsia="DengXian"/>
                <w:color w:val="000000"/>
                <w:sz w:val="20"/>
                <w:szCs w:val="20"/>
              </w:rPr>
              <w:t>305</w:t>
            </w:r>
          </w:p>
        </w:tc>
        <w:tc>
          <w:tcPr>
            <w:tcW w:w="619" w:type="pct"/>
            <w:tcBorders>
              <w:top w:val="nil"/>
              <w:left w:val="nil"/>
              <w:bottom w:val="single" w:sz="4" w:space="0" w:color="auto"/>
              <w:right w:val="single" w:sz="4" w:space="0" w:color="auto"/>
            </w:tcBorders>
            <w:shd w:val="clear" w:color="auto" w:fill="auto"/>
            <w:tcMar>
              <w:left w:w="58" w:type="dxa"/>
            </w:tcMar>
          </w:tcPr>
          <w:p w14:paraId="18A00893" w14:textId="77777777" w:rsidR="00F92D45" w:rsidRPr="002A519A" w:rsidRDefault="00F92D45" w:rsidP="00F92D45">
            <w:pPr>
              <w:jc w:val="right"/>
              <w:rPr>
                <w:sz w:val="20"/>
                <w:szCs w:val="20"/>
                <w:lang w:val="fr-CA"/>
              </w:rPr>
            </w:pPr>
            <w:r>
              <w:rPr>
                <w:sz w:val="20"/>
                <w:szCs w:val="20"/>
              </w:rPr>
              <w:t>188 128</w:t>
            </w:r>
          </w:p>
        </w:tc>
        <w:tc>
          <w:tcPr>
            <w:tcW w:w="571" w:type="pct"/>
            <w:tcBorders>
              <w:top w:val="nil"/>
              <w:left w:val="nil"/>
              <w:bottom w:val="single" w:sz="4" w:space="0" w:color="auto"/>
              <w:right w:val="single" w:sz="4" w:space="0" w:color="auto"/>
            </w:tcBorders>
            <w:shd w:val="clear" w:color="auto" w:fill="auto"/>
            <w:tcMar>
              <w:left w:w="58" w:type="dxa"/>
            </w:tcMar>
          </w:tcPr>
          <w:p w14:paraId="4E75BEAD" w14:textId="77777777" w:rsidR="00F92D45" w:rsidRPr="002A519A" w:rsidRDefault="00F92D45" w:rsidP="00F92D45">
            <w:pPr>
              <w:jc w:val="right"/>
              <w:rPr>
                <w:sz w:val="20"/>
                <w:szCs w:val="20"/>
                <w:lang w:val="fr-CA"/>
              </w:rPr>
            </w:pPr>
            <w:r w:rsidRPr="00B923BC">
              <w:rPr>
                <w:sz w:val="20"/>
                <w:szCs w:val="20"/>
              </w:rPr>
              <w:t>209</w:t>
            </w:r>
            <w:r>
              <w:rPr>
                <w:sz w:val="20"/>
                <w:szCs w:val="20"/>
              </w:rPr>
              <w:t xml:space="preserve"> </w:t>
            </w:r>
            <w:r w:rsidRPr="00B923BC">
              <w:rPr>
                <w:sz w:val="20"/>
                <w:szCs w:val="20"/>
              </w:rPr>
              <w:t>875</w:t>
            </w:r>
          </w:p>
        </w:tc>
        <w:tc>
          <w:tcPr>
            <w:tcW w:w="572" w:type="pct"/>
            <w:tcBorders>
              <w:top w:val="nil"/>
              <w:left w:val="nil"/>
              <w:bottom w:val="single" w:sz="4" w:space="0" w:color="auto"/>
              <w:right w:val="single" w:sz="4" w:space="0" w:color="auto"/>
            </w:tcBorders>
            <w:shd w:val="clear" w:color="auto" w:fill="auto"/>
            <w:tcMar>
              <w:left w:w="58" w:type="dxa"/>
            </w:tcMar>
          </w:tcPr>
          <w:p w14:paraId="1620D36F" w14:textId="77777777" w:rsidR="00F92D45" w:rsidRPr="002A519A" w:rsidRDefault="00F92D45" w:rsidP="00F92D45">
            <w:pPr>
              <w:jc w:val="right"/>
              <w:rPr>
                <w:sz w:val="20"/>
                <w:szCs w:val="20"/>
                <w:lang w:val="fr-CA"/>
              </w:rPr>
            </w:pPr>
            <w:r w:rsidRPr="00B923BC">
              <w:rPr>
                <w:sz w:val="20"/>
                <w:szCs w:val="20"/>
              </w:rPr>
              <w:t>161</w:t>
            </w:r>
            <w:r>
              <w:rPr>
                <w:sz w:val="20"/>
                <w:szCs w:val="20"/>
              </w:rPr>
              <w:t xml:space="preserve"> </w:t>
            </w:r>
            <w:r w:rsidRPr="00B923BC">
              <w:rPr>
                <w:sz w:val="20"/>
                <w:szCs w:val="20"/>
              </w:rPr>
              <w:t>437</w:t>
            </w:r>
          </w:p>
        </w:tc>
        <w:tc>
          <w:tcPr>
            <w:tcW w:w="523" w:type="pct"/>
            <w:tcBorders>
              <w:top w:val="nil"/>
              <w:left w:val="nil"/>
              <w:bottom w:val="single" w:sz="4" w:space="0" w:color="auto"/>
              <w:right w:val="single" w:sz="4" w:space="0" w:color="auto"/>
            </w:tcBorders>
            <w:shd w:val="clear" w:color="auto" w:fill="auto"/>
            <w:tcMar>
              <w:left w:w="58" w:type="dxa"/>
            </w:tcMar>
          </w:tcPr>
          <w:p w14:paraId="045C01F9" w14:textId="77777777" w:rsidR="00F92D45" w:rsidRPr="002A519A" w:rsidRDefault="00F92D45" w:rsidP="00F92D45">
            <w:pPr>
              <w:jc w:val="right"/>
              <w:rPr>
                <w:sz w:val="20"/>
                <w:szCs w:val="20"/>
                <w:lang w:val="fr-CA"/>
              </w:rPr>
            </w:pPr>
            <w:r>
              <w:rPr>
                <w:sz w:val="20"/>
                <w:szCs w:val="20"/>
              </w:rPr>
              <w:t>209 166</w:t>
            </w:r>
          </w:p>
        </w:tc>
        <w:tc>
          <w:tcPr>
            <w:tcW w:w="524" w:type="pct"/>
            <w:tcBorders>
              <w:top w:val="nil"/>
              <w:left w:val="nil"/>
              <w:bottom w:val="single" w:sz="4" w:space="0" w:color="auto"/>
              <w:right w:val="single" w:sz="4" w:space="0" w:color="auto"/>
            </w:tcBorders>
            <w:shd w:val="clear" w:color="auto" w:fill="auto"/>
            <w:tcMar>
              <w:left w:w="58" w:type="dxa"/>
            </w:tcMar>
          </w:tcPr>
          <w:p w14:paraId="58C46D38" w14:textId="77777777" w:rsidR="00F92D45" w:rsidRPr="002A519A" w:rsidRDefault="00F92D45" w:rsidP="00F92D45">
            <w:pPr>
              <w:jc w:val="right"/>
              <w:rPr>
                <w:sz w:val="20"/>
                <w:szCs w:val="20"/>
                <w:lang w:val="fr-CA"/>
              </w:rPr>
            </w:pPr>
            <w:r w:rsidRPr="00B923BC">
              <w:rPr>
                <w:sz w:val="20"/>
                <w:szCs w:val="20"/>
              </w:rPr>
              <w:t>13</w:t>
            </w:r>
            <w:r>
              <w:rPr>
                <w:sz w:val="20"/>
                <w:szCs w:val="20"/>
              </w:rPr>
              <w:t xml:space="preserve"> </w:t>
            </w:r>
            <w:r w:rsidRPr="00B923BC">
              <w:rPr>
                <w:sz w:val="20"/>
                <w:szCs w:val="20"/>
              </w:rPr>
              <w:t>589</w:t>
            </w:r>
          </w:p>
        </w:tc>
        <w:tc>
          <w:tcPr>
            <w:tcW w:w="627" w:type="pct"/>
            <w:gridSpan w:val="2"/>
            <w:tcBorders>
              <w:top w:val="nil"/>
              <w:left w:val="nil"/>
              <w:bottom w:val="single" w:sz="4" w:space="0" w:color="auto"/>
              <w:right w:val="single" w:sz="4" w:space="0" w:color="auto"/>
            </w:tcBorders>
            <w:shd w:val="clear" w:color="auto" w:fill="auto"/>
            <w:tcMar>
              <w:left w:w="58" w:type="dxa"/>
            </w:tcMar>
          </w:tcPr>
          <w:p w14:paraId="029EED4A" w14:textId="77777777" w:rsidR="00F92D45" w:rsidRPr="002A519A" w:rsidRDefault="00F92D45" w:rsidP="00F92D45">
            <w:pPr>
              <w:jc w:val="right"/>
              <w:rPr>
                <w:sz w:val="20"/>
                <w:szCs w:val="20"/>
                <w:lang w:val="fr-CA"/>
              </w:rPr>
            </w:pPr>
            <w:r w:rsidRPr="00B923BC">
              <w:rPr>
                <w:sz w:val="20"/>
                <w:szCs w:val="20"/>
              </w:rPr>
              <w:t>25</w:t>
            </w:r>
            <w:r>
              <w:rPr>
                <w:sz w:val="20"/>
                <w:szCs w:val="20"/>
              </w:rPr>
              <w:t xml:space="preserve"> </w:t>
            </w:r>
            <w:r w:rsidRPr="00B923BC">
              <w:rPr>
                <w:sz w:val="20"/>
                <w:szCs w:val="20"/>
              </w:rPr>
              <w:t>789</w:t>
            </w:r>
          </w:p>
        </w:tc>
      </w:tr>
      <w:tr w:rsidR="00F92D45" w:rsidRPr="002A519A" w14:paraId="42EB1A52" w14:textId="77777777" w:rsidTr="00F92D45">
        <w:tc>
          <w:tcPr>
            <w:tcW w:w="902" w:type="pct"/>
            <w:tcMar>
              <w:left w:w="29" w:type="dxa"/>
              <w:right w:w="14" w:type="dxa"/>
            </w:tcMar>
          </w:tcPr>
          <w:p w14:paraId="339E3986" w14:textId="77777777" w:rsidR="00F92D45" w:rsidRPr="002254C1" w:rsidRDefault="00F92D45" w:rsidP="00F92D45">
            <w:pPr>
              <w:contextualSpacing/>
              <w:jc w:val="left"/>
              <w:rPr>
                <w:sz w:val="24"/>
                <w:szCs w:val="24"/>
                <w:lang w:val="fr-FR"/>
              </w:rPr>
            </w:pPr>
            <w:r w:rsidRPr="002254C1">
              <w:rPr>
                <w:sz w:val="24"/>
                <w:szCs w:val="24"/>
                <w:lang w:val="fr-FR"/>
              </w:rPr>
              <w:t>Déplacements internationaux</w:t>
            </w:r>
          </w:p>
        </w:tc>
        <w:tc>
          <w:tcPr>
            <w:tcW w:w="662" w:type="pct"/>
            <w:tcBorders>
              <w:top w:val="nil"/>
              <w:left w:val="single" w:sz="4" w:space="0" w:color="auto"/>
              <w:bottom w:val="single" w:sz="4" w:space="0" w:color="auto"/>
              <w:right w:val="single" w:sz="4" w:space="0" w:color="auto"/>
            </w:tcBorders>
            <w:shd w:val="clear" w:color="auto" w:fill="auto"/>
            <w:tcMar>
              <w:left w:w="58" w:type="dxa"/>
            </w:tcMar>
          </w:tcPr>
          <w:p w14:paraId="5811AA56" w14:textId="77777777" w:rsidR="00F92D45" w:rsidRPr="002A519A" w:rsidRDefault="00F92D45" w:rsidP="00F92D45">
            <w:pPr>
              <w:contextualSpacing/>
              <w:jc w:val="right"/>
              <w:rPr>
                <w:rFonts w:eastAsia="DengXian"/>
                <w:color w:val="000000"/>
                <w:sz w:val="20"/>
                <w:szCs w:val="20"/>
                <w:lang w:val="fr-CA"/>
              </w:rPr>
            </w:pPr>
            <w:r w:rsidRPr="00B923BC">
              <w:rPr>
                <w:rFonts w:eastAsia="DengXian"/>
                <w:color w:val="000000"/>
                <w:sz w:val="20"/>
                <w:szCs w:val="20"/>
              </w:rPr>
              <w:t>24</w:t>
            </w:r>
            <w:r>
              <w:rPr>
                <w:rFonts w:eastAsia="DengXian"/>
                <w:color w:val="000000"/>
                <w:sz w:val="20"/>
                <w:szCs w:val="20"/>
              </w:rPr>
              <w:t xml:space="preserve"> </w:t>
            </w:r>
            <w:r w:rsidRPr="00B923BC">
              <w:rPr>
                <w:rFonts w:eastAsia="DengXian"/>
                <w:color w:val="000000"/>
                <w:sz w:val="20"/>
                <w:szCs w:val="20"/>
              </w:rPr>
              <w:t>000</w:t>
            </w:r>
          </w:p>
        </w:tc>
        <w:tc>
          <w:tcPr>
            <w:tcW w:w="619" w:type="pct"/>
            <w:tcBorders>
              <w:top w:val="nil"/>
              <w:left w:val="nil"/>
              <w:bottom w:val="single" w:sz="4" w:space="0" w:color="auto"/>
              <w:right w:val="single" w:sz="4" w:space="0" w:color="auto"/>
            </w:tcBorders>
            <w:shd w:val="clear" w:color="auto" w:fill="auto"/>
            <w:tcMar>
              <w:left w:w="58" w:type="dxa"/>
            </w:tcMar>
          </w:tcPr>
          <w:p w14:paraId="38C08B38" w14:textId="77777777" w:rsidR="00F92D45" w:rsidRPr="002A519A" w:rsidRDefault="00F92D45" w:rsidP="00F92D45">
            <w:pPr>
              <w:jc w:val="right"/>
              <w:rPr>
                <w:sz w:val="20"/>
                <w:szCs w:val="20"/>
                <w:lang w:val="fr-CA"/>
              </w:rPr>
            </w:pPr>
            <w:r w:rsidRPr="00B923BC">
              <w:rPr>
                <w:sz w:val="20"/>
                <w:szCs w:val="20"/>
              </w:rPr>
              <w:t>20</w:t>
            </w:r>
            <w:r>
              <w:rPr>
                <w:sz w:val="20"/>
                <w:szCs w:val="20"/>
              </w:rPr>
              <w:t xml:space="preserve"> </w:t>
            </w:r>
            <w:r w:rsidRPr="00B923BC">
              <w:rPr>
                <w:sz w:val="20"/>
                <w:szCs w:val="20"/>
              </w:rPr>
              <w:t>000</w:t>
            </w:r>
          </w:p>
        </w:tc>
        <w:tc>
          <w:tcPr>
            <w:tcW w:w="571" w:type="pct"/>
            <w:tcBorders>
              <w:top w:val="nil"/>
              <w:left w:val="nil"/>
              <w:bottom w:val="single" w:sz="4" w:space="0" w:color="auto"/>
              <w:right w:val="single" w:sz="4" w:space="0" w:color="auto"/>
            </w:tcBorders>
            <w:shd w:val="clear" w:color="auto" w:fill="auto"/>
            <w:tcMar>
              <w:left w:w="58" w:type="dxa"/>
            </w:tcMar>
          </w:tcPr>
          <w:p w14:paraId="4DA9C559" w14:textId="77777777" w:rsidR="00F92D45" w:rsidRPr="002A519A" w:rsidRDefault="00F92D45" w:rsidP="00F92D45">
            <w:pPr>
              <w:jc w:val="right"/>
              <w:rPr>
                <w:sz w:val="20"/>
                <w:szCs w:val="20"/>
                <w:lang w:val="fr-CA"/>
              </w:rPr>
            </w:pPr>
            <w:r w:rsidRPr="00B923BC">
              <w:rPr>
                <w:sz w:val="20"/>
                <w:szCs w:val="20"/>
              </w:rPr>
              <w:t>18</w:t>
            </w:r>
            <w:r>
              <w:rPr>
                <w:sz w:val="20"/>
                <w:szCs w:val="20"/>
              </w:rPr>
              <w:t xml:space="preserve"> </w:t>
            </w:r>
            <w:r w:rsidRPr="00B923BC">
              <w:rPr>
                <w:sz w:val="20"/>
                <w:szCs w:val="20"/>
              </w:rPr>
              <w:t>653</w:t>
            </w:r>
          </w:p>
        </w:tc>
        <w:tc>
          <w:tcPr>
            <w:tcW w:w="572" w:type="pct"/>
            <w:tcBorders>
              <w:top w:val="nil"/>
              <w:left w:val="nil"/>
              <w:bottom w:val="single" w:sz="4" w:space="0" w:color="auto"/>
              <w:right w:val="single" w:sz="4" w:space="0" w:color="auto"/>
            </w:tcBorders>
            <w:shd w:val="clear" w:color="auto" w:fill="auto"/>
            <w:tcMar>
              <w:left w:w="58" w:type="dxa"/>
            </w:tcMar>
          </w:tcPr>
          <w:p w14:paraId="0504D7A7" w14:textId="77777777" w:rsidR="00F92D45" w:rsidRPr="002A519A" w:rsidRDefault="00F92D45" w:rsidP="00F92D45">
            <w:pPr>
              <w:jc w:val="right"/>
              <w:rPr>
                <w:sz w:val="20"/>
                <w:szCs w:val="20"/>
                <w:lang w:val="fr-CA"/>
              </w:rPr>
            </w:pPr>
            <w:r w:rsidRPr="00B923BC">
              <w:rPr>
                <w:sz w:val="20"/>
                <w:szCs w:val="20"/>
              </w:rPr>
              <w:t>16</w:t>
            </w:r>
            <w:r>
              <w:rPr>
                <w:sz w:val="20"/>
                <w:szCs w:val="20"/>
              </w:rPr>
              <w:t xml:space="preserve"> </w:t>
            </w:r>
            <w:r w:rsidRPr="00B923BC">
              <w:rPr>
                <w:sz w:val="20"/>
                <w:szCs w:val="20"/>
              </w:rPr>
              <w:t>000</w:t>
            </w:r>
          </w:p>
        </w:tc>
        <w:tc>
          <w:tcPr>
            <w:tcW w:w="523" w:type="pct"/>
            <w:tcBorders>
              <w:top w:val="nil"/>
              <w:left w:val="nil"/>
              <w:bottom w:val="single" w:sz="4" w:space="0" w:color="auto"/>
              <w:right w:val="single" w:sz="4" w:space="0" w:color="auto"/>
            </w:tcBorders>
            <w:shd w:val="clear" w:color="auto" w:fill="auto"/>
            <w:tcMar>
              <w:left w:w="58" w:type="dxa"/>
            </w:tcMar>
          </w:tcPr>
          <w:p w14:paraId="25D1DFDC" w14:textId="77777777" w:rsidR="00F92D45" w:rsidRPr="002A519A" w:rsidRDefault="00F92D45" w:rsidP="00F92D45">
            <w:pPr>
              <w:jc w:val="right"/>
              <w:rPr>
                <w:sz w:val="20"/>
                <w:szCs w:val="20"/>
                <w:lang w:val="fr-CA"/>
              </w:rPr>
            </w:pPr>
            <w:r w:rsidRPr="00B923BC">
              <w:rPr>
                <w:sz w:val="20"/>
                <w:szCs w:val="20"/>
              </w:rPr>
              <w:t>20</w:t>
            </w:r>
            <w:r>
              <w:rPr>
                <w:sz w:val="20"/>
                <w:szCs w:val="20"/>
              </w:rPr>
              <w:t xml:space="preserve"> </w:t>
            </w:r>
            <w:r w:rsidRPr="00B923BC">
              <w:rPr>
                <w:sz w:val="20"/>
                <w:szCs w:val="20"/>
              </w:rPr>
              <w:t>000</w:t>
            </w:r>
          </w:p>
        </w:tc>
        <w:tc>
          <w:tcPr>
            <w:tcW w:w="524" w:type="pct"/>
            <w:tcBorders>
              <w:top w:val="nil"/>
              <w:left w:val="nil"/>
              <w:bottom w:val="single" w:sz="4" w:space="0" w:color="auto"/>
              <w:right w:val="single" w:sz="4" w:space="0" w:color="auto"/>
            </w:tcBorders>
            <w:shd w:val="clear" w:color="auto" w:fill="auto"/>
            <w:tcMar>
              <w:left w:w="58" w:type="dxa"/>
            </w:tcMar>
          </w:tcPr>
          <w:p w14:paraId="7F85CB9E" w14:textId="77777777" w:rsidR="00F92D45" w:rsidRPr="002A519A" w:rsidRDefault="00F92D45" w:rsidP="00F92D45">
            <w:pPr>
              <w:jc w:val="right"/>
              <w:rPr>
                <w:sz w:val="20"/>
                <w:szCs w:val="20"/>
                <w:lang w:val="fr-CA"/>
              </w:rPr>
            </w:pPr>
            <w:r w:rsidRPr="00B923BC">
              <w:rPr>
                <w:sz w:val="20"/>
                <w:szCs w:val="20"/>
              </w:rPr>
              <w:t>4</w:t>
            </w:r>
            <w:r>
              <w:rPr>
                <w:sz w:val="20"/>
                <w:szCs w:val="20"/>
              </w:rPr>
              <w:t xml:space="preserve"> </w:t>
            </w:r>
            <w:r w:rsidRPr="00B923BC">
              <w:rPr>
                <w:sz w:val="20"/>
                <w:szCs w:val="20"/>
              </w:rPr>
              <w:t>000</w:t>
            </w:r>
          </w:p>
        </w:tc>
        <w:tc>
          <w:tcPr>
            <w:tcW w:w="627" w:type="pct"/>
            <w:gridSpan w:val="2"/>
            <w:tcBorders>
              <w:top w:val="nil"/>
              <w:left w:val="nil"/>
              <w:bottom w:val="single" w:sz="4" w:space="0" w:color="auto"/>
              <w:right w:val="single" w:sz="4" w:space="0" w:color="auto"/>
            </w:tcBorders>
            <w:shd w:val="clear" w:color="auto" w:fill="auto"/>
            <w:tcMar>
              <w:left w:w="58" w:type="dxa"/>
            </w:tcMar>
          </w:tcPr>
          <w:p w14:paraId="4AE15E4A" w14:textId="77777777" w:rsidR="00F92D45" w:rsidRPr="002A519A" w:rsidRDefault="00F92D45" w:rsidP="00F92D45">
            <w:pPr>
              <w:jc w:val="right"/>
              <w:rPr>
                <w:sz w:val="20"/>
                <w:szCs w:val="20"/>
                <w:lang w:val="fr-CA"/>
              </w:rPr>
            </w:pPr>
            <w:r w:rsidRPr="00B923BC">
              <w:rPr>
                <w:sz w:val="20"/>
                <w:szCs w:val="20"/>
              </w:rPr>
              <w:t>4</w:t>
            </w:r>
            <w:r>
              <w:rPr>
                <w:sz w:val="20"/>
                <w:szCs w:val="20"/>
              </w:rPr>
              <w:t xml:space="preserve"> </w:t>
            </w:r>
            <w:r w:rsidRPr="00B923BC">
              <w:rPr>
                <w:sz w:val="20"/>
                <w:szCs w:val="20"/>
              </w:rPr>
              <w:t>309</w:t>
            </w:r>
          </w:p>
        </w:tc>
      </w:tr>
      <w:tr w:rsidR="00F92D45" w:rsidRPr="002A519A" w14:paraId="4D9605B8" w14:textId="77777777" w:rsidTr="00F92D45">
        <w:tc>
          <w:tcPr>
            <w:tcW w:w="902" w:type="pct"/>
            <w:tcMar>
              <w:left w:w="29" w:type="dxa"/>
              <w:right w:w="14" w:type="dxa"/>
            </w:tcMar>
          </w:tcPr>
          <w:p w14:paraId="505D82AC" w14:textId="77777777" w:rsidR="00F92D45" w:rsidRPr="002254C1" w:rsidRDefault="00F92D45" w:rsidP="00F92D45">
            <w:pPr>
              <w:contextualSpacing/>
              <w:jc w:val="left"/>
              <w:rPr>
                <w:sz w:val="24"/>
                <w:szCs w:val="24"/>
                <w:lang w:val="fr-FR"/>
              </w:rPr>
            </w:pPr>
            <w:r w:rsidRPr="002254C1">
              <w:rPr>
                <w:sz w:val="24"/>
                <w:szCs w:val="24"/>
                <w:lang w:val="fr-FR"/>
              </w:rPr>
              <w:t xml:space="preserve">Réunions </w:t>
            </w:r>
            <w:bookmarkStart w:id="1" w:name="_GoBack"/>
            <w:bookmarkEnd w:id="1"/>
            <w:r w:rsidRPr="002254C1">
              <w:rPr>
                <w:sz w:val="24"/>
                <w:szCs w:val="24"/>
                <w:lang w:val="fr-FR"/>
              </w:rPr>
              <w:t>nationales**</w:t>
            </w:r>
          </w:p>
        </w:tc>
        <w:tc>
          <w:tcPr>
            <w:tcW w:w="662" w:type="pct"/>
            <w:tcBorders>
              <w:top w:val="nil"/>
              <w:left w:val="single" w:sz="4" w:space="0" w:color="auto"/>
              <w:bottom w:val="single" w:sz="4" w:space="0" w:color="auto"/>
              <w:right w:val="single" w:sz="4" w:space="0" w:color="auto"/>
            </w:tcBorders>
            <w:shd w:val="clear" w:color="auto" w:fill="auto"/>
            <w:tcMar>
              <w:left w:w="58" w:type="dxa"/>
            </w:tcMar>
          </w:tcPr>
          <w:p w14:paraId="2E6AD3E2" w14:textId="77777777" w:rsidR="00F92D45" w:rsidRPr="002A519A" w:rsidRDefault="00F92D45" w:rsidP="00F92D45">
            <w:pPr>
              <w:contextualSpacing/>
              <w:jc w:val="right"/>
              <w:rPr>
                <w:rFonts w:eastAsia="DengXian"/>
                <w:color w:val="000000"/>
                <w:sz w:val="20"/>
                <w:szCs w:val="20"/>
                <w:lang w:val="fr-CA"/>
              </w:rPr>
            </w:pPr>
            <w:r w:rsidRPr="00B923BC">
              <w:rPr>
                <w:rFonts w:eastAsia="DengXian"/>
                <w:color w:val="000000"/>
                <w:sz w:val="20"/>
                <w:szCs w:val="20"/>
              </w:rPr>
              <w:t>176</w:t>
            </w:r>
            <w:r>
              <w:rPr>
                <w:rFonts w:eastAsia="DengXian"/>
                <w:color w:val="000000"/>
                <w:sz w:val="20"/>
                <w:szCs w:val="20"/>
              </w:rPr>
              <w:t xml:space="preserve"> </w:t>
            </w:r>
            <w:r w:rsidRPr="00B923BC">
              <w:rPr>
                <w:rFonts w:eastAsia="DengXian"/>
                <w:color w:val="000000"/>
                <w:sz w:val="20"/>
                <w:szCs w:val="20"/>
              </w:rPr>
              <w:t>004</w:t>
            </w:r>
          </w:p>
        </w:tc>
        <w:tc>
          <w:tcPr>
            <w:tcW w:w="619" w:type="pct"/>
            <w:tcBorders>
              <w:top w:val="nil"/>
              <w:left w:val="nil"/>
              <w:bottom w:val="single" w:sz="4" w:space="0" w:color="auto"/>
              <w:right w:val="single" w:sz="4" w:space="0" w:color="auto"/>
            </w:tcBorders>
            <w:shd w:val="clear" w:color="auto" w:fill="auto"/>
            <w:tcMar>
              <w:left w:w="58" w:type="dxa"/>
            </w:tcMar>
          </w:tcPr>
          <w:p w14:paraId="534F3EF2" w14:textId="77777777" w:rsidR="00F92D45" w:rsidRPr="002A519A" w:rsidRDefault="00F92D45" w:rsidP="00F92D45">
            <w:pPr>
              <w:jc w:val="right"/>
              <w:rPr>
                <w:sz w:val="20"/>
                <w:szCs w:val="20"/>
                <w:lang w:val="fr-CA"/>
              </w:rPr>
            </w:pPr>
            <w:r>
              <w:rPr>
                <w:sz w:val="20"/>
                <w:szCs w:val="20"/>
              </w:rPr>
              <w:t>144 869</w:t>
            </w:r>
          </w:p>
        </w:tc>
        <w:tc>
          <w:tcPr>
            <w:tcW w:w="571" w:type="pct"/>
            <w:tcBorders>
              <w:top w:val="nil"/>
              <w:left w:val="nil"/>
              <w:bottom w:val="single" w:sz="4" w:space="0" w:color="auto"/>
              <w:right w:val="single" w:sz="4" w:space="0" w:color="auto"/>
            </w:tcBorders>
            <w:shd w:val="clear" w:color="auto" w:fill="auto"/>
            <w:tcMar>
              <w:left w:w="58" w:type="dxa"/>
            </w:tcMar>
          </w:tcPr>
          <w:p w14:paraId="222EAC72" w14:textId="77777777" w:rsidR="00F92D45" w:rsidRPr="002A519A" w:rsidRDefault="00F92D45" w:rsidP="00F92D45">
            <w:pPr>
              <w:jc w:val="right"/>
              <w:rPr>
                <w:sz w:val="20"/>
                <w:szCs w:val="20"/>
                <w:lang w:val="fr-CA"/>
              </w:rPr>
            </w:pPr>
            <w:r w:rsidRPr="00B923BC">
              <w:rPr>
                <w:sz w:val="20"/>
                <w:szCs w:val="20"/>
              </w:rPr>
              <w:t>170</w:t>
            </w:r>
            <w:r>
              <w:rPr>
                <w:sz w:val="20"/>
                <w:szCs w:val="20"/>
              </w:rPr>
              <w:t xml:space="preserve"> </w:t>
            </w:r>
            <w:r w:rsidRPr="00B923BC">
              <w:rPr>
                <w:sz w:val="20"/>
                <w:szCs w:val="20"/>
              </w:rPr>
              <w:t>391</w:t>
            </w:r>
          </w:p>
        </w:tc>
        <w:tc>
          <w:tcPr>
            <w:tcW w:w="572" w:type="pct"/>
            <w:tcBorders>
              <w:top w:val="nil"/>
              <w:left w:val="nil"/>
              <w:bottom w:val="single" w:sz="4" w:space="0" w:color="auto"/>
              <w:right w:val="single" w:sz="4" w:space="0" w:color="auto"/>
            </w:tcBorders>
            <w:shd w:val="clear" w:color="auto" w:fill="auto"/>
            <w:tcMar>
              <w:left w:w="58" w:type="dxa"/>
            </w:tcMar>
          </w:tcPr>
          <w:p w14:paraId="739A65C8" w14:textId="77777777" w:rsidR="00F92D45" w:rsidRPr="002A519A" w:rsidRDefault="00F92D45" w:rsidP="00F92D45">
            <w:pPr>
              <w:jc w:val="right"/>
              <w:rPr>
                <w:sz w:val="20"/>
                <w:szCs w:val="20"/>
                <w:lang w:val="fr-CA"/>
              </w:rPr>
            </w:pPr>
            <w:r w:rsidRPr="00B923BC">
              <w:rPr>
                <w:sz w:val="20"/>
                <w:szCs w:val="20"/>
              </w:rPr>
              <w:t>130</w:t>
            </w:r>
            <w:r>
              <w:rPr>
                <w:sz w:val="20"/>
                <w:szCs w:val="20"/>
              </w:rPr>
              <w:t xml:space="preserve"> </w:t>
            </w:r>
            <w:r w:rsidRPr="00B923BC">
              <w:rPr>
                <w:sz w:val="20"/>
                <w:szCs w:val="20"/>
              </w:rPr>
              <w:t>008</w:t>
            </w:r>
          </w:p>
        </w:tc>
        <w:tc>
          <w:tcPr>
            <w:tcW w:w="523" w:type="pct"/>
            <w:tcBorders>
              <w:top w:val="nil"/>
              <w:left w:val="nil"/>
              <w:bottom w:val="single" w:sz="4" w:space="0" w:color="auto"/>
              <w:right w:val="single" w:sz="4" w:space="0" w:color="auto"/>
            </w:tcBorders>
            <w:shd w:val="clear" w:color="auto" w:fill="auto"/>
            <w:tcMar>
              <w:left w:w="58" w:type="dxa"/>
            </w:tcMar>
          </w:tcPr>
          <w:p w14:paraId="053F97BB" w14:textId="77777777" w:rsidR="00F92D45" w:rsidRPr="002A519A" w:rsidRDefault="00F92D45" w:rsidP="00F92D45">
            <w:pPr>
              <w:jc w:val="right"/>
              <w:rPr>
                <w:sz w:val="20"/>
                <w:szCs w:val="20"/>
                <w:lang w:val="fr-CA"/>
              </w:rPr>
            </w:pPr>
            <w:r>
              <w:rPr>
                <w:sz w:val="20"/>
                <w:szCs w:val="20"/>
              </w:rPr>
              <w:t>166 551</w:t>
            </w:r>
          </w:p>
        </w:tc>
        <w:tc>
          <w:tcPr>
            <w:tcW w:w="524" w:type="pct"/>
            <w:tcBorders>
              <w:top w:val="nil"/>
              <w:left w:val="nil"/>
              <w:bottom w:val="single" w:sz="4" w:space="0" w:color="auto"/>
              <w:right w:val="single" w:sz="4" w:space="0" w:color="auto"/>
            </w:tcBorders>
            <w:shd w:val="clear" w:color="auto" w:fill="auto"/>
            <w:tcMar>
              <w:left w:w="58" w:type="dxa"/>
            </w:tcMar>
          </w:tcPr>
          <w:p w14:paraId="73AC8DF6" w14:textId="77777777" w:rsidR="00F92D45" w:rsidRPr="002A519A" w:rsidRDefault="00F92D45" w:rsidP="00F92D45">
            <w:pPr>
              <w:jc w:val="right"/>
              <w:rPr>
                <w:sz w:val="20"/>
                <w:szCs w:val="20"/>
                <w:lang w:val="fr-CA"/>
              </w:rPr>
            </w:pPr>
            <w:r w:rsidRPr="00B923BC">
              <w:rPr>
                <w:sz w:val="20"/>
                <w:szCs w:val="20"/>
              </w:rPr>
              <w:t>12</w:t>
            </w:r>
            <w:r>
              <w:rPr>
                <w:sz w:val="20"/>
                <w:szCs w:val="20"/>
              </w:rPr>
              <w:t xml:space="preserve"> </w:t>
            </w:r>
            <w:r w:rsidRPr="00B923BC">
              <w:rPr>
                <w:sz w:val="20"/>
                <w:szCs w:val="20"/>
              </w:rPr>
              <w:t>000</w:t>
            </w:r>
          </w:p>
        </w:tc>
        <w:tc>
          <w:tcPr>
            <w:tcW w:w="627" w:type="pct"/>
            <w:gridSpan w:val="2"/>
            <w:tcBorders>
              <w:top w:val="nil"/>
              <w:left w:val="nil"/>
              <w:bottom w:val="single" w:sz="4" w:space="0" w:color="auto"/>
              <w:right w:val="single" w:sz="4" w:space="0" w:color="auto"/>
            </w:tcBorders>
            <w:shd w:val="clear" w:color="auto" w:fill="auto"/>
            <w:tcMar>
              <w:left w:w="58" w:type="dxa"/>
            </w:tcMar>
          </w:tcPr>
          <w:p w14:paraId="3DCF1CF0" w14:textId="77777777" w:rsidR="00F92D45" w:rsidRPr="002A519A" w:rsidRDefault="00F92D45" w:rsidP="00F92D45">
            <w:pPr>
              <w:jc w:val="right"/>
              <w:rPr>
                <w:sz w:val="20"/>
                <w:szCs w:val="20"/>
                <w:lang w:val="fr-CA"/>
              </w:rPr>
            </w:pPr>
            <w:r w:rsidRPr="00B923BC">
              <w:rPr>
                <w:sz w:val="20"/>
                <w:szCs w:val="20"/>
              </w:rPr>
              <w:t>20</w:t>
            </w:r>
            <w:r>
              <w:rPr>
                <w:sz w:val="20"/>
                <w:szCs w:val="20"/>
              </w:rPr>
              <w:t xml:space="preserve"> </w:t>
            </w:r>
            <w:r w:rsidRPr="00B923BC">
              <w:rPr>
                <w:sz w:val="20"/>
                <w:szCs w:val="20"/>
              </w:rPr>
              <w:t>382</w:t>
            </w:r>
          </w:p>
        </w:tc>
      </w:tr>
      <w:tr w:rsidR="00F92D45" w:rsidRPr="002A519A" w14:paraId="11BCB03F" w14:textId="77777777" w:rsidTr="00F92D45">
        <w:tc>
          <w:tcPr>
            <w:tcW w:w="902" w:type="pct"/>
            <w:tcMar>
              <w:left w:w="29" w:type="dxa"/>
              <w:right w:w="14" w:type="dxa"/>
            </w:tcMar>
          </w:tcPr>
          <w:p w14:paraId="0F663837" w14:textId="77777777" w:rsidR="00F92D45" w:rsidRPr="002254C1" w:rsidRDefault="00F92D45" w:rsidP="00F92D45">
            <w:pPr>
              <w:contextualSpacing/>
              <w:jc w:val="left"/>
              <w:rPr>
                <w:sz w:val="24"/>
                <w:szCs w:val="24"/>
                <w:lang w:val="fr-FR"/>
              </w:rPr>
            </w:pPr>
            <w:r w:rsidRPr="002254C1">
              <w:rPr>
                <w:sz w:val="24"/>
                <w:szCs w:val="24"/>
                <w:lang w:val="fr-FR"/>
              </w:rPr>
              <w:t>Réunions internationales</w:t>
            </w:r>
          </w:p>
        </w:tc>
        <w:tc>
          <w:tcPr>
            <w:tcW w:w="662" w:type="pct"/>
            <w:tcBorders>
              <w:top w:val="nil"/>
              <w:left w:val="single" w:sz="4" w:space="0" w:color="auto"/>
              <w:bottom w:val="single" w:sz="4" w:space="0" w:color="auto"/>
              <w:right w:val="single" w:sz="4" w:space="0" w:color="auto"/>
            </w:tcBorders>
            <w:shd w:val="clear" w:color="auto" w:fill="auto"/>
            <w:tcMar>
              <w:left w:w="58" w:type="dxa"/>
            </w:tcMar>
          </w:tcPr>
          <w:p w14:paraId="5F875DAF" w14:textId="77777777" w:rsidR="00F92D45" w:rsidRPr="002A519A" w:rsidRDefault="00F92D45" w:rsidP="00F92D45">
            <w:pPr>
              <w:contextualSpacing/>
              <w:jc w:val="right"/>
              <w:rPr>
                <w:rFonts w:eastAsia="DengXian"/>
                <w:color w:val="000000"/>
                <w:sz w:val="20"/>
                <w:szCs w:val="20"/>
                <w:lang w:val="fr-CA"/>
              </w:rPr>
            </w:pPr>
            <w:r w:rsidRPr="00B923BC">
              <w:rPr>
                <w:rFonts w:eastAsia="DengXian"/>
                <w:color w:val="000000"/>
                <w:sz w:val="20"/>
                <w:szCs w:val="20"/>
              </w:rPr>
              <w:t>0</w:t>
            </w:r>
          </w:p>
        </w:tc>
        <w:tc>
          <w:tcPr>
            <w:tcW w:w="619" w:type="pct"/>
            <w:tcBorders>
              <w:top w:val="nil"/>
              <w:left w:val="nil"/>
              <w:bottom w:val="single" w:sz="4" w:space="0" w:color="auto"/>
              <w:right w:val="single" w:sz="4" w:space="0" w:color="auto"/>
            </w:tcBorders>
            <w:shd w:val="clear" w:color="auto" w:fill="auto"/>
            <w:tcMar>
              <w:left w:w="58" w:type="dxa"/>
            </w:tcMar>
          </w:tcPr>
          <w:p w14:paraId="6721FC41" w14:textId="77777777" w:rsidR="00F92D45" w:rsidRPr="002A519A" w:rsidRDefault="00F92D45" w:rsidP="00F92D45">
            <w:pPr>
              <w:jc w:val="right"/>
              <w:rPr>
                <w:sz w:val="20"/>
                <w:szCs w:val="20"/>
                <w:lang w:val="fr-CA"/>
              </w:rPr>
            </w:pPr>
            <w:r w:rsidRPr="00B923BC">
              <w:rPr>
                <w:sz w:val="20"/>
                <w:szCs w:val="20"/>
              </w:rPr>
              <w:t>0</w:t>
            </w:r>
          </w:p>
        </w:tc>
        <w:tc>
          <w:tcPr>
            <w:tcW w:w="571" w:type="pct"/>
            <w:tcBorders>
              <w:top w:val="nil"/>
              <w:left w:val="nil"/>
              <w:bottom w:val="single" w:sz="4" w:space="0" w:color="auto"/>
              <w:right w:val="single" w:sz="4" w:space="0" w:color="auto"/>
            </w:tcBorders>
            <w:shd w:val="clear" w:color="auto" w:fill="auto"/>
            <w:tcMar>
              <w:left w:w="58" w:type="dxa"/>
            </w:tcMar>
          </w:tcPr>
          <w:p w14:paraId="1DD74938" w14:textId="77777777" w:rsidR="00F92D45" w:rsidRPr="002A519A" w:rsidRDefault="00F92D45" w:rsidP="00F92D45">
            <w:pPr>
              <w:jc w:val="right"/>
              <w:rPr>
                <w:sz w:val="20"/>
                <w:szCs w:val="20"/>
                <w:lang w:val="fr-CA"/>
              </w:rPr>
            </w:pPr>
            <w:r w:rsidRPr="00B923BC">
              <w:rPr>
                <w:sz w:val="20"/>
                <w:szCs w:val="20"/>
              </w:rPr>
              <w:t>0</w:t>
            </w:r>
          </w:p>
        </w:tc>
        <w:tc>
          <w:tcPr>
            <w:tcW w:w="572" w:type="pct"/>
            <w:tcBorders>
              <w:top w:val="nil"/>
              <w:left w:val="nil"/>
              <w:bottom w:val="single" w:sz="4" w:space="0" w:color="auto"/>
              <w:right w:val="single" w:sz="4" w:space="0" w:color="auto"/>
            </w:tcBorders>
            <w:shd w:val="clear" w:color="auto" w:fill="auto"/>
            <w:tcMar>
              <w:left w:w="58" w:type="dxa"/>
            </w:tcMar>
          </w:tcPr>
          <w:p w14:paraId="6720A9A1" w14:textId="77777777" w:rsidR="00F92D45" w:rsidRPr="002A519A" w:rsidRDefault="00F92D45" w:rsidP="00F92D45">
            <w:pPr>
              <w:jc w:val="right"/>
              <w:rPr>
                <w:sz w:val="20"/>
                <w:szCs w:val="20"/>
                <w:lang w:val="fr-CA"/>
              </w:rPr>
            </w:pPr>
            <w:r w:rsidRPr="00B923BC">
              <w:rPr>
                <w:sz w:val="20"/>
                <w:szCs w:val="20"/>
              </w:rPr>
              <w:t>0</w:t>
            </w:r>
          </w:p>
        </w:tc>
        <w:tc>
          <w:tcPr>
            <w:tcW w:w="523" w:type="pct"/>
            <w:tcBorders>
              <w:top w:val="nil"/>
              <w:left w:val="nil"/>
              <w:bottom w:val="single" w:sz="4" w:space="0" w:color="auto"/>
              <w:right w:val="single" w:sz="4" w:space="0" w:color="auto"/>
            </w:tcBorders>
            <w:shd w:val="clear" w:color="auto" w:fill="auto"/>
            <w:tcMar>
              <w:left w:w="58" w:type="dxa"/>
            </w:tcMar>
          </w:tcPr>
          <w:p w14:paraId="6B187FD8" w14:textId="77777777" w:rsidR="00F92D45" w:rsidRPr="002A519A" w:rsidRDefault="00F92D45" w:rsidP="00F92D45">
            <w:pPr>
              <w:jc w:val="right"/>
              <w:rPr>
                <w:sz w:val="20"/>
                <w:szCs w:val="20"/>
                <w:lang w:val="fr-CA"/>
              </w:rPr>
            </w:pPr>
            <w:r w:rsidRPr="00B923BC">
              <w:rPr>
                <w:sz w:val="20"/>
                <w:szCs w:val="20"/>
              </w:rPr>
              <w:t>0</w:t>
            </w:r>
          </w:p>
        </w:tc>
        <w:tc>
          <w:tcPr>
            <w:tcW w:w="524" w:type="pct"/>
            <w:tcBorders>
              <w:top w:val="nil"/>
              <w:left w:val="nil"/>
              <w:bottom w:val="single" w:sz="4" w:space="0" w:color="auto"/>
              <w:right w:val="single" w:sz="4" w:space="0" w:color="auto"/>
            </w:tcBorders>
            <w:shd w:val="clear" w:color="auto" w:fill="auto"/>
            <w:tcMar>
              <w:left w:w="58" w:type="dxa"/>
            </w:tcMar>
          </w:tcPr>
          <w:p w14:paraId="25ED7310" w14:textId="77777777" w:rsidR="00F92D45" w:rsidRPr="002A519A" w:rsidRDefault="00F92D45" w:rsidP="00F92D45">
            <w:pPr>
              <w:jc w:val="right"/>
              <w:rPr>
                <w:sz w:val="20"/>
                <w:szCs w:val="20"/>
                <w:lang w:val="fr-CA"/>
              </w:rPr>
            </w:pPr>
            <w:r w:rsidRPr="00B923BC">
              <w:rPr>
                <w:sz w:val="20"/>
                <w:szCs w:val="20"/>
              </w:rPr>
              <w:t>0</w:t>
            </w:r>
          </w:p>
        </w:tc>
        <w:tc>
          <w:tcPr>
            <w:tcW w:w="627" w:type="pct"/>
            <w:gridSpan w:val="2"/>
            <w:tcBorders>
              <w:top w:val="nil"/>
              <w:left w:val="nil"/>
              <w:bottom w:val="single" w:sz="4" w:space="0" w:color="auto"/>
              <w:right w:val="single" w:sz="4" w:space="0" w:color="auto"/>
            </w:tcBorders>
            <w:shd w:val="clear" w:color="auto" w:fill="auto"/>
            <w:tcMar>
              <w:left w:w="58" w:type="dxa"/>
            </w:tcMar>
          </w:tcPr>
          <w:p w14:paraId="2163EE60" w14:textId="77777777" w:rsidR="00F92D45" w:rsidRPr="002A519A" w:rsidRDefault="00F92D45" w:rsidP="00F92D45">
            <w:pPr>
              <w:jc w:val="right"/>
              <w:rPr>
                <w:sz w:val="20"/>
                <w:szCs w:val="20"/>
                <w:lang w:val="fr-CA"/>
              </w:rPr>
            </w:pPr>
            <w:r w:rsidRPr="00B923BC">
              <w:rPr>
                <w:sz w:val="20"/>
                <w:szCs w:val="20"/>
              </w:rPr>
              <w:t>0</w:t>
            </w:r>
          </w:p>
        </w:tc>
      </w:tr>
      <w:tr w:rsidR="00F92D45" w:rsidRPr="002A519A" w14:paraId="3825E458" w14:textId="77777777" w:rsidTr="00F92D45">
        <w:tc>
          <w:tcPr>
            <w:tcW w:w="902" w:type="pct"/>
            <w:tcMar>
              <w:left w:w="29" w:type="dxa"/>
              <w:right w:w="14" w:type="dxa"/>
            </w:tcMar>
          </w:tcPr>
          <w:p w14:paraId="0EC20C6C" w14:textId="77777777" w:rsidR="00F92D45" w:rsidRPr="002254C1" w:rsidRDefault="00F92D45" w:rsidP="00F92D45">
            <w:pPr>
              <w:contextualSpacing/>
              <w:jc w:val="left"/>
              <w:rPr>
                <w:sz w:val="24"/>
                <w:szCs w:val="24"/>
                <w:lang w:val="fr-FR"/>
              </w:rPr>
            </w:pPr>
            <w:r w:rsidRPr="002254C1">
              <w:rPr>
                <w:sz w:val="24"/>
                <w:szCs w:val="24"/>
                <w:lang w:val="fr-FR"/>
              </w:rPr>
              <w:t xml:space="preserve">Services de conseil*** </w:t>
            </w:r>
          </w:p>
        </w:tc>
        <w:tc>
          <w:tcPr>
            <w:tcW w:w="662" w:type="pct"/>
            <w:tcBorders>
              <w:top w:val="nil"/>
              <w:left w:val="single" w:sz="4" w:space="0" w:color="auto"/>
              <w:bottom w:val="single" w:sz="4" w:space="0" w:color="auto"/>
              <w:right w:val="single" w:sz="4" w:space="0" w:color="auto"/>
            </w:tcBorders>
            <w:shd w:val="clear" w:color="auto" w:fill="auto"/>
            <w:tcMar>
              <w:left w:w="58" w:type="dxa"/>
            </w:tcMar>
          </w:tcPr>
          <w:p w14:paraId="4563532A" w14:textId="77777777" w:rsidR="00F92D45" w:rsidRPr="002A519A" w:rsidRDefault="00F92D45" w:rsidP="00F92D45">
            <w:pPr>
              <w:contextualSpacing/>
              <w:jc w:val="right"/>
              <w:rPr>
                <w:rFonts w:eastAsia="DengXian"/>
                <w:color w:val="000000"/>
                <w:sz w:val="20"/>
                <w:szCs w:val="20"/>
                <w:lang w:val="fr-CA"/>
              </w:rPr>
            </w:pPr>
            <w:r w:rsidRPr="00B923BC">
              <w:rPr>
                <w:rFonts w:eastAsia="DengXian"/>
                <w:color w:val="000000"/>
                <w:sz w:val="20"/>
                <w:szCs w:val="20"/>
              </w:rPr>
              <w:t>159</w:t>
            </w:r>
            <w:r>
              <w:rPr>
                <w:rFonts w:eastAsia="DengXian"/>
                <w:color w:val="000000"/>
                <w:sz w:val="20"/>
                <w:szCs w:val="20"/>
              </w:rPr>
              <w:t xml:space="preserve"> </w:t>
            </w:r>
            <w:r w:rsidRPr="00B923BC">
              <w:rPr>
                <w:rFonts w:eastAsia="DengXian"/>
                <w:color w:val="000000"/>
                <w:sz w:val="20"/>
                <w:szCs w:val="20"/>
              </w:rPr>
              <w:t>479</w:t>
            </w:r>
          </w:p>
        </w:tc>
        <w:tc>
          <w:tcPr>
            <w:tcW w:w="619" w:type="pct"/>
            <w:tcBorders>
              <w:top w:val="nil"/>
              <w:left w:val="nil"/>
              <w:bottom w:val="single" w:sz="4" w:space="0" w:color="auto"/>
              <w:right w:val="single" w:sz="4" w:space="0" w:color="auto"/>
            </w:tcBorders>
            <w:shd w:val="clear" w:color="auto" w:fill="auto"/>
            <w:tcMar>
              <w:left w:w="58" w:type="dxa"/>
            </w:tcMar>
          </w:tcPr>
          <w:p w14:paraId="0E7A5A7D" w14:textId="77777777" w:rsidR="00F92D45" w:rsidRPr="002A519A" w:rsidRDefault="00F92D45" w:rsidP="00F92D45">
            <w:pPr>
              <w:jc w:val="right"/>
              <w:rPr>
                <w:sz w:val="20"/>
                <w:szCs w:val="20"/>
                <w:lang w:val="fr-CA"/>
              </w:rPr>
            </w:pPr>
            <w:r>
              <w:rPr>
                <w:sz w:val="20"/>
                <w:szCs w:val="20"/>
              </w:rPr>
              <w:t>146 564</w:t>
            </w:r>
          </w:p>
        </w:tc>
        <w:tc>
          <w:tcPr>
            <w:tcW w:w="571" w:type="pct"/>
            <w:tcBorders>
              <w:top w:val="nil"/>
              <w:left w:val="nil"/>
              <w:bottom w:val="single" w:sz="4" w:space="0" w:color="auto"/>
              <w:right w:val="single" w:sz="4" w:space="0" w:color="auto"/>
            </w:tcBorders>
            <w:shd w:val="clear" w:color="auto" w:fill="auto"/>
            <w:tcMar>
              <w:left w:w="58" w:type="dxa"/>
            </w:tcMar>
          </w:tcPr>
          <w:p w14:paraId="06EE13ED" w14:textId="77777777" w:rsidR="00F92D45" w:rsidRPr="002A519A" w:rsidRDefault="00F92D45" w:rsidP="00F92D45">
            <w:pPr>
              <w:jc w:val="right"/>
              <w:rPr>
                <w:sz w:val="20"/>
                <w:szCs w:val="20"/>
                <w:lang w:val="fr-CA"/>
              </w:rPr>
            </w:pPr>
            <w:r w:rsidRPr="00B923BC">
              <w:rPr>
                <w:sz w:val="20"/>
                <w:szCs w:val="20"/>
              </w:rPr>
              <w:t>167</w:t>
            </w:r>
            <w:r>
              <w:rPr>
                <w:sz w:val="20"/>
                <w:szCs w:val="20"/>
              </w:rPr>
              <w:t xml:space="preserve"> </w:t>
            </w:r>
            <w:r w:rsidRPr="00B923BC">
              <w:rPr>
                <w:sz w:val="20"/>
                <w:szCs w:val="20"/>
              </w:rPr>
              <w:t>581</w:t>
            </w:r>
          </w:p>
        </w:tc>
        <w:tc>
          <w:tcPr>
            <w:tcW w:w="572" w:type="pct"/>
            <w:tcBorders>
              <w:top w:val="nil"/>
              <w:left w:val="nil"/>
              <w:bottom w:val="single" w:sz="4" w:space="0" w:color="auto"/>
              <w:right w:val="single" w:sz="4" w:space="0" w:color="auto"/>
            </w:tcBorders>
            <w:shd w:val="clear" w:color="auto" w:fill="auto"/>
            <w:tcMar>
              <w:left w:w="58" w:type="dxa"/>
            </w:tcMar>
          </w:tcPr>
          <w:p w14:paraId="767F2C82" w14:textId="77777777" w:rsidR="00F92D45" w:rsidRPr="002A519A" w:rsidRDefault="00F92D45" w:rsidP="00F92D45">
            <w:pPr>
              <w:jc w:val="right"/>
              <w:rPr>
                <w:sz w:val="20"/>
                <w:szCs w:val="20"/>
                <w:lang w:val="fr-CA"/>
              </w:rPr>
            </w:pPr>
            <w:r w:rsidRPr="00B923BC">
              <w:rPr>
                <w:sz w:val="20"/>
                <w:szCs w:val="20"/>
              </w:rPr>
              <w:t>128</w:t>
            </w:r>
            <w:r>
              <w:rPr>
                <w:sz w:val="20"/>
                <w:szCs w:val="20"/>
              </w:rPr>
              <w:t xml:space="preserve"> </w:t>
            </w:r>
            <w:r w:rsidRPr="00B923BC">
              <w:rPr>
                <w:sz w:val="20"/>
                <w:szCs w:val="20"/>
              </w:rPr>
              <w:t>880</w:t>
            </w:r>
          </w:p>
        </w:tc>
        <w:tc>
          <w:tcPr>
            <w:tcW w:w="523" w:type="pct"/>
            <w:tcBorders>
              <w:top w:val="nil"/>
              <w:left w:val="nil"/>
              <w:bottom w:val="single" w:sz="4" w:space="0" w:color="auto"/>
              <w:right w:val="single" w:sz="4" w:space="0" w:color="auto"/>
            </w:tcBorders>
            <w:shd w:val="clear" w:color="auto" w:fill="auto"/>
            <w:tcMar>
              <w:left w:w="58" w:type="dxa"/>
            </w:tcMar>
          </w:tcPr>
          <w:p w14:paraId="07DB6706" w14:textId="77777777" w:rsidR="00F92D45" w:rsidRPr="002A519A" w:rsidRDefault="00F92D45" w:rsidP="00F92D45">
            <w:pPr>
              <w:jc w:val="right"/>
              <w:rPr>
                <w:sz w:val="20"/>
                <w:szCs w:val="20"/>
                <w:lang w:val="fr-CA"/>
              </w:rPr>
            </w:pPr>
            <w:r>
              <w:rPr>
                <w:sz w:val="20"/>
                <w:szCs w:val="20"/>
              </w:rPr>
              <w:t>164 628</w:t>
            </w:r>
          </w:p>
        </w:tc>
        <w:tc>
          <w:tcPr>
            <w:tcW w:w="524" w:type="pct"/>
            <w:tcBorders>
              <w:top w:val="nil"/>
              <w:left w:val="nil"/>
              <w:bottom w:val="single" w:sz="4" w:space="0" w:color="auto"/>
              <w:right w:val="single" w:sz="4" w:space="0" w:color="auto"/>
            </w:tcBorders>
            <w:shd w:val="clear" w:color="auto" w:fill="auto"/>
            <w:tcMar>
              <w:left w:w="58" w:type="dxa"/>
            </w:tcMar>
          </w:tcPr>
          <w:p w14:paraId="070C04F5" w14:textId="77777777" w:rsidR="00F92D45" w:rsidRPr="002A519A" w:rsidRDefault="00F92D45" w:rsidP="00F92D45">
            <w:pPr>
              <w:jc w:val="right"/>
              <w:rPr>
                <w:sz w:val="20"/>
                <w:szCs w:val="20"/>
                <w:lang w:val="fr-CA"/>
              </w:rPr>
            </w:pPr>
            <w:r w:rsidRPr="00B923BC">
              <w:rPr>
                <w:sz w:val="20"/>
                <w:szCs w:val="20"/>
              </w:rPr>
              <w:t>10</w:t>
            </w:r>
            <w:r>
              <w:rPr>
                <w:sz w:val="20"/>
                <w:szCs w:val="20"/>
              </w:rPr>
              <w:t xml:space="preserve"> </w:t>
            </w:r>
            <w:r w:rsidRPr="00B923BC">
              <w:rPr>
                <w:sz w:val="20"/>
                <w:szCs w:val="20"/>
              </w:rPr>
              <w:t>874</w:t>
            </w:r>
          </w:p>
        </w:tc>
        <w:tc>
          <w:tcPr>
            <w:tcW w:w="627" w:type="pct"/>
            <w:gridSpan w:val="2"/>
            <w:tcBorders>
              <w:top w:val="nil"/>
              <w:left w:val="nil"/>
              <w:bottom w:val="single" w:sz="4" w:space="0" w:color="auto"/>
              <w:right w:val="single" w:sz="4" w:space="0" w:color="auto"/>
            </w:tcBorders>
            <w:shd w:val="clear" w:color="auto" w:fill="auto"/>
            <w:tcMar>
              <w:left w:w="58" w:type="dxa"/>
            </w:tcMar>
          </w:tcPr>
          <w:p w14:paraId="7326F22F" w14:textId="77777777" w:rsidR="00F92D45" w:rsidRPr="002A519A" w:rsidRDefault="00F92D45" w:rsidP="00F92D45">
            <w:pPr>
              <w:jc w:val="right"/>
              <w:rPr>
                <w:sz w:val="20"/>
                <w:szCs w:val="20"/>
                <w:lang w:val="fr-CA"/>
              </w:rPr>
            </w:pPr>
            <w:r w:rsidRPr="00B923BC">
              <w:rPr>
                <w:sz w:val="20"/>
                <w:szCs w:val="20"/>
              </w:rPr>
              <w:t>20</w:t>
            </w:r>
            <w:r>
              <w:rPr>
                <w:sz w:val="20"/>
                <w:szCs w:val="20"/>
              </w:rPr>
              <w:t xml:space="preserve"> </w:t>
            </w:r>
            <w:r w:rsidRPr="00B923BC">
              <w:rPr>
                <w:sz w:val="20"/>
                <w:szCs w:val="20"/>
              </w:rPr>
              <w:t>579</w:t>
            </w:r>
          </w:p>
        </w:tc>
      </w:tr>
      <w:tr w:rsidR="00F92D45" w:rsidRPr="002A519A" w14:paraId="294EE59B" w14:textId="77777777" w:rsidTr="00F92D45">
        <w:tc>
          <w:tcPr>
            <w:tcW w:w="902" w:type="pct"/>
            <w:tcMar>
              <w:left w:w="29" w:type="dxa"/>
              <w:right w:w="14" w:type="dxa"/>
            </w:tcMar>
            <w:vAlign w:val="center"/>
          </w:tcPr>
          <w:p w14:paraId="20B5D3C5" w14:textId="77777777" w:rsidR="00F92D45" w:rsidRPr="002254C1" w:rsidRDefault="00F92D45" w:rsidP="00F92D45">
            <w:pPr>
              <w:contextualSpacing/>
              <w:jc w:val="left"/>
              <w:rPr>
                <w:b/>
                <w:sz w:val="24"/>
                <w:szCs w:val="24"/>
                <w:lang w:val="fr-CA"/>
              </w:rPr>
            </w:pPr>
            <w:r>
              <w:rPr>
                <w:b/>
                <w:sz w:val="24"/>
                <w:szCs w:val="24"/>
                <w:lang w:val="fr-CA"/>
              </w:rPr>
              <w:t>Total partiel des coûts de secteur</w:t>
            </w:r>
            <w:r w:rsidRPr="002254C1">
              <w:rPr>
                <w:b/>
                <w:sz w:val="24"/>
                <w:szCs w:val="24"/>
                <w:lang w:val="fr-CA"/>
              </w:rPr>
              <w:t xml:space="preserve"> </w:t>
            </w:r>
          </w:p>
        </w:tc>
        <w:tc>
          <w:tcPr>
            <w:tcW w:w="662" w:type="pct"/>
            <w:tcBorders>
              <w:top w:val="nil"/>
              <w:left w:val="single" w:sz="4" w:space="0" w:color="auto"/>
              <w:bottom w:val="single" w:sz="4" w:space="0" w:color="auto"/>
              <w:right w:val="single" w:sz="4" w:space="0" w:color="auto"/>
            </w:tcBorders>
            <w:shd w:val="clear" w:color="auto" w:fill="auto"/>
            <w:tcMar>
              <w:left w:w="58" w:type="dxa"/>
            </w:tcMar>
          </w:tcPr>
          <w:p w14:paraId="7A89F133" w14:textId="77777777" w:rsidR="00F92D45" w:rsidRPr="002A519A" w:rsidRDefault="00F92D45" w:rsidP="00F92D45">
            <w:pPr>
              <w:contextualSpacing/>
              <w:jc w:val="right"/>
              <w:rPr>
                <w:rFonts w:eastAsia="DengXian"/>
                <w:color w:val="000000"/>
                <w:sz w:val="20"/>
                <w:szCs w:val="20"/>
                <w:lang w:val="fr-CA"/>
              </w:rPr>
            </w:pPr>
            <w:r w:rsidRPr="00B923BC">
              <w:rPr>
                <w:rFonts w:eastAsia="DengXian"/>
                <w:color w:val="000000"/>
                <w:sz w:val="20"/>
                <w:szCs w:val="20"/>
              </w:rPr>
              <w:t>2</w:t>
            </w:r>
            <w:r>
              <w:rPr>
                <w:rFonts w:eastAsia="DengXian"/>
                <w:color w:val="000000"/>
                <w:sz w:val="20"/>
                <w:szCs w:val="20"/>
              </w:rPr>
              <w:t xml:space="preserve"> </w:t>
            </w:r>
            <w:r w:rsidRPr="00B923BC">
              <w:rPr>
                <w:rFonts w:eastAsia="DengXian"/>
                <w:color w:val="000000"/>
                <w:sz w:val="20"/>
                <w:szCs w:val="20"/>
              </w:rPr>
              <w:t>327</w:t>
            </w:r>
            <w:r>
              <w:rPr>
                <w:rFonts w:eastAsia="DengXian"/>
                <w:color w:val="000000"/>
                <w:sz w:val="20"/>
                <w:szCs w:val="20"/>
              </w:rPr>
              <w:t xml:space="preserve"> </w:t>
            </w:r>
            <w:r w:rsidRPr="00B923BC">
              <w:rPr>
                <w:rFonts w:eastAsia="DengXian"/>
                <w:color w:val="000000"/>
                <w:sz w:val="20"/>
                <w:szCs w:val="20"/>
              </w:rPr>
              <w:t>729</w:t>
            </w:r>
          </w:p>
        </w:tc>
        <w:tc>
          <w:tcPr>
            <w:tcW w:w="619" w:type="pct"/>
            <w:tcBorders>
              <w:top w:val="nil"/>
              <w:left w:val="nil"/>
              <w:bottom w:val="single" w:sz="4" w:space="0" w:color="auto"/>
              <w:right w:val="single" w:sz="4" w:space="0" w:color="auto"/>
            </w:tcBorders>
            <w:shd w:val="clear" w:color="auto" w:fill="auto"/>
            <w:tcMar>
              <w:left w:w="58" w:type="dxa"/>
            </w:tcMar>
          </w:tcPr>
          <w:p w14:paraId="18F71A0E" w14:textId="77777777" w:rsidR="00F92D45" w:rsidRPr="002A519A" w:rsidRDefault="00F92D45" w:rsidP="00F92D45">
            <w:pPr>
              <w:jc w:val="right"/>
              <w:rPr>
                <w:sz w:val="20"/>
                <w:szCs w:val="20"/>
                <w:lang w:val="fr-CA"/>
              </w:rPr>
            </w:pPr>
            <w:r>
              <w:rPr>
                <w:sz w:val="20"/>
                <w:szCs w:val="20"/>
              </w:rPr>
              <w:t>2 125 944</w:t>
            </w:r>
          </w:p>
        </w:tc>
        <w:tc>
          <w:tcPr>
            <w:tcW w:w="571" w:type="pct"/>
            <w:tcBorders>
              <w:top w:val="nil"/>
              <w:left w:val="nil"/>
              <w:bottom w:val="single" w:sz="4" w:space="0" w:color="auto"/>
              <w:right w:val="single" w:sz="4" w:space="0" w:color="auto"/>
            </w:tcBorders>
            <w:shd w:val="clear" w:color="auto" w:fill="auto"/>
            <w:tcMar>
              <w:left w:w="58" w:type="dxa"/>
            </w:tcMar>
          </w:tcPr>
          <w:p w14:paraId="5AAF4D8C" w14:textId="77777777" w:rsidR="00F92D45" w:rsidRPr="002A519A" w:rsidRDefault="00F92D45" w:rsidP="00F92D45">
            <w:pPr>
              <w:jc w:val="right"/>
              <w:rPr>
                <w:sz w:val="20"/>
                <w:szCs w:val="20"/>
                <w:lang w:val="fr-CA"/>
              </w:rPr>
            </w:pPr>
            <w:r w:rsidRPr="00B923BC">
              <w:rPr>
                <w:sz w:val="20"/>
                <w:szCs w:val="20"/>
              </w:rPr>
              <w:t>2</w:t>
            </w:r>
            <w:r>
              <w:rPr>
                <w:sz w:val="20"/>
                <w:szCs w:val="20"/>
              </w:rPr>
              <w:t xml:space="preserve"> </w:t>
            </w:r>
            <w:r w:rsidRPr="00B923BC">
              <w:rPr>
                <w:sz w:val="20"/>
                <w:szCs w:val="20"/>
              </w:rPr>
              <w:t>157</w:t>
            </w:r>
            <w:r>
              <w:rPr>
                <w:sz w:val="20"/>
                <w:szCs w:val="20"/>
              </w:rPr>
              <w:t xml:space="preserve"> </w:t>
            </w:r>
            <w:r w:rsidRPr="00B923BC">
              <w:rPr>
                <w:sz w:val="20"/>
                <w:szCs w:val="20"/>
              </w:rPr>
              <w:t>480</w:t>
            </w:r>
          </w:p>
        </w:tc>
        <w:tc>
          <w:tcPr>
            <w:tcW w:w="572" w:type="pct"/>
            <w:tcBorders>
              <w:top w:val="nil"/>
              <w:left w:val="nil"/>
              <w:bottom w:val="single" w:sz="4" w:space="0" w:color="auto"/>
              <w:right w:val="single" w:sz="4" w:space="0" w:color="auto"/>
            </w:tcBorders>
            <w:shd w:val="clear" w:color="auto" w:fill="auto"/>
            <w:tcMar>
              <w:left w:w="58" w:type="dxa"/>
            </w:tcMar>
          </w:tcPr>
          <w:p w14:paraId="123ED21F" w14:textId="77777777" w:rsidR="00F92D45" w:rsidRPr="002A519A" w:rsidRDefault="00F92D45" w:rsidP="00F92D45">
            <w:pPr>
              <w:jc w:val="right"/>
              <w:rPr>
                <w:sz w:val="20"/>
                <w:szCs w:val="20"/>
                <w:lang w:val="fr-CA"/>
              </w:rPr>
            </w:pPr>
            <w:r w:rsidRPr="00B923BC">
              <w:rPr>
                <w:sz w:val="20"/>
                <w:szCs w:val="20"/>
              </w:rPr>
              <w:t>1</w:t>
            </w:r>
            <w:r>
              <w:rPr>
                <w:sz w:val="20"/>
                <w:szCs w:val="20"/>
              </w:rPr>
              <w:t xml:space="preserve"> </w:t>
            </w:r>
            <w:r w:rsidRPr="00B923BC">
              <w:rPr>
                <w:sz w:val="20"/>
                <w:szCs w:val="20"/>
              </w:rPr>
              <w:t>636</w:t>
            </w:r>
            <w:r>
              <w:rPr>
                <w:sz w:val="20"/>
                <w:szCs w:val="20"/>
              </w:rPr>
              <w:t xml:space="preserve"> </w:t>
            </w:r>
            <w:r w:rsidRPr="00B923BC">
              <w:rPr>
                <w:sz w:val="20"/>
                <w:szCs w:val="20"/>
              </w:rPr>
              <w:t>042</w:t>
            </w:r>
          </w:p>
        </w:tc>
        <w:tc>
          <w:tcPr>
            <w:tcW w:w="523" w:type="pct"/>
            <w:tcBorders>
              <w:top w:val="nil"/>
              <w:left w:val="nil"/>
              <w:bottom w:val="single" w:sz="4" w:space="0" w:color="auto"/>
              <w:right w:val="single" w:sz="4" w:space="0" w:color="auto"/>
            </w:tcBorders>
            <w:shd w:val="clear" w:color="auto" w:fill="auto"/>
            <w:tcMar>
              <w:left w:w="58" w:type="dxa"/>
            </w:tcMar>
          </w:tcPr>
          <w:p w14:paraId="0F0FB613" w14:textId="77777777" w:rsidR="00F92D45" w:rsidRPr="002A519A" w:rsidRDefault="00F92D45" w:rsidP="00F92D45">
            <w:pPr>
              <w:jc w:val="right"/>
              <w:rPr>
                <w:sz w:val="20"/>
                <w:szCs w:val="20"/>
                <w:lang w:val="fr-CA"/>
              </w:rPr>
            </w:pPr>
            <w:r>
              <w:rPr>
                <w:sz w:val="20"/>
                <w:szCs w:val="20"/>
              </w:rPr>
              <w:t>2 201 637</w:t>
            </w:r>
          </w:p>
        </w:tc>
        <w:tc>
          <w:tcPr>
            <w:tcW w:w="524" w:type="pct"/>
            <w:tcBorders>
              <w:top w:val="nil"/>
              <w:left w:val="nil"/>
              <w:bottom w:val="single" w:sz="4" w:space="0" w:color="auto"/>
              <w:right w:val="single" w:sz="4" w:space="0" w:color="auto"/>
            </w:tcBorders>
            <w:shd w:val="clear" w:color="auto" w:fill="auto"/>
            <w:tcMar>
              <w:left w:w="58" w:type="dxa"/>
            </w:tcMar>
          </w:tcPr>
          <w:p w14:paraId="68C89CF7" w14:textId="77777777" w:rsidR="00F92D45" w:rsidRPr="002A519A" w:rsidRDefault="00F92D45" w:rsidP="00F92D45">
            <w:pPr>
              <w:jc w:val="right"/>
              <w:rPr>
                <w:sz w:val="20"/>
                <w:szCs w:val="20"/>
                <w:lang w:val="fr-CA"/>
              </w:rPr>
            </w:pPr>
            <w:r w:rsidRPr="00B923BC">
              <w:rPr>
                <w:sz w:val="20"/>
                <w:szCs w:val="20"/>
              </w:rPr>
              <w:t>276</w:t>
            </w:r>
            <w:r>
              <w:rPr>
                <w:sz w:val="20"/>
                <w:szCs w:val="20"/>
              </w:rPr>
              <w:t xml:space="preserve"> </w:t>
            </w:r>
            <w:r w:rsidRPr="00B923BC">
              <w:rPr>
                <w:sz w:val="20"/>
                <w:szCs w:val="20"/>
              </w:rPr>
              <w:t>322</w:t>
            </w:r>
          </w:p>
        </w:tc>
        <w:tc>
          <w:tcPr>
            <w:tcW w:w="627" w:type="pct"/>
            <w:gridSpan w:val="2"/>
            <w:tcBorders>
              <w:top w:val="nil"/>
              <w:left w:val="nil"/>
              <w:bottom w:val="single" w:sz="4" w:space="0" w:color="auto"/>
              <w:right w:val="single" w:sz="4" w:space="0" w:color="auto"/>
            </w:tcBorders>
            <w:shd w:val="clear" w:color="auto" w:fill="auto"/>
            <w:tcMar>
              <w:left w:w="58" w:type="dxa"/>
            </w:tcMar>
          </w:tcPr>
          <w:p w14:paraId="733A940F" w14:textId="77777777" w:rsidR="00F92D45" w:rsidRPr="002A519A" w:rsidRDefault="00F92D45" w:rsidP="00F92D45">
            <w:pPr>
              <w:jc w:val="right"/>
              <w:rPr>
                <w:sz w:val="20"/>
                <w:szCs w:val="20"/>
                <w:lang w:val="fr-CA"/>
              </w:rPr>
            </w:pPr>
            <w:r w:rsidRPr="00B923BC">
              <w:rPr>
                <w:sz w:val="20"/>
                <w:szCs w:val="20"/>
              </w:rPr>
              <w:t>331</w:t>
            </w:r>
            <w:r>
              <w:rPr>
                <w:sz w:val="20"/>
                <w:szCs w:val="20"/>
              </w:rPr>
              <w:t xml:space="preserve"> </w:t>
            </w:r>
            <w:r w:rsidRPr="00B923BC">
              <w:rPr>
                <w:sz w:val="20"/>
                <w:szCs w:val="20"/>
              </w:rPr>
              <w:t>511</w:t>
            </w:r>
          </w:p>
        </w:tc>
      </w:tr>
      <w:tr w:rsidR="00F92D45" w:rsidRPr="002A519A" w14:paraId="683AF855" w14:textId="77777777" w:rsidTr="00F92D45">
        <w:tc>
          <w:tcPr>
            <w:tcW w:w="902" w:type="pct"/>
            <w:tcMar>
              <w:left w:w="29" w:type="dxa"/>
              <w:right w:w="14" w:type="dxa"/>
            </w:tcMar>
            <w:vAlign w:val="center"/>
          </w:tcPr>
          <w:p w14:paraId="52CB4359" w14:textId="77777777" w:rsidR="00F92D45" w:rsidRPr="002254C1" w:rsidRDefault="00F92D45" w:rsidP="00F92D45">
            <w:pPr>
              <w:contextualSpacing/>
              <w:jc w:val="left"/>
              <w:rPr>
                <w:b/>
                <w:sz w:val="24"/>
                <w:szCs w:val="24"/>
                <w:lang w:val="fr-CA"/>
              </w:rPr>
            </w:pPr>
            <w:r w:rsidRPr="002254C1">
              <w:rPr>
                <w:b/>
                <w:sz w:val="24"/>
                <w:szCs w:val="24"/>
                <w:lang w:val="fr-CA"/>
              </w:rPr>
              <w:t>Coûts partagés</w:t>
            </w:r>
          </w:p>
        </w:tc>
        <w:tc>
          <w:tcPr>
            <w:tcW w:w="4098" w:type="pct"/>
            <w:gridSpan w:val="8"/>
            <w:tcMar>
              <w:left w:w="58" w:type="dxa"/>
            </w:tcMar>
          </w:tcPr>
          <w:p w14:paraId="5AE39794" w14:textId="77777777" w:rsidR="00F92D45" w:rsidRPr="002A519A" w:rsidRDefault="00F92D45" w:rsidP="00F92D45">
            <w:pPr>
              <w:contextualSpacing/>
              <w:jc w:val="right"/>
              <w:rPr>
                <w:sz w:val="20"/>
                <w:szCs w:val="20"/>
                <w:lang w:val="fr-CA"/>
              </w:rPr>
            </w:pPr>
            <w:r>
              <w:rPr>
                <w:sz w:val="20"/>
                <w:szCs w:val="20"/>
              </w:rPr>
              <w:t>12 395 055</w:t>
            </w:r>
          </w:p>
        </w:tc>
      </w:tr>
      <w:tr w:rsidR="00F92D45" w:rsidRPr="002A519A" w14:paraId="26909B6E" w14:textId="77777777" w:rsidTr="00F92D45">
        <w:tc>
          <w:tcPr>
            <w:tcW w:w="902" w:type="pct"/>
            <w:tcMar>
              <w:left w:w="29" w:type="dxa"/>
              <w:right w:w="14" w:type="dxa"/>
            </w:tcMar>
            <w:vAlign w:val="center"/>
          </w:tcPr>
          <w:p w14:paraId="3955C07A" w14:textId="77777777" w:rsidR="00F92D45" w:rsidRPr="002254C1" w:rsidRDefault="00F92D45" w:rsidP="00F92D45">
            <w:pPr>
              <w:contextualSpacing/>
              <w:jc w:val="left"/>
              <w:rPr>
                <w:sz w:val="24"/>
                <w:szCs w:val="24"/>
                <w:lang w:val="fr-CA"/>
              </w:rPr>
            </w:pPr>
            <w:r w:rsidRPr="002254C1">
              <w:rPr>
                <w:sz w:val="24"/>
                <w:szCs w:val="24"/>
                <w:lang w:val="fr-FR"/>
              </w:rPr>
              <w:t>Personnel de soutien</w:t>
            </w:r>
          </w:p>
        </w:tc>
        <w:tc>
          <w:tcPr>
            <w:tcW w:w="4098" w:type="pct"/>
            <w:gridSpan w:val="8"/>
            <w:tcMar>
              <w:left w:w="58" w:type="dxa"/>
            </w:tcMar>
          </w:tcPr>
          <w:p w14:paraId="29C5DBDE" w14:textId="77777777" w:rsidR="00F92D45" w:rsidRPr="002A519A" w:rsidRDefault="00F92D45" w:rsidP="00F92D45">
            <w:pPr>
              <w:jc w:val="right"/>
              <w:rPr>
                <w:sz w:val="20"/>
                <w:szCs w:val="20"/>
                <w:lang w:val="fr-CA"/>
              </w:rPr>
            </w:pPr>
            <w:r>
              <w:rPr>
                <w:sz w:val="20"/>
                <w:szCs w:val="20"/>
              </w:rPr>
              <w:t>6 539 906</w:t>
            </w:r>
          </w:p>
        </w:tc>
      </w:tr>
      <w:tr w:rsidR="00F92D45" w:rsidRPr="002A519A" w14:paraId="5DB9C62C" w14:textId="77777777" w:rsidTr="00F92D45">
        <w:tc>
          <w:tcPr>
            <w:tcW w:w="902" w:type="pct"/>
            <w:tcMar>
              <w:left w:w="29" w:type="dxa"/>
              <w:right w:w="14" w:type="dxa"/>
            </w:tcMar>
            <w:vAlign w:val="center"/>
          </w:tcPr>
          <w:p w14:paraId="14A7A541" w14:textId="77777777" w:rsidR="00F92D45" w:rsidRPr="002254C1" w:rsidRDefault="00F92D45" w:rsidP="00F92D45">
            <w:pPr>
              <w:contextualSpacing/>
              <w:jc w:val="left"/>
              <w:rPr>
                <w:sz w:val="24"/>
                <w:szCs w:val="24"/>
                <w:lang w:val="fr-CA"/>
              </w:rPr>
            </w:pPr>
            <w:r w:rsidRPr="002254C1">
              <w:rPr>
                <w:sz w:val="24"/>
                <w:szCs w:val="24"/>
                <w:lang w:val="fr-FR"/>
              </w:rPr>
              <w:t>Ordinateurs, Internet, poste, téléphone, imprimerie</w:t>
            </w:r>
          </w:p>
        </w:tc>
        <w:tc>
          <w:tcPr>
            <w:tcW w:w="4098" w:type="pct"/>
            <w:gridSpan w:val="8"/>
            <w:tcMar>
              <w:left w:w="58" w:type="dxa"/>
            </w:tcMar>
          </w:tcPr>
          <w:p w14:paraId="7E7B5D5D" w14:textId="77777777" w:rsidR="00F92D45" w:rsidRPr="002A519A" w:rsidRDefault="00F92D45" w:rsidP="00F92D45">
            <w:pPr>
              <w:jc w:val="right"/>
              <w:rPr>
                <w:sz w:val="20"/>
                <w:szCs w:val="20"/>
                <w:lang w:val="fr-CA"/>
              </w:rPr>
            </w:pPr>
            <w:r>
              <w:rPr>
                <w:sz w:val="20"/>
                <w:szCs w:val="20"/>
              </w:rPr>
              <w:t>1 588 319</w:t>
            </w:r>
          </w:p>
        </w:tc>
      </w:tr>
      <w:tr w:rsidR="00F92D45" w:rsidRPr="002A519A" w14:paraId="4A980E1E" w14:textId="77777777" w:rsidTr="00F92D45">
        <w:trPr>
          <w:trHeight w:val="690"/>
        </w:trPr>
        <w:tc>
          <w:tcPr>
            <w:tcW w:w="902" w:type="pct"/>
            <w:tcMar>
              <w:left w:w="29" w:type="dxa"/>
              <w:right w:w="14" w:type="dxa"/>
            </w:tcMar>
            <w:vAlign w:val="center"/>
          </w:tcPr>
          <w:p w14:paraId="3AF47CE5" w14:textId="77777777" w:rsidR="00F92D45" w:rsidRPr="002254C1" w:rsidRDefault="00F92D45" w:rsidP="00F92D45">
            <w:pPr>
              <w:contextualSpacing/>
              <w:jc w:val="left"/>
              <w:rPr>
                <w:sz w:val="24"/>
                <w:szCs w:val="24"/>
                <w:lang w:val="fr-CA"/>
              </w:rPr>
            </w:pPr>
            <w:r w:rsidRPr="002254C1">
              <w:rPr>
                <w:sz w:val="24"/>
                <w:szCs w:val="24"/>
                <w:lang w:val="fr-FR"/>
              </w:rPr>
              <w:t>Service de fonctionnement du bureau et entretien; services</w:t>
            </w:r>
          </w:p>
        </w:tc>
        <w:tc>
          <w:tcPr>
            <w:tcW w:w="4098" w:type="pct"/>
            <w:gridSpan w:val="8"/>
            <w:tcMar>
              <w:left w:w="58" w:type="dxa"/>
            </w:tcMar>
          </w:tcPr>
          <w:p w14:paraId="50684125" w14:textId="77777777" w:rsidR="00F92D45" w:rsidRPr="002A519A" w:rsidRDefault="00F92D45" w:rsidP="00F92D45">
            <w:pPr>
              <w:jc w:val="right"/>
              <w:rPr>
                <w:sz w:val="20"/>
                <w:szCs w:val="20"/>
                <w:lang w:val="fr-CA"/>
              </w:rPr>
            </w:pPr>
            <w:r>
              <w:rPr>
                <w:sz w:val="20"/>
                <w:szCs w:val="20"/>
              </w:rPr>
              <w:t>4 266 830</w:t>
            </w:r>
          </w:p>
        </w:tc>
      </w:tr>
      <w:tr w:rsidR="00F92D45" w:rsidRPr="002A519A" w14:paraId="547824B0" w14:textId="77777777" w:rsidTr="00F92D45">
        <w:tc>
          <w:tcPr>
            <w:tcW w:w="902" w:type="pct"/>
            <w:tcMar>
              <w:left w:w="29" w:type="dxa"/>
              <w:right w:w="14" w:type="dxa"/>
            </w:tcMar>
            <w:vAlign w:val="center"/>
          </w:tcPr>
          <w:p w14:paraId="46628165" w14:textId="77777777" w:rsidR="00F92D45" w:rsidRPr="002254C1" w:rsidRDefault="00F92D45" w:rsidP="00F92D45">
            <w:pPr>
              <w:contextualSpacing/>
              <w:jc w:val="left"/>
              <w:rPr>
                <w:b/>
                <w:sz w:val="24"/>
                <w:szCs w:val="24"/>
                <w:lang w:val="fr-CA"/>
              </w:rPr>
            </w:pPr>
            <w:r w:rsidRPr="002254C1">
              <w:rPr>
                <w:b/>
                <w:sz w:val="24"/>
                <w:szCs w:val="24"/>
                <w:lang w:val="fr-CA"/>
              </w:rPr>
              <w:t>Total</w:t>
            </w:r>
          </w:p>
        </w:tc>
        <w:tc>
          <w:tcPr>
            <w:tcW w:w="662" w:type="pct"/>
            <w:tcBorders>
              <w:top w:val="nil"/>
              <w:left w:val="single" w:sz="4" w:space="0" w:color="auto"/>
              <w:bottom w:val="single" w:sz="4" w:space="0" w:color="auto"/>
              <w:right w:val="single" w:sz="4" w:space="0" w:color="auto"/>
            </w:tcBorders>
            <w:shd w:val="clear" w:color="auto" w:fill="auto"/>
            <w:tcMar>
              <w:left w:w="58" w:type="dxa"/>
            </w:tcMar>
          </w:tcPr>
          <w:p w14:paraId="4C0ADA21" w14:textId="77777777" w:rsidR="00F92D45" w:rsidRPr="002A519A" w:rsidRDefault="00F92D45" w:rsidP="00F92D45">
            <w:pPr>
              <w:contextualSpacing/>
              <w:jc w:val="right"/>
              <w:rPr>
                <w:rFonts w:eastAsia="DengXian"/>
                <w:b/>
                <w:color w:val="000000"/>
                <w:sz w:val="20"/>
                <w:szCs w:val="20"/>
                <w:lang w:val="fr-CA"/>
              </w:rPr>
            </w:pPr>
            <w:r w:rsidRPr="00B923BC">
              <w:rPr>
                <w:b/>
                <w:sz w:val="20"/>
                <w:szCs w:val="20"/>
              </w:rPr>
              <w:t>4</w:t>
            </w:r>
            <w:r>
              <w:rPr>
                <w:b/>
                <w:sz w:val="20"/>
                <w:szCs w:val="20"/>
              </w:rPr>
              <w:t xml:space="preserve"> </w:t>
            </w:r>
            <w:r w:rsidRPr="00B923BC">
              <w:rPr>
                <w:b/>
                <w:sz w:val="20"/>
                <w:szCs w:val="20"/>
              </w:rPr>
              <w:t>889</w:t>
            </w:r>
            <w:r>
              <w:rPr>
                <w:b/>
                <w:sz w:val="20"/>
                <w:szCs w:val="20"/>
              </w:rPr>
              <w:t xml:space="preserve"> </w:t>
            </w:r>
            <w:r w:rsidRPr="00B923BC">
              <w:rPr>
                <w:b/>
                <w:sz w:val="20"/>
                <w:szCs w:val="20"/>
              </w:rPr>
              <w:t>411</w:t>
            </w:r>
          </w:p>
        </w:tc>
        <w:tc>
          <w:tcPr>
            <w:tcW w:w="619" w:type="pct"/>
            <w:tcBorders>
              <w:top w:val="nil"/>
              <w:left w:val="nil"/>
              <w:bottom w:val="single" w:sz="4" w:space="0" w:color="auto"/>
              <w:right w:val="single" w:sz="4" w:space="0" w:color="auto"/>
            </w:tcBorders>
            <w:shd w:val="clear" w:color="auto" w:fill="auto"/>
            <w:tcMar>
              <w:left w:w="58" w:type="dxa"/>
            </w:tcMar>
          </w:tcPr>
          <w:p w14:paraId="575F070B" w14:textId="77777777" w:rsidR="00F92D45" w:rsidRPr="002A519A" w:rsidRDefault="00F92D45" w:rsidP="00F92D45">
            <w:pPr>
              <w:jc w:val="right"/>
              <w:rPr>
                <w:b/>
                <w:sz w:val="20"/>
                <w:szCs w:val="20"/>
                <w:lang w:val="fr-CA"/>
              </w:rPr>
            </w:pPr>
            <w:r>
              <w:rPr>
                <w:b/>
                <w:sz w:val="20"/>
                <w:szCs w:val="20"/>
              </w:rPr>
              <w:t>4 355 932</w:t>
            </w:r>
          </w:p>
        </w:tc>
        <w:tc>
          <w:tcPr>
            <w:tcW w:w="571" w:type="pct"/>
            <w:tcBorders>
              <w:top w:val="nil"/>
              <w:left w:val="nil"/>
              <w:bottom w:val="single" w:sz="4" w:space="0" w:color="auto"/>
              <w:right w:val="single" w:sz="4" w:space="0" w:color="auto"/>
            </w:tcBorders>
            <w:shd w:val="clear" w:color="auto" w:fill="auto"/>
            <w:tcMar>
              <w:left w:w="58" w:type="dxa"/>
            </w:tcMar>
          </w:tcPr>
          <w:p w14:paraId="739E0FC7" w14:textId="77777777" w:rsidR="00F92D45" w:rsidRPr="002A519A" w:rsidRDefault="00F92D45" w:rsidP="00F92D45">
            <w:pPr>
              <w:jc w:val="right"/>
              <w:rPr>
                <w:b/>
                <w:sz w:val="20"/>
                <w:szCs w:val="20"/>
                <w:lang w:val="fr-CA"/>
              </w:rPr>
            </w:pPr>
            <w:r w:rsidRPr="00B923BC">
              <w:rPr>
                <w:b/>
                <w:sz w:val="20"/>
                <w:szCs w:val="20"/>
              </w:rPr>
              <w:t>4</w:t>
            </w:r>
            <w:r>
              <w:rPr>
                <w:b/>
                <w:sz w:val="20"/>
                <w:szCs w:val="20"/>
              </w:rPr>
              <w:t xml:space="preserve"> </w:t>
            </w:r>
            <w:r w:rsidRPr="00B923BC">
              <w:rPr>
                <w:b/>
                <w:sz w:val="20"/>
                <w:szCs w:val="20"/>
              </w:rPr>
              <w:t>749</w:t>
            </w:r>
            <w:r>
              <w:rPr>
                <w:b/>
                <w:sz w:val="20"/>
                <w:szCs w:val="20"/>
              </w:rPr>
              <w:t xml:space="preserve"> </w:t>
            </w:r>
            <w:r w:rsidRPr="00B923BC">
              <w:rPr>
                <w:b/>
                <w:sz w:val="20"/>
                <w:szCs w:val="20"/>
              </w:rPr>
              <w:t>869</w:t>
            </w:r>
          </w:p>
        </w:tc>
        <w:tc>
          <w:tcPr>
            <w:tcW w:w="572" w:type="pct"/>
            <w:tcBorders>
              <w:top w:val="nil"/>
              <w:left w:val="nil"/>
              <w:bottom w:val="single" w:sz="4" w:space="0" w:color="auto"/>
              <w:right w:val="single" w:sz="4" w:space="0" w:color="auto"/>
            </w:tcBorders>
            <w:shd w:val="clear" w:color="auto" w:fill="auto"/>
            <w:tcMar>
              <w:left w:w="58" w:type="dxa"/>
            </w:tcMar>
          </w:tcPr>
          <w:p w14:paraId="11D03CE2" w14:textId="77777777" w:rsidR="00F92D45" w:rsidRPr="002A519A" w:rsidRDefault="00F92D45" w:rsidP="00F92D45">
            <w:pPr>
              <w:jc w:val="right"/>
              <w:rPr>
                <w:b/>
                <w:sz w:val="20"/>
                <w:szCs w:val="20"/>
                <w:lang w:val="fr-CA"/>
              </w:rPr>
            </w:pPr>
            <w:r w:rsidRPr="00B923BC">
              <w:rPr>
                <w:b/>
                <w:sz w:val="20"/>
                <w:szCs w:val="20"/>
              </w:rPr>
              <w:t>3</w:t>
            </w:r>
            <w:r>
              <w:rPr>
                <w:b/>
                <w:sz w:val="20"/>
                <w:szCs w:val="20"/>
              </w:rPr>
              <w:t xml:space="preserve"> </w:t>
            </w:r>
            <w:r w:rsidRPr="00B923BC">
              <w:rPr>
                <w:b/>
                <w:sz w:val="20"/>
                <w:szCs w:val="20"/>
              </w:rPr>
              <w:t>622</w:t>
            </w:r>
            <w:r>
              <w:rPr>
                <w:b/>
                <w:sz w:val="20"/>
                <w:szCs w:val="20"/>
              </w:rPr>
              <w:t xml:space="preserve"> </w:t>
            </w:r>
            <w:r w:rsidRPr="00B923BC">
              <w:rPr>
                <w:b/>
                <w:sz w:val="20"/>
                <w:szCs w:val="20"/>
              </w:rPr>
              <w:t>688</w:t>
            </w:r>
          </w:p>
        </w:tc>
        <w:tc>
          <w:tcPr>
            <w:tcW w:w="523" w:type="pct"/>
            <w:tcBorders>
              <w:top w:val="nil"/>
              <w:left w:val="nil"/>
              <w:bottom w:val="single" w:sz="4" w:space="0" w:color="auto"/>
              <w:right w:val="single" w:sz="4" w:space="0" w:color="auto"/>
            </w:tcBorders>
            <w:shd w:val="clear" w:color="auto" w:fill="auto"/>
            <w:tcMar>
              <w:left w:w="58" w:type="dxa"/>
            </w:tcMar>
          </w:tcPr>
          <w:p w14:paraId="7CBC59AD" w14:textId="77777777" w:rsidR="00F92D45" w:rsidRPr="002A519A" w:rsidRDefault="00F92D45" w:rsidP="00F92D45">
            <w:pPr>
              <w:jc w:val="right"/>
              <w:rPr>
                <w:b/>
                <w:sz w:val="20"/>
                <w:szCs w:val="20"/>
                <w:lang w:val="fr-CA"/>
              </w:rPr>
            </w:pPr>
            <w:r>
              <w:rPr>
                <w:b/>
                <w:sz w:val="20"/>
                <w:szCs w:val="20"/>
              </w:rPr>
              <w:t>4 736 682</w:t>
            </w:r>
          </w:p>
        </w:tc>
        <w:tc>
          <w:tcPr>
            <w:tcW w:w="572" w:type="pct"/>
            <w:gridSpan w:val="2"/>
            <w:tcBorders>
              <w:top w:val="nil"/>
              <w:left w:val="nil"/>
              <w:bottom w:val="single" w:sz="4" w:space="0" w:color="auto"/>
              <w:right w:val="single" w:sz="4" w:space="0" w:color="auto"/>
            </w:tcBorders>
            <w:shd w:val="clear" w:color="auto" w:fill="auto"/>
            <w:tcMar>
              <w:left w:w="58" w:type="dxa"/>
            </w:tcMar>
          </w:tcPr>
          <w:p w14:paraId="60C94F29" w14:textId="77777777" w:rsidR="00F92D45" w:rsidRPr="002A519A" w:rsidRDefault="00F92D45" w:rsidP="00F92D45">
            <w:pPr>
              <w:jc w:val="right"/>
              <w:rPr>
                <w:b/>
                <w:sz w:val="20"/>
                <w:szCs w:val="20"/>
                <w:lang w:val="fr-CA"/>
              </w:rPr>
            </w:pPr>
            <w:r w:rsidRPr="00B923BC">
              <w:rPr>
                <w:b/>
                <w:sz w:val="20"/>
                <w:szCs w:val="20"/>
              </w:rPr>
              <w:t>450</w:t>
            </w:r>
            <w:r>
              <w:rPr>
                <w:b/>
                <w:sz w:val="20"/>
                <w:szCs w:val="20"/>
              </w:rPr>
              <w:t xml:space="preserve"> </w:t>
            </w:r>
            <w:r w:rsidRPr="00B923BC">
              <w:rPr>
                <w:b/>
                <w:sz w:val="20"/>
                <w:szCs w:val="20"/>
              </w:rPr>
              <w:t>982</w:t>
            </w:r>
          </w:p>
        </w:tc>
        <w:tc>
          <w:tcPr>
            <w:tcW w:w="579" w:type="pct"/>
            <w:tcBorders>
              <w:top w:val="nil"/>
              <w:left w:val="nil"/>
              <w:bottom w:val="single" w:sz="4" w:space="0" w:color="auto"/>
              <w:right w:val="single" w:sz="4" w:space="0" w:color="auto"/>
            </w:tcBorders>
            <w:shd w:val="clear" w:color="auto" w:fill="auto"/>
            <w:tcMar>
              <w:left w:w="58" w:type="dxa"/>
            </w:tcMar>
          </w:tcPr>
          <w:p w14:paraId="25EEC7EA" w14:textId="77777777" w:rsidR="00F92D45" w:rsidRPr="002A519A" w:rsidRDefault="00F92D45" w:rsidP="00F92D45">
            <w:pPr>
              <w:jc w:val="right"/>
              <w:rPr>
                <w:b/>
                <w:sz w:val="20"/>
                <w:szCs w:val="20"/>
                <w:lang w:val="fr-CA"/>
              </w:rPr>
            </w:pPr>
            <w:r w:rsidRPr="00B923BC">
              <w:rPr>
                <w:b/>
                <w:sz w:val="20"/>
                <w:szCs w:val="20"/>
              </w:rPr>
              <w:t>646</w:t>
            </w:r>
            <w:r>
              <w:rPr>
                <w:b/>
                <w:sz w:val="20"/>
                <w:szCs w:val="20"/>
              </w:rPr>
              <w:t xml:space="preserve"> </w:t>
            </w:r>
            <w:r w:rsidRPr="00B923BC">
              <w:rPr>
                <w:b/>
                <w:sz w:val="20"/>
                <w:szCs w:val="20"/>
              </w:rPr>
              <w:t>156</w:t>
            </w:r>
          </w:p>
        </w:tc>
      </w:tr>
    </w:tbl>
    <w:p w14:paraId="2024551F" w14:textId="77777777" w:rsidR="00F92D45" w:rsidRPr="00737B8B" w:rsidRDefault="00F92D45" w:rsidP="00F92D45">
      <w:pPr>
        <w:rPr>
          <w:sz w:val="16"/>
          <w:szCs w:val="16"/>
          <w:lang w:val="fr-CA"/>
        </w:rPr>
      </w:pPr>
      <w:r w:rsidRPr="00737B8B">
        <w:rPr>
          <w:sz w:val="16"/>
          <w:szCs w:val="16"/>
          <w:lang w:val="fr-CA"/>
        </w:rPr>
        <w:t>Remarques : Le montant total des dé</w:t>
      </w:r>
      <w:r>
        <w:rPr>
          <w:sz w:val="16"/>
          <w:szCs w:val="16"/>
          <w:lang w:val="fr-CA"/>
        </w:rPr>
        <w:t>penses cumulées du Bureau de gestion des projets de</w:t>
      </w:r>
      <w:r w:rsidRPr="00737B8B">
        <w:rPr>
          <w:sz w:val="16"/>
          <w:szCs w:val="16"/>
          <w:lang w:val="fr-CA"/>
        </w:rPr>
        <w:t xml:space="preserve"> 2011-2019 </w:t>
      </w:r>
      <w:r>
        <w:rPr>
          <w:sz w:val="16"/>
          <w:szCs w:val="16"/>
          <w:lang w:val="fr-CA"/>
        </w:rPr>
        <w:t>pour la mise en œuvre de</w:t>
      </w:r>
      <w:r w:rsidRPr="00737B8B">
        <w:rPr>
          <w:sz w:val="16"/>
          <w:szCs w:val="16"/>
          <w:lang w:val="fr-CA"/>
        </w:rPr>
        <w:t xml:space="preserve"> la phase I du PGEH </w:t>
      </w:r>
      <w:r>
        <w:rPr>
          <w:sz w:val="16"/>
          <w:szCs w:val="16"/>
          <w:lang w:val="fr-CA"/>
        </w:rPr>
        <w:t xml:space="preserve">est de </w:t>
      </w:r>
      <w:r w:rsidRPr="00737B8B">
        <w:rPr>
          <w:sz w:val="16"/>
          <w:szCs w:val="16"/>
          <w:lang w:val="fr-CA"/>
        </w:rPr>
        <w:t>23</w:t>
      </w:r>
      <w:r>
        <w:rPr>
          <w:sz w:val="16"/>
          <w:szCs w:val="16"/>
          <w:lang w:val="fr-CA"/>
        </w:rPr>
        <w:t> 451 720 $US</w:t>
      </w:r>
      <w:r w:rsidRPr="00737B8B">
        <w:rPr>
          <w:sz w:val="16"/>
          <w:szCs w:val="16"/>
          <w:lang w:val="fr-CA"/>
        </w:rPr>
        <w:t>. De ce montant, 18 948 018 $US provenaient des plans sectoriels de la phase I</w:t>
      </w:r>
      <w:r>
        <w:rPr>
          <w:sz w:val="16"/>
          <w:szCs w:val="16"/>
          <w:lang w:val="fr-CA"/>
        </w:rPr>
        <w:t xml:space="preserve"> et</w:t>
      </w:r>
      <w:r w:rsidRPr="00737B8B">
        <w:rPr>
          <w:sz w:val="16"/>
          <w:szCs w:val="16"/>
          <w:lang w:val="fr-CA"/>
        </w:rPr>
        <w:t xml:space="preserve"> 4</w:t>
      </w:r>
      <w:r>
        <w:rPr>
          <w:sz w:val="16"/>
          <w:szCs w:val="16"/>
          <w:lang w:val="fr-CA"/>
        </w:rPr>
        <w:t> 503 702 $US,</w:t>
      </w:r>
      <w:r w:rsidRPr="00737B8B">
        <w:rPr>
          <w:sz w:val="16"/>
          <w:szCs w:val="16"/>
          <w:lang w:val="fr-CA"/>
        </w:rPr>
        <w:t xml:space="preserve"> </w:t>
      </w:r>
      <w:r>
        <w:rPr>
          <w:sz w:val="16"/>
          <w:szCs w:val="16"/>
          <w:lang w:val="fr-CA"/>
        </w:rPr>
        <w:t>d’autres projets individuels ou du BCEE</w:t>
      </w:r>
      <w:r w:rsidRPr="00737B8B">
        <w:rPr>
          <w:sz w:val="16"/>
          <w:szCs w:val="16"/>
          <w:lang w:val="fr-CA"/>
        </w:rPr>
        <w:t xml:space="preserve">. En outre, les dépenses au titre du </w:t>
      </w:r>
      <w:r>
        <w:rPr>
          <w:sz w:val="16"/>
          <w:szCs w:val="16"/>
          <w:lang w:val="fr-CA"/>
        </w:rPr>
        <w:t>renforcement des institutions</w:t>
      </w:r>
      <w:r w:rsidRPr="00737B8B">
        <w:rPr>
          <w:sz w:val="16"/>
          <w:szCs w:val="16"/>
          <w:lang w:val="fr-CA"/>
        </w:rPr>
        <w:t xml:space="preserve"> et du cofinancement du gou</w:t>
      </w:r>
      <w:r>
        <w:rPr>
          <w:sz w:val="16"/>
          <w:szCs w:val="16"/>
          <w:lang w:val="fr-CA"/>
        </w:rPr>
        <w:t xml:space="preserve">vernement </w:t>
      </w:r>
      <w:r w:rsidRPr="00737B8B">
        <w:rPr>
          <w:sz w:val="16"/>
          <w:szCs w:val="16"/>
          <w:lang w:val="fr-CA"/>
        </w:rPr>
        <w:t>de la Chine (</w:t>
      </w:r>
      <w:r>
        <w:rPr>
          <w:sz w:val="16"/>
          <w:szCs w:val="16"/>
          <w:lang w:val="fr-CA"/>
        </w:rPr>
        <w:t xml:space="preserve">environ </w:t>
      </w:r>
      <w:r w:rsidRPr="00737B8B">
        <w:rPr>
          <w:sz w:val="16"/>
          <w:szCs w:val="16"/>
          <w:lang w:val="fr-CA"/>
        </w:rPr>
        <w:t>3,</w:t>
      </w:r>
      <w:r>
        <w:rPr>
          <w:sz w:val="16"/>
          <w:szCs w:val="16"/>
          <w:lang w:val="fr-CA"/>
        </w:rPr>
        <w:t>85 </w:t>
      </w:r>
      <w:r w:rsidRPr="00737B8B">
        <w:rPr>
          <w:sz w:val="16"/>
          <w:szCs w:val="16"/>
          <w:lang w:val="fr-CA"/>
        </w:rPr>
        <w:t xml:space="preserve">millions $US </w:t>
      </w:r>
      <w:r>
        <w:rPr>
          <w:sz w:val="16"/>
          <w:szCs w:val="16"/>
          <w:lang w:val="fr-CA"/>
        </w:rPr>
        <w:t xml:space="preserve">pour la période </w:t>
      </w:r>
      <w:r w:rsidRPr="00737B8B">
        <w:rPr>
          <w:sz w:val="16"/>
          <w:szCs w:val="16"/>
          <w:lang w:val="fr-CA"/>
        </w:rPr>
        <w:t>2011</w:t>
      </w:r>
      <w:r w:rsidRPr="00737B8B">
        <w:rPr>
          <w:sz w:val="16"/>
          <w:szCs w:val="16"/>
          <w:lang w:val="fr-CA"/>
        </w:rPr>
        <w:noBreakHyphen/>
        <w:t>20</w:t>
      </w:r>
      <w:r>
        <w:rPr>
          <w:sz w:val="16"/>
          <w:szCs w:val="16"/>
          <w:lang w:val="fr-CA"/>
        </w:rPr>
        <w:t>20</w:t>
      </w:r>
      <w:r w:rsidRPr="00737B8B">
        <w:rPr>
          <w:sz w:val="16"/>
          <w:szCs w:val="16"/>
          <w:lang w:val="fr-CA"/>
        </w:rPr>
        <w:t xml:space="preserve">) </w:t>
      </w:r>
      <w:r>
        <w:rPr>
          <w:sz w:val="16"/>
          <w:szCs w:val="16"/>
          <w:lang w:val="fr-CA"/>
        </w:rPr>
        <w:t>ne sont pas incluses dans les dépenses de ce tableau</w:t>
      </w:r>
      <w:r w:rsidRPr="00737B8B">
        <w:rPr>
          <w:sz w:val="16"/>
          <w:szCs w:val="16"/>
          <w:lang w:val="fr-CA"/>
        </w:rPr>
        <w:t>.</w:t>
      </w:r>
    </w:p>
    <w:p w14:paraId="2CE2504B" w14:textId="37F148D1" w:rsidR="00F92D45" w:rsidRPr="00737B8B" w:rsidRDefault="00F92D45" w:rsidP="00F92D45">
      <w:pPr>
        <w:jc w:val="left"/>
        <w:rPr>
          <w:sz w:val="16"/>
          <w:szCs w:val="16"/>
          <w:lang w:val="fr-CA"/>
        </w:rPr>
      </w:pPr>
      <w:r w:rsidRPr="00737B8B">
        <w:rPr>
          <w:sz w:val="16"/>
          <w:szCs w:val="16"/>
          <w:lang w:val="fr-CA"/>
        </w:rPr>
        <w:t>*RAC=</w:t>
      </w:r>
      <w:r>
        <w:rPr>
          <w:sz w:val="16"/>
          <w:szCs w:val="16"/>
          <w:lang w:val="fr-CA"/>
        </w:rPr>
        <w:t xml:space="preserve"> fabrication de climatiseurs individuels et de climatiseurs résidentiels</w:t>
      </w:r>
      <w:r w:rsidRPr="00737B8B">
        <w:rPr>
          <w:sz w:val="16"/>
          <w:szCs w:val="16"/>
          <w:lang w:val="fr-CA"/>
        </w:rPr>
        <w:t xml:space="preserve">; </w:t>
      </w:r>
      <w:r>
        <w:rPr>
          <w:sz w:val="16"/>
          <w:szCs w:val="16"/>
          <w:lang w:val="fr-CA"/>
        </w:rPr>
        <w:t xml:space="preserve">RCI </w:t>
      </w:r>
      <w:r w:rsidR="005312BB" w:rsidRPr="00737B8B">
        <w:rPr>
          <w:sz w:val="16"/>
          <w:szCs w:val="16"/>
          <w:lang w:val="fr-CA"/>
        </w:rPr>
        <w:t>=</w:t>
      </w:r>
      <w:r w:rsidR="005312BB">
        <w:rPr>
          <w:sz w:val="16"/>
          <w:szCs w:val="16"/>
          <w:lang w:val="fr-CA"/>
        </w:rPr>
        <w:t xml:space="preserve"> réfrigération</w:t>
      </w:r>
      <w:r>
        <w:rPr>
          <w:sz w:val="16"/>
          <w:szCs w:val="16"/>
          <w:lang w:val="fr-CA"/>
        </w:rPr>
        <w:t xml:space="preserve"> et climatisation industrielles et commerciales</w:t>
      </w:r>
      <w:r w:rsidRPr="00737B8B">
        <w:rPr>
          <w:sz w:val="16"/>
          <w:szCs w:val="16"/>
          <w:lang w:val="fr-CA"/>
        </w:rPr>
        <w:t>.</w:t>
      </w:r>
    </w:p>
    <w:p w14:paraId="012F1269" w14:textId="77777777" w:rsidR="00F92D45" w:rsidRPr="00737B8B" w:rsidRDefault="00F92D45" w:rsidP="00F92D45">
      <w:pPr>
        <w:pStyle w:val="Heading1"/>
        <w:numPr>
          <w:ilvl w:val="0"/>
          <w:numId w:val="0"/>
        </w:numPr>
        <w:spacing w:after="0"/>
        <w:rPr>
          <w:sz w:val="16"/>
          <w:szCs w:val="16"/>
          <w:lang w:val="fr-CA"/>
        </w:rPr>
      </w:pPr>
      <w:r w:rsidRPr="00737B8B">
        <w:rPr>
          <w:sz w:val="16"/>
          <w:szCs w:val="16"/>
          <w:lang w:val="fr-CA"/>
        </w:rPr>
        <w:t>**Coûts du site, location d’équipements et a</w:t>
      </w:r>
      <w:r>
        <w:rPr>
          <w:sz w:val="16"/>
          <w:szCs w:val="16"/>
          <w:lang w:val="fr-CA"/>
        </w:rPr>
        <w:t>utres</w:t>
      </w:r>
      <w:r w:rsidRPr="00737B8B">
        <w:rPr>
          <w:sz w:val="16"/>
          <w:szCs w:val="16"/>
          <w:lang w:val="fr-CA"/>
        </w:rPr>
        <w:t>.</w:t>
      </w:r>
    </w:p>
    <w:p w14:paraId="05E1EC5D" w14:textId="77777777" w:rsidR="00F92D45" w:rsidRPr="00737B8B" w:rsidRDefault="00F92D45" w:rsidP="00F92D45">
      <w:pPr>
        <w:pStyle w:val="Heading1"/>
        <w:numPr>
          <w:ilvl w:val="0"/>
          <w:numId w:val="0"/>
        </w:numPr>
        <w:spacing w:after="0"/>
        <w:rPr>
          <w:sz w:val="16"/>
          <w:szCs w:val="16"/>
          <w:lang w:val="fr-CA"/>
        </w:rPr>
      </w:pPr>
      <w:r w:rsidRPr="00737B8B">
        <w:rPr>
          <w:sz w:val="16"/>
          <w:szCs w:val="16"/>
          <w:lang w:val="fr-CA"/>
        </w:rPr>
        <w:t>***Évaluation du projet, vérification</w:t>
      </w:r>
      <w:r>
        <w:rPr>
          <w:sz w:val="16"/>
          <w:szCs w:val="16"/>
          <w:lang w:val="fr-CA"/>
        </w:rPr>
        <w:t>s</w:t>
      </w:r>
      <w:r w:rsidRPr="00737B8B">
        <w:rPr>
          <w:sz w:val="16"/>
          <w:szCs w:val="16"/>
          <w:lang w:val="fr-CA"/>
        </w:rPr>
        <w:t xml:space="preserve"> financièr</w:t>
      </w:r>
      <w:r>
        <w:rPr>
          <w:sz w:val="16"/>
          <w:szCs w:val="16"/>
          <w:lang w:val="fr-CA"/>
        </w:rPr>
        <w:t>es et techniques</w:t>
      </w:r>
      <w:r w:rsidRPr="00737B8B">
        <w:rPr>
          <w:sz w:val="16"/>
          <w:szCs w:val="16"/>
          <w:lang w:val="fr-CA"/>
        </w:rPr>
        <w:t>,</w:t>
      </w:r>
      <w:r>
        <w:rPr>
          <w:sz w:val="16"/>
          <w:szCs w:val="16"/>
          <w:lang w:val="fr-CA"/>
        </w:rPr>
        <w:t xml:space="preserve"> examen et évaluation techniques</w:t>
      </w:r>
      <w:r w:rsidRPr="00737B8B">
        <w:rPr>
          <w:sz w:val="16"/>
          <w:szCs w:val="16"/>
          <w:lang w:val="fr-CA"/>
        </w:rPr>
        <w:t xml:space="preserve">, </w:t>
      </w:r>
      <w:r>
        <w:rPr>
          <w:sz w:val="16"/>
          <w:szCs w:val="16"/>
          <w:lang w:val="fr-CA"/>
        </w:rPr>
        <w:t>évaluation des offres</w:t>
      </w:r>
      <w:r w:rsidRPr="00737B8B">
        <w:rPr>
          <w:sz w:val="16"/>
          <w:szCs w:val="16"/>
          <w:lang w:val="fr-CA"/>
        </w:rPr>
        <w:t xml:space="preserve">, assistance </w:t>
      </w:r>
      <w:r>
        <w:rPr>
          <w:sz w:val="16"/>
          <w:szCs w:val="16"/>
          <w:lang w:val="fr-CA"/>
        </w:rPr>
        <w:t>lors de charges élevées ou événements spéciaux</w:t>
      </w:r>
      <w:r w:rsidRPr="00737B8B">
        <w:rPr>
          <w:sz w:val="16"/>
          <w:szCs w:val="16"/>
          <w:lang w:val="fr-CA"/>
        </w:rPr>
        <w:t xml:space="preserve">, </w:t>
      </w:r>
      <w:r>
        <w:rPr>
          <w:sz w:val="16"/>
          <w:szCs w:val="16"/>
          <w:lang w:val="fr-CA"/>
        </w:rPr>
        <w:t>traduction</w:t>
      </w:r>
      <w:r w:rsidRPr="00737B8B">
        <w:rPr>
          <w:sz w:val="16"/>
          <w:szCs w:val="16"/>
          <w:lang w:val="fr-CA"/>
        </w:rPr>
        <w:t>.</w:t>
      </w:r>
    </w:p>
    <w:p w14:paraId="47355153" w14:textId="77777777" w:rsidR="00F92D45" w:rsidRPr="00737B8B" w:rsidRDefault="00F92D45" w:rsidP="00F92D45">
      <w:pPr>
        <w:pStyle w:val="Heading1"/>
        <w:numPr>
          <w:ilvl w:val="0"/>
          <w:numId w:val="0"/>
        </w:numPr>
        <w:spacing w:after="0"/>
        <w:rPr>
          <w:sz w:val="16"/>
          <w:szCs w:val="16"/>
          <w:lang w:val="fr-CA"/>
        </w:rPr>
      </w:pPr>
    </w:p>
    <w:p w14:paraId="637DC290" w14:textId="77777777" w:rsidR="00F92D45" w:rsidRPr="00737B8B" w:rsidRDefault="00F92D45" w:rsidP="00F92D45">
      <w:pPr>
        <w:pStyle w:val="Heading1"/>
        <w:numPr>
          <w:ilvl w:val="0"/>
          <w:numId w:val="0"/>
        </w:numPr>
        <w:spacing w:after="0"/>
        <w:rPr>
          <w:lang w:val="fr-CA"/>
        </w:rPr>
      </w:pPr>
    </w:p>
    <w:p w14:paraId="47C027C1" w14:textId="77777777" w:rsidR="00F92D45" w:rsidRPr="003458B4" w:rsidRDefault="00F92D45" w:rsidP="00F92D45">
      <w:pPr>
        <w:keepNext/>
        <w:keepLines/>
        <w:rPr>
          <w:b/>
          <w:lang w:val="fr-CA"/>
        </w:rPr>
      </w:pPr>
      <w:r w:rsidRPr="003458B4">
        <w:rPr>
          <w:b/>
          <w:lang w:val="fr-CA"/>
        </w:rPr>
        <w:lastRenderedPageBreak/>
        <w:t xml:space="preserve">Phase II – Dépenses cumulées ($US) au 31 décembre </w:t>
      </w:r>
      <w:r>
        <w:rPr>
          <w:b/>
          <w:lang w:val="fr-CA"/>
        </w:rPr>
        <w:t>2020</w:t>
      </w:r>
    </w:p>
    <w:tbl>
      <w:tblPr>
        <w:tblStyle w:val="TableGrid"/>
        <w:tblW w:w="5099" w:type="pct"/>
        <w:tblLook w:val="04A0" w:firstRow="1" w:lastRow="0" w:firstColumn="1" w:lastColumn="0" w:noHBand="0" w:noVBand="1"/>
      </w:tblPr>
      <w:tblGrid>
        <w:gridCol w:w="1886"/>
        <w:gridCol w:w="1172"/>
        <w:gridCol w:w="1039"/>
        <w:gridCol w:w="87"/>
        <w:gridCol w:w="983"/>
        <w:gridCol w:w="60"/>
        <w:gridCol w:w="1216"/>
        <w:gridCol w:w="115"/>
        <w:gridCol w:w="842"/>
        <w:gridCol w:w="148"/>
        <w:gridCol w:w="897"/>
        <w:gridCol w:w="98"/>
        <w:gridCol w:w="992"/>
      </w:tblGrid>
      <w:tr w:rsidR="00F92D45" w:rsidRPr="002A519A" w14:paraId="79082651" w14:textId="77777777" w:rsidTr="00F92D45">
        <w:tc>
          <w:tcPr>
            <w:tcW w:w="992" w:type="pct"/>
          </w:tcPr>
          <w:p w14:paraId="31C1E1F8" w14:textId="77777777" w:rsidR="00F92D45" w:rsidRPr="002254C1" w:rsidRDefault="00F92D45" w:rsidP="00F92D45">
            <w:pPr>
              <w:keepNext/>
              <w:keepLines/>
              <w:jc w:val="center"/>
              <w:rPr>
                <w:b/>
                <w:sz w:val="24"/>
                <w:szCs w:val="24"/>
                <w:lang w:val="fr-CA"/>
              </w:rPr>
            </w:pPr>
            <w:r>
              <w:rPr>
                <w:b/>
                <w:sz w:val="24"/>
                <w:szCs w:val="24"/>
                <w:lang w:val="fr-CA"/>
              </w:rPr>
              <w:t>Élément</w:t>
            </w:r>
          </w:p>
        </w:tc>
        <w:tc>
          <w:tcPr>
            <w:tcW w:w="4008" w:type="pct"/>
            <w:gridSpan w:val="12"/>
          </w:tcPr>
          <w:p w14:paraId="7606AC2D" w14:textId="77777777" w:rsidR="00F92D45" w:rsidRPr="002A519A" w:rsidRDefault="00F92D45" w:rsidP="00F92D45">
            <w:pPr>
              <w:keepNext/>
              <w:keepLines/>
              <w:jc w:val="center"/>
              <w:rPr>
                <w:b/>
                <w:sz w:val="20"/>
                <w:szCs w:val="20"/>
                <w:lang w:val="fr-CA"/>
              </w:rPr>
            </w:pPr>
            <w:r w:rsidRPr="002A519A">
              <w:rPr>
                <w:b/>
                <w:sz w:val="20"/>
                <w:szCs w:val="20"/>
                <w:lang w:val="fr-CA"/>
              </w:rPr>
              <w:t>Sect</w:t>
            </w:r>
            <w:r>
              <w:rPr>
                <w:b/>
                <w:sz w:val="20"/>
                <w:szCs w:val="20"/>
                <w:lang w:val="fr-CA"/>
              </w:rPr>
              <w:t>eu</w:t>
            </w:r>
            <w:r w:rsidRPr="002A519A">
              <w:rPr>
                <w:b/>
                <w:sz w:val="20"/>
                <w:szCs w:val="20"/>
                <w:lang w:val="fr-CA"/>
              </w:rPr>
              <w:t>rs*</w:t>
            </w:r>
          </w:p>
        </w:tc>
      </w:tr>
      <w:tr w:rsidR="00F92D45" w:rsidRPr="002A519A" w14:paraId="14F44520" w14:textId="77777777" w:rsidTr="00F92D45">
        <w:tc>
          <w:tcPr>
            <w:tcW w:w="992" w:type="pct"/>
          </w:tcPr>
          <w:p w14:paraId="48B2E7E3" w14:textId="77777777" w:rsidR="00F92D45" w:rsidRPr="002254C1" w:rsidRDefault="00F92D45" w:rsidP="00F92D45">
            <w:pPr>
              <w:jc w:val="center"/>
              <w:rPr>
                <w:b/>
                <w:sz w:val="24"/>
                <w:szCs w:val="24"/>
                <w:lang w:val="fr-CA"/>
              </w:rPr>
            </w:pPr>
          </w:p>
        </w:tc>
        <w:tc>
          <w:tcPr>
            <w:tcW w:w="600" w:type="pct"/>
          </w:tcPr>
          <w:p w14:paraId="1276D00D" w14:textId="77777777" w:rsidR="00F92D45" w:rsidRPr="002A519A" w:rsidRDefault="00F92D45" w:rsidP="00F92D45">
            <w:pPr>
              <w:jc w:val="center"/>
              <w:rPr>
                <w:b/>
                <w:sz w:val="20"/>
                <w:szCs w:val="20"/>
                <w:lang w:val="fr-CA"/>
              </w:rPr>
            </w:pPr>
            <w:r w:rsidRPr="002A519A">
              <w:rPr>
                <w:b/>
                <w:sz w:val="20"/>
                <w:szCs w:val="20"/>
                <w:lang w:val="fr-CA"/>
              </w:rPr>
              <w:t>Production</w:t>
            </w:r>
          </w:p>
        </w:tc>
        <w:tc>
          <w:tcPr>
            <w:tcW w:w="548" w:type="pct"/>
          </w:tcPr>
          <w:p w14:paraId="73183B5E" w14:textId="77777777" w:rsidR="00F92D45" w:rsidRPr="002A519A" w:rsidRDefault="00F92D45" w:rsidP="00F92D45">
            <w:pPr>
              <w:jc w:val="center"/>
              <w:rPr>
                <w:b/>
                <w:sz w:val="20"/>
                <w:szCs w:val="20"/>
                <w:lang w:val="fr-CA"/>
              </w:rPr>
            </w:pPr>
            <w:r w:rsidRPr="002A519A">
              <w:rPr>
                <w:b/>
                <w:sz w:val="20"/>
                <w:szCs w:val="20"/>
                <w:lang w:val="fr-CA"/>
              </w:rPr>
              <w:t>RAC</w:t>
            </w:r>
          </w:p>
        </w:tc>
        <w:tc>
          <w:tcPr>
            <w:tcW w:w="600" w:type="pct"/>
            <w:gridSpan w:val="3"/>
          </w:tcPr>
          <w:p w14:paraId="03AA6B48" w14:textId="77777777" w:rsidR="00F92D45" w:rsidRPr="002A519A" w:rsidRDefault="00F92D45" w:rsidP="00F92D45">
            <w:pPr>
              <w:jc w:val="center"/>
              <w:rPr>
                <w:b/>
                <w:sz w:val="20"/>
                <w:szCs w:val="20"/>
                <w:lang w:val="fr-CA"/>
              </w:rPr>
            </w:pPr>
            <w:r>
              <w:rPr>
                <w:b/>
                <w:sz w:val="20"/>
                <w:szCs w:val="20"/>
                <w:lang w:val="fr-CA"/>
              </w:rPr>
              <w:t>Polyuré-thanne</w:t>
            </w:r>
          </w:p>
        </w:tc>
        <w:tc>
          <w:tcPr>
            <w:tcW w:w="623" w:type="pct"/>
          </w:tcPr>
          <w:p w14:paraId="3BE24C73" w14:textId="77777777" w:rsidR="00F92D45" w:rsidRPr="002A519A" w:rsidRDefault="00F92D45" w:rsidP="00F92D45">
            <w:pPr>
              <w:jc w:val="center"/>
              <w:rPr>
                <w:b/>
                <w:sz w:val="20"/>
                <w:szCs w:val="20"/>
                <w:lang w:val="fr-CA"/>
              </w:rPr>
            </w:pPr>
            <w:r>
              <w:rPr>
                <w:b/>
                <w:sz w:val="20"/>
                <w:szCs w:val="20"/>
                <w:lang w:val="fr-CA"/>
              </w:rPr>
              <w:t>Polystyrène extrudé</w:t>
            </w:r>
          </w:p>
        </w:tc>
        <w:tc>
          <w:tcPr>
            <w:tcW w:w="507" w:type="pct"/>
            <w:gridSpan w:val="2"/>
          </w:tcPr>
          <w:p w14:paraId="739BA074" w14:textId="77777777" w:rsidR="00F92D45" w:rsidRPr="002A519A" w:rsidRDefault="00F92D45" w:rsidP="00F92D45">
            <w:pPr>
              <w:jc w:val="center"/>
              <w:rPr>
                <w:b/>
                <w:sz w:val="20"/>
                <w:szCs w:val="20"/>
                <w:lang w:val="fr-CA"/>
              </w:rPr>
            </w:pPr>
            <w:r>
              <w:rPr>
                <w:b/>
                <w:sz w:val="20"/>
                <w:szCs w:val="20"/>
                <w:lang w:val="fr-CA"/>
              </w:rPr>
              <w:t>RIC</w:t>
            </w:r>
          </w:p>
        </w:tc>
        <w:tc>
          <w:tcPr>
            <w:tcW w:w="553" w:type="pct"/>
            <w:gridSpan w:val="2"/>
          </w:tcPr>
          <w:p w14:paraId="346789B0" w14:textId="77777777" w:rsidR="00F92D45" w:rsidRPr="002A519A" w:rsidRDefault="00F92D45" w:rsidP="00F92D45">
            <w:pPr>
              <w:jc w:val="center"/>
              <w:rPr>
                <w:b/>
                <w:sz w:val="20"/>
                <w:szCs w:val="20"/>
                <w:lang w:val="fr-CA"/>
              </w:rPr>
            </w:pPr>
            <w:r w:rsidRPr="002A519A">
              <w:rPr>
                <w:b/>
                <w:sz w:val="20"/>
                <w:szCs w:val="20"/>
                <w:lang w:val="fr-CA"/>
              </w:rPr>
              <w:t>Solv</w:t>
            </w:r>
            <w:r>
              <w:rPr>
                <w:b/>
                <w:sz w:val="20"/>
                <w:szCs w:val="20"/>
                <w:lang w:val="fr-CA"/>
              </w:rPr>
              <w:t>a</w:t>
            </w:r>
            <w:r w:rsidRPr="002A519A">
              <w:rPr>
                <w:b/>
                <w:sz w:val="20"/>
                <w:szCs w:val="20"/>
                <w:lang w:val="fr-CA"/>
              </w:rPr>
              <w:t>nt</w:t>
            </w:r>
            <w:r>
              <w:rPr>
                <w:b/>
                <w:sz w:val="20"/>
                <w:szCs w:val="20"/>
                <w:lang w:val="fr-CA"/>
              </w:rPr>
              <w:t>s</w:t>
            </w:r>
          </w:p>
        </w:tc>
        <w:tc>
          <w:tcPr>
            <w:tcW w:w="578" w:type="pct"/>
            <w:gridSpan w:val="2"/>
          </w:tcPr>
          <w:p w14:paraId="0319EF0C" w14:textId="77777777" w:rsidR="00F92D45" w:rsidRPr="002A519A" w:rsidRDefault="00F92D45" w:rsidP="00F92D45">
            <w:pPr>
              <w:jc w:val="center"/>
              <w:rPr>
                <w:b/>
                <w:sz w:val="20"/>
                <w:szCs w:val="20"/>
                <w:lang w:val="fr-CA"/>
              </w:rPr>
            </w:pPr>
            <w:r>
              <w:rPr>
                <w:b/>
                <w:sz w:val="20"/>
                <w:szCs w:val="20"/>
                <w:lang w:val="fr-CA"/>
              </w:rPr>
              <w:t>Entretien</w:t>
            </w:r>
          </w:p>
        </w:tc>
      </w:tr>
      <w:tr w:rsidR="00F92D45" w:rsidRPr="002A519A" w14:paraId="15F12D0C" w14:textId="77777777" w:rsidTr="00F92D45">
        <w:tc>
          <w:tcPr>
            <w:tcW w:w="992" w:type="pct"/>
          </w:tcPr>
          <w:p w14:paraId="7A0CA514" w14:textId="77777777" w:rsidR="00F92D45" w:rsidRPr="002254C1" w:rsidRDefault="00F92D45" w:rsidP="00F92D45">
            <w:pPr>
              <w:jc w:val="left"/>
              <w:rPr>
                <w:b/>
                <w:sz w:val="24"/>
                <w:szCs w:val="24"/>
                <w:lang w:val="fr-FR"/>
              </w:rPr>
            </w:pPr>
            <w:r w:rsidRPr="002254C1">
              <w:rPr>
                <w:b/>
                <w:sz w:val="24"/>
                <w:szCs w:val="24"/>
                <w:lang w:val="fr-FR"/>
              </w:rPr>
              <w:t>Coûts sectoriels</w:t>
            </w:r>
          </w:p>
        </w:tc>
        <w:tc>
          <w:tcPr>
            <w:tcW w:w="4008" w:type="pct"/>
            <w:gridSpan w:val="12"/>
          </w:tcPr>
          <w:p w14:paraId="5225F9E8" w14:textId="77777777" w:rsidR="00F92D45" w:rsidRPr="002A519A" w:rsidRDefault="00F92D45" w:rsidP="00F92D45">
            <w:pPr>
              <w:jc w:val="right"/>
              <w:rPr>
                <w:sz w:val="20"/>
                <w:szCs w:val="20"/>
                <w:lang w:val="fr-CA"/>
              </w:rPr>
            </w:pPr>
            <w:r>
              <w:rPr>
                <w:sz w:val="20"/>
                <w:szCs w:val="20"/>
              </w:rPr>
              <w:t>5 131 806</w:t>
            </w:r>
          </w:p>
        </w:tc>
      </w:tr>
      <w:tr w:rsidR="00F92D45" w:rsidRPr="002A519A" w14:paraId="0EE95F03" w14:textId="77777777" w:rsidTr="00F92D45">
        <w:tc>
          <w:tcPr>
            <w:tcW w:w="992" w:type="pct"/>
          </w:tcPr>
          <w:p w14:paraId="6059F12F" w14:textId="77777777" w:rsidR="00F92D45" w:rsidRPr="002254C1" w:rsidRDefault="00F92D45" w:rsidP="00F92D45">
            <w:pPr>
              <w:jc w:val="left"/>
              <w:rPr>
                <w:sz w:val="24"/>
                <w:szCs w:val="24"/>
                <w:lang w:val="fr-FR"/>
              </w:rPr>
            </w:pPr>
            <w:r w:rsidRPr="002254C1">
              <w:rPr>
                <w:sz w:val="24"/>
                <w:szCs w:val="24"/>
                <w:lang w:val="fr-FR"/>
              </w:rPr>
              <w:t>Personnel du projet</w:t>
            </w:r>
          </w:p>
        </w:tc>
        <w:tc>
          <w:tcPr>
            <w:tcW w:w="600" w:type="pct"/>
            <w:tcBorders>
              <w:top w:val="single" w:sz="4" w:space="0" w:color="auto"/>
              <w:left w:val="single" w:sz="4" w:space="0" w:color="auto"/>
              <w:bottom w:val="single" w:sz="4" w:space="0" w:color="auto"/>
              <w:right w:val="single" w:sz="4" w:space="0" w:color="auto"/>
            </w:tcBorders>
            <w:shd w:val="clear" w:color="auto" w:fill="auto"/>
          </w:tcPr>
          <w:p w14:paraId="75869161" w14:textId="77777777" w:rsidR="00F92D45" w:rsidRPr="002A519A" w:rsidRDefault="00F92D45" w:rsidP="00F92D45">
            <w:pPr>
              <w:jc w:val="right"/>
              <w:rPr>
                <w:sz w:val="20"/>
                <w:szCs w:val="20"/>
                <w:lang w:val="fr-CA"/>
              </w:rPr>
            </w:pPr>
            <w:r>
              <w:rPr>
                <w:sz w:val="20"/>
                <w:szCs w:val="20"/>
              </w:rPr>
              <w:t>943 737</w:t>
            </w:r>
          </w:p>
        </w:tc>
        <w:tc>
          <w:tcPr>
            <w:tcW w:w="548" w:type="pct"/>
            <w:tcBorders>
              <w:top w:val="single" w:sz="4" w:space="0" w:color="auto"/>
              <w:left w:val="nil"/>
              <w:bottom w:val="single" w:sz="4" w:space="0" w:color="auto"/>
              <w:right w:val="single" w:sz="4" w:space="0" w:color="auto"/>
            </w:tcBorders>
            <w:shd w:val="clear" w:color="auto" w:fill="auto"/>
          </w:tcPr>
          <w:p w14:paraId="4684395D" w14:textId="77777777" w:rsidR="00F92D45" w:rsidRPr="002A519A" w:rsidRDefault="00F92D45" w:rsidP="00F92D45">
            <w:pPr>
              <w:jc w:val="right"/>
              <w:rPr>
                <w:sz w:val="20"/>
                <w:szCs w:val="20"/>
                <w:lang w:val="fr-CA"/>
              </w:rPr>
            </w:pPr>
            <w:r>
              <w:rPr>
                <w:sz w:val="20"/>
                <w:szCs w:val="20"/>
              </w:rPr>
              <w:t>943 737</w:t>
            </w:r>
          </w:p>
        </w:tc>
        <w:tc>
          <w:tcPr>
            <w:tcW w:w="566" w:type="pct"/>
            <w:gridSpan w:val="2"/>
            <w:tcBorders>
              <w:top w:val="single" w:sz="4" w:space="0" w:color="auto"/>
              <w:left w:val="nil"/>
              <w:bottom w:val="single" w:sz="4" w:space="0" w:color="auto"/>
              <w:right w:val="single" w:sz="4" w:space="0" w:color="auto"/>
            </w:tcBorders>
            <w:shd w:val="clear" w:color="auto" w:fill="auto"/>
          </w:tcPr>
          <w:p w14:paraId="599979D4" w14:textId="77777777" w:rsidR="00F92D45" w:rsidRPr="002A519A" w:rsidRDefault="00F92D45" w:rsidP="00F92D45">
            <w:pPr>
              <w:jc w:val="right"/>
              <w:rPr>
                <w:sz w:val="20"/>
                <w:szCs w:val="20"/>
                <w:lang w:val="fr-CA"/>
              </w:rPr>
            </w:pPr>
            <w:r>
              <w:rPr>
                <w:sz w:val="20"/>
                <w:szCs w:val="20"/>
              </w:rPr>
              <w:t>943 737</w:t>
            </w:r>
          </w:p>
        </w:tc>
        <w:tc>
          <w:tcPr>
            <w:tcW w:w="656" w:type="pct"/>
            <w:gridSpan w:val="2"/>
            <w:tcBorders>
              <w:top w:val="single" w:sz="4" w:space="0" w:color="auto"/>
              <w:left w:val="nil"/>
              <w:bottom w:val="single" w:sz="4" w:space="0" w:color="auto"/>
              <w:right w:val="single" w:sz="4" w:space="0" w:color="auto"/>
            </w:tcBorders>
            <w:shd w:val="clear" w:color="auto" w:fill="auto"/>
          </w:tcPr>
          <w:p w14:paraId="6FE39A12" w14:textId="77777777" w:rsidR="00F92D45" w:rsidRPr="002A519A" w:rsidRDefault="00F92D45" w:rsidP="00F92D45">
            <w:pPr>
              <w:jc w:val="right"/>
              <w:rPr>
                <w:sz w:val="20"/>
                <w:szCs w:val="20"/>
                <w:lang w:val="fr-CA"/>
              </w:rPr>
            </w:pPr>
            <w:r>
              <w:rPr>
                <w:sz w:val="20"/>
                <w:szCs w:val="20"/>
              </w:rPr>
              <w:t>943 737</w:t>
            </w:r>
          </w:p>
        </w:tc>
        <w:tc>
          <w:tcPr>
            <w:tcW w:w="507" w:type="pct"/>
            <w:gridSpan w:val="2"/>
            <w:tcBorders>
              <w:top w:val="single" w:sz="4" w:space="0" w:color="auto"/>
              <w:left w:val="nil"/>
              <w:bottom w:val="single" w:sz="4" w:space="0" w:color="auto"/>
              <w:right w:val="single" w:sz="4" w:space="0" w:color="auto"/>
            </w:tcBorders>
            <w:shd w:val="clear" w:color="auto" w:fill="auto"/>
          </w:tcPr>
          <w:p w14:paraId="099A9F80" w14:textId="77777777" w:rsidR="00F92D45" w:rsidRPr="002A519A" w:rsidRDefault="00F92D45" w:rsidP="00F92D45">
            <w:pPr>
              <w:jc w:val="right"/>
              <w:rPr>
                <w:sz w:val="20"/>
                <w:szCs w:val="20"/>
                <w:lang w:val="fr-CA"/>
              </w:rPr>
            </w:pPr>
            <w:r>
              <w:rPr>
                <w:sz w:val="20"/>
                <w:szCs w:val="20"/>
              </w:rPr>
              <w:t>943 737</w:t>
            </w:r>
          </w:p>
        </w:tc>
        <w:tc>
          <w:tcPr>
            <w:tcW w:w="553" w:type="pct"/>
            <w:gridSpan w:val="2"/>
            <w:tcBorders>
              <w:top w:val="single" w:sz="4" w:space="0" w:color="auto"/>
              <w:left w:val="nil"/>
              <w:bottom w:val="single" w:sz="4" w:space="0" w:color="auto"/>
              <w:right w:val="single" w:sz="4" w:space="0" w:color="auto"/>
            </w:tcBorders>
            <w:shd w:val="clear" w:color="auto" w:fill="auto"/>
          </w:tcPr>
          <w:p w14:paraId="0BE5A7D4" w14:textId="77777777" w:rsidR="00F92D45" w:rsidRPr="002A519A" w:rsidRDefault="00F92D45" w:rsidP="00F92D45">
            <w:pPr>
              <w:jc w:val="right"/>
              <w:rPr>
                <w:sz w:val="20"/>
                <w:szCs w:val="20"/>
                <w:lang w:val="fr-CA"/>
              </w:rPr>
            </w:pPr>
            <w:r>
              <w:rPr>
                <w:sz w:val="20"/>
                <w:szCs w:val="20"/>
              </w:rPr>
              <w:t>943 737</w:t>
            </w:r>
          </w:p>
        </w:tc>
        <w:tc>
          <w:tcPr>
            <w:tcW w:w="578" w:type="pct"/>
            <w:gridSpan w:val="2"/>
            <w:tcBorders>
              <w:top w:val="single" w:sz="4" w:space="0" w:color="auto"/>
              <w:left w:val="nil"/>
              <w:bottom w:val="single" w:sz="4" w:space="0" w:color="auto"/>
              <w:right w:val="single" w:sz="4" w:space="0" w:color="auto"/>
            </w:tcBorders>
            <w:shd w:val="clear" w:color="auto" w:fill="auto"/>
          </w:tcPr>
          <w:p w14:paraId="04641795" w14:textId="77777777" w:rsidR="00F92D45" w:rsidRPr="002A519A" w:rsidRDefault="00F92D45" w:rsidP="00F92D45">
            <w:pPr>
              <w:jc w:val="right"/>
              <w:rPr>
                <w:sz w:val="20"/>
                <w:szCs w:val="20"/>
                <w:lang w:val="fr-CA"/>
              </w:rPr>
            </w:pPr>
            <w:r>
              <w:rPr>
                <w:sz w:val="20"/>
                <w:szCs w:val="20"/>
              </w:rPr>
              <w:t>943 737</w:t>
            </w:r>
          </w:p>
        </w:tc>
      </w:tr>
      <w:tr w:rsidR="00F92D45" w:rsidRPr="002A519A" w14:paraId="03522B8B" w14:textId="77777777" w:rsidTr="00F92D45">
        <w:tc>
          <w:tcPr>
            <w:tcW w:w="992" w:type="pct"/>
          </w:tcPr>
          <w:p w14:paraId="29EEAC31" w14:textId="77777777" w:rsidR="00F92D45" w:rsidRPr="002254C1" w:rsidRDefault="00F92D45" w:rsidP="00F92D45">
            <w:pPr>
              <w:contextualSpacing/>
              <w:jc w:val="left"/>
              <w:rPr>
                <w:sz w:val="24"/>
                <w:szCs w:val="24"/>
                <w:lang w:val="fr-FR"/>
              </w:rPr>
            </w:pPr>
            <w:r w:rsidRPr="002254C1">
              <w:rPr>
                <w:sz w:val="24"/>
                <w:szCs w:val="24"/>
                <w:lang w:val="fr-FR"/>
              </w:rPr>
              <w:t>Déplacements nationaux</w:t>
            </w:r>
          </w:p>
        </w:tc>
        <w:tc>
          <w:tcPr>
            <w:tcW w:w="600" w:type="pct"/>
            <w:tcBorders>
              <w:top w:val="nil"/>
              <w:left w:val="single" w:sz="4" w:space="0" w:color="auto"/>
              <w:bottom w:val="single" w:sz="4" w:space="0" w:color="auto"/>
              <w:right w:val="single" w:sz="4" w:space="0" w:color="auto"/>
            </w:tcBorders>
            <w:shd w:val="clear" w:color="auto" w:fill="auto"/>
          </w:tcPr>
          <w:p w14:paraId="44508CD2" w14:textId="77777777" w:rsidR="00F92D45" w:rsidRPr="002A519A" w:rsidRDefault="00F92D45" w:rsidP="00F92D45">
            <w:pPr>
              <w:jc w:val="right"/>
              <w:rPr>
                <w:sz w:val="20"/>
                <w:szCs w:val="20"/>
                <w:lang w:val="fr-CA"/>
              </w:rPr>
            </w:pPr>
            <w:r>
              <w:rPr>
                <w:sz w:val="20"/>
                <w:szCs w:val="20"/>
              </w:rPr>
              <w:t>96 760</w:t>
            </w:r>
          </w:p>
        </w:tc>
        <w:tc>
          <w:tcPr>
            <w:tcW w:w="548" w:type="pct"/>
            <w:tcBorders>
              <w:top w:val="nil"/>
              <w:left w:val="nil"/>
              <w:bottom w:val="single" w:sz="4" w:space="0" w:color="auto"/>
              <w:right w:val="single" w:sz="4" w:space="0" w:color="auto"/>
            </w:tcBorders>
            <w:shd w:val="clear" w:color="auto" w:fill="auto"/>
          </w:tcPr>
          <w:p w14:paraId="613736E5" w14:textId="77777777" w:rsidR="00F92D45" w:rsidRPr="002A519A" w:rsidRDefault="00F92D45" w:rsidP="00F92D45">
            <w:pPr>
              <w:jc w:val="right"/>
              <w:rPr>
                <w:sz w:val="20"/>
                <w:szCs w:val="20"/>
                <w:lang w:val="fr-CA"/>
              </w:rPr>
            </w:pPr>
            <w:r>
              <w:rPr>
                <w:sz w:val="20"/>
                <w:szCs w:val="20"/>
              </w:rPr>
              <w:t>96 760</w:t>
            </w:r>
          </w:p>
        </w:tc>
        <w:tc>
          <w:tcPr>
            <w:tcW w:w="566" w:type="pct"/>
            <w:gridSpan w:val="2"/>
            <w:tcBorders>
              <w:top w:val="nil"/>
              <w:left w:val="nil"/>
              <w:bottom w:val="single" w:sz="4" w:space="0" w:color="auto"/>
              <w:right w:val="single" w:sz="4" w:space="0" w:color="auto"/>
            </w:tcBorders>
            <w:shd w:val="clear" w:color="auto" w:fill="auto"/>
          </w:tcPr>
          <w:p w14:paraId="1E41CA88" w14:textId="77777777" w:rsidR="00F92D45" w:rsidRPr="002A519A" w:rsidRDefault="00F92D45" w:rsidP="00F92D45">
            <w:pPr>
              <w:jc w:val="right"/>
              <w:rPr>
                <w:sz w:val="20"/>
                <w:szCs w:val="20"/>
                <w:lang w:val="fr-CA"/>
              </w:rPr>
            </w:pPr>
            <w:r>
              <w:rPr>
                <w:sz w:val="20"/>
                <w:szCs w:val="20"/>
              </w:rPr>
              <w:t>96 760</w:t>
            </w:r>
          </w:p>
        </w:tc>
        <w:tc>
          <w:tcPr>
            <w:tcW w:w="656" w:type="pct"/>
            <w:gridSpan w:val="2"/>
            <w:tcBorders>
              <w:top w:val="nil"/>
              <w:left w:val="nil"/>
              <w:bottom w:val="single" w:sz="4" w:space="0" w:color="auto"/>
              <w:right w:val="single" w:sz="4" w:space="0" w:color="auto"/>
            </w:tcBorders>
            <w:shd w:val="clear" w:color="auto" w:fill="auto"/>
          </w:tcPr>
          <w:p w14:paraId="5D0386FD" w14:textId="77777777" w:rsidR="00F92D45" w:rsidRPr="002A519A" w:rsidRDefault="00F92D45" w:rsidP="00F92D45">
            <w:pPr>
              <w:jc w:val="right"/>
              <w:rPr>
                <w:sz w:val="20"/>
                <w:szCs w:val="20"/>
                <w:lang w:val="fr-CA"/>
              </w:rPr>
            </w:pPr>
            <w:r>
              <w:rPr>
                <w:sz w:val="20"/>
                <w:szCs w:val="20"/>
              </w:rPr>
              <w:t>96 760</w:t>
            </w:r>
          </w:p>
        </w:tc>
        <w:tc>
          <w:tcPr>
            <w:tcW w:w="507" w:type="pct"/>
            <w:gridSpan w:val="2"/>
            <w:tcBorders>
              <w:top w:val="nil"/>
              <w:left w:val="nil"/>
              <w:bottom w:val="single" w:sz="4" w:space="0" w:color="auto"/>
              <w:right w:val="single" w:sz="4" w:space="0" w:color="auto"/>
            </w:tcBorders>
            <w:shd w:val="clear" w:color="auto" w:fill="auto"/>
          </w:tcPr>
          <w:p w14:paraId="6B5E91F7" w14:textId="77777777" w:rsidR="00F92D45" w:rsidRPr="002A519A" w:rsidRDefault="00F92D45" w:rsidP="00F92D45">
            <w:pPr>
              <w:jc w:val="right"/>
              <w:rPr>
                <w:sz w:val="20"/>
                <w:szCs w:val="20"/>
                <w:lang w:val="fr-CA"/>
              </w:rPr>
            </w:pPr>
            <w:r>
              <w:rPr>
                <w:sz w:val="20"/>
                <w:szCs w:val="20"/>
              </w:rPr>
              <w:t>96 760</w:t>
            </w:r>
          </w:p>
        </w:tc>
        <w:tc>
          <w:tcPr>
            <w:tcW w:w="553" w:type="pct"/>
            <w:gridSpan w:val="2"/>
            <w:tcBorders>
              <w:top w:val="nil"/>
              <w:left w:val="nil"/>
              <w:bottom w:val="single" w:sz="4" w:space="0" w:color="auto"/>
              <w:right w:val="single" w:sz="4" w:space="0" w:color="auto"/>
            </w:tcBorders>
            <w:shd w:val="clear" w:color="auto" w:fill="auto"/>
          </w:tcPr>
          <w:p w14:paraId="2612ACD0" w14:textId="77777777" w:rsidR="00F92D45" w:rsidRPr="002A519A" w:rsidRDefault="00F92D45" w:rsidP="00F92D45">
            <w:pPr>
              <w:jc w:val="right"/>
              <w:rPr>
                <w:sz w:val="20"/>
                <w:szCs w:val="20"/>
                <w:lang w:val="fr-CA"/>
              </w:rPr>
            </w:pPr>
            <w:r>
              <w:rPr>
                <w:sz w:val="20"/>
                <w:szCs w:val="20"/>
              </w:rPr>
              <w:t>96 760</w:t>
            </w:r>
          </w:p>
        </w:tc>
        <w:tc>
          <w:tcPr>
            <w:tcW w:w="578" w:type="pct"/>
            <w:gridSpan w:val="2"/>
            <w:tcBorders>
              <w:top w:val="nil"/>
              <w:left w:val="nil"/>
              <w:bottom w:val="single" w:sz="4" w:space="0" w:color="auto"/>
              <w:right w:val="single" w:sz="4" w:space="0" w:color="auto"/>
            </w:tcBorders>
            <w:shd w:val="clear" w:color="auto" w:fill="auto"/>
          </w:tcPr>
          <w:p w14:paraId="357C799C" w14:textId="77777777" w:rsidR="00F92D45" w:rsidRPr="002A519A" w:rsidRDefault="00F92D45" w:rsidP="00F92D45">
            <w:pPr>
              <w:jc w:val="right"/>
              <w:rPr>
                <w:sz w:val="20"/>
                <w:szCs w:val="20"/>
                <w:lang w:val="fr-CA"/>
              </w:rPr>
            </w:pPr>
            <w:r>
              <w:rPr>
                <w:sz w:val="20"/>
                <w:szCs w:val="20"/>
              </w:rPr>
              <w:t>96 760</w:t>
            </w:r>
          </w:p>
        </w:tc>
      </w:tr>
      <w:tr w:rsidR="00F92D45" w:rsidRPr="002A519A" w14:paraId="7972F14E" w14:textId="77777777" w:rsidTr="00F92D45">
        <w:tc>
          <w:tcPr>
            <w:tcW w:w="992" w:type="pct"/>
          </w:tcPr>
          <w:p w14:paraId="025D2D1F" w14:textId="77777777" w:rsidR="00F92D45" w:rsidRPr="002254C1" w:rsidRDefault="00F92D45" w:rsidP="00F92D45">
            <w:pPr>
              <w:contextualSpacing/>
              <w:jc w:val="left"/>
              <w:rPr>
                <w:sz w:val="24"/>
                <w:szCs w:val="24"/>
                <w:lang w:val="fr-FR"/>
              </w:rPr>
            </w:pPr>
            <w:r w:rsidRPr="002254C1">
              <w:rPr>
                <w:sz w:val="24"/>
                <w:szCs w:val="24"/>
                <w:lang w:val="fr-FR"/>
              </w:rPr>
              <w:t>Déplacements internationaux</w:t>
            </w:r>
          </w:p>
        </w:tc>
        <w:tc>
          <w:tcPr>
            <w:tcW w:w="600" w:type="pct"/>
            <w:tcBorders>
              <w:top w:val="nil"/>
              <w:left w:val="single" w:sz="4" w:space="0" w:color="auto"/>
              <w:bottom w:val="single" w:sz="4" w:space="0" w:color="auto"/>
              <w:right w:val="single" w:sz="4" w:space="0" w:color="auto"/>
            </w:tcBorders>
            <w:shd w:val="clear" w:color="auto" w:fill="auto"/>
          </w:tcPr>
          <w:p w14:paraId="4B98A587" w14:textId="77777777" w:rsidR="00F92D45" w:rsidRPr="002A519A" w:rsidRDefault="00F92D45" w:rsidP="00F92D45">
            <w:pPr>
              <w:jc w:val="right"/>
              <w:rPr>
                <w:sz w:val="20"/>
                <w:szCs w:val="20"/>
                <w:lang w:val="fr-CA"/>
              </w:rPr>
            </w:pPr>
            <w:r w:rsidRPr="00B923BC">
              <w:rPr>
                <w:sz w:val="20"/>
                <w:szCs w:val="20"/>
              </w:rPr>
              <w:t>13</w:t>
            </w:r>
            <w:r>
              <w:rPr>
                <w:sz w:val="20"/>
                <w:szCs w:val="20"/>
              </w:rPr>
              <w:t xml:space="preserve"> </w:t>
            </w:r>
            <w:r w:rsidRPr="00B923BC">
              <w:rPr>
                <w:sz w:val="20"/>
                <w:szCs w:val="20"/>
              </w:rPr>
              <w:t>305</w:t>
            </w:r>
          </w:p>
        </w:tc>
        <w:tc>
          <w:tcPr>
            <w:tcW w:w="548" w:type="pct"/>
            <w:tcBorders>
              <w:top w:val="nil"/>
              <w:left w:val="nil"/>
              <w:bottom w:val="single" w:sz="4" w:space="0" w:color="auto"/>
              <w:right w:val="single" w:sz="4" w:space="0" w:color="auto"/>
            </w:tcBorders>
            <w:shd w:val="clear" w:color="auto" w:fill="auto"/>
          </w:tcPr>
          <w:p w14:paraId="3A12FD69" w14:textId="77777777" w:rsidR="00F92D45" w:rsidRPr="002A519A" w:rsidRDefault="00F92D45" w:rsidP="00F92D45">
            <w:pPr>
              <w:jc w:val="right"/>
              <w:rPr>
                <w:sz w:val="20"/>
                <w:szCs w:val="20"/>
                <w:lang w:val="fr-CA"/>
              </w:rPr>
            </w:pPr>
            <w:r w:rsidRPr="00B923BC">
              <w:rPr>
                <w:sz w:val="20"/>
                <w:szCs w:val="20"/>
              </w:rPr>
              <w:t>13</w:t>
            </w:r>
            <w:r>
              <w:rPr>
                <w:sz w:val="20"/>
                <w:szCs w:val="20"/>
              </w:rPr>
              <w:t xml:space="preserve"> </w:t>
            </w:r>
            <w:r w:rsidRPr="00B923BC">
              <w:rPr>
                <w:sz w:val="20"/>
                <w:szCs w:val="20"/>
              </w:rPr>
              <w:t>305</w:t>
            </w:r>
          </w:p>
        </w:tc>
        <w:tc>
          <w:tcPr>
            <w:tcW w:w="566" w:type="pct"/>
            <w:gridSpan w:val="2"/>
            <w:tcBorders>
              <w:top w:val="nil"/>
              <w:left w:val="nil"/>
              <w:bottom w:val="single" w:sz="4" w:space="0" w:color="auto"/>
              <w:right w:val="single" w:sz="4" w:space="0" w:color="auto"/>
            </w:tcBorders>
            <w:shd w:val="clear" w:color="auto" w:fill="auto"/>
          </w:tcPr>
          <w:p w14:paraId="05908163" w14:textId="77777777" w:rsidR="00F92D45" w:rsidRPr="002A519A" w:rsidRDefault="00F92D45" w:rsidP="00F92D45">
            <w:pPr>
              <w:jc w:val="right"/>
              <w:rPr>
                <w:sz w:val="20"/>
                <w:szCs w:val="20"/>
                <w:lang w:val="fr-CA"/>
              </w:rPr>
            </w:pPr>
            <w:r w:rsidRPr="00B923BC">
              <w:rPr>
                <w:sz w:val="20"/>
                <w:szCs w:val="20"/>
              </w:rPr>
              <w:t>13</w:t>
            </w:r>
            <w:r>
              <w:rPr>
                <w:sz w:val="20"/>
                <w:szCs w:val="20"/>
              </w:rPr>
              <w:t xml:space="preserve"> </w:t>
            </w:r>
            <w:r w:rsidRPr="00B923BC">
              <w:rPr>
                <w:sz w:val="20"/>
                <w:szCs w:val="20"/>
              </w:rPr>
              <w:t>305</w:t>
            </w:r>
          </w:p>
        </w:tc>
        <w:tc>
          <w:tcPr>
            <w:tcW w:w="656" w:type="pct"/>
            <w:gridSpan w:val="2"/>
            <w:tcBorders>
              <w:top w:val="nil"/>
              <w:left w:val="nil"/>
              <w:bottom w:val="single" w:sz="4" w:space="0" w:color="auto"/>
              <w:right w:val="single" w:sz="4" w:space="0" w:color="auto"/>
            </w:tcBorders>
            <w:shd w:val="clear" w:color="auto" w:fill="auto"/>
          </w:tcPr>
          <w:p w14:paraId="13C05715" w14:textId="77777777" w:rsidR="00F92D45" w:rsidRPr="002A519A" w:rsidRDefault="00F92D45" w:rsidP="00F92D45">
            <w:pPr>
              <w:jc w:val="right"/>
              <w:rPr>
                <w:sz w:val="20"/>
                <w:szCs w:val="20"/>
                <w:lang w:val="fr-CA"/>
              </w:rPr>
            </w:pPr>
            <w:r w:rsidRPr="00B923BC">
              <w:rPr>
                <w:sz w:val="20"/>
                <w:szCs w:val="20"/>
              </w:rPr>
              <w:t>13</w:t>
            </w:r>
            <w:r>
              <w:rPr>
                <w:sz w:val="20"/>
                <w:szCs w:val="20"/>
              </w:rPr>
              <w:t xml:space="preserve"> </w:t>
            </w:r>
            <w:r w:rsidRPr="00B923BC">
              <w:rPr>
                <w:sz w:val="20"/>
                <w:szCs w:val="20"/>
              </w:rPr>
              <w:t>305</w:t>
            </w:r>
          </w:p>
        </w:tc>
        <w:tc>
          <w:tcPr>
            <w:tcW w:w="507" w:type="pct"/>
            <w:gridSpan w:val="2"/>
            <w:tcBorders>
              <w:top w:val="nil"/>
              <w:left w:val="nil"/>
              <w:bottom w:val="single" w:sz="4" w:space="0" w:color="auto"/>
              <w:right w:val="single" w:sz="4" w:space="0" w:color="auto"/>
            </w:tcBorders>
            <w:shd w:val="clear" w:color="auto" w:fill="auto"/>
          </w:tcPr>
          <w:p w14:paraId="54D9893C" w14:textId="77777777" w:rsidR="00F92D45" w:rsidRPr="002A519A" w:rsidRDefault="00F92D45" w:rsidP="00F92D45">
            <w:pPr>
              <w:jc w:val="right"/>
              <w:rPr>
                <w:sz w:val="20"/>
                <w:szCs w:val="20"/>
                <w:lang w:val="fr-CA"/>
              </w:rPr>
            </w:pPr>
            <w:r w:rsidRPr="00B923BC">
              <w:rPr>
                <w:sz w:val="20"/>
                <w:szCs w:val="20"/>
              </w:rPr>
              <w:t>13</w:t>
            </w:r>
            <w:r>
              <w:rPr>
                <w:sz w:val="20"/>
                <w:szCs w:val="20"/>
              </w:rPr>
              <w:t xml:space="preserve"> </w:t>
            </w:r>
            <w:r w:rsidRPr="00B923BC">
              <w:rPr>
                <w:sz w:val="20"/>
                <w:szCs w:val="20"/>
              </w:rPr>
              <w:t>305</w:t>
            </w:r>
          </w:p>
        </w:tc>
        <w:tc>
          <w:tcPr>
            <w:tcW w:w="553" w:type="pct"/>
            <w:gridSpan w:val="2"/>
            <w:tcBorders>
              <w:top w:val="nil"/>
              <w:left w:val="nil"/>
              <w:bottom w:val="single" w:sz="4" w:space="0" w:color="auto"/>
              <w:right w:val="single" w:sz="4" w:space="0" w:color="auto"/>
            </w:tcBorders>
            <w:shd w:val="clear" w:color="auto" w:fill="auto"/>
          </w:tcPr>
          <w:p w14:paraId="38729D03" w14:textId="77777777" w:rsidR="00F92D45" w:rsidRPr="002A519A" w:rsidRDefault="00F92D45" w:rsidP="00F92D45">
            <w:pPr>
              <w:jc w:val="right"/>
              <w:rPr>
                <w:sz w:val="20"/>
                <w:szCs w:val="20"/>
                <w:lang w:val="fr-CA"/>
              </w:rPr>
            </w:pPr>
            <w:r w:rsidRPr="00B923BC">
              <w:rPr>
                <w:sz w:val="20"/>
                <w:szCs w:val="20"/>
              </w:rPr>
              <w:t>13</w:t>
            </w:r>
            <w:r>
              <w:rPr>
                <w:sz w:val="20"/>
                <w:szCs w:val="20"/>
              </w:rPr>
              <w:t xml:space="preserve"> </w:t>
            </w:r>
            <w:r w:rsidRPr="00B923BC">
              <w:rPr>
                <w:sz w:val="20"/>
                <w:szCs w:val="20"/>
              </w:rPr>
              <w:t>305</w:t>
            </w:r>
          </w:p>
        </w:tc>
        <w:tc>
          <w:tcPr>
            <w:tcW w:w="578" w:type="pct"/>
            <w:gridSpan w:val="2"/>
            <w:tcBorders>
              <w:top w:val="nil"/>
              <w:left w:val="nil"/>
              <w:bottom w:val="single" w:sz="4" w:space="0" w:color="auto"/>
              <w:right w:val="single" w:sz="4" w:space="0" w:color="auto"/>
            </w:tcBorders>
            <w:shd w:val="clear" w:color="auto" w:fill="auto"/>
          </w:tcPr>
          <w:p w14:paraId="1FFE4A3E" w14:textId="77777777" w:rsidR="00F92D45" w:rsidRPr="002A519A" w:rsidRDefault="00F92D45" w:rsidP="00F92D45">
            <w:pPr>
              <w:jc w:val="right"/>
              <w:rPr>
                <w:sz w:val="20"/>
                <w:szCs w:val="20"/>
                <w:lang w:val="fr-CA"/>
              </w:rPr>
            </w:pPr>
            <w:r w:rsidRPr="00B923BC">
              <w:rPr>
                <w:sz w:val="20"/>
                <w:szCs w:val="20"/>
              </w:rPr>
              <w:t>13</w:t>
            </w:r>
            <w:r>
              <w:rPr>
                <w:sz w:val="20"/>
                <w:szCs w:val="20"/>
              </w:rPr>
              <w:t xml:space="preserve"> </w:t>
            </w:r>
            <w:r w:rsidRPr="00B923BC">
              <w:rPr>
                <w:sz w:val="20"/>
                <w:szCs w:val="20"/>
              </w:rPr>
              <w:t>305</w:t>
            </w:r>
          </w:p>
        </w:tc>
      </w:tr>
      <w:tr w:rsidR="00F92D45" w:rsidRPr="002A519A" w14:paraId="769AE36A" w14:textId="77777777" w:rsidTr="00F92D45">
        <w:tc>
          <w:tcPr>
            <w:tcW w:w="992" w:type="pct"/>
          </w:tcPr>
          <w:p w14:paraId="49A033CC" w14:textId="77777777" w:rsidR="00F92D45" w:rsidRPr="002254C1" w:rsidRDefault="00F92D45" w:rsidP="00F92D45">
            <w:pPr>
              <w:contextualSpacing/>
              <w:jc w:val="left"/>
              <w:rPr>
                <w:sz w:val="24"/>
                <w:szCs w:val="24"/>
                <w:lang w:val="fr-FR"/>
              </w:rPr>
            </w:pPr>
            <w:r w:rsidRPr="002254C1">
              <w:rPr>
                <w:sz w:val="24"/>
                <w:szCs w:val="24"/>
                <w:lang w:val="fr-FR"/>
              </w:rPr>
              <w:t>Réunions nationales**</w:t>
            </w:r>
          </w:p>
        </w:tc>
        <w:tc>
          <w:tcPr>
            <w:tcW w:w="600" w:type="pct"/>
            <w:tcBorders>
              <w:top w:val="nil"/>
              <w:left w:val="single" w:sz="4" w:space="0" w:color="auto"/>
              <w:bottom w:val="single" w:sz="4" w:space="0" w:color="auto"/>
              <w:right w:val="single" w:sz="4" w:space="0" w:color="auto"/>
            </w:tcBorders>
            <w:shd w:val="clear" w:color="auto" w:fill="auto"/>
          </w:tcPr>
          <w:p w14:paraId="21EFF9B2" w14:textId="77777777" w:rsidR="00F92D45" w:rsidRPr="002A519A" w:rsidRDefault="00F92D45" w:rsidP="00F92D45">
            <w:pPr>
              <w:jc w:val="right"/>
              <w:rPr>
                <w:sz w:val="20"/>
                <w:szCs w:val="20"/>
                <w:lang w:val="fr-CA"/>
              </w:rPr>
            </w:pPr>
            <w:r>
              <w:rPr>
                <w:sz w:val="20"/>
                <w:szCs w:val="20"/>
              </w:rPr>
              <w:t>42 319</w:t>
            </w:r>
          </w:p>
        </w:tc>
        <w:tc>
          <w:tcPr>
            <w:tcW w:w="548" w:type="pct"/>
            <w:tcBorders>
              <w:top w:val="nil"/>
              <w:left w:val="nil"/>
              <w:bottom w:val="single" w:sz="4" w:space="0" w:color="auto"/>
              <w:right w:val="single" w:sz="4" w:space="0" w:color="auto"/>
            </w:tcBorders>
            <w:shd w:val="clear" w:color="auto" w:fill="auto"/>
          </w:tcPr>
          <w:p w14:paraId="0E4ADA50" w14:textId="77777777" w:rsidR="00F92D45" w:rsidRPr="002A519A" w:rsidRDefault="00F92D45" w:rsidP="00F92D45">
            <w:pPr>
              <w:jc w:val="right"/>
              <w:rPr>
                <w:sz w:val="20"/>
                <w:szCs w:val="20"/>
                <w:lang w:val="fr-CA"/>
              </w:rPr>
            </w:pPr>
            <w:r>
              <w:rPr>
                <w:sz w:val="20"/>
                <w:szCs w:val="20"/>
              </w:rPr>
              <w:t>42 319</w:t>
            </w:r>
          </w:p>
        </w:tc>
        <w:tc>
          <w:tcPr>
            <w:tcW w:w="566" w:type="pct"/>
            <w:gridSpan w:val="2"/>
            <w:tcBorders>
              <w:top w:val="nil"/>
              <w:left w:val="nil"/>
              <w:bottom w:val="single" w:sz="4" w:space="0" w:color="auto"/>
              <w:right w:val="single" w:sz="4" w:space="0" w:color="auto"/>
            </w:tcBorders>
            <w:shd w:val="clear" w:color="auto" w:fill="auto"/>
          </w:tcPr>
          <w:p w14:paraId="68A5EED3" w14:textId="77777777" w:rsidR="00F92D45" w:rsidRPr="002A519A" w:rsidRDefault="00F92D45" w:rsidP="00F92D45">
            <w:pPr>
              <w:jc w:val="right"/>
              <w:rPr>
                <w:sz w:val="20"/>
                <w:szCs w:val="20"/>
                <w:lang w:val="fr-CA"/>
              </w:rPr>
            </w:pPr>
            <w:r>
              <w:rPr>
                <w:sz w:val="20"/>
                <w:szCs w:val="20"/>
              </w:rPr>
              <w:t>42 319</w:t>
            </w:r>
          </w:p>
        </w:tc>
        <w:tc>
          <w:tcPr>
            <w:tcW w:w="656" w:type="pct"/>
            <w:gridSpan w:val="2"/>
            <w:tcBorders>
              <w:top w:val="nil"/>
              <w:left w:val="nil"/>
              <w:bottom w:val="single" w:sz="4" w:space="0" w:color="auto"/>
              <w:right w:val="single" w:sz="4" w:space="0" w:color="auto"/>
            </w:tcBorders>
            <w:shd w:val="clear" w:color="auto" w:fill="auto"/>
          </w:tcPr>
          <w:p w14:paraId="40C80498" w14:textId="77777777" w:rsidR="00F92D45" w:rsidRPr="002A519A" w:rsidRDefault="00F92D45" w:rsidP="00F92D45">
            <w:pPr>
              <w:jc w:val="right"/>
              <w:rPr>
                <w:sz w:val="20"/>
                <w:szCs w:val="20"/>
                <w:lang w:val="fr-CA"/>
              </w:rPr>
            </w:pPr>
            <w:r>
              <w:rPr>
                <w:sz w:val="20"/>
                <w:szCs w:val="20"/>
              </w:rPr>
              <w:t>42 319</w:t>
            </w:r>
          </w:p>
        </w:tc>
        <w:tc>
          <w:tcPr>
            <w:tcW w:w="507" w:type="pct"/>
            <w:gridSpan w:val="2"/>
            <w:tcBorders>
              <w:top w:val="nil"/>
              <w:left w:val="nil"/>
              <w:bottom w:val="single" w:sz="4" w:space="0" w:color="auto"/>
              <w:right w:val="single" w:sz="4" w:space="0" w:color="auto"/>
            </w:tcBorders>
            <w:shd w:val="clear" w:color="auto" w:fill="auto"/>
          </w:tcPr>
          <w:p w14:paraId="5465234B" w14:textId="77777777" w:rsidR="00F92D45" w:rsidRPr="002A519A" w:rsidRDefault="00F92D45" w:rsidP="00F92D45">
            <w:pPr>
              <w:jc w:val="right"/>
              <w:rPr>
                <w:sz w:val="20"/>
                <w:szCs w:val="20"/>
                <w:lang w:val="fr-CA"/>
              </w:rPr>
            </w:pPr>
            <w:r>
              <w:rPr>
                <w:sz w:val="20"/>
                <w:szCs w:val="20"/>
              </w:rPr>
              <w:t>42 319</w:t>
            </w:r>
          </w:p>
        </w:tc>
        <w:tc>
          <w:tcPr>
            <w:tcW w:w="553" w:type="pct"/>
            <w:gridSpan w:val="2"/>
            <w:tcBorders>
              <w:top w:val="nil"/>
              <w:left w:val="nil"/>
              <w:bottom w:val="single" w:sz="4" w:space="0" w:color="auto"/>
              <w:right w:val="single" w:sz="4" w:space="0" w:color="auto"/>
            </w:tcBorders>
            <w:shd w:val="clear" w:color="auto" w:fill="auto"/>
          </w:tcPr>
          <w:p w14:paraId="4707D98D" w14:textId="77777777" w:rsidR="00F92D45" w:rsidRPr="002A519A" w:rsidRDefault="00F92D45" w:rsidP="00F92D45">
            <w:pPr>
              <w:jc w:val="right"/>
              <w:rPr>
                <w:sz w:val="20"/>
                <w:szCs w:val="20"/>
                <w:lang w:val="fr-CA"/>
              </w:rPr>
            </w:pPr>
            <w:r>
              <w:rPr>
                <w:sz w:val="20"/>
                <w:szCs w:val="20"/>
              </w:rPr>
              <w:t>42 319</w:t>
            </w:r>
          </w:p>
        </w:tc>
        <w:tc>
          <w:tcPr>
            <w:tcW w:w="578" w:type="pct"/>
            <w:gridSpan w:val="2"/>
            <w:tcBorders>
              <w:top w:val="nil"/>
              <w:left w:val="nil"/>
              <w:bottom w:val="single" w:sz="4" w:space="0" w:color="auto"/>
              <w:right w:val="single" w:sz="4" w:space="0" w:color="auto"/>
            </w:tcBorders>
            <w:shd w:val="clear" w:color="auto" w:fill="auto"/>
          </w:tcPr>
          <w:p w14:paraId="1331BFE1" w14:textId="77777777" w:rsidR="00F92D45" w:rsidRPr="002A519A" w:rsidRDefault="00F92D45" w:rsidP="00F92D45">
            <w:pPr>
              <w:jc w:val="right"/>
              <w:rPr>
                <w:sz w:val="20"/>
                <w:szCs w:val="20"/>
                <w:lang w:val="fr-CA"/>
              </w:rPr>
            </w:pPr>
            <w:r>
              <w:rPr>
                <w:sz w:val="20"/>
                <w:szCs w:val="20"/>
              </w:rPr>
              <w:t>42 319</w:t>
            </w:r>
          </w:p>
        </w:tc>
      </w:tr>
      <w:tr w:rsidR="00F92D45" w:rsidRPr="002A519A" w14:paraId="35CD64FF" w14:textId="77777777" w:rsidTr="00F92D45">
        <w:tc>
          <w:tcPr>
            <w:tcW w:w="992" w:type="pct"/>
          </w:tcPr>
          <w:p w14:paraId="2F13610E" w14:textId="77777777" w:rsidR="00F92D45" w:rsidRPr="002254C1" w:rsidRDefault="00F92D45" w:rsidP="00F92D45">
            <w:pPr>
              <w:contextualSpacing/>
              <w:jc w:val="left"/>
              <w:rPr>
                <w:sz w:val="24"/>
                <w:szCs w:val="24"/>
                <w:lang w:val="fr-FR"/>
              </w:rPr>
            </w:pPr>
            <w:r w:rsidRPr="002254C1">
              <w:rPr>
                <w:sz w:val="24"/>
                <w:szCs w:val="24"/>
                <w:lang w:val="fr-FR"/>
              </w:rPr>
              <w:t>Réunions internationales</w:t>
            </w:r>
          </w:p>
        </w:tc>
        <w:tc>
          <w:tcPr>
            <w:tcW w:w="600" w:type="pct"/>
            <w:tcBorders>
              <w:top w:val="nil"/>
              <w:left w:val="single" w:sz="4" w:space="0" w:color="auto"/>
              <w:bottom w:val="single" w:sz="4" w:space="0" w:color="auto"/>
              <w:right w:val="single" w:sz="4" w:space="0" w:color="auto"/>
            </w:tcBorders>
            <w:shd w:val="clear" w:color="auto" w:fill="auto"/>
          </w:tcPr>
          <w:p w14:paraId="157F2031" w14:textId="77777777" w:rsidR="00F92D45" w:rsidRPr="002A519A" w:rsidRDefault="00F92D45" w:rsidP="00F92D45">
            <w:pPr>
              <w:jc w:val="right"/>
              <w:rPr>
                <w:sz w:val="20"/>
                <w:szCs w:val="20"/>
                <w:lang w:val="fr-CA"/>
              </w:rPr>
            </w:pPr>
            <w:r w:rsidRPr="00B923BC">
              <w:rPr>
                <w:sz w:val="20"/>
                <w:szCs w:val="20"/>
              </w:rPr>
              <w:t>0</w:t>
            </w:r>
          </w:p>
        </w:tc>
        <w:tc>
          <w:tcPr>
            <w:tcW w:w="548" w:type="pct"/>
            <w:tcBorders>
              <w:top w:val="nil"/>
              <w:left w:val="nil"/>
              <w:bottom w:val="single" w:sz="4" w:space="0" w:color="auto"/>
              <w:right w:val="single" w:sz="4" w:space="0" w:color="auto"/>
            </w:tcBorders>
            <w:shd w:val="clear" w:color="auto" w:fill="auto"/>
          </w:tcPr>
          <w:p w14:paraId="4902C3ED" w14:textId="77777777" w:rsidR="00F92D45" w:rsidRPr="002A519A" w:rsidRDefault="00F92D45" w:rsidP="00F92D45">
            <w:pPr>
              <w:jc w:val="right"/>
              <w:rPr>
                <w:sz w:val="20"/>
                <w:szCs w:val="20"/>
                <w:lang w:val="fr-CA"/>
              </w:rPr>
            </w:pPr>
            <w:r w:rsidRPr="00B923BC">
              <w:rPr>
                <w:sz w:val="20"/>
                <w:szCs w:val="20"/>
              </w:rPr>
              <w:t>0</w:t>
            </w:r>
          </w:p>
        </w:tc>
        <w:tc>
          <w:tcPr>
            <w:tcW w:w="566" w:type="pct"/>
            <w:gridSpan w:val="2"/>
            <w:tcBorders>
              <w:top w:val="nil"/>
              <w:left w:val="nil"/>
              <w:bottom w:val="single" w:sz="4" w:space="0" w:color="auto"/>
              <w:right w:val="single" w:sz="4" w:space="0" w:color="auto"/>
            </w:tcBorders>
            <w:shd w:val="clear" w:color="auto" w:fill="auto"/>
          </w:tcPr>
          <w:p w14:paraId="0A2349EC" w14:textId="77777777" w:rsidR="00F92D45" w:rsidRPr="002A519A" w:rsidRDefault="00F92D45" w:rsidP="00F92D45">
            <w:pPr>
              <w:jc w:val="right"/>
              <w:rPr>
                <w:sz w:val="20"/>
                <w:szCs w:val="20"/>
                <w:lang w:val="fr-CA"/>
              </w:rPr>
            </w:pPr>
            <w:r w:rsidRPr="00B923BC">
              <w:rPr>
                <w:sz w:val="20"/>
                <w:szCs w:val="20"/>
              </w:rPr>
              <w:t>0</w:t>
            </w:r>
          </w:p>
        </w:tc>
        <w:tc>
          <w:tcPr>
            <w:tcW w:w="656" w:type="pct"/>
            <w:gridSpan w:val="2"/>
            <w:tcBorders>
              <w:top w:val="nil"/>
              <w:left w:val="nil"/>
              <w:bottom w:val="single" w:sz="4" w:space="0" w:color="auto"/>
              <w:right w:val="single" w:sz="4" w:space="0" w:color="auto"/>
            </w:tcBorders>
            <w:shd w:val="clear" w:color="auto" w:fill="auto"/>
          </w:tcPr>
          <w:p w14:paraId="06D788A7" w14:textId="77777777" w:rsidR="00F92D45" w:rsidRPr="002A519A" w:rsidRDefault="00F92D45" w:rsidP="00F92D45">
            <w:pPr>
              <w:jc w:val="right"/>
              <w:rPr>
                <w:sz w:val="20"/>
                <w:szCs w:val="20"/>
                <w:lang w:val="fr-CA"/>
              </w:rPr>
            </w:pPr>
            <w:r w:rsidRPr="00B923BC">
              <w:rPr>
                <w:sz w:val="20"/>
                <w:szCs w:val="20"/>
              </w:rPr>
              <w:t>0</w:t>
            </w:r>
          </w:p>
        </w:tc>
        <w:tc>
          <w:tcPr>
            <w:tcW w:w="507" w:type="pct"/>
            <w:gridSpan w:val="2"/>
            <w:tcBorders>
              <w:top w:val="nil"/>
              <w:left w:val="nil"/>
              <w:bottom w:val="single" w:sz="4" w:space="0" w:color="auto"/>
              <w:right w:val="single" w:sz="4" w:space="0" w:color="auto"/>
            </w:tcBorders>
            <w:shd w:val="clear" w:color="auto" w:fill="auto"/>
          </w:tcPr>
          <w:p w14:paraId="15A21EB3" w14:textId="77777777" w:rsidR="00F92D45" w:rsidRPr="002A519A" w:rsidRDefault="00F92D45" w:rsidP="00F92D45">
            <w:pPr>
              <w:jc w:val="right"/>
              <w:rPr>
                <w:sz w:val="20"/>
                <w:szCs w:val="20"/>
                <w:lang w:val="fr-CA"/>
              </w:rPr>
            </w:pPr>
            <w:r w:rsidRPr="00B923BC">
              <w:rPr>
                <w:sz w:val="20"/>
                <w:szCs w:val="20"/>
              </w:rPr>
              <w:t>0</w:t>
            </w:r>
          </w:p>
        </w:tc>
        <w:tc>
          <w:tcPr>
            <w:tcW w:w="553" w:type="pct"/>
            <w:gridSpan w:val="2"/>
            <w:tcBorders>
              <w:top w:val="nil"/>
              <w:left w:val="nil"/>
              <w:bottom w:val="single" w:sz="4" w:space="0" w:color="auto"/>
              <w:right w:val="single" w:sz="4" w:space="0" w:color="auto"/>
            </w:tcBorders>
            <w:shd w:val="clear" w:color="auto" w:fill="auto"/>
          </w:tcPr>
          <w:p w14:paraId="07807D11" w14:textId="77777777" w:rsidR="00F92D45" w:rsidRPr="002A519A" w:rsidRDefault="00F92D45" w:rsidP="00F92D45">
            <w:pPr>
              <w:jc w:val="right"/>
              <w:rPr>
                <w:sz w:val="20"/>
                <w:szCs w:val="20"/>
                <w:lang w:val="fr-CA"/>
              </w:rPr>
            </w:pPr>
            <w:r w:rsidRPr="00B923BC">
              <w:rPr>
                <w:sz w:val="20"/>
                <w:szCs w:val="20"/>
              </w:rPr>
              <w:t>0</w:t>
            </w:r>
          </w:p>
        </w:tc>
        <w:tc>
          <w:tcPr>
            <w:tcW w:w="578" w:type="pct"/>
            <w:gridSpan w:val="2"/>
            <w:tcBorders>
              <w:top w:val="nil"/>
              <w:left w:val="nil"/>
              <w:bottom w:val="single" w:sz="4" w:space="0" w:color="auto"/>
              <w:right w:val="single" w:sz="4" w:space="0" w:color="auto"/>
            </w:tcBorders>
            <w:shd w:val="clear" w:color="auto" w:fill="auto"/>
          </w:tcPr>
          <w:p w14:paraId="674AA5F4" w14:textId="77777777" w:rsidR="00F92D45" w:rsidRPr="002A519A" w:rsidRDefault="00F92D45" w:rsidP="00F92D45">
            <w:pPr>
              <w:jc w:val="right"/>
              <w:rPr>
                <w:sz w:val="20"/>
                <w:szCs w:val="20"/>
                <w:lang w:val="fr-CA"/>
              </w:rPr>
            </w:pPr>
            <w:r w:rsidRPr="00B923BC">
              <w:rPr>
                <w:sz w:val="20"/>
                <w:szCs w:val="20"/>
              </w:rPr>
              <w:t>0</w:t>
            </w:r>
          </w:p>
        </w:tc>
      </w:tr>
      <w:tr w:rsidR="00F92D45" w:rsidRPr="002A519A" w14:paraId="1948781D" w14:textId="77777777" w:rsidTr="00F92D45">
        <w:tc>
          <w:tcPr>
            <w:tcW w:w="992" w:type="pct"/>
          </w:tcPr>
          <w:p w14:paraId="23A85EEF" w14:textId="77777777" w:rsidR="00F92D45" w:rsidRPr="002254C1" w:rsidRDefault="00F92D45" w:rsidP="00F92D45">
            <w:pPr>
              <w:jc w:val="left"/>
              <w:rPr>
                <w:sz w:val="24"/>
                <w:szCs w:val="24"/>
                <w:lang w:val="fr-FR"/>
              </w:rPr>
            </w:pPr>
            <w:r w:rsidRPr="002254C1">
              <w:rPr>
                <w:sz w:val="24"/>
                <w:szCs w:val="24"/>
                <w:lang w:val="fr-FR"/>
              </w:rPr>
              <w:t>Services de conseil***</w:t>
            </w:r>
          </w:p>
        </w:tc>
        <w:tc>
          <w:tcPr>
            <w:tcW w:w="600" w:type="pct"/>
            <w:tcBorders>
              <w:top w:val="nil"/>
              <w:left w:val="single" w:sz="4" w:space="0" w:color="auto"/>
              <w:bottom w:val="single" w:sz="4" w:space="0" w:color="auto"/>
              <w:right w:val="single" w:sz="4" w:space="0" w:color="auto"/>
            </w:tcBorders>
            <w:shd w:val="clear" w:color="auto" w:fill="auto"/>
          </w:tcPr>
          <w:p w14:paraId="0D4EB791" w14:textId="77777777" w:rsidR="00F92D45" w:rsidRPr="002A519A" w:rsidRDefault="00F92D45" w:rsidP="00F92D45">
            <w:pPr>
              <w:jc w:val="right"/>
              <w:rPr>
                <w:sz w:val="20"/>
                <w:szCs w:val="20"/>
                <w:lang w:val="fr-CA"/>
              </w:rPr>
            </w:pPr>
            <w:r>
              <w:rPr>
                <w:sz w:val="20"/>
                <w:szCs w:val="20"/>
              </w:rPr>
              <w:t>65 484</w:t>
            </w:r>
          </w:p>
        </w:tc>
        <w:tc>
          <w:tcPr>
            <w:tcW w:w="548" w:type="pct"/>
            <w:tcBorders>
              <w:top w:val="nil"/>
              <w:left w:val="nil"/>
              <w:bottom w:val="single" w:sz="4" w:space="0" w:color="auto"/>
              <w:right w:val="single" w:sz="4" w:space="0" w:color="auto"/>
            </w:tcBorders>
            <w:shd w:val="clear" w:color="auto" w:fill="auto"/>
          </w:tcPr>
          <w:p w14:paraId="1FE4E6C2" w14:textId="77777777" w:rsidR="00F92D45" w:rsidRPr="002A519A" w:rsidRDefault="00F92D45" w:rsidP="00F92D45">
            <w:pPr>
              <w:jc w:val="right"/>
              <w:rPr>
                <w:sz w:val="20"/>
                <w:szCs w:val="20"/>
                <w:lang w:val="fr-CA"/>
              </w:rPr>
            </w:pPr>
            <w:r>
              <w:rPr>
                <w:sz w:val="20"/>
                <w:szCs w:val="20"/>
              </w:rPr>
              <w:t>65 484</w:t>
            </w:r>
          </w:p>
        </w:tc>
        <w:tc>
          <w:tcPr>
            <w:tcW w:w="566" w:type="pct"/>
            <w:gridSpan w:val="2"/>
            <w:tcBorders>
              <w:top w:val="nil"/>
              <w:left w:val="nil"/>
              <w:bottom w:val="single" w:sz="4" w:space="0" w:color="auto"/>
              <w:right w:val="single" w:sz="4" w:space="0" w:color="auto"/>
            </w:tcBorders>
            <w:shd w:val="clear" w:color="auto" w:fill="auto"/>
          </w:tcPr>
          <w:p w14:paraId="2B7552FB" w14:textId="77777777" w:rsidR="00F92D45" w:rsidRPr="002A519A" w:rsidRDefault="00F92D45" w:rsidP="00F92D45">
            <w:pPr>
              <w:jc w:val="right"/>
              <w:rPr>
                <w:sz w:val="20"/>
                <w:szCs w:val="20"/>
                <w:lang w:val="fr-CA"/>
              </w:rPr>
            </w:pPr>
            <w:r>
              <w:rPr>
                <w:sz w:val="20"/>
                <w:szCs w:val="20"/>
              </w:rPr>
              <w:t>65 484</w:t>
            </w:r>
          </w:p>
        </w:tc>
        <w:tc>
          <w:tcPr>
            <w:tcW w:w="656" w:type="pct"/>
            <w:gridSpan w:val="2"/>
            <w:tcBorders>
              <w:top w:val="nil"/>
              <w:left w:val="nil"/>
              <w:bottom w:val="single" w:sz="4" w:space="0" w:color="auto"/>
              <w:right w:val="single" w:sz="4" w:space="0" w:color="auto"/>
            </w:tcBorders>
            <w:shd w:val="clear" w:color="auto" w:fill="auto"/>
          </w:tcPr>
          <w:p w14:paraId="4EFD2AFE" w14:textId="77777777" w:rsidR="00F92D45" w:rsidRPr="002A519A" w:rsidRDefault="00F92D45" w:rsidP="00F92D45">
            <w:pPr>
              <w:jc w:val="right"/>
              <w:rPr>
                <w:sz w:val="20"/>
                <w:szCs w:val="20"/>
                <w:lang w:val="fr-CA"/>
              </w:rPr>
            </w:pPr>
            <w:r>
              <w:rPr>
                <w:sz w:val="20"/>
                <w:szCs w:val="20"/>
              </w:rPr>
              <w:t>65 484</w:t>
            </w:r>
          </w:p>
        </w:tc>
        <w:tc>
          <w:tcPr>
            <w:tcW w:w="507" w:type="pct"/>
            <w:gridSpan w:val="2"/>
            <w:tcBorders>
              <w:top w:val="nil"/>
              <w:left w:val="nil"/>
              <w:bottom w:val="single" w:sz="4" w:space="0" w:color="auto"/>
              <w:right w:val="single" w:sz="4" w:space="0" w:color="auto"/>
            </w:tcBorders>
            <w:shd w:val="clear" w:color="auto" w:fill="auto"/>
          </w:tcPr>
          <w:p w14:paraId="61673ADF" w14:textId="77777777" w:rsidR="00F92D45" w:rsidRPr="002A519A" w:rsidRDefault="00F92D45" w:rsidP="00F92D45">
            <w:pPr>
              <w:jc w:val="right"/>
              <w:rPr>
                <w:sz w:val="20"/>
                <w:szCs w:val="20"/>
                <w:lang w:val="fr-CA"/>
              </w:rPr>
            </w:pPr>
            <w:r>
              <w:rPr>
                <w:sz w:val="20"/>
                <w:szCs w:val="20"/>
              </w:rPr>
              <w:t>65 484</w:t>
            </w:r>
          </w:p>
        </w:tc>
        <w:tc>
          <w:tcPr>
            <w:tcW w:w="553" w:type="pct"/>
            <w:gridSpan w:val="2"/>
            <w:tcBorders>
              <w:top w:val="nil"/>
              <w:left w:val="nil"/>
              <w:bottom w:val="single" w:sz="4" w:space="0" w:color="auto"/>
              <w:right w:val="single" w:sz="4" w:space="0" w:color="auto"/>
            </w:tcBorders>
            <w:shd w:val="clear" w:color="auto" w:fill="auto"/>
          </w:tcPr>
          <w:p w14:paraId="504A6CBB" w14:textId="77777777" w:rsidR="00F92D45" w:rsidRPr="002A519A" w:rsidRDefault="00F92D45" w:rsidP="00F92D45">
            <w:pPr>
              <w:jc w:val="right"/>
              <w:rPr>
                <w:sz w:val="20"/>
                <w:szCs w:val="20"/>
                <w:lang w:val="fr-CA"/>
              </w:rPr>
            </w:pPr>
            <w:r>
              <w:rPr>
                <w:sz w:val="20"/>
                <w:szCs w:val="20"/>
              </w:rPr>
              <w:t>65 484</w:t>
            </w:r>
          </w:p>
        </w:tc>
        <w:tc>
          <w:tcPr>
            <w:tcW w:w="578" w:type="pct"/>
            <w:gridSpan w:val="2"/>
            <w:tcBorders>
              <w:top w:val="nil"/>
              <w:left w:val="nil"/>
              <w:bottom w:val="single" w:sz="4" w:space="0" w:color="auto"/>
              <w:right w:val="single" w:sz="4" w:space="0" w:color="auto"/>
            </w:tcBorders>
            <w:shd w:val="clear" w:color="auto" w:fill="auto"/>
          </w:tcPr>
          <w:p w14:paraId="523A151A" w14:textId="77777777" w:rsidR="00F92D45" w:rsidRPr="002A519A" w:rsidRDefault="00F92D45" w:rsidP="00F92D45">
            <w:pPr>
              <w:jc w:val="right"/>
              <w:rPr>
                <w:sz w:val="20"/>
                <w:szCs w:val="20"/>
                <w:lang w:val="fr-CA"/>
              </w:rPr>
            </w:pPr>
            <w:r>
              <w:rPr>
                <w:sz w:val="20"/>
                <w:szCs w:val="20"/>
              </w:rPr>
              <w:t>65 484</w:t>
            </w:r>
          </w:p>
        </w:tc>
      </w:tr>
      <w:tr w:rsidR="00F92D45" w:rsidRPr="002A519A" w14:paraId="258BAF81" w14:textId="77777777" w:rsidTr="00F92D45">
        <w:tc>
          <w:tcPr>
            <w:tcW w:w="992" w:type="pct"/>
          </w:tcPr>
          <w:p w14:paraId="0C34B912" w14:textId="77777777" w:rsidR="00F92D45" w:rsidRPr="002254C1" w:rsidRDefault="00F92D45" w:rsidP="00F92D45">
            <w:pPr>
              <w:jc w:val="left"/>
              <w:rPr>
                <w:b/>
                <w:sz w:val="24"/>
                <w:szCs w:val="24"/>
                <w:lang w:val="fr-FR"/>
              </w:rPr>
            </w:pPr>
            <w:r w:rsidRPr="002254C1">
              <w:rPr>
                <w:b/>
                <w:sz w:val="24"/>
                <w:szCs w:val="24"/>
                <w:lang w:val="fr-FR"/>
              </w:rPr>
              <w:t>Sous-total des coûts sectoriels</w:t>
            </w:r>
          </w:p>
        </w:tc>
        <w:tc>
          <w:tcPr>
            <w:tcW w:w="600" w:type="pct"/>
            <w:tcBorders>
              <w:top w:val="single" w:sz="4" w:space="0" w:color="auto"/>
              <w:left w:val="single" w:sz="4" w:space="0" w:color="auto"/>
              <w:bottom w:val="single" w:sz="4" w:space="0" w:color="auto"/>
              <w:right w:val="single" w:sz="4" w:space="0" w:color="auto"/>
            </w:tcBorders>
            <w:shd w:val="clear" w:color="auto" w:fill="auto"/>
          </w:tcPr>
          <w:p w14:paraId="5DAC946B" w14:textId="77777777" w:rsidR="00F92D45" w:rsidRPr="002A519A" w:rsidRDefault="00F92D45" w:rsidP="00F92D45">
            <w:pPr>
              <w:jc w:val="right"/>
              <w:rPr>
                <w:sz w:val="20"/>
                <w:szCs w:val="20"/>
                <w:lang w:val="fr-CA"/>
              </w:rPr>
            </w:pPr>
            <w:r>
              <w:rPr>
                <w:sz w:val="20"/>
                <w:szCs w:val="20"/>
              </w:rPr>
              <w:t>1 161 605</w:t>
            </w:r>
          </w:p>
        </w:tc>
        <w:tc>
          <w:tcPr>
            <w:tcW w:w="548" w:type="pct"/>
            <w:tcBorders>
              <w:top w:val="single" w:sz="4" w:space="0" w:color="auto"/>
              <w:left w:val="nil"/>
              <w:bottom w:val="single" w:sz="4" w:space="0" w:color="auto"/>
              <w:right w:val="single" w:sz="4" w:space="0" w:color="auto"/>
            </w:tcBorders>
            <w:shd w:val="clear" w:color="auto" w:fill="auto"/>
          </w:tcPr>
          <w:p w14:paraId="40C6C582" w14:textId="77777777" w:rsidR="00F92D45" w:rsidRPr="002A519A" w:rsidRDefault="00F92D45" w:rsidP="00F92D45">
            <w:pPr>
              <w:jc w:val="right"/>
              <w:rPr>
                <w:sz w:val="20"/>
                <w:szCs w:val="20"/>
                <w:lang w:val="fr-CA"/>
              </w:rPr>
            </w:pPr>
            <w:r>
              <w:rPr>
                <w:sz w:val="20"/>
                <w:szCs w:val="20"/>
              </w:rPr>
              <w:t>1 161 605</w:t>
            </w:r>
          </w:p>
        </w:tc>
        <w:tc>
          <w:tcPr>
            <w:tcW w:w="566" w:type="pct"/>
            <w:gridSpan w:val="2"/>
            <w:tcBorders>
              <w:top w:val="single" w:sz="4" w:space="0" w:color="auto"/>
              <w:left w:val="nil"/>
              <w:bottom w:val="single" w:sz="4" w:space="0" w:color="auto"/>
              <w:right w:val="single" w:sz="4" w:space="0" w:color="auto"/>
            </w:tcBorders>
            <w:shd w:val="clear" w:color="auto" w:fill="auto"/>
          </w:tcPr>
          <w:p w14:paraId="2493D0A3" w14:textId="77777777" w:rsidR="00F92D45" w:rsidRPr="002A519A" w:rsidRDefault="00F92D45" w:rsidP="00F92D45">
            <w:pPr>
              <w:jc w:val="right"/>
              <w:rPr>
                <w:sz w:val="20"/>
                <w:szCs w:val="20"/>
                <w:lang w:val="fr-CA"/>
              </w:rPr>
            </w:pPr>
            <w:r>
              <w:rPr>
                <w:sz w:val="20"/>
                <w:szCs w:val="20"/>
              </w:rPr>
              <w:t>1 161 605</w:t>
            </w:r>
          </w:p>
        </w:tc>
        <w:tc>
          <w:tcPr>
            <w:tcW w:w="656" w:type="pct"/>
            <w:gridSpan w:val="2"/>
            <w:tcBorders>
              <w:top w:val="single" w:sz="4" w:space="0" w:color="auto"/>
              <w:left w:val="nil"/>
              <w:bottom w:val="single" w:sz="4" w:space="0" w:color="auto"/>
              <w:right w:val="single" w:sz="4" w:space="0" w:color="auto"/>
            </w:tcBorders>
            <w:shd w:val="clear" w:color="auto" w:fill="auto"/>
          </w:tcPr>
          <w:p w14:paraId="55B7D0D5" w14:textId="77777777" w:rsidR="00F92D45" w:rsidRPr="002A519A" w:rsidRDefault="00F92D45" w:rsidP="00F92D45">
            <w:pPr>
              <w:jc w:val="right"/>
              <w:rPr>
                <w:sz w:val="20"/>
                <w:szCs w:val="20"/>
                <w:lang w:val="fr-CA"/>
              </w:rPr>
            </w:pPr>
            <w:r>
              <w:rPr>
                <w:sz w:val="20"/>
                <w:szCs w:val="20"/>
              </w:rPr>
              <w:t>1 161 605</w:t>
            </w:r>
          </w:p>
        </w:tc>
        <w:tc>
          <w:tcPr>
            <w:tcW w:w="507" w:type="pct"/>
            <w:gridSpan w:val="2"/>
            <w:tcBorders>
              <w:top w:val="single" w:sz="4" w:space="0" w:color="auto"/>
              <w:left w:val="nil"/>
              <w:bottom w:val="single" w:sz="4" w:space="0" w:color="auto"/>
              <w:right w:val="single" w:sz="4" w:space="0" w:color="auto"/>
            </w:tcBorders>
            <w:shd w:val="clear" w:color="auto" w:fill="auto"/>
          </w:tcPr>
          <w:p w14:paraId="07D3707F" w14:textId="77777777" w:rsidR="00F92D45" w:rsidRPr="002A519A" w:rsidRDefault="00F92D45" w:rsidP="00F92D45">
            <w:pPr>
              <w:jc w:val="right"/>
              <w:rPr>
                <w:sz w:val="20"/>
                <w:szCs w:val="20"/>
                <w:lang w:val="fr-CA"/>
              </w:rPr>
            </w:pPr>
            <w:r>
              <w:rPr>
                <w:sz w:val="20"/>
                <w:szCs w:val="20"/>
              </w:rPr>
              <w:t>1 161 605</w:t>
            </w:r>
          </w:p>
        </w:tc>
        <w:tc>
          <w:tcPr>
            <w:tcW w:w="553" w:type="pct"/>
            <w:gridSpan w:val="2"/>
            <w:tcBorders>
              <w:top w:val="single" w:sz="4" w:space="0" w:color="auto"/>
              <w:left w:val="nil"/>
              <w:bottom w:val="single" w:sz="4" w:space="0" w:color="auto"/>
              <w:right w:val="single" w:sz="4" w:space="0" w:color="auto"/>
            </w:tcBorders>
            <w:shd w:val="clear" w:color="auto" w:fill="auto"/>
          </w:tcPr>
          <w:p w14:paraId="558F67F1" w14:textId="77777777" w:rsidR="00F92D45" w:rsidRPr="002A519A" w:rsidRDefault="00F92D45" w:rsidP="00F92D45">
            <w:pPr>
              <w:jc w:val="right"/>
              <w:rPr>
                <w:sz w:val="20"/>
                <w:szCs w:val="20"/>
                <w:lang w:val="fr-CA"/>
              </w:rPr>
            </w:pPr>
            <w:r>
              <w:rPr>
                <w:sz w:val="20"/>
                <w:szCs w:val="20"/>
              </w:rPr>
              <w:t>1 161 605</w:t>
            </w:r>
          </w:p>
        </w:tc>
        <w:tc>
          <w:tcPr>
            <w:tcW w:w="578" w:type="pct"/>
            <w:gridSpan w:val="2"/>
            <w:tcBorders>
              <w:top w:val="single" w:sz="4" w:space="0" w:color="auto"/>
              <w:left w:val="nil"/>
              <w:bottom w:val="single" w:sz="4" w:space="0" w:color="auto"/>
              <w:right w:val="single" w:sz="4" w:space="0" w:color="auto"/>
            </w:tcBorders>
            <w:shd w:val="clear" w:color="auto" w:fill="auto"/>
          </w:tcPr>
          <w:p w14:paraId="79935E0A" w14:textId="77777777" w:rsidR="00F92D45" w:rsidRPr="002A519A" w:rsidRDefault="00F92D45" w:rsidP="00F92D45">
            <w:pPr>
              <w:jc w:val="right"/>
              <w:rPr>
                <w:sz w:val="20"/>
                <w:szCs w:val="20"/>
                <w:lang w:val="fr-CA"/>
              </w:rPr>
            </w:pPr>
            <w:r>
              <w:rPr>
                <w:sz w:val="20"/>
                <w:szCs w:val="20"/>
              </w:rPr>
              <w:t>1 161 605</w:t>
            </w:r>
          </w:p>
        </w:tc>
      </w:tr>
      <w:tr w:rsidR="00F92D45" w:rsidRPr="002A519A" w14:paraId="0C4D1317" w14:textId="77777777" w:rsidTr="00F92D45">
        <w:tc>
          <w:tcPr>
            <w:tcW w:w="992" w:type="pct"/>
          </w:tcPr>
          <w:p w14:paraId="7AD8A3BA" w14:textId="77777777" w:rsidR="00F92D45" w:rsidRPr="002254C1" w:rsidRDefault="00F92D45" w:rsidP="00F92D45">
            <w:pPr>
              <w:contextualSpacing/>
              <w:jc w:val="left"/>
              <w:rPr>
                <w:b/>
                <w:sz w:val="24"/>
                <w:szCs w:val="24"/>
                <w:lang w:val="fr-FR"/>
              </w:rPr>
            </w:pPr>
            <w:r w:rsidRPr="002254C1">
              <w:rPr>
                <w:b/>
                <w:sz w:val="24"/>
                <w:szCs w:val="24"/>
                <w:lang w:val="fr-FR"/>
              </w:rPr>
              <w:t>Coûts partagés</w:t>
            </w:r>
          </w:p>
        </w:tc>
        <w:tc>
          <w:tcPr>
            <w:tcW w:w="4008" w:type="pct"/>
            <w:gridSpan w:val="12"/>
          </w:tcPr>
          <w:p w14:paraId="640E1BCA" w14:textId="77777777" w:rsidR="00F92D45" w:rsidRPr="002A519A" w:rsidRDefault="00F92D45" w:rsidP="00F92D45">
            <w:pPr>
              <w:jc w:val="right"/>
              <w:rPr>
                <w:sz w:val="20"/>
                <w:szCs w:val="20"/>
                <w:lang w:val="fr-CA"/>
              </w:rPr>
            </w:pPr>
            <w:r>
              <w:rPr>
                <w:sz w:val="20"/>
                <w:szCs w:val="20"/>
              </w:rPr>
              <w:t>4 405 371</w:t>
            </w:r>
          </w:p>
        </w:tc>
      </w:tr>
      <w:tr w:rsidR="00F92D45" w:rsidRPr="002A519A" w14:paraId="096F8E7A" w14:textId="77777777" w:rsidTr="00F92D45">
        <w:tc>
          <w:tcPr>
            <w:tcW w:w="992" w:type="pct"/>
          </w:tcPr>
          <w:p w14:paraId="03E212C1" w14:textId="77777777" w:rsidR="00F92D45" w:rsidRPr="002254C1" w:rsidRDefault="00F92D45" w:rsidP="00F92D45">
            <w:pPr>
              <w:jc w:val="left"/>
              <w:rPr>
                <w:sz w:val="24"/>
                <w:szCs w:val="24"/>
                <w:lang w:val="fr-CA"/>
              </w:rPr>
            </w:pPr>
            <w:r w:rsidRPr="002254C1">
              <w:rPr>
                <w:sz w:val="24"/>
                <w:szCs w:val="24"/>
                <w:lang w:val="fr-FR"/>
              </w:rPr>
              <w:t>Personnel de soutien</w:t>
            </w:r>
          </w:p>
        </w:tc>
        <w:tc>
          <w:tcPr>
            <w:tcW w:w="4008" w:type="pct"/>
            <w:gridSpan w:val="12"/>
          </w:tcPr>
          <w:p w14:paraId="12F62ED6" w14:textId="77777777" w:rsidR="00F92D45" w:rsidRPr="002A519A" w:rsidRDefault="00F92D45" w:rsidP="00F92D45">
            <w:pPr>
              <w:jc w:val="right"/>
              <w:rPr>
                <w:sz w:val="20"/>
                <w:szCs w:val="20"/>
                <w:lang w:val="fr-CA"/>
              </w:rPr>
            </w:pPr>
            <w:r>
              <w:rPr>
                <w:sz w:val="20"/>
                <w:szCs w:val="20"/>
              </w:rPr>
              <w:t>2 633 285</w:t>
            </w:r>
          </w:p>
        </w:tc>
      </w:tr>
      <w:tr w:rsidR="00F92D45" w:rsidRPr="002A519A" w14:paraId="1C62E7CF" w14:textId="77777777" w:rsidTr="00F92D45">
        <w:tc>
          <w:tcPr>
            <w:tcW w:w="992" w:type="pct"/>
          </w:tcPr>
          <w:p w14:paraId="17B9A3C8" w14:textId="77777777" w:rsidR="00F92D45" w:rsidRPr="002254C1" w:rsidRDefault="00F92D45" w:rsidP="00F92D45">
            <w:pPr>
              <w:jc w:val="left"/>
              <w:rPr>
                <w:sz w:val="24"/>
                <w:szCs w:val="24"/>
                <w:lang w:val="fr-FR"/>
              </w:rPr>
            </w:pPr>
            <w:r w:rsidRPr="002254C1">
              <w:rPr>
                <w:sz w:val="24"/>
                <w:szCs w:val="24"/>
                <w:lang w:val="fr-FR"/>
              </w:rPr>
              <w:t>Ordinateurs, internet, poste, téléphone, imprimerie, etc.</w:t>
            </w:r>
          </w:p>
        </w:tc>
        <w:tc>
          <w:tcPr>
            <w:tcW w:w="4008" w:type="pct"/>
            <w:gridSpan w:val="12"/>
          </w:tcPr>
          <w:p w14:paraId="47CCF1BE" w14:textId="77777777" w:rsidR="00F92D45" w:rsidRPr="002A519A" w:rsidRDefault="00F92D45" w:rsidP="00F92D45">
            <w:pPr>
              <w:jc w:val="right"/>
              <w:rPr>
                <w:sz w:val="20"/>
                <w:szCs w:val="20"/>
                <w:lang w:val="fr-CA"/>
              </w:rPr>
            </w:pPr>
            <w:r>
              <w:rPr>
                <w:sz w:val="20"/>
                <w:szCs w:val="20"/>
              </w:rPr>
              <w:t>555 330</w:t>
            </w:r>
          </w:p>
        </w:tc>
      </w:tr>
      <w:tr w:rsidR="00F92D45" w:rsidRPr="002A519A" w14:paraId="5FC07868" w14:textId="77777777" w:rsidTr="00F92D45">
        <w:trPr>
          <w:trHeight w:val="899"/>
        </w:trPr>
        <w:tc>
          <w:tcPr>
            <w:tcW w:w="992" w:type="pct"/>
          </w:tcPr>
          <w:p w14:paraId="1963A540" w14:textId="77777777" w:rsidR="00F92D45" w:rsidRPr="002254C1" w:rsidRDefault="00F92D45" w:rsidP="00F92D45">
            <w:pPr>
              <w:jc w:val="left"/>
              <w:rPr>
                <w:sz w:val="24"/>
                <w:szCs w:val="24"/>
                <w:lang w:val="fr-FR"/>
              </w:rPr>
            </w:pPr>
            <w:r w:rsidRPr="002254C1">
              <w:rPr>
                <w:sz w:val="24"/>
                <w:szCs w:val="24"/>
                <w:lang w:val="fr-FR"/>
              </w:rPr>
              <w:t xml:space="preserve">Service de fonctionnement du bureau et entretien; services </w:t>
            </w:r>
          </w:p>
        </w:tc>
        <w:tc>
          <w:tcPr>
            <w:tcW w:w="4008" w:type="pct"/>
            <w:gridSpan w:val="12"/>
          </w:tcPr>
          <w:p w14:paraId="1EC752CE" w14:textId="77777777" w:rsidR="00F92D45" w:rsidRPr="002A519A" w:rsidRDefault="00F92D45" w:rsidP="00F92D45">
            <w:pPr>
              <w:jc w:val="right"/>
              <w:rPr>
                <w:sz w:val="20"/>
                <w:szCs w:val="20"/>
                <w:lang w:val="fr-CA"/>
              </w:rPr>
            </w:pPr>
            <w:r>
              <w:rPr>
                <w:sz w:val="20"/>
                <w:szCs w:val="20"/>
              </w:rPr>
              <w:t>1 216 756</w:t>
            </w:r>
          </w:p>
        </w:tc>
      </w:tr>
      <w:tr w:rsidR="00F92D45" w:rsidRPr="002A519A" w14:paraId="72915C36" w14:textId="77777777" w:rsidTr="00F92D45">
        <w:tc>
          <w:tcPr>
            <w:tcW w:w="992" w:type="pct"/>
            <w:shd w:val="clear" w:color="auto" w:fill="auto"/>
          </w:tcPr>
          <w:p w14:paraId="75D82A3C" w14:textId="77777777" w:rsidR="00F92D45" w:rsidRPr="002254C1" w:rsidRDefault="00F92D45" w:rsidP="00F92D45">
            <w:pPr>
              <w:rPr>
                <w:b/>
                <w:sz w:val="24"/>
                <w:szCs w:val="24"/>
                <w:lang w:val="fr-CA"/>
              </w:rPr>
            </w:pPr>
            <w:r w:rsidRPr="002254C1">
              <w:rPr>
                <w:b/>
                <w:sz w:val="24"/>
                <w:szCs w:val="24"/>
                <w:lang w:val="fr-CA"/>
              </w:rPr>
              <w:t>Total</w:t>
            </w:r>
          </w:p>
        </w:tc>
        <w:tc>
          <w:tcPr>
            <w:tcW w:w="600" w:type="pct"/>
            <w:tcBorders>
              <w:top w:val="single" w:sz="4" w:space="0" w:color="auto"/>
              <w:left w:val="single" w:sz="4" w:space="0" w:color="auto"/>
              <w:bottom w:val="single" w:sz="4" w:space="0" w:color="auto"/>
              <w:right w:val="single" w:sz="4" w:space="0" w:color="auto"/>
            </w:tcBorders>
            <w:shd w:val="clear" w:color="auto" w:fill="auto"/>
            <w:vAlign w:val="center"/>
          </w:tcPr>
          <w:p w14:paraId="00D934B0" w14:textId="77777777" w:rsidR="00F92D45" w:rsidRPr="002A519A" w:rsidRDefault="00F92D45" w:rsidP="00F92D45">
            <w:pPr>
              <w:jc w:val="right"/>
              <w:textAlignment w:val="center"/>
              <w:rPr>
                <w:rFonts w:eastAsia="DengXian"/>
                <w:b/>
                <w:color w:val="000000"/>
                <w:sz w:val="20"/>
                <w:szCs w:val="20"/>
                <w:lang w:val="fr-CA"/>
              </w:rPr>
            </w:pPr>
            <w:r>
              <w:rPr>
                <w:rFonts w:eastAsia="DengXian"/>
                <w:b/>
                <w:color w:val="000000"/>
                <w:sz w:val="20"/>
                <w:szCs w:val="20"/>
                <w:lang w:bidi="ar"/>
              </w:rPr>
              <w:t>1 980 766</w:t>
            </w:r>
          </w:p>
        </w:tc>
        <w:tc>
          <w:tcPr>
            <w:tcW w:w="596" w:type="pct"/>
            <w:gridSpan w:val="2"/>
            <w:tcBorders>
              <w:top w:val="single" w:sz="4" w:space="0" w:color="auto"/>
              <w:left w:val="nil"/>
              <w:bottom w:val="single" w:sz="4" w:space="0" w:color="auto"/>
              <w:right w:val="single" w:sz="4" w:space="0" w:color="auto"/>
            </w:tcBorders>
            <w:shd w:val="clear" w:color="auto" w:fill="auto"/>
            <w:vAlign w:val="center"/>
          </w:tcPr>
          <w:p w14:paraId="27C70534" w14:textId="77777777" w:rsidR="00F92D45" w:rsidRPr="002A519A" w:rsidRDefault="00F92D45" w:rsidP="00F92D45">
            <w:pPr>
              <w:jc w:val="right"/>
              <w:textAlignment w:val="center"/>
              <w:rPr>
                <w:rFonts w:eastAsia="DengXian"/>
                <w:b/>
                <w:color w:val="000000"/>
                <w:sz w:val="20"/>
                <w:szCs w:val="20"/>
                <w:lang w:val="fr-CA"/>
              </w:rPr>
            </w:pPr>
            <w:r>
              <w:rPr>
                <w:rFonts w:eastAsia="DengXian"/>
                <w:b/>
                <w:color w:val="000000"/>
                <w:sz w:val="20"/>
                <w:szCs w:val="20"/>
                <w:lang w:bidi="ar"/>
              </w:rPr>
              <w:t>1 980 766</w:t>
            </w:r>
          </w:p>
        </w:tc>
        <w:tc>
          <w:tcPr>
            <w:tcW w:w="551" w:type="pct"/>
            <w:gridSpan w:val="2"/>
            <w:tcBorders>
              <w:top w:val="single" w:sz="4" w:space="0" w:color="auto"/>
              <w:left w:val="nil"/>
              <w:bottom w:val="single" w:sz="4" w:space="0" w:color="auto"/>
              <w:right w:val="single" w:sz="4" w:space="0" w:color="auto"/>
            </w:tcBorders>
            <w:shd w:val="clear" w:color="auto" w:fill="auto"/>
            <w:vAlign w:val="center"/>
          </w:tcPr>
          <w:p w14:paraId="191F5763" w14:textId="77777777" w:rsidR="00F92D45" w:rsidRPr="002A519A" w:rsidRDefault="00F92D45" w:rsidP="00F92D45">
            <w:pPr>
              <w:jc w:val="right"/>
              <w:textAlignment w:val="center"/>
              <w:rPr>
                <w:rFonts w:eastAsia="DengXian"/>
                <w:b/>
                <w:color w:val="000000"/>
                <w:sz w:val="20"/>
                <w:szCs w:val="20"/>
                <w:lang w:val="fr-CA"/>
              </w:rPr>
            </w:pPr>
            <w:r>
              <w:rPr>
                <w:rFonts w:eastAsia="DengXian"/>
                <w:b/>
                <w:color w:val="000000"/>
                <w:sz w:val="20"/>
                <w:szCs w:val="20"/>
                <w:lang w:bidi="ar"/>
              </w:rPr>
              <w:t>1 980 766</w:t>
            </w:r>
          </w:p>
        </w:tc>
        <w:tc>
          <w:tcPr>
            <w:tcW w:w="686" w:type="pct"/>
            <w:gridSpan w:val="2"/>
            <w:tcBorders>
              <w:top w:val="single" w:sz="4" w:space="0" w:color="auto"/>
              <w:left w:val="nil"/>
              <w:bottom w:val="single" w:sz="4" w:space="0" w:color="auto"/>
              <w:right w:val="single" w:sz="4" w:space="0" w:color="auto"/>
            </w:tcBorders>
            <w:shd w:val="clear" w:color="auto" w:fill="auto"/>
            <w:vAlign w:val="center"/>
          </w:tcPr>
          <w:p w14:paraId="6268387B" w14:textId="77777777" w:rsidR="00F92D45" w:rsidRPr="002A519A" w:rsidRDefault="00F92D45" w:rsidP="00F92D45">
            <w:pPr>
              <w:jc w:val="right"/>
              <w:textAlignment w:val="center"/>
              <w:rPr>
                <w:rFonts w:eastAsia="DengXian"/>
                <w:b/>
                <w:color w:val="000000"/>
                <w:sz w:val="20"/>
                <w:szCs w:val="20"/>
                <w:lang w:val="fr-CA"/>
              </w:rPr>
            </w:pPr>
            <w:r>
              <w:rPr>
                <w:rFonts w:eastAsia="DengXian"/>
                <w:b/>
                <w:color w:val="000000"/>
                <w:sz w:val="20"/>
                <w:szCs w:val="20"/>
                <w:lang w:bidi="ar"/>
              </w:rPr>
              <w:t>1 980 766</w:t>
            </w:r>
          </w:p>
        </w:tc>
        <w:tc>
          <w:tcPr>
            <w:tcW w:w="524" w:type="pct"/>
            <w:gridSpan w:val="2"/>
            <w:tcBorders>
              <w:top w:val="single" w:sz="4" w:space="0" w:color="auto"/>
              <w:left w:val="nil"/>
              <w:bottom w:val="single" w:sz="4" w:space="0" w:color="auto"/>
              <w:right w:val="single" w:sz="4" w:space="0" w:color="auto"/>
            </w:tcBorders>
            <w:shd w:val="clear" w:color="auto" w:fill="auto"/>
            <w:vAlign w:val="center"/>
          </w:tcPr>
          <w:p w14:paraId="534BC221" w14:textId="77777777" w:rsidR="00F92D45" w:rsidRPr="002A519A" w:rsidRDefault="00F92D45" w:rsidP="00F92D45">
            <w:pPr>
              <w:jc w:val="right"/>
              <w:textAlignment w:val="center"/>
              <w:rPr>
                <w:rFonts w:eastAsia="DengXian"/>
                <w:b/>
                <w:color w:val="000000"/>
                <w:sz w:val="20"/>
                <w:szCs w:val="20"/>
                <w:lang w:val="fr-CA"/>
              </w:rPr>
            </w:pPr>
            <w:r>
              <w:rPr>
                <w:rFonts w:eastAsia="DengXian"/>
                <w:b/>
                <w:color w:val="000000"/>
                <w:sz w:val="20"/>
                <w:szCs w:val="20"/>
                <w:lang w:bidi="ar"/>
              </w:rPr>
              <w:t>1 980 766</w:t>
            </w:r>
          </w:p>
        </w:tc>
        <w:tc>
          <w:tcPr>
            <w:tcW w:w="527" w:type="pct"/>
            <w:gridSpan w:val="2"/>
            <w:tcBorders>
              <w:top w:val="single" w:sz="4" w:space="0" w:color="auto"/>
              <w:left w:val="nil"/>
              <w:bottom w:val="single" w:sz="4" w:space="0" w:color="auto"/>
              <w:right w:val="single" w:sz="4" w:space="0" w:color="auto"/>
            </w:tcBorders>
            <w:shd w:val="clear" w:color="auto" w:fill="auto"/>
            <w:vAlign w:val="center"/>
          </w:tcPr>
          <w:p w14:paraId="1C633C50" w14:textId="77777777" w:rsidR="00F92D45" w:rsidRPr="002A519A" w:rsidRDefault="00F92D45" w:rsidP="00F92D45">
            <w:pPr>
              <w:jc w:val="right"/>
              <w:textAlignment w:val="center"/>
              <w:rPr>
                <w:rFonts w:eastAsia="DengXian"/>
                <w:b/>
                <w:color w:val="000000"/>
                <w:sz w:val="20"/>
                <w:szCs w:val="20"/>
                <w:lang w:val="fr-CA"/>
              </w:rPr>
            </w:pPr>
            <w:r>
              <w:rPr>
                <w:rFonts w:eastAsia="DengXian"/>
                <w:b/>
                <w:color w:val="000000"/>
                <w:sz w:val="20"/>
                <w:szCs w:val="20"/>
                <w:lang w:bidi="ar"/>
              </w:rPr>
              <w:t>1 980 766</w:t>
            </w:r>
          </w:p>
        </w:tc>
        <w:tc>
          <w:tcPr>
            <w:tcW w:w="523" w:type="pct"/>
            <w:tcBorders>
              <w:top w:val="single" w:sz="4" w:space="0" w:color="auto"/>
              <w:left w:val="nil"/>
              <w:bottom w:val="single" w:sz="4" w:space="0" w:color="auto"/>
              <w:right w:val="single" w:sz="4" w:space="0" w:color="auto"/>
            </w:tcBorders>
            <w:shd w:val="clear" w:color="auto" w:fill="auto"/>
            <w:vAlign w:val="center"/>
          </w:tcPr>
          <w:p w14:paraId="260D981D" w14:textId="77777777" w:rsidR="00F92D45" w:rsidRPr="002A519A" w:rsidRDefault="00F92D45" w:rsidP="00F92D45">
            <w:pPr>
              <w:jc w:val="right"/>
              <w:textAlignment w:val="center"/>
              <w:rPr>
                <w:rFonts w:eastAsia="DengXian"/>
                <w:b/>
                <w:color w:val="000000"/>
                <w:sz w:val="20"/>
                <w:szCs w:val="20"/>
                <w:lang w:val="fr-CA"/>
              </w:rPr>
            </w:pPr>
            <w:r>
              <w:rPr>
                <w:rFonts w:eastAsia="DengXian"/>
                <w:b/>
                <w:color w:val="000000"/>
                <w:sz w:val="20"/>
                <w:szCs w:val="20"/>
                <w:lang w:bidi="ar"/>
              </w:rPr>
              <w:t>1 980 766</w:t>
            </w:r>
          </w:p>
        </w:tc>
      </w:tr>
    </w:tbl>
    <w:p w14:paraId="4D8B6EFD" w14:textId="77777777" w:rsidR="00F92D45" w:rsidRPr="00620537" w:rsidRDefault="00F92D45" w:rsidP="00F92D45">
      <w:pPr>
        <w:rPr>
          <w:sz w:val="16"/>
          <w:szCs w:val="16"/>
          <w:lang w:val="fr-CA"/>
        </w:rPr>
      </w:pPr>
      <w:r w:rsidRPr="003458B4">
        <w:rPr>
          <w:sz w:val="16"/>
          <w:szCs w:val="16"/>
          <w:lang w:val="fr-CA"/>
        </w:rPr>
        <w:t xml:space="preserve">Remarques : Le montant total des dépenses cumulées du </w:t>
      </w:r>
      <w:r>
        <w:rPr>
          <w:sz w:val="16"/>
          <w:szCs w:val="16"/>
          <w:lang w:val="fr-CA"/>
        </w:rPr>
        <w:t>Bureau de gestion des projets</w:t>
      </w:r>
      <w:r w:rsidRPr="003458B4">
        <w:rPr>
          <w:sz w:val="16"/>
          <w:szCs w:val="16"/>
          <w:lang w:val="fr-CA"/>
        </w:rPr>
        <w:t xml:space="preserve"> de 2017-20</w:t>
      </w:r>
      <w:r>
        <w:rPr>
          <w:sz w:val="16"/>
          <w:szCs w:val="16"/>
          <w:lang w:val="fr-CA"/>
        </w:rPr>
        <w:t>20</w:t>
      </w:r>
      <w:r w:rsidRPr="003458B4">
        <w:rPr>
          <w:sz w:val="16"/>
          <w:szCs w:val="16"/>
          <w:lang w:val="fr-CA"/>
        </w:rPr>
        <w:t xml:space="preserve"> </w:t>
      </w:r>
      <w:r w:rsidRPr="00036F78">
        <w:rPr>
          <w:sz w:val="16"/>
          <w:szCs w:val="16"/>
          <w:lang w:val="fr-FR"/>
        </w:rPr>
        <w:t xml:space="preserve">pour la mise en œuvre de la phase II du PGEH s'élève à </w:t>
      </w:r>
      <w:r>
        <w:rPr>
          <w:sz w:val="16"/>
          <w:szCs w:val="16"/>
          <w:lang w:val="fr-CA"/>
        </w:rPr>
        <w:t>9 537 177</w:t>
      </w:r>
      <w:r w:rsidRPr="003458B4">
        <w:rPr>
          <w:sz w:val="16"/>
          <w:szCs w:val="16"/>
          <w:lang w:val="fr-CA"/>
        </w:rPr>
        <w:t> $US</w:t>
      </w:r>
      <w:r>
        <w:rPr>
          <w:sz w:val="16"/>
          <w:szCs w:val="16"/>
          <w:lang w:val="fr-CA"/>
        </w:rPr>
        <w:t xml:space="preserve">. </w:t>
      </w:r>
      <w:r w:rsidRPr="00620537">
        <w:rPr>
          <w:sz w:val="16"/>
          <w:szCs w:val="16"/>
          <w:lang w:val="fr-CA"/>
        </w:rPr>
        <w:t xml:space="preserve">De ce montant, </w:t>
      </w:r>
      <w:r>
        <w:rPr>
          <w:sz w:val="16"/>
          <w:szCs w:val="16"/>
          <w:lang w:val="fr-CA"/>
        </w:rPr>
        <w:t>4 117 850</w:t>
      </w:r>
      <w:r w:rsidRPr="00620537">
        <w:rPr>
          <w:sz w:val="16"/>
          <w:szCs w:val="16"/>
          <w:lang w:val="fr-CA"/>
        </w:rPr>
        <w:t xml:space="preserve"> $US </w:t>
      </w:r>
      <w:r w:rsidRPr="00036F78">
        <w:rPr>
          <w:sz w:val="16"/>
          <w:szCs w:val="16"/>
          <w:lang w:val="fr-FR"/>
        </w:rPr>
        <w:t>provenaient des plans sectoriels de la phase II</w:t>
      </w:r>
      <w:r>
        <w:rPr>
          <w:sz w:val="16"/>
          <w:szCs w:val="16"/>
          <w:lang w:val="fr-FR"/>
        </w:rPr>
        <w:t>;</w:t>
      </w:r>
      <w:r w:rsidRPr="00036F78">
        <w:rPr>
          <w:sz w:val="16"/>
          <w:szCs w:val="16"/>
          <w:lang w:val="fr-FR"/>
        </w:rPr>
        <w:t xml:space="preserve"> </w:t>
      </w:r>
      <w:r>
        <w:rPr>
          <w:sz w:val="16"/>
          <w:szCs w:val="16"/>
          <w:lang w:val="fr-FR"/>
        </w:rPr>
        <w:t>les dépenses ont été imputées au budget propre du BCEE</w:t>
      </w:r>
      <w:r w:rsidRPr="00620537">
        <w:rPr>
          <w:sz w:val="16"/>
          <w:szCs w:val="16"/>
          <w:lang w:val="fr-CA"/>
        </w:rPr>
        <w:t xml:space="preserve"> </w:t>
      </w:r>
      <w:r>
        <w:rPr>
          <w:sz w:val="16"/>
          <w:szCs w:val="16"/>
          <w:lang w:val="fr-CA"/>
        </w:rPr>
        <w:t xml:space="preserve">(5 419 327 $US) </w:t>
      </w:r>
      <w:r w:rsidRPr="00620537">
        <w:rPr>
          <w:sz w:val="16"/>
          <w:szCs w:val="16"/>
          <w:lang w:val="fr-CA"/>
        </w:rPr>
        <w:t xml:space="preserve">et </w:t>
      </w:r>
      <w:r>
        <w:rPr>
          <w:sz w:val="16"/>
          <w:szCs w:val="16"/>
          <w:lang w:val="fr-CA"/>
        </w:rPr>
        <w:t>elles seront remboursées à partir de futures tranches</w:t>
      </w:r>
      <w:r w:rsidRPr="00620537">
        <w:rPr>
          <w:sz w:val="16"/>
          <w:szCs w:val="16"/>
          <w:lang w:val="fr-CA"/>
        </w:rPr>
        <w:t xml:space="preserve">. </w:t>
      </w:r>
      <w:r>
        <w:rPr>
          <w:sz w:val="16"/>
          <w:szCs w:val="16"/>
          <w:lang w:val="fr-CA"/>
        </w:rPr>
        <w:t>En outre, les dépenses soutenues par le renforcement des institutions et cofinancées par le gouvernement de la Chine ne sont pas incluses dans le tableau ci-dessus</w:t>
      </w:r>
      <w:r w:rsidRPr="00620537">
        <w:rPr>
          <w:sz w:val="16"/>
          <w:szCs w:val="16"/>
          <w:lang w:val="fr-CA"/>
        </w:rPr>
        <w:t>.</w:t>
      </w:r>
    </w:p>
    <w:p w14:paraId="792DC4FC" w14:textId="77777777" w:rsidR="00F92D45" w:rsidRPr="002A519A" w:rsidRDefault="00F92D45" w:rsidP="00F92D45">
      <w:pPr>
        <w:jc w:val="left"/>
        <w:rPr>
          <w:sz w:val="16"/>
          <w:szCs w:val="16"/>
          <w:lang w:val="fr-CA"/>
        </w:rPr>
      </w:pPr>
      <w:r w:rsidRPr="002A519A">
        <w:rPr>
          <w:sz w:val="16"/>
          <w:szCs w:val="16"/>
          <w:lang w:val="fr-CA"/>
        </w:rPr>
        <w:t>*</w:t>
      </w:r>
      <w:r w:rsidRPr="00737B8B">
        <w:rPr>
          <w:sz w:val="16"/>
          <w:szCs w:val="16"/>
          <w:lang w:val="fr-CA"/>
        </w:rPr>
        <w:t>RAC=</w:t>
      </w:r>
      <w:r>
        <w:rPr>
          <w:sz w:val="16"/>
          <w:szCs w:val="16"/>
          <w:lang w:val="fr-CA"/>
        </w:rPr>
        <w:t xml:space="preserve"> fabrication de climatiseurs individuels et de climatiseurs résidentiels</w:t>
      </w:r>
      <w:r w:rsidRPr="00737B8B">
        <w:rPr>
          <w:sz w:val="16"/>
          <w:szCs w:val="16"/>
          <w:lang w:val="fr-CA"/>
        </w:rPr>
        <w:t xml:space="preserve">; </w:t>
      </w:r>
      <w:r>
        <w:rPr>
          <w:sz w:val="16"/>
          <w:szCs w:val="16"/>
          <w:lang w:val="fr-CA"/>
        </w:rPr>
        <w:t>RIC</w:t>
      </w:r>
      <w:r w:rsidRPr="00737B8B">
        <w:rPr>
          <w:sz w:val="16"/>
          <w:szCs w:val="16"/>
          <w:lang w:val="fr-CA"/>
        </w:rPr>
        <w:t>=</w:t>
      </w:r>
      <w:r>
        <w:rPr>
          <w:sz w:val="16"/>
          <w:szCs w:val="16"/>
          <w:lang w:val="fr-CA"/>
        </w:rPr>
        <w:t xml:space="preserve"> réfrigération et climatisation industrielles et commerciales</w:t>
      </w:r>
      <w:r w:rsidRPr="002A519A">
        <w:rPr>
          <w:sz w:val="16"/>
          <w:szCs w:val="16"/>
          <w:lang w:val="fr-CA"/>
        </w:rPr>
        <w:t>.</w:t>
      </w:r>
    </w:p>
    <w:p w14:paraId="6BEAF905" w14:textId="77777777" w:rsidR="00F92D45" w:rsidRPr="00737B8B" w:rsidRDefault="00F92D45" w:rsidP="00F92D45">
      <w:pPr>
        <w:pStyle w:val="Heading1"/>
        <w:numPr>
          <w:ilvl w:val="0"/>
          <w:numId w:val="0"/>
        </w:numPr>
        <w:spacing w:after="0"/>
        <w:rPr>
          <w:sz w:val="16"/>
          <w:szCs w:val="16"/>
          <w:lang w:val="fr-CA"/>
        </w:rPr>
      </w:pPr>
      <w:r w:rsidRPr="00737B8B">
        <w:rPr>
          <w:sz w:val="16"/>
          <w:szCs w:val="16"/>
          <w:lang w:val="fr-CA"/>
        </w:rPr>
        <w:t>**Coûts du site, location d’équipements et a</w:t>
      </w:r>
      <w:r>
        <w:rPr>
          <w:sz w:val="16"/>
          <w:szCs w:val="16"/>
          <w:lang w:val="fr-CA"/>
        </w:rPr>
        <w:t>utres coûts</w:t>
      </w:r>
      <w:r w:rsidRPr="00737B8B">
        <w:rPr>
          <w:sz w:val="16"/>
          <w:szCs w:val="16"/>
          <w:lang w:val="fr-CA"/>
        </w:rPr>
        <w:t>.</w:t>
      </w:r>
    </w:p>
    <w:p w14:paraId="30603039" w14:textId="77777777" w:rsidR="00F92D45" w:rsidRPr="002A519A" w:rsidRDefault="00F92D45" w:rsidP="00F92D45">
      <w:pPr>
        <w:pStyle w:val="Heading1"/>
        <w:numPr>
          <w:ilvl w:val="0"/>
          <w:numId w:val="0"/>
        </w:numPr>
        <w:spacing w:after="0"/>
        <w:rPr>
          <w:sz w:val="16"/>
          <w:szCs w:val="16"/>
          <w:lang w:val="fr-CA"/>
        </w:rPr>
      </w:pPr>
      <w:r w:rsidRPr="00737B8B">
        <w:rPr>
          <w:sz w:val="16"/>
          <w:szCs w:val="16"/>
          <w:lang w:val="fr-CA"/>
        </w:rPr>
        <w:t>***Évaluation du projet, vérification</w:t>
      </w:r>
      <w:r>
        <w:rPr>
          <w:sz w:val="16"/>
          <w:szCs w:val="16"/>
          <w:lang w:val="fr-CA"/>
        </w:rPr>
        <w:t>s</w:t>
      </w:r>
      <w:r w:rsidRPr="00737B8B">
        <w:rPr>
          <w:sz w:val="16"/>
          <w:szCs w:val="16"/>
          <w:lang w:val="fr-CA"/>
        </w:rPr>
        <w:t xml:space="preserve"> financièr</w:t>
      </w:r>
      <w:r>
        <w:rPr>
          <w:sz w:val="16"/>
          <w:szCs w:val="16"/>
          <w:lang w:val="fr-CA"/>
        </w:rPr>
        <w:t>es et techniques</w:t>
      </w:r>
      <w:r w:rsidRPr="00737B8B">
        <w:rPr>
          <w:sz w:val="16"/>
          <w:szCs w:val="16"/>
          <w:lang w:val="fr-CA"/>
        </w:rPr>
        <w:t>,</w:t>
      </w:r>
      <w:r>
        <w:rPr>
          <w:sz w:val="16"/>
          <w:szCs w:val="16"/>
          <w:lang w:val="fr-CA"/>
        </w:rPr>
        <w:t xml:space="preserve"> examen et évaluation techniques</w:t>
      </w:r>
      <w:r w:rsidRPr="00737B8B">
        <w:rPr>
          <w:sz w:val="16"/>
          <w:szCs w:val="16"/>
          <w:lang w:val="fr-CA"/>
        </w:rPr>
        <w:t xml:space="preserve">, </w:t>
      </w:r>
      <w:r>
        <w:rPr>
          <w:sz w:val="16"/>
          <w:szCs w:val="16"/>
          <w:lang w:val="fr-CA"/>
        </w:rPr>
        <w:t>évaluation des offres</w:t>
      </w:r>
      <w:r w:rsidRPr="00737B8B">
        <w:rPr>
          <w:sz w:val="16"/>
          <w:szCs w:val="16"/>
          <w:lang w:val="fr-CA"/>
        </w:rPr>
        <w:t xml:space="preserve">, assistance </w:t>
      </w:r>
      <w:r>
        <w:rPr>
          <w:sz w:val="16"/>
          <w:szCs w:val="16"/>
          <w:lang w:val="fr-CA"/>
        </w:rPr>
        <w:t>lors de charges élevées ou événements spéciaux</w:t>
      </w:r>
      <w:r w:rsidRPr="00737B8B">
        <w:rPr>
          <w:sz w:val="16"/>
          <w:szCs w:val="16"/>
          <w:lang w:val="fr-CA"/>
        </w:rPr>
        <w:t xml:space="preserve">, </w:t>
      </w:r>
      <w:r>
        <w:rPr>
          <w:sz w:val="16"/>
          <w:szCs w:val="16"/>
          <w:lang w:val="fr-CA"/>
        </w:rPr>
        <w:t>traduction.</w:t>
      </w:r>
    </w:p>
    <w:p w14:paraId="7526DAD6" w14:textId="77777777" w:rsidR="00F92D45" w:rsidRPr="002A519A" w:rsidRDefault="00F92D45" w:rsidP="00F92D45">
      <w:pPr>
        <w:rPr>
          <w:lang w:val="fr-CA"/>
        </w:rPr>
      </w:pPr>
    </w:p>
    <w:p w14:paraId="6EA645AA" w14:textId="77777777" w:rsidR="00F92D45" w:rsidRPr="002A519A" w:rsidRDefault="00F92D45" w:rsidP="00F92D45">
      <w:pPr>
        <w:rPr>
          <w:lang w:val="fr-CA"/>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71"/>
        <w:gridCol w:w="1872"/>
        <w:gridCol w:w="1872"/>
        <w:gridCol w:w="1872"/>
        <w:gridCol w:w="1873"/>
      </w:tblGrid>
      <w:tr w:rsidR="00F92D45" w:rsidRPr="00E45BFC" w14:paraId="5F953BD0" w14:textId="77777777" w:rsidTr="00F92D45">
        <w:tc>
          <w:tcPr>
            <w:tcW w:w="1915" w:type="dxa"/>
          </w:tcPr>
          <w:p w14:paraId="7BCB89C2" w14:textId="77777777" w:rsidR="00F92D45" w:rsidRPr="002A519A" w:rsidRDefault="00F92D45" w:rsidP="00F92D45">
            <w:pPr>
              <w:rPr>
                <w:lang w:val="fr-CA"/>
              </w:rPr>
            </w:pPr>
          </w:p>
        </w:tc>
        <w:tc>
          <w:tcPr>
            <w:tcW w:w="1915" w:type="dxa"/>
          </w:tcPr>
          <w:p w14:paraId="4A70D32F" w14:textId="77777777" w:rsidR="00F92D45" w:rsidRPr="002A519A" w:rsidRDefault="00F92D45" w:rsidP="00F92D45">
            <w:pPr>
              <w:rPr>
                <w:lang w:val="fr-CA"/>
              </w:rPr>
            </w:pPr>
          </w:p>
        </w:tc>
        <w:tc>
          <w:tcPr>
            <w:tcW w:w="1915" w:type="dxa"/>
            <w:tcBorders>
              <w:bottom w:val="single" w:sz="4" w:space="0" w:color="auto"/>
            </w:tcBorders>
          </w:tcPr>
          <w:p w14:paraId="656287B7" w14:textId="77777777" w:rsidR="00F92D45" w:rsidRPr="002A519A" w:rsidRDefault="00F92D45" w:rsidP="00F92D45">
            <w:pPr>
              <w:rPr>
                <w:lang w:val="fr-CA"/>
              </w:rPr>
            </w:pPr>
          </w:p>
        </w:tc>
        <w:tc>
          <w:tcPr>
            <w:tcW w:w="1915" w:type="dxa"/>
          </w:tcPr>
          <w:p w14:paraId="0FFD68ED" w14:textId="77777777" w:rsidR="00F92D45" w:rsidRPr="002A519A" w:rsidRDefault="00F92D45" w:rsidP="00F92D45">
            <w:pPr>
              <w:rPr>
                <w:lang w:val="fr-CA"/>
              </w:rPr>
            </w:pPr>
          </w:p>
        </w:tc>
        <w:tc>
          <w:tcPr>
            <w:tcW w:w="1916" w:type="dxa"/>
          </w:tcPr>
          <w:p w14:paraId="07AEFFBA" w14:textId="77777777" w:rsidR="00F92D45" w:rsidRPr="002A519A" w:rsidRDefault="00F92D45" w:rsidP="00F92D45">
            <w:pPr>
              <w:rPr>
                <w:lang w:val="fr-CA"/>
              </w:rPr>
            </w:pPr>
          </w:p>
        </w:tc>
      </w:tr>
    </w:tbl>
    <w:p w14:paraId="67C5FC20" w14:textId="77777777" w:rsidR="00441083" w:rsidRDefault="00441083">
      <w:pPr>
        <w:rPr>
          <w:lang w:val="fr-FR"/>
        </w:rPr>
      </w:pPr>
    </w:p>
    <w:p w14:paraId="6D7C83F7" w14:textId="77777777" w:rsidR="00441083" w:rsidRDefault="00441083">
      <w:pPr>
        <w:rPr>
          <w:lang w:val="fr-FR"/>
        </w:rPr>
      </w:pPr>
    </w:p>
    <w:p w14:paraId="11BBCD82" w14:textId="77777777" w:rsidR="00441083" w:rsidRDefault="00441083">
      <w:pPr>
        <w:rPr>
          <w:lang w:val="fr-FR"/>
        </w:rPr>
      </w:pPr>
    </w:p>
    <w:p w14:paraId="7D791B47" w14:textId="77777777" w:rsidR="00441083" w:rsidRDefault="00441083">
      <w:pPr>
        <w:rPr>
          <w:lang w:val="fr-FR"/>
        </w:rPr>
      </w:pPr>
    </w:p>
    <w:sectPr w:rsidR="00441083">
      <w:headerReference w:type="even" r:id="rId85"/>
      <w:footerReference w:type="even" r:id="rId86"/>
      <w:headerReference w:type="first" r:id="rId87"/>
      <w:footerReference w:type="first" r:id="rId88"/>
      <w:pgSz w:w="12240" w:h="15840" w:code="1"/>
      <w:pgMar w:top="720" w:right="1440" w:bottom="864" w:left="1440" w:header="720" w:footer="475" w:gutter="0"/>
      <w:pgNumType w:start="1"/>
      <w:cols w:space="720"/>
      <w:titlePg/>
    </w:sectPr>
  </w:body>
</w:document>
</file>

<file path=word/endnotes.xml><?xml version="1.0" encoding="utf-8"?>
<w:end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4240822B" w14:textId="77777777" w:rsidR="003E6C3C" w:rsidRDefault="003E6C3C">
      <w:r>
        <w:separator/>
      </w:r>
    </w:p>
  </w:endnote>
  <w:endnote w:type="continuationSeparator" w:id="0">
    <w:p w14:paraId="6F9280AB" w14:textId="77777777" w:rsidR="003E6C3C" w:rsidRDefault="003E6C3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0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Univers">
    <w:altName w:val="Arial"/>
    <w:charset w:val="00"/>
    <w:family w:val="swiss"/>
    <w:pitch w:val="variable"/>
    <w:sig w:usb0="80000287" w:usb1="00000000" w:usb2="00000000" w:usb3="00000000" w:csb0="0000000F" w:csb1="00000000"/>
  </w:font>
  <w:font w:name="Univers Bold">
    <w:altName w:val="Arial"/>
    <w:panose1 w:val="00000000000000000000"/>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DengXian">
    <w:altName w:val="等线"/>
    <w:panose1 w:val="02010600030101010101"/>
    <w:charset w:val="86"/>
    <w:family w:val="modern"/>
    <w:pitch w:val="fixed"/>
    <w:sig w:usb0="00000001" w:usb1="080E0000" w:usb2="00000010" w:usb3="00000000" w:csb0="00040000" w:csb1="00000000"/>
  </w:font>
  <w:font w:name="MS Serif">
    <w:panose1 w:val="00000000000000000000"/>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402957D" w14:textId="77777777" w:rsidR="00F92D45" w:rsidRDefault="00F92D45">
    <w:pPr>
      <w:jc w:val="center"/>
    </w:pPr>
  </w:p>
  <w:p w14:paraId="522DC04A" w14:textId="41A554F4" w:rsidR="00F92D45" w:rsidRPr="0033525D" w:rsidRDefault="00F92D45">
    <w:pPr>
      <w:jc w:val="center"/>
    </w:pPr>
    <w:r>
      <w:fldChar w:fldCharType="begin"/>
    </w:r>
    <w:r>
      <w:instrText xml:space="preserve"> PAGE </w:instrText>
    </w:r>
    <w:r>
      <w:fldChar w:fldCharType="separate"/>
    </w:r>
    <w:r w:rsidR="00E45BFC">
      <w:rPr>
        <w:noProof/>
      </w:rPr>
      <w:t>6</w:t>
    </w:r>
    <w:r>
      <w:rPr>
        <w:noProof/>
      </w:rPr>
      <w:fldChar w:fldCharType="end"/>
    </w:r>
  </w:p>
</w:ftr>
</file>

<file path=word/footer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DE1527A" w14:textId="77777777" w:rsidR="00F92D45" w:rsidRDefault="00F92D45">
    <w:pPr>
      <w:jc w:val="center"/>
    </w:pPr>
  </w:p>
  <w:p w14:paraId="1825C606" w14:textId="0B3670D9" w:rsidR="00F92D45" w:rsidRPr="0033525D" w:rsidRDefault="00F92D45">
    <w:pPr>
      <w:jc w:val="center"/>
    </w:pPr>
    <w:r>
      <w:fldChar w:fldCharType="begin"/>
    </w:r>
    <w:r>
      <w:instrText xml:space="preserve"> PAGE </w:instrText>
    </w:r>
    <w:r>
      <w:fldChar w:fldCharType="separate"/>
    </w:r>
    <w:r w:rsidR="00E45BFC">
      <w:rPr>
        <w:noProof/>
      </w:rPr>
      <w:t>5</w:t>
    </w:r>
    <w:r>
      <w:rPr>
        <w:noProof/>
      </w:rPr>
      <w:fldChar w:fldCharType="end"/>
    </w:r>
  </w:p>
</w:ftr>
</file>

<file path=word/footer3.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88BB3B9" w14:textId="77777777" w:rsidR="00F92D45" w:rsidRDefault="00F92D45" w:rsidP="00493210">
    <w:pPr>
      <w:pBdr>
        <w:top w:val="single" w:sz="4" w:space="1" w:color="auto"/>
        <w:left w:val="single" w:sz="4" w:space="4" w:color="auto"/>
        <w:bottom w:val="single" w:sz="4" w:space="1" w:color="auto"/>
        <w:right w:val="single" w:sz="4" w:space="4" w:color="auto"/>
      </w:pBdr>
      <w:jc w:val="center"/>
      <w:rPr>
        <w:sz w:val="18"/>
        <w:szCs w:val="18"/>
      </w:rPr>
    </w:pPr>
    <w:r w:rsidRPr="006E7BE3">
      <w:rPr>
        <w:sz w:val="18"/>
        <w:szCs w:val="18"/>
      </w:rPr>
      <w:t>Pre-session documents of the Executive Committee of the Multilateral Fund for the Implementation of the Montreal Protocol are without prejudice to any decision that the Executive Committee might take following issu</w:t>
    </w:r>
    <w:r>
      <w:rPr>
        <w:sz w:val="18"/>
        <w:szCs w:val="18"/>
      </w:rPr>
      <w:t>ance</w:t>
    </w:r>
    <w:r w:rsidRPr="006E7BE3">
      <w:rPr>
        <w:sz w:val="18"/>
        <w:szCs w:val="18"/>
      </w:rPr>
      <w:t xml:space="preserve"> of the document.</w:t>
    </w:r>
  </w:p>
  <w:p w14:paraId="727A6931" w14:textId="77777777" w:rsidR="00F92D45" w:rsidRDefault="00F92D45" w:rsidP="00493210">
    <w:pPr>
      <w:pBdr>
        <w:top w:val="single" w:sz="4" w:space="1" w:color="auto"/>
        <w:left w:val="single" w:sz="4" w:space="4" w:color="auto"/>
        <w:bottom w:val="single" w:sz="4" w:space="1" w:color="auto"/>
        <w:right w:val="single" w:sz="4" w:space="4" w:color="auto"/>
      </w:pBdr>
      <w:jc w:val="center"/>
      <w:rPr>
        <w:sz w:val="18"/>
        <w:szCs w:val="18"/>
      </w:rPr>
    </w:pPr>
  </w:p>
</w:ftr>
</file>

<file path=word/footer4.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BEA17C8" w14:textId="77777777" w:rsidR="00F92D45" w:rsidRPr="0033525D" w:rsidRDefault="00F92D45">
    <w:pPr>
      <w:jc w:val="center"/>
    </w:pPr>
    <w:r>
      <w:fldChar w:fldCharType="begin"/>
    </w:r>
    <w:r>
      <w:instrText xml:space="preserve"> PAGE </w:instrText>
    </w:r>
    <w:r>
      <w:fldChar w:fldCharType="separate"/>
    </w:r>
    <w:r>
      <w:rPr>
        <w:noProof/>
      </w:rPr>
      <w:t>18</w:t>
    </w:r>
    <w:r>
      <w:rPr>
        <w:noProof/>
      </w:rPr>
      <w:fldChar w:fldCharType="end"/>
    </w:r>
  </w:p>
</w:ftr>
</file>

<file path=word/footer5.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DD77955" w14:textId="0E659D26" w:rsidR="00F92D45" w:rsidRPr="0033525D" w:rsidRDefault="00F92D45">
    <w:pPr>
      <w:jc w:val="center"/>
    </w:pPr>
    <w:r>
      <w:fldChar w:fldCharType="begin"/>
    </w:r>
    <w:r>
      <w:instrText xml:space="preserve"> PAGE </w:instrText>
    </w:r>
    <w:r>
      <w:fldChar w:fldCharType="separate"/>
    </w:r>
    <w:r w:rsidR="00E45BFC">
      <w:rPr>
        <w:noProof/>
      </w:rPr>
      <w:t>21</w:t>
    </w:r>
    <w:r>
      <w:rPr>
        <w:noProof/>
      </w:rPr>
      <w:fldChar w:fldCharType="end"/>
    </w:r>
  </w:p>
</w:ftr>
</file>

<file path=word/footer6.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8E57BE1" w14:textId="77777777" w:rsidR="00F92D45" w:rsidRDefault="00F92D45" w:rsidP="00493210">
    <w:pPr>
      <w:pStyle w:val="Footer"/>
      <w:jc w:val="center"/>
    </w:pPr>
  </w:p>
  <w:p w14:paraId="36CE36D6" w14:textId="77777777" w:rsidR="00F92D45" w:rsidRPr="00177F59" w:rsidRDefault="003E6C3C" w:rsidP="00493210">
    <w:pPr>
      <w:pStyle w:val="Footer"/>
      <w:jc w:val="center"/>
    </w:pPr>
    <w:sdt>
      <w:sdtPr>
        <w:id w:val="-960876820"/>
        <w:docPartObj>
          <w:docPartGallery w:val="Page Numbers (Bottom of Page)"/>
          <w:docPartUnique/>
        </w:docPartObj>
      </w:sdtPr>
      <w:sdtEndPr>
        <w:rPr>
          <w:noProof/>
        </w:rPr>
      </w:sdtEndPr>
      <w:sdtContent>
        <w:r w:rsidR="00F92D45">
          <w:fldChar w:fldCharType="begin"/>
        </w:r>
        <w:r w:rsidR="00F92D45">
          <w:instrText xml:space="preserve"> PAGE   \* MERGEFORMAT </w:instrText>
        </w:r>
        <w:r w:rsidR="00F92D45">
          <w:fldChar w:fldCharType="separate"/>
        </w:r>
        <w:r w:rsidR="00F92D45">
          <w:rPr>
            <w:noProof/>
          </w:rPr>
          <w:t>1</w:t>
        </w:r>
        <w:r w:rsidR="00F92D45">
          <w:rPr>
            <w:noProof/>
          </w:rPr>
          <w:fldChar w:fldCharType="end"/>
        </w:r>
      </w:sdtContent>
    </w:sdt>
  </w:p>
</w:ftr>
</file>

<file path=word/footer7.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AE9E723" w14:textId="3D3320DA" w:rsidR="00F92D45" w:rsidRPr="0033525D" w:rsidRDefault="00F92D45">
    <w:pPr>
      <w:jc w:val="center"/>
    </w:pPr>
    <w:r>
      <w:fldChar w:fldCharType="begin"/>
    </w:r>
    <w:r>
      <w:instrText xml:space="preserve"> PAGE </w:instrText>
    </w:r>
    <w:r>
      <w:fldChar w:fldCharType="separate"/>
    </w:r>
    <w:r w:rsidR="00E45BFC">
      <w:rPr>
        <w:noProof/>
      </w:rPr>
      <w:t>26</w:t>
    </w:r>
    <w:r>
      <w:rPr>
        <w:noProof/>
      </w:rPr>
      <w:fldChar w:fldCharType="end"/>
    </w:r>
  </w:p>
</w:ftr>
</file>

<file path=word/footer8.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C701980" w14:textId="6F26F7EF" w:rsidR="00F92D45" w:rsidRPr="0033525D" w:rsidRDefault="00F92D45">
    <w:pPr>
      <w:jc w:val="center"/>
    </w:pPr>
    <w:r>
      <w:fldChar w:fldCharType="begin"/>
    </w:r>
    <w:r>
      <w:instrText xml:space="preserve"> PAGE </w:instrText>
    </w:r>
    <w:r>
      <w:fldChar w:fldCharType="separate"/>
    </w:r>
    <w:r w:rsidR="00E45BFC">
      <w:rPr>
        <w:noProof/>
      </w:rPr>
      <w:t>25</w:t>
    </w:r>
    <w:r>
      <w:rPr>
        <w:noProof/>
      </w:rPr>
      <w:fldChar w:fldCharType="end"/>
    </w:r>
  </w:p>
</w:ftr>
</file>

<file path=word/footer9.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B7E8700" w14:textId="77777777" w:rsidR="00F92D45" w:rsidRPr="001A3BFA" w:rsidRDefault="00F92D45" w:rsidP="00493210">
    <w:pPr>
      <w:pStyle w:val="Footer"/>
    </w:pPr>
  </w:p>
</w:ftr>
</file>

<file path=word/footer10.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0A9155B" w14:textId="77777777" w:rsidR="00F92D45" w:rsidRDefault="00F92D45">
    <w:pPr>
      <w:jc w:val="center"/>
    </w:pPr>
  </w:p>
  <w:p w14:paraId="61A50086" w14:textId="34E9C1DF" w:rsidR="00F92D45" w:rsidRPr="0033525D" w:rsidRDefault="00F92D45">
    <w:pPr>
      <w:jc w:val="center"/>
    </w:pPr>
    <w:r>
      <w:fldChar w:fldCharType="begin"/>
    </w:r>
    <w:r>
      <w:instrText xml:space="preserve"> PAGE </w:instrText>
    </w:r>
    <w:r>
      <w:fldChar w:fldCharType="separate"/>
    </w:r>
    <w:r w:rsidR="00E45BFC">
      <w:rPr>
        <w:noProof/>
      </w:rPr>
      <w:t>28</w:t>
    </w:r>
    <w:r>
      <w:rPr>
        <w:noProof/>
      </w:rPr>
      <w:fldChar w:fldCharType="end"/>
    </w:r>
  </w:p>
</w:ftr>
</file>

<file path=word/footer1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853AF52" w14:textId="77777777" w:rsidR="00F92D45" w:rsidRDefault="00F92D45">
    <w:pPr>
      <w:jc w:val="center"/>
    </w:pPr>
  </w:p>
  <w:p w14:paraId="1D79B19C" w14:textId="3DFBDB04" w:rsidR="00F92D45" w:rsidRPr="0033525D" w:rsidRDefault="00F92D45">
    <w:pPr>
      <w:jc w:val="center"/>
    </w:pPr>
    <w:r>
      <w:fldChar w:fldCharType="begin"/>
    </w:r>
    <w:r>
      <w:instrText xml:space="preserve"> PAGE </w:instrText>
    </w:r>
    <w:r>
      <w:fldChar w:fldCharType="separate"/>
    </w:r>
    <w:r w:rsidR="00E45BFC">
      <w:rPr>
        <w:noProof/>
      </w:rPr>
      <w:t>29</w:t>
    </w:r>
    <w:r>
      <w:rPr>
        <w:noProof/>
      </w:rPr>
      <w:fldChar w:fldCharType="end"/>
    </w:r>
  </w:p>
</w:ftr>
</file>

<file path=word/footer1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EDA8C44" w14:textId="77777777" w:rsidR="00F92D45" w:rsidRPr="0033525D" w:rsidRDefault="00F92D45">
    <w:pPr>
      <w:jc w:val="center"/>
    </w:pPr>
    <w:r>
      <w:fldChar w:fldCharType="begin"/>
    </w:r>
    <w:r>
      <w:instrText xml:space="preserve"> PAGE </w:instrText>
    </w:r>
    <w:r>
      <w:fldChar w:fldCharType="separate"/>
    </w:r>
    <w:r>
      <w:rPr>
        <w:noProof/>
      </w:rPr>
      <w:t>30</w:t>
    </w:r>
    <w:r>
      <w:rPr>
        <w:noProof/>
      </w:rPr>
      <w:fldChar w:fldCharType="end"/>
    </w:r>
  </w:p>
</w:ftr>
</file>

<file path=word/footer13.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A486495" w14:textId="7B21D489" w:rsidR="00F92D45" w:rsidRPr="0033525D" w:rsidRDefault="00F92D45">
    <w:pPr>
      <w:jc w:val="center"/>
    </w:pPr>
    <w:r>
      <w:fldChar w:fldCharType="begin"/>
    </w:r>
    <w:r>
      <w:instrText xml:space="preserve"> PAGE </w:instrText>
    </w:r>
    <w:r>
      <w:fldChar w:fldCharType="separate"/>
    </w:r>
    <w:r w:rsidR="00E45BFC">
      <w:rPr>
        <w:noProof/>
      </w:rPr>
      <w:t>36</w:t>
    </w:r>
    <w:r>
      <w:rPr>
        <w:noProof/>
      </w:rPr>
      <w:fldChar w:fldCharType="end"/>
    </w:r>
  </w:p>
</w:ftr>
</file>

<file path=word/footer14.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1268F33" w14:textId="42D9C8A7" w:rsidR="00F92D45" w:rsidRPr="0033525D" w:rsidRDefault="00F92D45">
    <w:pPr>
      <w:jc w:val="center"/>
    </w:pPr>
    <w:r>
      <w:fldChar w:fldCharType="begin"/>
    </w:r>
    <w:r>
      <w:instrText xml:space="preserve"> PAGE </w:instrText>
    </w:r>
    <w:r>
      <w:fldChar w:fldCharType="separate"/>
    </w:r>
    <w:r w:rsidR="00E45BFC">
      <w:rPr>
        <w:noProof/>
      </w:rPr>
      <w:t>37</w:t>
    </w:r>
    <w:r>
      <w:rPr>
        <w:noProof/>
      </w:rPr>
      <w:fldChar w:fldCharType="end"/>
    </w:r>
  </w:p>
</w:ftr>
</file>

<file path=word/footer15.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5715B22" w14:textId="77777777" w:rsidR="00F92D45" w:rsidRPr="00706473" w:rsidRDefault="00F92D45" w:rsidP="00493210">
    <w:pPr>
      <w:pStyle w:val="Footer"/>
    </w:pPr>
  </w:p>
</w:ftr>
</file>

<file path=word/footer16.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E1E35AD" w14:textId="77777777" w:rsidR="00F92D45" w:rsidRDefault="00F92D45">
    <w:pPr>
      <w:jc w:val="center"/>
    </w:pPr>
  </w:p>
  <w:p w14:paraId="17FE2AC2" w14:textId="4505EC39" w:rsidR="00F92D45" w:rsidRPr="0033525D" w:rsidRDefault="00F92D45">
    <w:pPr>
      <w:jc w:val="center"/>
    </w:pPr>
    <w:r>
      <w:fldChar w:fldCharType="begin"/>
    </w:r>
    <w:r>
      <w:instrText xml:space="preserve"> PAGE </w:instrText>
    </w:r>
    <w:r>
      <w:fldChar w:fldCharType="separate"/>
    </w:r>
    <w:r w:rsidR="00E45BFC">
      <w:rPr>
        <w:noProof/>
      </w:rPr>
      <w:t>48</w:t>
    </w:r>
    <w:r>
      <w:rPr>
        <w:noProof/>
      </w:rPr>
      <w:fldChar w:fldCharType="end"/>
    </w:r>
  </w:p>
</w:ftr>
</file>

<file path=word/footer17.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D01FAC2" w14:textId="77777777" w:rsidR="00F92D45" w:rsidRDefault="00F92D45">
    <w:pPr>
      <w:jc w:val="center"/>
    </w:pPr>
  </w:p>
  <w:p w14:paraId="4FFDEAD3" w14:textId="6AB7B078" w:rsidR="00F92D45" w:rsidRPr="0033525D" w:rsidRDefault="00F92D45">
    <w:pPr>
      <w:jc w:val="center"/>
    </w:pPr>
    <w:r>
      <w:fldChar w:fldCharType="begin"/>
    </w:r>
    <w:r>
      <w:instrText xml:space="preserve"> PAGE </w:instrText>
    </w:r>
    <w:r>
      <w:fldChar w:fldCharType="separate"/>
    </w:r>
    <w:r w:rsidR="00E45BFC">
      <w:rPr>
        <w:noProof/>
      </w:rPr>
      <w:t>47</w:t>
    </w:r>
    <w:r>
      <w:rPr>
        <w:noProof/>
      </w:rPr>
      <w:fldChar w:fldCharType="end"/>
    </w:r>
  </w:p>
</w:ftr>
</file>

<file path=word/footer18.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C645A65" w14:textId="77777777" w:rsidR="00F92D45" w:rsidRDefault="00F92D45" w:rsidP="00493210">
    <w:pPr>
      <w:pBdr>
        <w:top w:val="single" w:sz="4" w:space="1" w:color="auto"/>
        <w:left w:val="single" w:sz="4" w:space="4" w:color="auto"/>
        <w:bottom w:val="single" w:sz="4" w:space="1" w:color="auto"/>
        <w:right w:val="single" w:sz="4" w:space="4" w:color="auto"/>
      </w:pBdr>
      <w:jc w:val="center"/>
      <w:rPr>
        <w:sz w:val="18"/>
        <w:szCs w:val="18"/>
      </w:rPr>
    </w:pPr>
    <w:r w:rsidRPr="006E7BE3">
      <w:rPr>
        <w:sz w:val="18"/>
        <w:szCs w:val="18"/>
      </w:rPr>
      <w:t>Pre-session documents of the Executive Committee of the Multilateral Fund for the Implementation of the Montreal Protocol are without prejudice to any decision that the Executive Committee might take following issu</w:t>
    </w:r>
    <w:r>
      <w:rPr>
        <w:sz w:val="18"/>
        <w:szCs w:val="18"/>
      </w:rPr>
      <w:t>ance</w:t>
    </w:r>
    <w:r w:rsidRPr="006E7BE3">
      <w:rPr>
        <w:sz w:val="18"/>
        <w:szCs w:val="18"/>
      </w:rPr>
      <w:t xml:space="preserve"> of the document.</w:t>
    </w:r>
  </w:p>
  <w:p w14:paraId="60ECBD84" w14:textId="77777777" w:rsidR="00F92D45" w:rsidRDefault="00F92D45" w:rsidP="00493210">
    <w:pPr>
      <w:pBdr>
        <w:top w:val="single" w:sz="4" w:space="1" w:color="auto"/>
        <w:left w:val="single" w:sz="4" w:space="4" w:color="auto"/>
        <w:bottom w:val="single" w:sz="4" w:space="1" w:color="auto"/>
        <w:right w:val="single" w:sz="4" w:space="4" w:color="auto"/>
      </w:pBdr>
      <w:jc w:val="center"/>
      <w:rPr>
        <w:sz w:val="18"/>
        <w:szCs w:val="18"/>
      </w:rPr>
    </w:pPr>
  </w:p>
</w:ftr>
</file>

<file path=word/footer19.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2E22A61" w14:textId="77777777" w:rsidR="00F92D45" w:rsidRPr="0033525D" w:rsidRDefault="00F92D45">
    <w:pPr>
      <w:jc w:val="center"/>
    </w:pPr>
    <w:r>
      <w:fldChar w:fldCharType="begin"/>
    </w:r>
    <w:r>
      <w:instrText xml:space="preserve"> PAGE </w:instrText>
    </w:r>
    <w:r>
      <w:fldChar w:fldCharType="separate"/>
    </w:r>
    <w:r>
      <w:rPr>
        <w:noProof/>
      </w:rPr>
      <w:t>50</w:t>
    </w:r>
    <w:r>
      <w:rPr>
        <w:noProof/>
      </w:rPr>
      <w:fldChar w:fldCharType="end"/>
    </w:r>
  </w:p>
</w:ftr>
</file>

<file path=word/footer20.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B6012F1" w14:textId="707FB3CB" w:rsidR="00F92D45" w:rsidRPr="0033525D" w:rsidRDefault="00F92D45">
    <w:pPr>
      <w:jc w:val="center"/>
    </w:pPr>
    <w:r>
      <w:fldChar w:fldCharType="begin"/>
    </w:r>
    <w:r>
      <w:instrText xml:space="preserve"> PAGE </w:instrText>
    </w:r>
    <w:r>
      <w:fldChar w:fldCharType="separate"/>
    </w:r>
    <w:r w:rsidR="00E45BFC">
      <w:rPr>
        <w:noProof/>
      </w:rPr>
      <w:t>49</w:t>
    </w:r>
    <w:r>
      <w:rPr>
        <w:noProof/>
      </w:rPr>
      <w:fldChar w:fldCharType="end"/>
    </w:r>
  </w:p>
</w:ftr>
</file>

<file path=word/footer2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4EC88B1" w14:textId="77777777" w:rsidR="00F92D45" w:rsidRPr="0033525D" w:rsidRDefault="00F92D45" w:rsidP="00920D3E">
    <w:pPr>
      <w:jc w:val="center"/>
    </w:pPr>
    <w:r>
      <w:fldChar w:fldCharType="begin"/>
    </w:r>
    <w:r>
      <w:instrText xml:space="preserve"> PAGE </w:instrText>
    </w:r>
    <w:r>
      <w:fldChar w:fldCharType="separate"/>
    </w:r>
    <w:r>
      <w:rPr>
        <w:noProof/>
      </w:rPr>
      <w:t>36</w:t>
    </w:r>
    <w:r>
      <w:rPr>
        <w:noProof/>
      </w:rPr>
      <w:fldChar w:fldCharType="end"/>
    </w:r>
  </w:p>
</w:ftr>
</file>

<file path=word/footer2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399D58F" w14:textId="11B426DF" w:rsidR="00F92D45" w:rsidRPr="0033525D" w:rsidRDefault="00F92D45">
    <w:pPr>
      <w:jc w:val="center"/>
    </w:pPr>
    <w:r>
      <w:fldChar w:fldCharType="begin"/>
    </w:r>
    <w:r>
      <w:instrText xml:space="preserve"> PAGE </w:instrText>
    </w:r>
    <w:r>
      <w:fldChar w:fldCharType="separate"/>
    </w:r>
    <w:r w:rsidR="00E45BFC">
      <w:rPr>
        <w:noProof/>
      </w:rPr>
      <w:t>58</w:t>
    </w:r>
    <w:r>
      <w:rPr>
        <w:noProof/>
      </w:rPr>
      <w:fldChar w:fldCharType="end"/>
    </w:r>
  </w:p>
</w:ftr>
</file>

<file path=word/footer23.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9A5FEED" w14:textId="15A8D401" w:rsidR="00F92D45" w:rsidRPr="0033525D" w:rsidRDefault="00F92D45">
    <w:pPr>
      <w:jc w:val="center"/>
    </w:pPr>
    <w:r>
      <w:fldChar w:fldCharType="begin"/>
    </w:r>
    <w:r>
      <w:instrText xml:space="preserve"> PAGE </w:instrText>
    </w:r>
    <w:r>
      <w:fldChar w:fldCharType="separate"/>
    </w:r>
    <w:r w:rsidR="00E45BFC">
      <w:rPr>
        <w:noProof/>
      </w:rPr>
      <w:t>59</w:t>
    </w:r>
    <w:r>
      <w:rPr>
        <w:noProof/>
      </w:rPr>
      <w:fldChar w:fldCharType="end"/>
    </w:r>
  </w:p>
</w:ftr>
</file>

<file path=word/footer24.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2564CBD" w14:textId="77777777" w:rsidR="00F92D45" w:rsidRPr="0033525D" w:rsidRDefault="00F92D45">
    <w:pPr>
      <w:jc w:val="center"/>
    </w:pPr>
    <w:r>
      <w:fldChar w:fldCharType="begin"/>
    </w:r>
    <w:r>
      <w:instrText xml:space="preserve"> PAGE </w:instrText>
    </w:r>
    <w:r>
      <w:fldChar w:fldCharType="separate"/>
    </w:r>
    <w:r>
      <w:rPr>
        <w:noProof/>
      </w:rPr>
      <w:t>60</w:t>
    </w:r>
    <w:r>
      <w:rPr>
        <w:noProof/>
      </w:rPr>
      <w:fldChar w:fldCharType="end"/>
    </w:r>
  </w:p>
</w:ftr>
</file>

<file path=word/footer25.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649D50F" w14:textId="77777777" w:rsidR="00F92D45" w:rsidRDefault="003E6C3C">
    <w:pPr>
      <w:pStyle w:val="Footer"/>
      <w:jc w:val="center"/>
    </w:pPr>
    <w:sdt>
      <w:sdtPr>
        <w:id w:val="-713345316"/>
        <w:docPartObj>
          <w:docPartGallery w:val="Page Numbers (Bottom of Page)"/>
          <w:docPartUnique/>
        </w:docPartObj>
      </w:sdtPr>
      <w:sdtEndPr>
        <w:rPr>
          <w:noProof/>
        </w:rPr>
      </w:sdtEndPr>
      <w:sdtContent>
        <w:r w:rsidR="00F92D45">
          <w:fldChar w:fldCharType="begin"/>
        </w:r>
        <w:r w:rsidR="00F92D45">
          <w:instrText xml:space="preserve"> PAGE   \* MERGEFORMAT </w:instrText>
        </w:r>
        <w:r w:rsidR="00F92D45">
          <w:fldChar w:fldCharType="separate"/>
        </w:r>
        <w:r w:rsidR="00F92D45">
          <w:rPr>
            <w:noProof/>
          </w:rPr>
          <w:t>1</w:t>
        </w:r>
        <w:r w:rsidR="00F92D45">
          <w:rPr>
            <w:noProof/>
          </w:rPr>
          <w:fldChar w:fldCharType="end"/>
        </w:r>
      </w:sdtContent>
    </w:sdt>
  </w:p>
</w:ftr>
</file>

<file path=word/footer26.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C636E96" w14:textId="2BE09318" w:rsidR="00F92D45" w:rsidRPr="0033525D" w:rsidRDefault="00F92D45">
    <w:pPr>
      <w:jc w:val="center"/>
    </w:pPr>
    <w:r>
      <w:fldChar w:fldCharType="begin"/>
    </w:r>
    <w:r>
      <w:instrText xml:space="preserve"> PAGE </w:instrText>
    </w:r>
    <w:r>
      <w:fldChar w:fldCharType="separate"/>
    </w:r>
    <w:r w:rsidR="00E45BFC">
      <w:rPr>
        <w:noProof/>
      </w:rPr>
      <w:t>60</w:t>
    </w:r>
    <w:r>
      <w:rPr>
        <w:noProof/>
      </w:rPr>
      <w:fldChar w:fldCharType="end"/>
    </w:r>
  </w:p>
</w:ftr>
</file>

<file path=word/footer27.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D74452C" w14:textId="2535C7B1" w:rsidR="00F92D45" w:rsidRPr="0033525D" w:rsidRDefault="00F92D45">
    <w:pPr>
      <w:jc w:val="center"/>
    </w:pPr>
    <w:r>
      <w:fldChar w:fldCharType="begin"/>
    </w:r>
    <w:r>
      <w:instrText xml:space="preserve"> PAGE </w:instrText>
    </w:r>
    <w:r>
      <w:fldChar w:fldCharType="separate"/>
    </w:r>
    <w:r w:rsidR="00E45BFC">
      <w:rPr>
        <w:noProof/>
      </w:rPr>
      <w:t>65</w:t>
    </w:r>
    <w:r>
      <w:rPr>
        <w:noProof/>
      </w:rPr>
      <w:fldChar w:fldCharType="end"/>
    </w:r>
  </w:p>
</w:ftr>
</file>

<file path=word/footer28.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D7052FB" w14:textId="77777777" w:rsidR="00F92D45" w:rsidRDefault="00F92D45">
    <w:pPr>
      <w:jc w:val="center"/>
    </w:pPr>
  </w:p>
  <w:p w14:paraId="392C516F" w14:textId="77777777" w:rsidR="00F92D45" w:rsidRPr="0033525D" w:rsidRDefault="00F92D45">
    <w:pPr>
      <w:jc w:val="center"/>
    </w:pPr>
    <w:r>
      <w:fldChar w:fldCharType="begin"/>
    </w:r>
    <w:r>
      <w:instrText xml:space="preserve"> PAGE </w:instrText>
    </w:r>
    <w:r>
      <w:fldChar w:fldCharType="separate"/>
    </w:r>
    <w:r>
      <w:rPr>
        <w:noProof/>
      </w:rPr>
      <w:t>68</w:t>
    </w:r>
    <w:r>
      <w:rPr>
        <w:noProof/>
      </w:rPr>
      <w:fldChar w:fldCharType="end"/>
    </w:r>
  </w:p>
</w:ftr>
</file>

<file path=word/footer29.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D4B9EA3" w14:textId="77777777" w:rsidR="00F92D45" w:rsidRDefault="00F92D45">
    <w:pPr>
      <w:jc w:val="center"/>
    </w:pPr>
  </w:p>
  <w:p w14:paraId="3911CD20" w14:textId="6005BC80" w:rsidR="00F92D45" w:rsidRPr="0033525D" w:rsidRDefault="00F92D45">
    <w:pPr>
      <w:jc w:val="center"/>
    </w:pPr>
    <w:r>
      <w:fldChar w:fldCharType="begin"/>
    </w:r>
    <w:r>
      <w:instrText xml:space="preserve"> PAGE </w:instrText>
    </w:r>
    <w:r>
      <w:fldChar w:fldCharType="separate"/>
    </w:r>
    <w:r w:rsidR="00E45BFC">
      <w:rPr>
        <w:noProof/>
      </w:rPr>
      <w:t>67</w:t>
    </w:r>
    <w:r>
      <w:rPr>
        <w:noProof/>
      </w:rPr>
      <w:fldChar w:fldCharType="end"/>
    </w:r>
  </w:p>
</w:ftr>
</file>

<file path=word/footer30.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49498AF" w14:textId="77777777" w:rsidR="00F92D45" w:rsidRDefault="00F92D45" w:rsidP="00920D3E">
    <w:pPr>
      <w:pBdr>
        <w:top w:val="single" w:sz="4" w:space="1" w:color="auto"/>
        <w:left w:val="single" w:sz="4" w:space="4" w:color="auto"/>
        <w:bottom w:val="single" w:sz="4" w:space="1" w:color="auto"/>
        <w:right w:val="single" w:sz="4" w:space="4" w:color="auto"/>
      </w:pBdr>
      <w:jc w:val="center"/>
      <w:rPr>
        <w:sz w:val="18"/>
        <w:szCs w:val="18"/>
      </w:rPr>
    </w:pPr>
    <w:r>
      <w:tab/>
    </w:r>
    <w:r w:rsidRPr="006E7BE3">
      <w:rPr>
        <w:sz w:val="18"/>
        <w:szCs w:val="18"/>
      </w:rPr>
      <w:t>Pre-session documents of the Executive Committee of the Multilateral Fund for the Implementation of the Montreal Protocol are without prejudice to any decision that the Executive Committee might take following issu</w:t>
    </w:r>
    <w:r>
      <w:rPr>
        <w:sz w:val="18"/>
        <w:szCs w:val="18"/>
      </w:rPr>
      <w:t>ance</w:t>
    </w:r>
    <w:r w:rsidRPr="006E7BE3">
      <w:rPr>
        <w:sz w:val="18"/>
        <w:szCs w:val="18"/>
      </w:rPr>
      <w:t xml:space="preserve"> of the document.</w:t>
    </w:r>
  </w:p>
  <w:p w14:paraId="63B24AD0" w14:textId="77777777" w:rsidR="00F92D45" w:rsidRDefault="00F92D45" w:rsidP="00920D3E">
    <w:pPr>
      <w:pStyle w:val="Footer"/>
      <w:tabs>
        <w:tab w:val="left" w:pos="2175"/>
      </w:tabs>
    </w:pPr>
    <w:r>
      <w:tab/>
    </w:r>
  </w:p>
  <w:p w14:paraId="49ECF437" w14:textId="77777777" w:rsidR="00F92D45" w:rsidRDefault="003E6C3C">
    <w:pPr>
      <w:pStyle w:val="Footer"/>
      <w:jc w:val="center"/>
    </w:pPr>
    <w:sdt>
      <w:sdtPr>
        <w:id w:val="1741673145"/>
        <w:docPartObj>
          <w:docPartGallery w:val="Page Numbers (Bottom of Page)"/>
          <w:docPartUnique/>
        </w:docPartObj>
      </w:sdtPr>
      <w:sdtEndPr>
        <w:rPr>
          <w:noProof/>
        </w:rPr>
      </w:sdtEndPr>
      <w:sdtContent>
        <w:r w:rsidR="00F92D45">
          <w:fldChar w:fldCharType="begin"/>
        </w:r>
        <w:r w:rsidR="00F92D45">
          <w:instrText xml:space="preserve"> PAGE   \* MERGEFORMAT </w:instrText>
        </w:r>
        <w:r w:rsidR="00F92D45">
          <w:fldChar w:fldCharType="separate"/>
        </w:r>
        <w:r w:rsidR="00F92D45">
          <w:rPr>
            <w:noProof/>
          </w:rPr>
          <w:t>1</w:t>
        </w:r>
        <w:r w:rsidR="00F92D45">
          <w:rPr>
            <w:noProof/>
          </w:rPr>
          <w:fldChar w:fldCharType="end"/>
        </w:r>
      </w:sdtContent>
    </w:sdt>
  </w:p>
</w:ftr>
</file>

<file path=word/footer3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358ABB7" w14:textId="77777777" w:rsidR="00F92D45" w:rsidRDefault="00F92D45">
    <w:pPr>
      <w:pStyle w:val="Footer"/>
      <w:jc w:val="center"/>
    </w:pPr>
  </w:p>
  <w:p w14:paraId="5BC07F35" w14:textId="59E02642" w:rsidR="00F92D45" w:rsidRDefault="003E6C3C">
    <w:pPr>
      <w:pStyle w:val="Footer"/>
      <w:jc w:val="center"/>
    </w:pPr>
    <w:sdt>
      <w:sdtPr>
        <w:id w:val="387232539"/>
        <w:docPartObj>
          <w:docPartGallery w:val="Page Numbers (Bottom of Page)"/>
          <w:docPartUnique/>
        </w:docPartObj>
      </w:sdtPr>
      <w:sdtEndPr>
        <w:rPr>
          <w:noProof/>
        </w:rPr>
      </w:sdtEndPr>
      <w:sdtContent>
        <w:r w:rsidR="00F92D45">
          <w:fldChar w:fldCharType="begin"/>
        </w:r>
        <w:r w:rsidR="00F92D45">
          <w:instrText xml:space="preserve"> PAGE   \* MERGEFORMAT </w:instrText>
        </w:r>
        <w:r w:rsidR="00F92D45">
          <w:fldChar w:fldCharType="separate"/>
        </w:r>
        <w:r w:rsidR="00E45BFC">
          <w:rPr>
            <w:noProof/>
          </w:rPr>
          <w:t>68</w:t>
        </w:r>
        <w:r w:rsidR="00F92D45">
          <w:rPr>
            <w:noProof/>
          </w:rPr>
          <w:fldChar w:fldCharType="end"/>
        </w:r>
      </w:sdtContent>
    </w:sdt>
  </w:p>
</w:ftr>
</file>

<file path=word/footer3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74541C6" w14:textId="3B0FDB63" w:rsidR="00F92D45" w:rsidRDefault="00F92D45">
    <w:pPr>
      <w:jc w:val="center"/>
    </w:pPr>
    <w:r>
      <w:fldChar w:fldCharType="begin"/>
    </w:r>
    <w:r>
      <w:instrText xml:space="preserve"> PAGE </w:instrText>
    </w:r>
    <w:r>
      <w:fldChar w:fldCharType="separate"/>
    </w:r>
    <w:r w:rsidR="00E45BFC">
      <w:rPr>
        <w:noProof/>
      </w:rPr>
      <w:t>72</w:t>
    </w:r>
    <w:r>
      <w:rPr>
        <w:noProof/>
      </w:rPr>
      <w:fldChar w:fldCharType="end"/>
    </w:r>
  </w:p>
</w:ftr>
</file>

<file path=word/footer33.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EDFEF6E" w14:textId="420BF9F1" w:rsidR="00F92D45" w:rsidRDefault="00F92D45">
    <w:pPr>
      <w:jc w:val="center"/>
    </w:pPr>
    <w:r>
      <w:fldChar w:fldCharType="begin"/>
    </w:r>
    <w:r>
      <w:instrText xml:space="preserve"> PAGE </w:instrText>
    </w:r>
    <w:r>
      <w:fldChar w:fldCharType="separate"/>
    </w:r>
    <w:r w:rsidR="00E45BFC">
      <w:rPr>
        <w:noProof/>
      </w:rPr>
      <w:t>71</w:t>
    </w:r>
    <w:r>
      <w:rPr>
        <w:noProof/>
      </w:rPr>
      <w:fldChar w:fldCharType="end"/>
    </w:r>
  </w:p>
</w:ftr>
</file>

<file path=word/footer34.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4077A14" w14:textId="437A3C4B" w:rsidR="00F92D45" w:rsidRDefault="00F92D45" w:rsidP="003A3A7D">
    <w:pPr>
      <w:jc w:val="center"/>
      <w:rPr>
        <w:rFonts w:cs="MS Serif"/>
        <w:sz w:val="20"/>
        <w:lang w:val="fr-FR"/>
      </w:rPr>
    </w:pPr>
  </w:p>
  <w:p w14:paraId="7876477C" w14:textId="77777777" w:rsidR="00F92D45" w:rsidRDefault="00F92D45">
    <w:pPr>
      <w:pStyle w:val="Footer"/>
      <w:rPr>
        <w:lang w:val="fr-FR"/>
      </w:rPr>
    </w:pPr>
  </w:p>
</w:ftr>
</file>

<file path=word/footer35.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3A48A11" w14:textId="25B70666" w:rsidR="00F92D45" w:rsidRPr="0033525D" w:rsidRDefault="00F92D45">
    <w:pPr>
      <w:jc w:val="center"/>
    </w:pPr>
    <w:r>
      <w:fldChar w:fldCharType="begin"/>
    </w:r>
    <w:r>
      <w:instrText xml:space="preserve"> PAGE </w:instrText>
    </w:r>
    <w:r>
      <w:fldChar w:fldCharType="separate"/>
    </w:r>
    <w:r w:rsidR="00E45BFC">
      <w:rPr>
        <w:noProof/>
      </w:rPr>
      <w:t>2</w:t>
    </w:r>
    <w:r>
      <w:rPr>
        <w:noProof/>
      </w:rPr>
      <w:fldChar w:fldCharType="end"/>
    </w:r>
  </w:p>
</w:ftr>
</file>

<file path=word/footer36.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C58F527" w14:textId="46B11167" w:rsidR="00F92D45" w:rsidRPr="0033525D" w:rsidRDefault="00F92D45">
    <w:pPr>
      <w:jc w:val="center"/>
    </w:pPr>
    <w:r>
      <w:fldChar w:fldCharType="begin"/>
    </w:r>
    <w:r>
      <w:instrText xml:space="preserve"> PAGE </w:instrText>
    </w:r>
    <w:r>
      <w:fldChar w:fldCharType="separate"/>
    </w:r>
    <w:r w:rsidR="00E45BFC">
      <w:rPr>
        <w:noProof/>
      </w:rPr>
      <w:t>3</w:t>
    </w:r>
    <w:r>
      <w:rPr>
        <w:noProof/>
      </w:rPr>
      <w:fldChar w:fldCharType="end"/>
    </w:r>
  </w:p>
</w:ftr>
</file>

<file path=word/footer37.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3FC323E" w14:textId="77777777" w:rsidR="00F92D45" w:rsidRDefault="00F92D45" w:rsidP="00F92D45">
    <w:pPr>
      <w:jc w:val="center"/>
      <w:rPr>
        <w:sz w:val="18"/>
        <w:szCs w:val="18"/>
      </w:rPr>
    </w:pPr>
  </w:p>
  <w:p w14:paraId="0D2051BD" w14:textId="77777777" w:rsidR="00F92D45" w:rsidRDefault="00F92D45" w:rsidP="00F92D45">
    <w:pPr>
      <w:jc w:val="center"/>
      <w:rPr>
        <w:sz w:val="18"/>
        <w:szCs w:val="18"/>
      </w:rPr>
    </w:pPr>
  </w:p>
  <w:p w14:paraId="2BEC71A4" w14:textId="77777777" w:rsidR="00F92D45" w:rsidRDefault="00F92D45" w:rsidP="00F92D45">
    <w:pPr>
      <w:jc w:val="center"/>
      <w:rPr>
        <w:sz w:val="18"/>
        <w:szCs w:val="18"/>
      </w:rPr>
    </w:pPr>
  </w:p>
</w:ftr>
</file>

<file path=word/footer38.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A1C9A20" w14:textId="089097C3" w:rsidR="0054526A" w:rsidRPr="0033525D" w:rsidRDefault="0054526A">
    <w:pPr>
      <w:jc w:val="center"/>
    </w:pPr>
    <w:r>
      <w:fldChar w:fldCharType="begin"/>
    </w:r>
    <w:r>
      <w:instrText xml:space="preserve"> PAGE </w:instrText>
    </w:r>
    <w:r>
      <w:fldChar w:fldCharType="separate"/>
    </w:r>
    <w:r w:rsidR="00E45BFC">
      <w:rPr>
        <w:noProof/>
      </w:rPr>
      <w:t>2</w:t>
    </w:r>
    <w:r>
      <w:rPr>
        <w:noProof/>
      </w:rPr>
      <w:fldChar w:fldCharType="end"/>
    </w:r>
  </w:p>
</w:ftr>
</file>

<file path=word/footer39.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825708631"/>
      <w:docPartObj>
        <w:docPartGallery w:val="Page Numbers (Bottom of Page)"/>
        <w:docPartUnique/>
      </w:docPartObj>
    </w:sdtPr>
    <w:sdtEndPr>
      <w:rPr>
        <w:noProof/>
      </w:rPr>
    </w:sdtEndPr>
    <w:sdtContent>
      <w:p w14:paraId="12C96BCC" w14:textId="4C5EDC59" w:rsidR="00F92D45" w:rsidRDefault="00F92D45">
        <w:pPr>
          <w:pStyle w:val="Footer"/>
          <w:jc w:val="center"/>
        </w:pPr>
        <w:r>
          <w:fldChar w:fldCharType="begin"/>
        </w:r>
        <w:r>
          <w:instrText xml:space="preserve"> PAGE   \* MERGEFORMAT </w:instrText>
        </w:r>
        <w:r>
          <w:fldChar w:fldCharType="separate"/>
        </w:r>
        <w:r w:rsidR="00E45BFC">
          <w:rPr>
            <w:noProof/>
          </w:rPr>
          <w:t>1</w:t>
        </w:r>
        <w:r>
          <w:rPr>
            <w:noProof/>
          </w:rPr>
          <w:fldChar w:fldCharType="end"/>
        </w:r>
      </w:p>
    </w:sdtContent>
  </w:sdt>
  <w:p w14:paraId="54391FF0" w14:textId="77777777" w:rsidR="00F92D45" w:rsidRDefault="00F92D45">
    <w:pPr>
      <w:jc w:val="center"/>
      <w:rPr>
        <w:sz w:val="18"/>
        <w:szCs w:val="18"/>
      </w:rPr>
    </w:pPr>
  </w:p>
</w:ftr>
</file>

<file path=word/footnotes.xml><?xml version="1.0" encoding="utf-8"?>
<w:foot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1A77D340" w14:textId="77777777" w:rsidR="003E6C3C" w:rsidRDefault="003E6C3C">
      <w:r>
        <w:separator/>
      </w:r>
    </w:p>
  </w:footnote>
  <w:footnote w:type="continuationSeparator" w:id="0">
    <w:p w14:paraId="6F412569" w14:textId="77777777" w:rsidR="003E6C3C" w:rsidRDefault="003E6C3C">
      <w:r>
        <w:continuationSeparator/>
      </w:r>
    </w:p>
  </w:footnote>
  <w:footnote w:id="1">
    <w:p w14:paraId="0306B5F6" w14:textId="77777777" w:rsidR="00F92D45" w:rsidRDefault="00F92D45" w:rsidP="009F6617">
      <w:pPr>
        <w:pStyle w:val="FootnoteText"/>
        <w:rPr>
          <w:lang w:val="fr-CA"/>
        </w:rPr>
      </w:pPr>
      <w:r>
        <w:rPr>
          <w:rStyle w:val="FootnoteReference"/>
        </w:rPr>
        <w:footnoteRef/>
      </w:r>
      <w:r w:rsidRPr="003029F8">
        <w:rPr>
          <w:lang w:val="fr-CA"/>
        </w:rPr>
        <w:t xml:space="preserve"> </w:t>
      </w:r>
      <w:r w:rsidRPr="0004647F">
        <w:rPr>
          <w:lang w:val="fr-CA"/>
        </w:rPr>
        <w:t>Des réunions en ligne et un processus d’approbation intersessio</w:t>
      </w:r>
      <w:r>
        <w:rPr>
          <w:lang w:val="fr-CA"/>
        </w:rPr>
        <w:t xml:space="preserve">ns se tiendront </w:t>
      </w:r>
      <w:r w:rsidRPr="0004647F">
        <w:rPr>
          <w:lang w:val="fr-CA"/>
        </w:rPr>
        <w:t>e</w:t>
      </w:r>
      <w:r>
        <w:rPr>
          <w:lang w:val="fr-CA"/>
        </w:rPr>
        <w:t>n novembre et décembre 2021 à cause du coronaviru</w:t>
      </w:r>
      <w:r w:rsidRPr="0004647F">
        <w:rPr>
          <w:lang w:val="fr-CA"/>
        </w:rPr>
        <w:t>s</w:t>
      </w:r>
      <w:r>
        <w:rPr>
          <w:lang w:val="fr-CA"/>
        </w:rPr>
        <w:t xml:space="preserve"> (COVID-19)</w:t>
      </w:r>
    </w:p>
    <w:p w14:paraId="337F5E48" w14:textId="77777777" w:rsidR="00F92D45" w:rsidRPr="003029F8" w:rsidRDefault="00F92D45" w:rsidP="003029F8">
      <w:pPr>
        <w:pStyle w:val="FootnoteText"/>
        <w:rPr>
          <w:lang w:val="fr-CA"/>
        </w:rPr>
      </w:pPr>
    </w:p>
  </w:footnote>
  <w:footnote w:id="2">
    <w:p w14:paraId="15213122" w14:textId="430F7071" w:rsidR="00F92D45" w:rsidRPr="00B666D3" w:rsidRDefault="00F92D45" w:rsidP="00B666D3">
      <w:pPr>
        <w:pStyle w:val="FootnoteText"/>
        <w:rPr>
          <w:lang w:val="fr-FR"/>
        </w:rPr>
      </w:pPr>
      <w:r>
        <w:rPr>
          <w:rStyle w:val="FootnoteReference"/>
        </w:rPr>
        <w:footnoteRef/>
      </w:r>
      <w:r w:rsidRPr="00B666D3">
        <w:rPr>
          <w:lang w:val="fr-FR"/>
        </w:rPr>
        <w:t xml:space="preserve"> Les surcoûts d’exploitation ne seront fournis que sur la base de la vente de climatiseurs </w:t>
      </w:r>
      <w:r>
        <w:rPr>
          <w:lang w:val="fr-FR"/>
        </w:rPr>
        <w:t>biblocs</w:t>
      </w:r>
      <w:r w:rsidRPr="00B666D3">
        <w:rPr>
          <w:lang w:val="fr-FR"/>
        </w:rPr>
        <w:t xml:space="preserve"> à base de R-290 à la Chine et aux autres pays visés à l’article 5. Les surcoûts d’exploitation ne seront pas payés sur la base de la vente d’unités scellées en usine, comme les climatiseurs portables, les climatiseurs de type fenêtre et les déshumidificateurs, qui sont déjà établis sur le marché.</w:t>
      </w:r>
    </w:p>
  </w:footnote>
  <w:footnote w:id="3">
    <w:p w14:paraId="3566A5B7" w14:textId="77777777" w:rsidR="00F92D45" w:rsidRPr="00B666D3" w:rsidRDefault="00F92D45" w:rsidP="00B666D3">
      <w:pPr>
        <w:pStyle w:val="FootnoteText"/>
        <w:rPr>
          <w:lang w:val="fr-FR"/>
        </w:rPr>
      </w:pPr>
      <w:r>
        <w:rPr>
          <w:rStyle w:val="FootnoteReference"/>
        </w:rPr>
        <w:footnoteRef/>
      </w:r>
      <w:r w:rsidRPr="00B666D3">
        <w:rPr>
          <w:lang w:val="fr-FR"/>
        </w:rPr>
        <w:t xml:space="preserve"> Les ventes d’une entreprise ont été classées par erreur dans la catégorie des appareils à vitesse fixe lors de la 86</w:t>
      </w:r>
      <w:r w:rsidRPr="007615C6">
        <w:rPr>
          <w:vertAlign w:val="superscript"/>
          <w:lang w:val="fr-FR"/>
        </w:rPr>
        <w:t>e</w:t>
      </w:r>
      <w:r w:rsidRPr="00B666D3">
        <w:rPr>
          <w:lang w:val="fr-FR"/>
        </w:rPr>
        <w:t xml:space="preserve"> réunion. Ces ventes ont depuis été vérifiées comme étant des équipements à base d’inverseurs. </w:t>
      </w:r>
    </w:p>
  </w:footnote>
  <w:footnote w:id="4">
    <w:p w14:paraId="3DF03872" w14:textId="56B4465C" w:rsidR="00F92D45" w:rsidRPr="00B666D3" w:rsidRDefault="00F92D45" w:rsidP="00B666D3">
      <w:pPr>
        <w:pStyle w:val="FootnoteText"/>
        <w:rPr>
          <w:lang w:val="fr-FR"/>
        </w:rPr>
      </w:pPr>
      <w:r>
        <w:rPr>
          <w:rStyle w:val="FootnoteReference"/>
        </w:rPr>
        <w:footnoteRef/>
      </w:r>
      <w:r w:rsidRPr="00B666D3">
        <w:rPr>
          <w:lang w:val="fr-FR"/>
        </w:rPr>
        <w:t xml:space="preserve"> Le décaissement du </w:t>
      </w:r>
      <w:r>
        <w:rPr>
          <w:lang w:val="fr-FR"/>
        </w:rPr>
        <w:t>BCEE</w:t>
      </w:r>
      <w:r w:rsidRPr="00B666D3">
        <w:rPr>
          <w:lang w:val="fr-FR"/>
        </w:rPr>
        <w:t xml:space="preserve"> est plus élevé que celui de l’ONUDI étant donné les décaissements effectués par le </w:t>
      </w:r>
      <w:r>
        <w:rPr>
          <w:lang w:val="fr-FR"/>
        </w:rPr>
        <w:t>BCEE</w:t>
      </w:r>
      <w:r w:rsidRPr="00B666D3">
        <w:rPr>
          <w:lang w:val="fr-FR"/>
        </w:rPr>
        <w:t xml:space="preserve"> sur ses propres ressources pour régler les surcoûts d’exploitation en 2020. </w:t>
      </w:r>
      <w:r>
        <w:rPr>
          <w:lang w:val="fr-FR"/>
        </w:rPr>
        <w:t>Le BCEE</w:t>
      </w:r>
      <w:r w:rsidRPr="00B666D3">
        <w:rPr>
          <w:lang w:val="fr-FR"/>
        </w:rPr>
        <w:t xml:space="preserve"> prévoit de demander un décaissement supplémentaire à l’ONUDI. </w:t>
      </w:r>
    </w:p>
  </w:footnote>
  <w:footnote w:id="5">
    <w:p w14:paraId="43B23485" w14:textId="77777777" w:rsidR="00F92D45" w:rsidRPr="00B666D3" w:rsidRDefault="00F92D45" w:rsidP="00B666D3">
      <w:pPr>
        <w:pStyle w:val="FootnoteText"/>
        <w:rPr>
          <w:lang w:val="fr-FR"/>
        </w:rPr>
      </w:pPr>
      <w:r>
        <w:rPr>
          <w:rStyle w:val="FootnoteReference"/>
        </w:rPr>
        <w:footnoteRef/>
      </w:r>
      <w:r w:rsidRPr="00B666D3">
        <w:rPr>
          <w:lang w:val="fr-FR"/>
        </w:rPr>
        <w:t xml:space="preserve"> Des activités d’assistance technique supplémentaires visant à faciliter l’introduction de la technologie des climatiseurs résidentiels à base de R-290 seront menées au titre de la phase II du plan sectoriel. </w:t>
      </w:r>
    </w:p>
  </w:footnote>
  <w:footnote w:id="6">
    <w:p w14:paraId="2695BA9E" w14:textId="77777777" w:rsidR="00F92D45" w:rsidRPr="00B666D3" w:rsidRDefault="00F92D45" w:rsidP="00B666D3">
      <w:pPr>
        <w:pStyle w:val="FootnoteText"/>
        <w:rPr>
          <w:lang w:val="fr-FR"/>
        </w:rPr>
      </w:pPr>
      <w:r>
        <w:rPr>
          <w:rStyle w:val="FootnoteReference"/>
        </w:rPr>
        <w:footnoteRef/>
      </w:r>
      <w:r w:rsidRPr="00B666D3">
        <w:rPr>
          <w:lang w:val="fr-FR"/>
        </w:rPr>
        <w:t xml:space="preserve"> Paragraphes 125-128 du document UNEP/OzL.Pro/ExCom/86/21/Add.1.</w:t>
      </w:r>
    </w:p>
  </w:footnote>
  <w:footnote w:id="7">
    <w:p w14:paraId="5925133E" w14:textId="77777777" w:rsidR="00F92D45" w:rsidRPr="00B666D3" w:rsidRDefault="00F92D45" w:rsidP="00B666D3">
      <w:pPr>
        <w:pStyle w:val="FootnoteText"/>
        <w:rPr>
          <w:lang w:val="fr-FR"/>
        </w:rPr>
      </w:pPr>
      <w:r>
        <w:rPr>
          <w:rStyle w:val="FootnoteReference"/>
        </w:rPr>
        <w:footnoteRef/>
      </w:r>
      <w:r w:rsidRPr="00B666D3">
        <w:rPr>
          <w:lang w:val="fr-FR"/>
        </w:rPr>
        <w:t xml:space="preserve"> La vérification a été effectuée de manière virtuelle. La Banque mondiale présentera à la dernière réunion de 2022 un addendum aux rapports de vérification de 2019 et 2020 du secteur de la production de HCFC en Chine pour fournir des informations supplémentaires basées sur des visites en personne des installations de production</w:t>
      </w:r>
    </w:p>
  </w:footnote>
  <w:footnote w:id="8">
    <w:p w14:paraId="7E60152D" w14:textId="2AABB09D" w:rsidR="00F92D45" w:rsidRPr="00B666D3" w:rsidRDefault="00F92D45" w:rsidP="00B666D3">
      <w:pPr>
        <w:pStyle w:val="FootnoteText"/>
        <w:rPr>
          <w:lang w:val="fr-FR"/>
        </w:rPr>
      </w:pPr>
      <w:r>
        <w:rPr>
          <w:rStyle w:val="FootnoteReference"/>
        </w:rPr>
        <w:footnoteRef/>
      </w:r>
      <w:r>
        <w:rPr>
          <w:lang w:val="fr-FR"/>
        </w:rPr>
        <w:t xml:space="preserve"> À</w:t>
      </w:r>
      <w:r w:rsidRPr="00B666D3">
        <w:rPr>
          <w:lang w:val="fr-FR"/>
        </w:rPr>
        <w:t xml:space="preserve"> savoir solvant, alcool modifié, nettoyage à base d’eau, carbonate de nano-silicium, solvants F et aromatiques naphténiques.</w:t>
      </w:r>
    </w:p>
  </w:footnote>
  <w:footnote w:id="9">
    <w:p w14:paraId="47194F84" w14:textId="5388A333" w:rsidR="00F92D45" w:rsidRPr="00B666D3" w:rsidRDefault="00F92D45" w:rsidP="00B666D3">
      <w:pPr>
        <w:pStyle w:val="FootnoteText"/>
        <w:rPr>
          <w:lang w:val="fr-FR"/>
        </w:rPr>
      </w:pPr>
      <w:r>
        <w:rPr>
          <w:rStyle w:val="FootnoteReference"/>
        </w:rPr>
        <w:footnoteRef/>
      </w:r>
      <w:r w:rsidRPr="00B666D3">
        <w:rPr>
          <w:lang w:val="fr-FR"/>
        </w:rPr>
        <w:t xml:space="preserve"> Les étapes du décaissement des fonds pour les plans des secteurs des mousses </w:t>
      </w:r>
      <w:r>
        <w:rPr>
          <w:lang w:val="fr-FR"/>
        </w:rPr>
        <w:t>de polystyrène extrudé</w:t>
      </w:r>
      <w:r w:rsidRPr="00B666D3">
        <w:rPr>
          <w:lang w:val="fr-FR"/>
        </w:rPr>
        <w:t xml:space="preserve">, des mousses </w:t>
      </w:r>
      <w:r>
        <w:rPr>
          <w:lang w:val="fr-FR"/>
        </w:rPr>
        <w:t>de polyuréthanne</w:t>
      </w:r>
      <w:r w:rsidRPr="00B666D3">
        <w:rPr>
          <w:lang w:val="fr-FR"/>
        </w:rPr>
        <w:t>, de la RIC, de la fabrication de climatiseurs résidentiels et des solvants sont les suivantes : signature du contrat de reconversion (versement de 30 pour cent) ; achèvement du contrat de conception et d’approvisionnement (versement de 20 pour cent) ; achèvement de la fabrication du prototype, reconversion des circuits et essai de rendement (versement de 30 pour cent) ; et production d’essai, formation, et disposition des équipements lors de l’acceptation du projet (versement de 20 pour cent).</w:t>
      </w:r>
    </w:p>
  </w:footnote>
  <w:footnote w:id="10">
    <w:p w14:paraId="310C51A5" w14:textId="2E90EB2D" w:rsidR="00F92D45" w:rsidRPr="00B666D3" w:rsidRDefault="00F92D45" w:rsidP="00B666D3">
      <w:pPr>
        <w:pStyle w:val="FootnoteText"/>
        <w:rPr>
          <w:lang w:val="fr-FR"/>
        </w:rPr>
      </w:pPr>
      <w:r>
        <w:rPr>
          <w:rStyle w:val="FootnoteReference"/>
        </w:rPr>
        <w:footnoteRef/>
      </w:r>
      <w:r w:rsidRPr="00B666D3">
        <w:rPr>
          <w:lang w:val="fr-FR"/>
        </w:rPr>
        <w:t xml:space="preserve"> </w:t>
      </w:r>
      <w:r>
        <w:rPr>
          <w:lang w:val="fr-FR"/>
        </w:rPr>
        <w:t>annexe</w:t>
      </w:r>
      <w:r w:rsidRPr="00B666D3">
        <w:rPr>
          <w:lang w:val="fr-FR"/>
        </w:rPr>
        <w:t xml:space="preserve"> III du document UNEP/OzL.Pro/ExCom/84/42</w:t>
      </w:r>
    </w:p>
  </w:footnote>
  <w:footnote w:id="11">
    <w:p w14:paraId="40A506DA" w14:textId="77777777" w:rsidR="00F92D45" w:rsidRPr="00B666D3" w:rsidRDefault="00F92D45" w:rsidP="00B666D3">
      <w:pPr>
        <w:pStyle w:val="FootnoteText"/>
        <w:rPr>
          <w:lang w:val="fr-FR"/>
        </w:rPr>
      </w:pPr>
      <w:r>
        <w:rPr>
          <w:rStyle w:val="FootnoteReference"/>
        </w:rPr>
        <w:footnoteRef/>
      </w:r>
      <w:r w:rsidRPr="00B666D3">
        <w:rPr>
          <w:lang w:val="fr-FR"/>
        </w:rPr>
        <w:t xml:space="preserve"> Sur la base de la consommation vérifiée en 2019 et 2020.</w:t>
      </w:r>
    </w:p>
  </w:footnote>
  <w:footnote w:id="12">
    <w:p w14:paraId="10B994AC" w14:textId="77777777" w:rsidR="00F92D45" w:rsidRPr="00493210" w:rsidRDefault="00F92D45" w:rsidP="00493210">
      <w:pPr>
        <w:rPr>
          <w:color w:val="000000" w:themeColor="text1"/>
          <w:sz w:val="20"/>
          <w:szCs w:val="20"/>
          <w:lang w:val="fr-CA"/>
        </w:rPr>
      </w:pPr>
      <w:r w:rsidRPr="00F65034">
        <w:rPr>
          <w:rStyle w:val="FootnoteReference"/>
          <w:color w:val="000000" w:themeColor="text1"/>
        </w:rPr>
        <w:footnoteRef/>
      </w:r>
      <w:r w:rsidRPr="00493210">
        <w:rPr>
          <w:color w:val="000000" w:themeColor="text1"/>
          <w:lang w:val="fr-CA"/>
        </w:rPr>
        <w:t xml:space="preserve"> </w:t>
      </w:r>
      <w:r w:rsidRPr="00E86F8B">
        <w:rPr>
          <w:color w:val="000000" w:themeColor="text1"/>
          <w:sz w:val="20"/>
          <w:szCs w:val="20"/>
          <w:lang w:val="fr-FR"/>
        </w:rPr>
        <w:t>Selon la lettre du</w:t>
      </w:r>
      <w:r>
        <w:rPr>
          <w:color w:val="000000" w:themeColor="text1"/>
          <w:sz w:val="20"/>
          <w:szCs w:val="20"/>
          <w:lang w:val="fr-FR"/>
        </w:rPr>
        <w:t xml:space="preserve"> </w:t>
      </w:r>
      <w:r w:rsidRPr="00E86F8B">
        <w:rPr>
          <w:color w:val="000000" w:themeColor="text1"/>
          <w:sz w:val="20"/>
          <w:szCs w:val="20"/>
          <w:lang w:val="fr-FR"/>
        </w:rPr>
        <w:t>23 août 2021 du ministère de l’Écologie et de l’Environnement de la Chine adressée à l’ONUDI.</w:t>
      </w:r>
    </w:p>
  </w:footnote>
  <w:footnote w:id="13">
    <w:p w14:paraId="3A894CB9" w14:textId="55E96E80" w:rsidR="00F92D45" w:rsidRPr="00493210" w:rsidRDefault="00F92D45" w:rsidP="00493210">
      <w:pPr>
        <w:pStyle w:val="FootnoteText"/>
        <w:rPr>
          <w:lang w:val="fr-CA"/>
        </w:rPr>
      </w:pPr>
      <w:r w:rsidRPr="00F65034">
        <w:rPr>
          <w:rStyle w:val="FootnoteReference"/>
        </w:rPr>
        <w:footnoteRef/>
      </w:r>
      <w:r w:rsidRPr="00493210">
        <w:rPr>
          <w:lang w:val="fr-CA"/>
        </w:rPr>
        <w:t xml:space="preserve"> </w:t>
      </w:r>
      <w:r w:rsidRPr="00E86F8B">
        <w:rPr>
          <w:lang w:val="fr-FR"/>
        </w:rPr>
        <w:t xml:space="preserve">De l’alcool pour les panneaux </w:t>
      </w:r>
      <w:r>
        <w:rPr>
          <w:lang w:val="fr-FR"/>
        </w:rPr>
        <w:t>de polystyrène extrudé</w:t>
      </w:r>
      <w:r w:rsidRPr="00E86F8B">
        <w:rPr>
          <w:lang w:val="fr-FR"/>
        </w:rPr>
        <w:t xml:space="preserve"> de moins de 60 mm d’épaisseur ; CO</w:t>
      </w:r>
      <w:r w:rsidRPr="00E86F8B">
        <w:rPr>
          <w:vertAlign w:val="subscript"/>
          <w:lang w:val="fr-FR"/>
        </w:rPr>
        <w:t>2</w:t>
      </w:r>
      <w:r w:rsidRPr="00E86F8B">
        <w:rPr>
          <w:lang w:val="fr-FR"/>
        </w:rPr>
        <w:t xml:space="preserve"> et petites quantités de HFC-152a (PRP de 124) pour les panneaux </w:t>
      </w:r>
      <w:r>
        <w:rPr>
          <w:lang w:val="fr-FR"/>
        </w:rPr>
        <w:t>de polystyrène extrudé</w:t>
      </w:r>
      <w:r w:rsidRPr="00E86F8B">
        <w:rPr>
          <w:lang w:val="fr-FR"/>
        </w:rPr>
        <w:t xml:space="preserve"> de plus de 60 mm d’épaisseur.</w:t>
      </w:r>
    </w:p>
  </w:footnote>
  <w:footnote w:id="14">
    <w:p w14:paraId="40511E90" w14:textId="77777777" w:rsidR="00F92D45" w:rsidRPr="00493210" w:rsidRDefault="00F92D45" w:rsidP="00493210">
      <w:pPr>
        <w:pStyle w:val="FootnoteText"/>
        <w:rPr>
          <w:lang w:val="fr-CA"/>
        </w:rPr>
      </w:pPr>
      <w:r>
        <w:rPr>
          <w:rStyle w:val="FootnoteReference"/>
        </w:rPr>
        <w:footnoteRef/>
      </w:r>
      <w:r w:rsidRPr="00493210">
        <w:rPr>
          <w:lang w:val="fr-CA"/>
        </w:rPr>
        <w:t xml:space="preserve"> </w:t>
      </w:r>
      <w:r w:rsidRPr="00E86F8B">
        <w:rPr>
          <w:lang w:val="fr-FR"/>
        </w:rPr>
        <w:t>La consommation de HCFC par ces 11 entreprises reste à confirmer.</w:t>
      </w:r>
    </w:p>
  </w:footnote>
  <w:footnote w:id="15">
    <w:p w14:paraId="030E4D7D" w14:textId="14A6530E" w:rsidR="00F92D45" w:rsidRPr="00493210" w:rsidRDefault="00F92D45" w:rsidP="00493210">
      <w:pPr>
        <w:pStyle w:val="FootnoteText"/>
        <w:rPr>
          <w:lang w:val="fr-CA"/>
        </w:rPr>
      </w:pPr>
      <w:r w:rsidRPr="006A442E">
        <w:rPr>
          <w:rStyle w:val="FootnoteReference"/>
        </w:rPr>
        <w:footnoteRef/>
      </w:r>
      <w:r w:rsidRPr="00493210">
        <w:rPr>
          <w:lang w:val="fr-CA"/>
        </w:rPr>
        <w:t xml:space="preserve"> </w:t>
      </w:r>
      <w:r>
        <w:rPr>
          <w:lang w:val="fr-FR"/>
        </w:rPr>
        <w:t>Selon l’</w:t>
      </w:r>
      <w:r w:rsidRPr="00E86F8B">
        <w:rPr>
          <w:lang w:val="fr-FR"/>
        </w:rPr>
        <w:t>ONUDI</w:t>
      </w:r>
      <w:r>
        <w:rPr>
          <w:lang w:val="fr-FR"/>
        </w:rPr>
        <w:t>, dans le cadre des</w:t>
      </w:r>
      <w:r w:rsidRPr="00E86F8B">
        <w:rPr>
          <w:lang w:val="fr-FR"/>
        </w:rPr>
        <w:t xml:space="preserve"> discussions pour </w:t>
      </w:r>
      <w:r>
        <w:rPr>
          <w:lang w:val="fr-FR"/>
        </w:rPr>
        <w:t>l’</w:t>
      </w:r>
      <w:r w:rsidRPr="00E86F8B">
        <w:rPr>
          <w:lang w:val="fr-FR"/>
        </w:rPr>
        <w:t xml:space="preserve">approbation de la phase II du plan sectoriel des mousses </w:t>
      </w:r>
      <w:r>
        <w:rPr>
          <w:lang w:val="fr-FR"/>
        </w:rPr>
        <w:t>de polystyrène extrudé</w:t>
      </w:r>
      <w:r w:rsidRPr="00E86F8B">
        <w:rPr>
          <w:lang w:val="fr-FR"/>
        </w:rPr>
        <w:t xml:space="preserve">, sur la base de l'expérience et des recherches antérieures, </w:t>
      </w:r>
      <w:r>
        <w:rPr>
          <w:lang w:val="fr-FR"/>
        </w:rPr>
        <w:t>l’</w:t>
      </w:r>
      <w:r w:rsidRPr="00E86F8B">
        <w:rPr>
          <w:lang w:val="fr-FR"/>
        </w:rPr>
        <w:t>utilisation de résine recyclée avec une technologie à base de CO</w:t>
      </w:r>
      <w:r w:rsidRPr="00E86F8B">
        <w:rPr>
          <w:vertAlign w:val="subscript"/>
          <w:lang w:val="fr-FR"/>
        </w:rPr>
        <w:t>2</w:t>
      </w:r>
      <w:r w:rsidRPr="00E86F8B">
        <w:rPr>
          <w:lang w:val="fr-FR"/>
        </w:rPr>
        <w:t xml:space="preserve"> </w:t>
      </w:r>
      <w:r>
        <w:rPr>
          <w:lang w:val="fr-FR"/>
        </w:rPr>
        <w:t>amoindrit</w:t>
      </w:r>
      <w:r w:rsidRPr="00E86F8B">
        <w:rPr>
          <w:lang w:val="fr-FR"/>
        </w:rPr>
        <w:t xml:space="preserve"> la qualité de la mousse.</w:t>
      </w:r>
      <w:r w:rsidRPr="00493210">
        <w:rPr>
          <w:lang w:val="fr-CA"/>
        </w:rPr>
        <w:t xml:space="preserve"> </w:t>
      </w:r>
      <w:r w:rsidRPr="00E86F8B">
        <w:rPr>
          <w:lang w:val="fr-FR"/>
        </w:rPr>
        <w:t xml:space="preserve">Pour cette raison, toutes les entreprises utilisent de la résine neuve en dépit des coûts supplémentaires qui </w:t>
      </w:r>
      <w:r>
        <w:rPr>
          <w:lang w:val="fr-FR"/>
        </w:rPr>
        <w:t>sont à leur charge</w:t>
      </w:r>
      <w:r w:rsidRPr="00E86F8B">
        <w:rPr>
          <w:lang w:val="fr-FR"/>
        </w:rPr>
        <w:t>.</w:t>
      </w:r>
    </w:p>
  </w:footnote>
  <w:footnote w:id="16">
    <w:p w14:paraId="56BF5959" w14:textId="77777777" w:rsidR="00F92D45" w:rsidRPr="00493210" w:rsidRDefault="00F92D45" w:rsidP="00493210">
      <w:pPr>
        <w:rPr>
          <w:color w:val="000000" w:themeColor="text1"/>
          <w:sz w:val="20"/>
          <w:szCs w:val="20"/>
          <w:lang w:val="fr-CA"/>
        </w:rPr>
      </w:pPr>
      <w:r w:rsidRPr="00484A4F">
        <w:rPr>
          <w:rStyle w:val="FootnoteReference"/>
          <w:color w:val="000000" w:themeColor="text1"/>
        </w:rPr>
        <w:footnoteRef/>
      </w:r>
      <w:r w:rsidRPr="00493210">
        <w:rPr>
          <w:color w:val="000000" w:themeColor="text1"/>
          <w:lang w:val="fr-CA"/>
        </w:rPr>
        <w:t xml:space="preserve"> </w:t>
      </w:r>
      <w:r w:rsidRPr="00E86F8B">
        <w:rPr>
          <w:color w:val="000000" w:themeColor="text1"/>
          <w:sz w:val="20"/>
          <w:szCs w:val="20"/>
          <w:lang w:val="fr-FR"/>
        </w:rPr>
        <w:t>Selon la lettre du</w:t>
      </w:r>
      <w:r>
        <w:rPr>
          <w:color w:val="000000" w:themeColor="text1"/>
          <w:sz w:val="20"/>
          <w:szCs w:val="20"/>
          <w:lang w:val="fr-FR"/>
        </w:rPr>
        <w:t xml:space="preserve"> </w:t>
      </w:r>
      <w:r w:rsidRPr="00E86F8B">
        <w:rPr>
          <w:color w:val="000000" w:themeColor="text1"/>
          <w:sz w:val="20"/>
          <w:szCs w:val="20"/>
          <w:lang w:val="fr-FR"/>
        </w:rPr>
        <w:t>23 août 2021 du ministère de l’Écologie et de l’Environnement de</w:t>
      </w:r>
      <w:r>
        <w:rPr>
          <w:color w:val="000000" w:themeColor="text1"/>
          <w:sz w:val="20"/>
          <w:szCs w:val="20"/>
          <w:lang w:val="fr-FR"/>
        </w:rPr>
        <w:t xml:space="preserve"> </w:t>
      </w:r>
      <w:r w:rsidRPr="00E86F8B">
        <w:rPr>
          <w:color w:val="000000" w:themeColor="text1"/>
          <w:sz w:val="20"/>
          <w:szCs w:val="20"/>
          <w:lang w:val="fr-FR"/>
        </w:rPr>
        <w:t>la Chine adressée à la Banque mondiale.</w:t>
      </w:r>
    </w:p>
  </w:footnote>
  <w:footnote w:id="17">
    <w:p w14:paraId="05D39A3B" w14:textId="2B9433C3" w:rsidR="00F92D45" w:rsidRPr="00493210" w:rsidRDefault="00F92D45" w:rsidP="00493210">
      <w:pPr>
        <w:pStyle w:val="FootnoteText"/>
        <w:rPr>
          <w:lang w:val="fr-CA"/>
        </w:rPr>
      </w:pPr>
      <w:r>
        <w:rPr>
          <w:rStyle w:val="FootnoteReference"/>
        </w:rPr>
        <w:footnoteRef/>
      </w:r>
      <w:r w:rsidRPr="00493210">
        <w:rPr>
          <w:lang w:val="fr-CA"/>
        </w:rPr>
        <w:t xml:space="preserve"> </w:t>
      </w:r>
      <w:r w:rsidRPr="00E86F8B">
        <w:rPr>
          <w:lang w:val="fr-FR"/>
        </w:rPr>
        <w:t>Le Comité exécutif a demandé au gouvernement de la Chine, par l</w:t>
      </w:r>
      <w:r>
        <w:rPr>
          <w:lang w:val="fr-FR"/>
        </w:rPr>
        <w:t>’</w:t>
      </w:r>
      <w:r w:rsidRPr="00E86F8B">
        <w:rPr>
          <w:lang w:val="fr-FR"/>
        </w:rPr>
        <w:t>intermédiaire de l</w:t>
      </w:r>
      <w:r>
        <w:rPr>
          <w:lang w:val="fr-FR"/>
        </w:rPr>
        <w:t>’</w:t>
      </w:r>
      <w:r w:rsidRPr="00E86F8B">
        <w:rPr>
          <w:lang w:val="fr-FR"/>
        </w:rPr>
        <w:t>agence d</w:t>
      </w:r>
      <w:r>
        <w:rPr>
          <w:lang w:val="fr-FR"/>
        </w:rPr>
        <w:t>’</w:t>
      </w:r>
      <w:r w:rsidRPr="00E86F8B">
        <w:rPr>
          <w:lang w:val="fr-FR"/>
        </w:rPr>
        <w:t>exécution compétente, de soumettre un rapport</w:t>
      </w:r>
      <w:r>
        <w:rPr>
          <w:lang w:val="fr-FR"/>
        </w:rPr>
        <w:t xml:space="preserve"> </w:t>
      </w:r>
      <w:r w:rsidRPr="00E86F8B">
        <w:rPr>
          <w:lang w:val="fr-FR"/>
        </w:rPr>
        <w:t xml:space="preserve">sur les résultats des efforts de surveillance des BEE locaux, y compris </w:t>
      </w:r>
      <w:r>
        <w:rPr>
          <w:lang w:val="fr-FR"/>
        </w:rPr>
        <w:t xml:space="preserve">dans </w:t>
      </w:r>
      <w:r w:rsidRPr="00E86F8B">
        <w:rPr>
          <w:lang w:val="fr-FR"/>
        </w:rPr>
        <w:t>les cas où du CFC-11 avait été détecté, dans les futurs rapports d</w:t>
      </w:r>
      <w:r>
        <w:rPr>
          <w:lang w:val="fr-FR"/>
        </w:rPr>
        <w:t>’</w:t>
      </w:r>
      <w:r w:rsidRPr="00E86F8B">
        <w:rPr>
          <w:lang w:val="fr-FR"/>
        </w:rPr>
        <w:t xml:space="preserve">audit financier et, une fois que tous les soldes restants au titre des projets inclus dans </w:t>
      </w:r>
      <w:r>
        <w:rPr>
          <w:lang w:val="fr-FR"/>
        </w:rPr>
        <w:t>l’</w:t>
      </w:r>
      <w:r w:rsidRPr="00E86F8B">
        <w:rPr>
          <w:lang w:val="fr-FR"/>
        </w:rPr>
        <w:t xml:space="preserve">audit financier décaissés et ces projets achevés, de </w:t>
      </w:r>
      <w:r>
        <w:rPr>
          <w:lang w:val="fr-FR"/>
        </w:rPr>
        <w:t xml:space="preserve">continuer la réalisation de </w:t>
      </w:r>
      <w:r w:rsidRPr="00E86F8B">
        <w:rPr>
          <w:lang w:val="fr-FR"/>
        </w:rPr>
        <w:t xml:space="preserve">ces rapports dans le cadre des rapports périodiques annuels de la phase II du plan du sectoriel des mousses </w:t>
      </w:r>
      <w:r>
        <w:rPr>
          <w:lang w:val="fr-FR"/>
        </w:rPr>
        <w:t>de polyuréthanne rigides</w:t>
      </w:r>
      <w:r w:rsidRPr="00E86F8B">
        <w:rPr>
          <w:lang w:val="fr-FR"/>
        </w:rPr>
        <w:t xml:space="preserve"> du PGEH.</w:t>
      </w:r>
    </w:p>
  </w:footnote>
  <w:footnote w:id="18">
    <w:p w14:paraId="21D08D52" w14:textId="77777777" w:rsidR="00F92D45" w:rsidRPr="00493210" w:rsidRDefault="00F92D45" w:rsidP="00493210">
      <w:pPr>
        <w:pStyle w:val="FootnoteText"/>
        <w:rPr>
          <w:lang w:val="fr-CA"/>
        </w:rPr>
      </w:pPr>
      <w:r w:rsidRPr="001158CE">
        <w:rPr>
          <w:rStyle w:val="FootnoteReference"/>
        </w:rPr>
        <w:footnoteRef/>
      </w:r>
      <w:r w:rsidRPr="00493210">
        <w:rPr>
          <w:lang w:val="fr-CA"/>
        </w:rPr>
        <w:t xml:space="preserve"> </w:t>
      </w:r>
      <w:r w:rsidRPr="00E86F8B">
        <w:rPr>
          <w:lang w:val="fr-FR"/>
        </w:rPr>
        <w:t>Selon la lettre du</w:t>
      </w:r>
      <w:r>
        <w:rPr>
          <w:lang w:val="fr-FR"/>
        </w:rPr>
        <w:t xml:space="preserve"> </w:t>
      </w:r>
      <w:r w:rsidRPr="00E86F8B">
        <w:rPr>
          <w:lang w:val="fr-FR"/>
        </w:rPr>
        <w:t>23 août 2021 du ministère de l’Écologie et de l’Environnement de la Chine adressée au PNUD.</w:t>
      </w:r>
    </w:p>
  </w:footnote>
  <w:footnote w:id="19">
    <w:p w14:paraId="58CA4BFE" w14:textId="77777777" w:rsidR="00F92D45" w:rsidRPr="00493210" w:rsidRDefault="00F92D45" w:rsidP="00493210">
      <w:pPr>
        <w:pStyle w:val="FootnoteText"/>
        <w:rPr>
          <w:lang w:val="fr-CA"/>
        </w:rPr>
      </w:pPr>
      <w:r w:rsidRPr="001158CE">
        <w:rPr>
          <w:rStyle w:val="FootnoteReference"/>
        </w:rPr>
        <w:footnoteRef/>
      </w:r>
      <w:r w:rsidRPr="00493210">
        <w:rPr>
          <w:lang w:val="fr-CA"/>
        </w:rPr>
        <w:t xml:space="preserve"> </w:t>
      </w:r>
      <w:r w:rsidRPr="000613AD">
        <w:rPr>
          <w:lang w:val="fr-FR"/>
        </w:rPr>
        <w:t>Ces différentes étapes comprennent : la signature du contrat de reconversion (30 pour cent du paiement) ; achèvement du contrat de conception et d</w:t>
      </w:r>
      <w:r>
        <w:rPr>
          <w:lang w:val="fr-FR"/>
        </w:rPr>
        <w:t>’</w:t>
      </w:r>
      <w:r w:rsidRPr="000613AD">
        <w:rPr>
          <w:lang w:val="fr-FR"/>
        </w:rPr>
        <w:t>approvisionnement (20 pour cent du paiement) ; achèvement de la fabrication du prototype, reconversion des chaînes et test de performance (30 pour cent du paiement) ; et production d</w:t>
      </w:r>
      <w:r>
        <w:rPr>
          <w:lang w:val="fr-FR"/>
        </w:rPr>
        <w:t>’</w:t>
      </w:r>
      <w:r w:rsidRPr="000613AD">
        <w:rPr>
          <w:lang w:val="fr-FR"/>
        </w:rPr>
        <w:t>essai, formation et élimination des équipements lors de l</w:t>
      </w:r>
      <w:r>
        <w:rPr>
          <w:lang w:val="fr-FR"/>
        </w:rPr>
        <w:t>’</w:t>
      </w:r>
      <w:r w:rsidRPr="000613AD">
        <w:rPr>
          <w:lang w:val="fr-FR"/>
        </w:rPr>
        <w:t>acceptation du projet (20 pour cent du paiement).</w:t>
      </w:r>
    </w:p>
  </w:footnote>
  <w:footnote w:id="20">
    <w:p w14:paraId="5C7C7AD9" w14:textId="77777777" w:rsidR="00F92D45" w:rsidRPr="00696A20" w:rsidRDefault="00F92D45" w:rsidP="00920D3E">
      <w:pPr>
        <w:pStyle w:val="FootnoteText"/>
        <w:rPr>
          <w:lang w:val="fr-CA"/>
        </w:rPr>
      </w:pPr>
      <w:r>
        <w:rPr>
          <w:rStyle w:val="FootnoteReference"/>
        </w:rPr>
        <w:footnoteRef/>
      </w:r>
      <w:r w:rsidRPr="00696A20">
        <w:rPr>
          <w:lang w:val="fr-CA"/>
        </w:rPr>
        <w:t xml:space="preserve"> </w:t>
      </w:r>
      <w:r>
        <w:rPr>
          <w:lang w:val="fr-CA"/>
        </w:rPr>
        <w:t>L’acronyme « RAC » utilisé dans le présent document fait référence aux climatiseurs et non aux réfrigérateurs et climatiseurs comme dans les autres documents</w:t>
      </w:r>
      <w:r w:rsidRPr="00696A20">
        <w:rPr>
          <w:lang w:val="fr-CA"/>
        </w:rPr>
        <w:t>.</w:t>
      </w:r>
    </w:p>
  </w:footnote>
  <w:footnote w:id="21">
    <w:p w14:paraId="2E81ACDA" w14:textId="77777777" w:rsidR="00F92D45" w:rsidRPr="00696A20" w:rsidRDefault="00F92D45" w:rsidP="00920D3E">
      <w:pPr>
        <w:pStyle w:val="FootnoteText"/>
        <w:rPr>
          <w:lang w:val="fr-CA"/>
        </w:rPr>
      </w:pPr>
      <w:r w:rsidRPr="00696A20">
        <w:rPr>
          <w:rStyle w:val="FootnoteReference"/>
          <w:lang w:val="fr-CA"/>
        </w:rPr>
        <w:footnoteRef/>
      </w:r>
      <w:r w:rsidRPr="00696A20">
        <w:rPr>
          <w:lang w:val="fr-CA"/>
        </w:rPr>
        <w:t xml:space="preserve"> </w:t>
      </w:r>
      <w:r>
        <w:rPr>
          <w:lang w:val="fr-CA"/>
        </w:rPr>
        <w:t>Conformément à la lettre du 23 août 2021 du ministère de l’Écologie et de l’Environnement de la Chine à l’ONUDI</w:t>
      </w:r>
      <w:r w:rsidRPr="00696A20">
        <w:rPr>
          <w:lang w:val="fr-CA"/>
        </w:rPr>
        <w:t>.</w:t>
      </w:r>
    </w:p>
  </w:footnote>
  <w:footnote w:id="22">
    <w:p w14:paraId="3FD0EEC1" w14:textId="77777777" w:rsidR="00F92D45" w:rsidRPr="000F2204" w:rsidRDefault="00F92D45" w:rsidP="00920D3E">
      <w:pPr>
        <w:pStyle w:val="FootnoteText"/>
        <w:rPr>
          <w:lang w:val="fr-CA"/>
        </w:rPr>
      </w:pPr>
      <w:r>
        <w:rPr>
          <w:rStyle w:val="FootnoteReference"/>
        </w:rPr>
        <w:footnoteRef/>
      </w:r>
      <w:r w:rsidRPr="000F2204">
        <w:rPr>
          <w:lang w:val="fr-CA"/>
        </w:rPr>
        <w:t xml:space="preserve"> </w:t>
      </w:r>
      <w:r>
        <w:rPr>
          <w:lang w:val="fr-CA"/>
        </w:rPr>
        <w:t>La vérification a été réalisée de manière virtuelle à cause de la pandémie de la COVID-19</w:t>
      </w:r>
      <w:r w:rsidRPr="000F2204">
        <w:rPr>
          <w:lang w:val="fr-CA"/>
        </w:rPr>
        <w:t>.</w:t>
      </w:r>
    </w:p>
  </w:footnote>
  <w:footnote w:id="23">
    <w:p w14:paraId="4D64277F" w14:textId="77777777" w:rsidR="00F92D45" w:rsidRPr="000F2204" w:rsidRDefault="00F92D45" w:rsidP="00920D3E">
      <w:pPr>
        <w:pStyle w:val="FootnoteText"/>
        <w:rPr>
          <w:lang w:val="fr-CA"/>
        </w:rPr>
      </w:pPr>
      <w:r w:rsidRPr="000F2204">
        <w:rPr>
          <w:rStyle w:val="FootnoteReference"/>
          <w:lang w:val="fr-CA"/>
        </w:rPr>
        <w:footnoteRef/>
      </w:r>
      <w:r w:rsidRPr="000F2204">
        <w:rPr>
          <w:lang w:val="fr-CA"/>
        </w:rPr>
        <w:t xml:space="preserve"> </w:t>
      </w:r>
      <w:r>
        <w:rPr>
          <w:lang w:val="fr-CA"/>
        </w:rPr>
        <w:t>Il a été rapporté à la 86</w:t>
      </w:r>
      <w:r w:rsidRPr="000F2204">
        <w:rPr>
          <w:vertAlign w:val="superscript"/>
          <w:lang w:val="fr-CA"/>
        </w:rPr>
        <w:t>e</w:t>
      </w:r>
      <w:r>
        <w:rPr>
          <w:lang w:val="fr-CA"/>
        </w:rPr>
        <w:t xml:space="preserve"> réunion que le budget des 13 projets de R et D était de 3 393 142 $US. L’augmentation du budget est attribuable à la reformulation des deux projets afin de mettre l’accent sur la réduction de la charge et l’amélioration de l’efficacité énergétique à l’année, comme l’exige la nouvelle norme d’efficacité énergétique entrée en vigueur en juillet 2021 fondée sur le facteur de rendement annuel (FRA)</w:t>
      </w:r>
      <w:r w:rsidRPr="000F2204">
        <w:rPr>
          <w:lang w:val="fr-CA"/>
        </w:rPr>
        <w:t xml:space="preserve">.  </w:t>
      </w:r>
    </w:p>
  </w:footnote>
  <w:footnote w:id="24">
    <w:p w14:paraId="164C149F" w14:textId="77777777" w:rsidR="00F92D45" w:rsidRPr="00FA4654" w:rsidRDefault="00F92D45" w:rsidP="00920D3E">
      <w:pPr>
        <w:pStyle w:val="FootnoteText"/>
        <w:rPr>
          <w:lang w:val="fr-CA"/>
        </w:rPr>
      </w:pPr>
      <w:r>
        <w:rPr>
          <w:rStyle w:val="FootnoteReference"/>
        </w:rPr>
        <w:footnoteRef/>
      </w:r>
      <w:r w:rsidRPr="00FA4654">
        <w:rPr>
          <w:lang w:val="fr-CA"/>
        </w:rPr>
        <w:t xml:space="preserve"> </w:t>
      </w:r>
      <w:r>
        <w:rPr>
          <w:lang w:val="fr-CA"/>
        </w:rPr>
        <w:t>Le catalogue portera sur les technologies pour tous les secteurs. La seule technologie recommandée pour les RAC sera le R-290. L’intégration de la technologie recommandée offrira une orientation et influencera les achats gouvernementaux</w:t>
      </w:r>
      <w:r w:rsidRPr="00FA4654">
        <w:rPr>
          <w:lang w:val="fr-CA"/>
        </w:rPr>
        <w:t>.</w:t>
      </w:r>
    </w:p>
  </w:footnote>
  <w:footnote w:id="25">
    <w:p w14:paraId="7FBFD74C" w14:textId="77777777" w:rsidR="00F92D45" w:rsidRPr="00FA4654" w:rsidRDefault="00F92D45" w:rsidP="00920D3E">
      <w:pPr>
        <w:pStyle w:val="FootnoteText"/>
        <w:rPr>
          <w:lang w:val="fr-CA"/>
        </w:rPr>
      </w:pPr>
      <w:r w:rsidRPr="00FA4654">
        <w:rPr>
          <w:rStyle w:val="FootnoteReference"/>
          <w:lang w:val="fr-CA"/>
        </w:rPr>
        <w:footnoteRef/>
      </w:r>
      <w:r w:rsidRPr="00FA4654">
        <w:rPr>
          <w:lang w:val="fr-CA"/>
        </w:rPr>
        <w:t xml:space="preserve"> </w:t>
      </w:r>
      <w:r>
        <w:rPr>
          <w:lang w:val="fr-CA"/>
        </w:rPr>
        <w:t>Chaque RAC comprendra un module WiFi permettant de suivre les activités et de recueillir des données; les 10 000 appareils de l’installation pilote ne seront pas inclus dans le programme d’encouragement fondé sur les surcoûts d’exploitation</w:t>
      </w:r>
      <w:r w:rsidRPr="00FA4654">
        <w:rPr>
          <w:lang w:val="fr-CA"/>
        </w:rPr>
        <w:t>.</w:t>
      </w:r>
    </w:p>
  </w:footnote>
  <w:footnote w:id="26">
    <w:p w14:paraId="7DB38002" w14:textId="77777777" w:rsidR="00F92D45" w:rsidRPr="00ED0276" w:rsidRDefault="00F92D45" w:rsidP="00920D3E">
      <w:pPr>
        <w:pStyle w:val="FootnoteText"/>
        <w:rPr>
          <w:lang w:val="fr-CA"/>
        </w:rPr>
      </w:pPr>
      <w:r>
        <w:rPr>
          <w:rStyle w:val="FootnoteReference"/>
        </w:rPr>
        <w:footnoteRef/>
      </w:r>
      <w:r w:rsidRPr="00ED0276">
        <w:rPr>
          <w:lang w:val="fr-CA"/>
        </w:rPr>
        <w:t xml:space="preserve"> </w:t>
      </w:r>
      <w:r>
        <w:rPr>
          <w:lang w:val="fr-CA"/>
        </w:rPr>
        <w:t>L’ONUDI a déclaré la vente de 260 711 climatiseurs biblocs à base de R-290, c</w:t>
      </w:r>
      <w:r w:rsidRPr="00ED0276">
        <w:rPr>
          <w:lang w:val="fr-CA"/>
        </w:rPr>
        <w:t xml:space="preserve">omme indiqué au paragraphe 3 </w:t>
      </w:r>
      <w:r>
        <w:rPr>
          <w:lang w:val="fr-CA"/>
        </w:rPr>
        <w:t>du présent document et à la décision 86/36 c)</w:t>
      </w:r>
      <w:r w:rsidRPr="00ED0276">
        <w:rPr>
          <w:lang w:val="fr-CA"/>
        </w:rPr>
        <w:t>.</w:t>
      </w:r>
    </w:p>
  </w:footnote>
  <w:footnote w:id="27">
    <w:p w14:paraId="6A42C13D" w14:textId="77777777" w:rsidR="00F92D45" w:rsidRPr="00E562D7" w:rsidRDefault="00F92D45" w:rsidP="00920D3E">
      <w:pPr>
        <w:pStyle w:val="FootnoteText"/>
        <w:rPr>
          <w:lang w:val="fr-CA"/>
        </w:rPr>
      </w:pPr>
      <w:r>
        <w:rPr>
          <w:rStyle w:val="FootnoteReference"/>
        </w:rPr>
        <w:footnoteRef/>
      </w:r>
      <w:r w:rsidRPr="00202127">
        <w:rPr>
          <w:lang w:val="fr-CA"/>
        </w:rPr>
        <w:t xml:space="preserve"> </w:t>
      </w:r>
      <w:r>
        <w:rPr>
          <w:lang w:val="fr-CA"/>
        </w:rPr>
        <w:t>Les agences bilatérales et d’exécution ont été invitées à appliquer la politique opérationnelle du Fonds multilatéral sur l’égalité des genres tout au long du cycle du projet</w:t>
      </w:r>
      <w:r w:rsidRPr="00E562D7">
        <w:rPr>
          <w:lang w:val="fr-CA"/>
        </w:rPr>
        <w:t>.</w:t>
      </w:r>
    </w:p>
  </w:footnote>
  <w:footnote w:id="28">
    <w:p w14:paraId="1DFC2C63" w14:textId="77777777" w:rsidR="00F92D45" w:rsidRPr="00216837" w:rsidRDefault="00F92D45" w:rsidP="00920D3E">
      <w:pPr>
        <w:rPr>
          <w:sz w:val="20"/>
          <w:szCs w:val="20"/>
          <w:lang w:val="fr-CA"/>
        </w:rPr>
      </w:pPr>
      <w:r w:rsidRPr="00A612E9">
        <w:rPr>
          <w:rStyle w:val="FootnoteReference"/>
          <w:sz w:val="20"/>
          <w:szCs w:val="20"/>
        </w:rPr>
        <w:footnoteRef/>
      </w:r>
      <w:r w:rsidRPr="00216837">
        <w:rPr>
          <w:sz w:val="20"/>
          <w:szCs w:val="20"/>
          <w:lang w:val="fr-CA"/>
        </w:rPr>
        <w:t xml:space="preserve"> </w:t>
      </w:r>
      <w:r w:rsidRPr="00216837">
        <w:rPr>
          <w:sz w:val="20"/>
          <w:lang w:val="fr-CA"/>
        </w:rPr>
        <w:t>Conformément à la lettre du 23 août 2021 du ministère de l’Écologie et de l’Environnement de la Chine au PNUD</w:t>
      </w:r>
      <w:r w:rsidRPr="00216837">
        <w:rPr>
          <w:sz w:val="20"/>
          <w:szCs w:val="20"/>
          <w:lang w:val="fr-CA"/>
        </w:rPr>
        <w:t xml:space="preserve">. </w:t>
      </w:r>
    </w:p>
  </w:footnote>
  <w:footnote w:id="29">
    <w:p w14:paraId="6E3F82AA" w14:textId="77777777" w:rsidR="00F92D45" w:rsidRPr="00BF1F20" w:rsidRDefault="00F92D45" w:rsidP="00920D3E">
      <w:pPr>
        <w:pStyle w:val="FootnoteText"/>
        <w:rPr>
          <w:lang w:val="fr-CA"/>
        </w:rPr>
      </w:pPr>
      <w:r>
        <w:rPr>
          <w:rStyle w:val="FootnoteReference"/>
        </w:rPr>
        <w:footnoteRef/>
      </w:r>
      <w:r w:rsidRPr="002A2123">
        <w:rPr>
          <w:lang w:val="fr-CA"/>
        </w:rPr>
        <w:t xml:space="preserve"> </w:t>
      </w:r>
      <w:r>
        <w:rPr>
          <w:lang w:val="fr-CA"/>
        </w:rPr>
        <w:t>Le pays est tenu de remettre un rapport de vérification réalisée sur un échantillon d’au moins 5 pour cent des chaînes de fabrication dont la reconversion a été achevée dans l’année visée par le rapport, étant entendu que la consommation globale de HCFC de l’échantillon aléatoire des chaînes de fabrication représente au moins 10 pour cent de la consommation du secteur éliminée au cours de l’année visée</w:t>
      </w:r>
      <w:r w:rsidRPr="00BF1F20">
        <w:rPr>
          <w:lang w:val="fr-CA"/>
        </w:rPr>
        <w:t>.</w:t>
      </w:r>
    </w:p>
  </w:footnote>
  <w:footnote w:id="30">
    <w:p w14:paraId="1584B683" w14:textId="1CAAF9F5" w:rsidR="00F92D45" w:rsidRPr="002A2123" w:rsidRDefault="00F92D45" w:rsidP="00920D3E">
      <w:pPr>
        <w:pStyle w:val="FootnoteText"/>
        <w:rPr>
          <w:lang w:val="fr-CA"/>
        </w:rPr>
      </w:pPr>
      <w:r w:rsidRPr="00BF1F20">
        <w:rPr>
          <w:rStyle w:val="FootnoteReference"/>
          <w:lang w:val="fr-CA"/>
        </w:rPr>
        <w:footnoteRef/>
      </w:r>
      <w:r w:rsidRPr="00BF1F20">
        <w:rPr>
          <w:lang w:val="fr-CA"/>
        </w:rPr>
        <w:t xml:space="preserve"> </w:t>
      </w:r>
      <w:r>
        <w:rPr>
          <w:lang w:val="fr-CA"/>
        </w:rPr>
        <w:t>Le PNUD a établi son rapport de vérification en fonction des quantités réelles éliminées dans les 11 entreprises ayant terminé la reconversion de leurs chaînes (élimination de 445 chaînes de production et de 711 tm de HCFC); le taux de vérification des trois entreprises choisies (élimination de 47 chaînes et de 147,91 tm de HCFC) représente 11</w:t>
      </w:r>
      <w:r w:rsidR="005312BB">
        <w:rPr>
          <w:lang w:val="fr-CA"/>
        </w:rPr>
        <w:t> </w:t>
      </w:r>
      <w:r>
        <w:rPr>
          <w:lang w:val="fr-CA"/>
        </w:rPr>
        <w:t>pour cent des chaînes de fabrication reconverties et 21 pour cent de la consommation éliminée</w:t>
      </w:r>
      <w:r w:rsidRPr="00BF1F20">
        <w:rPr>
          <w:lang w:val="fr-CA"/>
        </w:rPr>
        <w:t>.</w:t>
      </w:r>
    </w:p>
  </w:footnote>
  <w:footnote w:id="31">
    <w:p w14:paraId="1F5A71B8" w14:textId="77777777" w:rsidR="00F92D45" w:rsidRPr="00885ACF" w:rsidRDefault="00F92D45" w:rsidP="00920D3E">
      <w:pPr>
        <w:pStyle w:val="FootnoteText"/>
        <w:rPr>
          <w:lang w:val="fr-CA"/>
        </w:rPr>
      </w:pPr>
      <w:r>
        <w:rPr>
          <w:rStyle w:val="FootnoteReference"/>
        </w:rPr>
        <w:footnoteRef/>
      </w:r>
      <w:r w:rsidRPr="00885ACF">
        <w:rPr>
          <w:lang w:val="fr-CA"/>
        </w:rPr>
        <w:t xml:space="preserve"> </w:t>
      </w:r>
      <w:r w:rsidRPr="00ED0E81">
        <w:rPr>
          <w:lang w:val="fr-CA"/>
        </w:rPr>
        <w:t xml:space="preserve">De demander aux agences bilatérales et d’exécution, lorsqu’elles présentent des demandes de financement des tranches pour les plans de gestion de l’élimination des HCFC, d’inclure dans le plan de mise en </w:t>
      </w:r>
      <w:r>
        <w:rPr>
          <w:lang w:val="fr-CA"/>
        </w:rPr>
        <w:t xml:space="preserve">œuvre </w:t>
      </w:r>
      <w:r w:rsidRPr="00ED0E81">
        <w:rPr>
          <w:lang w:val="fr-CA"/>
        </w:rPr>
        <w:t xml:space="preserve">de la tranche, les activités particulières qui seraient mises en </w:t>
      </w:r>
      <w:r>
        <w:rPr>
          <w:lang w:val="fr-CA"/>
        </w:rPr>
        <w:t xml:space="preserve">œuvre </w:t>
      </w:r>
      <w:r w:rsidRPr="00ED0E81">
        <w:rPr>
          <w:lang w:val="fr-CA"/>
        </w:rPr>
        <w:t xml:space="preserve">par le </w:t>
      </w:r>
      <w:r>
        <w:rPr>
          <w:lang w:val="fr-FR"/>
        </w:rPr>
        <w:t>Bureau de gestion de projet</w:t>
      </w:r>
      <w:r w:rsidRPr="00ED0E81">
        <w:rPr>
          <w:lang w:val="fr-CA"/>
        </w:rPr>
        <w:t xml:space="preserve">, et le financement associé; et dans le rapport de mise en </w:t>
      </w:r>
      <w:r>
        <w:rPr>
          <w:lang w:val="fr-CA"/>
        </w:rPr>
        <w:t xml:space="preserve">œuvre </w:t>
      </w:r>
      <w:r w:rsidRPr="00ED0E81">
        <w:rPr>
          <w:lang w:val="fr-CA"/>
        </w:rPr>
        <w:t>de la tranche précédente, les acti</w:t>
      </w:r>
      <w:r>
        <w:rPr>
          <w:lang w:val="fr-CA"/>
        </w:rPr>
        <w:t xml:space="preserve">vités mises en œuvre par le </w:t>
      </w:r>
      <w:r>
        <w:rPr>
          <w:lang w:val="fr-FR"/>
        </w:rPr>
        <w:t xml:space="preserve">Bureau de gestion de projet </w:t>
      </w:r>
      <w:r w:rsidRPr="00ED0E81">
        <w:rPr>
          <w:lang w:val="fr-CA"/>
        </w:rPr>
        <w:t>et le financement associé décaissé</w:t>
      </w:r>
      <w:r w:rsidRPr="00885ACF">
        <w:rPr>
          <w:lang w:val="fr-CA"/>
        </w:rPr>
        <w:t>.</w:t>
      </w:r>
    </w:p>
  </w:footnote>
  <w:footnote w:id="32">
    <w:p w14:paraId="6BC9672C" w14:textId="77777777" w:rsidR="00F92D45" w:rsidRPr="00D64128" w:rsidRDefault="00F92D45" w:rsidP="00920D3E">
      <w:pPr>
        <w:pStyle w:val="FootnoteText"/>
        <w:rPr>
          <w:lang w:val="fr-CA"/>
        </w:rPr>
      </w:pPr>
      <w:r>
        <w:rPr>
          <w:rStyle w:val="FootnoteReference"/>
        </w:rPr>
        <w:footnoteRef/>
      </w:r>
      <w:r w:rsidRPr="00D64128">
        <w:rPr>
          <w:lang w:val="fr-CA"/>
        </w:rPr>
        <w:t xml:space="preserve"> Conformément à la lettre du 23 août 2021 du ministère de l’Écologie et de l’Environnement de la Chine au PNUE.</w:t>
      </w:r>
    </w:p>
  </w:footnote>
  <w:footnote w:id="33">
    <w:p w14:paraId="28880031" w14:textId="77777777" w:rsidR="00F92D45" w:rsidRPr="00A65122" w:rsidRDefault="00F92D45" w:rsidP="00920D3E">
      <w:pPr>
        <w:pStyle w:val="FootnoteText"/>
        <w:rPr>
          <w:lang w:val="fr-CA"/>
        </w:rPr>
      </w:pPr>
      <w:r w:rsidRPr="00D64128">
        <w:rPr>
          <w:rStyle w:val="FootnoteReference"/>
          <w:lang w:val="fr-CA"/>
        </w:rPr>
        <w:footnoteRef/>
      </w:r>
      <w:r w:rsidRPr="00A65122">
        <w:rPr>
          <w:lang w:val="fr-CA"/>
        </w:rPr>
        <w:t xml:space="preserve"> Décision 84/69 a) vi)</w:t>
      </w:r>
    </w:p>
  </w:footnote>
  <w:footnote w:id="34">
    <w:p w14:paraId="047C1F5C" w14:textId="77777777" w:rsidR="00F92D45" w:rsidRPr="00E40084" w:rsidRDefault="00F92D45" w:rsidP="00920D3E">
      <w:pPr>
        <w:pStyle w:val="FootnoteText"/>
        <w:rPr>
          <w:lang w:val="fr-CA"/>
        </w:rPr>
      </w:pPr>
      <w:r>
        <w:rPr>
          <w:rStyle w:val="FootnoteReference"/>
        </w:rPr>
        <w:footnoteRef/>
      </w:r>
      <w:r w:rsidRPr="00E40084">
        <w:rPr>
          <w:lang w:val="fr-CA"/>
        </w:rPr>
        <w:t xml:space="preserve"> </w:t>
      </w:r>
      <w:r>
        <w:rPr>
          <w:lang w:val="fr-CA"/>
        </w:rPr>
        <w:t>L’Accord entre le gouvernement de la Chine et le Comité exécutif n’indique aucune consommation maximum permise de HCFC pour le secteur de l’entretien de l’équipement de réfrigération</w:t>
      </w:r>
      <w:r w:rsidRPr="00E40084">
        <w:rPr>
          <w:lang w:val="fr-CA"/>
        </w:rPr>
        <w:t>.</w:t>
      </w:r>
    </w:p>
  </w:footnote>
  <w:footnote w:id="35">
    <w:p w14:paraId="28CBD1CF" w14:textId="18F24B1F" w:rsidR="00F92D45" w:rsidRPr="00E40084" w:rsidRDefault="00F92D45" w:rsidP="00920D3E">
      <w:pPr>
        <w:pStyle w:val="FootnoteText"/>
        <w:rPr>
          <w:lang w:val="fr-CA"/>
        </w:rPr>
      </w:pPr>
      <w:r w:rsidRPr="00E40084">
        <w:rPr>
          <w:rStyle w:val="FootnoteReference"/>
          <w:lang w:val="fr-CA"/>
        </w:rPr>
        <w:footnoteRef/>
      </w:r>
      <w:r w:rsidRPr="00E40084">
        <w:rPr>
          <w:lang w:val="fr-CA"/>
        </w:rPr>
        <w:t xml:space="preserve"> </w:t>
      </w:r>
      <w:r>
        <w:rPr>
          <w:lang w:val="fr-CA"/>
        </w:rPr>
        <w:t>Le PNUE a indiqué que selon l’étude sur la préparation de la phase II du PGEH, le nombre de RAC à base de R</w:t>
      </w:r>
      <w:r w:rsidR="005312BB">
        <w:rPr>
          <w:lang w:val="fr-CA"/>
        </w:rPr>
        <w:noBreakHyphen/>
      </w:r>
      <w:r>
        <w:rPr>
          <w:lang w:val="fr-CA"/>
        </w:rPr>
        <w:t>290 a augmenté depuis 2010, et le nombre de RAC fabriqués à base de R-32 a augmenté depuis 2016-2017. La pandémie a eu des conséquences sur la demande du marché pour les RAC, surtout l’équipement destiné à l’exportation</w:t>
      </w:r>
      <w:r w:rsidRPr="00E40084">
        <w:rPr>
          <w:lang w:val="fr-CA"/>
        </w:rPr>
        <w:t>.</w:t>
      </w:r>
    </w:p>
    <w:p w14:paraId="2E3CAD52" w14:textId="77777777" w:rsidR="00F92D45" w:rsidRPr="00E40084" w:rsidRDefault="00F92D45" w:rsidP="00920D3E">
      <w:pPr>
        <w:pStyle w:val="FootnoteText"/>
        <w:rPr>
          <w:lang w:val="fr-CA"/>
        </w:rPr>
      </w:pPr>
    </w:p>
  </w:footnote>
  <w:footnote w:id="36">
    <w:p w14:paraId="7B249212" w14:textId="77777777" w:rsidR="00F92D45" w:rsidRPr="00435253" w:rsidRDefault="00F92D45" w:rsidP="00F92D45">
      <w:pPr>
        <w:pStyle w:val="FootnoteText"/>
        <w:rPr>
          <w:lang w:val="fr-CA"/>
        </w:rPr>
      </w:pPr>
      <w:r>
        <w:rPr>
          <w:rStyle w:val="FootnoteReference"/>
        </w:rPr>
        <w:footnoteRef/>
      </w:r>
      <w:r w:rsidRPr="00435253">
        <w:rPr>
          <w:lang w:val="fr-CA"/>
        </w:rPr>
        <w:t xml:space="preserve"> La</w:t>
      </w:r>
      <w:r>
        <w:rPr>
          <w:lang w:val="fr-CA"/>
        </w:rPr>
        <w:t xml:space="preserve"> </w:t>
      </w:r>
      <w:r w:rsidRPr="00435253">
        <w:rPr>
          <w:lang w:val="fr-CA"/>
        </w:rPr>
        <w:t>demande pour l</w:t>
      </w:r>
      <w:r>
        <w:rPr>
          <w:lang w:val="fr-CA"/>
        </w:rPr>
        <w:t>a</w:t>
      </w:r>
      <w:r w:rsidRPr="00435253">
        <w:rPr>
          <w:lang w:val="fr-CA"/>
        </w:rPr>
        <w:t xml:space="preserve"> troisième tranche du plan du secteur des climatiseurs individuels (18 000 000 $US) n’a pas été présentée, parce que le niveau </w:t>
      </w:r>
      <w:r>
        <w:rPr>
          <w:lang w:val="fr-CA"/>
        </w:rPr>
        <w:t>de financement approuvé pour la deuxième tranche n’avait pas atteint</w:t>
      </w:r>
      <w:r w:rsidRPr="00435253">
        <w:rPr>
          <w:lang w:val="fr-CA"/>
        </w:rPr>
        <w:t xml:space="preserve"> 20 pour cent.</w:t>
      </w:r>
    </w:p>
  </w:footnote>
  <w:footnote w:id="37">
    <w:p w14:paraId="4504B1E0" w14:textId="77777777" w:rsidR="00F92D45" w:rsidRPr="00E44306" w:rsidRDefault="00F92D45" w:rsidP="00F92D45">
      <w:pPr>
        <w:pStyle w:val="FootnoteText"/>
        <w:rPr>
          <w:lang w:val="fr-CA"/>
        </w:rPr>
      </w:pPr>
      <w:r>
        <w:rPr>
          <w:rStyle w:val="FootnoteReference"/>
        </w:rPr>
        <w:footnoteRef/>
      </w:r>
      <w:r w:rsidRPr="00E44306">
        <w:rPr>
          <w:lang w:val="fr-CA"/>
        </w:rPr>
        <w:t xml:space="preserve"> Émissions imprévues de CFC-11.</w:t>
      </w:r>
    </w:p>
  </w:footnote>
  <w:footnote w:id="38">
    <w:p w14:paraId="6028C999" w14:textId="77777777" w:rsidR="00F92D45" w:rsidRPr="00E44306" w:rsidRDefault="00F92D45" w:rsidP="00F92D45">
      <w:pPr>
        <w:pStyle w:val="FootnoteText"/>
        <w:rPr>
          <w:lang w:val="fr-CA"/>
        </w:rPr>
      </w:pPr>
      <w:r w:rsidRPr="00E44306">
        <w:rPr>
          <w:rStyle w:val="FootnoteReference"/>
          <w:lang w:val="fr-CA"/>
        </w:rPr>
        <w:footnoteRef/>
      </w:r>
      <w:r w:rsidRPr="00E44306">
        <w:rPr>
          <w:lang w:val="fr-CA"/>
        </w:rPr>
        <w:t xml:space="preserve"> UNEP/OzL.Pro/ExCom/83/11/Add.1.</w:t>
      </w:r>
    </w:p>
  </w:footnote>
</w:footnotes>
</file>

<file path=word/header1.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3D23ADE" w14:textId="77777777" w:rsidR="00F92D45" w:rsidRDefault="001C3EEE">
    <w:fldSimple w:instr=" DOCPROPERTY  &quot;Document number&quot;  \* MERGEFORMAT ">
      <w:r w:rsidR="00F92D45">
        <w:t>UNEP/OzL.Pro/ExCom/88/43</w:t>
      </w:r>
    </w:fldSimple>
  </w:p>
  <w:p w14:paraId="1329508F" w14:textId="77777777" w:rsidR="00F92D45" w:rsidRPr="0033525D" w:rsidRDefault="00F92D45"/>
  <w:p w14:paraId="330445BB" w14:textId="77777777" w:rsidR="00F92D45" w:rsidRPr="0033525D" w:rsidRDefault="00F92D45"/>
</w:hdr>
</file>

<file path=word/header2.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A79ECD4" w14:textId="77777777" w:rsidR="00F92D45" w:rsidRDefault="001C3EEE" w:rsidP="00493210">
    <w:pPr>
      <w:jc w:val="right"/>
    </w:pPr>
    <w:fldSimple w:instr=" DOCPROPERTY  &quot;Document number&quot;  \* MERGEFORMAT ">
      <w:r w:rsidR="00F92D45">
        <w:t>UNEP/OzL.Pro/ExCom/88/43</w:t>
      </w:r>
    </w:fldSimple>
  </w:p>
  <w:p w14:paraId="727F41AD" w14:textId="77777777" w:rsidR="00F92D45" w:rsidRPr="0033525D" w:rsidRDefault="00F92D45" w:rsidP="00493210">
    <w:pPr>
      <w:jc w:val="right"/>
    </w:pPr>
  </w:p>
  <w:p w14:paraId="170780B0" w14:textId="77777777" w:rsidR="00F92D45" w:rsidRPr="0033525D" w:rsidRDefault="00F92D45" w:rsidP="00493210">
    <w:pPr>
      <w:pStyle w:val="Header"/>
      <w:jc w:val="right"/>
    </w:pPr>
  </w:p>
</w:hdr>
</file>

<file path=word/header3.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13E751B" w14:textId="77777777" w:rsidR="0054526A" w:rsidRDefault="0054526A">
    <w:pPr>
      <w:pStyle w:val="Header"/>
    </w:pPr>
  </w:p>
</w:hdr>
</file>

<file path=word/header4.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B70ABBD" w14:textId="77777777" w:rsidR="00F92D45" w:rsidRPr="0033525D" w:rsidRDefault="00F92D45"/>
  <w:p w14:paraId="7C79195E" w14:textId="77777777" w:rsidR="00F92D45" w:rsidRPr="0033525D" w:rsidRDefault="00F92D45"/>
</w:hdr>
</file>

<file path=word/header5.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44B9B98" w14:textId="77777777" w:rsidR="00F92D45" w:rsidRDefault="001C3EEE" w:rsidP="00493210">
    <w:pPr>
      <w:jc w:val="right"/>
    </w:pPr>
    <w:fldSimple w:instr=" DOCPROPERTY  &quot;Document number&quot;  \* MERGEFORMAT ">
      <w:r w:rsidR="00F92D45">
        <w:t>UNEP/OzL.Pro/ExCom/88/43</w:t>
      </w:r>
    </w:fldSimple>
  </w:p>
  <w:p w14:paraId="239CFD52" w14:textId="77777777" w:rsidR="00F92D45" w:rsidRPr="0033525D" w:rsidRDefault="00F92D45" w:rsidP="00493210">
    <w:pPr>
      <w:jc w:val="right"/>
    </w:pPr>
  </w:p>
  <w:p w14:paraId="58AF0A3B" w14:textId="77777777" w:rsidR="00F92D45" w:rsidRPr="0033525D" w:rsidRDefault="00F92D45" w:rsidP="00493210">
    <w:pPr>
      <w:jc w:val="right"/>
    </w:pPr>
  </w:p>
</w:hdr>
</file>

<file path=word/header6.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83B0F08" w14:textId="77777777" w:rsidR="00F92D45" w:rsidRDefault="001C3EEE" w:rsidP="00493210">
    <w:pPr>
      <w:pStyle w:val="Header"/>
      <w:jc w:val="right"/>
    </w:pPr>
    <w:fldSimple w:instr=" DOCPROPERTY  &quot;Document number&quot;  \* MERGEFORMAT ">
      <w:r w:rsidR="00F92D45">
        <w:t>UNEP/OzL.Pro/ExCom/88/43</w:t>
      </w:r>
    </w:fldSimple>
  </w:p>
  <w:p w14:paraId="5CBC4826" w14:textId="77777777" w:rsidR="00F92D45" w:rsidRDefault="00F92D45">
    <w:pPr>
      <w:pStyle w:val="Header"/>
    </w:pPr>
  </w:p>
  <w:p w14:paraId="3E28B405" w14:textId="77777777" w:rsidR="00F92D45" w:rsidRDefault="00F92D45">
    <w:pPr>
      <w:pStyle w:val="Header"/>
    </w:pPr>
  </w:p>
</w:hdr>
</file>

<file path=word/header7.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61CBF4B" w14:textId="77777777" w:rsidR="00F92D45" w:rsidRPr="0033525D" w:rsidRDefault="00F92D45">
    <w:r>
      <w:t>UNEP/OzL.Pro/ExCom/88/43</w:t>
    </w:r>
  </w:p>
  <w:p w14:paraId="07E36423" w14:textId="77777777" w:rsidR="00F92D45" w:rsidRPr="0033525D" w:rsidRDefault="00F92D45"/>
</w:hdr>
</file>

<file path=word/header8.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664742F" w14:textId="77777777" w:rsidR="00F92D45" w:rsidRDefault="001C3EEE" w:rsidP="00493210">
    <w:pPr>
      <w:jc w:val="right"/>
    </w:pPr>
    <w:fldSimple w:instr=" DOCPROPERTY  &quot;Document number&quot;  \* MERGEFORMAT ">
      <w:r w:rsidR="00F92D45">
        <w:t>UNEP/OzL.Pro/ExCom/88/43</w:t>
      </w:r>
    </w:fldSimple>
  </w:p>
  <w:p w14:paraId="16CA029F" w14:textId="77777777" w:rsidR="00F92D45" w:rsidRPr="0033525D" w:rsidRDefault="00F92D45" w:rsidP="00493210">
    <w:pPr>
      <w:jc w:val="right"/>
    </w:pPr>
  </w:p>
  <w:p w14:paraId="5ED3558B" w14:textId="77777777" w:rsidR="00F92D45" w:rsidRPr="0033525D" w:rsidRDefault="00F92D45" w:rsidP="00493210">
    <w:pPr>
      <w:jc w:val="right"/>
    </w:pPr>
  </w:p>
</w:hdr>
</file>

<file path=word/header9.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F1E610F" w14:textId="77777777" w:rsidR="00F92D45" w:rsidRDefault="00F92D45">
    <w:pPr>
      <w:pStyle w:val="Header"/>
    </w:pPr>
  </w:p>
</w:hdr>
</file>

<file path=word/header10.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EC92C86" w14:textId="77777777" w:rsidR="00F92D45" w:rsidRPr="007D4E9C" w:rsidRDefault="001C3EEE">
    <w:fldSimple w:instr=" DOCPROPERTY  &quot;Document number&quot;  \* MERGEFORMAT ">
      <w:r w:rsidR="00F92D45">
        <w:t>UNEP/OzL.Pro/ExCom/88/43</w:t>
      </w:r>
    </w:fldSimple>
  </w:p>
  <w:p w14:paraId="26BDCD26" w14:textId="77777777" w:rsidR="00F92D45" w:rsidRPr="007D4E9C" w:rsidRDefault="00F92D45"/>
  <w:p w14:paraId="5A73F4AF" w14:textId="77777777" w:rsidR="00F92D45" w:rsidRPr="007D4E9C" w:rsidRDefault="00F92D45"/>
</w:hdr>
</file>

<file path=word/header11.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1DEE8B6" w14:textId="77777777" w:rsidR="00F92D45" w:rsidRPr="00466BFE" w:rsidRDefault="001C3EEE" w:rsidP="00493210">
    <w:pPr>
      <w:jc w:val="right"/>
    </w:pPr>
    <w:fldSimple w:instr=" DOCPROPERTY  &quot;Document number&quot;  \* MERGEFORMAT ">
      <w:r w:rsidR="00F92D45">
        <w:t>UNEP/OzL.Pro/ExCom/88/43</w:t>
      </w:r>
    </w:fldSimple>
  </w:p>
  <w:p w14:paraId="0F927FA3" w14:textId="77777777" w:rsidR="00F92D45" w:rsidRDefault="00F92D45" w:rsidP="00493210">
    <w:pPr>
      <w:pStyle w:val="Header"/>
      <w:jc w:val="right"/>
    </w:pPr>
  </w:p>
  <w:p w14:paraId="02374AE3" w14:textId="77777777" w:rsidR="00F92D45" w:rsidRPr="00466BFE" w:rsidRDefault="00F92D45" w:rsidP="00493210">
    <w:pPr>
      <w:pStyle w:val="Header"/>
      <w:jc w:val="right"/>
    </w:pPr>
  </w:p>
</w:hdr>
</file>

<file path=word/header12.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0EB179C" w14:textId="77777777" w:rsidR="00F92D45" w:rsidRDefault="001C3EEE" w:rsidP="00493210">
    <w:pPr>
      <w:pStyle w:val="Header"/>
      <w:jc w:val="left"/>
    </w:pPr>
    <w:fldSimple w:instr=" DOCPROPERTY  &quot;Document number&quot;  \* MERGEFORMAT ">
      <w:r w:rsidR="00F92D45">
        <w:t>UNEP/OzL.Pro/ExCom/88/43</w:t>
      </w:r>
    </w:fldSimple>
  </w:p>
  <w:p w14:paraId="35F59729" w14:textId="77777777" w:rsidR="00F92D45" w:rsidRPr="00466BFE" w:rsidRDefault="00F92D45" w:rsidP="00493210">
    <w:pPr>
      <w:pStyle w:val="Header"/>
      <w:jc w:val="left"/>
    </w:pPr>
  </w:p>
  <w:p w14:paraId="29B4D16B" w14:textId="77777777" w:rsidR="00F92D45" w:rsidRPr="00466BFE" w:rsidRDefault="00F92D45" w:rsidP="00493210">
    <w:pPr>
      <w:pStyle w:val="Header"/>
      <w:jc w:val="left"/>
    </w:pPr>
  </w:p>
</w:hdr>
</file>

<file path=word/header13.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84F639E" w14:textId="77777777" w:rsidR="00F92D45" w:rsidRPr="007D4E9C" w:rsidRDefault="001C3EEE" w:rsidP="00493210">
    <w:pPr>
      <w:jc w:val="left"/>
    </w:pPr>
    <w:fldSimple w:instr=" DOCPROPERTY  &quot;Document number&quot;  \* MERGEFORMAT ">
      <w:r w:rsidR="00F92D45">
        <w:t>UNEP/OzL.Pro/ExCom/88/43</w:t>
      </w:r>
    </w:fldSimple>
  </w:p>
  <w:p w14:paraId="48AD95C4" w14:textId="77777777" w:rsidR="00F92D45" w:rsidRPr="007D4E9C" w:rsidRDefault="00F92D45" w:rsidP="00493210">
    <w:pPr>
      <w:jc w:val="left"/>
    </w:pPr>
  </w:p>
  <w:p w14:paraId="46575339" w14:textId="77777777" w:rsidR="00F92D45" w:rsidRPr="007D4E9C" w:rsidRDefault="00F92D45" w:rsidP="00493210">
    <w:pPr>
      <w:jc w:val="left"/>
    </w:pPr>
  </w:p>
</w:hdr>
</file>

<file path=word/header14.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011BA76" w14:textId="77777777" w:rsidR="00F92D45" w:rsidRPr="00466BFE" w:rsidRDefault="001C3EEE" w:rsidP="00493210">
    <w:pPr>
      <w:jc w:val="right"/>
    </w:pPr>
    <w:fldSimple w:instr=" DOCPROPERTY  &quot;Document number&quot;  \* MERGEFORMAT ">
      <w:r w:rsidR="00F92D45">
        <w:t>UNEP/OzL.Pro/ExCom/88/43</w:t>
      </w:r>
    </w:fldSimple>
  </w:p>
  <w:p w14:paraId="032B135E" w14:textId="77777777" w:rsidR="00F92D45" w:rsidRDefault="00F92D45" w:rsidP="00493210">
    <w:pPr>
      <w:pStyle w:val="Header"/>
      <w:jc w:val="right"/>
    </w:pPr>
  </w:p>
  <w:p w14:paraId="2692B01A" w14:textId="77777777" w:rsidR="00F92D45" w:rsidRPr="00466BFE" w:rsidRDefault="00F92D45" w:rsidP="00493210">
    <w:pPr>
      <w:pStyle w:val="Header"/>
      <w:jc w:val="right"/>
    </w:pPr>
  </w:p>
</w:hdr>
</file>

<file path=word/header15.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731FA2D" w14:textId="77777777" w:rsidR="00F92D45" w:rsidRPr="0033525D" w:rsidRDefault="001C3EEE">
    <w:fldSimple w:instr=" DOCPROPERTY &quot;Document number&quot;  \* MERGEFORMAT ">
      <w:r w:rsidR="00F92D45">
        <w:t>UNEP/OzL.Pro/ExCom/88/43</w:t>
      </w:r>
    </w:fldSimple>
  </w:p>
  <w:p w14:paraId="73575308" w14:textId="77777777" w:rsidR="00F92D45" w:rsidRDefault="00F92D45"/>
  <w:p w14:paraId="78194D11" w14:textId="77777777" w:rsidR="00F92D45" w:rsidRPr="0033525D" w:rsidRDefault="00F92D45"/>
</w:hdr>
</file>

<file path=word/header16.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C4DDFD4" w14:textId="77777777" w:rsidR="00F92D45" w:rsidRPr="0033525D" w:rsidRDefault="001C3EEE">
    <w:pPr>
      <w:jc w:val="right"/>
    </w:pPr>
    <w:fldSimple w:instr=" DOCPROPERTY &quot;Document number&quot;  \* MERGEFORMAT ">
      <w:r w:rsidR="00F92D45">
        <w:t>UNEP/OzL.Pro/ExCom/88/43</w:t>
      </w:r>
    </w:fldSimple>
  </w:p>
  <w:p w14:paraId="4290A4B4" w14:textId="77777777" w:rsidR="00F92D45" w:rsidRDefault="00F92D45" w:rsidP="00493210">
    <w:pPr>
      <w:pStyle w:val="Header"/>
      <w:jc w:val="right"/>
    </w:pPr>
  </w:p>
  <w:p w14:paraId="420B5B51" w14:textId="77777777" w:rsidR="00F92D45" w:rsidRPr="0033525D" w:rsidRDefault="00F92D45" w:rsidP="00493210">
    <w:pPr>
      <w:pStyle w:val="Header"/>
      <w:jc w:val="right"/>
    </w:pPr>
  </w:p>
</w:hdr>
</file>

<file path=word/header17.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693B474" w14:textId="77777777" w:rsidR="00F92D45" w:rsidRDefault="001C3EEE" w:rsidP="00493210">
    <w:pPr>
      <w:pStyle w:val="Header"/>
      <w:jc w:val="right"/>
    </w:pPr>
    <w:fldSimple w:instr=" DOCPROPERTY  &quot;Document number&quot;  \* MERGEFORMAT ">
      <w:r w:rsidR="00F92D45">
        <w:t>UNEP/OzL.Pro/ExCom/88/43</w:t>
      </w:r>
    </w:fldSimple>
  </w:p>
  <w:p w14:paraId="3B7E7379" w14:textId="77777777" w:rsidR="00F92D45" w:rsidRPr="00466BFE" w:rsidRDefault="00F92D45" w:rsidP="00493210">
    <w:pPr>
      <w:pStyle w:val="Header"/>
      <w:jc w:val="right"/>
    </w:pPr>
  </w:p>
  <w:p w14:paraId="7D20BEAC" w14:textId="77777777" w:rsidR="00F92D45" w:rsidRPr="00466BFE" w:rsidRDefault="00F92D45">
    <w:pPr>
      <w:pStyle w:val="Header"/>
    </w:pPr>
  </w:p>
</w:hdr>
</file>

<file path=word/header18.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7AE6FB6" w14:textId="77777777" w:rsidR="00F92D45" w:rsidRPr="00466BFE" w:rsidRDefault="001C3EEE" w:rsidP="00493210">
    <w:pPr>
      <w:jc w:val="left"/>
    </w:pPr>
    <w:fldSimple w:instr=" DOCPROPERTY  &quot;Document number&quot;  \* MERGEFORMAT ">
      <w:r w:rsidR="00F92D45">
        <w:t>UNEP/OzL.Pro/ExCom/88/43</w:t>
      </w:r>
    </w:fldSimple>
  </w:p>
  <w:p w14:paraId="5A00761A" w14:textId="77777777" w:rsidR="00F92D45" w:rsidRDefault="00F92D45"/>
  <w:p w14:paraId="5EBFAD3E" w14:textId="77777777" w:rsidR="00F92D45" w:rsidRPr="00466BFE" w:rsidRDefault="00F92D45"/>
</w:hdr>
</file>

<file path=word/header19.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8730AE7" w14:textId="77777777" w:rsidR="00F92D45" w:rsidRPr="0033525D" w:rsidRDefault="001C3EEE">
    <w:pPr>
      <w:jc w:val="right"/>
    </w:pPr>
    <w:fldSimple w:instr=" DOCPROPERTY  &quot;Document number&quot;  \* MERGEFORMAT ">
      <w:r w:rsidR="00F92D45">
        <w:t>UNEP/OzL.Pro/ExCom/88/43</w:t>
      </w:r>
    </w:fldSimple>
  </w:p>
  <w:p w14:paraId="3076115E" w14:textId="77777777" w:rsidR="00F92D45" w:rsidRPr="0033525D" w:rsidRDefault="00F92D45"/>
  <w:p w14:paraId="3C8507A2" w14:textId="77777777" w:rsidR="00F92D45" w:rsidRPr="0033525D" w:rsidRDefault="00F92D45">
    <w:pPr>
      <w:pStyle w:val="Header"/>
    </w:pPr>
  </w:p>
</w:hdr>
</file>

<file path=word/header20.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8D1E253" w14:textId="77777777" w:rsidR="00F92D45" w:rsidRPr="0033525D" w:rsidRDefault="001C3EEE">
    <w:fldSimple w:instr=" DOCPROPERTY &quot;Document number&quot;  \* MERGEFORMAT ">
      <w:r w:rsidR="00F92D45">
        <w:t>UNEP/OzL.Pro/ExCom/88/43</w:t>
      </w:r>
    </w:fldSimple>
  </w:p>
  <w:p w14:paraId="56E48B8D" w14:textId="77777777" w:rsidR="00F92D45" w:rsidRPr="0033525D" w:rsidRDefault="00F92D45"/>
  <w:p w14:paraId="18CA94AA" w14:textId="77777777" w:rsidR="00F92D45" w:rsidRPr="0033525D" w:rsidRDefault="00F92D45"/>
</w:hdr>
</file>

<file path=word/header21.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6810AA0" w14:textId="77777777" w:rsidR="00F92D45" w:rsidRPr="0033525D" w:rsidRDefault="001C3EEE">
    <w:pPr>
      <w:jc w:val="right"/>
    </w:pPr>
    <w:fldSimple w:instr=" DOCPROPERTY &quot;Document number&quot;  \* MERGEFORMAT ">
      <w:r w:rsidR="00F92D45">
        <w:t>UNEP/OzL.Pro/ExCom/88/43</w:t>
      </w:r>
    </w:fldSimple>
  </w:p>
  <w:p w14:paraId="6F8155E4" w14:textId="77777777" w:rsidR="00F92D45" w:rsidRPr="0033525D" w:rsidRDefault="00F92D45" w:rsidP="00920D3E">
    <w:pPr>
      <w:jc w:val="right"/>
    </w:pPr>
  </w:p>
  <w:p w14:paraId="4FC90DC1" w14:textId="77777777" w:rsidR="00F92D45" w:rsidRPr="0033525D" w:rsidRDefault="00F92D45" w:rsidP="00920D3E">
    <w:pPr>
      <w:pStyle w:val="Header"/>
      <w:jc w:val="right"/>
    </w:pPr>
  </w:p>
</w:hdr>
</file>

<file path=word/header22.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25251B4" w14:textId="77777777" w:rsidR="00F92D45" w:rsidRPr="0033525D" w:rsidRDefault="001C3EEE">
    <w:fldSimple w:instr=" DOCPROPERTY &quot;Document number&quot;  \* MERGEFORMAT ">
      <w:r w:rsidR="00F92D45">
        <w:t>UNEP/OzL.Pro/ExCom/88/43</w:t>
      </w:r>
    </w:fldSimple>
  </w:p>
  <w:p w14:paraId="6B154C38" w14:textId="77777777" w:rsidR="00F92D45" w:rsidRPr="0033525D" w:rsidRDefault="00F92D45"/>
  <w:p w14:paraId="2B19DFE1" w14:textId="77777777" w:rsidR="00F92D45" w:rsidRPr="0033525D" w:rsidRDefault="00F92D45"/>
</w:hdr>
</file>

<file path=word/header23.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430DE57" w14:textId="77777777" w:rsidR="00F92D45" w:rsidRPr="0033525D" w:rsidRDefault="001C3EEE">
    <w:pPr>
      <w:jc w:val="right"/>
    </w:pPr>
    <w:fldSimple w:instr=" DOCPROPERTY &quot;Document number&quot;  \* MERGEFORMAT ">
      <w:r w:rsidR="00F92D45">
        <w:t>UNEP/OzL.Pro/ExCom/88/43</w:t>
      </w:r>
    </w:fldSimple>
  </w:p>
  <w:p w14:paraId="51CE6FD1" w14:textId="77777777" w:rsidR="00F92D45" w:rsidRPr="0033525D" w:rsidRDefault="00F92D45" w:rsidP="00920D3E">
    <w:pPr>
      <w:jc w:val="right"/>
    </w:pPr>
  </w:p>
  <w:p w14:paraId="77A49850" w14:textId="77777777" w:rsidR="00F92D45" w:rsidRPr="0033525D" w:rsidRDefault="00F92D45" w:rsidP="00920D3E">
    <w:pPr>
      <w:pStyle w:val="Header"/>
      <w:jc w:val="right"/>
    </w:pPr>
  </w:p>
</w:hdr>
</file>

<file path=word/header24.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F5072FC" w14:textId="77777777" w:rsidR="00F92D45" w:rsidRDefault="00F92D45" w:rsidP="00920D3E">
    <w:pPr>
      <w:pStyle w:val="Header"/>
      <w:jc w:val="right"/>
    </w:pPr>
    <w:r>
      <w:t>UNEP/OzL.Pro/ExCom/88/43</w:t>
    </w:r>
  </w:p>
  <w:p w14:paraId="6C57FC5E" w14:textId="77777777" w:rsidR="00F92D45" w:rsidRDefault="00F92D45" w:rsidP="00920D3E">
    <w:pPr>
      <w:pStyle w:val="Header"/>
      <w:jc w:val="right"/>
    </w:pPr>
  </w:p>
  <w:p w14:paraId="0679A5A7" w14:textId="77777777" w:rsidR="00F92D45" w:rsidRPr="0033525D" w:rsidRDefault="00F92D45" w:rsidP="00920D3E">
    <w:pPr>
      <w:pStyle w:val="Header"/>
      <w:jc w:val="right"/>
    </w:pPr>
  </w:p>
</w:hdr>
</file>

<file path=word/header25.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F748A9A" w14:textId="77777777" w:rsidR="00F92D45" w:rsidRPr="0033525D" w:rsidRDefault="001C3EEE">
    <w:fldSimple w:instr=" DOCPROPERTY &quot;Document number&quot;  \* MERGEFORMAT ">
      <w:r w:rsidR="00F92D45">
        <w:t>UNEP/OzL.Pro/ExCom/88/43</w:t>
      </w:r>
    </w:fldSimple>
  </w:p>
  <w:p w14:paraId="04F5EA2D" w14:textId="77777777" w:rsidR="00F92D45" w:rsidRPr="0033525D" w:rsidRDefault="00F92D45"/>
  <w:p w14:paraId="6925649C" w14:textId="77777777" w:rsidR="00F92D45" w:rsidRPr="0033525D" w:rsidRDefault="00F92D45"/>
</w:hdr>
</file>

<file path=word/header26.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3D6FB0D" w14:textId="77777777" w:rsidR="00F92D45" w:rsidRPr="00312447" w:rsidRDefault="001C3EEE" w:rsidP="00920D3E">
    <w:pPr>
      <w:pStyle w:val="Header"/>
    </w:pPr>
    <w:fldSimple w:instr=" DOCPROPERTY &quot;Document number&quot;  \* MERGEFORMAT ">
      <w:r w:rsidR="00F92D45">
        <w:t>UNEP/OzL.Pro/ExCom/88/43</w:t>
      </w:r>
    </w:fldSimple>
  </w:p>
  <w:p w14:paraId="196A1557" w14:textId="77777777" w:rsidR="00F92D45" w:rsidRDefault="00F92D45" w:rsidP="00920D3E">
    <w:pPr>
      <w:pStyle w:val="Header"/>
      <w:jc w:val="right"/>
    </w:pPr>
  </w:p>
  <w:p w14:paraId="15C16893" w14:textId="77777777" w:rsidR="00F92D45" w:rsidRPr="00BB7BB3" w:rsidRDefault="00F92D45" w:rsidP="00920D3E">
    <w:pPr>
      <w:pStyle w:val="Header"/>
      <w:jc w:val="right"/>
    </w:pPr>
  </w:p>
</w:hdr>
</file>

<file path=word/header27.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5225881" w14:textId="77777777" w:rsidR="00F92D45" w:rsidRPr="0033525D" w:rsidRDefault="001C3EEE" w:rsidP="00920D3E">
    <w:pPr>
      <w:jc w:val="right"/>
    </w:pPr>
    <w:fldSimple w:instr=" DOCPROPERTY &quot;Document number&quot;  \* MERGEFORMAT ">
      <w:r w:rsidR="00F92D45">
        <w:t>UNEP/OzL.Pro/ExCom/88/43</w:t>
      </w:r>
    </w:fldSimple>
  </w:p>
  <w:p w14:paraId="61AA1159" w14:textId="77777777" w:rsidR="00F92D45" w:rsidRDefault="00F92D45" w:rsidP="00920D3E">
    <w:pPr>
      <w:jc w:val="right"/>
    </w:pPr>
  </w:p>
  <w:p w14:paraId="54685DEB" w14:textId="77777777" w:rsidR="00F92D45" w:rsidRPr="0033525D" w:rsidRDefault="00F92D45" w:rsidP="00920D3E">
    <w:pPr>
      <w:jc w:val="right"/>
    </w:pPr>
  </w:p>
</w:hdr>
</file>

<file path=word/header28.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7235354" w14:textId="77777777" w:rsidR="00F92D45" w:rsidRPr="0033525D" w:rsidRDefault="001C3EEE" w:rsidP="00920D3E">
    <w:pPr>
      <w:jc w:val="left"/>
    </w:pPr>
    <w:fldSimple w:instr=" DOCPROPERTY &quot;Document number&quot;  \* MERGEFORMAT ">
      <w:r w:rsidR="00F92D45">
        <w:t>UNEP/OzL.Pro/ExCom/88/43</w:t>
      </w:r>
    </w:fldSimple>
  </w:p>
  <w:p w14:paraId="01408F7E" w14:textId="77777777" w:rsidR="00F92D45" w:rsidRDefault="00F92D45" w:rsidP="00920D3E">
    <w:pPr>
      <w:pStyle w:val="Header"/>
      <w:jc w:val="left"/>
    </w:pPr>
  </w:p>
  <w:p w14:paraId="24CD7D50" w14:textId="77777777" w:rsidR="00F92D45" w:rsidRPr="0033525D" w:rsidRDefault="00F92D45" w:rsidP="00920D3E">
    <w:pPr>
      <w:pStyle w:val="Header"/>
      <w:jc w:val="left"/>
    </w:pPr>
  </w:p>
</w:hdr>
</file>

<file path=word/header29.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6ADC549" w14:textId="77777777" w:rsidR="00F92D45" w:rsidRPr="00FD163F" w:rsidRDefault="001C3EEE" w:rsidP="00920D3E">
    <w:pPr>
      <w:jc w:val="left"/>
    </w:pPr>
    <w:fldSimple w:instr=" DOCPROPERTY &quot;Document number&quot;  \* MERGEFORMAT ">
      <w:r w:rsidR="00F92D45">
        <w:t>UNEP/OzL.Pro/ExCom/88/43</w:t>
      </w:r>
    </w:fldSimple>
  </w:p>
  <w:p w14:paraId="53762D47" w14:textId="77777777" w:rsidR="00F92D45" w:rsidRPr="0033525D" w:rsidRDefault="00F92D45"/>
  <w:p w14:paraId="77B3D9A0" w14:textId="77777777" w:rsidR="00F92D45" w:rsidRPr="0033525D" w:rsidRDefault="00F92D45"/>
</w:hdr>
</file>

<file path=word/header30.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F5C37D9" w14:textId="77777777" w:rsidR="00F92D45" w:rsidRPr="00FD163F" w:rsidRDefault="00F92D45" w:rsidP="00920D3E">
    <w:pPr>
      <w:jc w:val="right"/>
    </w:pPr>
    <w:r>
      <w:fldChar w:fldCharType="begin"/>
    </w:r>
    <w:r>
      <w:instrText xml:space="preserve"> DOCPROPERTY "Document number"  \* MERGEFORMAT </w:instrText>
    </w:r>
    <w:r>
      <w:fldChar w:fldCharType="end"/>
    </w:r>
  </w:p>
  <w:p w14:paraId="2FD7449E" w14:textId="77777777" w:rsidR="00F92D45" w:rsidRPr="0033525D" w:rsidRDefault="00F92D45" w:rsidP="00920D3E">
    <w:pPr>
      <w:jc w:val="right"/>
    </w:pPr>
  </w:p>
  <w:p w14:paraId="7070317F" w14:textId="77777777" w:rsidR="00F92D45" w:rsidRPr="0033525D" w:rsidRDefault="00F92D45">
    <w:pPr>
      <w:pStyle w:val="Header"/>
    </w:pPr>
  </w:p>
</w:hdr>
</file>

<file path=word/header31.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2A3CC11" w14:textId="77777777" w:rsidR="00F92D45" w:rsidRPr="0033525D" w:rsidRDefault="00F92D45" w:rsidP="00920D3E">
    <w:pPr>
      <w:jc w:val="left"/>
    </w:pPr>
  </w:p>
  <w:p w14:paraId="10D8A3BC" w14:textId="77777777" w:rsidR="00F92D45" w:rsidRPr="0033525D" w:rsidRDefault="00F92D45" w:rsidP="00920D3E">
    <w:pPr>
      <w:pStyle w:val="Header"/>
    </w:pPr>
  </w:p>
</w:hdr>
</file>

<file path=word/header32.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98F030D" w14:textId="77777777" w:rsidR="00F92D45" w:rsidRPr="00FD163F" w:rsidRDefault="001C3EEE" w:rsidP="00920D3E">
    <w:pPr>
      <w:jc w:val="left"/>
    </w:pPr>
    <w:fldSimple w:instr=" DOCPROPERTY &quot;Document number&quot;  \* MERGEFORMAT ">
      <w:r w:rsidR="00F92D45">
        <w:t>UNEP/OzL.Pro/ExCom/88/43</w:t>
      </w:r>
    </w:fldSimple>
  </w:p>
  <w:p w14:paraId="1E74CB4A" w14:textId="77777777" w:rsidR="00F92D45" w:rsidRPr="0033525D" w:rsidRDefault="00F92D45" w:rsidP="00920D3E">
    <w:pPr>
      <w:jc w:val="left"/>
    </w:pPr>
  </w:p>
  <w:p w14:paraId="01A786E4" w14:textId="77777777" w:rsidR="00F92D45" w:rsidRPr="0033525D" w:rsidRDefault="00F92D45" w:rsidP="00920D3E">
    <w:pPr>
      <w:pStyle w:val="Header"/>
    </w:pPr>
  </w:p>
</w:hdr>
</file>

<file path=word/header33.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1C41F69" w14:textId="77777777" w:rsidR="00F92D45" w:rsidRDefault="001C3EEE">
    <w:fldSimple w:instr=" DOCPROPERTY &quot;Document number&quot;  \* MERGEFORMAT ">
      <w:r w:rsidR="00F92D45">
        <w:t>UNEP/OzL.Pro/ExCom/88/43</w:t>
      </w:r>
    </w:fldSimple>
  </w:p>
  <w:p w14:paraId="1BF5E307" w14:textId="77777777" w:rsidR="00F92D45" w:rsidRDefault="00F92D45"/>
  <w:p w14:paraId="43133BE4" w14:textId="77777777" w:rsidR="00F92D45" w:rsidRDefault="00F92D45"/>
</w:hdr>
</file>

<file path=word/header34.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52553B1" w14:textId="77777777" w:rsidR="00F92D45" w:rsidRDefault="001C3EEE">
    <w:pPr>
      <w:jc w:val="right"/>
    </w:pPr>
    <w:fldSimple w:instr=" DOCPROPERTY &quot;Document number&quot;  \* MERGEFORMAT ">
      <w:r w:rsidR="00F92D45">
        <w:t>UNEP/OzL.Pro/ExCom/88/43</w:t>
      </w:r>
    </w:fldSimple>
  </w:p>
  <w:p w14:paraId="140893E1" w14:textId="77777777" w:rsidR="00F92D45" w:rsidRDefault="00F92D45"/>
  <w:p w14:paraId="281DEBC4" w14:textId="77777777" w:rsidR="00F92D45" w:rsidRDefault="00F92D45">
    <w:pPr>
      <w:pStyle w:val="Header"/>
    </w:pPr>
  </w:p>
</w:hdr>
</file>

<file path=word/header35.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EC03449" w14:textId="2E4C4119" w:rsidR="00F92D45" w:rsidRDefault="00F92D45">
    <w:pPr>
      <w:pStyle w:val="Header"/>
    </w:pPr>
    <w:r>
      <w:tab/>
    </w:r>
    <w:r>
      <w:tab/>
      <w:t>UNEP/OzL.Pro/ExCom/88/43</w:t>
    </w:r>
  </w:p>
  <w:p w14:paraId="46B1CE83" w14:textId="77777777" w:rsidR="00F92D45" w:rsidRDefault="00F92D45">
    <w:pPr>
      <w:pStyle w:val="Header"/>
    </w:pPr>
  </w:p>
</w:hdr>
</file>

<file path=word/header36.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7CAC9A7" w14:textId="77777777" w:rsidR="00F92D45" w:rsidRPr="0033525D" w:rsidRDefault="001C3EEE" w:rsidP="00F92D45">
    <w:pPr>
      <w:jc w:val="left"/>
    </w:pPr>
    <w:fldSimple w:instr=" DOCPROPERTY  &quot;Document number&quot;  \* MERGEFORMAT ">
      <w:r w:rsidR="00F92D45">
        <w:t>UNEP/OzL.Pro/ExCom/88/43</w:t>
      </w:r>
    </w:fldSimple>
  </w:p>
  <w:p w14:paraId="59A6C1B1" w14:textId="1847806E" w:rsidR="00F92D45" w:rsidRDefault="00F92D45">
    <w:r>
      <w:t xml:space="preserve">Annexe </w:t>
    </w:r>
    <w:r w:rsidR="006F0112">
      <w:t>I</w:t>
    </w:r>
  </w:p>
  <w:p w14:paraId="6D617BB7" w14:textId="77777777" w:rsidR="00F92D45" w:rsidRDefault="00F92D45"/>
</w:hdr>
</file>

<file path=word/header37.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8DDB952" w14:textId="77777777" w:rsidR="00F92D45" w:rsidRPr="0033525D" w:rsidRDefault="001C3EEE" w:rsidP="00F92D45">
    <w:pPr>
      <w:jc w:val="right"/>
    </w:pPr>
    <w:fldSimple w:instr=" DOCPROPERTY  &quot;Document number&quot;  \* MERGEFORMAT ">
      <w:r w:rsidR="00F92D45">
        <w:t>UNEP/OzL.Pro/ExCom/88/43</w:t>
      </w:r>
    </w:fldSimple>
  </w:p>
  <w:p w14:paraId="2D1B62F8" w14:textId="77777777" w:rsidR="00F92D45" w:rsidRDefault="00F92D45" w:rsidP="00F92D45">
    <w:pPr>
      <w:pStyle w:val="Header"/>
      <w:jc w:val="right"/>
    </w:pPr>
    <w:r>
      <w:t>Annexe I</w:t>
    </w:r>
  </w:p>
  <w:p w14:paraId="27D01533" w14:textId="77777777" w:rsidR="00F92D45" w:rsidRPr="0033525D" w:rsidRDefault="00F92D45" w:rsidP="00F92D45">
    <w:pPr>
      <w:pStyle w:val="Header"/>
      <w:jc w:val="right"/>
    </w:pPr>
  </w:p>
</w:hdr>
</file>

<file path=word/header38.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35E8A0E" w14:textId="77777777" w:rsidR="00F92D45" w:rsidRDefault="00F92D45" w:rsidP="00F92D45">
    <w:pPr>
      <w:pStyle w:val="Header"/>
      <w:jc w:val="right"/>
    </w:pPr>
    <w:r>
      <w:t>UNEP/OzL.Pro/ExCom/82/45</w:t>
    </w:r>
  </w:p>
  <w:p w14:paraId="6CE32435" w14:textId="77777777" w:rsidR="00F92D45" w:rsidRDefault="00F92D45" w:rsidP="00F92D45">
    <w:pPr>
      <w:pStyle w:val="Header"/>
      <w:jc w:val="right"/>
    </w:pPr>
    <w:r>
      <w:t>Annexe I</w:t>
    </w:r>
  </w:p>
  <w:p w14:paraId="60F0FF63" w14:textId="77777777" w:rsidR="00F92D45" w:rsidRDefault="00F92D45" w:rsidP="00F92D45">
    <w:pPr>
      <w:pStyle w:val="Header"/>
      <w:jc w:val="right"/>
    </w:pPr>
  </w:p>
  <w:p w14:paraId="188255CE" w14:textId="77777777" w:rsidR="00F92D45" w:rsidRDefault="00F92D45" w:rsidP="00F92D45">
    <w:pPr>
      <w:pStyle w:val="Header"/>
      <w:jc w:val="right"/>
    </w:pPr>
  </w:p>
</w:hdr>
</file>

<file path=word/header39.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BF3121F" w14:textId="77777777" w:rsidR="0054526A" w:rsidRPr="0033525D" w:rsidRDefault="0054526A" w:rsidP="00F92D45">
    <w:pPr>
      <w:jc w:val="left"/>
    </w:pPr>
    <w:fldSimple w:instr=" DOCPROPERTY  &quot;Document number&quot;  \* MERGEFORMAT ">
      <w:r>
        <w:t>UNEP/OzL.Pro/ExCom/88/43</w:t>
      </w:r>
    </w:fldSimple>
  </w:p>
  <w:p w14:paraId="270AF34C" w14:textId="0A968E6E" w:rsidR="0054526A" w:rsidRDefault="0054526A">
    <w:r>
      <w:t>Annexe II</w:t>
    </w:r>
  </w:p>
  <w:p w14:paraId="6A2481C0" w14:textId="77777777" w:rsidR="0054526A" w:rsidRDefault="0054526A"/>
</w:hdr>
</file>

<file path=word/header40.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7A5759A" w14:textId="77777777" w:rsidR="00F92D45" w:rsidRDefault="001C3EEE">
    <w:pPr>
      <w:jc w:val="right"/>
    </w:pPr>
    <w:fldSimple w:instr=" DOCPROPERTY &quot;Document number&quot;  \* MERGEFORMAT ">
      <w:r w:rsidR="00F92D45">
        <w:t>UNEP/OzL.Pro/ExCom/88/43</w:t>
      </w:r>
    </w:fldSimple>
  </w:p>
  <w:p w14:paraId="00118C6A" w14:textId="3C44688B" w:rsidR="00F92D45" w:rsidRDefault="00F92D45">
    <w:pPr>
      <w:jc w:val="right"/>
    </w:pPr>
    <w:r>
      <w:t>Annexe II</w:t>
    </w:r>
  </w:p>
  <w:p w14:paraId="3A466507" w14:textId="77777777" w:rsidR="00F92D45" w:rsidRDefault="00F92D45">
    <w:pPr>
      <w:pStyle w:val="Header"/>
      <w:jc w:val="right"/>
    </w:pPr>
  </w:p>
</w:hdr>
</file>

<file path=word/numbering.xml><?xml version="1.0" encoding="utf-8"?>
<w:numbering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7C"/>
    <w:multiLevelType w:val="singleLevel"/>
    <w:tmpl w:val="F4761E4C"/>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25B627A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C923A98"/>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B532B57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A6CA1C7A"/>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CB6EE0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1DEEBB70"/>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D5C453D2"/>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DD8EAD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AF256C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FCE80582"/>
    <w:lvl w:ilvl="0">
      <w:start w:val="1"/>
      <w:numFmt w:val="decimal"/>
      <w:pStyle w:val="Heading1"/>
      <w:lvlText w:val="%1."/>
      <w:lvlJc w:val="left"/>
      <w:pPr>
        <w:tabs>
          <w:tab w:val="num" w:pos="0"/>
        </w:tabs>
        <w:ind w:left="0" w:firstLine="0"/>
      </w:pPr>
      <w:rPr>
        <w:color w:val="auto"/>
      </w:rPr>
    </w:lvl>
    <w:lvl w:ilvl="1">
      <w:start w:val="1"/>
      <w:numFmt w:val="lowerLetter"/>
      <w:pStyle w:val="Heading2"/>
      <w:lvlText w:val="%2)"/>
      <w:lvlJc w:val="left"/>
      <w:pPr>
        <w:tabs>
          <w:tab w:val="num" w:pos="0"/>
        </w:tabs>
        <w:ind w:left="1440" w:hanging="720"/>
      </w:pPr>
      <w:rPr>
        <w:rFonts w:ascii="Times New Roman" w:eastAsia="Times New Roman" w:hAnsi="Times New Roman" w:cs="Times New Roman"/>
        <w:sz w:val="22"/>
      </w:rPr>
    </w:lvl>
    <w:lvl w:ilvl="2">
      <w:start w:val="1"/>
      <w:numFmt w:val="lowerRoman"/>
      <w:pStyle w:val="Heading3"/>
      <w:lvlText w:val="%3)"/>
      <w:lvlJc w:val="left"/>
      <w:pPr>
        <w:tabs>
          <w:tab w:val="num" w:pos="0"/>
        </w:tabs>
        <w:ind w:left="2160" w:hanging="720"/>
      </w:pPr>
      <w:rPr>
        <w:rFonts w:ascii="Times New Roman" w:eastAsia="Times New Roman" w:hAnsi="Times New Roman" w:cs="Times New Roman"/>
      </w:rPr>
    </w:lvl>
    <w:lvl w:ilvl="3">
      <w:start w:val="1"/>
      <w:numFmt w:val="lowerLetter"/>
      <w:pStyle w:val="Heading4"/>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pStyle w:val="Heading6"/>
      <w:lvlText w:val="(%6)"/>
      <w:lvlJc w:val="left"/>
      <w:pPr>
        <w:tabs>
          <w:tab w:val="num" w:pos="0"/>
        </w:tabs>
        <w:ind w:left="4291" w:hanging="720"/>
      </w:pPr>
    </w:lvl>
    <w:lvl w:ilvl="6">
      <w:start w:val="1"/>
      <w:numFmt w:val="lowerRoman"/>
      <w:pStyle w:val="Heading7"/>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pStyle w:val="Heading9"/>
      <w:lvlText w:val="(%9)"/>
      <w:lvlJc w:val="left"/>
      <w:pPr>
        <w:tabs>
          <w:tab w:val="num" w:pos="0"/>
        </w:tabs>
        <w:ind w:left="6408" w:hanging="706"/>
      </w:pPr>
    </w:lvl>
  </w:abstractNum>
  <w:abstractNum w:abstractNumId="11" w15:restartNumberingAfterBreak="0">
    <w:nsid w:val="05E00F85"/>
    <w:multiLevelType w:val="hybridMultilevel"/>
    <w:tmpl w:val="0262CC9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2" w15:restartNumberingAfterBreak="0">
    <w:nsid w:val="06D95A68"/>
    <w:multiLevelType w:val="hybridMultilevel"/>
    <w:tmpl w:val="3AB00498"/>
    <w:lvl w:ilvl="0" w:tplc="5AC01490">
      <w:start w:val="4"/>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7A837CD"/>
    <w:multiLevelType w:val="hybridMultilevel"/>
    <w:tmpl w:val="EA74127C"/>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4" w15:restartNumberingAfterBreak="0">
    <w:nsid w:val="28F87839"/>
    <w:multiLevelType w:val="hybridMultilevel"/>
    <w:tmpl w:val="882EF52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5"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6" w15:restartNumberingAfterBreak="0">
    <w:nsid w:val="2F6321F7"/>
    <w:multiLevelType w:val="multilevel"/>
    <w:tmpl w:val="B86CACD0"/>
    <w:styleLink w:val="Style2"/>
    <w:lvl w:ilvl="0">
      <w:start w:val="1"/>
      <w:numFmt w:val="upperRoman"/>
      <w:lvlText w:val="%1"/>
      <w:lvlJc w:val="left"/>
      <w:pPr>
        <w:ind w:left="420" w:hanging="420"/>
      </w:pPr>
      <w:rPr>
        <w:rFonts w:ascii="Times New Roman" w:hAnsi="Times New Roman" w:hint="default"/>
        <w:b/>
        <w:sz w:val="22"/>
      </w:rPr>
    </w:lvl>
    <w:lvl w:ilvl="1">
      <w:start w:val="1"/>
      <w:numFmt w:val="decimal"/>
      <w:lvlText w:val="%1.%2"/>
      <w:lvlJc w:val="left"/>
      <w:pPr>
        <w:ind w:left="851" w:hanging="851"/>
      </w:pPr>
      <w:rPr>
        <w:rFonts w:ascii="Times New Roman" w:hAnsi="Times New Roman" w:hint="default"/>
        <w:b/>
        <w:sz w:val="22"/>
      </w:rPr>
    </w:lvl>
    <w:lvl w:ilvl="2">
      <w:start w:val="1"/>
      <w:numFmt w:val="decimal"/>
      <w:lvlText w:val="%1.%2.%3"/>
      <w:lvlJc w:val="left"/>
      <w:pPr>
        <w:ind w:left="851" w:hanging="851"/>
      </w:pPr>
      <w:rPr>
        <w:rFonts w:ascii="Times New Roman" w:hAnsi="Times New Roman" w:hint="default"/>
        <w:b/>
        <w:sz w:val="22"/>
      </w:rPr>
    </w:lvl>
    <w:lvl w:ilvl="3">
      <w:start w:val="1"/>
      <w:numFmt w:val="decimal"/>
      <w:lvlText w:val="(%4)"/>
      <w:lvlJc w:val="left"/>
      <w:pPr>
        <w:ind w:left="2520" w:hanging="360"/>
      </w:pPr>
      <w:rPr>
        <w:rFonts w:hint="default"/>
      </w:rPr>
    </w:lvl>
    <w:lvl w:ilvl="4">
      <w:start w:val="1"/>
      <w:numFmt w:val="lowerLetter"/>
      <w:lvlText w:val="(%5)"/>
      <w:lvlJc w:val="left"/>
      <w:pPr>
        <w:ind w:left="2880" w:hanging="360"/>
      </w:pPr>
      <w:rPr>
        <w:rFonts w:hint="default"/>
      </w:rPr>
    </w:lvl>
    <w:lvl w:ilvl="5">
      <w:start w:val="1"/>
      <w:numFmt w:val="lowerRoman"/>
      <w:lvlText w:val="(%6)"/>
      <w:lvlJc w:val="left"/>
      <w:pPr>
        <w:ind w:left="3240" w:hanging="360"/>
      </w:pPr>
      <w:rPr>
        <w:rFonts w:hint="default"/>
      </w:rPr>
    </w:lvl>
    <w:lvl w:ilvl="6">
      <w:start w:val="1"/>
      <w:numFmt w:val="decimal"/>
      <w:lvlText w:val="%7."/>
      <w:lvlJc w:val="left"/>
      <w:pPr>
        <w:ind w:left="3600" w:hanging="360"/>
      </w:pPr>
      <w:rPr>
        <w:rFonts w:hint="default"/>
      </w:rPr>
    </w:lvl>
    <w:lvl w:ilvl="7">
      <w:start w:val="1"/>
      <w:numFmt w:val="lowerLetter"/>
      <w:lvlText w:val="%8."/>
      <w:lvlJc w:val="left"/>
      <w:pPr>
        <w:ind w:left="3960" w:hanging="360"/>
      </w:pPr>
      <w:rPr>
        <w:rFonts w:hint="default"/>
      </w:rPr>
    </w:lvl>
    <w:lvl w:ilvl="8">
      <w:start w:val="1"/>
      <w:numFmt w:val="lowerRoman"/>
      <w:lvlText w:val="%9."/>
      <w:lvlJc w:val="left"/>
      <w:pPr>
        <w:ind w:left="4320" w:hanging="360"/>
      </w:pPr>
      <w:rPr>
        <w:rFonts w:hint="default"/>
      </w:rPr>
    </w:lvl>
  </w:abstractNum>
  <w:abstractNum w:abstractNumId="17"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18" w15:restartNumberingAfterBreak="0">
    <w:nsid w:val="45A21A60"/>
    <w:multiLevelType w:val="hybridMultilevel"/>
    <w:tmpl w:val="F2E497C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9"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4F424F0F"/>
    <w:multiLevelType w:val="hybridMultilevel"/>
    <w:tmpl w:val="5C243164"/>
    <w:lvl w:ilvl="0" w:tplc="BD8ACADC">
      <w:start w:val="245"/>
      <w:numFmt w:val="bullet"/>
      <w:lvlText w:val="-"/>
      <w:lvlJc w:val="left"/>
      <w:pPr>
        <w:ind w:left="360" w:hanging="360"/>
      </w:pPr>
      <w:rPr>
        <w:rFonts w:ascii="Times New Roman" w:eastAsia="Times New Roman" w:hAnsi="Times New Roman" w:cs="Times New Roman" w:hint="default"/>
      </w:rPr>
    </w:lvl>
    <w:lvl w:ilvl="1" w:tplc="10090003" w:tentative="1">
      <w:start w:val="1"/>
      <w:numFmt w:val="bullet"/>
      <w:lvlText w:val="o"/>
      <w:lvlJc w:val="left"/>
      <w:pPr>
        <w:ind w:left="1080" w:hanging="360"/>
      </w:pPr>
      <w:rPr>
        <w:rFonts w:ascii="Courier New" w:hAnsi="Courier New" w:cs="Courier New" w:hint="default"/>
      </w:rPr>
    </w:lvl>
    <w:lvl w:ilvl="2" w:tplc="10090005" w:tentative="1">
      <w:start w:val="1"/>
      <w:numFmt w:val="bullet"/>
      <w:lvlText w:val=""/>
      <w:lvlJc w:val="left"/>
      <w:pPr>
        <w:ind w:left="1800" w:hanging="360"/>
      </w:pPr>
      <w:rPr>
        <w:rFonts w:ascii="Wingdings" w:hAnsi="Wingdings" w:hint="default"/>
      </w:rPr>
    </w:lvl>
    <w:lvl w:ilvl="3" w:tplc="10090001" w:tentative="1">
      <w:start w:val="1"/>
      <w:numFmt w:val="bullet"/>
      <w:lvlText w:val=""/>
      <w:lvlJc w:val="left"/>
      <w:pPr>
        <w:ind w:left="2520" w:hanging="360"/>
      </w:pPr>
      <w:rPr>
        <w:rFonts w:ascii="Symbol" w:hAnsi="Symbol" w:hint="default"/>
      </w:rPr>
    </w:lvl>
    <w:lvl w:ilvl="4" w:tplc="10090003" w:tentative="1">
      <w:start w:val="1"/>
      <w:numFmt w:val="bullet"/>
      <w:lvlText w:val="o"/>
      <w:lvlJc w:val="left"/>
      <w:pPr>
        <w:ind w:left="3240" w:hanging="360"/>
      </w:pPr>
      <w:rPr>
        <w:rFonts w:ascii="Courier New" w:hAnsi="Courier New" w:cs="Courier New" w:hint="default"/>
      </w:rPr>
    </w:lvl>
    <w:lvl w:ilvl="5" w:tplc="10090005" w:tentative="1">
      <w:start w:val="1"/>
      <w:numFmt w:val="bullet"/>
      <w:lvlText w:val=""/>
      <w:lvlJc w:val="left"/>
      <w:pPr>
        <w:ind w:left="3960" w:hanging="360"/>
      </w:pPr>
      <w:rPr>
        <w:rFonts w:ascii="Wingdings" w:hAnsi="Wingdings" w:hint="default"/>
      </w:rPr>
    </w:lvl>
    <w:lvl w:ilvl="6" w:tplc="10090001" w:tentative="1">
      <w:start w:val="1"/>
      <w:numFmt w:val="bullet"/>
      <w:lvlText w:val=""/>
      <w:lvlJc w:val="left"/>
      <w:pPr>
        <w:ind w:left="4680" w:hanging="360"/>
      </w:pPr>
      <w:rPr>
        <w:rFonts w:ascii="Symbol" w:hAnsi="Symbol" w:hint="default"/>
      </w:rPr>
    </w:lvl>
    <w:lvl w:ilvl="7" w:tplc="10090003" w:tentative="1">
      <w:start w:val="1"/>
      <w:numFmt w:val="bullet"/>
      <w:lvlText w:val="o"/>
      <w:lvlJc w:val="left"/>
      <w:pPr>
        <w:ind w:left="5400" w:hanging="360"/>
      </w:pPr>
      <w:rPr>
        <w:rFonts w:ascii="Courier New" w:hAnsi="Courier New" w:cs="Courier New" w:hint="default"/>
      </w:rPr>
    </w:lvl>
    <w:lvl w:ilvl="8" w:tplc="10090005" w:tentative="1">
      <w:start w:val="1"/>
      <w:numFmt w:val="bullet"/>
      <w:lvlText w:val=""/>
      <w:lvlJc w:val="left"/>
      <w:pPr>
        <w:ind w:left="6120" w:hanging="360"/>
      </w:pPr>
      <w:rPr>
        <w:rFonts w:ascii="Wingdings" w:hAnsi="Wingdings" w:hint="default"/>
      </w:rPr>
    </w:lvl>
  </w:abstractNum>
  <w:abstractNum w:abstractNumId="21"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22" w15:restartNumberingAfterBreak="0">
    <w:nsid w:val="69FE79AE"/>
    <w:multiLevelType w:val="hybridMultilevel"/>
    <w:tmpl w:val="6ADE4D38"/>
    <w:lvl w:ilvl="0" w:tplc="E4AC52E4">
      <w:numFmt w:val="bullet"/>
      <w:lvlText w:val=""/>
      <w:lvlJc w:val="left"/>
      <w:pPr>
        <w:ind w:left="720" w:hanging="360"/>
      </w:pPr>
      <w:rPr>
        <w:rFonts w:ascii="Symbol" w:eastAsia="Times New Roman" w:hAnsi="Symbol"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cs="Wingdings" w:hint="default"/>
      </w:rPr>
    </w:lvl>
    <w:lvl w:ilvl="3" w:tplc="10090001" w:tentative="1">
      <w:start w:val="1"/>
      <w:numFmt w:val="bullet"/>
      <w:lvlText w:val=""/>
      <w:lvlJc w:val="left"/>
      <w:pPr>
        <w:ind w:left="2880" w:hanging="360"/>
      </w:pPr>
      <w:rPr>
        <w:rFonts w:ascii="Symbol" w:hAnsi="Symbol" w:cs="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cs="Wingdings" w:hint="default"/>
      </w:rPr>
    </w:lvl>
    <w:lvl w:ilvl="6" w:tplc="10090001" w:tentative="1">
      <w:start w:val="1"/>
      <w:numFmt w:val="bullet"/>
      <w:lvlText w:val=""/>
      <w:lvlJc w:val="left"/>
      <w:pPr>
        <w:ind w:left="5040" w:hanging="360"/>
      </w:pPr>
      <w:rPr>
        <w:rFonts w:ascii="Symbol" w:hAnsi="Symbol" w:cs="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cs="Wingdings" w:hint="default"/>
      </w:rPr>
    </w:lvl>
  </w:abstractNum>
  <w:abstractNum w:abstractNumId="23" w15:restartNumberingAfterBreak="0">
    <w:nsid w:val="7BAE0C1C"/>
    <w:multiLevelType w:val="hybridMultilevel"/>
    <w:tmpl w:val="87960C9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4" w15:restartNumberingAfterBreak="0">
    <w:nsid w:val="7DB671C6"/>
    <w:multiLevelType w:val="hybridMultilevel"/>
    <w:tmpl w:val="02421882"/>
    <w:lvl w:ilvl="0" w:tplc="BD8ACADC">
      <w:start w:val="245"/>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5"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abstractNumId w:val="10"/>
  </w:num>
  <w:num w:numId="2">
    <w:abstractNumId w:val="10"/>
  </w:num>
  <w:num w:numId="3">
    <w:abstractNumId w:val="10"/>
  </w:num>
  <w:num w:numId="4">
    <w:abstractNumId w:val="10"/>
  </w:num>
  <w:num w:numId="5">
    <w:abstractNumId w:val="1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15"/>
  </w:num>
  <w:num w:numId="17">
    <w:abstractNumId w:val="19"/>
  </w:num>
  <w:num w:numId="18">
    <w:abstractNumId w:val="21"/>
  </w:num>
  <w:num w:numId="19">
    <w:abstractNumId w:val="25"/>
  </w:num>
  <w:num w:numId="20">
    <w:abstractNumId w:val="17"/>
  </w:num>
  <w:num w:numId="21">
    <w:abstractNumId w:val="11"/>
  </w:num>
  <w:num w:numId="22">
    <w:abstractNumId w:val="13"/>
  </w:num>
  <w:num w:numId="23">
    <w:abstractNumId w:val="24"/>
  </w:num>
  <w:num w:numId="24">
    <w:abstractNumId w:val="12"/>
  </w:num>
  <w:num w:numId="25">
    <w:abstractNumId w:val="14"/>
  </w:num>
  <w:num w:numId="26">
    <w:abstractNumId w:val="20"/>
  </w:num>
  <w:num w:numId="27">
    <w:abstractNumId w:val="18"/>
  </w:num>
  <w:num w:numId="28">
    <w:abstractNumId w:val="23"/>
  </w:num>
  <w:num w:numId="29">
    <w:abstractNumId w:val="16"/>
  </w:num>
  <w:num w:numId="3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22"/>
  </w:num>
  <w:num w:numId="3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41"/>
  <w:embedSystemFonts/>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hyphenationZone w:val="425"/>
  <w:evenAndOddHeaders/>
  <w:displayHorizontalDrawingGridEvery w:val="0"/>
  <w:displayVerticalDrawingGridEvery w:val="0"/>
  <w:doNotUseMarginsForDrawingGridOrigin/>
  <w:noPunctuationKerning/>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B666D3"/>
    <w:rsid w:val="0005110A"/>
    <w:rsid w:val="00057231"/>
    <w:rsid w:val="00085F82"/>
    <w:rsid w:val="000F6C8E"/>
    <w:rsid w:val="001157DC"/>
    <w:rsid w:val="001A1DF8"/>
    <w:rsid w:val="001C3D0C"/>
    <w:rsid w:val="001C3EEE"/>
    <w:rsid w:val="001D4CE7"/>
    <w:rsid w:val="001E154B"/>
    <w:rsid w:val="00237A08"/>
    <w:rsid w:val="00265AF0"/>
    <w:rsid w:val="00287DD8"/>
    <w:rsid w:val="002C06D4"/>
    <w:rsid w:val="002F0B57"/>
    <w:rsid w:val="003029F8"/>
    <w:rsid w:val="003035CA"/>
    <w:rsid w:val="003561E4"/>
    <w:rsid w:val="003A0CA4"/>
    <w:rsid w:val="003A3A7D"/>
    <w:rsid w:val="003D2974"/>
    <w:rsid w:val="003E6C3C"/>
    <w:rsid w:val="00441083"/>
    <w:rsid w:val="00444619"/>
    <w:rsid w:val="00493210"/>
    <w:rsid w:val="00494677"/>
    <w:rsid w:val="004B1B59"/>
    <w:rsid w:val="004C2C87"/>
    <w:rsid w:val="004E3A36"/>
    <w:rsid w:val="005312BB"/>
    <w:rsid w:val="0054393C"/>
    <w:rsid w:val="0054526A"/>
    <w:rsid w:val="00563368"/>
    <w:rsid w:val="00590BF3"/>
    <w:rsid w:val="005B3CAD"/>
    <w:rsid w:val="005C278F"/>
    <w:rsid w:val="005C6411"/>
    <w:rsid w:val="00605093"/>
    <w:rsid w:val="0063505E"/>
    <w:rsid w:val="006A2EC7"/>
    <w:rsid w:val="006D26E5"/>
    <w:rsid w:val="006F0112"/>
    <w:rsid w:val="007034FA"/>
    <w:rsid w:val="00717C55"/>
    <w:rsid w:val="0075750B"/>
    <w:rsid w:val="007615C6"/>
    <w:rsid w:val="00786A68"/>
    <w:rsid w:val="007F3E7A"/>
    <w:rsid w:val="00864318"/>
    <w:rsid w:val="0091161A"/>
    <w:rsid w:val="00920D3E"/>
    <w:rsid w:val="00972E99"/>
    <w:rsid w:val="009A5180"/>
    <w:rsid w:val="009F6617"/>
    <w:rsid w:val="00AC013C"/>
    <w:rsid w:val="00AE63D8"/>
    <w:rsid w:val="00AF05AB"/>
    <w:rsid w:val="00AF18D7"/>
    <w:rsid w:val="00B65FEE"/>
    <w:rsid w:val="00B666D3"/>
    <w:rsid w:val="00B811F2"/>
    <w:rsid w:val="00BC3C7D"/>
    <w:rsid w:val="00C16E3F"/>
    <w:rsid w:val="00C34C3E"/>
    <w:rsid w:val="00C6443E"/>
    <w:rsid w:val="00C9547D"/>
    <w:rsid w:val="00CB489D"/>
    <w:rsid w:val="00CC2B33"/>
    <w:rsid w:val="00CE7845"/>
    <w:rsid w:val="00CF6358"/>
    <w:rsid w:val="00D3247A"/>
    <w:rsid w:val="00D5433B"/>
    <w:rsid w:val="00D7654A"/>
    <w:rsid w:val="00DB4E64"/>
    <w:rsid w:val="00DC76B1"/>
    <w:rsid w:val="00DC7CB7"/>
    <w:rsid w:val="00DD3433"/>
    <w:rsid w:val="00E348C6"/>
    <w:rsid w:val="00E45BFC"/>
    <w:rsid w:val="00E54871"/>
    <w:rsid w:val="00E60D9C"/>
    <w:rsid w:val="00E6766A"/>
    <w:rsid w:val="00EB2067"/>
    <w:rsid w:val="00F218B0"/>
    <w:rsid w:val="00F37A42"/>
    <w:rsid w:val="00F557F5"/>
    <w:rsid w:val="00F64976"/>
    <w:rsid w:val="00F92D45"/>
    <w:rsid w:val="00FC0D87"/>
    <w:rsid w:val="00FC5578"/>
    <w:rsid w:val="00FD22FE"/>
    <w:rsid w:val="00FE431D"/>
    <w:rsid w:val="00FF3CF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0B910EC7"/>
  <w15:docId w15:val="{73849B7C-BBD0-4E82-83B6-DC99CBF76C4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1">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iPriority="0" w:unhideWhenUsed="1"/>
    <w:lsdException w:name="Block Text" w:semiHidden="1" w:uiPriority="0"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0" w:qFormat="1"/>
    <w:lsdException w:name="Table Theme" w:semiHidden="1" w:uiPriority="0"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sz w:val="22"/>
      <w:szCs w:val="22"/>
      <w:lang w:val="en-GB"/>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Heading1"/>
    <w:basedOn w:val="Normal"/>
    <w:next w:val="Normal"/>
    <w:link w:val="Heading1Char1"/>
    <w:qFormat/>
    <w:pPr>
      <w:numPr>
        <w:numId w:val="1"/>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link w:val="Heading2Char"/>
    <w:qFormat/>
    <w:pPr>
      <w:widowControl w:val="0"/>
      <w:numPr>
        <w:ilvl w:val="1"/>
        <w:numId w:val="2"/>
      </w:numPr>
      <w:spacing w:after="240"/>
      <w:outlineLvl w:val="1"/>
    </w:pPr>
  </w:style>
  <w:style w:type="paragraph" w:styleId="Heading3">
    <w:name w:val="heading 3"/>
    <w:aliases w:val="Char,Heading 3 Char,Char Char,Heading 3 Char1,Heading 3 Char Char,Char Char Char,Char Char1,Heading 3 Char1 Char,Heading 3 Char Char Char,Char Char Char Char,Char Char1 Char,Heading 3 Char2,Char Char2,Char Char Char1,Heading 3 Char Char1 Char"/>
    <w:basedOn w:val="Normal"/>
    <w:next w:val="Normal"/>
    <w:link w:val="Heading3Char3"/>
    <w:qFormat/>
    <w:pPr>
      <w:widowControl w:val="0"/>
      <w:numPr>
        <w:ilvl w:val="2"/>
        <w:numId w:val="3"/>
      </w:numPr>
      <w:spacing w:after="240"/>
      <w:outlineLvl w:val="2"/>
    </w:pPr>
  </w:style>
  <w:style w:type="paragraph" w:styleId="Heading4">
    <w:name w:val="heading 4"/>
    <w:aliases w:val="Heading 11,para 4,Título 41,heading 4,Heading 41,标题 41"/>
    <w:basedOn w:val="Normal"/>
    <w:next w:val="Heading9"/>
    <w:link w:val="Heading4Char"/>
    <w:qFormat/>
    <w:pPr>
      <w:keepNext/>
      <w:numPr>
        <w:ilvl w:val="3"/>
        <w:numId w:val="4"/>
      </w:numPr>
      <w:spacing w:before="240" w:after="60"/>
      <w:outlineLvl w:val="3"/>
    </w:pPr>
  </w:style>
  <w:style w:type="paragraph" w:styleId="Heading5">
    <w:name w:val="heading 5"/>
    <w:basedOn w:val="Normal"/>
    <w:next w:val="Normal"/>
    <w:link w:val="Heading5Char"/>
    <w:qFormat/>
    <w:pPr>
      <w:keepNext/>
      <w:numPr>
        <w:numId w:val="20"/>
      </w:numPr>
      <w:spacing w:after="240"/>
      <w:ind w:left="3600" w:hanging="720"/>
      <w:outlineLvl w:val="4"/>
    </w:pPr>
  </w:style>
  <w:style w:type="paragraph" w:styleId="Heading6">
    <w:name w:val="heading 6"/>
    <w:basedOn w:val="Normal"/>
    <w:next w:val="Normal"/>
    <w:link w:val="Heading6Char"/>
    <w:qFormat/>
    <w:pPr>
      <w:numPr>
        <w:ilvl w:val="5"/>
        <w:numId w:val="1"/>
      </w:numPr>
      <w:spacing w:before="240" w:after="60"/>
      <w:outlineLvl w:val="5"/>
    </w:pPr>
    <w:rPr>
      <w:rFonts w:ascii="Arial" w:hAnsi="Arial"/>
      <w:i/>
    </w:rPr>
  </w:style>
  <w:style w:type="paragraph" w:styleId="Heading7">
    <w:name w:val="heading 7"/>
    <w:basedOn w:val="Normal"/>
    <w:next w:val="Normal"/>
    <w:link w:val="Heading7Char"/>
    <w:qFormat/>
    <w:pPr>
      <w:numPr>
        <w:ilvl w:val="6"/>
        <w:numId w:val="1"/>
      </w:numPr>
      <w:spacing w:before="240" w:after="60"/>
      <w:outlineLvl w:val="6"/>
    </w:pPr>
    <w:rPr>
      <w:rFonts w:ascii="Arial" w:hAnsi="Arial"/>
    </w:rPr>
  </w:style>
  <w:style w:type="paragraph" w:styleId="Heading8">
    <w:name w:val="heading 8"/>
    <w:basedOn w:val="Normal"/>
    <w:next w:val="Normal"/>
    <w:link w:val="Heading8Char"/>
    <w:qFormat/>
    <w:pPr>
      <w:outlineLvl w:val="7"/>
    </w:pPr>
    <w:rPr>
      <w:b/>
    </w:rPr>
  </w:style>
  <w:style w:type="paragraph" w:styleId="Heading9">
    <w:name w:val="heading 9"/>
    <w:basedOn w:val="Normal"/>
    <w:next w:val="Normal"/>
    <w:link w:val="Heading9Char"/>
    <w:qFormat/>
    <w:pPr>
      <w:numPr>
        <w:ilvl w:val="8"/>
        <w:numId w:val="1"/>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pPr>
      <w:numPr>
        <w:numId w:val="16"/>
      </w:numPr>
    </w:pPr>
  </w:style>
  <w:style w:type="paragraph" w:styleId="Header">
    <w:name w:val="header"/>
    <w:basedOn w:val="Normal"/>
    <w:link w:val="HeaderChar"/>
    <w:pPr>
      <w:tabs>
        <w:tab w:val="center" w:pos="4320"/>
        <w:tab w:val="right" w:pos="8640"/>
      </w:tabs>
    </w:pPr>
  </w:style>
  <w:style w:type="paragraph" w:customStyle="1" w:styleId="sub-title">
    <w:name w:val="sub-title"/>
    <w:pPr>
      <w:jc w:val="both"/>
      <w:outlineLvl w:val="0"/>
    </w:pPr>
    <w:rPr>
      <w:b/>
      <w:noProof/>
      <w:sz w:val="22"/>
      <w:szCs w:val="22"/>
    </w:rPr>
  </w:style>
  <w:style w:type="paragraph" w:customStyle="1" w:styleId="Title1">
    <w:name w:val="Title1"/>
    <w:pPr>
      <w:jc w:val="center"/>
      <w:outlineLvl w:val="0"/>
    </w:pPr>
    <w:rPr>
      <w:b/>
      <w:caps/>
      <w:sz w:val="22"/>
      <w:szCs w:val="22"/>
      <w:lang w:val="en-GB"/>
    </w:rPr>
  </w:style>
  <w:style w:type="paragraph" w:customStyle="1" w:styleId="Decision">
    <w:name w:val="Decision"/>
    <w:basedOn w:val="Normal"/>
    <w:pPr>
      <w:keepLines/>
      <w:jc w:val="right"/>
    </w:pPr>
    <w:rPr>
      <w:b/>
    </w:rPr>
  </w:style>
  <w:style w:type="paragraph" w:customStyle="1" w:styleId="0Heading0">
    <w:name w:val="0 Heading 0"/>
    <w:rPr>
      <w:sz w:val="22"/>
      <w:szCs w:val="22"/>
      <w:lang w:val="en-GB"/>
    </w:rPr>
  </w:style>
  <w:style w:type="paragraph" w:styleId="Footer">
    <w:name w:val="footer"/>
    <w:basedOn w:val="Normal"/>
    <w:link w:val="FooterChar"/>
    <w:uiPriority w:val="99"/>
    <w:pPr>
      <w:tabs>
        <w:tab w:val="center" w:pos="4320"/>
        <w:tab w:val="right" w:pos="8640"/>
      </w:tabs>
    </w:pPr>
  </w:style>
  <w:style w:type="numbering" w:styleId="1ai">
    <w:name w:val="Outline List 1"/>
    <w:basedOn w:val="NoList"/>
    <w:semiHidden/>
    <w:pPr>
      <w:numPr>
        <w:numId w:val="17"/>
      </w:numPr>
    </w:pPr>
  </w:style>
  <w:style w:type="numbering" w:styleId="ArticleSection">
    <w:name w:val="Outline List 3"/>
    <w:basedOn w:val="NoList"/>
    <w:semiHidden/>
    <w:pPr>
      <w:numPr>
        <w:numId w:val="18"/>
      </w:numPr>
    </w:pPr>
  </w:style>
  <w:style w:type="paragraph" w:styleId="BlockText">
    <w:name w:val="Block Text"/>
    <w:basedOn w:val="Normal"/>
    <w:semiHidden/>
    <w:pPr>
      <w:spacing w:after="120"/>
      <w:ind w:left="1440" w:right="1440"/>
    </w:pPr>
  </w:style>
  <w:style w:type="paragraph" w:styleId="BodyText3">
    <w:name w:val="Body Text 3"/>
    <w:basedOn w:val="Normal"/>
    <w:link w:val="BodyText3Char"/>
    <w:semiHidden/>
    <w:pPr>
      <w:spacing w:after="120"/>
    </w:pPr>
    <w:rPr>
      <w:sz w:val="16"/>
      <w:szCs w:val="16"/>
    </w:rPr>
  </w:style>
  <w:style w:type="paragraph" w:styleId="BodyTextIndent3">
    <w:name w:val="Body Text Indent 3"/>
    <w:basedOn w:val="Normal"/>
    <w:link w:val="BodyTextIndent3Char"/>
    <w:semiHidden/>
    <w:pPr>
      <w:spacing w:after="120"/>
      <w:ind w:left="360"/>
    </w:pPr>
    <w:rPr>
      <w:sz w:val="16"/>
      <w:szCs w:val="16"/>
    </w:rPr>
  </w:style>
  <w:style w:type="paragraph" w:styleId="PlainText">
    <w:name w:val="Plain Text"/>
    <w:basedOn w:val="Normal"/>
    <w:link w:val="PlainTextChar"/>
    <w:semiHidden/>
    <w:rPr>
      <w:rFonts w:ascii="Courier New" w:hAnsi="Courier New" w:cs="Courier New"/>
      <w:sz w:val="20"/>
    </w:rPr>
  </w:style>
  <w:style w:type="table" w:styleId="Table3Deffects1">
    <w:name w:val="Table 3D effects 1"/>
    <w:basedOn w:val="TableNormal"/>
    <w:semiHidden/>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Pr>
      <w:sz w:val="22"/>
      <w:szCs w:val="22"/>
      <w:lang w:val="en-GB"/>
    </w:rPr>
  </w:style>
  <w:style w:type="paragraph" w:customStyle="1" w:styleId="Header4">
    <w:name w:val="Header4"/>
    <w:aliases w:val="Para 4"/>
    <w:basedOn w:val="Normal"/>
    <w:next w:val="Normal"/>
    <w:qFormat/>
    <w:pPr>
      <w:widowControl w:val="0"/>
      <w:numPr>
        <w:numId w:val="19"/>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Pr>
      <w:sz w:val="16"/>
      <w:szCs w:val="16"/>
    </w:rPr>
  </w:style>
  <w:style w:type="paragraph" w:styleId="Subtitle">
    <w:name w:val="Subtitle"/>
    <w:basedOn w:val="Normal"/>
    <w:link w:val="SubtitleChar"/>
    <w:qFormat/>
    <w:pPr>
      <w:spacing w:after="60"/>
      <w:jc w:val="center"/>
      <w:outlineLvl w:val="1"/>
    </w:pPr>
    <w:rPr>
      <w:rFonts w:ascii="Arial" w:hAnsi="Arial" w:cs="Arial"/>
    </w:rPr>
  </w:style>
  <w:style w:type="paragraph" w:styleId="Title">
    <w:name w:val="Title"/>
    <w:basedOn w:val="Normal"/>
    <w:link w:val="TitleChar"/>
    <w:qFormat/>
    <w:pPr>
      <w:spacing w:before="240" w:after="60"/>
      <w:jc w:val="center"/>
      <w:outlineLvl w:val="0"/>
    </w:pPr>
    <w:rPr>
      <w:rFonts w:ascii="Arial" w:hAnsi="Arial" w:cs="Arial"/>
      <w:b/>
      <w:bCs/>
      <w:kern w:val="28"/>
    </w:rPr>
  </w:style>
  <w:style w:type="paragraph" w:styleId="Date">
    <w:name w:val="Date"/>
    <w:basedOn w:val="Normal"/>
    <w:next w:val="Normal"/>
    <w:link w:val="DateChar"/>
  </w:style>
  <w:style w:type="character" w:styleId="PlaceholderText">
    <w:name w:val="Placeholder Text"/>
    <w:basedOn w:val="DefaultParagraphFont"/>
    <w:uiPriority w:val="99"/>
    <w:semiHidden/>
    <w:rPr>
      <w:color w:val="808080"/>
    </w:rPr>
  </w:style>
  <w:style w:type="paragraph" w:styleId="BalloonText">
    <w:name w:val="Balloon Text"/>
    <w:basedOn w:val="Normal"/>
    <w:link w:val="BalloonTextChar"/>
    <w:uiPriority w:val="99"/>
    <w:semiHidden/>
    <w:unhideWhenUsed/>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sz w:val="16"/>
      <w:szCs w:val="16"/>
      <w:lang w:val="en-GB"/>
    </w:r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lang w:val="en-GB"/>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lang w:val="en-GB"/>
    </w:rPr>
  </w:style>
  <w:style w:type="paragraph" w:customStyle="1" w:styleId="StyleHeader4Para4Left0Firstline0">
    <w:name w:val="Style Header4Para 4 + Left:  0&quot; First line:  0&quot;"/>
    <w:basedOn w:val="Header4"/>
    <w:pPr>
      <w:ind w:left="0" w:firstLine="0"/>
    </w:pPr>
    <w:rPr>
      <w:sz w:val="20"/>
    </w:rPr>
  </w:style>
  <w:style w:type="paragraph" w:customStyle="1" w:styleId="StyleHeading1Para1Heading1CharHeading1Char3CharHeadin">
    <w:name w:val="Style Heading 1Para (1)Heading 1 CharHeading 1 Char3 CharHeadin..."/>
    <w:basedOn w:val="Heading1"/>
    <w:pPr>
      <w:numPr>
        <w:numId w:val="0"/>
      </w:numPr>
      <w:tabs>
        <w:tab w:val="left" w:pos="720"/>
      </w:tabs>
    </w:pPr>
    <w:rPr>
      <w:szCs w:val="20"/>
    </w:rPr>
  </w:style>
  <w:style w:type="character" w:customStyle="1" w:styleId="FooterChar">
    <w:name w:val="Footer Char"/>
    <w:basedOn w:val="DefaultParagraphFont"/>
    <w:link w:val="Footer"/>
    <w:uiPriority w:val="99"/>
    <w:rPr>
      <w:sz w:val="22"/>
      <w:szCs w:val="22"/>
      <w:lang w:val="en-GB"/>
    </w:rPr>
  </w:style>
  <w:style w:type="paragraph" w:styleId="FootnoteText">
    <w:name w:val="footnote text"/>
    <w:aliases w:val="Char1,Char1 Char Char, Char1, Char1 Char Char,Fußnotentextf,FOOTNOTES,fn,single space,Footnote,Footnote Text Char1 Char,Footnote Text Char Char Char,Footnote Text Char1 Char Char Char,Footnote Text Char Char Char Char Char"/>
    <w:basedOn w:val="Normal"/>
    <w:link w:val="FootnoteTextChar"/>
    <w:uiPriority w:val="99"/>
    <w:unhideWhenUsed/>
    <w:qFormat/>
    <w:rsid w:val="002C06D4"/>
    <w:rPr>
      <w:sz w:val="20"/>
      <w:szCs w:val="20"/>
    </w:rPr>
  </w:style>
  <w:style w:type="character" w:customStyle="1" w:styleId="FootnoteTextChar">
    <w:name w:val="Footnote Text Char"/>
    <w:aliases w:val="Char1 Char,Char1 Char Char Char, Char1 Char, Char1 Char Char Char,Fußnotentextf Char,FOOTNOTES Char,fn Char,single space Char,Footnote Char,Footnote Text Char1 Char Char,Footnote Text Char Char Char Char"/>
    <w:basedOn w:val="DefaultParagraphFont"/>
    <w:link w:val="FootnoteText"/>
    <w:uiPriority w:val="99"/>
    <w:rsid w:val="002C06D4"/>
    <w:rPr>
      <w:lang w:val="en-GB"/>
    </w:rPr>
  </w:style>
  <w:style w:type="character" w:styleId="FootnoteReference">
    <w:name w:val="footnote reference"/>
    <w:aliases w:val="Footnote text,Footnote Text1,Footnote Text2"/>
    <w:basedOn w:val="DefaultParagraphFont"/>
    <w:uiPriority w:val="99"/>
    <w:unhideWhenUsed/>
    <w:rsid w:val="002C06D4"/>
    <w:rPr>
      <w:vertAlign w:val="superscript"/>
    </w:r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Heading 2 Char2 Char"/>
    <w:basedOn w:val="DefaultParagraphFont"/>
    <w:link w:val="Heading2"/>
    <w:rsid w:val="00B666D3"/>
    <w:rPr>
      <w:sz w:val="22"/>
      <w:szCs w:val="22"/>
      <w:lang w:val="en-GB"/>
    </w:rPr>
  </w:style>
  <w:style w:type="character" w:customStyle="1" w:styleId="Heading3Char3">
    <w:name w:val="Heading 3 Char3"/>
    <w:aliases w:val="Char Char3,Heading 3 Char Char1,Char Char Char2,Heading 3 Char1 Char1,Heading 3 Char Char Char1,Char Char Char Char1,Char Char1 Char1,Heading 3 Char1 Char Char,Heading 3 Char Char Char Char,Char Char Char Char Char,Char Char1 Char Char"/>
    <w:basedOn w:val="DefaultParagraphFont"/>
    <w:link w:val="Heading3"/>
    <w:rsid w:val="00B666D3"/>
    <w:rPr>
      <w:sz w:val="22"/>
      <w:szCs w:val="22"/>
      <w:lang w:val="en-GB"/>
    </w:rPr>
  </w:style>
  <w:style w:type="character" w:customStyle="1" w:styleId="Heading4Char">
    <w:name w:val="Heading 4 Char"/>
    <w:aliases w:val="Heading 11 Char,para 4 Char,Título 41 Char,heading 4 Char,Heading 41 Char,标题 41 Char"/>
    <w:basedOn w:val="DefaultParagraphFont"/>
    <w:link w:val="Heading4"/>
    <w:uiPriority w:val="9"/>
    <w:rsid w:val="00B666D3"/>
    <w:rPr>
      <w:sz w:val="22"/>
      <w:szCs w:val="22"/>
      <w:lang w:val="en-GB"/>
    </w:rPr>
  </w:style>
  <w:style w:type="character" w:customStyle="1" w:styleId="Heading5Char">
    <w:name w:val="Heading 5 Char"/>
    <w:basedOn w:val="DefaultParagraphFont"/>
    <w:link w:val="Heading5"/>
    <w:rsid w:val="00B666D3"/>
    <w:rPr>
      <w:sz w:val="22"/>
      <w:szCs w:val="22"/>
      <w:lang w:val="en-GB"/>
    </w:rPr>
  </w:style>
  <w:style w:type="character" w:customStyle="1" w:styleId="Heading6Char">
    <w:name w:val="Heading 6 Char"/>
    <w:basedOn w:val="DefaultParagraphFont"/>
    <w:link w:val="Heading6"/>
    <w:uiPriority w:val="9"/>
    <w:rsid w:val="00B666D3"/>
    <w:rPr>
      <w:rFonts w:ascii="Arial" w:hAnsi="Arial"/>
      <w:i/>
      <w:sz w:val="22"/>
      <w:szCs w:val="22"/>
      <w:lang w:val="en-GB"/>
    </w:rPr>
  </w:style>
  <w:style w:type="character" w:customStyle="1" w:styleId="Heading7Char">
    <w:name w:val="Heading 7 Char"/>
    <w:basedOn w:val="DefaultParagraphFont"/>
    <w:link w:val="Heading7"/>
    <w:uiPriority w:val="9"/>
    <w:rsid w:val="00B666D3"/>
    <w:rPr>
      <w:rFonts w:ascii="Arial" w:hAnsi="Arial"/>
      <w:sz w:val="22"/>
      <w:szCs w:val="22"/>
      <w:lang w:val="en-GB"/>
    </w:rPr>
  </w:style>
  <w:style w:type="character" w:customStyle="1" w:styleId="Heading8Char">
    <w:name w:val="Heading 8 Char"/>
    <w:basedOn w:val="DefaultParagraphFont"/>
    <w:link w:val="Heading8"/>
    <w:rsid w:val="00B666D3"/>
    <w:rPr>
      <w:b/>
      <w:sz w:val="22"/>
      <w:szCs w:val="22"/>
      <w:lang w:val="en-GB"/>
    </w:rPr>
  </w:style>
  <w:style w:type="character" w:customStyle="1" w:styleId="Heading9Char">
    <w:name w:val="Heading 9 Char"/>
    <w:basedOn w:val="DefaultParagraphFont"/>
    <w:link w:val="Heading9"/>
    <w:uiPriority w:val="9"/>
    <w:rsid w:val="00B666D3"/>
    <w:rPr>
      <w:rFonts w:ascii="Arial" w:hAnsi="Arial"/>
      <w:i/>
      <w:sz w:val="18"/>
      <w:szCs w:val="22"/>
      <w:lang w:val="en-GB"/>
    </w:rPr>
  </w:style>
  <w:style w:type="character" w:customStyle="1" w:styleId="HeaderChar">
    <w:name w:val="Header Char"/>
    <w:basedOn w:val="DefaultParagraphFont"/>
    <w:link w:val="Header"/>
    <w:rsid w:val="00B666D3"/>
    <w:rPr>
      <w:sz w:val="22"/>
      <w:szCs w:val="22"/>
      <w:lang w:val="en-GB"/>
    </w:rPr>
  </w:style>
  <w:style w:type="character" w:customStyle="1" w:styleId="BodyText3Char">
    <w:name w:val="Body Text 3 Char"/>
    <w:basedOn w:val="DefaultParagraphFont"/>
    <w:link w:val="BodyText3"/>
    <w:semiHidden/>
    <w:rsid w:val="00B666D3"/>
    <w:rPr>
      <w:sz w:val="16"/>
      <w:szCs w:val="16"/>
      <w:lang w:val="en-GB"/>
    </w:rPr>
  </w:style>
  <w:style w:type="character" w:customStyle="1" w:styleId="BodyTextIndent3Char">
    <w:name w:val="Body Text Indent 3 Char"/>
    <w:basedOn w:val="DefaultParagraphFont"/>
    <w:link w:val="BodyTextIndent3"/>
    <w:semiHidden/>
    <w:rsid w:val="00B666D3"/>
    <w:rPr>
      <w:sz w:val="16"/>
      <w:szCs w:val="16"/>
      <w:lang w:val="en-GB"/>
    </w:rPr>
  </w:style>
  <w:style w:type="character" w:customStyle="1" w:styleId="PlainTextChar">
    <w:name w:val="Plain Text Char"/>
    <w:basedOn w:val="DefaultParagraphFont"/>
    <w:link w:val="PlainText"/>
    <w:semiHidden/>
    <w:rsid w:val="00B666D3"/>
    <w:rPr>
      <w:rFonts w:ascii="Courier New" w:hAnsi="Courier New" w:cs="Courier New"/>
      <w:szCs w:val="22"/>
      <w:lang w:val="en-GB"/>
    </w:rPr>
  </w:style>
  <w:style w:type="character" w:customStyle="1" w:styleId="SubtitleChar">
    <w:name w:val="Subtitle Char"/>
    <w:basedOn w:val="DefaultParagraphFont"/>
    <w:link w:val="Subtitle"/>
    <w:rsid w:val="00B666D3"/>
    <w:rPr>
      <w:rFonts w:ascii="Arial" w:hAnsi="Arial" w:cs="Arial"/>
      <w:sz w:val="22"/>
      <w:szCs w:val="22"/>
      <w:lang w:val="en-GB"/>
    </w:rPr>
  </w:style>
  <w:style w:type="character" w:customStyle="1" w:styleId="TitleChar">
    <w:name w:val="Title Char"/>
    <w:basedOn w:val="DefaultParagraphFont"/>
    <w:link w:val="Title"/>
    <w:rsid w:val="00B666D3"/>
    <w:rPr>
      <w:rFonts w:ascii="Arial" w:hAnsi="Arial" w:cs="Arial"/>
      <w:b/>
      <w:bCs/>
      <w:kern w:val="28"/>
      <w:sz w:val="22"/>
      <w:szCs w:val="22"/>
      <w:lang w:val="en-GB"/>
    </w:rPr>
  </w:style>
  <w:style w:type="character" w:customStyle="1" w:styleId="DateChar">
    <w:name w:val="Date Char"/>
    <w:basedOn w:val="DefaultParagraphFont"/>
    <w:link w:val="Date"/>
    <w:rsid w:val="00B666D3"/>
    <w:rPr>
      <w:sz w:val="22"/>
      <w:szCs w:val="22"/>
      <w:lang w:val="en-GB"/>
    </w:rPr>
  </w:style>
  <w:style w:type="paragraph" w:styleId="ListParagraph">
    <w:name w:val="List Paragraph"/>
    <w:aliases w:val="Lista viñetas,Colorful List - Accent 11,Viñetas (Inicio Parrafo),3 Txt tabla,Zerrenda-paragrafoa,1st level - Bullet List Paragraph,Lettre d'introduction,Task Body,figures,Bullet List,Bullets_normal,Bullet WP tables"/>
    <w:basedOn w:val="Normal"/>
    <w:link w:val="ListParagraphChar"/>
    <w:uiPriority w:val="34"/>
    <w:qFormat/>
    <w:rsid w:val="00B666D3"/>
    <w:pPr>
      <w:ind w:left="720"/>
      <w:contextualSpacing/>
    </w:pPr>
    <w:rPr>
      <w:lang w:val="fr-FR"/>
    </w:rPr>
  </w:style>
  <w:style w:type="paragraph" w:styleId="Revision">
    <w:name w:val="Revision"/>
    <w:hidden/>
    <w:uiPriority w:val="99"/>
    <w:semiHidden/>
    <w:rsid w:val="00B666D3"/>
    <w:rPr>
      <w:sz w:val="22"/>
      <w:szCs w:val="22"/>
      <w:lang w:val="fr-FR"/>
    </w:rPr>
  </w:style>
  <w:style w:type="paragraph" w:customStyle="1" w:styleId="LightGrid-Accent31">
    <w:name w:val="Light Grid - Accent 31"/>
    <w:basedOn w:val="Normal"/>
    <w:uiPriority w:val="34"/>
    <w:qFormat/>
    <w:rsid w:val="00B666D3"/>
    <w:pPr>
      <w:ind w:left="720"/>
      <w:contextualSpacing/>
    </w:pPr>
    <w:rPr>
      <w:rFonts w:eastAsia="SimSun"/>
      <w:lang w:val="fr-FR"/>
    </w:rPr>
  </w:style>
  <w:style w:type="paragraph" w:styleId="NormalWeb">
    <w:name w:val="Normal (Web)"/>
    <w:basedOn w:val="Normal"/>
    <w:uiPriority w:val="99"/>
    <w:unhideWhenUsed/>
    <w:rsid w:val="00B666D3"/>
    <w:pPr>
      <w:jc w:val="left"/>
    </w:pPr>
    <w:rPr>
      <w:rFonts w:eastAsiaTheme="minorHAnsi"/>
      <w:sz w:val="24"/>
      <w:szCs w:val="24"/>
      <w:lang w:val="fr-FR" w:eastAsia="en-CA"/>
    </w:rPr>
  </w:style>
  <w:style w:type="character" w:styleId="Hyperlink">
    <w:name w:val="Hyperlink"/>
    <w:rsid w:val="00B666D3"/>
    <w:rPr>
      <w:color w:val="0000FF"/>
      <w:u w:val="single"/>
    </w:rPr>
  </w:style>
  <w:style w:type="character" w:styleId="Emphasis">
    <w:name w:val="Emphasis"/>
    <w:basedOn w:val="DefaultParagraphFont"/>
    <w:uiPriority w:val="20"/>
    <w:qFormat/>
    <w:rsid w:val="00B666D3"/>
    <w:rPr>
      <w:i/>
      <w:iCs/>
    </w:rPr>
  </w:style>
  <w:style w:type="table" w:customStyle="1" w:styleId="TableGrid10">
    <w:name w:val="Table Grid1"/>
    <w:basedOn w:val="TableNormal"/>
    <w:next w:val="TableGrid"/>
    <w:qFormat/>
    <w:rsid w:val="00B666D3"/>
    <w:pPr>
      <w:jc w:val="both"/>
    </w:pPr>
    <w:rPr>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ooter1">
    <w:name w:val="Footer1"/>
    <w:basedOn w:val="Normal"/>
    <w:rsid w:val="00B666D3"/>
    <w:pPr>
      <w:widowControl w:val="0"/>
      <w:tabs>
        <w:tab w:val="center" w:pos="4320"/>
        <w:tab w:val="right" w:pos="8640"/>
        <w:tab w:val="left" w:pos="9000"/>
      </w:tabs>
      <w:jc w:val="left"/>
    </w:pPr>
    <w:rPr>
      <w:snapToGrid w:val="0"/>
      <w:sz w:val="20"/>
      <w:szCs w:val="20"/>
      <w:lang w:val="fr-FR"/>
    </w:rPr>
  </w:style>
  <w:style w:type="numbering" w:customStyle="1" w:styleId="1111111">
    <w:name w:val="1 / 1.1 / 1.1.11"/>
    <w:basedOn w:val="NoList"/>
    <w:next w:val="111111"/>
    <w:semiHidden/>
    <w:rsid w:val="00B666D3"/>
  </w:style>
  <w:style w:type="numbering" w:customStyle="1" w:styleId="1ai1">
    <w:name w:val="1 / a / i1"/>
    <w:basedOn w:val="NoList"/>
    <w:next w:val="1ai"/>
    <w:semiHidden/>
    <w:rsid w:val="00B666D3"/>
  </w:style>
  <w:style w:type="numbering" w:customStyle="1" w:styleId="ArticleSection1">
    <w:name w:val="Article / Section1"/>
    <w:basedOn w:val="NoList"/>
    <w:next w:val="ArticleSection"/>
    <w:semiHidden/>
    <w:rsid w:val="00B666D3"/>
  </w:style>
  <w:style w:type="table" w:customStyle="1" w:styleId="TableGrid20">
    <w:name w:val="Table Grid2"/>
    <w:basedOn w:val="TableNormal"/>
    <w:next w:val="TableGrid"/>
    <w:qFormat/>
    <w:rsid w:val="00B666D3"/>
    <w:pPr>
      <w:jc w:val="both"/>
    </w:pPr>
    <w:rPr>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0">
    <w:name w:val="Table Grid3"/>
    <w:basedOn w:val="TableNormal"/>
    <w:next w:val="TableGrid"/>
    <w:qFormat/>
    <w:rsid w:val="00B666D3"/>
    <w:pPr>
      <w:jc w:val="both"/>
    </w:pPr>
    <w:rPr>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0">
    <w:name w:val="Table Grid4"/>
    <w:basedOn w:val="TableNormal"/>
    <w:next w:val="TableGrid"/>
    <w:qFormat/>
    <w:rsid w:val="00B666D3"/>
    <w:pPr>
      <w:jc w:val="both"/>
    </w:pPr>
    <w:rPr>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0">
    <w:name w:val="Table Grid5"/>
    <w:basedOn w:val="TableNormal"/>
    <w:next w:val="TableGrid"/>
    <w:qFormat/>
    <w:rsid w:val="00B666D3"/>
    <w:pPr>
      <w:jc w:val="both"/>
    </w:pPr>
    <w:rPr>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0">
    <w:name w:val="Table Grid6"/>
    <w:basedOn w:val="TableNormal"/>
    <w:next w:val="TableGrid"/>
    <w:qFormat/>
    <w:rsid w:val="00B666D3"/>
    <w:pPr>
      <w:jc w:val="both"/>
    </w:pPr>
    <w:rPr>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EndnoteReference">
    <w:name w:val="endnote reference"/>
    <w:basedOn w:val="DefaultParagraphFont"/>
    <w:uiPriority w:val="99"/>
    <w:semiHidden/>
    <w:unhideWhenUsed/>
    <w:rsid w:val="00B666D3"/>
    <w:rPr>
      <w:vertAlign w:val="superscript"/>
    </w:rPr>
  </w:style>
  <w:style w:type="paragraph" w:styleId="NoSpacing">
    <w:name w:val="No Spacing"/>
    <w:uiPriority w:val="1"/>
    <w:qFormat/>
    <w:rsid w:val="00B666D3"/>
    <w:pPr>
      <w:jc w:val="both"/>
    </w:pPr>
    <w:rPr>
      <w:sz w:val="22"/>
      <w:szCs w:val="22"/>
      <w:lang w:val="fr-FR"/>
    </w:rPr>
  </w:style>
  <w:style w:type="character" w:styleId="FollowedHyperlink">
    <w:name w:val="FollowedHyperlink"/>
    <w:basedOn w:val="DefaultParagraphFont"/>
    <w:uiPriority w:val="99"/>
    <w:semiHidden/>
    <w:unhideWhenUsed/>
    <w:rsid w:val="00B666D3"/>
    <w:rPr>
      <w:color w:val="800080" w:themeColor="followedHyperlink"/>
      <w:u w:val="single"/>
    </w:rPr>
  </w:style>
  <w:style w:type="paragraph" w:styleId="ListBullet5">
    <w:name w:val="List Bullet 5"/>
    <w:basedOn w:val="Normal"/>
    <w:autoRedefine/>
    <w:uiPriority w:val="99"/>
    <w:semiHidden/>
    <w:rsid w:val="00B666D3"/>
    <w:pPr>
      <w:tabs>
        <w:tab w:val="num" w:pos="1800"/>
      </w:tabs>
      <w:ind w:left="1800" w:hanging="360"/>
    </w:pPr>
    <w:rPr>
      <w:rFonts w:eastAsia="SimSun"/>
      <w:lang w:val="fr-FR"/>
    </w:rPr>
  </w:style>
  <w:style w:type="character" w:customStyle="1" w:styleId="ListParagraphChar">
    <w:name w:val="List Paragraph Char"/>
    <w:aliases w:val="Lista viñetas Char,Colorful List - Accent 11 Char,Viñetas (Inicio Parrafo) Char,3 Txt tabla Char,Zerrenda-paragrafoa Char,1st level - Bullet List Paragraph Char,Lettre d'introduction Char,Task Body Char,figures Char,Bullet List Char"/>
    <w:link w:val="ListParagraph"/>
    <w:uiPriority w:val="34"/>
    <w:qFormat/>
    <w:rsid w:val="00B666D3"/>
    <w:rPr>
      <w:sz w:val="22"/>
      <w:szCs w:val="22"/>
      <w:lang w:val="fr-FR"/>
    </w:rPr>
  </w:style>
  <w:style w:type="paragraph" w:customStyle="1" w:styleId="NormalIndent1">
    <w:name w:val="Normal Indent1"/>
    <w:basedOn w:val="Normal"/>
    <w:rsid w:val="00B666D3"/>
    <w:pPr>
      <w:widowControl w:val="0"/>
      <w:ind w:firstLineChars="200" w:firstLine="420"/>
    </w:pPr>
    <w:rPr>
      <w:rFonts w:eastAsia="SimSun"/>
      <w:kern w:val="2"/>
      <w:sz w:val="21"/>
      <w:szCs w:val="20"/>
      <w:lang w:val="fr-FR" w:eastAsia="zh-CN"/>
    </w:rPr>
  </w:style>
  <w:style w:type="paragraph" w:customStyle="1" w:styleId="Projecthead">
    <w:name w:val="Project head"/>
    <w:basedOn w:val="Normal"/>
    <w:qFormat/>
    <w:rsid w:val="00B666D3"/>
    <w:pPr>
      <w:spacing w:after="240" w:line="360" w:lineRule="auto"/>
      <w:jc w:val="left"/>
    </w:pPr>
    <w:rPr>
      <w:i/>
      <w:sz w:val="24"/>
      <w:szCs w:val="24"/>
      <w:lang w:val="fr-FR"/>
    </w:rPr>
  </w:style>
  <w:style w:type="table" w:customStyle="1" w:styleId="TableGrid11">
    <w:name w:val="Table Grid11"/>
    <w:basedOn w:val="TableNormal"/>
    <w:next w:val="TableGrid"/>
    <w:rsid w:val="00B666D3"/>
    <w:pPr>
      <w:jc w:val="both"/>
    </w:pPr>
    <w:rPr>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tyle2">
    <w:name w:val="Style2"/>
    <w:uiPriority w:val="99"/>
    <w:rsid w:val="00B666D3"/>
    <w:pPr>
      <w:numPr>
        <w:numId w:val="29"/>
      </w:numPr>
    </w:pPr>
  </w:style>
  <w:style w:type="character" w:customStyle="1" w:styleId="jlqj4b">
    <w:name w:val="jlqj4b"/>
    <w:basedOn w:val="DefaultParagraphFont"/>
    <w:rsid w:val="0049321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9.xml"/><Relationship Id="rId21" Type="http://schemas.openxmlformats.org/officeDocument/2006/relationships/footer" Target="footer6.xml"/><Relationship Id="rId42" Type="http://schemas.openxmlformats.org/officeDocument/2006/relationships/header" Target="header18.xml"/><Relationship Id="rId47" Type="http://schemas.openxmlformats.org/officeDocument/2006/relationships/header" Target="header20.xml"/><Relationship Id="rId63" Type="http://schemas.openxmlformats.org/officeDocument/2006/relationships/footer" Target="footer26.xml"/><Relationship Id="rId68" Type="http://schemas.openxmlformats.org/officeDocument/2006/relationships/footer" Target="footer29.xml"/><Relationship Id="rId84" Type="http://schemas.openxmlformats.org/officeDocument/2006/relationships/footer" Target="footer37.xml"/><Relationship Id="rId89" Type="http://schemas.openxmlformats.org/officeDocument/2006/relationships/fontTable" Target="fontTable.xml"/><Relationship Id="rId16" Type="http://schemas.openxmlformats.org/officeDocument/2006/relationships/header" Target="header4.xml"/><Relationship Id="rId11" Type="http://schemas.openxmlformats.org/officeDocument/2006/relationships/header" Target="header2.xml"/><Relationship Id="rId32" Type="http://schemas.openxmlformats.org/officeDocument/2006/relationships/header" Target="header12.xml"/><Relationship Id="rId37" Type="http://schemas.openxmlformats.org/officeDocument/2006/relationships/header" Target="header16.xml"/><Relationship Id="rId53" Type="http://schemas.openxmlformats.org/officeDocument/2006/relationships/header" Target="header23.xml"/><Relationship Id="rId58" Type="http://schemas.openxmlformats.org/officeDocument/2006/relationships/footer" Target="footer24.xml"/><Relationship Id="rId74" Type="http://schemas.openxmlformats.org/officeDocument/2006/relationships/header" Target="header34.xml"/><Relationship Id="rId79" Type="http://schemas.openxmlformats.org/officeDocument/2006/relationships/header" Target="header36.xml"/><Relationship Id="rId5" Type="http://schemas.openxmlformats.org/officeDocument/2006/relationships/webSettings" Target="webSettings.xml"/><Relationship Id="rId90" Type="http://schemas.openxmlformats.org/officeDocument/2006/relationships/theme" Target="theme/theme1.xml"/><Relationship Id="rId22" Type="http://schemas.openxmlformats.org/officeDocument/2006/relationships/header" Target="header7.xml"/><Relationship Id="rId27" Type="http://schemas.openxmlformats.org/officeDocument/2006/relationships/footer" Target="footer9.xml"/><Relationship Id="rId43" Type="http://schemas.openxmlformats.org/officeDocument/2006/relationships/header" Target="header19.xml"/><Relationship Id="rId48" Type="http://schemas.openxmlformats.org/officeDocument/2006/relationships/header" Target="header21.xml"/><Relationship Id="rId64" Type="http://schemas.openxmlformats.org/officeDocument/2006/relationships/footer" Target="footer27.xml"/><Relationship Id="rId69" Type="http://schemas.openxmlformats.org/officeDocument/2006/relationships/header" Target="header31.xml"/><Relationship Id="rId8" Type="http://schemas.openxmlformats.org/officeDocument/2006/relationships/image" Target="media/image1.png"/><Relationship Id="rId51" Type="http://schemas.openxmlformats.org/officeDocument/2006/relationships/footer" Target="footer21.xml"/><Relationship Id="rId72" Type="http://schemas.openxmlformats.org/officeDocument/2006/relationships/footer" Target="footer31.xml"/><Relationship Id="rId80" Type="http://schemas.openxmlformats.org/officeDocument/2006/relationships/header" Target="header37.xml"/><Relationship Id="rId85" Type="http://schemas.openxmlformats.org/officeDocument/2006/relationships/header" Target="header39.xml"/><Relationship Id="rId93" Type="http://schemas.openxmlformats.org/officeDocument/2006/relationships/customXml" Target="../customXml/item4.xml"/><Relationship Id="rId3" Type="http://schemas.openxmlformats.org/officeDocument/2006/relationships/styles" Target="styles.xml"/><Relationship Id="rId12" Type="http://schemas.openxmlformats.org/officeDocument/2006/relationships/footer" Target="footer1.xml"/><Relationship Id="rId17" Type="http://schemas.openxmlformats.org/officeDocument/2006/relationships/header" Target="header5.xml"/><Relationship Id="rId25" Type="http://schemas.openxmlformats.org/officeDocument/2006/relationships/footer" Target="footer8.xml"/><Relationship Id="rId33" Type="http://schemas.openxmlformats.org/officeDocument/2006/relationships/header" Target="header13.xml"/><Relationship Id="rId38" Type="http://schemas.openxmlformats.org/officeDocument/2006/relationships/footer" Target="footer13.xml"/><Relationship Id="rId46" Type="http://schemas.openxmlformats.org/officeDocument/2006/relationships/footer" Target="footer18.xml"/><Relationship Id="rId59" Type="http://schemas.openxmlformats.org/officeDocument/2006/relationships/header" Target="header26.xml"/><Relationship Id="rId67" Type="http://schemas.openxmlformats.org/officeDocument/2006/relationships/footer" Target="footer28.xml"/><Relationship Id="rId20" Type="http://schemas.openxmlformats.org/officeDocument/2006/relationships/header" Target="header6.xml"/><Relationship Id="rId41" Type="http://schemas.openxmlformats.org/officeDocument/2006/relationships/footer" Target="footer15.xml"/><Relationship Id="rId54" Type="http://schemas.openxmlformats.org/officeDocument/2006/relationships/footer" Target="footer22.xml"/><Relationship Id="rId62" Type="http://schemas.openxmlformats.org/officeDocument/2006/relationships/header" Target="header28.xml"/><Relationship Id="rId70" Type="http://schemas.openxmlformats.org/officeDocument/2006/relationships/footer" Target="footer30.xml"/><Relationship Id="rId75" Type="http://schemas.openxmlformats.org/officeDocument/2006/relationships/footer" Target="footer32.xml"/><Relationship Id="rId83" Type="http://schemas.openxmlformats.org/officeDocument/2006/relationships/header" Target="header38.xml"/><Relationship Id="rId88" Type="http://schemas.openxmlformats.org/officeDocument/2006/relationships/footer" Target="footer39.xml"/><Relationship Id="rId91"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footer" Target="footer3.xml"/><Relationship Id="rId23" Type="http://schemas.openxmlformats.org/officeDocument/2006/relationships/header" Target="header8.xml"/><Relationship Id="rId28" Type="http://schemas.openxmlformats.org/officeDocument/2006/relationships/header" Target="header10.xml"/><Relationship Id="rId36" Type="http://schemas.openxmlformats.org/officeDocument/2006/relationships/header" Target="header15.xml"/><Relationship Id="rId49" Type="http://schemas.openxmlformats.org/officeDocument/2006/relationships/footer" Target="footer19.xml"/><Relationship Id="rId57" Type="http://schemas.openxmlformats.org/officeDocument/2006/relationships/header" Target="header25.xml"/><Relationship Id="rId10" Type="http://schemas.openxmlformats.org/officeDocument/2006/relationships/header" Target="header1.xml"/><Relationship Id="rId31" Type="http://schemas.openxmlformats.org/officeDocument/2006/relationships/footer" Target="footer11.xml"/><Relationship Id="rId44" Type="http://schemas.openxmlformats.org/officeDocument/2006/relationships/footer" Target="footer16.xml"/><Relationship Id="rId52" Type="http://schemas.openxmlformats.org/officeDocument/2006/relationships/header" Target="header22.xml"/><Relationship Id="rId60" Type="http://schemas.openxmlformats.org/officeDocument/2006/relationships/footer" Target="footer25.xml"/><Relationship Id="rId65" Type="http://schemas.openxmlformats.org/officeDocument/2006/relationships/header" Target="header29.xml"/><Relationship Id="rId73" Type="http://schemas.openxmlformats.org/officeDocument/2006/relationships/header" Target="header33.xml"/><Relationship Id="rId78" Type="http://schemas.openxmlformats.org/officeDocument/2006/relationships/footer" Target="footer34.xml"/><Relationship Id="rId81" Type="http://schemas.openxmlformats.org/officeDocument/2006/relationships/footer" Target="footer35.xml"/><Relationship Id="rId86" Type="http://schemas.openxmlformats.org/officeDocument/2006/relationships/footer" Target="footer38.xml"/><Relationship Id="rId4" Type="http://schemas.openxmlformats.org/officeDocument/2006/relationships/settings" Target="settings.xml"/><Relationship Id="rId9" Type="http://schemas.openxmlformats.org/officeDocument/2006/relationships/image" Target="media/image2.png"/><Relationship Id="rId13" Type="http://schemas.openxmlformats.org/officeDocument/2006/relationships/footer" Target="footer2.xml"/><Relationship Id="rId18" Type="http://schemas.openxmlformats.org/officeDocument/2006/relationships/footer" Target="footer4.xml"/><Relationship Id="rId39" Type="http://schemas.openxmlformats.org/officeDocument/2006/relationships/footer" Target="footer14.xml"/><Relationship Id="rId34" Type="http://schemas.openxmlformats.org/officeDocument/2006/relationships/header" Target="header14.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footer" Target="footer33.xml"/><Relationship Id="rId7" Type="http://schemas.openxmlformats.org/officeDocument/2006/relationships/endnotes" Target="endnotes.xml"/><Relationship Id="rId71" Type="http://schemas.openxmlformats.org/officeDocument/2006/relationships/header" Target="header32.xml"/><Relationship Id="rId92" Type="http://schemas.openxmlformats.org/officeDocument/2006/relationships/customXml" Target="../customXml/item3.xml"/><Relationship Id="rId2" Type="http://schemas.openxmlformats.org/officeDocument/2006/relationships/numbering" Target="numbering.xml"/><Relationship Id="rId29" Type="http://schemas.openxmlformats.org/officeDocument/2006/relationships/header" Target="header11.xml"/><Relationship Id="rId24" Type="http://schemas.openxmlformats.org/officeDocument/2006/relationships/footer" Target="footer7.xml"/><Relationship Id="rId40" Type="http://schemas.openxmlformats.org/officeDocument/2006/relationships/header" Target="header17.xml"/><Relationship Id="rId45" Type="http://schemas.openxmlformats.org/officeDocument/2006/relationships/footer" Target="footer17.xml"/><Relationship Id="rId66" Type="http://schemas.openxmlformats.org/officeDocument/2006/relationships/header" Target="header30.xml"/><Relationship Id="rId87" Type="http://schemas.openxmlformats.org/officeDocument/2006/relationships/header" Target="header40.xml"/><Relationship Id="rId61" Type="http://schemas.openxmlformats.org/officeDocument/2006/relationships/header" Target="header27.xml"/><Relationship Id="rId82" Type="http://schemas.openxmlformats.org/officeDocument/2006/relationships/footer" Target="footer36.xml"/><Relationship Id="rId19" Type="http://schemas.openxmlformats.org/officeDocument/2006/relationships/footer" Target="footer5.xml"/><Relationship Id="rId14" Type="http://schemas.openxmlformats.org/officeDocument/2006/relationships/header" Target="header3.xml"/><Relationship Id="rId30" Type="http://schemas.openxmlformats.org/officeDocument/2006/relationships/footer" Target="footer10.xml"/><Relationship Id="rId35" Type="http://schemas.openxmlformats.org/officeDocument/2006/relationships/footer" Target="footer12.xml"/><Relationship Id="rId56" Type="http://schemas.openxmlformats.org/officeDocument/2006/relationships/header" Target="header24.xml"/><Relationship Id="rId77" Type="http://schemas.openxmlformats.org/officeDocument/2006/relationships/header" Target="header35.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ouise\Documents\Fichiers%20de%20travail\ExCom%2088\F88-Template.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09F56DB39A5B9F46AA87ED0A960035E8" ma:contentTypeVersion="2" ma:contentTypeDescription="Create a new document." ma:contentTypeScope="" ma:versionID="9a9384c066cc674c8397f85f8985ec5f">
  <xsd:schema xmlns:xsd="http://www.w3.org/2001/XMLSchema" xmlns:p="http://schemas.microsoft.com/office/2006/metadata/properties" xmlns:ns2="8662b4aa-cf42-4f00-a3f0-9d3b4acad230" xmlns:ns3="310e179b-1379-4e79-9b74-d5a32b1812d3" targetNamespace="http://schemas.microsoft.com/office/2006/metadata/properties" ma:root="true" ma:fieldsID="e0755585b90475625861c97e4ef1469a" ns2:_="" ns3:_="">
    <xsd:import namespace="8662b4aa-cf42-4f00-a3f0-9d3b4acad230"/>
    <xsd:import namespace="310e179b-1379-4e79-9b74-d5a32b1812d3"/>
    <xsd:element name="properties">
      <xsd:complexType>
        <xsd:sequence>
          <xsd:element name="documentManagement">
            <xsd:complexType>
              <xsd:all>
                <xsd:element ref="ns2:Document_x0020_Number" minOccurs="0"/>
                <xsd:element ref="ns3:DocumentType" minOccurs="0"/>
              </xsd:all>
            </xsd:complexType>
          </xsd:element>
        </xsd:sequence>
      </xsd:complexType>
    </xsd:element>
  </xsd:schema>
  <xsd:schema xmlns:xsd="http://www.w3.org/2001/XMLSchema" xmlns:dms="http://schemas.microsoft.com/office/2006/documentManagement/types" targetNamespace="8662b4aa-cf42-4f00-a3f0-9d3b4acad230" elementFormDefault="qualified">
    <xsd:import namespace="http://schemas.microsoft.com/office/2006/documentManagement/types"/>
    <xsd:element name="Document_x0020_Number" ma:index="8" nillable="true" ma:displayName="Document Number" ma:default="UNEP/OzL.Pro/ExCom/88/" ma:internalName="Document_x0020_Number">
      <xsd:simpleType>
        <xsd:restriction base="dms:Text">
          <xsd:maxLength value="255"/>
        </xsd:restriction>
      </xsd:simpleType>
    </xsd:element>
  </xsd:schema>
  <xsd:schema xmlns:xsd="http://www.w3.org/2001/XMLSchema" xmlns:dms="http://schemas.microsoft.com/office/2006/documentManagement/types" targetNamespace="310e179b-1379-4e79-9b74-d5a32b1812d3" elementFormDefault="qualified">
    <xsd:import namespace="http://schemas.microsoft.com/office/2006/documentManagement/types"/>
    <xsd:element name="DocumentType" ma:index="9" nillable="true" ma:displayName="DocumentType" ma:default="Pre-session" ma:format="Dropdown" ma:internalName="DocumentType">
      <xsd:simpleType>
        <xsd:restriction base="dms:Choice">
          <xsd:enumeration value="Pre-session"/>
          <xsd:enumeration value="In-session"/>
          <xsd:enumeration value="Final report"/>
          <xsd:enumeration value="Information Note"/>
          <xsd:enumeration value="Information Docum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4.xml><?xml version="1.0" encoding="utf-8"?>
<p:properties xmlns:p="http://schemas.microsoft.com/office/2006/metadata/properties" xmlns:xsi="http://www.w3.org/2001/XMLSchema-instance">
  <documentManagement>
    <DocumentType xmlns="310e179b-1379-4e79-9b74-d5a32b1812d3">Pre-session</DocumentType>
    <Document_x0020_Number xmlns="8662b4aa-cf42-4f00-a3f0-9d3b4acad230">UNEP/OzL.Pro/ExCom/88/43</Document_x0020_Number>
  </documentManagement>
</p:properties>
</file>

<file path=customXml/itemProps1.xml><?xml version="1.0" encoding="utf-8"?>
<ds:datastoreItem xmlns:ds="http://schemas.openxmlformats.org/officeDocument/2006/customXml" ds:itemID="{839285D0-F581-4596-8975-05B8919A0632}"/>
</file>

<file path=customXml/itemProps2.xml><?xml version="1.0" encoding="utf-8"?>
<ds:datastoreItem xmlns:ds="http://schemas.openxmlformats.org/officeDocument/2006/customXml" ds:itemID="{84F8C001-7EF4-4E58-93AC-BDCE53982D6D}"/>
</file>

<file path=customXml/itemProps3.xml><?xml version="1.0" encoding="utf-8"?>
<ds:datastoreItem xmlns:ds="http://schemas.openxmlformats.org/officeDocument/2006/customXml" ds:itemID="{15E22D0B-488F-49E9-8C80-2ACB25F248EF}"/>
</file>

<file path=customXml/itemProps4.xml><?xml version="1.0" encoding="utf-8"?>
<ds:datastoreItem xmlns:ds="http://schemas.openxmlformats.org/officeDocument/2006/customXml" ds:itemID="{2917014F-C545-4179-98AB-B3AFBAF63074}"/>
</file>

<file path=docProps/app.xml><?xml version="1.0" encoding="utf-8"?>
<Properties xmlns="http://schemas.openxmlformats.org/officeDocument/2006/extended-properties" xmlns:vt="http://schemas.openxmlformats.org/officeDocument/2006/docPropsVTypes">
  <Template>F88-Template</Template>
  <TotalTime>2</TotalTime>
  <Pages>1</Pages>
  <Words>32600</Words>
  <Characters>185826</Characters>
  <Application>Microsoft Office Word</Application>
  <DocSecurity>0</DocSecurity>
  <Lines>1548</Lines>
  <Paragraphs>435</Paragraphs>
  <ScaleCrop>false</ScaleCrop>
  <HeadingPairs>
    <vt:vector size="4" baseType="variant">
      <vt:variant>
        <vt:lpstr>Title</vt:lpstr>
      </vt:variant>
      <vt:variant>
        <vt:i4>1</vt:i4>
      </vt:variant>
      <vt:variant>
        <vt:lpstr>Titre</vt:lpstr>
      </vt:variant>
      <vt:variant>
        <vt:i4>1</vt:i4>
      </vt:variant>
    </vt:vector>
  </HeadingPairs>
  <TitlesOfParts>
    <vt:vector size="2" baseType="lpstr">
      <vt:lpstr>Propositions de projets: Chine</vt:lpstr>
      <vt:lpstr/>
    </vt:vector>
  </TitlesOfParts>
  <Company>UNMFS</Company>
  <LinksUpToDate>false</LinksUpToDate>
  <CharactersWithSpaces>217991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Propositions de projets: Chine</dc:title>
  <dc:creator>ED</dc:creator>
  <cp:lastModifiedBy>HBE</cp:lastModifiedBy>
  <cp:revision>4</cp:revision>
  <cp:lastPrinted>2001-05-26T16:40:00Z</cp:lastPrinted>
  <dcterms:created xsi:type="dcterms:W3CDTF">2021-11-10T12:13:00Z</dcterms:created>
  <dcterms:modified xsi:type="dcterms:W3CDTF">2021-11-22T02:56:00Z</dcterms:modified>
  <cp:contentType>Document</cp:contentTyp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UNEP/OzL.Pro/ExCom/88/43</vt:lpwstr>
  </property>
  <property fmtid="{D5CDD505-2E9C-101B-9397-08002B2CF9AE}" pid="3" name="Revision date">
    <vt:lpwstr>11/7/2021</vt:lpwstr>
  </property>
  <property fmtid="{D5CDD505-2E9C-101B-9397-08002B2CF9AE}" pid="4" name="ContentTypeId">
    <vt:lpwstr>0x01010009F56DB39A5B9F46AA87ED0A960035E8</vt:lpwstr>
  </property>
</Properties>
</file>