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121" w:type="dxa"/>
        <w:tblInd w:w="-432" w:type="dxa"/>
        <w:tblLayout w:type="fixed"/>
        <w:tblLook w:val="0000" w:firstRow="0" w:lastRow="0" w:firstColumn="0" w:lastColumn="0" w:noHBand="0" w:noVBand="0"/>
      </w:tblPr>
      <w:tblGrid>
        <w:gridCol w:w="1890"/>
        <w:gridCol w:w="4040"/>
        <w:gridCol w:w="4191"/>
      </w:tblGrid>
      <w:tr w:rsidR="000D1EE6" w14:paraId="47341B90" w14:textId="77777777" w:rsidTr="00B656B3">
        <w:trPr>
          <w:trHeight w:val="663"/>
        </w:trPr>
        <w:tc>
          <w:tcPr>
            <w:tcW w:w="5930" w:type="dxa"/>
            <w:gridSpan w:val="2"/>
            <w:tcBorders>
              <w:bottom w:val="single" w:sz="18" w:space="0" w:color="auto"/>
            </w:tcBorders>
          </w:tcPr>
          <w:p w14:paraId="0CD97CC6" w14:textId="77777777" w:rsidR="000D1EE6" w:rsidRDefault="000D1EE6" w:rsidP="00376FBA">
            <w:pPr>
              <w:rPr>
                <w:rFonts w:ascii="Univers" w:hAnsi="Univers"/>
                <w:b/>
                <w:sz w:val="28"/>
                <w:szCs w:val="28"/>
                <w:lang w:val="es-MX"/>
              </w:rPr>
            </w:pPr>
            <w:r>
              <w:rPr>
                <w:rFonts w:ascii="Univers" w:hAnsi="Univers"/>
                <w:b/>
                <w:sz w:val="28"/>
                <w:szCs w:val="28"/>
                <w:lang w:val="es-MX"/>
              </w:rPr>
              <w:t>NACIONES</w:t>
            </w:r>
          </w:p>
          <w:p w14:paraId="0E946CC2" w14:textId="77777777" w:rsidR="000D1EE6" w:rsidRDefault="000D1EE6" w:rsidP="00376FBA">
            <w:pPr>
              <w:rPr>
                <w:rFonts w:ascii="Univers" w:hAnsi="Univers"/>
                <w:b/>
                <w:sz w:val="28"/>
                <w:szCs w:val="28"/>
                <w:lang w:val="es-MX"/>
              </w:rPr>
            </w:pPr>
            <w:r>
              <w:rPr>
                <w:rFonts w:ascii="Univers" w:hAnsi="Univers"/>
                <w:b/>
                <w:sz w:val="28"/>
                <w:szCs w:val="28"/>
                <w:lang w:val="es-MX"/>
              </w:rPr>
              <w:t>UNIDAS</w:t>
            </w:r>
          </w:p>
        </w:tc>
        <w:tc>
          <w:tcPr>
            <w:tcW w:w="4191" w:type="dxa"/>
            <w:tcBorders>
              <w:bottom w:val="single" w:sz="18" w:space="0" w:color="auto"/>
            </w:tcBorders>
          </w:tcPr>
          <w:p w14:paraId="6F1D041F" w14:textId="77777777" w:rsidR="000D1EE6" w:rsidRDefault="000D1EE6" w:rsidP="00376FBA">
            <w:pPr>
              <w:jc w:val="right"/>
              <w:rPr>
                <w:rFonts w:asciiTheme="minorBidi" w:hAnsiTheme="minorBidi" w:cstheme="minorBidi"/>
                <w:sz w:val="52"/>
                <w:szCs w:val="52"/>
              </w:rPr>
            </w:pPr>
            <w:r>
              <w:rPr>
                <w:rFonts w:asciiTheme="minorBidi" w:hAnsiTheme="minorBidi" w:cstheme="minorBidi"/>
                <w:b/>
                <w:sz w:val="72"/>
              </w:rPr>
              <w:t>EP</w:t>
            </w:r>
          </w:p>
        </w:tc>
      </w:tr>
      <w:tr w:rsidR="00E375C9" w:rsidRPr="0073028E" w14:paraId="5F5297C4" w14:textId="77777777" w:rsidTr="00B656B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06"/>
        </w:trPr>
        <w:tc>
          <w:tcPr>
            <w:tcW w:w="1890" w:type="dxa"/>
            <w:tcBorders>
              <w:top w:val="nil"/>
              <w:left w:val="nil"/>
              <w:bottom w:val="single" w:sz="36" w:space="0" w:color="auto"/>
              <w:right w:val="nil"/>
            </w:tcBorders>
          </w:tcPr>
          <w:p w14:paraId="3512385B" w14:textId="5D46372E" w:rsidR="00E375C9" w:rsidRDefault="00000000" w:rsidP="00E375C9">
            <w:pPr>
              <w:spacing w:before="120"/>
            </w:pPr>
            <w:r>
              <w:rPr>
                <w:lang w:val="en-US"/>
              </w:rPr>
              <w:pict w14:anchorId="08B21E4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 o:spid="_x0000_s1030" type="#_x0000_t75" alt="UNEP" style="position:absolute;left:0;text-align:left;margin-left:18pt;margin-top:67.65pt;width:63pt;height:55.55pt;z-index:251657216;visibility:visible;mso-wrap-style:square;mso-wrap-distance-left:9pt;mso-wrap-distance-top:0;mso-wrap-distance-right:9pt;mso-wrap-distance-bottom:0;mso-position-horizontal-relative:text;mso-position-vertical-relative:text">
                  <v:imagedata r:id="rId11" o:title="UNEP"/>
                </v:shape>
              </w:pict>
            </w:r>
            <w:r>
              <w:rPr>
                <w:lang w:val="en-US"/>
              </w:rPr>
              <w:pict w14:anchorId="343FFF27">
                <v:shape id="Picture 3" o:spid="_x0000_s1031" type="#_x0000_t75" style="position:absolute;left:0;text-align:left;margin-left:15.75pt;margin-top:9pt;width:64.8pt;height:57.6pt;z-index:-251658240;visibility:visible;mso-wrap-style:square;mso-wrap-distance-left:9pt;mso-wrap-distance-top:0;mso-wrap-distance-right:9pt;mso-wrap-distance-bottom:0;mso-position-horizontal-relative:text;mso-position-vertical-relative:text" o:allowincell="f">
                  <v:imagedata r:id="rId12" o:title=""/>
                </v:shape>
              </w:pict>
            </w:r>
          </w:p>
        </w:tc>
        <w:tc>
          <w:tcPr>
            <w:tcW w:w="4040" w:type="dxa"/>
            <w:tcBorders>
              <w:top w:val="nil"/>
              <w:left w:val="nil"/>
              <w:bottom w:val="single" w:sz="36" w:space="0" w:color="auto"/>
              <w:right w:val="nil"/>
            </w:tcBorders>
          </w:tcPr>
          <w:p w14:paraId="3EF6B1B1" w14:textId="77777777" w:rsidR="00E375C9" w:rsidRDefault="00E375C9" w:rsidP="00E375C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rPr>
            </w:pPr>
            <w:r>
              <w:rPr>
                <w:rFonts w:ascii="Univers" w:hAnsi="Univers"/>
                <w:b/>
                <w:sz w:val="32"/>
              </w:rPr>
              <w:t>Programa de las</w:t>
            </w:r>
          </w:p>
          <w:p w14:paraId="190B9DDB" w14:textId="77777777" w:rsidR="00E375C9" w:rsidRDefault="00E375C9" w:rsidP="00E375C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rPr>
            </w:pPr>
            <w:r>
              <w:rPr>
                <w:rFonts w:ascii="Univers" w:hAnsi="Univers"/>
                <w:b/>
                <w:sz w:val="32"/>
              </w:rPr>
              <w:t>Naciones Unidas</w:t>
            </w:r>
          </w:p>
          <w:p w14:paraId="6DB3AA21" w14:textId="77777777" w:rsidR="00E375C9" w:rsidRDefault="00E375C9" w:rsidP="00E375C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rPr>
            </w:pPr>
            <w:r>
              <w:rPr>
                <w:rFonts w:ascii="Univers" w:hAnsi="Univers"/>
                <w:b/>
                <w:sz w:val="32"/>
              </w:rPr>
              <w:t>para el Medio Ambiente</w:t>
            </w:r>
          </w:p>
          <w:p w14:paraId="2092B072" w14:textId="77777777" w:rsidR="00E375C9" w:rsidRDefault="00E375C9" w:rsidP="00E375C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rFonts w:ascii="Univers Bold" w:hAnsi="Univers Bold"/>
                <w:b/>
                <w:sz w:val="32"/>
              </w:rPr>
            </w:pPr>
          </w:p>
          <w:p w14:paraId="405DA72C" w14:textId="77777777" w:rsidR="00E375C9" w:rsidRDefault="00E375C9" w:rsidP="00E375C9">
            <w:pPr>
              <w:spacing w:before="720"/>
              <w:ind w:left="158"/>
            </w:pPr>
          </w:p>
        </w:tc>
        <w:tc>
          <w:tcPr>
            <w:tcW w:w="4191" w:type="dxa"/>
            <w:tcBorders>
              <w:top w:val="nil"/>
              <w:left w:val="nil"/>
              <w:bottom w:val="single" w:sz="36" w:space="0" w:color="auto"/>
              <w:right w:val="nil"/>
            </w:tcBorders>
          </w:tcPr>
          <w:p w14:paraId="19E42731" w14:textId="77777777" w:rsidR="00E375C9" w:rsidRDefault="00E375C9" w:rsidP="00E375C9">
            <w:proofErr w:type="spellStart"/>
            <w:r>
              <w:t>Distr</w:t>
            </w:r>
            <w:proofErr w:type="spellEnd"/>
            <w:r>
              <w:t>.</w:t>
            </w:r>
          </w:p>
          <w:p w14:paraId="60C036B9" w14:textId="77777777" w:rsidR="00E375C9" w:rsidRDefault="00E375C9" w:rsidP="00E375C9">
            <w:r>
              <w:t>GENERAL</w:t>
            </w:r>
          </w:p>
          <w:p w14:paraId="490052B0" w14:textId="77777777" w:rsidR="00E375C9" w:rsidRDefault="00E375C9" w:rsidP="00E375C9"/>
          <w:p w14:paraId="2C7110F7" w14:textId="737514C9" w:rsidR="00E375C9" w:rsidRPr="00064429" w:rsidRDefault="00E375C9" w:rsidP="00E375C9">
            <w:pPr>
              <w:rPr>
                <w:lang w:val="es-AR"/>
              </w:rPr>
            </w:pPr>
            <w:r>
              <w:fldChar w:fldCharType="begin"/>
            </w:r>
            <w:r w:rsidRPr="00064429">
              <w:rPr>
                <w:lang w:val="es-AR"/>
              </w:rPr>
              <w:instrText xml:space="preserve"> DOCPROPERTY "Document number"  \* MERGEFORMAT </w:instrText>
            </w:r>
            <w:r>
              <w:fldChar w:fldCharType="separate"/>
            </w:r>
            <w:r w:rsidR="00B656B3">
              <w:rPr>
                <w:lang w:val="es-AR"/>
              </w:rPr>
              <w:t>UNEP/</w:t>
            </w:r>
            <w:proofErr w:type="spellStart"/>
            <w:r w:rsidR="00B656B3">
              <w:rPr>
                <w:lang w:val="es-AR"/>
              </w:rPr>
              <w:t>OzL.Pro</w:t>
            </w:r>
            <w:proofErr w:type="spellEnd"/>
            <w:r w:rsidR="00B656B3">
              <w:rPr>
                <w:lang w:val="es-AR"/>
              </w:rPr>
              <w:t>/</w:t>
            </w:r>
            <w:proofErr w:type="spellStart"/>
            <w:r w:rsidR="00B656B3">
              <w:rPr>
                <w:lang w:val="es-AR"/>
              </w:rPr>
              <w:t>ExCom</w:t>
            </w:r>
            <w:proofErr w:type="spellEnd"/>
            <w:r w:rsidR="00B656B3">
              <w:rPr>
                <w:lang w:val="es-AR"/>
              </w:rPr>
              <w:t>/93/35</w:t>
            </w:r>
            <w:r>
              <w:fldChar w:fldCharType="end"/>
            </w:r>
          </w:p>
          <w:p w14:paraId="08A4A435" w14:textId="0FB71E0D" w:rsidR="00E375C9" w:rsidRPr="00064429" w:rsidRDefault="00E375C9" w:rsidP="00E375C9">
            <w:pPr>
              <w:rPr>
                <w:lang w:val="es-AR"/>
              </w:rPr>
            </w:pPr>
            <w:r>
              <w:fldChar w:fldCharType="begin"/>
            </w:r>
            <w:r w:rsidRPr="00064429">
              <w:rPr>
                <w:lang w:val="es-AR"/>
              </w:rPr>
              <w:instrText xml:space="preserve"> DOCPROPERTY "Revision date" \@ "d MMMM YYYY"  \* MERGEFORMAT </w:instrText>
            </w:r>
            <w:r>
              <w:fldChar w:fldCharType="separate"/>
            </w:r>
            <w:r>
              <w:rPr>
                <w:lang w:val="es-AR"/>
              </w:rPr>
              <w:t>20 noviembre 2023</w:t>
            </w:r>
            <w:r>
              <w:fldChar w:fldCharType="end"/>
            </w:r>
          </w:p>
          <w:p w14:paraId="2F3C3BE1" w14:textId="77777777" w:rsidR="00E375C9" w:rsidRPr="00064429" w:rsidRDefault="00E375C9" w:rsidP="00E375C9">
            <w:pPr>
              <w:rPr>
                <w:caps/>
                <w:lang w:val="es-AR"/>
              </w:rPr>
            </w:pPr>
          </w:p>
          <w:p w14:paraId="34D1EA2D" w14:textId="77777777" w:rsidR="00E375C9" w:rsidRDefault="00E375C9" w:rsidP="00E375C9">
            <w:pPr>
              <w:rPr>
                <w:lang w:val="es-MX"/>
              </w:rPr>
            </w:pPr>
            <w:r>
              <w:rPr>
                <w:lang w:val="es-MX"/>
              </w:rPr>
              <w:t xml:space="preserve">ESPAÑOL </w:t>
            </w:r>
          </w:p>
          <w:p w14:paraId="7411861A" w14:textId="77777777" w:rsidR="00E375C9" w:rsidRDefault="00E375C9" w:rsidP="00E375C9">
            <w:r>
              <w:t xml:space="preserve">ORIGINAL: </w:t>
            </w:r>
            <w:r>
              <w:rPr>
                <w:lang w:val="es-MX"/>
              </w:rPr>
              <w:t>INGLÉS</w:t>
            </w:r>
          </w:p>
        </w:tc>
      </w:tr>
    </w:tbl>
    <w:p w14:paraId="3CAC87F0" w14:textId="77777777" w:rsidR="000D1EE6" w:rsidRDefault="000D1EE6" w:rsidP="000D1EE6">
      <w:pPr>
        <w:jc w:val="left"/>
        <w:rPr>
          <w:lang w:val="es-ES_tradnl"/>
        </w:rPr>
      </w:pPr>
      <w:r>
        <w:rPr>
          <w:lang w:val="es-ES_tradnl"/>
        </w:rPr>
        <w:t>COMITÉ EJECUTIVO DEL FONDO MULTILATERAL</w:t>
      </w:r>
      <w:r>
        <w:rPr>
          <w:lang w:val="es-ES_tradnl"/>
        </w:rPr>
        <w:br/>
        <w:t xml:space="preserve"> PARA LA APLICACIÓN DEL</w:t>
      </w:r>
      <w:r>
        <w:rPr>
          <w:lang w:val="es-ES_tradnl"/>
        </w:rPr>
        <w:br/>
        <w:t xml:space="preserve"> PROTOCOLO DE MONTREAL</w:t>
      </w:r>
      <w:r>
        <w:rPr>
          <w:lang w:val="es-ES_tradnl"/>
        </w:rPr>
        <w:br/>
      </w:r>
      <w:r w:rsidRPr="00086C35">
        <w:t>Nonagésima</w:t>
      </w:r>
      <w:r>
        <w:rPr>
          <w:lang w:val="es-ES_tradnl"/>
        </w:rPr>
        <w:t xml:space="preserve"> tercera </w:t>
      </w:r>
      <w:r w:rsidRPr="00AA29EB">
        <w:rPr>
          <w:lang w:val="es-ES_tradnl"/>
        </w:rPr>
        <w:t>reunión</w:t>
      </w:r>
    </w:p>
    <w:p w14:paraId="41E7DCED" w14:textId="77777777" w:rsidR="000D1EE6" w:rsidRDefault="000D1EE6" w:rsidP="000D1EE6">
      <w:pPr>
        <w:jc w:val="left"/>
        <w:rPr>
          <w:lang w:val="es-ES_tradnl"/>
        </w:rPr>
      </w:pPr>
      <w:r>
        <w:rPr>
          <w:lang w:val="es-ES_tradnl"/>
        </w:rPr>
        <w:t>Montreal, 15 – 19 de diciembre de 2023</w:t>
      </w:r>
    </w:p>
    <w:p w14:paraId="5396DE64" w14:textId="109ED540" w:rsidR="0079781A" w:rsidRDefault="0079781A" w:rsidP="0079781A">
      <w:pPr>
        <w:jc w:val="left"/>
      </w:pPr>
      <w:r>
        <w:t>Cuestiones 9 c) y d) del orden del día provisional</w:t>
      </w:r>
      <w:r w:rsidRPr="00512BEF">
        <w:rPr>
          <w:rStyle w:val="FootnoteReference"/>
        </w:rPr>
        <w:footnoteReference w:id="2"/>
      </w:r>
    </w:p>
    <w:p w14:paraId="5DDE85D5" w14:textId="77777777" w:rsidR="00C15867" w:rsidRPr="009B0D30" w:rsidRDefault="00C15867" w:rsidP="00CA59FB">
      <w:pPr>
        <w:jc w:val="left"/>
      </w:pPr>
    </w:p>
    <w:p w14:paraId="3CC11E9C" w14:textId="5F2BA61A" w:rsidR="00066CE8" w:rsidRPr="009B0D30" w:rsidRDefault="00066CE8" w:rsidP="0042600D">
      <w:pPr>
        <w:pStyle w:val="Heading5"/>
        <w:numPr>
          <w:ilvl w:val="0"/>
          <w:numId w:val="0"/>
        </w:numPr>
      </w:pPr>
    </w:p>
    <w:p w14:paraId="57C02588" w14:textId="77777777" w:rsidR="00066CE8" w:rsidRPr="009B0D30" w:rsidRDefault="00066CE8" w:rsidP="00857077">
      <w:pPr>
        <w:jc w:val="left"/>
      </w:pPr>
    </w:p>
    <w:p w14:paraId="016CAA9A" w14:textId="77777777" w:rsidR="004E7F9C" w:rsidRPr="00B656B3" w:rsidRDefault="004E7F9C" w:rsidP="005C670D">
      <w:pPr>
        <w:pStyle w:val="Title1"/>
        <w:jc w:val="right"/>
        <w:rPr>
          <w:b w:val="0"/>
          <w:lang w:val="fr-FR"/>
        </w:rPr>
      </w:pPr>
    </w:p>
    <w:p w14:paraId="326847AF" w14:textId="0C5A8810" w:rsidR="00C41C73" w:rsidRDefault="00B656B3" w:rsidP="00C41C73">
      <w:pPr>
        <w:pStyle w:val="StyleHeader4Para4Left0Firstline0"/>
        <w:numPr>
          <w:ilvl w:val="0"/>
          <w:numId w:val="0"/>
        </w:numPr>
        <w:jc w:val="center"/>
        <w:rPr>
          <w:b/>
          <w:sz w:val="22"/>
        </w:rPr>
      </w:pPr>
      <w:r>
        <w:rPr>
          <w:b/>
          <w:sz w:val="22"/>
        </w:rPr>
        <w:t>ENMIENDAS AL PROGRAMA DE TRABAJO DEL PNUD PARA 2023</w:t>
      </w:r>
    </w:p>
    <w:p w14:paraId="6592C1B7" w14:textId="77777777" w:rsidR="00C41C73" w:rsidRDefault="00C41C73" w:rsidP="00C41C73">
      <w:pPr>
        <w:pStyle w:val="StyleHeader4Para4Left0Firstline0"/>
        <w:numPr>
          <w:ilvl w:val="0"/>
          <w:numId w:val="0"/>
        </w:numPr>
        <w:jc w:val="center"/>
        <w:rPr>
          <w:b/>
          <w:sz w:val="22"/>
        </w:rPr>
      </w:pPr>
    </w:p>
    <w:p w14:paraId="4A1E6BB6" w14:textId="77777777" w:rsidR="00C41C73" w:rsidRDefault="00C41C73" w:rsidP="00C41C73">
      <w:pPr>
        <w:pStyle w:val="StyleHeader4Para4Left0Firstline0"/>
        <w:numPr>
          <w:ilvl w:val="0"/>
          <w:numId w:val="0"/>
        </w:numPr>
        <w:tabs>
          <w:tab w:val="left" w:pos="720"/>
        </w:tabs>
        <w:jc w:val="center"/>
        <w:rPr>
          <w:b/>
          <w:sz w:val="22"/>
        </w:rPr>
      </w:pPr>
      <w:r>
        <w:br w:type="page"/>
      </w:r>
    </w:p>
    <w:p w14:paraId="75B8CA87" w14:textId="77777777" w:rsidR="000E2026" w:rsidRDefault="000E2026" w:rsidP="000E2026">
      <w:pPr>
        <w:spacing w:after="240" w:line="360" w:lineRule="auto"/>
        <w:jc w:val="center"/>
        <w:rPr>
          <w:b/>
          <w:color w:val="000000" w:themeColor="text1"/>
        </w:rPr>
      </w:pPr>
      <w:r>
        <w:rPr>
          <w:b/>
          <w:color w:val="000000" w:themeColor="text1"/>
        </w:rPr>
        <w:lastRenderedPageBreak/>
        <w:t>COMENTARIOS Y RECOMENDACIÓN DE LA SECRETARÍA DEL FONDO</w:t>
      </w:r>
    </w:p>
    <w:p w14:paraId="4D3E996C" w14:textId="77777777" w:rsidR="000E2026" w:rsidRDefault="000E2026" w:rsidP="00B656B3">
      <w:pPr>
        <w:pStyle w:val="Heading1"/>
      </w:pPr>
      <w:r>
        <w:t xml:space="preserve">El PNUD solicita la aprobación del Comité Ejecutivo de 5.117.814 $EUA más unos gastos de apoyo al organismo de 358.247 $EUA para sus enmiendas al programa de trabajo para 2023, indicadas en el cuadro 1. La presentación se adjunta al presente documento. </w:t>
      </w:r>
    </w:p>
    <w:p w14:paraId="7590B227" w14:textId="77777777" w:rsidR="000E2026" w:rsidRDefault="000E2026" w:rsidP="000E2026">
      <w:pPr>
        <w:pStyle w:val="Heading1"/>
        <w:numPr>
          <w:ilvl w:val="0"/>
          <w:numId w:val="0"/>
        </w:numPr>
        <w:tabs>
          <w:tab w:val="left" w:pos="720"/>
        </w:tabs>
        <w:spacing w:after="0"/>
        <w:rPr>
          <w:b/>
        </w:rPr>
      </w:pPr>
      <w:r>
        <w:rPr>
          <w:b/>
        </w:rPr>
        <w:t>Cuadro 1: Enmiendas al programa de trabajo del PNUD para 2023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30" w:type="dxa"/>
          <w:right w:w="115" w:type="dxa"/>
        </w:tblCellMar>
        <w:tblLook w:val="01E0" w:firstRow="1" w:lastRow="1" w:firstColumn="1" w:lastColumn="1" w:noHBand="0" w:noVBand="0"/>
      </w:tblPr>
      <w:tblGrid>
        <w:gridCol w:w="1838"/>
        <w:gridCol w:w="5023"/>
        <w:gridCol w:w="1245"/>
        <w:gridCol w:w="1244"/>
      </w:tblGrid>
      <w:tr w:rsidR="000E2026" w:rsidRPr="00126897" w14:paraId="7DE4EBEC" w14:textId="77777777" w:rsidTr="00FA27AA">
        <w:trPr>
          <w:trHeight w:val="413"/>
          <w:tblHeader/>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hideMark/>
          </w:tcPr>
          <w:p w14:paraId="4B0F6DEA" w14:textId="77777777" w:rsidR="000E2026" w:rsidRPr="00126897" w:rsidRDefault="000E2026" w:rsidP="00FA27AA">
            <w:pPr>
              <w:jc w:val="left"/>
              <w:rPr>
                <w:b/>
                <w:color w:val="000000" w:themeColor="text1"/>
                <w:sz w:val="20"/>
                <w:szCs w:val="20"/>
              </w:rPr>
            </w:pPr>
            <w:r>
              <w:rPr>
                <w:b/>
                <w:color w:val="000000" w:themeColor="text1"/>
                <w:sz w:val="20"/>
              </w:rPr>
              <w:t>País</w:t>
            </w:r>
          </w:p>
        </w:tc>
        <w:tc>
          <w:tcPr>
            <w:tcW w:w="2686" w:type="pct"/>
            <w:tcBorders>
              <w:top w:val="single" w:sz="4" w:space="0" w:color="auto"/>
              <w:left w:val="single" w:sz="4" w:space="0" w:color="auto"/>
              <w:bottom w:val="single" w:sz="4" w:space="0" w:color="auto"/>
              <w:right w:val="single" w:sz="4" w:space="0" w:color="auto"/>
            </w:tcBorders>
            <w:vAlign w:val="center"/>
            <w:hideMark/>
          </w:tcPr>
          <w:p w14:paraId="29F88BA4" w14:textId="77777777" w:rsidR="000E2026" w:rsidRPr="00126897" w:rsidRDefault="000E2026" w:rsidP="00FA27AA">
            <w:pPr>
              <w:jc w:val="center"/>
              <w:rPr>
                <w:b/>
                <w:color w:val="000000" w:themeColor="text1"/>
                <w:sz w:val="20"/>
                <w:szCs w:val="20"/>
              </w:rPr>
            </w:pPr>
            <w:r>
              <w:rPr>
                <w:b/>
                <w:color w:val="000000" w:themeColor="text1"/>
                <w:sz w:val="20"/>
              </w:rPr>
              <w:t>Actividad/proyecto</w:t>
            </w:r>
          </w:p>
        </w:tc>
        <w:tc>
          <w:tcPr>
            <w:tcW w:w="666" w:type="pct"/>
            <w:tcBorders>
              <w:top w:val="single" w:sz="4" w:space="0" w:color="auto"/>
              <w:left w:val="single" w:sz="4" w:space="0" w:color="auto"/>
              <w:bottom w:val="single" w:sz="4" w:space="0" w:color="auto"/>
              <w:right w:val="single" w:sz="4" w:space="0" w:color="auto"/>
            </w:tcBorders>
            <w:tcMar>
              <w:top w:w="0" w:type="dxa"/>
              <w:left w:w="0" w:type="dxa"/>
              <w:bottom w:w="0" w:type="dxa"/>
              <w:right w:w="0" w:type="dxa"/>
            </w:tcMar>
            <w:vAlign w:val="center"/>
            <w:hideMark/>
          </w:tcPr>
          <w:p w14:paraId="3F11E00E" w14:textId="77777777" w:rsidR="000E2026" w:rsidRPr="00126897" w:rsidRDefault="000E2026" w:rsidP="00FA27AA">
            <w:pPr>
              <w:jc w:val="center"/>
              <w:rPr>
                <w:b/>
                <w:color w:val="000000" w:themeColor="text1"/>
                <w:sz w:val="20"/>
                <w:szCs w:val="20"/>
              </w:rPr>
            </w:pPr>
            <w:r>
              <w:rPr>
                <w:b/>
                <w:color w:val="000000" w:themeColor="text1"/>
                <w:sz w:val="20"/>
              </w:rPr>
              <w:t>Cantidad solicitada ($EUA)</w:t>
            </w:r>
          </w:p>
        </w:tc>
        <w:tc>
          <w:tcPr>
            <w:tcW w:w="665" w:type="pct"/>
            <w:tcBorders>
              <w:top w:val="single" w:sz="4" w:space="0" w:color="auto"/>
              <w:left w:val="single" w:sz="4" w:space="0" w:color="auto"/>
              <w:bottom w:val="single" w:sz="4" w:space="0" w:color="auto"/>
              <w:right w:val="single" w:sz="4" w:space="0" w:color="auto"/>
            </w:tcBorders>
            <w:tcMar>
              <w:top w:w="0" w:type="dxa"/>
              <w:left w:w="0" w:type="dxa"/>
              <w:bottom w:w="0" w:type="dxa"/>
              <w:right w:w="0" w:type="dxa"/>
            </w:tcMar>
            <w:vAlign w:val="center"/>
            <w:hideMark/>
          </w:tcPr>
          <w:p w14:paraId="2BCD4BE2" w14:textId="77777777" w:rsidR="000E2026" w:rsidRPr="00126897" w:rsidRDefault="000E2026" w:rsidP="00FA27AA">
            <w:pPr>
              <w:jc w:val="center"/>
              <w:rPr>
                <w:b/>
                <w:color w:val="000000" w:themeColor="text1"/>
                <w:sz w:val="20"/>
                <w:szCs w:val="20"/>
              </w:rPr>
            </w:pPr>
            <w:r>
              <w:rPr>
                <w:b/>
                <w:color w:val="000000" w:themeColor="text1"/>
                <w:sz w:val="20"/>
              </w:rPr>
              <w:t>Cantidad recomendada ($EUA)</w:t>
            </w:r>
          </w:p>
        </w:tc>
      </w:tr>
      <w:tr w:rsidR="000E2026" w:rsidRPr="00126897" w14:paraId="594A8F3E" w14:textId="77777777" w:rsidTr="00FA27AA">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523BC03C" w14:textId="77777777" w:rsidR="000E2026" w:rsidRPr="00126897" w:rsidRDefault="000E2026" w:rsidP="00FA27AA">
            <w:pPr>
              <w:widowControl w:val="0"/>
              <w:rPr>
                <w:color w:val="000000" w:themeColor="text1"/>
                <w:sz w:val="20"/>
                <w:szCs w:val="20"/>
              </w:rPr>
            </w:pPr>
            <w:r>
              <w:rPr>
                <w:b/>
                <w:color w:val="000000" w:themeColor="text1"/>
                <w:sz w:val="20"/>
              </w:rPr>
              <w:t>SECCIÓN A: ACTIVIDADES RECOMENDADAS PARA APROBACIÓN GENERAL</w:t>
            </w:r>
          </w:p>
        </w:tc>
      </w:tr>
      <w:tr w:rsidR="000E2026" w:rsidRPr="00126897" w14:paraId="16279F1A" w14:textId="77777777" w:rsidTr="00FA27AA">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1C662860" w14:textId="0FA143DE" w:rsidR="000E2026" w:rsidRPr="00126897" w:rsidRDefault="000E2026" w:rsidP="00FA27AA">
            <w:pPr>
              <w:widowControl w:val="0"/>
              <w:rPr>
                <w:b/>
                <w:color w:val="000000" w:themeColor="text1"/>
                <w:sz w:val="20"/>
                <w:szCs w:val="20"/>
              </w:rPr>
            </w:pPr>
            <w:r>
              <w:rPr>
                <w:b/>
                <w:color w:val="000000" w:themeColor="text1"/>
                <w:sz w:val="20"/>
              </w:rPr>
              <w:t>A1: Renovación de proyectos de fortalecimiento institucional</w:t>
            </w:r>
          </w:p>
        </w:tc>
      </w:tr>
      <w:tr w:rsidR="000E2026" w:rsidRPr="00126897" w14:paraId="477E4364"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90F7314" w14:textId="77777777" w:rsidR="000E2026" w:rsidRPr="00126897" w:rsidRDefault="000E2026" w:rsidP="00FA27AA">
            <w:pPr>
              <w:widowControl w:val="0"/>
              <w:jc w:val="left"/>
              <w:rPr>
                <w:b/>
                <w:bCs/>
                <w:color w:val="000000" w:themeColor="text1"/>
                <w:sz w:val="20"/>
                <w:szCs w:val="20"/>
              </w:rPr>
            </w:pPr>
            <w:r>
              <w:rPr>
                <w:sz w:val="20"/>
              </w:rPr>
              <w:t>Colombia</w:t>
            </w:r>
          </w:p>
        </w:tc>
        <w:tc>
          <w:tcPr>
            <w:tcW w:w="2686" w:type="pct"/>
            <w:tcBorders>
              <w:top w:val="single" w:sz="4" w:space="0" w:color="auto"/>
              <w:left w:val="single" w:sz="4" w:space="0" w:color="auto"/>
              <w:bottom w:val="single" w:sz="4" w:space="0" w:color="auto"/>
              <w:right w:val="single" w:sz="4" w:space="0" w:color="auto"/>
            </w:tcBorders>
          </w:tcPr>
          <w:p w14:paraId="30BE7672" w14:textId="77777777" w:rsidR="000E2026" w:rsidRPr="00126897" w:rsidRDefault="000E2026" w:rsidP="00FA27AA">
            <w:pPr>
              <w:jc w:val="left"/>
              <w:rPr>
                <w:sz w:val="20"/>
                <w:szCs w:val="20"/>
              </w:rPr>
            </w:pPr>
            <w:r>
              <w:rPr>
                <w:color w:val="000000"/>
                <w:sz w:val="20"/>
              </w:rPr>
              <w:t xml:space="preserve">Renovación de proyecto de fortalecimiento institucional (fase XIV) </w:t>
            </w:r>
          </w:p>
        </w:tc>
        <w:tc>
          <w:tcPr>
            <w:tcW w:w="666" w:type="pct"/>
            <w:tcBorders>
              <w:top w:val="single" w:sz="4" w:space="0" w:color="auto"/>
              <w:left w:val="single" w:sz="4" w:space="0" w:color="auto"/>
              <w:bottom w:val="single" w:sz="4" w:space="0" w:color="auto"/>
              <w:right w:val="single" w:sz="4" w:space="0" w:color="auto"/>
            </w:tcBorders>
          </w:tcPr>
          <w:p w14:paraId="15D2C563" w14:textId="77777777" w:rsidR="000E2026" w:rsidRPr="00126897" w:rsidRDefault="000E2026" w:rsidP="00FA27AA">
            <w:pPr>
              <w:jc w:val="right"/>
              <w:rPr>
                <w:color w:val="000000" w:themeColor="text1"/>
                <w:sz w:val="20"/>
                <w:szCs w:val="20"/>
              </w:rPr>
            </w:pPr>
            <w:r>
              <w:rPr>
                <w:color w:val="000000" w:themeColor="text1"/>
                <w:sz w:val="20"/>
              </w:rPr>
              <w:t>730.230</w:t>
            </w:r>
          </w:p>
        </w:tc>
        <w:tc>
          <w:tcPr>
            <w:tcW w:w="665" w:type="pct"/>
            <w:tcBorders>
              <w:top w:val="single" w:sz="4" w:space="0" w:color="auto"/>
              <w:left w:val="single" w:sz="4" w:space="0" w:color="auto"/>
              <w:bottom w:val="single" w:sz="4" w:space="0" w:color="auto"/>
              <w:right w:val="single" w:sz="4" w:space="0" w:color="auto"/>
            </w:tcBorders>
          </w:tcPr>
          <w:p w14:paraId="51EB35DD" w14:textId="77777777" w:rsidR="000E2026" w:rsidRPr="00126897" w:rsidRDefault="000E2026" w:rsidP="00FA27AA">
            <w:pPr>
              <w:jc w:val="right"/>
              <w:rPr>
                <w:color w:val="000000" w:themeColor="text1"/>
                <w:sz w:val="20"/>
                <w:szCs w:val="20"/>
              </w:rPr>
            </w:pPr>
            <w:r>
              <w:rPr>
                <w:color w:val="000000" w:themeColor="text1"/>
                <w:sz w:val="20"/>
              </w:rPr>
              <w:t>730.230</w:t>
            </w:r>
          </w:p>
        </w:tc>
      </w:tr>
      <w:tr w:rsidR="000E2026" w:rsidRPr="00126897" w14:paraId="71A425CF"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51EC2094" w14:textId="77777777" w:rsidR="000E2026" w:rsidRPr="00126897" w:rsidRDefault="000E2026" w:rsidP="00FA27AA">
            <w:pPr>
              <w:jc w:val="left"/>
              <w:rPr>
                <w:color w:val="000000"/>
                <w:sz w:val="20"/>
                <w:szCs w:val="20"/>
              </w:rPr>
            </w:pPr>
            <w:r>
              <w:rPr>
                <w:sz w:val="20"/>
              </w:rPr>
              <w:t>Costa Rica</w:t>
            </w:r>
          </w:p>
        </w:tc>
        <w:tc>
          <w:tcPr>
            <w:tcW w:w="2686" w:type="pct"/>
            <w:tcBorders>
              <w:top w:val="single" w:sz="4" w:space="0" w:color="auto"/>
              <w:left w:val="single" w:sz="4" w:space="0" w:color="auto"/>
              <w:bottom w:val="single" w:sz="4" w:space="0" w:color="auto"/>
              <w:right w:val="single" w:sz="4" w:space="0" w:color="auto"/>
            </w:tcBorders>
          </w:tcPr>
          <w:p w14:paraId="6AAAB204" w14:textId="77777777" w:rsidR="000E2026" w:rsidRPr="00126897" w:rsidRDefault="000E2026" w:rsidP="00FA27AA">
            <w:pPr>
              <w:jc w:val="left"/>
              <w:rPr>
                <w:sz w:val="20"/>
                <w:szCs w:val="20"/>
              </w:rPr>
            </w:pPr>
            <w:r>
              <w:rPr>
                <w:color w:val="000000"/>
                <w:sz w:val="20"/>
              </w:rPr>
              <w:t xml:space="preserve">Renovación de proyecto de fortalecimiento institucional (fase XV) </w:t>
            </w:r>
          </w:p>
        </w:tc>
        <w:tc>
          <w:tcPr>
            <w:tcW w:w="666" w:type="pct"/>
            <w:tcBorders>
              <w:top w:val="single" w:sz="4" w:space="0" w:color="auto"/>
              <w:left w:val="single" w:sz="4" w:space="0" w:color="auto"/>
              <w:bottom w:val="single" w:sz="4" w:space="0" w:color="auto"/>
              <w:right w:val="single" w:sz="4" w:space="0" w:color="auto"/>
            </w:tcBorders>
          </w:tcPr>
          <w:p w14:paraId="317C4501" w14:textId="77777777" w:rsidR="000E2026" w:rsidRPr="00126897" w:rsidRDefault="000E2026" w:rsidP="00FA27AA">
            <w:pPr>
              <w:jc w:val="right"/>
              <w:rPr>
                <w:color w:val="000000" w:themeColor="text1"/>
                <w:sz w:val="20"/>
                <w:szCs w:val="20"/>
              </w:rPr>
            </w:pPr>
            <w:r>
              <w:rPr>
                <w:color w:val="000000" w:themeColor="text1"/>
                <w:sz w:val="20"/>
              </w:rPr>
              <w:t>372.304</w:t>
            </w:r>
          </w:p>
        </w:tc>
        <w:tc>
          <w:tcPr>
            <w:tcW w:w="665" w:type="pct"/>
            <w:tcBorders>
              <w:top w:val="single" w:sz="4" w:space="0" w:color="auto"/>
              <w:left w:val="single" w:sz="4" w:space="0" w:color="auto"/>
              <w:bottom w:val="single" w:sz="4" w:space="0" w:color="auto"/>
              <w:right w:val="single" w:sz="4" w:space="0" w:color="auto"/>
            </w:tcBorders>
          </w:tcPr>
          <w:p w14:paraId="07701361" w14:textId="77777777" w:rsidR="000E2026" w:rsidRPr="00126897" w:rsidRDefault="000E2026" w:rsidP="00FA27AA">
            <w:pPr>
              <w:jc w:val="right"/>
              <w:rPr>
                <w:color w:val="000000" w:themeColor="text1"/>
                <w:sz w:val="20"/>
                <w:szCs w:val="20"/>
              </w:rPr>
            </w:pPr>
            <w:r>
              <w:rPr>
                <w:color w:val="000000" w:themeColor="text1"/>
                <w:sz w:val="20"/>
              </w:rPr>
              <w:t>372.304</w:t>
            </w:r>
          </w:p>
        </w:tc>
      </w:tr>
      <w:tr w:rsidR="000E2026" w:rsidRPr="00126897" w14:paraId="4BB55B35"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14B7188" w14:textId="77777777" w:rsidR="000E2026" w:rsidRPr="00126897" w:rsidRDefault="000E2026" w:rsidP="00FA27AA">
            <w:pPr>
              <w:jc w:val="left"/>
              <w:rPr>
                <w:color w:val="000000"/>
                <w:sz w:val="20"/>
                <w:szCs w:val="20"/>
              </w:rPr>
            </w:pPr>
            <w:r>
              <w:rPr>
                <w:sz w:val="20"/>
              </w:rPr>
              <w:t>India</w:t>
            </w:r>
          </w:p>
        </w:tc>
        <w:tc>
          <w:tcPr>
            <w:tcW w:w="2686" w:type="pct"/>
            <w:tcBorders>
              <w:top w:val="single" w:sz="4" w:space="0" w:color="auto"/>
              <w:left w:val="single" w:sz="4" w:space="0" w:color="auto"/>
              <w:bottom w:val="single" w:sz="4" w:space="0" w:color="auto"/>
              <w:right w:val="single" w:sz="4" w:space="0" w:color="auto"/>
            </w:tcBorders>
          </w:tcPr>
          <w:p w14:paraId="064F47A6" w14:textId="77777777" w:rsidR="000E2026" w:rsidRPr="00126897" w:rsidRDefault="000E2026" w:rsidP="00FA27AA">
            <w:pPr>
              <w:jc w:val="left"/>
              <w:rPr>
                <w:sz w:val="20"/>
                <w:szCs w:val="20"/>
              </w:rPr>
            </w:pPr>
            <w:r>
              <w:rPr>
                <w:color w:val="000000"/>
                <w:sz w:val="20"/>
              </w:rPr>
              <w:t xml:space="preserve">Renovación de proyecto de fortalecimiento institucional (fase XIV) </w:t>
            </w:r>
          </w:p>
        </w:tc>
        <w:tc>
          <w:tcPr>
            <w:tcW w:w="666" w:type="pct"/>
            <w:tcBorders>
              <w:top w:val="single" w:sz="4" w:space="0" w:color="auto"/>
              <w:left w:val="single" w:sz="4" w:space="0" w:color="auto"/>
              <w:bottom w:val="single" w:sz="4" w:space="0" w:color="auto"/>
              <w:right w:val="single" w:sz="4" w:space="0" w:color="auto"/>
            </w:tcBorders>
          </w:tcPr>
          <w:p w14:paraId="2A7C6B98" w14:textId="77777777" w:rsidR="000E2026" w:rsidRPr="00126897" w:rsidRDefault="000E2026" w:rsidP="00FA27AA">
            <w:pPr>
              <w:jc w:val="right"/>
              <w:rPr>
                <w:color w:val="000000" w:themeColor="text1"/>
                <w:sz w:val="20"/>
                <w:szCs w:val="20"/>
              </w:rPr>
            </w:pPr>
            <w:r>
              <w:rPr>
                <w:color w:val="000000" w:themeColor="text1"/>
                <w:sz w:val="20"/>
              </w:rPr>
              <w:t>988.909</w:t>
            </w:r>
          </w:p>
        </w:tc>
        <w:tc>
          <w:tcPr>
            <w:tcW w:w="665" w:type="pct"/>
            <w:tcBorders>
              <w:top w:val="single" w:sz="4" w:space="0" w:color="auto"/>
              <w:left w:val="single" w:sz="4" w:space="0" w:color="auto"/>
              <w:bottom w:val="single" w:sz="4" w:space="0" w:color="auto"/>
              <w:right w:val="single" w:sz="4" w:space="0" w:color="auto"/>
            </w:tcBorders>
          </w:tcPr>
          <w:p w14:paraId="02387A38" w14:textId="77777777" w:rsidR="000E2026" w:rsidRPr="00126897" w:rsidRDefault="000E2026" w:rsidP="00FA27AA">
            <w:pPr>
              <w:jc w:val="right"/>
              <w:rPr>
                <w:color w:val="000000" w:themeColor="text1"/>
                <w:sz w:val="20"/>
                <w:szCs w:val="20"/>
              </w:rPr>
            </w:pPr>
            <w:r>
              <w:rPr>
                <w:color w:val="000000" w:themeColor="text1"/>
                <w:sz w:val="20"/>
              </w:rPr>
              <w:t>988.909</w:t>
            </w:r>
          </w:p>
        </w:tc>
      </w:tr>
      <w:tr w:rsidR="000E2026" w:rsidRPr="00126897" w14:paraId="3B605BEA"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778E830" w14:textId="77777777" w:rsidR="000E2026" w:rsidRPr="00126897" w:rsidRDefault="000E2026" w:rsidP="00FA27AA">
            <w:pPr>
              <w:jc w:val="left"/>
              <w:rPr>
                <w:color w:val="000000"/>
                <w:sz w:val="20"/>
                <w:szCs w:val="20"/>
              </w:rPr>
            </w:pPr>
            <w:r>
              <w:rPr>
                <w:sz w:val="20"/>
              </w:rPr>
              <w:t>Malasia</w:t>
            </w:r>
          </w:p>
        </w:tc>
        <w:tc>
          <w:tcPr>
            <w:tcW w:w="2686" w:type="pct"/>
            <w:tcBorders>
              <w:top w:val="single" w:sz="4" w:space="0" w:color="auto"/>
              <w:left w:val="single" w:sz="4" w:space="0" w:color="auto"/>
              <w:bottom w:val="single" w:sz="4" w:space="0" w:color="auto"/>
              <w:right w:val="single" w:sz="4" w:space="0" w:color="auto"/>
            </w:tcBorders>
          </w:tcPr>
          <w:p w14:paraId="44701B15" w14:textId="77777777" w:rsidR="000E2026" w:rsidRPr="00126897" w:rsidRDefault="000E2026" w:rsidP="00FA27AA">
            <w:pPr>
              <w:jc w:val="left"/>
              <w:rPr>
                <w:sz w:val="20"/>
                <w:szCs w:val="20"/>
              </w:rPr>
            </w:pPr>
            <w:r>
              <w:rPr>
                <w:color w:val="000000"/>
                <w:sz w:val="20"/>
              </w:rPr>
              <w:t xml:space="preserve">Renovación de proyecto de fortalecimiento institucional (fase XV) </w:t>
            </w:r>
          </w:p>
        </w:tc>
        <w:tc>
          <w:tcPr>
            <w:tcW w:w="666" w:type="pct"/>
            <w:tcBorders>
              <w:top w:val="single" w:sz="4" w:space="0" w:color="auto"/>
              <w:left w:val="single" w:sz="4" w:space="0" w:color="auto"/>
              <w:bottom w:val="single" w:sz="4" w:space="0" w:color="auto"/>
              <w:right w:val="single" w:sz="4" w:space="0" w:color="auto"/>
            </w:tcBorders>
          </w:tcPr>
          <w:p w14:paraId="1BCBBD76" w14:textId="77777777" w:rsidR="000E2026" w:rsidRPr="00126897" w:rsidRDefault="000E2026" w:rsidP="00FA27AA">
            <w:pPr>
              <w:jc w:val="right"/>
              <w:rPr>
                <w:color w:val="000000" w:themeColor="text1"/>
                <w:sz w:val="20"/>
                <w:szCs w:val="20"/>
              </w:rPr>
            </w:pPr>
            <w:r>
              <w:rPr>
                <w:color w:val="000000" w:themeColor="text1"/>
                <w:sz w:val="20"/>
              </w:rPr>
              <w:t>740.563</w:t>
            </w:r>
          </w:p>
        </w:tc>
        <w:tc>
          <w:tcPr>
            <w:tcW w:w="665" w:type="pct"/>
            <w:tcBorders>
              <w:top w:val="single" w:sz="4" w:space="0" w:color="auto"/>
              <w:left w:val="single" w:sz="4" w:space="0" w:color="auto"/>
              <w:bottom w:val="single" w:sz="4" w:space="0" w:color="auto"/>
              <w:right w:val="single" w:sz="4" w:space="0" w:color="auto"/>
            </w:tcBorders>
          </w:tcPr>
          <w:p w14:paraId="7230209F" w14:textId="77777777" w:rsidR="000E2026" w:rsidRPr="00126897" w:rsidRDefault="000E2026" w:rsidP="00FA27AA">
            <w:pPr>
              <w:jc w:val="right"/>
              <w:rPr>
                <w:color w:val="000000" w:themeColor="text1"/>
                <w:sz w:val="20"/>
                <w:szCs w:val="20"/>
              </w:rPr>
            </w:pPr>
            <w:r>
              <w:rPr>
                <w:color w:val="000000" w:themeColor="text1"/>
                <w:sz w:val="20"/>
              </w:rPr>
              <w:t>740.563</w:t>
            </w:r>
          </w:p>
        </w:tc>
      </w:tr>
      <w:tr w:rsidR="000E2026" w:rsidRPr="00126897" w14:paraId="55475239"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7AB2E610" w14:textId="77777777" w:rsidR="000E2026" w:rsidRPr="00126897" w:rsidRDefault="000E2026" w:rsidP="00FA27AA">
            <w:pPr>
              <w:jc w:val="left"/>
              <w:rPr>
                <w:color w:val="000000"/>
                <w:sz w:val="20"/>
                <w:szCs w:val="20"/>
              </w:rPr>
            </w:pPr>
            <w:r>
              <w:rPr>
                <w:sz w:val="20"/>
              </w:rPr>
              <w:t>Pakistán</w:t>
            </w:r>
          </w:p>
        </w:tc>
        <w:tc>
          <w:tcPr>
            <w:tcW w:w="2686" w:type="pct"/>
            <w:tcBorders>
              <w:top w:val="single" w:sz="4" w:space="0" w:color="auto"/>
              <w:left w:val="single" w:sz="4" w:space="0" w:color="auto"/>
              <w:bottom w:val="single" w:sz="4" w:space="0" w:color="auto"/>
              <w:right w:val="single" w:sz="4" w:space="0" w:color="auto"/>
            </w:tcBorders>
          </w:tcPr>
          <w:p w14:paraId="3C30EDA5" w14:textId="77777777" w:rsidR="000E2026" w:rsidRPr="00126897" w:rsidRDefault="000E2026" w:rsidP="00FA27AA">
            <w:pPr>
              <w:jc w:val="left"/>
              <w:rPr>
                <w:color w:val="000000"/>
                <w:sz w:val="20"/>
                <w:szCs w:val="20"/>
              </w:rPr>
            </w:pPr>
            <w:r>
              <w:rPr>
                <w:color w:val="000000"/>
                <w:sz w:val="20"/>
              </w:rPr>
              <w:t xml:space="preserve">Renovación de proyecto de fortalecimiento institucional (fase XII) </w:t>
            </w:r>
          </w:p>
        </w:tc>
        <w:tc>
          <w:tcPr>
            <w:tcW w:w="666" w:type="pct"/>
            <w:tcBorders>
              <w:top w:val="single" w:sz="4" w:space="0" w:color="auto"/>
              <w:left w:val="single" w:sz="4" w:space="0" w:color="auto"/>
              <w:bottom w:val="single" w:sz="4" w:space="0" w:color="auto"/>
              <w:right w:val="single" w:sz="4" w:space="0" w:color="auto"/>
            </w:tcBorders>
          </w:tcPr>
          <w:p w14:paraId="3C19BA45" w14:textId="77777777" w:rsidR="000E2026" w:rsidRPr="00126897" w:rsidRDefault="000E2026" w:rsidP="00FA27AA">
            <w:pPr>
              <w:jc w:val="right"/>
              <w:rPr>
                <w:color w:val="000000" w:themeColor="text1"/>
                <w:sz w:val="20"/>
                <w:szCs w:val="20"/>
              </w:rPr>
            </w:pPr>
            <w:r>
              <w:rPr>
                <w:color w:val="000000" w:themeColor="text1"/>
                <w:sz w:val="20"/>
              </w:rPr>
              <w:t>594.748</w:t>
            </w:r>
          </w:p>
        </w:tc>
        <w:tc>
          <w:tcPr>
            <w:tcW w:w="665" w:type="pct"/>
            <w:tcBorders>
              <w:top w:val="single" w:sz="4" w:space="0" w:color="auto"/>
              <w:left w:val="single" w:sz="4" w:space="0" w:color="auto"/>
              <w:bottom w:val="single" w:sz="4" w:space="0" w:color="auto"/>
              <w:right w:val="single" w:sz="4" w:space="0" w:color="auto"/>
            </w:tcBorders>
          </w:tcPr>
          <w:p w14:paraId="420BAF0D" w14:textId="77777777" w:rsidR="000E2026" w:rsidRPr="00126897" w:rsidRDefault="000E2026" w:rsidP="00FA27AA">
            <w:pPr>
              <w:jc w:val="right"/>
              <w:rPr>
                <w:color w:val="000000" w:themeColor="text1"/>
                <w:sz w:val="20"/>
                <w:szCs w:val="20"/>
              </w:rPr>
            </w:pPr>
            <w:r>
              <w:rPr>
                <w:color w:val="000000" w:themeColor="text1"/>
                <w:sz w:val="20"/>
              </w:rPr>
              <w:t>594.748</w:t>
            </w:r>
          </w:p>
        </w:tc>
      </w:tr>
      <w:tr w:rsidR="000E2026" w:rsidRPr="00126897" w14:paraId="676867C9" w14:textId="77777777" w:rsidTr="00FA27AA">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2C2A4002" w14:textId="77777777" w:rsidR="000E2026" w:rsidRPr="00126897" w:rsidRDefault="000E2026" w:rsidP="00FA27AA">
            <w:pPr>
              <w:jc w:val="left"/>
              <w:rPr>
                <w:color w:val="000000"/>
                <w:sz w:val="20"/>
                <w:szCs w:val="20"/>
              </w:rPr>
            </w:pPr>
            <w:r>
              <w:rPr>
                <w:sz w:val="20"/>
              </w:rPr>
              <w:t>Uruguay</w:t>
            </w:r>
          </w:p>
        </w:tc>
        <w:tc>
          <w:tcPr>
            <w:tcW w:w="2686" w:type="pct"/>
            <w:tcBorders>
              <w:top w:val="single" w:sz="4" w:space="0" w:color="auto"/>
              <w:left w:val="single" w:sz="4" w:space="0" w:color="auto"/>
              <w:bottom w:val="single" w:sz="4" w:space="0" w:color="auto"/>
              <w:right w:val="single" w:sz="4" w:space="0" w:color="auto"/>
            </w:tcBorders>
          </w:tcPr>
          <w:p w14:paraId="6BE64465" w14:textId="77777777" w:rsidR="000E2026" w:rsidRPr="00126897" w:rsidRDefault="000E2026" w:rsidP="00FA27AA">
            <w:pPr>
              <w:jc w:val="left"/>
              <w:rPr>
                <w:color w:val="000000"/>
                <w:sz w:val="20"/>
                <w:szCs w:val="20"/>
              </w:rPr>
            </w:pPr>
            <w:r>
              <w:rPr>
                <w:color w:val="000000"/>
                <w:sz w:val="20"/>
              </w:rPr>
              <w:t xml:space="preserve">Renovación de proyecto de fortalecimiento institucional (fase XV) </w:t>
            </w:r>
          </w:p>
        </w:tc>
        <w:tc>
          <w:tcPr>
            <w:tcW w:w="666" w:type="pct"/>
            <w:tcBorders>
              <w:top w:val="single" w:sz="4" w:space="0" w:color="auto"/>
              <w:left w:val="single" w:sz="4" w:space="0" w:color="auto"/>
              <w:bottom w:val="single" w:sz="4" w:space="0" w:color="auto"/>
              <w:right w:val="single" w:sz="4" w:space="0" w:color="auto"/>
            </w:tcBorders>
          </w:tcPr>
          <w:p w14:paraId="7BDAD551" w14:textId="77777777" w:rsidR="000E2026" w:rsidRPr="00126897" w:rsidRDefault="000E2026" w:rsidP="00FA27AA">
            <w:pPr>
              <w:jc w:val="right"/>
              <w:rPr>
                <w:color w:val="000000" w:themeColor="text1"/>
                <w:sz w:val="20"/>
                <w:szCs w:val="20"/>
              </w:rPr>
            </w:pPr>
            <w:r>
              <w:rPr>
                <w:color w:val="000000" w:themeColor="text1"/>
                <w:sz w:val="20"/>
              </w:rPr>
              <w:t>399.560</w:t>
            </w:r>
          </w:p>
        </w:tc>
        <w:tc>
          <w:tcPr>
            <w:tcW w:w="665" w:type="pct"/>
            <w:tcBorders>
              <w:top w:val="single" w:sz="4" w:space="0" w:color="auto"/>
              <w:left w:val="single" w:sz="4" w:space="0" w:color="auto"/>
              <w:bottom w:val="single" w:sz="4" w:space="0" w:color="auto"/>
              <w:right w:val="single" w:sz="4" w:space="0" w:color="auto"/>
            </w:tcBorders>
          </w:tcPr>
          <w:p w14:paraId="153683BB" w14:textId="77777777" w:rsidR="000E2026" w:rsidRPr="00126897" w:rsidRDefault="000E2026" w:rsidP="00FA27AA">
            <w:pPr>
              <w:jc w:val="right"/>
              <w:rPr>
                <w:color w:val="000000" w:themeColor="text1"/>
                <w:sz w:val="20"/>
                <w:szCs w:val="20"/>
              </w:rPr>
            </w:pPr>
            <w:r>
              <w:rPr>
                <w:color w:val="000000" w:themeColor="text1"/>
                <w:sz w:val="20"/>
              </w:rPr>
              <w:t>399.560</w:t>
            </w:r>
          </w:p>
        </w:tc>
      </w:tr>
      <w:tr w:rsidR="000E2026" w:rsidRPr="00126897" w14:paraId="327EAE8C" w14:textId="77777777" w:rsidTr="00FA27AA">
        <w:trPr>
          <w:trHeight w:val="188"/>
        </w:trPr>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2B627578" w14:textId="77777777" w:rsidR="000E2026" w:rsidRPr="00126897" w:rsidRDefault="000E2026" w:rsidP="00FA27AA">
            <w:pPr>
              <w:widowControl w:val="0"/>
              <w:ind w:right="113"/>
              <w:jc w:val="right"/>
              <w:rPr>
                <w:b/>
                <w:bCs/>
                <w:color w:val="000000" w:themeColor="text1"/>
                <w:sz w:val="20"/>
                <w:szCs w:val="20"/>
              </w:rPr>
            </w:pPr>
            <w:r>
              <w:rPr>
                <w:color w:val="000000" w:themeColor="text1"/>
                <w:sz w:val="20"/>
              </w:rPr>
              <w:t>Subtotal para A1</w:t>
            </w:r>
          </w:p>
        </w:tc>
        <w:tc>
          <w:tcPr>
            <w:tcW w:w="666" w:type="pct"/>
            <w:tcBorders>
              <w:top w:val="single" w:sz="4" w:space="0" w:color="auto"/>
              <w:left w:val="single" w:sz="4" w:space="0" w:color="auto"/>
              <w:bottom w:val="single" w:sz="4" w:space="0" w:color="auto"/>
              <w:right w:val="single" w:sz="4" w:space="0" w:color="auto"/>
            </w:tcBorders>
          </w:tcPr>
          <w:p w14:paraId="7B414233" w14:textId="77777777" w:rsidR="000E2026" w:rsidRPr="00126897" w:rsidRDefault="000E2026" w:rsidP="00FA27AA">
            <w:pPr>
              <w:jc w:val="right"/>
              <w:rPr>
                <w:color w:val="000000" w:themeColor="text1"/>
                <w:sz w:val="20"/>
                <w:szCs w:val="20"/>
              </w:rPr>
            </w:pPr>
            <w:r>
              <w:rPr>
                <w:color w:val="000000" w:themeColor="text1"/>
                <w:sz w:val="20"/>
              </w:rPr>
              <w:t>3.826.314</w:t>
            </w:r>
          </w:p>
        </w:tc>
        <w:tc>
          <w:tcPr>
            <w:tcW w:w="665" w:type="pct"/>
            <w:tcBorders>
              <w:top w:val="single" w:sz="4" w:space="0" w:color="auto"/>
              <w:left w:val="single" w:sz="4" w:space="0" w:color="auto"/>
              <w:bottom w:val="single" w:sz="4" w:space="0" w:color="auto"/>
              <w:right w:val="single" w:sz="4" w:space="0" w:color="auto"/>
            </w:tcBorders>
          </w:tcPr>
          <w:p w14:paraId="119594EB" w14:textId="77777777" w:rsidR="000E2026" w:rsidRPr="00126897" w:rsidRDefault="000E2026" w:rsidP="00FA27AA">
            <w:pPr>
              <w:jc w:val="right"/>
              <w:rPr>
                <w:color w:val="000000" w:themeColor="text1"/>
                <w:sz w:val="20"/>
                <w:szCs w:val="20"/>
              </w:rPr>
            </w:pPr>
            <w:r>
              <w:rPr>
                <w:color w:val="000000" w:themeColor="text1"/>
                <w:sz w:val="20"/>
              </w:rPr>
              <w:t>3.826.314</w:t>
            </w:r>
          </w:p>
        </w:tc>
      </w:tr>
      <w:tr w:rsidR="000E2026" w:rsidRPr="00126897" w14:paraId="5736FF62"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40FB0D05" w14:textId="77777777" w:rsidR="000E2026" w:rsidRPr="00126897" w:rsidRDefault="000E2026" w:rsidP="00FA27AA">
            <w:pPr>
              <w:widowControl w:val="0"/>
              <w:ind w:right="113"/>
              <w:jc w:val="right"/>
              <w:rPr>
                <w:b/>
                <w:bCs/>
                <w:color w:val="000000" w:themeColor="text1"/>
                <w:sz w:val="20"/>
                <w:szCs w:val="20"/>
              </w:rPr>
            </w:pPr>
            <w:r>
              <w:rPr>
                <w:color w:val="000000" w:themeColor="text1"/>
                <w:sz w:val="20"/>
              </w:rPr>
              <w:t>Gastos de apoyo al organismo</w:t>
            </w:r>
          </w:p>
        </w:tc>
        <w:tc>
          <w:tcPr>
            <w:tcW w:w="666" w:type="pct"/>
            <w:tcBorders>
              <w:top w:val="single" w:sz="4" w:space="0" w:color="auto"/>
              <w:left w:val="single" w:sz="4" w:space="0" w:color="auto"/>
              <w:bottom w:val="single" w:sz="4" w:space="0" w:color="auto"/>
              <w:right w:val="single" w:sz="4" w:space="0" w:color="auto"/>
            </w:tcBorders>
          </w:tcPr>
          <w:p w14:paraId="7A2F62B0" w14:textId="77777777" w:rsidR="000E2026" w:rsidRPr="00126897" w:rsidRDefault="000E2026" w:rsidP="00FA27AA">
            <w:pPr>
              <w:widowControl w:val="0"/>
              <w:jc w:val="right"/>
              <w:rPr>
                <w:color w:val="000000"/>
                <w:sz w:val="20"/>
                <w:szCs w:val="20"/>
              </w:rPr>
            </w:pPr>
            <w:r>
              <w:rPr>
                <w:color w:val="000000"/>
                <w:sz w:val="20"/>
              </w:rPr>
              <w:t>267.842</w:t>
            </w:r>
          </w:p>
        </w:tc>
        <w:tc>
          <w:tcPr>
            <w:tcW w:w="665" w:type="pct"/>
            <w:tcBorders>
              <w:top w:val="single" w:sz="4" w:space="0" w:color="auto"/>
              <w:left w:val="single" w:sz="4" w:space="0" w:color="auto"/>
              <w:bottom w:val="single" w:sz="4" w:space="0" w:color="auto"/>
              <w:right w:val="single" w:sz="4" w:space="0" w:color="auto"/>
            </w:tcBorders>
          </w:tcPr>
          <w:p w14:paraId="06E9ED08" w14:textId="77777777" w:rsidR="000E2026" w:rsidRPr="00126897" w:rsidRDefault="000E2026" w:rsidP="00FA27AA">
            <w:pPr>
              <w:widowControl w:val="0"/>
              <w:jc w:val="right"/>
              <w:rPr>
                <w:color w:val="000000"/>
                <w:sz w:val="20"/>
                <w:szCs w:val="20"/>
              </w:rPr>
            </w:pPr>
            <w:r>
              <w:rPr>
                <w:color w:val="000000"/>
                <w:sz w:val="20"/>
              </w:rPr>
              <w:t>267.842</w:t>
            </w:r>
          </w:p>
        </w:tc>
      </w:tr>
      <w:tr w:rsidR="000E2026" w:rsidRPr="00126897" w14:paraId="423E1B94"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73F02445" w14:textId="77777777" w:rsidR="000E2026" w:rsidRPr="00126897" w:rsidRDefault="000E2026" w:rsidP="00FA27AA">
            <w:pPr>
              <w:widowControl w:val="0"/>
              <w:ind w:right="113"/>
              <w:jc w:val="right"/>
              <w:rPr>
                <w:b/>
                <w:bCs/>
                <w:color w:val="000000" w:themeColor="text1"/>
                <w:sz w:val="20"/>
                <w:szCs w:val="20"/>
              </w:rPr>
            </w:pPr>
            <w:r>
              <w:rPr>
                <w:color w:val="000000" w:themeColor="text1"/>
                <w:sz w:val="20"/>
              </w:rPr>
              <w:t>Total para A1</w:t>
            </w:r>
          </w:p>
        </w:tc>
        <w:tc>
          <w:tcPr>
            <w:tcW w:w="666" w:type="pct"/>
            <w:tcBorders>
              <w:top w:val="single" w:sz="4" w:space="0" w:color="auto"/>
              <w:left w:val="single" w:sz="4" w:space="0" w:color="auto"/>
              <w:bottom w:val="single" w:sz="4" w:space="0" w:color="auto"/>
              <w:right w:val="single" w:sz="4" w:space="0" w:color="auto"/>
            </w:tcBorders>
          </w:tcPr>
          <w:p w14:paraId="5EAC6AD1" w14:textId="77777777" w:rsidR="000E2026" w:rsidRPr="00126897" w:rsidRDefault="000E2026" w:rsidP="00FA27AA">
            <w:pPr>
              <w:widowControl w:val="0"/>
              <w:jc w:val="right"/>
              <w:rPr>
                <w:color w:val="000000"/>
                <w:sz w:val="20"/>
                <w:szCs w:val="20"/>
              </w:rPr>
            </w:pPr>
            <w:r>
              <w:rPr>
                <w:color w:val="000000"/>
                <w:sz w:val="20"/>
              </w:rPr>
              <w:t>4.094.156</w:t>
            </w:r>
          </w:p>
        </w:tc>
        <w:tc>
          <w:tcPr>
            <w:tcW w:w="665" w:type="pct"/>
            <w:tcBorders>
              <w:top w:val="single" w:sz="4" w:space="0" w:color="auto"/>
              <w:left w:val="single" w:sz="4" w:space="0" w:color="auto"/>
              <w:bottom w:val="single" w:sz="4" w:space="0" w:color="auto"/>
              <w:right w:val="single" w:sz="4" w:space="0" w:color="auto"/>
            </w:tcBorders>
          </w:tcPr>
          <w:p w14:paraId="178AC898" w14:textId="77777777" w:rsidR="000E2026" w:rsidRPr="00126897" w:rsidRDefault="000E2026" w:rsidP="00FA27AA">
            <w:pPr>
              <w:widowControl w:val="0"/>
              <w:jc w:val="right"/>
              <w:rPr>
                <w:color w:val="000000"/>
                <w:sz w:val="20"/>
                <w:szCs w:val="20"/>
              </w:rPr>
            </w:pPr>
            <w:r>
              <w:rPr>
                <w:color w:val="000000"/>
                <w:sz w:val="20"/>
              </w:rPr>
              <w:t>4.094.156</w:t>
            </w:r>
          </w:p>
        </w:tc>
      </w:tr>
      <w:tr w:rsidR="000E2026" w:rsidRPr="00126897" w14:paraId="28E7E905" w14:textId="77777777" w:rsidTr="00FA27AA">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63B4C49F" w14:textId="77777777" w:rsidR="000E2026" w:rsidRPr="00126897" w:rsidRDefault="000E2026" w:rsidP="00FA27AA">
            <w:pPr>
              <w:widowControl w:val="0"/>
              <w:jc w:val="left"/>
              <w:rPr>
                <w:color w:val="000000"/>
                <w:sz w:val="20"/>
                <w:szCs w:val="20"/>
              </w:rPr>
            </w:pPr>
            <w:r>
              <w:rPr>
                <w:b/>
                <w:color w:val="000000" w:themeColor="text1"/>
                <w:sz w:val="20"/>
              </w:rPr>
              <w:t>A2: Preparación de proyectos para los planes de gestión de eliminación de los HCFC (PGEH)</w:t>
            </w:r>
          </w:p>
        </w:tc>
      </w:tr>
      <w:tr w:rsidR="000E2026" w:rsidRPr="00126897" w14:paraId="75ECC84F"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63E335D0" w14:textId="77777777" w:rsidR="000E2026" w:rsidRPr="00126897" w:rsidRDefault="000E2026" w:rsidP="00FA27AA">
            <w:pPr>
              <w:jc w:val="left"/>
              <w:rPr>
                <w:color w:val="000000" w:themeColor="text1"/>
                <w:sz w:val="20"/>
                <w:szCs w:val="20"/>
              </w:rPr>
            </w:pPr>
            <w:r>
              <w:rPr>
                <w:sz w:val="20"/>
              </w:rPr>
              <w:t>Perú</w:t>
            </w:r>
          </w:p>
        </w:tc>
        <w:tc>
          <w:tcPr>
            <w:tcW w:w="2686" w:type="pct"/>
            <w:tcBorders>
              <w:top w:val="single" w:sz="4" w:space="0" w:color="auto"/>
              <w:left w:val="single" w:sz="4" w:space="0" w:color="auto"/>
              <w:bottom w:val="single" w:sz="4" w:space="0" w:color="auto"/>
              <w:right w:val="single" w:sz="4" w:space="0" w:color="auto"/>
            </w:tcBorders>
          </w:tcPr>
          <w:p w14:paraId="1E9453F7" w14:textId="77777777" w:rsidR="000E2026" w:rsidRPr="00126897" w:rsidRDefault="000E2026" w:rsidP="00FA27AA">
            <w:pPr>
              <w:jc w:val="left"/>
              <w:rPr>
                <w:color w:val="000000" w:themeColor="text1"/>
                <w:sz w:val="20"/>
                <w:szCs w:val="20"/>
              </w:rPr>
            </w:pPr>
            <w:r>
              <w:rPr>
                <w:color w:val="000000" w:themeColor="text1"/>
                <w:sz w:val="20"/>
              </w:rPr>
              <w:t>Preparación de un PGEH (etapa III)</w:t>
            </w:r>
          </w:p>
        </w:tc>
        <w:tc>
          <w:tcPr>
            <w:tcW w:w="666" w:type="pct"/>
            <w:tcBorders>
              <w:top w:val="single" w:sz="4" w:space="0" w:color="auto"/>
              <w:left w:val="single" w:sz="4" w:space="0" w:color="auto"/>
              <w:bottom w:val="single" w:sz="4" w:space="0" w:color="auto"/>
              <w:right w:val="single" w:sz="4" w:space="0" w:color="auto"/>
            </w:tcBorders>
          </w:tcPr>
          <w:p w14:paraId="3B65F7AF" w14:textId="77777777" w:rsidR="000E2026" w:rsidRPr="00126897" w:rsidRDefault="000E2026" w:rsidP="00FA27AA">
            <w:pPr>
              <w:jc w:val="right"/>
              <w:rPr>
                <w:color w:val="000000" w:themeColor="text1"/>
                <w:sz w:val="20"/>
                <w:szCs w:val="20"/>
              </w:rPr>
            </w:pPr>
            <w:r>
              <w:rPr>
                <w:color w:val="000000" w:themeColor="text1"/>
                <w:sz w:val="20"/>
              </w:rPr>
              <w:t>40.000</w:t>
            </w:r>
          </w:p>
        </w:tc>
        <w:tc>
          <w:tcPr>
            <w:tcW w:w="665" w:type="pct"/>
            <w:tcBorders>
              <w:top w:val="single" w:sz="4" w:space="0" w:color="auto"/>
              <w:left w:val="single" w:sz="4" w:space="0" w:color="auto"/>
              <w:bottom w:val="single" w:sz="4" w:space="0" w:color="auto"/>
              <w:right w:val="single" w:sz="4" w:space="0" w:color="auto"/>
            </w:tcBorders>
          </w:tcPr>
          <w:p w14:paraId="51DBBCF4" w14:textId="77777777" w:rsidR="000E2026" w:rsidRPr="00126897" w:rsidRDefault="000E2026" w:rsidP="00FA27AA">
            <w:pPr>
              <w:jc w:val="right"/>
              <w:rPr>
                <w:color w:val="000000" w:themeColor="text1"/>
                <w:sz w:val="20"/>
                <w:szCs w:val="20"/>
              </w:rPr>
            </w:pPr>
            <w:r>
              <w:rPr>
                <w:color w:val="000000" w:themeColor="text1"/>
                <w:sz w:val="20"/>
              </w:rPr>
              <w:t>40.000</w:t>
            </w:r>
          </w:p>
        </w:tc>
      </w:tr>
      <w:tr w:rsidR="000E2026" w:rsidRPr="00126897" w14:paraId="712F6C9B"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7CD7F94" w14:textId="77777777" w:rsidR="000E2026" w:rsidRPr="00126897" w:rsidRDefault="000E2026" w:rsidP="00FA27AA">
            <w:pPr>
              <w:jc w:val="left"/>
              <w:rPr>
                <w:color w:val="000000" w:themeColor="text1"/>
                <w:sz w:val="20"/>
                <w:szCs w:val="20"/>
              </w:rPr>
            </w:pPr>
            <w:r>
              <w:rPr>
                <w:sz w:val="20"/>
              </w:rPr>
              <w:t>Sudán del Sur</w:t>
            </w:r>
            <w:r>
              <w:rPr>
                <w:sz w:val="20"/>
                <w:vertAlign w:val="superscript"/>
              </w:rPr>
              <w:t xml:space="preserve"> a</w:t>
            </w:r>
          </w:p>
        </w:tc>
        <w:tc>
          <w:tcPr>
            <w:tcW w:w="2686" w:type="pct"/>
            <w:tcBorders>
              <w:top w:val="single" w:sz="4" w:space="0" w:color="auto"/>
              <w:left w:val="single" w:sz="4" w:space="0" w:color="auto"/>
              <w:bottom w:val="single" w:sz="4" w:space="0" w:color="auto"/>
              <w:right w:val="single" w:sz="4" w:space="0" w:color="auto"/>
            </w:tcBorders>
          </w:tcPr>
          <w:p w14:paraId="41A4146D" w14:textId="77777777" w:rsidR="000E2026" w:rsidRPr="00126897" w:rsidRDefault="000E2026" w:rsidP="00FA27AA">
            <w:pPr>
              <w:jc w:val="left"/>
              <w:rPr>
                <w:color w:val="000000" w:themeColor="text1"/>
                <w:sz w:val="20"/>
                <w:szCs w:val="20"/>
              </w:rPr>
            </w:pPr>
            <w:r>
              <w:rPr>
                <w:color w:val="000000" w:themeColor="text1"/>
                <w:sz w:val="20"/>
              </w:rPr>
              <w:t>Preparación de un PGEH (etapa II)</w:t>
            </w:r>
          </w:p>
        </w:tc>
        <w:tc>
          <w:tcPr>
            <w:tcW w:w="666" w:type="pct"/>
            <w:tcBorders>
              <w:top w:val="single" w:sz="4" w:space="0" w:color="auto"/>
              <w:left w:val="single" w:sz="4" w:space="0" w:color="auto"/>
              <w:bottom w:val="single" w:sz="4" w:space="0" w:color="auto"/>
              <w:right w:val="single" w:sz="4" w:space="0" w:color="auto"/>
            </w:tcBorders>
          </w:tcPr>
          <w:p w14:paraId="4EB07443" w14:textId="77777777" w:rsidR="000E2026" w:rsidRPr="00126897" w:rsidRDefault="000E2026" w:rsidP="00FA27AA">
            <w:pPr>
              <w:jc w:val="right"/>
              <w:rPr>
                <w:color w:val="000000" w:themeColor="text1"/>
                <w:sz w:val="20"/>
                <w:szCs w:val="20"/>
              </w:rPr>
            </w:pPr>
            <w:r>
              <w:rPr>
                <w:color w:val="000000" w:themeColor="text1"/>
                <w:sz w:val="20"/>
              </w:rPr>
              <w:t>10.000</w:t>
            </w:r>
          </w:p>
        </w:tc>
        <w:tc>
          <w:tcPr>
            <w:tcW w:w="665" w:type="pct"/>
            <w:tcBorders>
              <w:top w:val="single" w:sz="4" w:space="0" w:color="auto"/>
              <w:left w:val="single" w:sz="4" w:space="0" w:color="auto"/>
              <w:bottom w:val="single" w:sz="4" w:space="0" w:color="auto"/>
              <w:right w:val="single" w:sz="4" w:space="0" w:color="auto"/>
            </w:tcBorders>
          </w:tcPr>
          <w:p w14:paraId="6268FFEF" w14:textId="77777777" w:rsidR="000E2026" w:rsidRPr="00126897" w:rsidRDefault="000E2026" w:rsidP="00FA27AA">
            <w:pPr>
              <w:jc w:val="right"/>
              <w:rPr>
                <w:color w:val="000000" w:themeColor="text1"/>
                <w:sz w:val="20"/>
                <w:szCs w:val="20"/>
              </w:rPr>
            </w:pPr>
            <w:r>
              <w:rPr>
                <w:color w:val="000000" w:themeColor="text1"/>
                <w:sz w:val="20"/>
              </w:rPr>
              <w:t>10.000</w:t>
            </w:r>
          </w:p>
        </w:tc>
      </w:tr>
      <w:tr w:rsidR="000E2026" w:rsidRPr="00126897" w14:paraId="2A33F9C6"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43666F05" w14:textId="77777777" w:rsidR="000E2026" w:rsidRPr="00126897" w:rsidRDefault="000E2026" w:rsidP="00FA27AA">
            <w:pPr>
              <w:widowControl w:val="0"/>
              <w:ind w:right="113"/>
              <w:jc w:val="right"/>
              <w:rPr>
                <w:color w:val="000000" w:themeColor="text1"/>
                <w:sz w:val="20"/>
                <w:szCs w:val="20"/>
              </w:rPr>
            </w:pPr>
            <w:r>
              <w:rPr>
                <w:color w:val="000000" w:themeColor="text1"/>
                <w:sz w:val="20"/>
              </w:rPr>
              <w:t>Subtotal para A2</w:t>
            </w:r>
          </w:p>
        </w:tc>
        <w:tc>
          <w:tcPr>
            <w:tcW w:w="666" w:type="pct"/>
            <w:tcBorders>
              <w:top w:val="single" w:sz="4" w:space="0" w:color="auto"/>
              <w:left w:val="single" w:sz="4" w:space="0" w:color="auto"/>
              <w:bottom w:val="single" w:sz="4" w:space="0" w:color="auto"/>
              <w:right w:val="single" w:sz="4" w:space="0" w:color="auto"/>
            </w:tcBorders>
          </w:tcPr>
          <w:p w14:paraId="4BBDDE45" w14:textId="77777777" w:rsidR="000E2026" w:rsidRPr="00126897" w:rsidRDefault="000E2026" w:rsidP="00FA27AA">
            <w:pPr>
              <w:jc w:val="right"/>
              <w:rPr>
                <w:color w:val="000000" w:themeColor="text1"/>
                <w:sz w:val="20"/>
                <w:szCs w:val="20"/>
              </w:rPr>
            </w:pPr>
            <w:r>
              <w:rPr>
                <w:color w:val="000000" w:themeColor="text1"/>
                <w:sz w:val="20"/>
              </w:rPr>
              <w:t>50.000</w:t>
            </w:r>
          </w:p>
        </w:tc>
        <w:tc>
          <w:tcPr>
            <w:tcW w:w="665" w:type="pct"/>
            <w:tcBorders>
              <w:top w:val="single" w:sz="4" w:space="0" w:color="auto"/>
              <w:left w:val="single" w:sz="4" w:space="0" w:color="auto"/>
              <w:bottom w:val="single" w:sz="4" w:space="0" w:color="auto"/>
              <w:right w:val="single" w:sz="4" w:space="0" w:color="auto"/>
            </w:tcBorders>
          </w:tcPr>
          <w:p w14:paraId="4E04D388" w14:textId="77777777" w:rsidR="000E2026" w:rsidRPr="00126897" w:rsidRDefault="000E2026" w:rsidP="00FA27AA">
            <w:pPr>
              <w:jc w:val="right"/>
              <w:rPr>
                <w:color w:val="000000" w:themeColor="text1"/>
                <w:sz w:val="20"/>
                <w:szCs w:val="20"/>
              </w:rPr>
            </w:pPr>
            <w:r>
              <w:rPr>
                <w:color w:val="000000" w:themeColor="text1"/>
                <w:sz w:val="20"/>
              </w:rPr>
              <w:t>50.000</w:t>
            </w:r>
          </w:p>
        </w:tc>
      </w:tr>
      <w:tr w:rsidR="000E2026" w:rsidRPr="00126897" w14:paraId="655F86FE"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2701F3F4" w14:textId="77777777" w:rsidR="000E2026" w:rsidRPr="00126897" w:rsidRDefault="000E2026" w:rsidP="00FA27AA">
            <w:pPr>
              <w:widowControl w:val="0"/>
              <w:ind w:right="113"/>
              <w:jc w:val="right"/>
              <w:rPr>
                <w:color w:val="000000" w:themeColor="text1"/>
                <w:sz w:val="20"/>
                <w:szCs w:val="20"/>
              </w:rPr>
            </w:pPr>
            <w:r>
              <w:rPr>
                <w:color w:val="000000" w:themeColor="text1"/>
                <w:sz w:val="20"/>
              </w:rPr>
              <w:t>Gastos de apoyo al organismo</w:t>
            </w:r>
          </w:p>
        </w:tc>
        <w:tc>
          <w:tcPr>
            <w:tcW w:w="666" w:type="pct"/>
            <w:tcBorders>
              <w:top w:val="single" w:sz="4" w:space="0" w:color="auto"/>
              <w:left w:val="single" w:sz="4" w:space="0" w:color="auto"/>
              <w:bottom w:val="single" w:sz="4" w:space="0" w:color="auto"/>
              <w:right w:val="single" w:sz="4" w:space="0" w:color="auto"/>
            </w:tcBorders>
          </w:tcPr>
          <w:p w14:paraId="10F89503" w14:textId="77777777" w:rsidR="000E2026" w:rsidRPr="00126897" w:rsidRDefault="000E2026" w:rsidP="00FA27AA">
            <w:pPr>
              <w:jc w:val="right"/>
              <w:rPr>
                <w:color w:val="000000" w:themeColor="text1"/>
                <w:sz w:val="20"/>
                <w:szCs w:val="20"/>
              </w:rPr>
            </w:pPr>
            <w:r>
              <w:rPr>
                <w:color w:val="000000" w:themeColor="text1"/>
                <w:sz w:val="20"/>
              </w:rPr>
              <w:t>3.500</w:t>
            </w:r>
          </w:p>
        </w:tc>
        <w:tc>
          <w:tcPr>
            <w:tcW w:w="665" w:type="pct"/>
            <w:tcBorders>
              <w:top w:val="single" w:sz="4" w:space="0" w:color="auto"/>
              <w:left w:val="single" w:sz="4" w:space="0" w:color="auto"/>
              <w:bottom w:val="single" w:sz="4" w:space="0" w:color="auto"/>
              <w:right w:val="single" w:sz="4" w:space="0" w:color="auto"/>
            </w:tcBorders>
          </w:tcPr>
          <w:p w14:paraId="2B793E80" w14:textId="77777777" w:rsidR="000E2026" w:rsidRPr="00126897" w:rsidRDefault="000E2026" w:rsidP="00FA27AA">
            <w:pPr>
              <w:jc w:val="right"/>
              <w:rPr>
                <w:color w:val="000000" w:themeColor="text1"/>
                <w:sz w:val="20"/>
                <w:szCs w:val="20"/>
              </w:rPr>
            </w:pPr>
            <w:r>
              <w:rPr>
                <w:color w:val="000000" w:themeColor="text1"/>
                <w:sz w:val="20"/>
              </w:rPr>
              <w:t>3.500</w:t>
            </w:r>
          </w:p>
        </w:tc>
      </w:tr>
      <w:tr w:rsidR="000E2026" w:rsidRPr="00126897" w14:paraId="6A6A1290"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1CCABDF4" w14:textId="77777777" w:rsidR="000E2026" w:rsidRPr="00126897" w:rsidRDefault="000E2026" w:rsidP="00FA27AA">
            <w:pPr>
              <w:widowControl w:val="0"/>
              <w:ind w:right="113"/>
              <w:jc w:val="right"/>
              <w:rPr>
                <w:color w:val="000000" w:themeColor="text1"/>
                <w:sz w:val="20"/>
                <w:szCs w:val="20"/>
              </w:rPr>
            </w:pPr>
            <w:r>
              <w:rPr>
                <w:color w:val="000000" w:themeColor="text1"/>
                <w:sz w:val="20"/>
              </w:rPr>
              <w:t>Total para A2</w:t>
            </w:r>
          </w:p>
        </w:tc>
        <w:tc>
          <w:tcPr>
            <w:tcW w:w="666" w:type="pct"/>
            <w:tcBorders>
              <w:top w:val="single" w:sz="4" w:space="0" w:color="auto"/>
              <w:left w:val="single" w:sz="4" w:space="0" w:color="auto"/>
              <w:bottom w:val="single" w:sz="4" w:space="0" w:color="auto"/>
              <w:right w:val="single" w:sz="4" w:space="0" w:color="auto"/>
            </w:tcBorders>
          </w:tcPr>
          <w:p w14:paraId="28E600E6" w14:textId="77777777" w:rsidR="000E2026" w:rsidRPr="00126897" w:rsidRDefault="000E2026" w:rsidP="00FA27AA">
            <w:pPr>
              <w:jc w:val="right"/>
              <w:rPr>
                <w:color w:val="000000" w:themeColor="text1"/>
                <w:sz w:val="20"/>
                <w:szCs w:val="20"/>
              </w:rPr>
            </w:pPr>
            <w:r>
              <w:rPr>
                <w:color w:val="000000" w:themeColor="text1"/>
                <w:sz w:val="20"/>
              </w:rPr>
              <w:t>53.500</w:t>
            </w:r>
          </w:p>
        </w:tc>
        <w:tc>
          <w:tcPr>
            <w:tcW w:w="665" w:type="pct"/>
            <w:tcBorders>
              <w:top w:val="single" w:sz="4" w:space="0" w:color="auto"/>
              <w:left w:val="single" w:sz="4" w:space="0" w:color="auto"/>
              <w:bottom w:val="single" w:sz="4" w:space="0" w:color="auto"/>
              <w:right w:val="single" w:sz="4" w:space="0" w:color="auto"/>
            </w:tcBorders>
          </w:tcPr>
          <w:p w14:paraId="1ABD476E" w14:textId="77777777" w:rsidR="000E2026" w:rsidRPr="00126897" w:rsidRDefault="000E2026" w:rsidP="00FA27AA">
            <w:pPr>
              <w:jc w:val="right"/>
              <w:rPr>
                <w:color w:val="000000" w:themeColor="text1"/>
                <w:sz w:val="20"/>
                <w:szCs w:val="20"/>
              </w:rPr>
            </w:pPr>
            <w:r>
              <w:rPr>
                <w:color w:val="000000" w:themeColor="text1"/>
                <w:sz w:val="20"/>
              </w:rPr>
              <w:t>53.500</w:t>
            </w:r>
          </w:p>
        </w:tc>
      </w:tr>
      <w:tr w:rsidR="000E2026" w:rsidRPr="00126897" w14:paraId="5F100F9A" w14:textId="77777777" w:rsidTr="00FA27AA">
        <w:trPr>
          <w:trHeight w:val="197"/>
        </w:trPr>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025702B8" w14:textId="77777777" w:rsidR="000E2026" w:rsidRPr="00126897" w:rsidRDefault="000E2026" w:rsidP="00FA27AA">
            <w:pPr>
              <w:rPr>
                <w:b/>
                <w:bCs/>
                <w:color w:val="000000" w:themeColor="text1"/>
                <w:sz w:val="20"/>
                <w:szCs w:val="20"/>
              </w:rPr>
            </w:pPr>
            <w:r>
              <w:rPr>
                <w:b/>
                <w:color w:val="000000" w:themeColor="text1"/>
                <w:sz w:val="20"/>
              </w:rPr>
              <w:t xml:space="preserve">A3: </w:t>
            </w:r>
            <w:r>
              <w:rPr>
                <w:b/>
                <w:sz w:val="20"/>
              </w:rPr>
              <w:t>Preparación de proyectos para los planes de ejecución de Kigali para los HFC (KIP)</w:t>
            </w:r>
          </w:p>
        </w:tc>
      </w:tr>
      <w:tr w:rsidR="000E2026" w:rsidRPr="00126897" w14:paraId="4F26039F" w14:textId="77777777" w:rsidTr="00FA27AA">
        <w:trPr>
          <w:trHeight w:val="260"/>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6338116" w14:textId="77777777" w:rsidR="000E2026" w:rsidRPr="00126897" w:rsidRDefault="000E2026" w:rsidP="00FA27AA">
            <w:pPr>
              <w:jc w:val="left"/>
              <w:rPr>
                <w:color w:val="000000" w:themeColor="text1"/>
                <w:sz w:val="20"/>
                <w:szCs w:val="20"/>
              </w:rPr>
            </w:pPr>
            <w:r>
              <w:rPr>
                <w:sz w:val="20"/>
              </w:rPr>
              <w:t xml:space="preserve">Brasil </w:t>
            </w:r>
            <w:r>
              <w:rPr>
                <w:sz w:val="20"/>
                <w:vertAlign w:val="superscript"/>
              </w:rPr>
              <w:t xml:space="preserve">b </w:t>
            </w:r>
          </w:p>
        </w:tc>
        <w:tc>
          <w:tcPr>
            <w:tcW w:w="2686" w:type="pct"/>
            <w:tcBorders>
              <w:top w:val="single" w:sz="4" w:space="0" w:color="auto"/>
              <w:left w:val="single" w:sz="4" w:space="0" w:color="auto"/>
              <w:bottom w:val="single" w:sz="4" w:space="0" w:color="auto"/>
              <w:right w:val="single" w:sz="4" w:space="0" w:color="auto"/>
            </w:tcBorders>
            <w:vAlign w:val="center"/>
          </w:tcPr>
          <w:p w14:paraId="00EBCFF6" w14:textId="77777777" w:rsidR="000E2026" w:rsidRPr="00126897" w:rsidRDefault="000E2026" w:rsidP="00FA27AA">
            <w:pPr>
              <w:snapToGrid w:val="0"/>
              <w:jc w:val="left"/>
              <w:rPr>
                <w:color w:val="000000" w:themeColor="text1"/>
                <w:sz w:val="20"/>
                <w:szCs w:val="20"/>
              </w:rPr>
            </w:pPr>
            <w:r>
              <w:rPr>
                <w:color w:val="000000"/>
                <w:sz w:val="20"/>
              </w:rPr>
              <w:t>Preparación de un KIP (etapa I)</w:t>
            </w:r>
          </w:p>
        </w:tc>
        <w:tc>
          <w:tcPr>
            <w:tcW w:w="666" w:type="pct"/>
            <w:tcBorders>
              <w:top w:val="single" w:sz="4" w:space="0" w:color="auto"/>
              <w:left w:val="single" w:sz="4" w:space="0" w:color="auto"/>
              <w:bottom w:val="single" w:sz="4" w:space="0" w:color="auto"/>
              <w:right w:val="single" w:sz="4" w:space="0" w:color="auto"/>
            </w:tcBorders>
          </w:tcPr>
          <w:p w14:paraId="7195AEDC" w14:textId="77777777" w:rsidR="000E2026" w:rsidRPr="00126897" w:rsidRDefault="000E2026" w:rsidP="00FA27AA">
            <w:pPr>
              <w:jc w:val="right"/>
              <w:rPr>
                <w:color w:val="000000" w:themeColor="text1"/>
                <w:sz w:val="20"/>
                <w:szCs w:val="20"/>
              </w:rPr>
            </w:pPr>
            <w:r>
              <w:rPr>
                <w:color w:val="000000" w:themeColor="text1"/>
                <w:sz w:val="20"/>
              </w:rPr>
              <w:t>126.500</w:t>
            </w:r>
          </w:p>
        </w:tc>
        <w:tc>
          <w:tcPr>
            <w:tcW w:w="665" w:type="pct"/>
            <w:tcBorders>
              <w:top w:val="single" w:sz="4" w:space="0" w:color="auto"/>
              <w:left w:val="single" w:sz="4" w:space="0" w:color="auto"/>
              <w:bottom w:val="single" w:sz="4" w:space="0" w:color="auto"/>
              <w:right w:val="single" w:sz="4" w:space="0" w:color="auto"/>
            </w:tcBorders>
          </w:tcPr>
          <w:p w14:paraId="16622B5B" w14:textId="77777777" w:rsidR="000E2026" w:rsidRPr="00126897" w:rsidRDefault="000E2026" w:rsidP="00FA27AA">
            <w:pPr>
              <w:jc w:val="right"/>
              <w:rPr>
                <w:color w:val="000000" w:themeColor="text1"/>
                <w:sz w:val="20"/>
                <w:szCs w:val="20"/>
              </w:rPr>
            </w:pPr>
            <w:r>
              <w:rPr>
                <w:color w:val="000000" w:themeColor="text1"/>
                <w:sz w:val="20"/>
              </w:rPr>
              <w:t>126.500</w:t>
            </w:r>
          </w:p>
        </w:tc>
      </w:tr>
      <w:tr w:rsidR="000E2026" w:rsidRPr="00126897" w14:paraId="5D2FEA6A" w14:textId="77777777" w:rsidTr="00FA27AA">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065C222" w14:textId="77777777" w:rsidR="000E2026" w:rsidRPr="00126897" w:rsidRDefault="000E2026" w:rsidP="00FA27AA">
            <w:pPr>
              <w:jc w:val="left"/>
              <w:rPr>
                <w:color w:val="000000" w:themeColor="text1"/>
                <w:sz w:val="20"/>
                <w:szCs w:val="20"/>
              </w:rPr>
            </w:pPr>
            <w:r>
              <w:rPr>
                <w:sz w:val="20"/>
              </w:rPr>
              <w:t>Colombia</w:t>
            </w:r>
          </w:p>
        </w:tc>
        <w:tc>
          <w:tcPr>
            <w:tcW w:w="2686" w:type="pct"/>
            <w:tcBorders>
              <w:top w:val="single" w:sz="4" w:space="0" w:color="auto"/>
              <w:left w:val="single" w:sz="4" w:space="0" w:color="auto"/>
              <w:bottom w:val="single" w:sz="4" w:space="0" w:color="auto"/>
              <w:right w:val="single" w:sz="4" w:space="0" w:color="auto"/>
            </w:tcBorders>
            <w:vAlign w:val="center"/>
          </w:tcPr>
          <w:p w14:paraId="5AD53DE2" w14:textId="34C22D2D" w:rsidR="000E2026" w:rsidRPr="00126897" w:rsidRDefault="000E2026" w:rsidP="00FA27AA">
            <w:pPr>
              <w:snapToGrid w:val="0"/>
              <w:jc w:val="left"/>
              <w:rPr>
                <w:color w:val="000000" w:themeColor="text1"/>
                <w:sz w:val="20"/>
                <w:szCs w:val="20"/>
              </w:rPr>
            </w:pPr>
            <w:r>
              <w:rPr>
                <w:color w:val="000000" w:themeColor="text1"/>
                <w:sz w:val="20"/>
              </w:rPr>
              <w:t>Preparación de un proyecto de inversión de KIP en el sector de fabricación de equipos de aire acondicionado</w:t>
            </w:r>
          </w:p>
        </w:tc>
        <w:tc>
          <w:tcPr>
            <w:tcW w:w="666" w:type="pct"/>
            <w:tcBorders>
              <w:top w:val="single" w:sz="4" w:space="0" w:color="auto"/>
              <w:left w:val="single" w:sz="4" w:space="0" w:color="auto"/>
              <w:bottom w:val="single" w:sz="4" w:space="0" w:color="auto"/>
              <w:right w:val="single" w:sz="4" w:space="0" w:color="auto"/>
            </w:tcBorders>
          </w:tcPr>
          <w:p w14:paraId="41B3F566" w14:textId="77777777" w:rsidR="000E2026" w:rsidRPr="00126897" w:rsidRDefault="000E2026" w:rsidP="00FA27AA">
            <w:pPr>
              <w:jc w:val="right"/>
              <w:rPr>
                <w:color w:val="000000" w:themeColor="text1"/>
                <w:sz w:val="20"/>
                <w:szCs w:val="20"/>
              </w:rPr>
            </w:pPr>
            <w:r>
              <w:rPr>
                <w:color w:val="000000" w:themeColor="text1"/>
                <w:sz w:val="20"/>
              </w:rPr>
              <w:t>50.000</w:t>
            </w:r>
          </w:p>
        </w:tc>
        <w:tc>
          <w:tcPr>
            <w:tcW w:w="665" w:type="pct"/>
            <w:tcBorders>
              <w:top w:val="single" w:sz="4" w:space="0" w:color="auto"/>
              <w:left w:val="single" w:sz="4" w:space="0" w:color="auto"/>
              <w:bottom w:val="single" w:sz="4" w:space="0" w:color="auto"/>
              <w:right w:val="single" w:sz="4" w:space="0" w:color="auto"/>
            </w:tcBorders>
          </w:tcPr>
          <w:p w14:paraId="2FDA1A4E" w14:textId="77777777" w:rsidR="000E2026" w:rsidRPr="00126897" w:rsidRDefault="000E2026" w:rsidP="00FA27AA">
            <w:pPr>
              <w:jc w:val="right"/>
              <w:rPr>
                <w:color w:val="000000" w:themeColor="text1"/>
                <w:sz w:val="20"/>
                <w:szCs w:val="20"/>
              </w:rPr>
            </w:pPr>
            <w:r>
              <w:rPr>
                <w:color w:val="000000" w:themeColor="text1"/>
                <w:sz w:val="20"/>
              </w:rPr>
              <w:t>50.000</w:t>
            </w:r>
          </w:p>
        </w:tc>
      </w:tr>
      <w:tr w:rsidR="000E2026" w:rsidRPr="00126897" w14:paraId="2CE385D7" w14:textId="77777777" w:rsidTr="00FA27AA">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240DAAC" w14:textId="77777777" w:rsidR="000E2026" w:rsidRPr="00126897" w:rsidRDefault="000E2026" w:rsidP="00FA27AA">
            <w:pPr>
              <w:jc w:val="left"/>
              <w:rPr>
                <w:color w:val="000000" w:themeColor="text1"/>
                <w:sz w:val="20"/>
                <w:szCs w:val="20"/>
              </w:rPr>
            </w:pPr>
            <w:r>
              <w:rPr>
                <w:sz w:val="20"/>
              </w:rPr>
              <w:t>Colombia</w:t>
            </w:r>
          </w:p>
        </w:tc>
        <w:tc>
          <w:tcPr>
            <w:tcW w:w="2686" w:type="pct"/>
            <w:tcBorders>
              <w:top w:val="single" w:sz="4" w:space="0" w:color="auto"/>
              <w:left w:val="single" w:sz="4" w:space="0" w:color="auto"/>
              <w:bottom w:val="single" w:sz="4" w:space="0" w:color="auto"/>
              <w:right w:val="single" w:sz="4" w:space="0" w:color="auto"/>
            </w:tcBorders>
            <w:vAlign w:val="center"/>
          </w:tcPr>
          <w:p w14:paraId="5D11BD1E" w14:textId="77777777" w:rsidR="000E2026" w:rsidRPr="00126897" w:rsidRDefault="000E2026" w:rsidP="00FA27AA">
            <w:pPr>
              <w:snapToGrid w:val="0"/>
              <w:jc w:val="left"/>
              <w:rPr>
                <w:color w:val="000000" w:themeColor="text1"/>
                <w:sz w:val="20"/>
                <w:szCs w:val="20"/>
              </w:rPr>
            </w:pPr>
            <w:r>
              <w:rPr>
                <w:color w:val="000000" w:themeColor="text1"/>
                <w:sz w:val="20"/>
              </w:rPr>
              <w:t>Preparación de un proyecto de inversión de KIP en el sector de fabricación de equipos de refrigeración</w:t>
            </w:r>
          </w:p>
        </w:tc>
        <w:tc>
          <w:tcPr>
            <w:tcW w:w="666" w:type="pct"/>
            <w:tcBorders>
              <w:top w:val="single" w:sz="4" w:space="0" w:color="auto"/>
              <w:left w:val="single" w:sz="4" w:space="0" w:color="auto"/>
              <w:bottom w:val="single" w:sz="4" w:space="0" w:color="auto"/>
              <w:right w:val="single" w:sz="4" w:space="0" w:color="auto"/>
            </w:tcBorders>
          </w:tcPr>
          <w:p w14:paraId="0C91106D" w14:textId="77777777" w:rsidR="000E2026" w:rsidRPr="00126897" w:rsidRDefault="000E2026" w:rsidP="00FA27AA">
            <w:pPr>
              <w:jc w:val="right"/>
              <w:rPr>
                <w:color w:val="000000" w:themeColor="text1"/>
                <w:sz w:val="20"/>
                <w:szCs w:val="20"/>
              </w:rPr>
            </w:pPr>
            <w:r>
              <w:rPr>
                <w:color w:val="000000" w:themeColor="text1"/>
                <w:sz w:val="20"/>
              </w:rPr>
              <w:t>150.000</w:t>
            </w:r>
          </w:p>
        </w:tc>
        <w:tc>
          <w:tcPr>
            <w:tcW w:w="665" w:type="pct"/>
            <w:tcBorders>
              <w:top w:val="single" w:sz="4" w:space="0" w:color="auto"/>
              <w:left w:val="single" w:sz="4" w:space="0" w:color="auto"/>
              <w:bottom w:val="single" w:sz="4" w:space="0" w:color="auto"/>
              <w:right w:val="single" w:sz="4" w:space="0" w:color="auto"/>
            </w:tcBorders>
          </w:tcPr>
          <w:p w14:paraId="342FE7FC" w14:textId="77777777" w:rsidR="000E2026" w:rsidRPr="00126897" w:rsidRDefault="000E2026" w:rsidP="00FA27AA">
            <w:pPr>
              <w:jc w:val="right"/>
              <w:rPr>
                <w:color w:val="000000" w:themeColor="text1"/>
                <w:sz w:val="20"/>
                <w:szCs w:val="20"/>
              </w:rPr>
            </w:pPr>
            <w:r>
              <w:rPr>
                <w:color w:val="000000" w:themeColor="text1"/>
                <w:sz w:val="20"/>
              </w:rPr>
              <w:t>150.000</w:t>
            </w:r>
          </w:p>
        </w:tc>
      </w:tr>
      <w:tr w:rsidR="000E2026" w:rsidRPr="00126897" w14:paraId="3CDF09D7" w14:textId="77777777" w:rsidTr="00FA27AA">
        <w:trPr>
          <w:trHeight w:val="233"/>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2F925409" w14:textId="77777777" w:rsidR="000E2026" w:rsidRPr="00126897" w:rsidRDefault="000E2026" w:rsidP="00FA27AA">
            <w:pPr>
              <w:jc w:val="left"/>
              <w:rPr>
                <w:color w:val="000000" w:themeColor="text1"/>
                <w:sz w:val="20"/>
                <w:szCs w:val="20"/>
              </w:rPr>
            </w:pPr>
            <w:r>
              <w:rPr>
                <w:sz w:val="20"/>
              </w:rPr>
              <w:t xml:space="preserve">Egipto </w:t>
            </w:r>
            <w:r>
              <w:rPr>
                <w:sz w:val="20"/>
                <w:vertAlign w:val="superscript"/>
              </w:rPr>
              <w:t>c</w:t>
            </w:r>
          </w:p>
        </w:tc>
        <w:tc>
          <w:tcPr>
            <w:tcW w:w="2686" w:type="pct"/>
            <w:tcBorders>
              <w:top w:val="single" w:sz="4" w:space="0" w:color="auto"/>
              <w:left w:val="single" w:sz="4" w:space="0" w:color="auto"/>
              <w:bottom w:val="single" w:sz="4" w:space="0" w:color="auto"/>
              <w:right w:val="single" w:sz="4" w:space="0" w:color="auto"/>
            </w:tcBorders>
            <w:vAlign w:val="center"/>
          </w:tcPr>
          <w:p w14:paraId="1BAEA953" w14:textId="77777777" w:rsidR="000E2026" w:rsidRPr="00126897" w:rsidRDefault="000E2026" w:rsidP="00FA27AA">
            <w:pPr>
              <w:snapToGrid w:val="0"/>
              <w:jc w:val="left"/>
              <w:rPr>
                <w:color w:val="000000" w:themeColor="text1"/>
                <w:sz w:val="20"/>
                <w:szCs w:val="20"/>
              </w:rPr>
            </w:pPr>
            <w:r>
              <w:rPr>
                <w:color w:val="000000"/>
                <w:sz w:val="20"/>
              </w:rPr>
              <w:t>Preparación de un KIP (etapa I)</w:t>
            </w:r>
          </w:p>
        </w:tc>
        <w:tc>
          <w:tcPr>
            <w:tcW w:w="666" w:type="pct"/>
            <w:tcBorders>
              <w:top w:val="single" w:sz="4" w:space="0" w:color="auto"/>
              <w:left w:val="single" w:sz="4" w:space="0" w:color="auto"/>
              <w:bottom w:val="single" w:sz="4" w:space="0" w:color="auto"/>
              <w:right w:val="single" w:sz="4" w:space="0" w:color="auto"/>
            </w:tcBorders>
          </w:tcPr>
          <w:p w14:paraId="16A296A4" w14:textId="77777777" w:rsidR="000E2026" w:rsidRPr="00126897" w:rsidRDefault="000E2026" w:rsidP="00FA27AA">
            <w:pPr>
              <w:jc w:val="right"/>
              <w:rPr>
                <w:color w:val="000000" w:themeColor="text1"/>
                <w:sz w:val="20"/>
                <w:szCs w:val="20"/>
              </w:rPr>
            </w:pPr>
            <w:r>
              <w:rPr>
                <w:color w:val="000000" w:themeColor="text1"/>
                <w:sz w:val="20"/>
              </w:rPr>
              <w:t>40.000</w:t>
            </w:r>
          </w:p>
        </w:tc>
        <w:tc>
          <w:tcPr>
            <w:tcW w:w="665" w:type="pct"/>
            <w:tcBorders>
              <w:top w:val="single" w:sz="4" w:space="0" w:color="auto"/>
              <w:left w:val="single" w:sz="4" w:space="0" w:color="auto"/>
              <w:bottom w:val="single" w:sz="4" w:space="0" w:color="auto"/>
              <w:right w:val="single" w:sz="4" w:space="0" w:color="auto"/>
            </w:tcBorders>
          </w:tcPr>
          <w:p w14:paraId="7679E1F9" w14:textId="77777777" w:rsidR="000E2026" w:rsidRPr="00126897" w:rsidRDefault="000E2026" w:rsidP="00FA27AA">
            <w:pPr>
              <w:jc w:val="right"/>
              <w:rPr>
                <w:color w:val="000000" w:themeColor="text1"/>
                <w:sz w:val="20"/>
                <w:szCs w:val="20"/>
              </w:rPr>
            </w:pPr>
            <w:r>
              <w:rPr>
                <w:color w:val="000000" w:themeColor="text1"/>
                <w:sz w:val="20"/>
              </w:rPr>
              <w:t>40.000</w:t>
            </w:r>
          </w:p>
        </w:tc>
      </w:tr>
      <w:tr w:rsidR="000E2026" w:rsidRPr="00126897" w14:paraId="4B62623C" w14:textId="77777777" w:rsidTr="00FA27AA">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538944A9" w14:textId="77777777" w:rsidR="000E2026" w:rsidRPr="00126897" w:rsidRDefault="000E2026" w:rsidP="00FA27AA">
            <w:pPr>
              <w:jc w:val="left"/>
              <w:rPr>
                <w:color w:val="000000" w:themeColor="text1"/>
                <w:sz w:val="20"/>
                <w:szCs w:val="20"/>
              </w:rPr>
            </w:pPr>
            <w:r>
              <w:rPr>
                <w:sz w:val="20"/>
              </w:rPr>
              <w:t>Líbano</w:t>
            </w:r>
          </w:p>
        </w:tc>
        <w:tc>
          <w:tcPr>
            <w:tcW w:w="2686" w:type="pct"/>
            <w:tcBorders>
              <w:top w:val="single" w:sz="4" w:space="0" w:color="auto"/>
              <w:left w:val="single" w:sz="4" w:space="0" w:color="auto"/>
              <w:bottom w:val="single" w:sz="4" w:space="0" w:color="auto"/>
              <w:right w:val="single" w:sz="4" w:space="0" w:color="auto"/>
            </w:tcBorders>
            <w:vAlign w:val="center"/>
          </w:tcPr>
          <w:p w14:paraId="541BF324" w14:textId="77777777" w:rsidR="000E2026" w:rsidRPr="00126897" w:rsidRDefault="000E2026" w:rsidP="00FA27AA">
            <w:pPr>
              <w:snapToGrid w:val="0"/>
              <w:jc w:val="left"/>
              <w:rPr>
                <w:color w:val="000000" w:themeColor="text1"/>
                <w:sz w:val="20"/>
                <w:szCs w:val="20"/>
              </w:rPr>
            </w:pPr>
            <w:r>
              <w:rPr>
                <w:color w:val="000000" w:themeColor="text1"/>
                <w:sz w:val="20"/>
              </w:rPr>
              <w:t>Preparación de un proyecto de inversión de KIP en el sector de fabricación de equipos de refrigeración</w:t>
            </w:r>
          </w:p>
        </w:tc>
        <w:tc>
          <w:tcPr>
            <w:tcW w:w="666" w:type="pct"/>
            <w:tcBorders>
              <w:top w:val="single" w:sz="4" w:space="0" w:color="auto"/>
              <w:left w:val="single" w:sz="4" w:space="0" w:color="auto"/>
              <w:bottom w:val="single" w:sz="4" w:space="0" w:color="auto"/>
              <w:right w:val="single" w:sz="4" w:space="0" w:color="auto"/>
            </w:tcBorders>
          </w:tcPr>
          <w:p w14:paraId="4F4B8D8F" w14:textId="77777777" w:rsidR="000E2026" w:rsidRPr="00126897" w:rsidRDefault="000E2026" w:rsidP="00FA27AA">
            <w:pPr>
              <w:jc w:val="right"/>
              <w:rPr>
                <w:color w:val="000000" w:themeColor="text1"/>
                <w:sz w:val="20"/>
                <w:szCs w:val="20"/>
              </w:rPr>
            </w:pPr>
            <w:r>
              <w:rPr>
                <w:color w:val="000000" w:themeColor="text1"/>
                <w:sz w:val="20"/>
              </w:rPr>
              <w:t>70.000</w:t>
            </w:r>
          </w:p>
        </w:tc>
        <w:tc>
          <w:tcPr>
            <w:tcW w:w="665" w:type="pct"/>
            <w:tcBorders>
              <w:top w:val="single" w:sz="4" w:space="0" w:color="auto"/>
              <w:left w:val="single" w:sz="4" w:space="0" w:color="auto"/>
              <w:bottom w:val="single" w:sz="4" w:space="0" w:color="auto"/>
              <w:right w:val="single" w:sz="4" w:space="0" w:color="auto"/>
            </w:tcBorders>
          </w:tcPr>
          <w:p w14:paraId="20828CDB" w14:textId="77777777" w:rsidR="000E2026" w:rsidRPr="00126897" w:rsidRDefault="000E2026" w:rsidP="00FA27AA">
            <w:pPr>
              <w:jc w:val="right"/>
              <w:rPr>
                <w:color w:val="000000" w:themeColor="text1"/>
                <w:sz w:val="20"/>
                <w:szCs w:val="20"/>
              </w:rPr>
            </w:pPr>
            <w:r>
              <w:rPr>
                <w:color w:val="000000" w:themeColor="text1"/>
                <w:sz w:val="20"/>
              </w:rPr>
              <w:t>70.000</w:t>
            </w:r>
          </w:p>
        </w:tc>
      </w:tr>
      <w:tr w:rsidR="000E2026" w:rsidRPr="00126897" w14:paraId="2A3494D7" w14:textId="77777777" w:rsidTr="00FA27AA">
        <w:trPr>
          <w:trHeight w:val="215"/>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85F65E0" w14:textId="77777777" w:rsidR="000E2026" w:rsidRPr="00126897" w:rsidRDefault="000E2026" w:rsidP="00FA27AA">
            <w:pPr>
              <w:jc w:val="left"/>
              <w:rPr>
                <w:color w:val="000000" w:themeColor="text1"/>
                <w:sz w:val="20"/>
                <w:szCs w:val="20"/>
              </w:rPr>
            </w:pPr>
            <w:r>
              <w:rPr>
                <w:sz w:val="20"/>
              </w:rPr>
              <w:t xml:space="preserve">Malí </w:t>
            </w:r>
            <w:r>
              <w:rPr>
                <w:sz w:val="20"/>
                <w:vertAlign w:val="superscript"/>
              </w:rPr>
              <w:t>a</w:t>
            </w:r>
          </w:p>
        </w:tc>
        <w:tc>
          <w:tcPr>
            <w:tcW w:w="2686" w:type="pct"/>
            <w:tcBorders>
              <w:top w:val="single" w:sz="4" w:space="0" w:color="auto"/>
              <w:left w:val="single" w:sz="4" w:space="0" w:color="auto"/>
              <w:bottom w:val="single" w:sz="4" w:space="0" w:color="auto"/>
              <w:right w:val="single" w:sz="4" w:space="0" w:color="auto"/>
            </w:tcBorders>
            <w:vAlign w:val="center"/>
          </w:tcPr>
          <w:p w14:paraId="1ED40031" w14:textId="77777777" w:rsidR="000E2026" w:rsidRPr="00126897" w:rsidRDefault="000E2026" w:rsidP="00FA27AA">
            <w:pPr>
              <w:snapToGrid w:val="0"/>
              <w:jc w:val="left"/>
              <w:rPr>
                <w:color w:val="000000" w:themeColor="text1"/>
                <w:sz w:val="20"/>
                <w:szCs w:val="20"/>
              </w:rPr>
            </w:pPr>
            <w:r>
              <w:rPr>
                <w:color w:val="000000"/>
                <w:sz w:val="20"/>
              </w:rPr>
              <w:t>Preparación de un KIP (etapa I)</w:t>
            </w:r>
          </w:p>
        </w:tc>
        <w:tc>
          <w:tcPr>
            <w:tcW w:w="666" w:type="pct"/>
            <w:tcBorders>
              <w:top w:val="single" w:sz="4" w:space="0" w:color="auto"/>
              <w:left w:val="single" w:sz="4" w:space="0" w:color="auto"/>
              <w:bottom w:val="single" w:sz="4" w:space="0" w:color="auto"/>
              <w:right w:val="single" w:sz="4" w:space="0" w:color="auto"/>
            </w:tcBorders>
          </w:tcPr>
          <w:p w14:paraId="46182C05" w14:textId="77777777" w:rsidR="000E2026" w:rsidRPr="00126897" w:rsidRDefault="000E2026" w:rsidP="00FA27AA">
            <w:pPr>
              <w:jc w:val="right"/>
              <w:rPr>
                <w:color w:val="000000" w:themeColor="text1"/>
                <w:sz w:val="20"/>
                <w:szCs w:val="20"/>
              </w:rPr>
            </w:pPr>
            <w:r>
              <w:rPr>
                <w:color w:val="000000" w:themeColor="text1"/>
                <w:sz w:val="20"/>
              </w:rPr>
              <w:t>35.000</w:t>
            </w:r>
          </w:p>
        </w:tc>
        <w:tc>
          <w:tcPr>
            <w:tcW w:w="665" w:type="pct"/>
            <w:tcBorders>
              <w:top w:val="single" w:sz="4" w:space="0" w:color="auto"/>
              <w:left w:val="single" w:sz="4" w:space="0" w:color="auto"/>
              <w:bottom w:val="single" w:sz="4" w:space="0" w:color="auto"/>
              <w:right w:val="single" w:sz="4" w:space="0" w:color="auto"/>
            </w:tcBorders>
          </w:tcPr>
          <w:p w14:paraId="285D9BF4" w14:textId="77777777" w:rsidR="000E2026" w:rsidRPr="00126897" w:rsidRDefault="000E2026" w:rsidP="00FA27AA">
            <w:pPr>
              <w:jc w:val="right"/>
              <w:rPr>
                <w:color w:val="000000" w:themeColor="text1"/>
                <w:sz w:val="20"/>
                <w:szCs w:val="20"/>
              </w:rPr>
            </w:pPr>
            <w:r>
              <w:rPr>
                <w:color w:val="000000" w:themeColor="text1"/>
                <w:sz w:val="20"/>
              </w:rPr>
              <w:t>35.000</w:t>
            </w:r>
          </w:p>
        </w:tc>
      </w:tr>
      <w:tr w:rsidR="000E2026" w:rsidRPr="00126897" w14:paraId="29A632A1" w14:textId="77777777" w:rsidTr="00FA27AA">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3E3ED499" w14:textId="77777777" w:rsidR="000E2026" w:rsidRPr="00126897" w:rsidRDefault="000E2026" w:rsidP="00FA27AA">
            <w:pPr>
              <w:jc w:val="left"/>
              <w:rPr>
                <w:color w:val="000000" w:themeColor="text1"/>
                <w:sz w:val="20"/>
                <w:szCs w:val="20"/>
              </w:rPr>
            </w:pPr>
            <w:r>
              <w:rPr>
                <w:sz w:val="20"/>
              </w:rPr>
              <w:t>Sri Lanka</w:t>
            </w:r>
          </w:p>
        </w:tc>
        <w:tc>
          <w:tcPr>
            <w:tcW w:w="2686" w:type="pct"/>
            <w:tcBorders>
              <w:top w:val="single" w:sz="4" w:space="0" w:color="auto"/>
              <w:left w:val="single" w:sz="4" w:space="0" w:color="auto"/>
              <w:bottom w:val="single" w:sz="4" w:space="0" w:color="auto"/>
              <w:right w:val="single" w:sz="4" w:space="0" w:color="auto"/>
            </w:tcBorders>
            <w:vAlign w:val="center"/>
          </w:tcPr>
          <w:p w14:paraId="0B6EB8EB" w14:textId="77777777" w:rsidR="000E2026" w:rsidRPr="00126897" w:rsidRDefault="000E2026" w:rsidP="00FA27AA">
            <w:pPr>
              <w:snapToGrid w:val="0"/>
              <w:jc w:val="left"/>
              <w:rPr>
                <w:color w:val="000000" w:themeColor="text1"/>
                <w:sz w:val="20"/>
                <w:szCs w:val="20"/>
              </w:rPr>
            </w:pPr>
            <w:r>
              <w:rPr>
                <w:color w:val="000000" w:themeColor="text1"/>
                <w:sz w:val="20"/>
              </w:rPr>
              <w:t>Preparación de un proyecto de inversión de KIP en el sector de fabricación de equipos de refrigeración</w:t>
            </w:r>
          </w:p>
        </w:tc>
        <w:tc>
          <w:tcPr>
            <w:tcW w:w="666" w:type="pct"/>
            <w:tcBorders>
              <w:top w:val="single" w:sz="4" w:space="0" w:color="auto"/>
              <w:left w:val="single" w:sz="4" w:space="0" w:color="auto"/>
              <w:bottom w:val="single" w:sz="4" w:space="0" w:color="auto"/>
              <w:right w:val="single" w:sz="4" w:space="0" w:color="auto"/>
            </w:tcBorders>
          </w:tcPr>
          <w:p w14:paraId="31B8BFDA" w14:textId="77777777" w:rsidR="000E2026" w:rsidRPr="00126897" w:rsidRDefault="000E2026" w:rsidP="00FA27AA">
            <w:pPr>
              <w:jc w:val="right"/>
              <w:rPr>
                <w:color w:val="000000" w:themeColor="text1"/>
                <w:sz w:val="20"/>
                <w:szCs w:val="20"/>
              </w:rPr>
            </w:pPr>
            <w:r>
              <w:rPr>
                <w:color w:val="000000" w:themeColor="text1"/>
                <w:sz w:val="20"/>
              </w:rPr>
              <w:t>80.000</w:t>
            </w:r>
          </w:p>
        </w:tc>
        <w:tc>
          <w:tcPr>
            <w:tcW w:w="665" w:type="pct"/>
            <w:tcBorders>
              <w:top w:val="single" w:sz="4" w:space="0" w:color="auto"/>
              <w:left w:val="single" w:sz="4" w:space="0" w:color="auto"/>
              <w:bottom w:val="single" w:sz="4" w:space="0" w:color="auto"/>
              <w:right w:val="single" w:sz="4" w:space="0" w:color="auto"/>
            </w:tcBorders>
          </w:tcPr>
          <w:p w14:paraId="17A4D5AE" w14:textId="77777777" w:rsidR="000E2026" w:rsidRPr="00126897" w:rsidRDefault="000E2026" w:rsidP="00FA27AA">
            <w:pPr>
              <w:jc w:val="right"/>
              <w:rPr>
                <w:color w:val="000000" w:themeColor="text1"/>
                <w:sz w:val="20"/>
                <w:szCs w:val="20"/>
              </w:rPr>
            </w:pPr>
            <w:r>
              <w:rPr>
                <w:color w:val="000000" w:themeColor="text1"/>
                <w:sz w:val="20"/>
              </w:rPr>
              <w:t>80.000</w:t>
            </w:r>
          </w:p>
        </w:tc>
      </w:tr>
      <w:tr w:rsidR="000E2026" w:rsidRPr="00126897" w14:paraId="10AD5943"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67F109BA" w14:textId="77777777" w:rsidR="000E2026" w:rsidRPr="00126897" w:rsidRDefault="000E2026" w:rsidP="00FA27AA">
            <w:pPr>
              <w:ind w:right="113"/>
              <w:jc w:val="right"/>
              <w:rPr>
                <w:color w:val="000000" w:themeColor="text1"/>
                <w:sz w:val="20"/>
                <w:szCs w:val="20"/>
              </w:rPr>
            </w:pPr>
            <w:r>
              <w:rPr>
                <w:color w:val="000000" w:themeColor="text1"/>
                <w:sz w:val="20"/>
              </w:rPr>
              <w:t>Subtotal para A3</w:t>
            </w:r>
          </w:p>
        </w:tc>
        <w:tc>
          <w:tcPr>
            <w:tcW w:w="666" w:type="pct"/>
            <w:tcBorders>
              <w:top w:val="single" w:sz="4" w:space="0" w:color="auto"/>
              <w:left w:val="single" w:sz="4" w:space="0" w:color="auto"/>
              <w:bottom w:val="single" w:sz="4" w:space="0" w:color="auto"/>
              <w:right w:val="single" w:sz="4" w:space="0" w:color="auto"/>
            </w:tcBorders>
          </w:tcPr>
          <w:p w14:paraId="250F0A1A" w14:textId="77777777" w:rsidR="000E2026" w:rsidRPr="00126897" w:rsidRDefault="000E2026" w:rsidP="00FA27AA">
            <w:pPr>
              <w:jc w:val="right"/>
              <w:rPr>
                <w:color w:val="000000" w:themeColor="text1"/>
                <w:sz w:val="20"/>
                <w:szCs w:val="20"/>
              </w:rPr>
            </w:pPr>
            <w:r>
              <w:rPr>
                <w:color w:val="000000" w:themeColor="text1"/>
                <w:sz w:val="20"/>
              </w:rPr>
              <w:t>551.500</w:t>
            </w:r>
          </w:p>
        </w:tc>
        <w:tc>
          <w:tcPr>
            <w:tcW w:w="665" w:type="pct"/>
            <w:tcBorders>
              <w:top w:val="single" w:sz="4" w:space="0" w:color="auto"/>
              <w:left w:val="single" w:sz="4" w:space="0" w:color="auto"/>
              <w:bottom w:val="single" w:sz="4" w:space="0" w:color="auto"/>
              <w:right w:val="single" w:sz="4" w:space="0" w:color="auto"/>
            </w:tcBorders>
          </w:tcPr>
          <w:p w14:paraId="4D033FA4" w14:textId="77777777" w:rsidR="000E2026" w:rsidRPr="00126897" w:rsidRDefault="000E2026" w:rsidP="00FA27AA">
            <w:pPr>
              <w:jc w:val="right"/>
              <w:rPr>
                <w:color w:val="000000" w:themeColor="text1"/>
                <w:sz w:val="20"/>
                <w:szCs w:val="20"/>
              </w:rPr>
            </w:pPr>
            <w:r>
              <w:rPr>
                <w:color w:val="000000" w:themeColor="text1"/>
                <w:sz w:val="20"/>
              </w:rPr>
              <w:t>551.500</w:t>
            </w:r>
          </w:p>
        </w:tc>
      </w:tr>
      <w:tr w:rsidR="000E2026" w:rsidRPr="00126897" w14:paraId="52314898"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65461B48" w14:textId="77777777" w:rsidR="000E2026" w:rsidRPr="00126897" w:rsidRDefault="000E2026" w:rsidP="00FA27AA">
            <w:pPr>
              <w:ind w:right="113"/>
              <w:jc w:val="right"/>
              <w:rPr>
                <w:color w:val="000000" w:themeColor="text1"/>
                <w:sz w:val="20"/>
                <w:szCs w:val="20"/>
              </w:rPr>
            </w:pPr>
            <w:r>
              <w:rPr>
                <w:color w:val="000000" w:themeColor="text1"/>
                <w:sz w:val="20"/>
              </w:rPr>
              <w:t>Gastos de apoyo al organismo</w:t>
            </w:r>
          </w:p>
        </w:tc>
        <w:tc>
          <w:tcPr>
            <w:tcW w:w="666" w:type="pct"/>
            <w:tcBorders>
              <w:top w:val="single" w:sz="4" w:space="0" w:color="auto"/>
              <w:left w:val="single" w:sz="4" w:space="0" w:color="auto"/>
              <w:bottom w:val="single" w:sz="4" w:space="0" w:color="auto"/>
              <w:right w:val="single" w:sz="4" w:space="0" w:color="auto"/>
            </w:tcBorders>
          </w:tcPr>
          <w:p w14:paraId="4D917EFC" w14:textId="77777777" w:rsidR="000E2026" w:rsidRPr="00126897" w:rsidRDefault="000E2026" w:rsidP="00FA27AA">
            <w:pPr>
              <w:jc w:val="right"/>
              <w:rPr>
                <w:color w:val="000000" w:themeColor="text1"/>
                <w:sz w:val="20"/>
                <w:szCs w:val="20"/>
              </w:rPr>
            </w:pPr>
            <w:r>
              <w:rPr>
                <w:color w:val="000000" w:themeColor="text1"/>
                <w:sz w:val="20"/>
              </w:rPr>
              <w:t>38.605</w:t>
            </w:r>
          </w:p>
        </w:tc>
        <w:tc>
          <w:tcPr>
            <w:tcW w:w="665" w:type="pct"/>
            <w:tcBorders>
              <w:top w:val="single" w:sz="4" w:space="0" w:color="auto"/>
              <w:left w:val="single" w:sz="4" w:space="0" w:color="auto"/>
              <w:bottom w:val="single" w:sz="4" w:space="0" w:color="auto"/>
              <w:right w:val="single" w:sz="4" w:space="0" w:color="auto"/>
            </w:tcBorders>
          </w:tcPr>
          <w:p w14:paraId="61C15D9D" w14:textId="77777777" w:rsidR="000E2026" w:rsidRPr="00126897" w:rsidRDefault="000E2026" w:rsidP="00FA27AA">
            <w:pPr>
              <w:jc w:val="right"/>
              <w:rPr>
                <w:color w:val="000000" w:themeColor="text1"/>
                <w:sz w:val="20"/>
                <w:szCs w:val="20"/>
              </w:rPr>
            </w:pPr>
            <w:r>
              <w:rPr>
                <w:color w:val="000000" w:themeColor="text1"/>
                <w:sz w:val="20"/>
              </w:rPr>
              <w:t>38.605</w:t>
            </w:r>
          </w:p>
        </w:tc>
      </w:tr>
      <w:tr w:rsidR="000E2026" w:rsidRPr="00126897" w14:paraId="4BE98BDC" w14:textId="77777777" w:rsidTr="00FA27AA">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47BAD306" w14:textId="77777777" w:rsidR="000E2026" w:rsidRPr="00126897" w:rsidRDefault="000E2026" w:rsidP="00FA27AA">
            <w:pPr>
              <w:ind w:right="113"/>
              <w:jc w:val="right"/>
              <w:rPr>
                <w:color w:val="000000" w:themeColor="text1"/>
                <w:sz w:val="20"/>
                <w:szCs w:val="20"/>
              </w:rPr>
            </w:pPr>
            <w:r>
              <w:rPr>
                <w:color w:val="000000" w:themeColor="text1"/>
                <w:sz w:val="20"/>
              </w:rPr>
              <w:t>Total para A3</w:t>
            </w:r>
          </w:p>
        </w:tc>
        <w:tc>
          <w:tcPr>
            <w:tcW w:w="666" w:type="pct"/>
            <w:tcBorders>
              <w:top w:val="single" w:sz="4" w:space="0" w:color="auto"/>
              <w:left w:val="single" w:sz="4" w:space="0" w:color="auto"/>
              <w:bottom w:val="single" w:sz="4" w:space="0" w:color="auto"/>
              <w:right w:val="single" w:sz="4" w:space="0" w:color="auto"/>
            </w:tcBorders>
          </w:tcPr>
          <w:p w14:paraId="653E64EB" w14:textId="77777777" w:rsidR="000E2026" w:rsidRPr="00126897" w:rsidRDefault="000E2026" w:rsidP="00FA27AA">
            <w:pPr>
              <w:jc w:val="right"/>
              <w:rPr>
                <w:color w:val="000000" w:themeColor="text1"/>
                <w:sz w:val="20"/>
                <w:szCs w:val="20"/>
              </w:rPr>
            </w:pPr>
            <w:r>
              <w:rPr>
                <w:color w:val="000000" w:themeColor="text1"/>
                <w:sz w:val="20"/>
              </w:rPr>
              <w:t>590.105</w:t>
            </w:r>
          </w:p>
        </w:tc>
        <w:tc>
          <w:tcPr>
            <w:tcW w:w="665" w:type="pct"/>
            <w:tcBorders>
              <w:top w:val="single" w:sz="4" w:space="0" w:color="auto"/>
              <w:left w:val="single" w:sz="4" w:space="0" w:color="auto"/>
              <w:bottom w:val="single" w:sz="4" w:space="0" w:color="auto"/>
              <w:right w:val="single" w:sz="4" w:space="0" w:color="auto"/>
            </w:tcBorders>
          </w:tcPr>
          <w:p w14:paraId="25B2801C" w14:textId="77777777" w:rsidR="000E2026" w:rsidRPr="00126897" w:rsidRDefault="000E2026" w:rsidP="00FA27AA">
            <w:pPr>
              <w:jc w:val="right"/>
              <w:rPr>
                <w:color w:val="000000" w:themeColor="text1"/>
                <w:sz w:val="20"/>
                <w:szCs w:val="20"/>
              </w:rPr>
            </w:pPr>
            <w:r>
              <w:rPr>
                <w:color w:val="000000" w:themeColor="text1"/>
                <w:sz w:val="20"/>
              </w:rPr>
              <w:t>590.105</w:t>
            </w:r>
          </w:p>
        </w:tc>
      </w:tr>
      <w:tr w:rsidR="000E2026" w:rsidRPr="00126897" w14:paraId="0541DE74" w14:textId="77777777" w:rsidTr="00FA27AA">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59A76105" w14:textId="77777777" w:rsidR="000E2026" w:rsidRPr="00126897" w:rsidRDefault="000E2026" w:rsidP="00B656B3">
            <w:pPr>
              <w:keepNext/>
              <w:keepLines/>
              <w:widowControl w:val="0"/>
              <w:rPr>
                <w:b/>
                <w:bCs/>
                <w:color w:val="000000" w:themeColor="text1"/>
                <w:sz w:val="20"/>
                <w:szCs w:val="20"/>
              </w:rPr>
            </w:pPr>
            <w:r>
              <w:rPr>
                <w:b/>
                <w:color w:val="000000" w:themeColor="text1"/>
                <w:sz w:val="20"/>
              </w:rPr>
              <w:t xml:space="preserve">A4: </w:t>
            </w:r>
            <w:r>
              <w:rPr>
                <w:b/>
                <w:color w:val="000000" w:themeColor="text1"/>
              </w:rPr>
              <w:t>Preparación de inventarios nacionales de bancos de sustancias controladas usadas o no deseadas y planes para la recolección, transporte y eliminación de dichas sustancias</w:t>
            </w:r>
            <w:r w:rsidRPr="00126897">
              <w:rPr>
                <w:rStyle w:val="FootnoteReference"/>
                <w:b/>
                <w:bCs/>
                <w:color w:val="000000" w:themeColor="text1"/>
                <w:sz w:val="20"/>
                <w:szCs w:val="20"/>
              </w:rPr>
              <w:footnoteReference w:id="3"/>
            </w:r>
          </w:p>
        </w:tc>
      </w:tr>
      <w:tr w:rsidR="000E2026" w:rsidRPr="00126897" w14:paraId="0CAE3CCF"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AFFAF41" w14:textId="77777777" w:rsidR="000E2026" w:rsidRPr="00126897" w:rsidRDefault="000E2026" w:rsidP="00FA27AA">
            <w:pPr>
              <w:jc w:val="left"/>
              <w:rPr>
                <w:color w:val="000000"/>
                <w:sz w:val="20"/>
                <w:szCs w:val="20"/>
              </w:rPr>
            </w:pPr>
            <w:r>
              <w:rPr>
                <w:sz w:val="20"/>
              </w:rPr>
              <w:t>Cuba</w:t>
            </w:r>
          </w:p>
        </w:tc>
        <w:tc>
          <w:tcPr>
            <w:tcW w:w="2686" w:type="pct"/>
            <w:tcBorders>
              <w:top w:val="single" w:sz="4" w:space="0" w:color="auto"/>
              <w:left w:val="single" w:sz="4" w:space="0" w:color="auto"/>
              <w:bottom w:val="single" w:sz="4" w:space="0" w:color="auto"/>
              <w:right w:val="single" w:sz="4" w:space="0" w:color="auto"/>
            </w:tcBorders>
            <w:hideMark/>
          </w:tcPr>
          <w:p w14:paraId="4DF32369" w14:textId="77777777" w:rsidR="000E2026" w:rsidRPr="00126897" w:rsidRDefault="000E2026" w:rsidP="00B656B3">
            <w:pPr>
              <w:keepNext/>
              <w:keepLines/>
              <w:widowControl w:val="0"/>
              <w:jc w:val="left"/>
              <w:rPr>
                <w:color w:val="000000" w:themeColor="text1"/>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03A241F9" w14:textId="77777777" w:rsidR="000E2026" w:rsidRPr="00126897" w:rsidRDefault="000E2026" w:rsidP="00FA27AA">
            <w:pPr>
              <w:jc w:val="right"/>
              <w:rPr>
                <w:color w:val="000000" w:themeColor="text1"/>
                <w:sz w:val="20"/>
                <w:szCs w:val="20"/>
              </w:rPr>
            </w:pPr>
            <w:r>
              <w:rPr>
                <w:color w:val="000000" w:themeColor="text1"/>
                <w:sz w:val="20"/>
              </w:rPr>
              <w:t>90.000</w:t>
            </w:r>
          </w:p>
        </w:tc>
        <w:tc>
          <w:tcPr>
            <w:tcW w:w="665" w:type="pct"/>
            <w:tcBorders>
              <w:top w:val="single" w:sz="4" w:space="0" w:color="auto"/>
              <w:left w:val="single" w:sz="4" w:space="0" w:color="auto"/>
              <w:bottom w:val="single" w:sz="4" w:space="0" w:color="auto"/>
              <w:right w:val="single" w:sz="4" w:space="0" w:color="auto"/>
            </w:tcBorders>
          </w:tcPr>
          <w:p w14:paraId="02C9A43C" w14:textId="77777777" w:rsidR="000E2026" w:rsidRPr="00126897" w:rsidRDefault="000E2026" w:rsidP="00FA27AA">
            <w:pPr>
              <w:jc w:val="right"/>
              <w:rPr>
                <w:color w:val="000000" w:themeColor="text1"/>
                <w:sz w:val="20"/>
                <w:szCs w:val="20"/>
              </w:rPr>
            </w:pPr>
            <w:r>
              <w:rPr>
                <w:color w:val="000000" w:themeColor="text1"/>
                <w:sz w:val="20"/>
              </w:rPr>
              <w:t>90.000</w:t>
            </w:r>
          </w:p>
        </w:tc>
      </w:tr>
      <w:tr w:rsidR="000E2026" w:rsidRPr="00126897" w14:paraId="2DE6D7C7"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35F8EB9" w14:textId="77777777" w:rsidR="000E2026" w:rsidRPr="00126897" w:rsidRDefault="000E2026" w:rsidP="00FA27AA">
            <w:pPr>
              <w:jc w:val="left"/>
              <w:rPr>
                <w:color w:val="000000"/>
                <w:sz w:val="20"/>
                <w:szCs w:val="20"/>
              </w:rPr>
            </w:pPr>
            <w:r>
              <w:rPr>
                <w:sz w:val="20"/>
              </w:rPr>
              <w:lastRenderedPageBreak/>
              <w:t>Egipto</w:t>
            </w:r>
          </w:p>
        </w:tc>
        <w:tc>
          <w:tcPr>
            <w:tcW w:w="2686" w:type="pct"/>
            <w:tcBorders>
              <w:top w:val="single" w:sz="4" w:space="0" w:color="auto"/>
              <w:left w:val="single" w:sz="4" w:space="0" w:color="auto"/>
              <w:bottom w:val="single" w:sz="4" w:space="0" w:color="auto"/>
              <w:right w:val="single" w:sz="4" w:space="0" w:color="auto"/>
            </w:tcBorders>
          </w:tcPr>
          <w:p w14:paraId="53F2F82F" w14:textId="77777777" w:rsidR="000E2026" w:rsidRPr="00126897" w:rsidRDefault="000E2026" w:rsidP="00FA27AA">
            <w:pPr>
              <w:jc w:val="left"/>
              <w:rPr>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2B27FB61" w14:textId="77777777" w:rsidR="000E2026" w:rsidRPr="00126897" w:rsidRDefault="000E2026" w:rsidP="00FA27AA">
            <w:pPr>
              <w:jc w:val="right"/>
              <w:rPr>
                <w:color w:val="000000" w:themeColor="text1"/>
                <w:sz w:val="20"/>
                <w:szCs w:val="20"/>
              </w:rPr>
            </w:pPr>
            <w:r>
              <w:rPr>
                <w:color w:val="000000" w:themeColor="text1"/>
                <w:sz w:val="20"/>
              </w:rPr>
              <w:t>100.000</w:t>
            </w:r>
          </w:p>
        </w:tc>
        <w:tc>
          <w:tcPr>
            <w:tcW w:w="665" w:type="pct"/>
            <w:tcBorders>
              <w:top w:val="single" w:sz="4" w:space="0" w:color="auto"/>
              <w:left w:val="single" w:sz="4" w:space="0" w:color="auto"/>
              <w:bottom w:val="single" w:sz="4" w:space="0" w:color="auto"/>
              <w:right w:val="single" w:sz="4" w:space="0" w:color="auto"/>
            </w:tcBorders>
          </w:tcPr>
          <w:p w14:paraId="37E3815E" w14:textId="77777777" w:rsidR="000E2026" w:rsidRPr="00126897" w:rsidRDefault="000E2026" w:rsidP="00FA27AA">
            <w:pPr>
              <w:jc w:val="right"/>
              <w:rPr>
                <w:color w:val="000000" w:themeColor="text1"/>
                <w:sz w:val="20"/>
                <w:szCs w:val="20"/>
              </w:rPr>
            </w:pPr>
            <w:r>
              <w:rPr>
                <w:color w:val="000000" w:themeColor="text1"/>
                <w:sz w:val="20"/>
              </w:rPr>
              <w:t>100.000</w:t>
            </w:r>
          </w:p>
        </w:tc>
      </w:tr>
      <w:tr w:rsidR="000E2026" w:rsidRPr="00126897" w14:paraId="250D29C2"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BF0C4F6" w14:textId="77777777" w:rsidR="000E2026" w:rsidRPr="00126897" w:rsidRDefault="000E2026" w:rsidP="00FA27AA">
            <w:pPr>
              <w:jc w:val="left"/>
              <w:rPr>
                <w:color w:val="000000"/>
                <w:sz w:val="20"/>
                <w:szCs w:val="20"/>
              </w:rPr>
            </w:pPr>
            <w:r>
              <w:rPr>
                <w:sz w:val="20"/>
              </w:rPr>
              <w:t>Jamaica</w:t>
            </w:r>
          </w:p>
        </w:tc>
        <w:tc>
          <w:tcPr>
            <w:tcW w:w="2686" w:type="pct"/>
            <w:tcBorders>
              <w:top w:val="single" w:sz="4" w:space="0" w:color="auto"/>
              <w:left w:val="single" w:sz="4" w:space="0" w:color="auto"/>
              <w:bottom w:val="single" w:sz="4" w:space="0" w:color="auto"/>
              <w:right w:val="single" w:sz="4" w:space="0" w:color="auto"/>
            </w:tcBorders>
          </w:tcPr>
          <w:p w14:paraId="2EC0D8C6" w14:textId="77777777" w:rsidR="000E2026" w:rsidRPr="00126897" w:rsidRDefault="000E2026" w:rsidP="00FA27AA">
            <w:pPr>
              <w:jc w:val="left"/>
              <w:rPr>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374901BE" w14:textId="77777777" w:rsidR="000E2026" w:rsidRPr="00126897" w:rsidRDefault="000E2026" w:rsidP="00FA27AA">
            <w:pPr>
              <w:jc w:val="right"/>
              <w:rPr>
                <w:color w:val="000000" w:themeColor="text1"/>
                <w:sz w:val="20"/>
                <w:szCs w:val="20"/>
              </w:rPr>
            </w:pPr>
            <w:r>
              <w:rPr>
                <w:color w:val="000000" w:themeColor="text1"/>
                <w:sz w:val="20"/>
              </w:rPr>
              <w:t>90.000</w:t>
            </w:r>
          </w:p>
        </w:tc>
        <w:tc>
          <w:tcPr>
            <w:tcW w:w="665" w:type="pct"/>
            <w:tcBorders>
              <w:top w:val="single" w:sz="4" w:space="0" w:color="auto"/>
              <w:left w:val="single" w:sz="4" w:space="0" w:color="auto"/>
              <w:bottom w:val="single" w:sz="4" w:space="0" w:color="auto"/>
              <w:right w:val="single" w:sz="4" w:space="0" w:color="auto"/>
            </w:tcBorders>
          </w:tcPr>
          <w:p w14:paraId="06D49963" w14:textId="77777777" w:rsidR="000E2026" w:rsidRPr="00126897" w:rsidRDefault="000E2026" w:rsidP="00FA27AA">
            <w:pPr>
              <w:jc w:val="right"/>
              <w:rPr>
                <w:color w:val="000000" w:themeColor="text1"/>
                <w:sz w:val="20"/>
                <w:szCs w:val="20"/>
              </w:rPr>
            </w:pPr>
            <w:r>
              <w:rPr>
                <w:color w:val="000000" w:themeColor="text1"/>
                <w:sz w:val="20"/>
              </w:rPr>
              <w:t>90.000</w:t>
            </w:r>
          </w:p>
        </w:tc>
      </w:tr>
      <w:tr w:rsidR="000E2026" w:rsidRPr="00126897" w14:paraId="62FB967D"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507B333" w14:textId="77777777" w:rsidR="000E2026" w:rsidRPr="00126897" w:rsidRDefault="000E2026" w:rsidP="00FA27AA">
            <w:pPr>
              <w:jc w:val="left"/>
              <w:rPr>
                <w:color w:val="000000"/>
                <w:sz w:val="20"/>
                <w:szCs w:val="20"/>
              </w:rPr>
            </w:pPr>
            <w:r>
              <w:rPr>
                <w:sz w:val="20"/>
              </w:rPr>
              <w:t>Perú</w:t>
            </w:r>
          </w:p>
        </w:tc>
        <w:tc>
          <w:tcPr>
            <w:tcW w:w="2686" w:type="pct"/>
            <w:tcBorders>
              <w:top w:val="single" w:sz="4" w:space="0" w:color="auto"/>
              <w:left w:val="single" w:sz="4" w:space="0" w:color="auto"/>
              <w:bottom w:val="single" w:sz="4" w:space="0" w:color="auto"/>
              <w:right w:val="single" w:sz="4" w:space="0" w:color="auto"/>
            </w:tcBorders>
          </w:tcPr>
          <w:p w14:paraId="13725617" w14:textId="77777777" w:rsidR="000E2026" w:rsidRPr="00126897" w:rsidRDefault="000E2026" w:rsidP="00FA27AA">
            <w:pPr>
              <w:jc w:val="left"/>
              <w:rPr>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245D6A6D" w14:textId="77777777" w:rsidR="000E2026" w:rsidRPr="00126897" w:rsidRDefault="000E2026" w:rsidP="00FA27AA">
            <w:pPr>
              <w:jc w:val="right"/>
              <w:rPr>
                <w:color w:val="000000" w:themeColor="text1"/>
                <w:sz w:val="20"/>
                <w:szCs w:val="20"/>
              </w:rPr>
            </w:pPr>
            <w:r>
              <w:rPr>
                <w:color w:val="000000" w:themeColor="text1"/>
                <w:sz w:val="20"/>
              </w:rPr>
              <w:t>90.000</w:t>
            </w:r>
          </w:p>
        </w:tc>
        <w:tc>
          <w:tcPr>
            <w:tcW w:w="665" w:type="pct"/>
            <w:tcBorders>
              <w:top w:val="single" w:sz="4" w:space="0" w:color="auto"/>
              <w:left w:val="single" w:sz="4" w:space="0" w:color="auto"/>
              <w:bottom w:val="single" w:sz="4" w:space="0" w:color="auto"/>
              <w:right w:val="single" w:sz="4" w:space="0" w:color="auto"/>
            </w:tcBorders>
          </w:tcPr>
          <w:p w14:paraId="2EC8A8AC" w14:textId="77777777" w:rsidR="000E2026" w:rsidRPr="00126897" w:rsidRDefault="000E2026" w:rsidP="00FA27AA">
            <w:pPr>
              <w:jc w:val="right"/>
              <w:rPr>
                <w:color w:val="000000" w:themeColor="text1"/>
                <w:sz w:val="20"/>
                <w:szCs w:val="20"/>
              </w:rPr>
            </w:pPr>
            <w:r>
              <w:rPr>
                <w:color w:val="000000" w:themeColor="text1"/>
                <w:sz w:val="20"/>
              </w:rPr>
              <w:t>90.000</w:t>
            </w:r>
          </w:p>
        </w:tc>
      </w:tr>
      <w:tr w:rsidR="000E2026" w:rsidRPr="00126897" w14:paraId="7C4B8A2F"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68C9289A" w14:textId="77777777" w:rsidR="000E2026" w:rsidRPr="00126897" w:rsidRDefault="000E2026" w:rsidP="00FA27AA">
            <w:pPr>
              <w:jc w:val="left"/>
              <w:rPr>
                <w:color w:val="000000"/>
                <w:sz w:val="20"/>
                <w:szCs w:val="20"/>
              </w:rPr>
            </w:pPr>
            <w:r>
              <w:rPr>
                <w:sz w:val="20"/>
              </w:rPr>
              <w:t>Trinidad y Tabago</w:t>
            </w:r>
          </w:p>
        </w:tc>
        <w:tc>
          <w:tcPr>
            <w:tcW w:w="2686" w:type="pct"/>
            <w:tcBorders>
              <w:top w:val="single" w:sz="4" w:space="0" w:color="auto"/>
              <w:left w:val="single" w:sz="4" w:space="0" w:color="auto"/>
              <w:bottom w:val="single" w:sz="4" w:space="0" w:color="auto"/>
              <w:right w:val="single" w:sz="4" w:space="0" w:color="auto"/>
            </w:tcBorders>
          </w:tcPr>
          <w:p w14:paraId="08278B11" w14:textId="77777777" w:rsidR="000E2026" w:rsidRPr="00126897" w:rsidRDefault="000E2026" w:rsidP="00FA27AA">
            <w:pPr>
              <w:jc w:val="left"/>
              <w:rPr>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700ECCF6" w14:textId="77777777" w:rsidR="000E2026" w:rsidRPr="00126897" w:rsidRDefault="000E2026" w:rsidP="00FA27AA">
            <w:pPr>
              <w:jc w:val="right"/>
              <w:rPr>
                <w:color w:val="000000" w:themeColor="text1"/>
                <w:sz w:val="20"/>
                <w:szCs w:val="20"/>
              </w:rPr>
            </w:pPr>
            <w:r>
              <w:rPr>
                <w:color w:val="000000" w:themeColor="text1"/>
                <w:sz w:val="20"/>
              </w:rPr>
              <w:t>90.000</w:t>
            </w:r>
          </w:p>
        </w:tc>
        <w:tc>
          <w:tcPr>
            <w:tcW w:w="665" w:type="pct"/>
            <w:tcBorders>
              <w:top w:val="single" w:sz="4" w:space="0" w:color="auto"/>
              <w:left w:val="single" w:sz="4" w:space="0" w:color="auto"/>
              <w:bottom w:val="single" w:sz="4" w:space="0" w:color="auto"/>
              <w:right w:val="single" w:sz="4" w:space="0" w:color="auto"/>
            </w:tcBorders>
          </w:tcPr>
          <w:p w14:paraId="02D9E5A5" w14:textId="77777777" w:rsidR="000E2026" w:rsidRPr="00126897" w:rsidRDefault="000E2026" w:rsidP="00FA27AA">
            <w:pPr>
              <w:jc w:val="right"/>
              <w:rPr>
                <w:color w:val="000000" w:themeColor="text1"/>
                <w:sz w:val="20"/>
                <w:szCs w:val="20"/>
              </w:rPr>
            </w:pPr>
            <w:r>
              <w:rPr>
                <w:color w:val="000000" w:themeColor="text1"/>
                <w:sz w:val="20"/>
              </w:rPr>
              <w:t>90.000</w:t>
            </w:r>
          </w:p>
        </w:tc>
      </w:tr>
      <w:tr w:rsidR="000E2026" w:rsidRPr="00126897" w14:paraId="59AA89D1" w14:textId="77777777" w:rsidTr="00FA27AA">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79012376" w14:textId="77777777" w:rsidR="000E2026" w:rsidRPr="00126897" w:rsidRDefault="000E2026" w:rsidP="00FA27AA">
            <w:pPr>
              <w:jc w:val="left"/>
              <w:rPr>
                <w:color w:val="000000"/>
                <w:sz w:val="20"/>
                <w:szCs w:val="20"/>
              </w:rPr>
            </w:pPr>
            <w:r>
              <w:rPr>
                <w:sz w:val="20"/>
              </w:rPr>
              <w:t>Uruguay</w:t>
            </w:r>
          </w:p>
        </w:tc>
        <w:tc>
          <w:tcPr>
            <w:tcW w:w="2686" w:type="pct"/>
            <w:tcBorders>
              <w:top w:val="single" w:sz="4" w:space="0" w:color="auto"/>
              <w:left w:val="single" w:sz="4" w:space="0" w:color="auto"/>
              <w:bottom w:val="single" w:sz="4" w:space="0" w:color="auto"/>
              <w:right w:val="single" w:sz="4" w:space="0" w:color="auto"/>
            </w:tcBorders>
          </w:tcPr>
          <w:p w14:paraId="3BBA567C" w14:textId="77777777" w:rsidR="000E2026" w:rsidRPr="00126897" w:rsidRDefault="000E2026" w:rsidP="00FA27AA">
            <w:pPr>
              <w:jc w:val="left"/>
              <w:rPr>
                <w:sz w:val="20"/>
                <w:szCs w:val="20"/>
              </w:rPr>
            </w:pPr>
            <w:r>
              <w:rPr>
                <w:color w:val="000000" w:themeColor="text1"/>
                <w:sz w:val="20"/>
              </w:rPr>
              <w:t>Preparación de un inventario nacional de bancos de sustancias controladas usadas o no deseadas y un plan</w:t>
            </w:r>
          </w:p>
        </w:tc>
        <w:tc>
          <w:tcPr>
            <w:tcW w:w="666" w:type="pct"/>
            <w:tcBorders>
              <w:top w:val="single" w:sz="4" w:space="0" w:color="auto"/>
              <w:left w:val="single" w:sz="4" w:space="0" w:color="auto"/>
              <w:bottom w:val="single" w:sz="4" w:space="0" w:color="auto"/>
              <w:right w:val="single" w:sz="4" w:space="0" w:color="auto"/>
            </w:tcBorders>
          </w:tcPr>
          <w:p w14:paraId="7694AD2F" w14:textId="77777777" w:rsidR="000E2026" w:rsidRPr="00126897" w:rsidRDefault="000E2026" w:rsidP="00FA27AA">
            <w:pPr>
              <w:jc w:val="right"/>
              <w:rPr>
                <w:color w:val="000000" w:themeColor="text1"/>
                <w:sz w:val="20"/>
                <w:szCs w:val="20"/>
              </w:rPr>
            </w:pPr>
            <w:r>
              <w:rPr>
                <w:color w:val="000000" w:themeColor="text1"/>
                <w:sz w:val="20"/>
              </w:rPr>
              <w:t>90.000</w:t>
            </w:r>
          </w:p>
        </w:tc>
        <w:tc>
          <w:tcPr>
            <w:tcW w:w="665" w:type="pct"/>
            <w:tcBorders>
              <w:top w:val="single" w:sz="4" w:space="0" w:color="auto"/>
              <w:left w:val="single" w:sz="4" w:space="0" w:color="auto"/>
              <w:bottom w:val="single" w:sz="4" w:space="0" w:color="auto"/>
              <w:right w:val="single" w:sz="4" w:space="0" w:color="auto"/>
            </w:tcBorders>
          </w:tcPr>
          <w:p w14:paraId="40C4D19F" w14:textId="77777777" w:rsidR="000E2026" w:rsidRPr="00126897" w:rsidRDefault="000E2026" w:rsidP="00FA27AA">
            <w:pPr>
              <w:jc w:val="right"/>
              <w:rPr>
                <w:color w:val="000000" w:themeColor="text1"/>
                <w:sz w:val="20"/>
                <w:szCs w:val="20"/>
              </w:rPr>
            </w:pPr>
            <w:r>
              <w:rPr>
                <w:color w:val="000000" w:themeColor="text1"/>
                <w:sz w:val="20"/>
              </w:rPr>
              <w:t>90.000</w:t>
            </w:r>
          </w:p>
        </w:tc>
      </w:tr>
      <w:tr w:rsidR="000E2026" w:rsidRPr="00126897" w14:paraId="3C56E9A4" w14:textId="77777777" w:rsidTr="00FA27AA">
        <w:tc>
          <w:tcPr>
            <w:tcW w:w="3669" w:type="pct"/>
            <w:gridSpan w:val="2"/>
            <w:tcBorders>
              <w:top w:val="single" w:sz="4" w:space="0" w:color="auto"/>
              <w:left w:val="single" w:sz="4" w:space="0" w:color="auto"/>
              <w:bottom w:val="single" w:sz="4" w:space="0" w:color="auto"/>
              <w:right w:val="single" w:sz="4" w:space="0" w:color="auto"/>
            </w:tcBorders>
            <w:hideMark/>
          </w:tcPr>
          <w:p w14:paraId="7E75F495" w14:textId="77777777" w:rsidR="000E2026" w:rsidRPr="00126897" w:rsidRDefault="000E2026" w:rsidP="00FA27AA">
            <w:pPr>
              <w:jc w:val="right"/>
              <w:rPr>
                <w:color w:val="000000" w:themeColor="text1"/>
                <w:sz w:val="20"/>
                <w:szCs w:val="20"/>
              </w:rPr>
            </w:pPr>
            <w:r>
              <w:rPr>
                <w:color w:val="000000" w:themeColor="text1"/>
                <w:sz w:val="20"/>
              </w:rPr>
              <w:t>Subtotal para A4</w:t>
            </w:r>
          </w:p>
        </w:tc>
        <w:tc>
          <w:tcPr>
            <w:tcW w:w="666" w:type="pct"/>
            <w:tcBorders>
              <w:top w:val="single" w:sz="4" w:space="0" w:color="auto"/>
              <w:left w:val="single" w:sz="4" w:space="0" w:color="auto"/>
              <w:bottom w:val="single" w:sz="4" w:space="0" w:color="auto"/>
              <w:right w:val="single" w:sz="4" w:space="0" w:color="auto"/>
            </w:tcBorders>
          </w:tcPr>
          <w:p w14:paraId="0E34FA48" w14:textId="77777777" w:rsidR="000E2026" w:rsidRPr="00126897" w:rsidRDefault="000E2026" w:rsidP="00FA27AA">
            <w:pPr>
              <w:jc w:val="right"/>
              <w:rPr>
                <w:color w:val="000000" w:themeColor="text1"/>
                <w:sz w:val="20"/>
                <w:szCs w:val="20"/>
              </w:rPr>
            </w:pPr>
            <w:r>
              <w:rPr>
                <w:color w:val="000000" w:themeColor="text1"/>
                <w:sz w:val="20"/>
              </w:rPr>
              <w:t>550.000</w:t>
            </w:r>
          </w:p>
        </w:tc>
        <w:tc>
          <w:tcPr>
            <w:tcW w:w="665" w:type="pct"/>
            <w:tcBorders>
              <w:top w:val="single" w:sz="4" w:space="0" w:color="auto"/>
              <w:left w:val="single" w:sz="4" w:space="0" w:color="auto"/>
              <w:bottom w:val="single" w:sz="4" w:space="0" w:color="auto"/>
              <w:right w:val="single" w:sz="4" w:space="0" w:color="auto"/>
            </w:tcBorders>
          </w:tcPr>
          <w:p w14:paraId="21726344" w14:textId="77777777" w:rsidR="000E2026" w:rsidRPr="00126897" w:rsidRDefault="000E2026" w:rsidP="00FA27AA">
            <w:pPr>
              <w:jc w:val="right"/>
              <w:rPr>
                <w:color w:val="000000" w:themeColor="text1"/>
                <w:sz w:val="20"/>
                <w:szCs w:val="20"/>
              </w:rPr>
            </w:pPr>
            <w:r>
              <w:rPr>
                <w:color w:val="000000" w:themeColor="text1"/>
                <w:sz w:val="20"/>
              </w:rPr>
              <w:t>550.000</w:t>
            </w:r>
          </w:p>
        </w:tc>
      </w:tr>
      <w:tr w:rsidR="000E2026" w:rsidRPr="00126897" w14:paraId="2174DF36" w14:textId="77777777" w:rsidTr="00FA27AA">
        <w:trPr>
          <w:trHeight w:val="188"/>
        </w:trPr>
        <w:tc>
          <w:tcPr>
            <w:tcW w:w="3669" w:type="pct"/>
            <w:gridSpan w:val="2"/>
            <w:tcBorders>
              <w:top w:val="single" w:sz="4" w:space="0" w:color="auto"/>
              <w:left w:val="single" w:sz="4" w:space="0" w:color="auto"/>
              <w:bottom w:val="single" w:sz="4" w:space="0" w:color="auto"/>
              <w:right w:val="single" w:sz="4" w:space="0" w:color="auto"/>
            </w:tcBorders>
            <w:hideMark/>
          </w:tcPr>
          <w:p w14:paraId="6D4E0C6C" w14:textId="77777777" w:rsidR="000E2026" w:rsidRPr="00126897" w:rsidRDefault="000E2026" w:rsidP="00FA27AA">
            <w:pPr>
              <w:jc w:val="right"/>
              <w:rPr>
                <w:color w:val="000000" w:themeColor="text1"/>
                <w:sz w:val="20"/>
                <w:szCs w:val="20"/>
              </w:rPr>
            </w:pPr>
            <w:r>
              <w:rPr>
                <w:color w:val="000000" w:themeColor="text1"/>
                <w:sz w:val="20"/>
              </w:rPr>
              <w:t>Gastos de apoyo al organismo</w:t>
            </w:r>
          </w:p>
        </w:tc>
        <w:tc>
          <w:tcPr>
            <w:tcW w:w="666" w:type="pct"/>
            <w:tcBorders>
              <w:top w:val="single" w:sz="4" w:space="0" w:color="auto"/>
              <w:left w:val="single" w:sz="4" w:space="0" w:color="auto"/>
              <w:bottom w:val="single" w:sz="4" w:space="0" w:color="auto"/>
              <w:right w:val="single" w:sz="4" w:space="0" w:color="auto"/>
            </w:tcBorders>
          </w:tcPr>
          <w:p w14:paraId="663F6EE3" w14:textId="77777777" w:rsidR="000E2026" w:rsidRPr="00126897" w:rsidRDefault="000E2026" w:rsidP="00FA27AA">
            <w:pPr>
              <w:jc w:val="right"/>
              <w:rPr>
                <w:color w:val="000000"/>
                <w:sz w:val="20"/>
                <w:szCs w:val="20"/>
              </w:rPr>
            </w:pPr>
            <w:r>
              <w:rPr>
                <w:color w:val="000000"/>
                <w:sz w:val="20"/>
              </w:rPr>
              <w:t>38.500</w:t>
            </w:r>
          </w:p>
        </w:tc>
        <w:tc>
          <w:tcPr>
            <w:tcW w:w="665" w:type="pct"/>
            <w:tcBorders>
              <w:top w:val="single" w:sz="4" w:space="0" w:color="auto"/>
              <w:left w:val="single" w:sz="4" w:space="0" w:color="auto"/>
              <w:bottom w:val="single" w:sz="4" w:space="0" w:color="auto"/>
              <w:right w:val="single" w:sz="4" w:space="0" w:color="auto"/>
            </w:tcBorders>
          </w:tcPr>
          <w:p w14:paraId="2A8DEAC9" w14:textId="77777777" w:rsidR="000E2026" w:rsidRPr="00126897" w:rsidRDefault="000E2026" w:rsidP="00FA27AA">
            <w:pPr>
              <w:jc w:val="right"/>
              <w:rPr>
                <w:color w:val="000000"/>
                <w:sz w:val="20"/>
                <w:szCs w:val="20"/>
              </w:rPr>
            </w:pPr>
            <w:r>
              <w:rPr>
                <w:color w:val="000000"/>
                <w:sz w:val="20"/>
              </w:rPr>
              <w:t>38.500</w:t>
            </w:r>
          </w:p>
        </w:tc>
      </w:tr>
      <w:tr w:rsidR="000E2026" w:rsidRPr="00126897" w14:paraId="5D6D3139" w14:textId="77777777" w:rsidTr="00FA27AA">
        <w:tc>
          <w:tcPr>
            <w:tcW w:w="3669" w:type="pct"/>
            <w:gridSpan w:val="2"/>
            <w:tcBorders>
              <w:top w:val="single" w:sz="4" w:space="0" w:color="auto"/>
              <w:left w:val="single" w:sz="4" w:space="0" w:color="auto"/>
              <w:bottom w:val="single" w:sz="4" w:space="0" w:color="auto"/>
              <w:right w:val="single" w:sz="4" w:space="0" w:color="auto"/>
            </w:tcBorders>
            <w:hideMark/>
          </w:tcPr>
          <w:p w14:paraId="1BA3EB51" w14:textId="77777777" w:rsidR="000E2026" w:rsidRPr="00126897" w:rsidRDefault="000E2026" w:rsidP="00FA27AA">
            <w:pPr>
              <w:jc w:val="right"/>
              <w:rPr>
                <w:color w:val="000000" w:themeColor="text1"/>
                <w:sz w:val="20"/>
                <w:szCs w:val="20"/>
              </w:rPr>
            </w:pPr>
            <w:r>
              <w:rPr>
                <w:color w:val="000000" w:themeColor="text1"/>
                <w:sz w:val="20"/>
              </w:rPr>
              <w:t xml:space="preserve"> Total para A4</w:t>
            </w:r>
          </w:p>
        </w:tc>
        <w:tc>
          <w:tcPr>
            <w:tcW w:w="666" w:type="pct"/>
            <w:tcBorders>
              <w:top w:val="single" w:sz="4" w:space="0" w:color="auto"/>
              <w:left w:val="single" w:sz="4" w:space="0" w:color="auto"/>
              <w:bottom w:val="single" w:sz="4" w:space="0" w:color="auto"/>
              <w:right w:val="single" w:sz="4" w:space="0" w:color="auto"/>
            </w:tcBorders>
          </w:tcPr>
          <w:p w14:paraId="7A874DF3" w14:textId="77777777" w:rsidR="000E2026" w:rsidRPr="00126897" w:rsidRDefault="000E2026" w:rsidP="00FA27AA">
            <w:pPr>
              <w:jc w:val="right"/>
              <w:rPr>
                <w:color w:val="000000"/>
                <w:sz w:val="20"/>
                <w:szCs w:val="20"/>
              </w:rPr>
            </w:pPr>
            <w:r>
              <w:rPr>
                <w:color w:val="000000"/>
                <w:sz w:val="20"/>
              </w:rPr>
              <w:t>588.500</w:t>
            </w:r>
          </w:p>
        </w:tc>
        <w:tc>
          <w:tcPr>
            <w:tcW w:w="665" w:type="pct"/>
            <w:tcBorders>
              <w:top w:val="single" w:sz="4" w:space="0" w:color="auto"/>
              <w:left w:val="single" w:sz="4" w:space="0" w:color="auto"/>
              <w:bottom w:val="single" w:sz="4" w:space="0" w:color="auto"/>
              <w:right w:val="single" w:sz="4" w:space="0" w:color="auto"/>
            </w:tcBorders>
          </w:tcPr>
          <w:p w14:paraId="33C66714" w14:textId="77777777" w:rsidR="000E2026" w:rsidRPr="00126897" w:rsidRDefault="000E2026" w:rsidP="00FA27AA">
            <w:pPr>
              <w:jc w:val="right"/>
              <w:rPr>
                <w:color w:val="000000"/>
                <w:sz w:val="20"/>
                <w:szCs w:val="20"/>
              </w:rPr>
            </w:pPr>
            <w:r>
              <w:rPr>
                <w:color w:val="000000"/>
                <w:sz w:val="20"/>
              </w:rPr>
              <w:t>588.500</w:t>
            </w:r>
          </w:p>
        </w:tc>
      </w:tr>
      <w:tr w:rsidR="000E2026" w:rsidRPr="00126897" w14:paraId="25BBB8A1" w14:textId="77777777" w:rsidTr="00FA27AA">
        <w:trPr>
          <w:trHeight w:val="557"/>
        </w:trPr>
        <w:tc>
          <w:tcPr>
            <w:tcW w:w="5000" w:type="pct"/>
            <w:gridSpan w:val="4"/>
            <w:tcBorders>
              <w:top w:val="single" w:sz="4" w:space="0" w:color="auto"/>
              <w:left w:val="single" w:sz="4" w:space="0" w:color="auto"/>
              <w:bottom w:val="single" w:sz="4" w:space="0" w:color="auto"/>
              <w:right w:val="single" w:sz="4" w:space="0" w:color="auto"/>
            </w:tcBorders>
          </w:tcPr>
          <w:p w14:paraId="41063212" w14:textId="77777777" w:rsidR="000E2026" w:rsidRPr="00126897" w:rsidRDefault="000E2026" w:rsidP="00FA27AA">
            <w:pPr>
              <w:jc w:val="left"/>
              <w:rPr>
                <w:b/>
                <w:bCs/>
                <w:color w:val="000000"/>
                <w:sz w:val="20"/>
                <w:szCs w:val="20"/>
              </w:rPr>
            </w:pPr>
            <w:r>
              <w:rPr>
                <w:b/>
                <w:sz w:val="20"/>
              </w:rPr>
              <w:t>A5: Preparación de un proyecto piloto para mantener y/o mejorar la eficiencia energética de las tecnologías y equipos de sustitución en el contexto de la reducción de los HFC</w:t>
            </w:r>
            <w:r w:rsidRPr="00462FD1">
              <w:rPr>
                <w:rStyle w:val="FootnoteReference"/>
                <w:b/>
                <w:bCs/>
                <w:sz w:val="20"/>
                <w:szCs w:val="20"/>
              </w:rPr>
              <w:footnoteReference w:id="4"/>
            </w:r>
          </w:p>
        </w:tc>
      </w:tr>
      <w:tr w:rsidR="000E2026" w:rsidRPr="00126897" w14:paraId="39029FD1" w14:textId="77777777" w:rsidTr="00FA27AA">
        <w:tc>
          <w:tcPr>
            <w:tcW w:w="983" w:type="pct"/>
            <w:tcBorders>
              <w:top w:val="single" w:sz="4" w:space="0" w:color="auto"/>
              <w:left w:val="single" w:sz="4" w:space="0" w:color="auto"/>
              <w:bottom w:val="single" w:sz="4" w:space="0" w:color="auto"/>
              <w:right w:val="single" w:sz="4" w:space="0" w:color="auto"/>
            </w:tcBorders>
          </w:tcPr>
          <w:p w14:paraId="2DA6B508" w14:textId="77777777" w:rsidR="000E2026" w:rsidRPr="00126897" w:rsidRDefault="000E2026" w:rsidP="00FA27AA">
            <w:pPr>
              <w:tabs>
                <w:tab w:val="left" w:pos="1320"/>
              </w:tabs>
              <w:jc w:val="left"/>
              <w:rPr>
                <w:color w:val="000000" w:themeColor="text1"/>
                <w:sz w:val="20"/>
                <w:szCs w:val="20"/>
              </w:rPr>
            </w:pPr>
            <w:r>
              <w:rPr>
                <w:color w:val="000000" w:themeColor="text1"/>
                <w:sz w:val="20"/>
              </w:rPr>
              <w:t>Chile</w:t>
            </w:r>
          </w:p>
        </w:tc>
        <w:tc>
          <w:tcPr>
            <w:tcW w:w="2686" w:type="pct"/>
            <w:tcBorders>
              <w:top w:val="single" w:sz="4" w:space="0" w:color="auto"/>
              <w:left w:val="single" w:sz="4" w:space="0" w:color="auto"/>
              <w:bottom w:val="single" w:sz="4" w:space="0" w:color="auto"/>
              <w:right w:val="single" w:sz="4" w:space="0" w:color="auto"/>
            </w:tcBorders>
          </w:tcPr>
          <w:p w14:paraId="6F7BC4C0" w14:textId="15E7A7A1" w:rsidR="000E2026" w:rsidRPr="00126897" w:rsidRDefault="000E2026" w:rsidP="00FA27AA">
            <w:pPr>
              <w:jc w:val="left"/>
              <w:rPr>
                <w:color w:val="000000" w:themeColor="text1"/>
                <w:sz w:val="20"/>
                <w:szCs w:val="20"/>
              </w:rPr>
            </w:pPr>
            <w:r>
              <w:rPr>
                <w:color w:val="000000" w:themeColor="text1"/>
                <w:sz w:val="20"/>
              </w:rPr>
              <w:t xml:space="preserve">Preparación de un proyecto piloto </w:t>
            </w:r>
            <w:r>
              <w:rPr>
                <w:color w:val="000000"/>
                <w:sz w:val="20"/>
              </w:rPr>
              <w:t xml:space="preserve">para </w:t>
            </w:r>
            <w:r>
              <w:rPr>
                <w:color w:val="000000" w:themeColor="text1"/>
                <w:sz w:val="20"/>
              </w:rPr>
              <w:t>mantener y/o mejorar la eficiencia energética</w:t>
            </w:r>
            <w:r>
              <w:rPr>
                <w:color w:val="000000"/>
                <w:sz w:val="20"/>
              </w:rPr>
              <w:t xml:space="preserve"> en refrigeración industrial</w:t>
            </w:r>
          </w:p>
        </w:tc>
        <w:tc>
          <w:tcPr>
            <w:tcW w:w="666" w:type="pct"/>
            <w:tcBorders>
              <w:top w:val="single" w:sz="4" w:space="0" w:color="auto"/>
              <w:left w:val="single" w:sz="4" w:space="0" w:color="auto"/>
              <w:bottom w:val="single" w:sz="4" w:space="0" w:color="auto"/>
              <w:right w:val="single" w:sz="4" w:space="0" w:color="auto"/>
            </w:tcBorders>
          </w:tcPr>
          <w:p w14:paraId="7A37F993" w14:textId="77777777" w:rsidR="000E2026" w:rsidRPr="00126897" w:rsidRDefault="000E2026" w:rsidP="00FA27AA">
            <w:pPr>
              <w:jc w:val="right"/>
              <w:rPr>
                <w:color w:val="000000" w:themeColor="text1"/>
                <w:sz w:val="20"/>
                <w:szCs w:val="20"/>
              </w:rPr>
            </w:pPr>
            <w:r>
              <w:rPr>
                <w:color w:val="000000" w:themeColor="text1"/>
                <w:sz w:val="20"/>
              </w:rPr>
              <w:t>30.000</w:t>
            </w:r>
          </w:p>
        </w:tc>
        <w:tc>
          <w:tcPr>
            <w:tcW w:w="665" w:type="pct"/>
            <w:tcBorders>
              <w:top w:val="single" w:sz="4" w:space="0" w:color="auto"/>
              <w:left w:val="single" w:sz="4" w:space="0" w:color="auto"/>
              <w:bottom w:val="single" w:sz="4" w:space="0" w:color="auto"/>
              <w:right w:val="single" w:sz="4" w:space="0" w:color="auto"/>
            </w:tcBorders>
          </w:tcPr>
          <w:p w14:paraId="506E781C" w14:textId="77777777" w:rsidR="000E2026" w:rsidRPr="00126897" w:rsidRDefault="000E2026" w:rsidP="00FA27AA">
            <w:pPr>
              <w:jc w:val="right"/>
              <w:rPr>
                <w:color w:val="000000" w:themeColor="text1"/>
                <w:sz w:val="20"/>
                <w:szCs w:val="20"/>
              </w:rPr>
            </w:pPr>
            <w:r>
              <w:rPr>
                <w:color w:val="000000" w:themeColor="text1"/>
                <w:sz w:val="20"/>
              </w:rPr>
              <w:t>30.000</w:t>
            </w:r>
          </w:p>
        </w:tc>
      </w:tr>
      <w:tr w:rsidR="000E2026" w:rsidRPr="00126897" w14:paraId="122A4D7D"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34B9E001" w14:textId="77777777" w:rsidR="000E2026" w:rsidRPr="00126897" w:rsidRDefault="000E2026" w:rsidP="00FA27AA">
            <w:pPr>
              <w:jc w:val="right"/>
              <w:rPr>
                <w:color w:val="000000" w:themeColor="text1"/>
                <w:sz w:val="20"/>
                <w:szCs w:val="20"/>
              </w:rPr>
            </w:pPr>
            <w:r>
              <w:rPr>
                <w:color w:val="000000" w:themeColor="text1"/>
                <w:sz w:val="20"/>
              </w:rPr>
              <w:t>Subtotal para A5</w:t>
            </w:r>
          </w:p>
        </w:tc>
        <w:tc>
          <w:tcPr>
            <w:tcW w:w="666" w:type="pct"/>
            <w:tcBorders>
              <w:top w:val="single" w:sz="4" w:space="0" w:color="auto"/>
              <w:left w:val="single" w:sz="4" w:space="0" w:color="auto"/>
              <w:bottom w:val="single" w:sz="4" w:space="0" w:color="auto"/>
              <w:right w:val="single" w:sz="4" w:space="0" w:color="auto"/>
            </w:tcBorders>
          </w:tcPr>
          <w:p w14:paraId="59D3605A" w14:textId="77777777" w:rsidR="000E2026" w:rsidRPr="00126897" w:rsidRDefault="000E2026" w:rsidP="00FA27AA">
            <w:pPr>
              <w:jc w:val="right"/>
              <w:rPr>
                <w:color w:val="000000"/>
                <w:sz w:val="20"/>
                <w:szCs w:val="20"/>
              </w:rPr>
            </w:pPr>
            <w:r>
              <w:rPr>
                <w:color w:val="000000"/>
                <w:sz w:val="20"/>
              </w:rPr>
              <w:t>30.000</w:t>
            </w:r>
          </w:p>
        </w:tc>
        <w:tc>
          <w:tcPr>
            <w:tcW w:w="665" w:type="pct"/>
            <w:tcBorders>
              <w:top w:val="single" w:sz="4" w:space="0" w:color="auto"/>
              <w:left w:val="single" w:sz="4" w:space="0" w:color="auto"/>
              <w:bottom w:val="single" w:sz="4" w:space="0" w:color="auto"/>
              <w:right w:val="single" w:sz="4" w:space="0" w:color="auto"/>
            </w:tcBorders>
          </w:tcPr>
          <w:p w14:paraId="1D243C4E" w14:textId="77777777" w:rsidR="000E2026" w:rsidRPr="00126897" w:rsidRDefault="000E2026" w:rsidP="00FA27AA">
            <w:pPr>
              <w:jc w:val="right"/>
              <w:rPr>
                <w:color w:val="000000"/>
                <w:sz w:val="20"/>
                <w:szCs w:val="20"/>
              </w:rPr>
            </w:pPr>
            <w:r>
              <w:rPr>
                <w:color w:val="000000"/>
                <w:sz w:val="20"/>
              </w:rPr>
              <w:t>30.000</w:t>
            </w:r>
          </w:p>
        </w:tc>
      </w:tr>
      <w:tr w:rsidR="000E2026" w:rsidRPr="00126897" w14:paraId="10D20D82"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7BEB5D05" w14:textId="77777777" w:rsidR="000E2026" w:rsidRPr="00126897" w:rsidRDefault="000E2026" w:rsidP="00FA27AA">
            <w:pPr>
              <w:jc w:val="right"/>
              <w:rPr>
                <w:color w:val="000000" w:themeColor="text1"/>
                <w:sz w:val="20"/>
                <w:szCs w:val="20"/>
              </w:rPr>
            </w:pPr>
            <w:r>
              <w:rPr>
                <w:color w:val="000000" w:themeColor="text1"/>
                <w:sz w:val="20"/>
              </w:rPr>
              <w:t>Gastos de apoyo al organismo</w:t>
            </w:r>
          </w:p>
        </w:tc>
        <w:tc>
          <w:tcPr>
            <w:tcW w:w="666" w:type="pct"/>
            <w:tcBorders>
              <w:top w:val="single" w:sz="4" w:space="0" w:color="auto"/>
              <w:left w:val="single" w:sz="4" w:space="0" w:color="auto"/>
              <w:bottom w:val="single" w:sz="4" w:space="0" w:color="auto"/>
              <w:right w:val="single" w:sz="4" w:space="0" w:color="auto"/>
            </w:tcBorders>
          </w:tcPr>
          <w:p w14:paraId="0F5C73E4" w14:textId="77777777" w:rsidR="000E2026" w:rsidRPr="00126897" w:rsidRDefault="000E2026" w:rsidP="00FA27AA">
            <w:pPr>
              <w:jc w:val="right"/>
              <w:rPr>
                <w:color w:val="000000"/>
                <w:sz w:val="20"/>
                <w:szCs w:val="20"/>
              </w:rPr>
            </w:pPr>
            <w:r>
              <w:rPr>
                <w:color w:val="000000"/>
                <w:sz w:val="20"/>
              </w:rPr>
              <w:t>2.100</w:t>
            </w:r>
          </w:p>
        </w:tc>
        <w:tc>
          <w:tcPr>
            <w:tcW w:w="665" w:type="pct"/>
            <w:tcBorders>
              <w:top w:val="single" w:sz="4" w:space="0" w:color="auto"/>
              <w:left w:val="single" w:sz="4" w:space="0" w:color="auto"/>
              <w:bottom w:val="single" w:sz="4" w:space="0" w:color="auto"/>
              <w:right w:val="single" w:sz="4" w:space="0" w:color="auto"/>
            </w:tcBorders>
          </w:tcPr>
          <w:p w14:paraId="68D6BB08" w14:textId="77777777" w:rsidR="000E2026" w:rsidRPr="00126897" w:rsidRDefault="000E2026" w:rsidP="00FA27AA">
            <w:pPr>
              <w:jc w:val="right"/>
              <w:rPr>
                <w:color w:val="000000"/>
                <w:sz w:val="20"/>
                <w:szCs w:val="20"/>
              </w:rPr>
            </w:pPr>
            <w:r>
              <w:rPr>
                <w:color w:val="000000"/>
                <w:sz w:val="20"/>
              </w:rPr>
              <w:t>2.100</w:t>
            </w:r>
          </w:p>
        </w:tc>
      </w:tr>
      <w:tr w:rsidR="000E2026" w:rsidRPr="00126897" w14:paraId="3A541116"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655CE168" w14:textId="24064DFC" w:rsidR="000E2026" w:rsidRPr="00126897" w:rsidRDefault="000E2026" w:rsidP="00FA27AA">
            <w:pPr>
              <w:jc w:val="right"/>
              <w:rPr>
                <w:color w:val="000000" w:themeColor="text1"/>
                <w:sz w:val="20"/>
                <w:szCs w:val="20"/>
              </w:rPr>
            </w:pPr>
            <w:r>
              <w:rPr>
                <w:color w:val="000000" w:themeColor="text1"/>
                <w:sz w:val="20"/>
              </w:rPr>
              <w:t>Total para A5</w:t>
            </w:r>
          </w:p>
        </w:tc>
        <w:tc>
          <w:tcPr>
            <w:tcW w:w="666" w:type="pct"/>
            <w:tcBorders>
              <w:top w:val="single" w:sz="4" w:space="0" w:color="auto"/>
              <w:left w:val="single" w:sz="4" w:space="0" w:color="auto"/>
              <w:bottom w:val="single" w:sz="4" w:space="0" w:color="auto"/>
              <w:right w:val="single" w:sz="4" w:space="0" w:color="auto"/>
            </w:tcBorders>
          </w:tcPr>
          <w:p w14:paraId="374040ED" w14:textId="77777777" w:rsidR="000E2026" w:rsidRPr="00126897" w:rsidRDefault="000E2026" w:rsidP="00FA27AA">
            <w:pPr>
              <w:jc w:val="right"/>
              <w:rPr>
                <w:color w:val="000000"/>
                <w:sz w:val="20"/>
                <w:szCs w:val="20"/>
              </w:rPr>
            </w:pPr>
            <w:r>
              <w:rPr>
                <w:color w:val="000000"/>
                <w:sz w:val="20"/>
              </w:rPr>
              <w:t>32.100</w:t>
            </w:r>
          </w:p>
        </w:tc>
        <w:tc>
          <w:tcPr>
            <w:tcW w:w="665" w:type="pct"/>
            <w:tcBorders>
              <w:top w:val="single" w:sz="4" w:space="0" w:color="auto"/>
              <w:left w:val="single" w:sz="4" w:space="0" w:color="auto"/>
              <w:bottom w:val="single" w:sz="4" w:space="0" w:color="auto"/>
              <w:right w:val="single" w:sz="4" w:space="0" w:color="auto"/>
            </w:tcBorders>
          </w:tcPr>
          <w:p w14:paraId="37079E63" w14:textId="77777777" w:rsidR="000E2026" w:rsidRPr="00126897" w:rsidRDefault="000E2026" w:rsidP="00FA27AA">
            <w:pPr>
              <w:jc w:val="right"/>
              <w:rPr>
                <w:color w:val="000000"/>
                <w:sz w:val="20"/>
                <w:szCs w:val="20"/>
              </w:rPr>
            </w:pPr>
            <w:r>
              <w:rPr>
                <w:color w:val="000000"/>
                <w:sz w:val="20"/>
              </w:rPr>
              <w:t>32.100</w:t>
            </w:r>
          </w:p>
        </w:tc>
      </w:tr>
      <w:tr w:rsidR="000E2026" w:rsidRPr="00126897" w14:paraId="5D50B281" w14:textId="77777777" w:rsidTr="00FA27AA">
        <w:tc>
          <w:tcPr>
            <w:tcW w:w="5000" w:type="pct"/>
            <w:gridSpan w:val="4"/>
            <w:tcBorders>
              <w:top w:val="single" w:sz="4" w:space="0" w:color="auto"/>
              <w:left w:val="single" w:sz="4" w:space="0" w:color="auto"/>
              <w:bottom w:val="single" w:sz="4" w:space="0" w:color="auto"/>
              <w:right w:val="single" w:sz="4" w:space="0" w:color="auto"/>
            </w:tcBorders>
          </w:tcPr>
          <w:p w14:paraId="462039A8" w14:textId="77777777" w:rsidR="000E2026" w:rsidRPr="00126897" w:rsidRDefault="000E2026" w:rsidP="00FA27AA">
            <w:pPr>
              <w:jc w:val="left"/>
              <w:rPr>
                <w:color w:val="000000"/>
                <w:sz w:val="20"/>
                <w:szCs w:val="20"/>
              </w:rPr>
            </w:pPr>
            <w:r>
              <w:rPr>
                <w:b/>
                <w:color w:val="000000" w:themeColor="text1"/>
                <w:sz w:val="20"/>
              </w:rPr>
              <w:t>SECCIÓN B: ACTIVIDADES RECOMENDADAS PARA CONSIDERACIÓN INDIVIDUAL</w:t>
            </w:r>
          </w:p>
        </w:tc>
      </w:tr>
      <w:tr w:rsidR="000E2026" w:rsidRPr="00126897" w14:paraId="62EAFDA1" w14:textId="77777777" w:rsidTr="00FA27AA">
        <w:tc>
          <w:tcPr>
            <w:tcW w:w="5000" w:type="pct"/>
            <w:gridSpan w:val="4"/>
            <w:tcBorders>
              <w:top w:val="single" w:sz="4" w:space="0" w:color="auto"/>
              <w:left w:val="single" w:sz="4" w:space="0" w:color="auto"/>
              <w:bottom w:val="single" w:sz="4" w:space="0" w:color="auto"/>
              <w:right w:val="single" w:sz="4" w:space="0" w:color="auto"/>
            </w:tcBorders>
          </w:tcPr>
          <w:p w14:paraId="7BDCDBD9" w14:textId="77777777" w:rsidR="000E2026" w:rsidRPr="00126897" w:rsidRDefault="000E2026" w:rsidP="00FA27AA">
            <w:pPr>
              <w:jc w:val="left"/>
              <w:rPr>
                <w:color w:val="000000" w:themeColor="text1"/>
                <w:sz w:val="20"/>
                <w:szCs w:val="20"/>
              </w:rPr>
            </w:pPr>
            <w:r>
              <w:rPr>
                <w:b/>
                <w:color w:val="000000" w:themeColor="text1"/>
                <w:sz w:val="20"/>
              </w:rPr>
              <w:t xml:space="preserve">B1: </w:t>
            </w:r>
            <w:r>
              <w:rPr>
                <w:b/>
                <w:sz w:val="20"/>
              </w:rPr>
              <w:t>Preparación de proyectos para los planes de ejecución de Kigali para los HFC (KIP)</w:t>
            </w:r>
          </w:p>
        </w:tc>
      </w:tr>
      <w:tr w:rsidR="000E2026" w:rsidRPr="00126897" w14:paraId="47EECC18" w14:textId="77777777" w:rsidTr="00FA27AA">
        <w:tc>
          <w:tcPr>
            <w:tcW w:w="983" w:type="pct"/>
            <w:tcBorders>
              <w:top w:val="single" w:sz="4" w:space="0" w:color="auto"/>
              <w:left w:val="single" w:sz="4" w:space="0" w:color="auto"/>
              <w:bottom w:val="single" w:sz="4" w:space="0" w:color="auto"/>
              <w:right w:val="single" w:sz="4" w:space="0" w:color="auto"/>
            </w:tcBorders>
          </w:tcPr>
          <w:p w14:paraId="6C10F59C" w14:textId="77777777" w:rsidR="000E2026" w:rsidRPr="00126897" w:rsidRDefault="000E2026" w:rsidP="00FA27AA">
            <w:pPr>
              <w:jc w:val="left"/>
              <w:rPr>
                <w:color w:val="000000" w:themeColor="text1"/>
                <w:sz w:val="20"/>
                <w:szCs w:val="20"/>
              </w:rPr>
            </w:pPr>
            <w:r>
              <w:rPr>
                <w:sz w:val="20"/>
              </w:rPr>
              <w:t>India</w:t>
            </w:r>
          </w:p>
        </w:tc>
        <w:tc>
          <w:tcPr>
            <w:tcW w:w="2686" w:type="pct"/>
            <w:tcBorders>
              <w:top w:val="single" w:sz="4" w:space="0" w:color="auto"/>
              <w:left w:val="single" w:sz="4" w:space="0" w:color="auto"/>
              <w:bottom w:val="single" w:sz="4" w:space="0" w:color="auto"/>
              <w:right w:val="single" w:sz="4" w:space="0" w:color="auto"/>
            </w:tcBorders>
          </w:tcPr>
          <w:p w14:paraId="61AB3FA1" w14:textId="73F47554" w:rsidR="000E2026" w:rsidRPr="00126897" w:rsidRDefault="000E2026" w:rsidP="00FA27AA">
            <w:pPr>
              <w:jc w:val="left"/>
              <w:rPr>
                <w:color w:val="000000" w:themeColor="text1"/>
                <w:sz w:val="20"/>
                <w:szCs w:val="20"/>
              </w:rPr>
            </w:pPr>
            <w:r>
              <w:rPr>
                <w:color w:val="000000" w:themeColor="text1"/>
                <w:sz w:val="20"/>
              </w:rPr>
              <w:t>Preparación de un proyecto de demostración de fabricación de compresores para el sector de fabricación de equipos de aire acondicionado para vehículos</w:t>
            </w:r>
          </w:p>
        </w:tc>
        <w:tc>
          <w:tcPr>
            <w:tcW w:w="666" w:type="pct"/>
            <w:tcBorders>
              <w:top w:val="single" w:sz="4" w:space="0" w:color="auto"/>
              <w:left w:val="single" w:sz="4" w:space="0" w:color="auto"/>
              <w:bottom w:val="single" w:sz="4" w:space="0" w:color="auto"/>
              <w:right w:val="single" w:sz="4" w:space="0" w:color="auto"/>
            </w:tcBorders>
          </w:tcPr>
          <w:p w14:paraId="01B4FB4E" w14:textId="77777777" w:rsidR="000E2026" w:rsidRPr="00126897" w:rsidRDefault="000E2026" w:rsidP="00FA27AA">
            <w:pPr>
              <w:jc w:val="right"/>
              <w:rPr>
                <w:color w:val="000000"/>
                <w:sz w:val="20"/>
                <w:szCs w:val="20"/>
              </w:rPr>
            </w:pPr>
            <w:r>
              <w:rPr>
                <w:color w:val="000000" w:themeColor="text1"/>
                <w:sz w:val="20"/>
              </w:rPr>
              <w:t>30.000</w:t>
            </w:r>
          </w:p>
        </w:tc>
        <w:tc>
          <w:tcPr>
            <w:tcW w:w="665" w:type="pct"/>
            <w:tcBorders>
              <w:top w:val="single" w:sz="4" w:space="0" w:color="auto"/>
              <w:left w:val="single" w:sz="4" w:space="0" w:color="auto"/>
              <w:bottom w:val="single" w:sz="4" w:space="0" w:color="auto"/>
              <w:right w:val="single" w:sz="4" w:space="0" w:color="auto"/>
            </w:tcBorders>
          </w:tcPr>
          <w:p w14:paraId="17197D76" w14:textId="77777777" w:rsidR="000E2026" w:rsidRPr="00126897" w:rsidRDefault="000E2026" w:rsidP="00FA27AA">
            <w:pPr>
              <w:jc w:val="right"/>
              <w:rPr>
                <w:color w:val="000000"/>
                <w:sz w:val="20"/>
                <w:szCs w:val="20"/>
              </w:rPr>
            </w:pPr>
            <w:r>
              <w:rPr>
                <w:color w:val="000000"/>
                <w:sz w:val="20"/>
              </w:rPr>
              <w:t>*</w:t>
            </w:r>
          </w:p>
        </w:tc>
      </w:tr>
      <w:tr w:rsidR="000E2026" w:rsidRPr="00126897" w14:paraId="7BE5517A"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2F18965A" w14:textId="77777777" w:rsidR="000E2026" w:rsidRPr="00126897" w:rsidRDefault="000E2026" w:rsidP="00FA27AA">
            <w:pPr>
              <w:jc w:val="right"/>
              <w:rPr>
                <w:color w:val="000000" w:themeColor="text1"/>
                <w:sz w:val="20"/>
                <w:szCs w:val="20"/>
              </w:rPr>
            </w:pPr>
            <w:r>
              <w:rPr>
                <w:color w:val="000000" w:themeColor="text1"/>
                <w:sz w:val="20"/>
              </w:rPr>
              <w:t>Subtotal para B1</w:t>
            </w:r>
          </w:p>
        </w:tc>
        <w:tc>
          <w:tcPr>
            <w:tcW w:w="666" w:type="pct"/>
            <w:tcBorders>
              <w:top w:val="single" w:sz="4" w:space="0" w:color="auto"/>
              <w:left w:val="single" w:sz="4" w:space="0" w:color="auto"/>
              <w:bottom w:val="single" w:sz="4" w:space="0" w:color="auto"/>
              <w:right w:val="single" w:sz="4" w:space="0" w:color="auto"/>
            </w:tcBorders>
          </w:tcPr>
          <w:p w14:paraId="5D4CC82B" w14:textId="77777777" w:rsidR="000E2026" w:rsidRPr="00126897" w:rsidRDefault="000E2026" w:rsidP="00FA27AA">
            <w:pPr>
              <w:jc w:val="right"/>
              <w:rPr>
                <w:color w:val="000000"/>
                <w:sz w:val="20"/>
                <w:szCs w:val="20"/>
              </w:rPr>
            </w:pPr>
            <w:r>
              <w:rPr>
                <w:color w:val="000000" w:themeColor="text1"/>
                <w:sz w:val="20"/>
              </w:rPr>
              <w:t>30.000</w:t>
            </w:r>
          </w:p>
        </w:tc>
        <w:tc>
          <w:tcPr>
            <w:tcW w:w="665" w:type="pct"/>
            <w:tcBorders>
              <w:top w:val="single" w:sz="4" w:space="0" w:color="auto"/>
              <w:left w:val="single" w:sz="4" w:space="0" w:color="auto"/>
              <w:bottom w:val="single" w:sz="4" w:space="0" w:color="auto"/>
              <w:right w:val="single" w:sz="4" w:space="0" w:color="auto"/>
            </w:tcBorders>
          </w:tcPr>
          <w:p w14:paraId="65A812C7" w14:textId="77777777" w:rsidR="000E2026" w:rsidRPr="00126897" w:rsidRDefault="000E2026" w:rsidP="00FA27AA">
            <w:pPr>
              <w:jc w:val="right"/>
              <w:rPr>
                <w:color w:val="000000"/>
                <w:sz w:val="20"/>
                <w:szCs w:val="20"/>
              </w:rPr>
            </w:pPr>
            <w:r>
              <w:rPr>
                <w:color w:val="000000"/>
                <w:sz w:val="20"/>
              </w:rPr>
              <w:t>*</w:t>
            </w:r>
          </w:p>
        </w:tc>
      </w:tr>
      <w:tr w:rsidR="000E2026" w:rsidRPr="00126897" w14:paraId="6616AA07"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2773B8D2" w14:textId="77777777" w:rsidR="000E2026" w:rsidRPr="00126897" w:rsidRDefault="000E2026" w:rsidP="00FA27AA">
            <w:pPr>
              <w:jc w:val="right"/>
              <w:rPr>
                <w:color w:val="000000" w:themeColor="text1"/>
                <w:sz w:val="20"/>
                <w:szCs w:val="20"/>
              </w:rPr>
            </w:pPr>
            <w:r>
              <w:rPr>
                <w:color w:val="000000" w:themeColor="text1"/>
                <w:sz w:val="20"/>
              </w:rPr>
              <w:t>Gastos de apoyo al organismo B1</w:t>
            </w:r>
          </w:p>
        </w:tc>
        <w:tc>
          <w:tcPr>
            <w:tcW w:w="666" w:type="pct"/>
            <w:tcBorders>
              <w:top w:val="single" w:sz="4" w:space="0" w:color="auto"/>
              <w:left w:val="single" w:sz="4" w:space="0" w:color="auto"/>
              <w:bottom w:val="single" w:sz="4" w:space="0" w:color="auto"/>
              <w:right w:val="single" w:sz="4" w:space="0" w:color="auto"/>
            </w:tcBorders>
          </w:tcPr>
          <w:p w14:paraId="1D8621BD" w14:textId="77777777" w:rsidR="000E2026" w:rsidRPr="00126897" w:rsidRDefault="000E2026" w:rsidP="00FA27AA">
            <w:pPr>
              <w:jc w:val="right"/>
              <w:rPr>
                <w:color w:val="000000"/>
                <w:sz w:val="20"/>
                <w:szCs w:val="20"/>
              </w:rPr>
            </w:pPr>
            <w:r>
              <w:rPr>
                <w:color w:val="000000"/>
                <w:sz w:val="20"/>
              </w:rPr>
              <w:t>2.100</w:t>
            </w:r>
          </w:p>
        </w:tc>
        <w:tc>
          <w:tcPr>
            <w:tcW w:w="665" w:type="pct"/>
            <w:tcBorders>
              <w:top w:val="single" w:sz="4" w:space="0" w:color="auto"/>
              <w:left w:val="single" w:sz="4" w:space="0" w:color="auto"/>
              <w:bottom w:val="single" w:sz="4" w:space="0" w:color="auto"/>
              <w:right w:val="single" w:sz="4" w:space="0" w:color="auto"/>
            </w:tcBorders>
          </w:tcPr>
          <w:p w14:paraId="3DC91425" w14:textId="77777777" w:rsidR="000E2026" w:rsidRPr="00126897" w:rsidRDefault="000E2026" w:rsidP="00FA27AA">
            <w:pPr>
              <w:jc w:val="right"/>
              <w:rPr>
                <w:color w:val="000000"/>
                <w:sz w:val="20"/>
                <w:szCs w:val="20"/>
              </w:rPr>
            </w:pPr>
            <w:r>
              <w:rPr>
                <w:color w:val="000000"/>
                <w:sz w:val="20"/>
              </w:rPr>
              <w:t>*</w:t>
            </w:r>
          </w:p>
        </w:tc>
      </w:tr>
      <w:tr w:rsidR="000E2026" w:rsidRPr="00126897" w14:paraId="6638E42B"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0E85BF8A" w14:textId="77777777" w:rsidR="000E2026" w:rsidRPr="00126897" w:rsidRDefault="000E2026" w:rsidP="00FA27AA">
            <w:pPr>
              <w:jc w:val="right"/>
              <w:rPr>
                <w:color w:val="000000" w:themeColor="text1"/>
                <w:sz w:val="20"/>
                <w:szCs w:val="20"/>
              </w:rPr>
            </w:pPr>
            <w:r>
              <w:rPr>
                <w:color w:val="000000" w:themeColor="text1"/>
                <w:sz w:val="20"/>
              </w:rPr>
              <w:t>Total para B1</w:t>
            </w:r>
          </w:p>
        </w:tc>
        <w:tc>
          <w:tcPr>
            <w:tcW w:w="666" w:type="pct"/>
            <w:tcBorders>
              <w:top w:val="single" w:sz="4" w:space="0" w:color="auto"/>
              <w:left w:val="single" w:sz="4" w:space="0" w:color="auto"/>
              <w:bottom w:val="single" w:sz="4" w:space="0" w:color="auto"/>
              <w:right w:val="single" w:sz="4" w:space="0" w:color="auto"/>
            </w:tcBorders>
          </w:tcPr>
          <w:p w14:paraId="3C11C150" w14:textId="77777777" w:rsidR="000E2026" w:rsidRPr="00126897" w:rsidRDefault="000E2026" w:rsidP="00FA27AA">
            <w:pPr>
              <w:jc w:val="right"/>
              <w:rPr>
                <w:color w:val="000000"/>
                <w:sz w:val="20"/>
                <w:szCs w:val="20"/>
              </w:rPr>
            </w:pPr>
            <w:r>
              <w:rPr>
                <w:color w:val="000000"/>
                <w:sz w:val="20"/>
              </w:rPr>
              <w:t>32.100</w:t>
            </w:r>
          </w:p>
        </w:tc>
        <w:tc>
          <w:tcPr>
            <w:tcW w:w="665" w:type="pct"/>
            <w:tcBorders>
              <w:top w:val="single" w:sz="4" w:space="0" w:color="auto"/>
              <w:left w:val="single" w:sz="4" w:space="0" w:color="auto"/>
              <w:bottom w:val="single" w:sz="4" w:space="0" w:color="auto"/>
              <w:right w:val="single" w:sz="4" w:space="0" w:color="auto"/>
            </w:tcBorders>
          </w:tcPr>
          <w:p w14:paraId="1031EC0A" w14:textId="77777777" w:rsidR="000E2026" w:rsidRPr="00126897" w:rsidRDefault="000E2026" w:rsidP="00FA27AA">
            <w:pPr>
              <w:jc w:val="right"/>
              <w:rPr>
                <w:color w:val="000000"/>
                <w:sz w:val="20"/>
                <w:szCs w:val="20"/>
              </w:rPr>
            </w:pPr>
            <w:r>
              <w:rPr>
                <w:color w:val="000000"/>
                <w:sz w:val="20"/>
              </w:rPr>
              <w:t>*</w:t>
            </w:r>
          </w:p>
        </w:tc>
      </w:tr>
      <w:tr w:rsidR="000E2026" w:rsidRPr="00126897" w14:paraId="2ECB91D3" w14:textId="77777777" w:rsidTr="00FA27AA">
        <w:tc>
          <w:tcPr>
            <w:tcW w:w="5000" w:type="pct"/>
            <w:gridSpan w:val="4"/>
            <w:tcBorders>
              <w:top w:val="single" w:sz="4" w:space="0" w:color="auto"/>
              <w:left w:val="single" w:sz="4" w:space="0" w:color="auto"/>
              <w:bottom w:val="single" w:sz="4" w:space="0" w:color="auto"/>
              <w:right w:val="single" w:sz="4" w:space="0" w:color="auto"/>
            </w:tcBorders>
          </w:tcPr>
          <w:p w14:paraId="2F9629BA" w14:textId="7660BD39" w:rsidR="000E2026" w:rsidRPr="00126897" w:rsidRDefault="000E2026" w:rsidP="00FA27AA">
            <w:pPr>
              <w:jc w:val="left"/>
              <w:rPr>
                <w:color w:val="000000"/>
                <w:sz w:val="20"/>
                <w:szCs w:val="20"/>
              </w:rPr>
            </w:pPr>
            <w:r>
              <w:rPr>
                <w:b/>
                <w:sz w:val="20"/>
              </w:rPr>
              <w:t>B2: Preparación de un proyecto piloto para mantener y/o mejorar la eficiencia energética de las tecnologías y equipos de sustitución en el contexto de la reducción de los HFC</w:t>
            </w:r>
          </w:p>
        </w:tc>
      </w:tr>
      <w:tr w:rsidR="000E2026" w:rsidRPr="00126897" w14:paraId="0974CFEF" w14:textId="77777777" w:rsidTr="00FA27AA">
        <w:tc>
          <w:tcPr>
            <w:tcW w:w="983" w:type="pct"/>
            <w:tcBorders>
              <w:top w:val="single" w:sz="4" w:space="0" w:color="auto"/>
              <w:left w:val="single" w:sz="4" w:space="0" w:color="auto"/>
              <w:bottom w:val="single" w:sz="4" w:space="0" w:color="auto"/>
              <w:right w:val="single" w:sz="4" w:space="0" w:color="auto"/>
            </w:tcBorders>
          </w:tcPr>
          <w:p w14:paraId="52A6098B" w14:textId="00390816" w:rsidR="000E2026" w:rsidRPr="00126897" w:rsidRDefault="000E2026" w:rsidP="00FA27AA">
            <w:pPr>
              <w:jc w:val="left"/>
              <w:rPr>
                <w:color w:val="000000" w:themeColor="text1"/>
                <w:sz w:val="20"/>
                <w:szCs w:val="20"/>
              </w:rPr>
            </w:pPr>
            <w:r>
              <w:rPr>
                <w:color w:val="000000" w:themeColor="text1"/>
                <w:sz w:val="20"/>
              </w:rPr>
              <w:t xml:space="preserve">Mundial </w:t>
            </w:r>
          </w:p>
        </w:tc>
        <w:tc>
          <w:tcPr>
            <w:tcW w:w="2686" w:type="pct"/>
            <w:tcBorders>
              <w:top w:val="single" w:sz="4" w:space="0" w:color="auto"/>
              <w:left w:val="single" w:sz="4" w:space="0" w:color="auto"/>
              <w:bottom w:val="single" w:sz="4" w:space="0" w:color="auto"/>
              <w:right w:val="single" w:sz="4" w:space="0" w:color="auto"/>
            </w:tcBorders>
          </w:tcPr>
          <w:p w14:paraId="46C8F4AF" w14:textId="1874395F" w:rsidR="000E2026" w:rsidRPr="00126897" w:rsidRDefault="000E2026" w:rsidP="00FA27AA">
            <w:pPr>
              <w:jc w:val="left"/>
              <w:rPr>
                <w:color w:val="000000" w:themeColor="text1"/>
                <w:sz w:val="20"/>
                <w:szCs w:val="20"/>
              </w:rPr>
            </w:pPr>
            <w:r>
              <w:rPr>
                <w:color w:val="000000" w:themeColor="text1"/>
                <w:sz w:val="20"/>
              </w:rPr>
              <w:t>Preparación de un proyecto piloto para demostrar el uso de herramientas digitales de supervisión y gestión para mejorar la eficiencia energética y reducir las emisiones de gases de efecto invernadero en los sectores de refrigeración de espacios y cadena de frío en Colombia, Líbano, Panamá, Sri Lanka y Trinidad y Tabago</w:t>
            </w:r>
          </w:p>
        </w:tc>
        <w:tc>
          <w:tcPr>
            <w:tcW w:w="666" w:type="pct"/>
            <w:tcBorders>
              <w:top w:val="single" w:sz="4" w:space="0" w:color="auto"/>
              <w:left w:val="single" w:sz="4" w:space="0" w:color="auto"/>
              <w:bottom w:val="single" w:sz="4" w:space="0" w:color="auto"/>
              <w:right w:val="single" w:sz="4" w:space="0" w:color="auto"/>
            </w:tcBorders>
          </w:tcPr>
          <w:p w14:paraId="265FB997" w14:textId="77777777" w:rsidR="000E2026" w:rsidRPr="00126897" w:rsidRDefault="000E2026" w:rsidP="00FA27AA">
            <w:pPr>
              <w:jc w:val="right"/>
              <w:rPr>
                <w:color w:val="000000"/>
                <w:sz w:val="20"/>
                <w:szCs w:val="20"/>
              </w:rPr>
            </w:pPr>
            <w:r>
              <w:rPr>
                <w:color w:val="000000" w:themeColor="text1"/>
                <w:sz w:val="20"/>
              </w:rPr>
              <w:t>80.000</w:t>
            </w:r>
          </w:p>
        </w:tc>
        <w:tc>
          <w:tcPr>
            <w:tcW w:w="665" w:type="pct"/>
            <w:tcBorders>
              <w:top w:val="single" w:sz="4" w:space="0" w:color="auto"/>
              <w:left w:val="single" w:sz="4" w:space="0" w:color="auto"/>
              <w:bottom w:val="single" w:sz="4" w:space="0" w:color="auto"/>
              <w:right w:val="single" w:sz="4" w:space="0" w:color="auto"/>
            </w:tcBorders>
          </w:tcPr>
          <w:p w14:paraId="415F8B6E" w14:textId="77777777" w:rsidR="000E2026" w:rsidRPr="00126897" w:rsidRDefault="000E2026" w:rsidP="00FA27AA">
            <w:pPr>
              <w:jc w:val="right"/>
              <w:rPr>
                <w:color w:val="000000"/>
                <w:sz w:val="20"/>
                <w:szCs w:val="20"/>
              </w:rPr>
            </w:pPr>
            <w:r>
              <w:rPr>
                <w:color w:val="000000"/>
                <w:sz w:val="20"/>
              </w:rPr>
              <w:t>*</w:t>
            </w:r>
          </w:p>
        </w:tc>
      </w:tr>
      <w:tr w:rsidR="000E2026" w:rsidRPr="00126897" w14:paraId="639DD613"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6159B68D" w14:textId="77777777" w:rsidR="000E2026" w:rsidRPr="00126897" w:rsidRDefault="000E2026" w:rsidP="00FA27AA">
            <w:pPr>
              <w:jc w:val="right"/>
              <w:rPr>
                <w:color w:val="000000" w:themeColor="text1"/>
                <w:sz w:val="20"/>
                <w:szCs w:val="20"/>
              </w:rPr>
            </w:pPr>
          </w:p>
        </w:tc>
        <w:tc>
          <w:tcPr>
            <w:tcW w:w="666" w:type="pct"/>
            <w:tcBorders>
              <w:top w:val="single" w:sz="4" w:space="0" w:color="auto"/>
              <w:left w:val="single" w:sz="4" w:space="0" w:color="auto"/>
              <w:bottom w:val="single" w:sz="4" w:space="0" w:color="auto"/>
              <w:right w:val="single" w:sz="4" w:space="0" w:color="auto"/>
            </w:tcBorders>
          </w:tcPr>
          <w:p w14:paraId="49BD17F0" w14:textId="77777777" w:rsidR="000E2026" w:rsidRPr="00126897" w:rsidRDefault="000E2026" w:rsidP="00FA27AA">
            <w:pPr>
              <w:jc w:val="right"/>
              <w:rPr>
                <w:color w:val="000000"/>
                <w:sz w:val="20"/>
                <w:szCs w:val="20"/>
              </w:rPr>
            </w:pPr>
            <w:r>
              <w:rPr>
                <w:color w:val="000000" w:themeColor="text1"/>
                <w:sz w:val="20"/>
              </w:rPr>
              <w:t>80.000</w:t>
            </w:r>
          </w:p>
        </w:tc>
        <w:tc>
          <w:tcPr>
            <w:tcW w:w="665" w:type="pct"/>
            <w:tcBorders>
              <w:top w:val="single" w:sz="4" w:space="0" w:color="auto"/>
              <w:left w:val="single" w:sz="4" w:space="0" w:color="auto"/>
              <w:bottom w:val="single" w:sz="4" w:space="0" w:color="auto"/>
              <w:right w:val="single" w:sz="4" w:space="0" w:color="auto"/>
            </w:tcBorders>
          </w:tcPr>
          <w:p w14:paraId="764C2E6C" w14:textId="77777777" w:rsidR="000E2026" w:rsidRPr="00126897" w:rsidRDefault="000E2026" w:rsidP="00FA27AA">
            <w:pPr>
              <w:jc w:val="right"/>
              <w:rPr>
                <w:color w:val="000000"/>
                <w:sz w:val="20"/>
                <w:szCs w:val="20"/>
              </w:rPr>
            </w:pPr>
            <w:r>
              <w:rPr>
                <w:color w:val="000000"/>
                <w:sz w:val="20"/>
              </w:rPr>
              <w:t>*</w:t>
            </w:r>
          </w:p>
        </w:tc>
      </w:tr>
      <w:tr w:rsidR="000E2026" w:rsidRPr="00126897" w14:paraId="1958D8E6"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392A8606" w14:textId="77777777" w:rsidR="000E2026" w:rsidRPr="00126897" w:rsidRDefault="000E2026" w:rsidP="00FA27AA">
            <w:pPr>
              <w:jc w:val="right"/>
              <w:rPr>
                <w:color w:val="000000" w:themeColor="text1"/>
                <w:sz w:val="20"/>
                <w:szCs w:val="20"/>
              </w:rPr>
            </w:pPr>
          </w:p>
        </w:tc>
        <w:tc>
          <w:tcPr>
            <w:tcW w:w="666" w:type="pct"/>
            <w:tcBorders>
              <w:top w:val="single" w:sz="4" w:space="0" w:color="auto"/>
              <w:left w:val="single" w:sz="4" w:space="0" w:color="auto"/>
              <w:bottom w:val="single" w:sz="4" w:space="0" w:color="auto"/>
              <w:right w:val="single" w:sz="4" w:space="0" w:color="auto"/>
            </w:tcBorders>
          </w:tcPr>
          <w:p w14:paraId="2F6455F8" w14:textId="77777777" w:rsidR="000E2026" w:rsidRPr="00126897" w:rsidRDefault="000E2026" w:rsidP="00FA27AA">
            <w:pPr>
              <w:jc w:val="right"/>
              <w:rPr>
                <w:color w:val="000000"/>
                <w:sz w:val="20"/>
                <w:szCs w:val="20"/>
              </w:rPr>
            </w:pPr>
            <w:r>
              <w:rPr>
                <w:color w:val="000000"/>
                <w:sz w:val="20"/>
              </w:rPr>
              <w:t>5.600</w:t>
            </w:r>
          </w:p>
        </w:tc>
        <w:tc>
          <w:tcPr>
            <w:tcW w:w="665" w:type="pct"/>
            <w:tcBorders>
              <w:top w:val="single" w:sz="4" w:space="0" w:color="auto"/>
              <w:left w:val="single" w:sz="4" w:space="0" w:color="auto"/>
              <w:bottom w:val="single" w:sz="4" w:space="0" w:color="auto"/>
              <w:right w:val="single" w:sz="4" w:space="0" w:color="auto"/>
            </w:tcBorders>
          </w:tcPr>
          <w:p w14:paraId="3742D101" w14:textId="77777777" w:rsidR="000E2026" w:rsidRPr="00126897" w:rsidRDefault="000E2026" w:rsidP="00FA27AA">
            <w:pPr>
              <w:jc w:val="right"/>
              <w:rPr>
                <w:color w:val="000000"/>
                <w:sz w:val="20"/>
                <w:szCs w:val="20"/>
              </w:rPr>
            </w:pPr>
            <w:r>
              <w:rPr>
                <w:color w:val="000000"/>
                <w:sz w:val="20"/>
              </w:rPr>
              <w:t>*</w:t>
            </w:r>
          </w:p>
        </w:tc>
      </w:tr>
      <w:tr w:rsidR="000E2026" w:rsidRPr="00126897" w14:paraId="3599F0A8"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0085B89D" w14:textId="77777777" w:rsidR="000E2026" w:rsidRPr="00126897" w:rsidRDefault="000E2026" w:rsidP="00FA27AA">
            <w:pPr>
              <w:jc w:val="right"/>
              <w:rPr>
                <w:color w:val="000000" w:themeColor="text1"/>
                <w:sz w:val="20"/>
                <w:szCs w:val="20"/>
              </w:rPr>
            </w:pPr>
          </w:p>
        </w:tc>
        <w:tc>
          <w:tcPr>
            <w:tcW w:w="666" w:type="pct"/>
            <w:tcBorders>
              <w:top w:val="single" w:sz="4" w:space="0" w:color="auto"/>
              <w:left w:val="single" w:sz="4" w:space="0" w:color="auto"/>
              <w:bottom w:val="single" w:sz="4" w:space="0" w:color="auto"/>
              <w:right w:val="single" w:sz="4" w:space="0" w:color="auto"/>
            </w:tcBorders>
          </w:tcPr>
          <w:p w14:paraId="25081656" w14:textId="77777777" w:rsidR="000E2026" w:rsidRPr="00126897" w:rsidRDefault="000E2026" w:rsidP="00FA27AA">
            <w:pPr>
              <w:jc w:val="right"/>
              <w:rPr>
                <w:color w:val="000000"/>
                <w:sz w:val="20"/>
                <w:szCs w:val="20"/>
              </w:rPr>
            </w:pPr>
            <w:r>
              <w:rPr>
                <w:color w:val="000000"/>
                <w:sz w:val="20"/>
              </w:rPr>
              <w:t>85.600</w:t>
            </w:r>
          </w:p>
        </w:tc>
        <w:tc>
          <w:tcPr>
            <w:tcW w:w="665" w:type="pct"/>
            <w:tcBorders>
              <w:top w:val="single" w:sz="4" w:space="0" w:color="auto"/>
              <w:left w:val="single" w:sz="4" w:space="0" w:color="auto"/>
              <w:bottom w:val="single" w:sz="4" w:space="0" w:color="auto"/>
              <w:right w:val="single" w:sz="4" w:space="0" w:color="auto"/>
            </w:tcBorders>
          </w:tcPr>
          <w:p w14:paraId="424D96AB" w14:textId="77777777" w:rsidR="000E2026" w:rsidRPr="00126897" w:rsidRDefault="000E2026" w:rsidP="00FA27AA">
            <w:pPr>
              <w:jc w:val="right"/>
              <w:rPr>
                <w:color w:val="000000"/>
                <w:sz w:val="20"/>
                <w:szCs w:val="20"/>
              </w:rPr>
            </w:pPr>
            <w:r>
              <w:rPr>
                <w:color w:val="000000"/>
                <w:sz w:val="20"/>
              </w:rPr>
              <w:t>*</w:t>
            </w:r>
          </w:p>
        </w:tc>
      </w:tr>
      <w:tr w:rsidR="000E2026" w:rsidRPr="00126897" w14:paraId="17A669D4"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6DB2269C" w14:textId="77777777" w:rsidR="000E2026" w:rsidRPr="00126897" w:rsidRDefault="000E2026" w:rsidP="00FA27AA">
            <w:pPr>
              <w:jc w:val="right"/>
              <w:rPr>
                <w:color w:val="000000" w:themeColor="text1"/>
                <w:sz w:val="20"/>
                <w:szCs w:val="20"/>
              </w:rPr>
            </w:pPr>
            <w:r>
              <w:rPr>
                <w:color w:val="000000" w:themeColor="text1"/>
                <w:sz w:val="20"/>
              </w:rPr>
              <w:t>Total para A1, A2, A3, A4, A5, B1, B2</w:t>
            </w:r>
          </w:p>
        </w:tc>
        <w:tc>
          <w:tcPr>
            <w:tcW w:w="666" w:type="pct"/>
            <w:tcBorders>
              <w:top w:val="single" w:sz="4" w:space="0" w:color="auto"/>
              <w:left w:val="single" w:sz="4" w:space="0" w:color="auto"/>
              <w:bottom w:val="single" w:sz="4" w:space="0" w:color="auto"/>
              <w:right w:val="single" w:sz="4" w:space="0" w:color="auto"/>
            </w:tcBorders>
          </w:tcPr>
          <w:p w14:paraId="668016BF" w14:textId="77777777" w:rsidR="000E2026" w:rsidRPr="00126897" w:rsidRDefault="000E2026" w:rsidP="00FA27AA">
            <w:pPr>
              <w:jc w:val="right"/>
              <w:rPr>
                <w:color w:val="000000"/>
                <w:sz w:val="20"/>
                <w:szCs w:val="20"/>
              </w:rPr>
            </w:pPr>
            <w:r>
              <w:rPr>
                <w:color w:val="000000"/>
                <w:sz w:val="20"/>
              </w:rPr>
              <w:t>5.117.814</w:t>
            </w:r>
          </w:p>
        </w:tc>
        <w:tc>
          <w:tcPr>
            <w:tcW w:w="665" w:type="pct"/>
            <w:tcBorders>
              <w:top w:val="single" w:sz="4" w:space="0" w:color="auto"/>
              <w:left w:val="single" w:sz="4" w:space="0" w:color="auto"/>
              <w:bottom w:val="single" w:sz="4" w:space="0" w:color="auto"/>
              <w:right w:val="single" w:sz="4" w:space="0" w:color="auto"/>
            </w:tcBorders>
          </w:tcPr>
          <w:p w14:paraId="5AF582C3" w14:textId="77777777" w:rsidR="000E2026" w:rsidRPr="00126897" w:rsidRDefault="000E2026" w:rsidP="00FA27AA">
            <w:pPr>
              <w:jc w:val="right"/>
              <w:rPr>
                <w:color w:val="000000"/>
                <w:sz w:val="20"/>
                <w:szCs w:val="20"/>
              </w:rPr>
            </w:pPr>
            <w:r>
              <w:rPr>
                <w:color w:val="000000"/>
                <w:sz w:val="20"/>
              </w:rPr>
              <w:t>5.007.814</w:t>
            </w:r>
          </w:p>
        </w:tc>
      </w:tr>
      <w:tr w:rsidR="000E2026" w:rsidRPr="00126897" w14:paraId="271A2D4B" w14:textId="77777777" w:rsidTr="00FA27AA">
        <w:tc>
          <w:tcPr>
            <w:tcW w:w="3669" w:type="pct"/>
            <w:gridSpan w:val="2"/>
            <w:tcBorders>
              <w:top w:val="single" w:sz="4" w:space="0" w:color="auto"/>
              <w:left w:val="single" w:sz="4" w:space="0" w:color="auto"/>
              <w:bottom w:val="single" w:sz="4" w:space="0" w:color="auto"/>
              <w:right w:val="single" w:sz="4" w:space="0" w:color="auto"/>
            </w:tcBorders>
          </w:tcPr>
          <w:p w14:paraId="6636AE93" w14:textId="77777777" w:rsidR="000E2026" w:rsidRPr="00126897" w:rsidRDefault="000E2026" w:rsidP="00FA27AA">
            <w:pPr>
              <w:jc w:val="right"/>
              <w:rPr>
                <w:color w:val="000000" w:themeColor="text1"/>
                <w:sz w:val="20"/>
                <w:szCs w:val="20"/>
              </w:rPr>
            </w:pPr>
            <w:r>
              <w:rPr>
                <w:color w:val="000000" w:themeColor="text1"/>
                <w:sz w:val="20"/>
              </w:rPr>
              <w:t>Gastos de apoyo al organismo para A1, A2, A3, A4, A5, B1, B2</w:t>
            </w:r>
          </w:p>
        </w:tc>
        <w:tc>
          <w:tcPr>
            <w:tcW w:w="666" w:type="pct"/>
            <w:tcBorders>
              <w:top w:val="single" w:sz="4" w:space="0" w:color="auto"/>
              <w:left w:val="single" w:sz="4" w:space="0" w:color="auto"/>
              <w:bottom w:val="single" w:sz="4" w:space="0" w:color="auto"/>
              <w:right w:val="single" w:sz="4" w:space="0" w:color="auto"/>
            </w:tcBorders>
          </w:tcPr>
          <w:p w14:paraId="5AD41EF5" w14:textId="77777777" w:rsidR="000E2026" w:rsidRPr="00126897" w:rsidRDefault="000E2026" w:rsidP="00FA27AA">
            <w:pPr>
              <w:jc w:val="right"/>
              <w:rPr>
                <w:color w:val="000000"/>
                <w:sz w:val="20"/>
                <w:szCs w:val="20"/>
              </w:rPr>
            </w:pPr>
            <w:r>
              <w:rPr>
                <w:color w:val="000000"/>
                <w:sz w:val="20"/>
              </w:rPr>
              <w:t>358.247</w:t>
            </w:r>
          </w:p>
        </w:tc>
        <w:tc>
          <w:tcPr>
            <w:tcW w:w="665" w:type="pct"/>
            <w:tcBorders>
              <w:top w:val="single" w:sz="4" w:space="0" w:color="auto"/>
              <w:left w:val="single" w:sz="4" w:space="0" w:color="auto"/>
              <w:bottom w:val="single" w:sz="4" w:space="0" w:color="auto"/>
              <w:right w:val="single" w:sz="4" w:space="0" w:color="auto"/>
            </w:tcBorders>
          </w:tcPr>
          <w:p w14:paraId="16B489E1" w14:textId="77777777" w:rsidR="000E2026" w:rsidRPr="00126897" w:rsidRDefault="000E2026" w:rsidP="00FA27AA">
            <w:pPr>
              <w:jc w:val="right"/>
              <w:rPr>
                <w:color w:val="000000"/>
                <w:sz w:val="20"/>
                <w:szCs w:val="20"/>
              </w:rPr>
            </w:pPr>
            <w:r>
              <w:rPr>
                <w:color w:val="000000"/>
                <w:sz w:val="20"/>
              </w:rPr>
              <w:t>350.547</w:t>
            </w:r>
          </w:p>
        </w:tc>
      </w:tr>
      <w:tr w:rsidR="000E2026" w:rsidRPr="00126897" w14:paraId="5DFAFD35" w14:textId="77777777" w:rsidTr="00FA27AA">
        <w:tc>
          <w:tcPr>
            <w:tcW w:w="3669" w:type="pct"/>
            <w:gridSpan w:val="2"/>
            <w:tcBorders>
              <w:top w:val="single" w:sz="4" w:space="0" w:color="auto"/>
              <w:left w:val="single" w:sz="4" w:space="0" w:color="auto"/>
              <w:bottom w:val="single" w:sz="4" w:space="0" w:color="auto"/>
              <w:right w:val="single" w:sz="4" w:space="0" w:color="auto"/>
            </w:tcBorders>
            <w:hideMark/>
          </w:tcPr>
          <w:p w14:paraId="324864B2" w14:textId="77777777" w:rsidR="000E2026" w:rsidRPr="00126897" w:rsidRDefault="000E2026" w:rsidP="00FA27AA">
            <w:pPr>
              <w:jc w:val="right"/>
              <w:rPr>
                <w:color w:val="000000" w:themeColor="text1"/>
                <w:sz w:val="20"/>
                <w:szCs w:val="20"/>
              </w:rPr>
            </w:pPr>
            <w:r>
              <w:rPr>
                <w:color w:val="000000" w:themeColor="text1"/>
                <w:sz w:val="20"/>
              </w:rPr>
              <w:t>Total general</w:t>
            </w:r>
          </w:p>
        </w:tc>
        <w:tc>
          <w:tcPr>
            <w:tcW w:w="666" w:type="pct"/>
            <w:tcBorders>
              <w:top w:val="single" w:sz="4" w:space="0" w:color="auto"/>
              <w:left w:val="single" w:sz="4" w:space="0" w:color="auto"/>
              <w:bottom w:val="single" w:sz="4" w:space="0" w:color="auto"/>
              <w:right w:val="single" w:sz="4" w:space="0" w:color="auto"/>
            </w:tcBorders>
          </w:tcPr>
          <w:p w14:paraId="1E4BE153" w14:textId="77777777" w:rsidR="000E2026" w:rsidRPr="00126897" w:rsidRDefault="000E2026" w:rsidP="00FA27AA">
            <w:pPr>
              <w:jc w:val="right"/>
              <w:rPr>
                <w:color w:val="000000"/>
                <w:sz w:val="20"/>
                <w:szCs w:val="20"/>
              </w:rPr>
            </w:pPr>
            <w:r>
              <w:rPr>
                <w:color w:val="000000"/>
                <w:sz w:val="20"/>
              </w:rPr>
              <w:t>5.476.061</w:t>
            </w:r>
          </w:p>
        </w:tc>
        <w:tc>
          <w:tcPr>
            <w:tcW w:w="665" w:type="pct"/>
            <w:tcBorders>
              <w:top w:val="single" w:sz="4" w:space="0" w:color="auto"/>
              <w:left w:val="single" w:sz="4" w:space="0" w:color="auto"/>
              <w:bottom w:val="single" w:sz="4" w:space="0" w:color="auto"/>
              <w:right w:val="single" w:sz="4" w:space="0" w:color="auto"/>
            </w:tcBorders>
          </w:tcPr>
          <w:p w14:paraId="600FECC4" w14:textId="77777777" w:rsidR="000E2026" w:rsidRPr="00126897" w:rsidRDefault="000E2026" w:rsidP="00FA27AA">
            <w:pPr>
              <w:jc w:val="right"/>
              <w:rPr>
                <w:color w:val="000000"/>
                <w:sz w:val="20"/>
                <w:szCs w:val="20"/>
              </w:rPr>
            </w:pPr>
            <w:r>
              <w:rPr>
                <w:color w:val="000000"/>
                <w:sz w:val="20"/>
              </w:rPr>
              <w:t>5.358.361</w:t>
            </w:r>
          </w:p>
        </w:tc>
      </w:tr>
    </w:tbl>
    <w:p w14:paraId="00D0CA93" w14:textId="77777777" w:rsidR="000E2026" w:rsidRDefault="000E2026" w:rsidP="000E2026">
      <w:pPr>
        <w:rPr>
          <w:sz w:val="19"/>
          <w:szCs w:val="19"/>
        </w:rPr>
      </w:pPr>
      <w:r>
        <w:rPr>
          <w:sz w:val="19"/>
          <w:vertAlign w:val="superscript"/>
        </w:rPr>
        <w:t>a</w:t>
      </w:r>
      <w:r>
        <w:rPr>
          <w:sz w:val="19"/>
        </w:rPr>
        <w:t xml:space="preserve"> El PNUMA como organismo de ejecución principal</w:t>
      </w:r>
    </w:p>
    <w:p w14:paraId="64F82797" w14:textId="0F5ADB3F" w:rsidR="000E2026" w:rsidRDefault="000E2026" w:rsidP="000E2026">
      <w:pPr>
        <w:rPr>
          <w:sz w:val="19"/>
          <w:szCs w:val="19"/>
        </w:rPr>
      </w:pPr>
      <w:r>
        <w:rPr>
          <w:sz w:val="19"/>
          <w:vertAlign w:val="superscript"/>
        </w:rPr>
        <w:t>b</w:t>
      </w:r>
      <w:r>
        <w:rPr>
          <w:sz w:val="19"/>
        </w:rPr>
        <w:t xml:space="preserve"> Gobierno de Alemania y la ONUDI como organismos cooperantes</w:t>
      </w:r>
    </w:p>
    <w:p w14:paraId="1F13C2EC" w14:textId="7CD34EFF" w:rsidR="000E2026" w:rsidRDefault="000E2026" w:rsidP="000E2026">
      <w:pPr>
        <w:rPr>
          <w:sz w:val="19"/>
          <w:szCs w:val="19"/>
        </w:rPr>
      </w:pPr>
      <w:r>
        <w:rPr>
          <w:sz w:val="19"/>
          <w:vertAlign w:val="superscript"/>
        </w:rPr>
        <w:t>c</w:t>
      </w:r>
      <w:r>
        <w:rPr>
          <w:sz w:val="19"/>
        </w:rPr>
        <w:t xml:space="preserve"> La ONUDI como organismo de ejecución principal</w:t>
      </w:r>
    </w:p>
    <w:p w14:paraId="5429885D" w14:textId="77777777" w:rsidR="000E2026" w:rsidRDefault="000E2026" w:rsidP="000E2026">
      <w:pPr>
        <w:spacing w:after="240"/>
        <w:rPr>
          <w:sz w:val="19"/>
          <w:szCs w:val="19"/>
        </w:rPr>
      </w:pPr>
      <w:r>
        <w:rPr>
          <w:sz w:val="19"/>
        </w:rPr>
        <w:t>* Recomendado para consideración individual</w:t>
      </w:r>
    </w:p>
    <w:p w14:paraId="58612D34" w14:textId="77777777" w:rsidR="000E2026" w:rsidRDefault="000E2026" w:rsidP="000E2026">
      <w:pPr>
        <w:keepNext/>
        <w:keepLines/>
        <w:spacing w:after="240"/>
        <w:rPr>
          <w:b/>
          <w:color w:val="000000" w:themeColor="text1"/>
        </w:rPr>
      </w:pPr>
      <w:r>
        <w:rPr>
          <w:b/>
          <w:color w:val="000000" w:themeColor="text1"/>
        </w:rPr>
        <w:lastRenderedPageBreak/>
        <w:t>SECCIÓN A: ACTIVIDADES RECOMENDADAS PARA APROBACIÓN GENERAL</w:t>
      </w:r>
    </w:p>
    <w:p w14:paraId="2310006E" w14:textId="77777777" w:rsidR="000E2026" w:rsidRDefault="000E2026" w:rsidP="000E2026">
      <w:pPr>
        <w:keepNext/>
        <w:keepLines/>
        <w:spacing w:after="240"/>
        <w:rPr>
          <w:b/>
          <w:bCs/>
          <w:color w:val="000000" w:themeColor="text1"/>
        </w:rPr>
      </w:pPr>
      <w:r>
        <w:rPr>
          <w:b/>
          <w:color w:val="000000" w:themeColor="text1"/>
        </w:rPr>
        <w:t xml:space="preserve">A1: Renovación de proyectos de fortalecimiento institucional </w:t>
      </w:r>
    </w:p>
    <w:p w14:paraId="37ED3BF3" w14:textId="77777777" w:rsidR="000E2026" w:rsidRDefault="000E2026" w:rsidP="000E2026">
      <w:pPr>
        <w:keepNext/>
        <w:keepLines/>
        <w:spacing w:after="240"/>
        <w:rPr>
          <w:b/>
          <w:color w:val="000000" w:themeColor="text1"/>
        </w:rPr>
      </w:pPr>
      <w:r>
        <w:rPr>
          <w:b/>
          <w:color w:val="000000" w:themeColor="text1"/>
        </w:rPr>
        <w:t>Descripción del proyecto</w:t>
      </w:r>
    </w:p>
    <w:p w14:paraId="2321B7C4" w14:textId="77777777" w:rsidR="000E2026" w:rsidRDefault="000E2026" w:rsidP="00982C28">
      <w:pPr>
        <w:pStyle w:val="Heading1"/>
      </w:pPr>
      <w:r>
        <w:t>El PNUD presentó sendas solicitudes para la renovación de proyectos de fortalecimiento institucional en los países que se indican en la sección A1 del cuadro 1. Los proyectos se describen en el anexo I al presente documento.</w:t>
      </w:r>
    </w:p>
    <w:p w14:paraId="5F938F8D" w14:textId="77777777" w:rsidR="000E2026" w:rsidRDefault="000E2026" w:rsidP="000E2026">
      <w:pPr>
        <w:keepNext/>
        <w:autoSpaceDE w:val="0"/>
        <w:autoSpaceDN w:val="0"/>
        <w:adjustRightInd w:val="0"/>
        <w:spacing w:after="240"/>
        <w:rPr>
          <w:b/>
          <w:bCs/>
          <w:color w:val="000000" w:themeColor="text1"/>
        </w:rPr>
      </w:pPr>
      <w:r>
        <w:rPr>
          <w:b/>
          <w:color w:val="000000" w:themeColor="text1"/>
        </w:rPr>
        <w:t>Comentarios de la Secretaría</w:t>
      </w:r>
    </w:p>
    <w:p w14:paraId="3AF6FAA6" w14:textId="75C6211D" w:rsidR="000E2026" w:rsidRDefault="000E2026" w:rsidP="00982C28">
      <w:pPr>
        <w:pStyle w:val="Heading1"/>
      </w:pPr>
      <w:r>
        <w:t>La Secretaría analizó las solicitudes de renovación de los seis proyectos de fortalecimiento institucional en nombre de los respectivos Gobiernos a la luz de las directrices</w:t>
      </w:r>
      <w:r w:rsidRPr="00CB2216">
        <w:rPr>
          <w:vertAlign w:val="superscript"/>
        </w:rPr>
        <w:footnoteReference w:id="5"/>
      </w:r>
      <w:r>
        <w:t xml:space="preserve"> y decisiones relevantes sobre criterios de admisibilidad y niveles de financiación. Las solicitudes se contrastaron con los planes de trabajo de trabajo originales de la etapa anterior, los datos del programa de país y del Artículo 7, el último informe de ejecución de los planes de gestión de eliminación de los HCFC (PGEH), el informe sobre la marcha de las actividades presentado por el organismo interviniente y las correspondientes decisiones de las Reuniones de las Partes. Se tomó nota de que los seis países han presentado sus datos de programa de país para 2022 y que han dado cumplimiento a los objetivos de control en virtud del Protocolo de Montreal y que han notificado un consumo anual de HCFC que no excede el máximo anual permitido indicado en sus Acuerdos con el Comité Ejecutivo en el marco de los PGEH. Además, todas las solicitudes incluyeron una evaluación de los indicadores de desempeño, el riesgo y la sostenibilidad del proyecto y el logro de los objetivos de fortalecimiento institucional, de conformidad con la decisión 91/63 b). </w:t>
      </w:r>
    </w:p>
    <w:p w14:paraId="2FFA97C2" w14:textId="77777777" w:rsidR="000E2026" w:rsidRPr="00350AF3" w:rsidRDefault="000E2026" w:rsidP="000E2026">
      <w:pPr>
        <w:autoSpaceDE w:val="0"/>
        <w:autoSpaceDN w:val="0"/>
        <w:adjustRightInd w:val="0"/>
        <w:spacing w:after="240"/>
        <w:rPr>
          <w:b/>
          <w:bCs/>
          <w:color w:val="000000" w:themeColor="text1"/>
        </w:rPr>
      </w:pPr>
      <w:r>
        <w:rPr>
          <w:b/>
          <w:color w:val="000000" w:themeColor="text1"/>
        </w:rPr>
        <w:t>Recomendación de la Secretaría</w:t>
      </w:r>
    </w:p>
    <w:p w14:paraId="3B9CC511" w14:textId="77777777" w:rsidR="000E2026" w:rsidRDefault="000E2026" w:rsidP="00982C28">
      <w:pPr>
        <w:pStyle w:val="Heading1"/>
      </w:pPr>
      <w:r>
        <w:t>La Secretaría recomienda la aprobación general de las solicitudes de renovación de fortalecimiento institucional de Colombia, Costa Rica, India, Malasia, Pakistán y Uruguay, con el nivel de financiación indicado en la sección A1 del cuadro 1 del presente documento. De estimarlo necesario, el Comité Ejecutivo podrá remitir a los respectivos Gobiernos las observaciones formuladas en el anexo II al presente documento.</w:t>
      </w:r>
    </w:p>
    <w:p w14:paraId="084103FB" w14:textId="77777777" w:rsidR="000E2026" w:rsidRDefault="000E2026" w:rsidP="000E2026">
      <w:pPr>
        <w:keepNext/>
        <w:keepLines/>
        <w:spacing w:after="240"/>
        <w:rPr>
          <w:b/>
        </w:rPr>
      </w:pPr>
      <w:r>
        <w:rPr>
          <w:b/>
        </w:rPr>
        <w:t>A2</w:t>
      </w:r>
      <w:r>
        <w:rPr>
          <w:b/>
          <w:color w:val="000000" w:themeColor="text1"/>
        </w:rPr>
        <w:t>:</w:t>
      </w:r>
      <w:r>
        <w:rPr>
          <w:b/>
        </w:rPr>
        <w:t xml:space="preserve"> Preparación de proyectos para planes de gestión de eliminación de los HCFC</w:t>
      </w:r>
    </w:p>
    <w:p w14:paraId="41426FC0" w14:textId="77777777" w:rsidR="000E2026" w:rsidRDefault="000E2026" w:rsidP="000E2026">
      <w:pPr>
        <w:keepNext/>
        <w:keepLines/>
        <w:spacing w:after="240"/>
        <w:rPr>
          <w:b/>
        </w:rPr>
      </w:pPr>
      <w:r>
        <w:rPr>
          <w:b/>
        </w:rPr>
        <w:t>Descripción del proyecto</w:t>
      </w:r>
    </w:p>
    <w:p w14:paraId="49CF85E6" w14:textId="304BD5E2" w:rsidR="002B0556" w:rsidRDefault="000E2026" w:rsidP="00982C28">
      <w:pPr>
        <w:pStyle w:val="Heading1"/>
      </w:pPr>
      <w:r>
        <w:t>El PNUD presentó solicitudes para la preparación de nuevas etapas del PGEH para dos países del Artículo 5, para un país como organismo de ejecución designado, y para el otro país como organismo cooperante con el PNUMA como organismo de ejecución principal, como se indica en la sección A2 del cuadro 1.</w:t>
      </w:r>
    </w:p>
    <w:p w14:paraId="2CC6021A" w14:textId="162F8C25" w:rsidR="000E2026" w:rsidRDefault="000E2026" w:rsidP="00982C28">
      <w:pPr>
        <w:pStyle w:val="Heading1"/>
      </w:pPr>
      <w:r>
        <w:t>El PNUMA, en su calidad de organismo de ejecución principal para Sudán del Sur, solicitó 20.000 $EUA, más gastos de apoyo al organismo de 2.600 $EUA, y proporcionó una descripción de las actividades requeridas para la preparación de la etapa II del PGEH y los costos correspondientes de cada actividad en sus enmiendas al programa de trabajo para 2023;</w:t>
      </w:r>
      <w:r w:rsidRPr="000564D7">
        <w:rPr>
          <w:vertAlign w:val="superscript"/>
        </w:rPr>
        <w:footnoteReference w:id="6"/>
      </w:r>
      <w:r>
        <w:t xml:space="preserve"> también se incluyen las observaciones de la Secretaría.</w:t>
      </w:r>
    </w:p>
    <w:p w14:paraId="434B61C2" w14:textId="29743F9C" w:rsidR="000E2026" w:rsidRPr="0014507C" w:rsidRDefault="000E2026" w:rsidP="00982C28">
      <w:pPr>
        <w:pStyle w:val="Heading1"/>
      </w:pPr>
      <w:r>
        <w:lastRenderedPageBreak/>
        <w:t xml:space="preserve">El PNUD presentó una descripción de las actividades para apoyar la solicitud de preparación de proyectos para la etapa III del PGEH para Perú, que incluyen la justificación de la financiación solicitada para la preparación de proyectos; un informe sobre la marcha de las actividades relativo a la ejecución de la etapa II del PGEH; la lista de actividades que se llevarán a cabo durante la preparación de proyectos y los presupuestos correspondientes, utilizando el formato para solicitudes de preparación de proyectos para los PGEH. </w:t>
      </w:r>
    </w:p>
    <w:p w14:paraId="3DF21FCD" w14:textId="77777777" w:rsidR="000E2026" w:rsidRDefault="000E2026" w:rsidP="000E2026">
      <w:pPr>
        <w:pStyle w:val="Heading1"/>
        <w:keepNext/>
        <w:widowControl w:val="0"/>
        <w:numPr>
          <w:ilvl w:val="0"/>
          <w:numId w:val="0"/>
        </w:numPr>
        <w:tabs>
          <w:tab w:val="left" w:pos="720"/>
        </w:tabs>
      </w:pPr>
      <w:r>
        <w:rPr>
          <w:b/>
        </w:rPr>
        <w:t>Comentarios de la Secretaría</w:t>
      </w:r>
    </w:p>
    <w:p w14:paraId="0CBACA87" w14:textId="49A09155" w:rsidR="000E2026" w:rsidRPr="00881FF5" w:rsidRDefault="000E2026" w:rsidP="00982C28">
      <w:pPr>
        <w:pStyle w:val="Heading1"/>
      </w:pPr>
      <w:r>
        <w:t>En su examen de esta solicitud, la Secretaría tuvo en cuenta las directrices para la financiación de la preparación de PGEH para países amparados en el Artículo 5 establecidas en la decisión 71/42, el progreso de la etapa II del PGEH, incluido el grado de ejecución de los tramos alcanzado en el momento de redactar el presente documento, y la decisión 84/46 e).</w:t>
      </w:r>
      <w:r w:rsidRPr="00770BE9">
        <w:rPr>
          <w:vertAlign w:val="superscript"/>
        </w:rPr>
        <w:footnoteReference w:id="7"/>
      </w:r>
      <w:r>
        <w:rPr>
          <w:vertAlign w:val="superscript"/>
        </w:rPr>
        <w:t xml:space="preserve"> </w:t>
      </w:r>
      <w:r>
        <w:t>La Secretaría tomó nota de que la financiación solicitada está en línea con la decisión 71/42 y que la solicitud se ajusta a la decisión 82/45 que permite la presentación de solicitudes de preparación de proyectos para la etapa III dos años antes de la fecha de finalización de la etapa II del PGEH.</w:t>
      </w:r>
      <w:r w:rsidRPr="0050389E">
        <w:rPr>
          <w:vertAlign w:val="superscript"/>
        </w:rPr>
        <w:footnoteReference w:id="8"/>
      </w:r>
    </w:p>
    <w:p w14:paraId="74F8425B" w14:textId="77777777" w:rsidR="000E2026" w:rsidRDefault="000E2026" w:rsidP="00982C28">
      <w:pPr>
        <w:pStyle w:val="Heading1"/>
      </w:pPr>
      <w:r>
        <w:t>El PNUD confirmó que la etapa III del PGEH para Perú eliminará el 100 por ciento del nivel básico de HCFC para el 1 de enero de 2030.</w:t>
      </w:r>
    </w:p>
    <w:p w14:paraId="7316886E" w14:textId="77777777" w:rsidR="000E2026" w:rsidRDefault="000E2026" w:rsidP="000E2026">
      <w:pPr>
        <w:pStyle w:val="Heading1"/>
        <w:numPr>
          <w:ilvl w:val="0"/>
          <w:numId w:val="0"/>
        </w:numPr>
        <w:tabs>
          <w:tab w:val="left" w:pos="720"/>
        </w:tabs>
        <w:rPr>
          <w:b/>
        </w:rPr>
      </w:pPr>
      <w:r>
        <w:rPr>
          <w:b/>
        </w:rPr>
        <w:t>Recomendación de la Secretaría</w:t>
      </w:r>
    </w:p>
    <w:p w14:paraId="427CC90A" w14:textId="223745BB" w:rsidR="000E2026" w:rsidRDefault="000E2026" w:rsidP="00982C28">
      <w:pPr>
        <w:pStyle w:val="Heading1"/>
      </w:pPr>
      <w:r>
        <w:t>La Secretaría recomienda la aprobación general para la preparación de proyectos de la etapa III del plan de gestión de eliminación de los HCFC (HPMP) para Perú y para la etapa II del PGEH para Sudán del Sur, con el nivel de financiación que se indica en la sección A2 del cuadro 1.</w:t>
      </w:r>
    </w:p>
    <w:p w14:paraId="48395FD2" w14:textId="77777777" w:rsidR="000E2026" w:rsidRPr="004523B2" w:rsidRDefault="000E2026" w:rsidP="000E2026">
      <w:pPr>
        <w:pStyle w:val="Heading1"/>
        <w:keepNext/>
        <w:keepLines/>
        <w:widowControl w:val="0"/>
        <w:numPr>
          <w:ilvl w:val="0"/>
          <w:numId w:val="0"/>
        </w:numPr>
        <w:tabs>
          <w:tab w:val="left" w:pos="720"/>
        </w:tabs>
      </w:pPr>
      <w:r>
        <w:rPr>
          <w:b/>
          <w:color w:val="000000" w:themeColor="text1"/>
        </w:rPr>
        <w:t xml:space="preserve">A3: </w:t>
      </w:r>
      <w:r>
        <w:rPr>
          <w:b/>
        </w:rPr>
        <w:t>Preparación de proyectos para los planes de ejecución de Kigali para los HFC (KIP)</w:t>
      </w:r>
    </w:p>
    <w:p w14:paraId="5C1DD74D" w14:textId="77777777" w:rsidR="000E2026" w:rsidRDefault="000E2026" w:rsidP="000E2026">
      <w:pPr>
        <w:keepNext/>
        <w:keepLines/>
        <w:widowControl w:val="0"/>
        <w:spacing w:after="240"/>
        <w:rPr>
          <w:b/>
        </w:rPr>
      </w:pPr>
      <w:r>
        <w:rPr>
          <w:b/>
        </w:rPr>
        <w:t>Descripción del proyecto</w:t>
      </w:r>
    </w:p>
    <w:p w14:paraId="7FD980E8" w14:textId="518F6B5A" w:rsidR="000E2026" w:rsidRDefault="000E2026" w:rsidP="00982C28">
      <w:pPr>
        <w:pStyle w:val="Heading1"/>
      </w:pPr>
      <w:r>
        <w:t xml:space="preserve">El PNUD presentó solicitudes para la preparación de la etapa I de un KIP para tres países del Artículo 5, para un país como organismo de ejecución principal con el Gobierno de Alemania y la ONUDI como organismos cooperantes; y para dos países como organismo cooperante con la ONUDI como organismo de ejecución principal para Egipto y el PNUMA como organismo de ejecución principal para Malí. Asimismo, el PNUD presentó cuatro solicitudes para la preparación de proyectos de inversión de la etapa I de KIP en tres países como organismo de ejecución designado, una solicitud para el sector de fabricación de equipos de aire acondicionado y tres solicitudes para el sector de fabricación de equipos de refrigeración. Estas solicitudes se muestran en la sección A3 del cuadro 1.  </w:t>
      </w:r>
    </w:p>
    <w:p w14:paraId="56333F9D" w14:textId="524E2EDD" w:rsidR="000E2026" w:rsidRDefault="000E2026" w:rsidP="00982C28">
      <w:pPr>
        <w:pStyle w:val="Heading1"/>
      </w:pPr>
      <w:r>
        <w:t>La ONUDI, en calidad de organismo de ejecución principal para Egipto y organismo cooperante para Brasil, solicitó 243.500 $EUA, más gastos de apoyo al organismo de 17.045 $EUA en sus enmiendas al programa de trabajo para 2023,</w:t>
      </w:r>
      <w:r w:rsidR="00B74C13">
        <w:rPr>
          <w:rStyle w:val="FootnoteReference"/>
        </w:rPr>
        <w:footnoteReference w:id="9"/>
      </w:r>
      <w:r>
        <w:t xml:space="preserve"> y ha proporcionado una descripción de las actividades requeridas para la preparación del KIP para Egipto y los costos correspondientes de cada actividad; también se incluyen las observaciones de la Secretaría. El Gobierno de Alemania, en calidad de organismo cooperante para Brasil, solicitó 40.000 $EUA, más gastos de apoyo al organismo de 5.200 $EUA en el marco de la cooperación bilateral.</w:t>
      </w:r>
      <w:r w:rsidRPr="0050389E">
        <w:rPr>
          <w:vertAlign w:val="superscript"/>
        </w:rPr>
        <w:footnoteReference w:id="10"/>
      </w:r>
      <w:r>
        <w:t xml:space="preserve"> El PNUMA, en su calidad de organismo de ejecución principal para Mali, solicitó 135.000 $EUA, más gastos de apoyo al organismo de 17.550 $EUA, y proporcionó una descripción de las actividades </w:t>
      </w:r>
      <w:r>
        <w:lastRenderedPageBreak/>
        <w:t>requeridas para la preparación del KIP para el país y los costos correspondientes de cada actividad en sus enmiendas al programa de trabajo para 2023;</w:t>
      </w:r>
      <w:r w:rsidRPr="0050389E">
        <w:rPr>
          <w:vertAlign w:val="superscript"/>
        </w:rPr>
        <w:footnoteReference w:id="11"/>
      </w:r>
      <w:r>
        <w:t xml:space="preserve"> también se incluyen las observaciones de la Secretaría.</w:t>
      </w:r>
    </w:p>
    <w:p w14:paraId="071C4347" w14:textId="77777777" w:rsidR="000E2026" w:rsidRDefault="000E2026" w:rsidP="00F4480A">
      <w:pPr>
        <w:keepNext/>
        <w:spacing w:after="240"/>
        <w:rPr>
          <w:b/>
          <w:color w:val="000000" w:themeColor="text1"/>
        </w:rPr>
      </w:pPr>
      <w:r>
        <w:rPr>
          <w:b/>
          <w:color w:val="000000" w:themeColor="text1"/>
        </w:rPr>
        <w:t>Comentarios de la Secretaría</w:t>
      </w:r>
    </w:p>
    <w:p w14:paraId="624DBB14" w14:textId="719E7DA4" w:rsidR="000E2026" w:rsidRDefault="000E2026" w:rsidP="00982C28">
      <w:pPr>
        <w:pStyle w:val="Heading1"/>
      </w:pPr>
      <w:r>
        <w:t xml:space="preserve">En el examen de las solicitudes, la Secretaría tuvo en cuenta las orientaciones para la preparación de los KIP que figuran en la decisión 87/50; las actividades propuestas para la preparación de proyectos y su conexión con las actividades de apoyo y otros proyectos relacionados con los HFC en los países correspondientes. </w:t>
      </w:r>
    </w:p>
    <w:p w14:paraId="5B0EE89F" w14:textId="476A71ED" w:rsidR="000E2026" w:rsidRPr="00E65A0C" w:rsidRDefault="000E2026" w:rsidP="00982C28">
      <w:pPr>
        <w:pStyle w:val="Heading1"/>
      </w:pPr>
      <w:r>
        <w:t>El PNUD, en calidad de organismo de ejecución principal, describió las actividades necesarias para la preparación de la estrategia general para el KIP para Brasil siguiendo el formato para solicitudes de preparación de proyectos para un KIP. La presentación incluyó datos sobre el consumo de HFC y mezclas de HFC para el período 2020-2022. Las actividades de preparación de proyectos incluyeron un estudio nacional, la recopilación de datos y la consulta sobre el consumo de HFC; análisis sectorial del uso de HFC y alternativas; un estudio nacional sobre equipos de refrigeración y aire acondicionado por tipo de refrigerante y clase de eficiencia energética; examen de las normas técnicas, el plan de certificación de técnicos y las normas mínimas de rendimiento energético; desarrollo de una estrategia general de reducción de HFC, consulta y validación de partes interesadas; y elaboración de un plan de comunicación y divulgación. La Secretaría tomó nota de que el Gobierno de Brasil había ratificado la Enmienda de Kigali</w:t>
      </w:r>
      <w:r w:rsidRPr="0050389E">
        <w:rPr>
          <w:vertAlign w:val="superscript"/>
        </w:rPr>
        <w:footnoteReference w:id="12"/>
      </w:r>
      <w:r>
        <w:t xml:space="preserve"> y proporcionó una carta de endoso que indicaba su intención de adoptar medidas para la reducción de los HFC. Además, la Secretaría tomó nota de que la financiación solicitada es conforme con la</w:t>
      </w:r>
      <w:r w:rsidR="00B656B3">
        <w:t> </w:t>
      </w:r>
      <w:r>
        <w:t>decisión</w:t>
      </w:r>
      <w:r w:rsidR="00B656B3">
        <w:t> </w:t>
      </w:r>
      <w:r>
        <w:t>87/50</w:t>
      </w:r>
      <w:r w:rsidR="00B656B3">
        <w:t> </w:t>
      </w:r>
      <w:r>
        <w:t>c).</w:t>
      </w:r>
    </w:p>
    <w:p w14:paraId="65FF0D5A" w14:textId="6E767825" w:rsidR="000E2026" w:rsidRPr="0006780A" w:rsidRDefault="000E2026" w:rsidP="00982C28">
      <w:pPr>
        <w:pStyle w:val="Heading1"/>
      </w:pPr>
      <w:r>
        <w:t>El PNUD proporcionó una descripción de las actividades requeridas para la preparación de los proyectos de inversión de KIP para tres países. Las cuatro solicitudes de preparación de proyectos incluyeron actividades relacionadas con la recopilación de datos sobre el consumo de HFC y alternativas de las empresas beneficiarias potenciales, evaluaciones de la cadena de suministro, consultas con las empresas y visitas en campo, finalización de las propuestas de proyecto de inversión de KIP y validación de las partes interesadas. La Secretaría tomó nota de que todos los países solicitados habían ratificado la Enmienda de Kigali, proporcionaron cartas de endoso apoyando las solicitudes de preparación de proyectos, y que los tres países habían recibido financiación para la preparación de la estrategia general para un KIP aprobada en reuniones anteriores. La Secretaría observó además que:</w:t>
      </w:r>
    </w:p>
    <w:p w14:paraId="04B01DA0" w14:textId="7793A94B" w:rsidR="000E2026" w:rsidRDefault="000E2026" w:rsidP="000D1EE6">
      <w:pPr>
        <w:pStyle w:val="Heading2"/>
      </w:pPr>
      <w:r>
        <w:t xml:space="preserve">Las dos solicitudes de preparación de proyectos para proyectos de inversión de KIP en Colombia fueron para los sectores de fabricación de equipos de aire acondicionado y fabricación de equipos de refrigeración. Para el sector de fabricación de equipos de refrigeración, el proyecto cubriría potencialmente siete grandes empresas y 20 pequeñas y medianas empresas que utilizan HFC-134a, R-404A y R-507A; y para el sector de fabricación de equipos de aire acondicionado, se habían identificado cuatro empresas de equipos de aire acondicionado que utilizan R-410A. El PNUD indicó que la etapa I del KIP está prevista para su presentación en 2024. El límite máximo de financiación para la preparación de proyectos de inversión en el sector de fabricación para la etapa I del KIP para Colombia, conforme a la decisión 87/50 f) v), es de 200.000 $EUA. Con la aprobación de esta solicitud, el país no tendrá más admisibilidad de financiación para la preparación de proyectos de inversión para la etapa I del KIP. </w:t>
      </w:r>
    </w:p>
    <w:p w14:paraId="736D3420" w14:textId="2292D3B6" w:rsidR="000E2026" w:rsidRDefault="000E2026" w:rsidP="00982C28">
      <w:pPr>
        <w:pStyle w:val="Heading2"/>
      </w:pPr>
      <w:r>
        <w:t>La solicitud para la preparación de proyectos para el proyecto de inversión de KIP en el sector de fabricación de equipos de refrigeración comercial en el Líbano identificó 40</w:t>
      </w:r>
      <w:r w:rsidR="00B656B3">
        <w:t> </w:t>
      </w:r>
      <w:r>
        <w:t xml:space="preserve">empresas posibles de fabricación que utilizan HCFC-134a y R-404A; estas parecen ser </w:t>
      </w:r>
      <w:r>
        <w:lastRenderedPageBreak/>
        <w:t>principalmente pequeñas y medianas empresas. La financiación para la preparación de proyectos para la estrategia general de la etapa I del KIP para el Líbano se aprobó en la</w:t>
      </w:r>
      <w:r w:rsidR="00B656B3">
        <w:t> </w:t>
      </w:r>
      <w:r>
        <w:t>87ª</w:t>
      </w:r>
      <w:r w:rsidR="00B656B3">
        <w:t> </w:t>
      </w:r>
      <w:r>
        <w:t xml:space="preserve">reunión por un monto de 190.000 $EUA, más gastos de apoyo al organismo para el PNUD; y la financiación para la preparación de un proyecto de inversión de la etapa I del KIP en el sector de aire acondicionado residencial se aprobó en la 88ª reunión por un monto de 30.000 $EUA, más gastos de apoyo al organismo. La Secretaría informó al PNUD de que el límite máximo de financiación para la preparación de proyectos de inversión en el marco de la etapa I del KIP, según la decisión 87/50 f) v) para el Líbano, es de 100.000 $EUA y el PNUD ajustó su solicitud en consecuencia de 150.000 $EUA a 70.000 $EUA. Con la aprobación de esta solicitud, el país no tendrá más admisibilidad de financiación para la preparación de proyectos de inversión para la etapa I del KIP. </w:t>
      </w:r>
    </w:p>
    <w:p w14:paraId="3F75A7E3" w14:textId="238DE488" w:rsidR="000E2026" w:rsidRDefault="000E2026" w:rsidP="00286D9A">
      <w:pPr>
        <w:pStyle w:val="Heading2"/>
        <w:widowControl/>
      </w:pPr>
      <w:r>
        <w:t>La solicitud de preparación de proyectos para el proyecto de inversión de KIP en el sector de fabricación de equipos de refrigeración en Sri Lanka identificó entre 10 y 15 empresas potenciales de fabricación de equipos de refrigeración que utilizan HFC-134a y R-404. En la 87ª reunión, se aprobó la financiación para la preparación de proyectos generales para el KIP para Sri Lanka por un monto de 170.000 $EUA, más gastos de apoyo al organismo;</w:t>
      </w:r>
      <w:r w:rsidR="00B1225C">
        <w:rPr>
          <w:rStyle w:val="FootnoteReference"/>
        </w:rPr>
        <w:footnoteReference w:id="13"/>
      </w:r>
      <w:r>
        <w:t xml:space="preserve"> y el límite para la preparación de proyectos de inversión de la etapa I de KIP para Sri Lanka es de 100.000 $EUA, de conformidad con la decisión 87/50 f) v). Se prevé presentar la etapa I del KIP en 2024. Con la aprobación de esta solicitud, el país no tendrá más de 20.000 $EUA para la preparación de proyectos de inversión adicionales para la etapa I del KIP. </w:t>
      </w:r>
    </w:p>
    <w:p w14:paraId="1FB67779" w14:textId="77777777" w:rsidR="000E2026" w:rsidRPr="00073054" w:rsidRDefault="000E2026" w:rsidP="000E2026">
      <w:pPr>
        <w:pStyle w:val="Heading1"/>
        <w:keepNext/>
        <w:numPr>
          <w:ilvl w:val="0"/>
          <w:numId w:val="0"/>
        </w:numPr>
        <w:spacing w:after="120"/>
        <w:rPr>
          <w:b/>
        </w:rPr>
      </w:pPr>
      <w:r>
        <w:rPr>
          <w:b/>
        </w:rPr>
        <w:t>Recomendación de la Secretaría</w:t>
      </w:r>
    </w:p>
    <w:p w14:paraId="361225CA" w14:textId="453D6AB3" w:rsidR="000E2026" w:rsidRPr="00B0758C" w:rsidRDefault="000E2026" w:rsidP="00982C28">
      <w:pPr>
        <w:pStyle w:val="Heading1"/>
      </w:pPr>
      <w:r>
        <w:t>La Secretaría recomienda la aprobación general de la preparación de proyectos para la etapa I de los planes de ejecución de Kigali para los HFC (KIP) para Brasil, Egipto y Malí y de la preparación de proyectos de inversión en los sectores de fabricación de equipos de refrigeración y de fabricación de equipos de aire acondicionado en Colombia y en los sectores de fabricación de equipos de refrigeración en el Líbano y Sri Lanka como parte de la etapa I de los KIP para dichos países, con el nivel de financiación indicado en la sección A3 del cuadro 1.</w:t>
      </w:r>
    </w:p>
    <w:p w14:paraId="71407F23" w14:textId="7C9F7067" w:rsidR="000E2026" w:rsidRPr="00DE1448" w:rsidRDefault="000E2026" w:rsidP="000E2026">
      <w:pPr>
        <w:keepNext/>
        <w:keepLines/>
        <w:spacing w:before="240" w:after="240"/>
        <w:rPr>
          <w:b/>
        </w:rPr>
      </w:pPr>
      <w:r>
        <w:rPr>
          <w:b/>
        </w:rPr>
        <w:t xml:space="preserve">A4: Preparación de un inventario nacional de bancos de sustancias controladas usadas o no deseadas y un plan para la recolección, transporte y eliminación de dichas sustancias </w:t>
      </w:r>
    </w:p>
    <w:p w14:paraId="525A49DD" w14:textId="77777777" w:rsidR="000E2026" w:rsidRPr="0052529D" w:rsidRDefault="000E2026" w:rsidP="000E2026">
      <w:pPr>
        <w:keepNext/>
        <w:spacing w:after="240"/>
        <w:rPr>
          <w:b/>
        </w:rPr>
      </w:pPr>
      <w:r>
        <w:rPr>
          <w:b/>
        </w:rPr>
        <w:t>Descripción del proyecto</w:t>
      </w:r>
    </w:p>
    <w:p w14:paraId="6CD08FB4" w14:textId="77777777" w:rsidR="000E2026" w:rsidRPr="005746A9" w:rsidRDefault="000E2026" w:rsidP="005746A9">
      <w:pPr>
        <w:pStyle w:val="Heading1"/>
      </w:pPr>
      <w:r>
        <w:t xml:space="preserve">El PNUD presentó solicitudes para la preparación de un inventario nacional de bancos de sustancias controladas usadas o no deseadas y un plan para seis países como organismo de ejecución designado, como se indica en la sección A4 del cuadro 1. </w:t>
      </w:r>
    </w:p>
    <w:p w14:paraId="1825E63A" w14:textId="77777777" w:rsidR="000E2026" w:rsidRPr="0052529D" w:rsidRDefault="000E2026" w:rsidP="000E2026">
      <w:pPr>
        <w:pStyle w:val="Heading1"/>
        <w:keepNext/>
        <w:numPr>
          <w:ilvl w:val="0"/>
          <w:numId w:val="0"/>
        </w:numPr>
        <w:tabs>
          <w:tab w:val="left" w:pos="720"/>
        </w:tabs>
        <w:rPr>
          <w:b/>
        </w:rPr>
      </w:pPr>
      <w:r>
        <w:rPr>
          <w:b/>
        </w:rPr>
        <w:t>Comentarios de la Secretaría</w:t>
      </w:r>
    </w:p>
    <w:p w14:paraId="00FE000A" w14:textId="34AE6E3D" w:rsidR="000E2026" w:rsidRPr="005746A9" w:rsidRDefault="000E2026" w:rsidP="005746A9">
      <w:pPr>
        <w:pStyle w:val="Heading1"/>
      </w:pPr>
      <w:r>
        <w:t>Al examinar estas solicitudes, la Secretaría tuvo en cuenta los criterios para la preparación de un inventario nacional de bancos de sustancias controladas usadas o no deseadas contenidos en la decisión 91/66; las actividades propuestas para la preparación de proyectos y su conexión con los planes nacionales de eliminación/reducción (p. ej., PGEH o KIP) en el país. La Secretaría observó que cada solicitud de financiación es conforme a la decisión 91/66.</w:t>
      </w:r>
    </w:p>
    <w:p w14:paraId="2B541F41" w14:textId="012EB2FC" w:rsidR="000E2026" w:rsidRPr="005746A9" w:rsidRDefault="000E2026" w:rsidP="005746A9">
      <w:pPr>
        <w:pStyle w:val="Heading1"/>
      </w:pPr>
      <w:r>
        <w:t xml:space="preserve">El PNUD, en calidad de organismo de ejecución designado, proporcionó una descripción de las actividades requeridas para la preparación de un inventario nacional de bancos de sustancias controladas usadas o no deseadas y un plan para Cuba, Egipto, Jamaica, Perú, Perú, Trinidad y Tabago y Uruguay y los </w:t>
      </w:r>
      <w:r>
        <w:lastRenderedPageBreak/>
        <w:t>costos correspondientes para cada actividad, siguiendo los formularios de presentación pertinentes para las propuestas de proyectos.</w:t>
      </w:r>
    </w:p>
    <w:p w14:paraId="553FCD1E" w14:textId="0F02F4B1" w:rsidR="000E2026" w:rsidRPr="005746A9" w:rsidRDefault="000E2026" w:rsidP="005746A9">
      <w:pPr>
        <w:pStyle w:val="Heading1"/>
      </w:pPr>
      <w:r>
        <w:t>Las actividades relativas a las solicitudes de financiación para los seis países incluyeron la preparación del inventario nacional, el plan de acción y el informe final; consultas con las partes interesadas, talleres y sensibilización; recopilación y análisis de datos sobre las cantidades de refrigerantes sin utilizar o no deseados provenientes de los tipos y fuentes de equipos identificados y verificación; evaluación técnica y económica de las opciones para la manipulación y la eliminación de los desechos de sustancias controladas; y consideraciones de incorporación de la perspectiva de género. Además de esas actividades mencionadas, las actividades de preparación para algunos de los países incluyeron el examen de las reglamentaciones vigentes para identificar necesidades adicionales de políticas para apoyar la gestión respetuosa con el medio ambiente de las SAO no deseadas y los bancos de HFC.</w:t>
      </w:r>
    </w:p>
    <w:p w14:paraId="0BACC856" w14:textId="07ED4B96" w:rsidR="000E2026" w:rsidRPr="005746A9" w:rsidRDefault="000E2026" w:rsidP="005746A9">
      <w:pPr>
        <w:pStyle w:val="Heading1"/>
      </w:pPr>
      <w:r>
        <w:t>El PNUD también indicó que el inventario nacional resultante de bancos para Cuba ayudará a identificar el flujo potencial de desechos en el país que contribuirá al funcionamiento continuo del horno de cemento establecido como planta de eliminación del proyecto piloto de eliminación de SAO aprobado anteriormente en el país. El país llevará a cabo una actividad adicional durante la preparación del inventario nacional y el plan, que consiste en la realización de ensayos de emisiones del horno de cemento durante la eliminación para asegurar que se cumplen las normas actuales de emisiones.</w:t>
      </w:r>
    </w:p>
    <w:p w14:paraId="7E8E5185" w14:textId="77777777" w:rsidR="000E2026" w:rsidRPr="00073054" w:rsidRDefault="000E2026" w:rsidP="000E2026">
      <w:pPr>
        <w:pStyle w:val="Heading1"/>
        <w:keepNext/>
        <w:numPr>
          <w:ilvl w:val="0"/>
          <w:numId w:val="0"/>
        </w:numPr>
        <w:spacing w:after="120"/>
        <w:rPr>
          <w:b/>
        </w:rPr>
      </w:pPr>
      <w:r>
        <w:rPr>
          <w:b/>
        </w:rPr>
        <w:t>Recomendación de la Secretaría</w:t>
      </w:r>
    </w:p>
    <w:p w14:paraId="34DA6A0E" w14:textId="77777777" w:rsidR="000E2026" w:rsidRPr="00B0758C" w:rsidRDefault="000E2026" w:rsidP="005746A9">
      <w:pPr>
        <w:pStyle w:val="Heading1"/>
      </w:pPr>
      <w:r>
        <w:t>La Secretaría recomienda la aprobación general para la preparación de un inventario nacional de bancos de sustancias controladas usadas o no deseadas y un plan para la recolección, transporte y eliminación de dichas sustancias para Cuba, Egipto, Jamaica, Perú, Trinidad y Tabago y Uruguay con el nivel de financiación indicado en la sección A4 del cuadro 1.</w:t>
      </w:r>
    </w:p>
    <w:p w14:paraId="3A2375FA" w14:textId="77777777" w:rsidR="000E2026" w:rsidRDefault="000E2026" w:rsidP="000E2026">
      <w:pPr>
        <w:rPr>
          <w:b/>
          <w:bCs/>
        </w:rPr>
      </w:pPr>
      <w:r>
        <w:rPr>
          <w:b/>
        </w:rPr>
        <w:t xml:space="preserve">A5: Preparación de un proyecto piloto para mantener y/o mejorar la eficiencia energética de las tecnologías y equipos de sustitución en el contexto de la reducción de los HFC </w:t>
      </w:r>
    </w:p>
    <w:p w14:paraId="7D71B7F5" w14:textId="77777777" w:rsidR="000E2026" w:rsidRDefault="000E2026" w:rsidP="000E2026">
      <w:pPr>
        <w:rPr>
          <w:b/>
          <w:bCs/>
        </w:rPr>
      </w:pPr>
    </w:p>
    <w:p w14:paraId="0EAB1E6E" w14:textId="77777777" w:rsidR="000E2026" w:rsidRPr="0052529D" w:rsidRDefault="000E2026" w:rsidP="000E2026">
      <w:pPr>
        <w:keepNext/>
        <w:spacing w:after="240"/>
        <w:rPr>
          <w:b/>
        </w:rPr>
      </w:pPr>
      <w:r>
        <w:rPr>
          <w:b/>
        </w:rPr>
        <w:t>Descripción del proyecto</w:t>
      </w:r>
    </w:p>
    <w:p w14:paraId="55BB0F24" w14:textId="7980584E" w:rsidR="000E2026" w:rsidRDefault="000E2026" w:rsidP="005746A9">
      <w:pPr>
        <w:pStyle w:val="Heading1"/>
      </w:pPr>
      <w:r>
        <w:t>El PNUD presentó una solicitud para la preparación de un proyecto piloto para mantener y/o mejorar la eficiencia energética para Chile como organismo de ejecución designado, como se indica en la sección A5 del cuadro 1. La presentación se realizó conforme a la decisión 91/65.</w:t>
      </w:r>
    </w:p>
    <w:p w14:paraId="0440C63A" w14:textId="3FAD754F" w:rsidR="000E2026" w:rsidRDefault="000E2026" w:rsidP="005746A9">
      <w:pPr>
        <w:pStyle w:val="Heading1"/>
      </w:pPr>
      <w:r>
        <w:t>La solicitud es para la preparación de un proyecto piloto para el uso de R-744 (dióxido de carbono (CO</w:t>
      </w:r>
      <w:r>
        <w:rPr>
          <w:vertAlign w:val="subscript"/>
        </w:rPr>
        <w:t>2</w:t>
      </w:r>
      <w:r>
        <w:t>)) y R-717 (amoníaco (NH</w:t>
      </w:r>
      <w:r>
        <w:rPr>
          <w:vertAlign w:val="subscript"/>
        </w:rPr>
        <w:t>3</w:t>
      </w:r>
      <w:r>
        <w:t xml:space="preserve">)) como refrigerantes alternativos en un sistema integrado de bombas de calor para refrigeración industrial en el sector de procesamiento de productos lácteos de Chile, que se ejecutará como parte de la etapa I del KIP. El objetivo de este proyecto es diseñar, instalar y operar dos aplicaciones distintas con diferentes capacidades de calefacción y refrigeración en dos proyectos piloto independientes, pero integrados, uno con R-744 y otro con R-717 en el sector de productos lácteos de Chile que actualmente utiliza refrigerantes con HFC de alto potencial de calentamiento atmosférico. </w:t>
      </w:r>
    </w:p>
    <w:p w14:paraId="440152FF" w14:textId="4A0F7A56" w:rsidR="000E2026" w:rsidRPr="005746A9" w:rsidRDefault="000E2026" w:rsidP="005746A9">
      <w:pPr>
        <w:pStyle w:val="Heading1"/>
      </w:pPr>
      <w:r>
        <w:t>El proyecto tiene por objeto contribuir a la obligación del país de reducir el consumo de HFC mediante la conversión de los actuales R-404A/R-507A a CO</w:t>
      </w:r>
      <w:r>
        <w:rPr>
          <w:vertAlign w:val="subscript"/>
        </w:rPr>
        <w:t>2</w:t>
      </w:r>
      <w:r>
        <w:t xml:space="preserve"> y NH</w:t>
      </w:r>
      <w:r>
        <w:rPr>
          <w:vertAlign w:val="subscript"/>
        </w:rPr>
        <w:t>3</w:t>
      </w:r>
      <w:r>
        <w:t xml:space="preserve"> en la refrigeración industrial del procesamiento de productos lácteos y proteínas animales mediante la ejecución de estos sistemas integrados de bomba de calor. Dado que los sistemas integrados de bomba de calor tienen una gran eficiencia energética, el proyecto piloto también contribuirá a la mejora de la eficiencia energética en el sector de refrigeración industrial del país.</w:t>
      </w:r>
    </w:p>
    <w:p w14:paraId="01D9D5C2" w14:textId="20F7DD51" w:rsidR="000E2026" w:rsidRPr="009C32F6" w:rsidRDefault="000E2026" w:rsidP="005746A9">
      <w:pPr>
        <w:pStyle w:val="Heading1"/>
      </w:pPr>
      <w:r>
        <w:t xml:space="preserve">Las actividades de preparación de proyectos incluyeron un análisis del consumo de HFC en el sector de refrigeración industrial, que se reduciría debido al uso de bombas de calor, consultas con un experto técnico para el diseño del proyecto piloto, reuniones con beneficiarios potenciales y partes </w:t>
      </w:r>
      <w:r>
        <w:lastRenderedPageBreak/>
        <w:t>interesadas y finalización de la propuesta de proyecto; la financiación solicitada cubriría la contratación de consultores internacionales y nacionales y los costes de las reuniones (22.000 $EUA), así como costes de viajes y otros gastos (8.000 $EUA). Se espera que la propuesta de proyecto piloto se presente a la</w:t>
      </w:r>
      <w:r w:rsidR="00B656B3">
        <w:t> </w:t>
      </w:r>
      <w:r>
        <w:t>94ª</w:t>
      </w:r>
      <w:r w:rsidR="00B656B3">
        <w:t> </w:t>
      </w:r>
      <w:r>
        <w:t>reunión y se integrará en la etapa I del KIP presentada en la reunión actual.</w:t>
      </w:r>
    </w:p>
    <w:p w14:paraId="1CEA3424" w14:textId="77777777" w:rsidR="000E2026" w:rsidRPr="0052529D" w:rsidRDefault="000E2026" w:rsidP="000E2026">
      <w:pPr>
        <w:pStyle w:val="Heading1"/>
        <w:keepNext/>
        <w:numPr>
          <w:ilvl w:val="0"/>
          <w:numId w:val="0"/>
        </w:numPr>
        <w:tabs>
          <w:tab w:val="left" w:pos="720"/>
        </w:tabs>
        <w:rPr>
          <w:b/>
        </w:rPr>
      </w:pPr>
      <w:r>
        <w:rPr>
          <w:b/>
        </w:rPr>
        <w:t>Comentarios de la Secretaría</w:t>
      </w:r>
    </w:p>
    <w:p w14:paraId="5FDF198D" w14:textId="51F6735D" w:rsidR="000E2026" w:rsidRDefault="000E2026" w:rsidP="005746A9">
      <w:pPr>
        <w:pStyle w:val="Heading1"/>
      </w:pPr>
      <w:r>
        <w:t>La Secretaría examinó la propuesta de proyecto según los criterios establecidos en la decisión 91/65 y tomó nota de que la solicitud estaría comprendida en el párrafo b) i) c, para actividades de montaje e instalación de equipos de refrigeración comercial e industrial, aire acondicionado y bombas de calor.</w:t>
      </w:r>
      <w:r w:rsidRPr="00C66E02">
        <w:rPr>
          <w:vertAlign w:val="superscript"/>
        </w:rPr>
        <w:footnoteReference w:id="14"/>
      </w:r>
    </w:p>
    <w:p w14:paraId="0CE42A37" w14:textId="35908533" w:rsidR="000E2026" w:rsidRDefault="000E2026" w:rsidP="005746A9">
      <w:pPr>
        <w:pStyle w:val="Heading1"/>
      </w:pPr>
      <w:r>
        <w:t>La Secretaría observó que, si bien ya se están introduciendo sistemas de bombas de calor en diferentes sectores en todo el mundo, su uso no ha estado muy presente en los sectores de refrigeración industrial en los países del Artículo 5, especialmente en combinación con el uso de CO</w:t>
      </w:r>
      <w:r>
        <w:rPr>
          <w:vertAlign w:val="subscript"/>
        </w:rPr>
        <w:t>2</w:t>
      </w:r>
      <w:r>
        <w:t xml:space="preserve"> o NH</w:t>
      </w:r>
      <w:r>
        <w:rPr>
          <w:vertAlign w:val="subscript"/>
        </w:rPr>
        <w:t>3</w:t>
      </w:r>
      <w:r>
        <w:t xml:space="preserve"> para demostrar la eficiencia energética de estos sistemas. Como tal, el proyecto piloto podría dar lugar a la posible reproducibilidad donde se ejecutara satisfactoriamente. </w:t>
      </w:r>
    </w:p>
    <w:p w14:paraId="28343A5A" w14:textId="32F4D88D" w:rsidR="000E2026" w:rsidRPr="006E4B8C" w:rsidRDefault="000E2026" w:rsidP="005746A9">
      <w:pPr>
        <w:pStyle w:val="Heading1"/>
      </w:pPr>
      <w:r>
        <w:t>En las deliberaciones sobre la solicitud de preparación de proyectos, el PNUD indicó que el Gobierno de Chile aseguraría la integración de esta tecnología en la etapa I del KIP, observando que el uso de HFC de alto potencial de calentamiento atmosférico en el sector de refrigeración industrial es del 34 por ciento en términos de toneladas de equivalentes de CO</w:t>
      </w:r>
      <w:r>
        <w:rPr>
          <w:vertAlign w:val="subscript"/>
        </w:rPr>
        <w:t>2</w:t>
      </w:r>
      <w:r>
        <w:t xml:space="preserve"> del consumo total de HFC en el país. El PNUD también observó que el país, al presentar la propuesta completa de financiación en la 94ª reunión, asegurará que se cumplen los requisitos de la decisión 91/65 b) iv).</w:t>
      </w:r>
    </w:p>
    <w:p w14:paraId="76AF5546" w14:textId="77777777" w:rsidR="000E2026" w:rsidRPr="006E4B8C" w:rsidRDefault="000E2026" w:rsidP="005746A9">
      <w:pPr>
        <w:pStyle w:val="Heading1"/>
      </w:pPr>
      <w:r>
        <w:t>La Secretaría tomó nota de que la presente solicitud de preparación de proyectos tal como se presentó era conforme a la decisión 91/65 y que, dado que el proyecto resultante se integraría con el KIP, está dentro del contexto de la reducción de los HFC en el país.</w:t>
      </w:r>
    </w:p>
    <w:p w14:paraId="3F6762AE" w14:textId="77777777" w:rsidR="000E2026" w:rsidRPr="00073054" w:rsidRDefault="000E2026" w:rsidP="000E2026">
      <w:pPr>
        <w:pStyle w:val="Heading1"/>
        <w:keepNext/>
        <w:numPr>
          <w:ilvl w:val="0"/>
          <w:numId w:val="0"/>
        </w:numPr>
        <w:spacing w:after="120"/>
        <w:rPr>
          <w:b/>
        </w:rPr>
      </w:pPr>
      <w:r>
        <w:rPr>
          <w:b/>
        </w:rPr>
        <w:t>Recomendación de la Secretaría</w:t>
      </w:r>
    </w:p>
    <w:p w14:paraId="7C41779D" w14:textId="7833D680" w:rsidR="000E2026" w:rsidRPr="00B0758C" w:rsidRDefault="000E2026" w:rsidP="005746A9">
      <w:pPr>
        <w:pStyle w:val="Heading1"/>
      </w:pPr>
      <w:r>
        <w:t>La Secretaría recomienda la aprobación general para la preparación de un proyecto piloto para mantener y/o mejorar la eficiencia energética de las tecnologías y equipos de sustitución en el contexto de la reducción de HFC en Chile con el nivel de financiación indicado en la sección A5 del cuadro 1.</w:t>
      </w:r>
    </w:p>
    <w:p w14:paraId="7696AA08" w14:textId="77777777" w:rsidR="000E2026" w:rsidRDefault="000E2026" w:rsidP="000E2026">
      <w:pPr>
        <w:rPr>
          <w:b/>
          <w:bCs/>
        </w:rPr>
      </w:pPr>
      <w:r>
        <w:rPr>
          <w:b/>
        </w:rPr>
        <w:t>SECCIÓN B: ACTIVIDADES RECOMENDADAS PARA CONSIDERACIÓN INDIVIDUAL</w:t>
      </w:r>
    </w:p>
    <w:p w14:paraId="0D05F99C" w14:textId="3B25729D" w:rsidR="000E2026" w:rsidRPr="003215C5" w:rsidRDefault="000E2026" w:rsidP="000E2026">
      <w:pPr>
        <w:spacing w:before="240" w:after="240"/>
        <w:rPr>
          <w:b/>
          <w:bCs/>
        </w:rPr>
      </w:pPr>
      <w:r>
        <w:rPr>
          <w:b/>
        </w:rPr>
        <w:t>B1: Preparación de proyectos para los planes de ejecución de Kigali para los HFC (KIP)</w:t>
      </w:r>
    </w:p>
    <w:p w14:paraId="39457D29" w14:textId="77777777" w:rsidR="000E2026" w:rsidRDefault="000E2026" w:rsidP="000E2026">
      <w:pPr>
        <w:keepNext/>
        <w:keepLines/>
        <w:widowControl w:val="0"/>
        <w:spacing w:after="240"/>
        <w:rPr>
          <w:b/>
        </w:rPr>
      </w:pPr>
      <w:r>
        <w:rPr>
          <w:b/>
        </w:rPr>
        <w:t>Descripción del proyecto</w:t>
      </w:r>
    </w:p>
    <w:p w14:paraId="39DF5D2B" w14:textId="77777777" w:rsidR="000E2026" w:rsidRDefault="000E2026" w:rsidP="005746A9">
      <w:pPr>
        <w:pStyle w:val="Heading1"/>
      </w:pPr>
      <w:r>
        <w:t xml:space="preserve">El PNUD presentó una solicitud </w:t>
      </w:r>
      <w:sdt>
        <w:sdtPr>
          <w:id w:val="2121414351"/>
          <w:placeholder>
            <w:docPart w:val="A0BE8FD96EBD4FAFB3E455E70BB1CF7B"/>
          </w:placeholder>
          <w15:appearance w15:val="hidden"/>
          <w:text/>
        </w:sdtPr>
        <w:sdtContent>
          <w:r>
            <w:t>para la preparación de un proyecto de demostración sobre el uso de R-290 en sistemas térmicos para automoción con sistema de refrigeración secundaria de doble circuito en el sector de fabricación de sistemas de aire acondicionado para vehículos</w:t>
          </w:r>
        </w:sdtContent>
      </w:sdt>
      <w:r>
        <w:t xml:space="preserve"> como parte de la etapa I del KIP para la India, como se indica en la sección B1 del cuadro 1. </w:t>
      </w:r>
    </w:p>
    <w:p w14:paraId="49061B34" w14:textId="1309A27B" w:rsidR="000E2026" w:rsidRPr="005746A9" w:rsidRDefault="000E2026" w:rsidP="005746A9">
      <w:pPr>
        <w:pStyle w:val="Heading1"/>
      </w:pPr>
      <w:r>
        <w:t xml:space="preserve">La solicitud de preparación es para una empresa, Subros Ltd. (Subros), que es el mayor productor de condensadores para automoción en la India. El proyecto resultante demostrará la manera en que los sistemas inteligentes con microprocesador que utilizan un circuito secundario de refrigerante pueden mantener la temperatura de la cabina de los pasajeros, con el uso de un paquete de baterías para vehículos </w:t>
      </w:r>
      <w:r>
        <w:lastRenderedPageBreak/>
        <w:t>eléctricos, lo que permite el uso seguro del refrigerante natural (R-290) en sistemas de aire acondicionado para vehículos. Se espera que los resultados del proyecto también ejerzan influencia en la situación del mercado nacional y allanen el camino para una futura reducción del 50 por ciento de HFC-134a en los nuevos sistemas de aire acondicionado para vehículos (teniendo en cuenta que Subros es el proveedor de aproximadamente el 50 por ciento del sector nacional de ensamblaje/fabricación de sistemas de aire acondicionado para vehículos), lo que permitiría al sector adoptar una alternativa de refrigerante natural.</w:t>
      </w:r>
    </w:p>
    <w:p w14:paraId="0A4E78E7" w14:textId="02280CEA" w:rsidR="000E2026" w:rsidRPr="009A3D04" w:rsidRDefault="000E2026" w:rsidP="005746A9">
      <w:pPr>
        <w:pStyle w:val="Heading1"/>
      </w:pPr>
      <w:r>
        <w:t>Las actividades de preparación de proyectos incluirían la recopilación de datos, la consulta con las partes interesadas y los expertos y un estudio de viabilidad sobre el uso de sistemas térmicos de R-290 y doble circuito secundario para reducir el impacto medioambiental de los sistemas de aire acondicionado para vehículos.</w:t>
      </w:r>
    </w:p>
    <w:p w14:paraId="7F80F5AE" w14:textId="77777777" w:rsidR="000E2026" w:rsidRDefault="000E2026" w:rsidP="000E2026">
      <w:pPr>
        <w:spacing w:after="240"/>
        <w:rPr>
          <w:b/>
          <w:color w:val="000000" w:themeColor="text1"/>
        </w:rPr>
      </w:pPr>
      <w:r>
        <w:rPr>
          <w:b/>
          <w:color w:val="000000" w:themeColor="text1"/>
        </w:rPr>
        <w:t>Comentarios de la Secretaría</w:t>
      </w:r>
    </w:p>
    <w:p w14:paraId="115E0428" w14:textId="5981BF8B" w:rsidR="000E2026" w:rsidRDefault="000E2026" w:rsidP="005746A9">
      <w:pPr>
        <w:pStyle w:val="Heading1"/>
      </w:pPr>
      <w:r>
        <w:t xml:space="preserve">En el examen de esta solicitud, la Secretaría tuvo en cuenta las orientaciones para la preparación de los KIP que figuran en la decisión 87/50; las actividades propuestas para la preparación de proyectos y su conexión con las actividades de apoyo, el KIP general y otros proyectos relacionados con los HFC en el país. </w:t>
      </w:r>
    </w:p>
    <w:p w14:paraId="5ED23464" w14:textId="6EE80FF2" w:rsidR="000E2026" w:rsidRDefault="000E2026" w:rsidP="005746A9">
      <w:pPr>
        <w:pStyle w:val="Heading1"/>
      </w:pPr>
      <w:r>
        <w:t>La Secretaría tomó nota de que el país había ratificado la Enmienda de Kigali</w:t>
      </w:r>
      <w:r w:rsidR="00B92606">
        <w:rPr>
          <w:rStyle w:val="FootnoteReference"/>
        </w:rPr>
        <w:footnoteReference w:id="15"/>
      </w:r>
      <w:r>
        <w:t xml:space="preserve"> y había proporcionado una carta de endoso para el proyecto. El Gobierno de India no ha solicitado financiación para la preparación de una estrategia general para la etapa I del KIP, pero recibió financiación en la 92ª reunión para la preparación de proyectos de inversión de la etapa I del KIP, incluidos dos en el sector de fabricación de equipos de refrigeración y uno en el sector de fabricación de equipos de aire acondicionado, por un monto de 90.000 $EUA, más gastos de apoyo al organismo; el límite para la preparación de proyectos de inversión de la etapa I del KIP para la India es de 400.000 $EUA.</w:t>
      </w:r>
      <w:r w:rsidRPr="00C66E02">
        <w:rPr>
          <w:vertAlign w:val="superscript"/>
        </w:rPr>
        <w:footnoteReference w:id="16"/>
      </w:r>
      <w:r>
        <w:t xml:space="preserve"> El PNUD confirmó que esta solicitud se presenta como parte de la financiación de preparación de proyectos de inversión en la etapa I del KIP conforme a la decisión 87/50 f).</w:t>
      </w:r>
    </w:p>
    <w:p w14:paraId="4130D391" w14:textId="198E7742" w:rsidR="000E2026" w:rsidRPr="00B90796" w:rsidRDefault="000E2026" w:rsidP="005746A9">
      <w:pPr>
        <w:pStyle w:val="Heading1"/>
      </w:pPr>
      <w:r>
        <w:t xml:space="preserve">La Secretaría observó además que, si bien el Gobierno de India puede, utilizando el enfoque impulsado por el país, utilizar los fondos de preparación de proyectos para los proyectos de inversión de KIP en los sectores que son prioritarios para la etapa I, todavía no hay orientación del Comité Ejecutivo en la preparación de proyectos de demostración como parte del KIP, excepto para aquellos que entran dentro de la decisión 92/36 para usuarios finales. Además, la Secretaría observó que, si bien Subros es el mayor fabricante de compresores para sistemas de aire acondicionado para vehículos y suministra a la mayoría de los fabricantes de automóviles de la India, la empresa no utiliza directamente HFC, excepto para ensayos. </w:t>
      </w:r>
    </w:p>
    <w:p w14:paraId="09314975" w14:textId="31E09E77" w:rsidR="000E2026" w:rsidRPr="00320D0F" w:rsidRDefault="000E2026" w:rsidP="005746A9">
      <w:pPr>
        <w:pStyle w:val="Heading1"/>
      </w:pPr>
      <w:r>
        <w:t>En su respuesta, el PNUD explicó que el sector de automoción de la India es el cuarto más grande del mundo en términos de producción según las estadísticas de 2022, y que continuará creciendo tanto por la demanda doméstica como por la exportación. En la India, el sector de aire acondicionado para vehículos es uno de los sectores que más HFC utiliza y se espera que el uso de HFC-134a como refrigerante para sistemas de aire acondicionado para vehículos siendo teniendo mucha demanda. La ejecución de este proyecto demostrará el potencial de uso de R-290 en los sistemas de aire acondicionado para vehículos, con la debida consideración de su inflamabilidad y seguridad. Con Subros como líder, este proyecto, si tiene éxito, podría conducir a la fabricación de compresores de sistemas de aire acondicionado para vehículos sin HFC y facilitar la transición del sector de automoción a alternativas sin HFC.</w:t>
      </w:r>
    </w:p>
    <w:p w14:paraId="42DBB092" w14:textId="77777777" w:rsidR="000E2026" w:rsidRPr="00A36B3C" w:rsidRDefault="000E2026" w:rsidP="005746A9">
      <w:pPr>
        <w:pStyle w:val="Heading1"/>
      </w:pPr>
      <w:r>
        <w:t>La Secretaría también tomó nota de que, como país del grupo 2, las obligaciones iniciales de reducción de la India serán la congelación del consumo de HFC para 2028.</w:t>
      </w:r>
    </w:p>
    <w:p w14:paraId="0111AB2F" w14:textId="77777777" w:rsidR="000E2026" w:rsidRPr="00073054" w:rsidRDefault="000E2026" w:rsidP="000E2026">
      <w:pPr>
        <w:pStyle w:val="Heading1"/>
        <w:keepNext/>
        <w:numPr>
          <w:ilvl w:val="0"/>
          <w:numId w:val="0"/>
        </w:numPr>
        <w:spacing w:after="120"/>
        <w:rPr>
          <w:b/>
        </w:rPr>
      </w:pPr>
      <w:r>
        <w:rPr>
          <w:b/>
        </w:rPr>
        <w:lastRenderedPageBreak/>
        <w:t>Recomendación de la Secretaría</w:t>
      </w:r>
    </w:p>
    <w:p w14:paraId="1DE0CAE5" w14:textId="6917B7A8" w:rsidR="000E2026" w:rsidRPr="00B0758C" w:rsidRDefault="000E2026" w:rsidP="005746A9">
      <w:pPr>
        <w:pStyle w:val="Heading1"/>
      </w:pPr>
      <w:r>
        <w:t>El Comité Ejecutivo podrá estimar oportuno aprobar la preparación de un proyecto de demostración en el sector de aire acondicionado para vehículos como parte de la etapa I del plan de ejecución de Kigali para los HFC para la India, por un monto de 30.000 $EUA, más gastos de apoyo al organismo de</w:t>
      </w:r>
      <w:r w:rsidR="00B656B3">
        <w:t> </w:t>
      </w:r>
      <w:r>
        <w:t>2.100</w:t>
      </w:r>
      <w:r w:rsidR="00B656B3">
        <w:t> </w:t>
      </w:r>
      <w:r>
        <w:t>$EUA para el PNUD.</w:t>
      </w:r>
    </w:p>
    <w:p w14:paraId="53D47C19" w14:textId="77777777" w:rsidR="000E2026" w:rsidRDefault="000E2026" w:rsidP="008C1601">
      <w:pPr>
        <w:keepNext/>
        <w:rPr>
          <w:b/>
          <w:bCs/>
        </w:rPr>
      </w:pPr>
      <w:r>
        <w:rPr>
          <w:b/>
        </w:rPr>
        <w:t xml:space="preserve">B2: Preparación de un proyecto piloto para mantener y/o mejorar la eficiencia energética de las tecnologías y equipos de sustitución en el contexto de la reducción de los HFC </w:t>
      </w:r>
    </w:p>
    <w:p w14:paraId="19A9A64F" w14:textId="77777777" w:rsidR="000E2026" w:rsidRDefault="000E2026" w:rsidP="008C1601">
      <w:pPr>
        <w:keepNext/>
        <w:rPr>
          <w:b/>
          <w:bCs/>
        </w:rPr>
      </w:pPr>
    </w:p>
    <w:p w14:paraId="1C5DF0FB" w14:textId="77777777" w:rsidR="000E2026" w:rsidRPr="0052529D" w:rsidRDefault="000E2026" w:rsidP="00D5331A">
      <w:pPr>
        <w:keepNext/>
        <w:spacing w:after="240"/>
        <w:rPr>
          <w:b/>
        </w:rPr>
      </w:pPr>
      <w:r>
        <w:rPr>
          <w:b/>
        </w:rPr>
        <w:t>Descripción del proyecto</w:t>
      </w:r>
    </w:p>
    <w:p w14:paraId="5AF27D36" w14:textId="14313B35" w:rsidR="000E2026" w:rsidRDefault="000E2026" w:rsidP="005746A9">
      <w:pPr>
        <w:pStyle w:val="Heading1"/>
      </w:pPr>
      <w:r>
        <w:t>El PNUD presentó una solicitud para la preparación de un proyecto piloto mundial para un programa de apoyo para cinco países para desarrollar herramientas digitales de supervisión y gestión de sistemas de aire acondicionado y de cadena de frío para reducir las emisiones de gases de efecto invernadero, reducir el consumo de energía y los costos de electricidad asociados, y mejorar de forma proactiva el mantenimiento general de los sistemas de refrigeración como organismo de ejecución designado, como se muestra en la sección B2 del cuadro 1. La presentación se realiza conforme a la decisión 91/65.</w:t>
      </w:r>
    </w:p>
    <w:p w14:paraId="23BA6B04" w14:textId="7603D7F7" w:rsidR="000E2026" w:rsidRPr="005746A9" w:rsidRDefault="000E2026" w:rsidP="005746A9">
      <w:pPr>
        <w:pStyle w:val="Heading1"/>
      </w:pPr>
      <w:r>
        <w:t>La solicitud de preparación de proyectos describe el objetivo general y cómo se adapta dentro de los criterios de la decisión 91/65, indicando que las herramientas digitales proporcionan capacidades valiosas de visión y control que pueden mejorar significativamente la eficiencia energética de los sistemas de refrigeración, reducir las emisiones de gases de efecto invernadero, e identificar oportunidades de ahorro energético en al ámbito de los equipos, las instalaciones, la comunidad y el municipio. Se observó además que la digitalización es un enfoque innovador que puede contribuir a la aplicación de la Enmienda de Kigali mediante la supervisión del rendimiento energético de los equipos y sistemas existentes y nuevos de refrigeración, la detección de fugas de refrigerante de HFC (reduciendo así el consumo de HFC), y la optimización de los ajustes del sistema para mejorar la eficiencia energética. El proyecto resultante tiene por objeto aprovechar la Estrategia Digital del PNUD,</w:t>
      </w:r>
      <w:r w:rsidRPr="00C66E02">
        <w:rPr>
          <w:vertAlign w:val="superscript"/>
        </w:rPr>
        <w:footnoteReference w:id="17"/>
      </w:r>
      <w:r>
        <w:t xml:space="preserve"> que aspira a apoyar la digitalización en 100 países para 2030, y la experiencia en el uso correcto de herramientas digitales para abordar los desafíos en la distribución de vacunas durante la pandemia del COVID-19. El PNUD también indicó que las herramientas digitales proporcionan una solución para los países que no tienen sistemas sólidos de supervisión, pruebas y notificación sobre la eficiencia energética.</w:t>
      </w:r>
    </w:p>
    <w:p w14:paraId="41A84F98" w14:textId="3411991E" w:rsidR="000E2026" w:rsidRDefault="000E2026" w:rsidP="005746A9">
      <w:pPr>
        <w:pStyle w:val="Heading1"/>
      </w:pPr>
      <w:r>
        <w:t xml:space="preserve">Las actividades de preparación de proyectos incluyen la evaluación de tres tipos de proyectos prioritarios para la posible ejecución en los países beneficiarios, teniendo en cuenta sus características y prioridades específicas sobre los sistemas de aire acondicionado y refrigeración en la cadena de frío (es decir, el sector pesquero en pequeños Estados insulares en desarrollo, y el sector de supermercados y minoristas en algunos países). La financiación solicitada cubriría la contratación de consultores internacionales sobre tecnología de aire acondicionado y cadena de frío y expertos digitales (46.000 $EUA), así como gastos de desplazamiento (34.000 $EUA). Se espera que la propuesta de proyecto piloto se presente a la 94ª reunión. </w:t>
      </w:r>
    </w:p>
    <w:p w14:paraId="71025D92" w14:textId="77777777" w:rsidR="000E2026" w:rsidRPr="0052529D" w:rsidRDefault="000E2026" w:rsidP="000E2026">
      <w:pPr>
        <w:pStyle w:val="Heading1"/>
        <w:keepNext/>
        <w:numPr>
          <w:ilvl w:val="0"/>
          <w:numId w:val="0"/>
        </w:numPr>
        <w:tabs>
          <w:tab w:val="left" w:pos="720"/>
        </w:tabs>
        <w:rPr>
          <w:b/>
        </w:rPr>
      </w:pPr>
      <w:r>
        <w:rPr>
          <w:b/>
        </w:rPr>
        <w:t>Comentarios de la Secretaría</w:t>
      </w:r>
    </w:p>
    <w:p w14:paraId="02CCA4B3" w14:textId="661FFE2A" w:rsidR="000E2026" w:rsidRDefault="000E2026" w:rsidP="004F3DB5">
      <w:pPr>
        <w:pStyle w:val="Heading1"/>
      </w:pPr>
      <w:r>
        <w:t>La Secretaría examinó la propuesta de proyecto según los criterios de proyectos establecidos en la decisión 91/65 y tomó nota de que la solicitud estaría comprendida en el párrafo b) i) c,</w:t>
      </w:r>
      <w:r w:rsidRPr="00C66E02">
        <w:rPr>
          <w:vertAlign w:val="superscript"/>
        </w:rPr>
        <w:footnoteReference w:id="18"/>
      </w:r>
      <w:r>
        <w:t xml:space="preserve"> para actividades </w:t>
      </w:r>
      <w:r>
        <w:lastRenderedPageBreak/>
        <w:t xml:space="preserve">de montaje e instalación de equipos de refrigeración comercial e industrial, aire acondicionado y bombas de calor. </w:t>
      </w:r>
    </w:p>
    <w:p w14:paraId="7FD727D6" w14:textId="3BCF8B11" w:rsidR="000E2026" w:rsidRPr="004F3DB5" w:rsidRDefault="000E2026" w:rsidP="004F3DB5">
      <w:pPr>
        <w:pStyle w:val="Heading1"/>
      </w:pPr>
      <w:r>
        <w:t xml:space="preserve">Tras examinar la solicitud de preparación de proyectos, la Secretaría tomó nota de que esta propuesta era única e innovadora y representaba enfoques nuevos y prometedores para considerar la eficiencia energética en el contexto del Protocolo de Montreal. Durante las deliberaciones con el PNUD, se solicitaron aclaraciones sobre los resultados inmediatos y tangibles que se obtendrían con el proyecto, cómo beneficiaría a los cinco países que participarían, y cómo podría reproducirse en otros países del Artículo 5. El PNUD explicó que los resultados inmediatos serían informes que sintetizarían los resultados de la evaluación de las herramientas de supervisión y gestión, las redes de sensores de Internet </w:t>
      </w:r>
      <w:proofErr w:type="spellStart"/>
      <w:r>
        <w:t>of</w:t>
      </w:r>
      <w:proofErr w:type="spellEnd"/>
      <w:r>
        <w:t xml:space="preserve"> </w:t>
      </w:r>
      <w:proofErr w:type="spellStart"/>
      <w:r>
        <w:t>Things</w:t>
      </w:r>
      <w:proofErr w:type="spellEnd"/>
      <w:r>
        <w:t xml:space="preserve"> (</w:t>
      </w:r>
      <w:proofErr w:type="spellStart"/>
      <w:r>
        <w:t>IoT</w:t>
      </w:r>
      <w:proofErr w:type="spellEnd"/>
      <w:r>
        <w:t xml:space="preserve">) y los sistemas de recopilación de datos utilizados en los países; los informes de las actividades piloto de cada país incluirían datos sobre el ahorro energético y las reducciones de emisiones, el costo de las herramientas digitales en las diferentes aplicaciones piloto, los materiales de capacitación para técnicos y operadores locales, e informes de políticas sobre el apoyo a prácticas de alto rendimiento energético e incentivos para la digitalización de los sistemas de aire acondicionado y refrigeración del sector de la cadena de frío.  </w:t>
      </w:r>
    </w:p>
    <w:p w14:paraId="7C204184" w14:textId="77777777" w:rsidR="000E2026" w:rsidRPr="004F3DB5" w:rsidRDefault="000E2026" w:rsidP="004F3DB5">
      <w:pPr>
        <w:pStyle w:val="Heading1"/>
      </w:pPr>
      <w:r>
        <w:t>Con respecto al potencial de reproducibilidad, el PNUD enfatizó que, durante la ejecución del proyecto, habrá una documentación exhaustiva de las actividades, incluidas las experiencias extraídas y las mejores prácticas que servirían como recurso para la reproducción en otras regiones. El proyecto también fomentaría la capacidad de los expertos nacionales para facilitar la reproducción en diferentes lugares y utilizar herramientas de código abierto que estén fácilmente disponibles para fomentar la adopción y reproducción más amplias.</w:t>
      </w:r>
    </w:p>
    <w:p w14:paraId="7C7E50C6" w14:textId="77777777" w:rsidR="000E2026" w:rsidRPr="00073054" w:rsidRDefault="000E2026" w:rsidP="00C33676">
      <w:pPr>
        <w:pStyle w:val="Heading1"/>
        <w:keepNext/>
        <w:numPr>
          <w:ilvl w:val="0"/>
          <w:numId w:val="0"/>
        </w:numPr>
        <w:rPr>
          <w:b/>
        </w:rPr>
      </w:pPr>
      <w:r>
        <w:rPr>
          <w:b/>
        </w:rPr>
        <w:t>Recomendación de la Secretaría</w:t>
      </w:r>
    </w:p>
    <w:p w14:paraId="14EDA475" w14:textId="77810FCE" w:rsidR="000E2026" w:rsidRPr="00B0758C" w:rsidRDefault="000E2026" w:rsidP="004F3DB5">
      <w:pPr>
        <w:pStyle w:val="Heading1"/>
      </w:pPr>
      <w:r>
        <w:t>El Comité Ejecutivo podrá estimar oportuno considerar la solicitud para la preparación de un proyecto piloto mundial para un programa de apoyo para cinco países para desarrollar herramientas digitales para la supervisión y la gestión de sistemas de aire acondicionado y cadena de frío para reducir las emisiones de gases de efecto invernadero, reducir el consumo de energía y los costos de electricidad asociados, y mejorar de forma proactiva el mantenimiento general de los sistemas de refrigeración, por un monto de 80.000 $EUA, más gastos de apoyo al organismo de 5.600 $EUA para el PNUD.</w:t>
      </w:r>
    </w:p>
    <w:p w14:paraId="6ABFCDDB" w14:textId="5788A633" w:rsidR="00D55563" w:rsidRPr="00B0758C" w:rsidRDefault="00D55563" w:rsidP="000E2026">
      <w:pPr>
        <w:pStyle w:val="Heading1"/>
        <w:numPr>
          <w:ilvl w:val="0"/>
          <w:numId w:val="0"/>
        </w:numPr>
      </w:pPr>
    </w:p>
    <w:p w14:paraId="57276AE3" w14:textId="77777777" w:rsidR="00C41C73" w:rsidRDefault="00C41C73" w:rsidP="00C41C73">
      <w:pPr>
        <w:sectPr w:rsidR="00C41C73">
          <w:headerReference w:type="even" r:id="rId13"/>
          <w:headerReference w:type="default" r:id="rId14"/>
          <w:footerReference w:type="even" r:id="rId15"/>
          <w:footerReference w:type="default" r:id="rId16"/>
          <w:footerReference w:type="first" r:id="rId17"/>
          <w:pgSz w:w="12240" w:h="15840" w:code="1"/>
          <w:pgMar w:top="720" w:right="1440" w:bottom="864" w:left="1440" w:header="720" w:footer="475" w:gutter="0"/>
          <w:pgNumType w:start="1"/>
          <w:cols w:space="720"/>
          <w:titlePg/>
          <w:docGrid w:linePitch="299"/>
        </w:sectPr>
      </w:pPr>
    </w:p>
    <w:p w14:paraId="4F590506" w14:textId="77777777" w:rsidR="000476B5" w:rsidRPr="000D1EE6" w:rsidRDefault="000476B5" w:rsidP="000476B5">
      <w:pPr>
        <w:widowControl w:val="0"/>
        <w:spacing w:after="120"/>
        <w:jc w:val="center"/>
        <w:outlineLvl w:val="0"/>
        <w:rPr>
          <w:b/>
          <w:caps/>
          <w:lang w:val="en-GB"/>
        </w:rPr>
      </w:pPr>
      <w:r w:rsidRPr="000D1EE6">
        <w:rPr>
          <w:b/>
          <w:lang w:val="en-GB"/>
        </w:rPr>
        <w:lastRenderedPageBreak/>
        <w:t>Annex</w:t>
      </w:r>
      <w:r w:rsidRPr="000D1EE6">
        <w:rPr>
          <w:b/>
          <w:caps/>
          <w:lang w:val="en-GB"/>
        </w:rPr>
        <w:t xml:space="preserve"> I</w:t>
      </w:r>
    </w:p>
    <w:p w14:paraId="25228987" w14:textId="77777777" w:rsidR="000476B5" w:rsidRPr="000D1EE6" w:rsidRDefault="000476B5" w:rsidP="000476B5">
      <w:pPr>
        <w:widowControl w:val="0"/>
        <w:jc w:val="center"/>
        <w:outlineLvl w:val="0"/>
        <w:rPr>
          <w:b/>
          <w:caps/>
          <w:lang w:val="en-GB"/>
        </w:rPr>
      </w:pPr>
      <w:r w:rsidRPr="000D1EE6">
        <w:rPr>
          <w:b/>
          <w:caps/>
          <w:lang w:val="en-GB"/>
        </w:rPr>
        <w:t>institutional strengthening project proposals</w:t>
      </w:r>
      <w:r w:rsidRPr="000D1EE6">
        <w:rPr>
          <w:b/>
          <w:caps/>
          <w:vertAlign w:val="superscript"/>
          <w:lang w:val="en-GB"/>
        </w:rPr>
        <w:footnoteReference w:id="19"/>
      </w:r>
    </w:p>
    <w:p w14:paraId="3902CB6C" w14:textId="77777777" w:rsidR="000476B5" w:rsidRPr="000D1EE6" w:rsidRDefault="000476B5" w:rsidP="000476B5">
      <w:pPr>
        <w:widowControl w:val="0"/>
        <w:jc w:val="center"/>
        <w:outlineLvl w:val="0"/>
        <w:rPr>
          <w:b/>
          <w:caps/>
          <w:lang w:val="en-GB"/>
        </w:rPr>
      </w:pPr>
    </w:p>
    <w:p w14:paraId="3B42BDBC" w14:textId="77777777" w:rsidR="000476B5" w:rsidRPr="000D1EE6" w:rsidRDefault="000476B5" w:rsidP="004F3DB5">
      <w:pPr>
        <w:keepNext/>
        <w:rPr>
          <w:b/>
          <w:bCs/>
          <w:lang w:val="en-GB"/>
        </w:rPr>
      </w:pPr>
      <w:r w:rsidRPr="000D1EE6">
        <w:rPr>
          <w:b/>
          <w:lang w:val="en-GB"/>
        </w:rPr>
        <w:t>Colombia: Renewal of institutional strengthening</w:t>
      </w:r>
    </w:p>
    <w:tbl>
      <w:tblPr>
        <w:tblStyle w:val="TableGrid10"/>
        <w:tblW w:w="5000" w:type="pct"/>
        <w:tblLook w:val="01E0" w:firstRow="1" w:lastRow="1" w:firstColumn="1" w:lastColumn="1" w:noHBand="0" w:noVBand="0"/>
      </w:tblPr>
      <w:tblGrid>
        <w:gridCol w:w="6245"/>
        <w:gridCol w:w="1429"/>
        <w:gridCol w:w="1676"/>
      </w:tblGrid>
      <w:tr w:rsidR="000476B5" w:rsidRPr="000D1EE6" w14:paraId="2F4FBFFE" w14:textId="77777777" w:rsidTr="00FA27AA">
        <w:trPr>
          <w:trHeight w:val="278"/>
          <w:tblHeader/>
        </w:trPr>
        <w:tc>
          <w:tcPr>
            <w:tcW w:w="4104" w:type="pct"/>
            <w:gridSpan w:val="2"/>
            <w:tcBorders>
              <w:bottom w:val="single" w:sz="4" w:space="0" w:color="auto"/>
            </w:tcBorders>
          </w:tcPr>
          <w:p w14:paraId="0A75A46D" w14:textId="77777777" w:rsidR="000476B5" w:rsidRPr="000D1EE6" w:rsidRDefault="000476B5" w:rsidP="00FA27AA">
            <w:pPr>
              <w:keepNext/>
              <w:ind w:left="-180"/>
              <w:rPr>
                <w:b/>
                <w:sz w:val="20"/>
                <w:szCs w:val="20"/>
                <w:lang w:val="en-GB"/>
              </w:rPr>
            </w:pPr>
            <w:r w:rsidRPr="000D1EE6">
              <w:rPr>
                <w:b/>
                <w:sz w:val="20"/>
                <w:lang w:val="en-GB"/>
              </w:rPr>
              <w:t xml:space="preserve"> Summary of the project and country profile</w:t>
            </w:r>
          </w:p>
        </w:tc>
        <w:tc>
          <w:tcPr>
            <w:tcW w:w="896" w:type="pct"/>
          </w:tcPr>
          <w:p w14:paraId="5E3195E1" w14:textId="77777777" w:rsidR="000476B5" w:rsidRPr="000D1EE6" w:rsidRDefault="000476B5" w:rsidP="00FA27AA">
            <w:pPr>
              <w:keepNext/>
              <w:jc w:val="right"/>
              <w:rPr>
                <w:b/>
                <w:sz w:val="20"/>
                <w:szCs w:val="20"/>
                <w:lang w:val="en-GB"/>
              </w:rPr>
            </w:pPr>
          </w:p>
        </w:tc>
      </w:tr>
      <w:tr w:rsidR="000476B5" w:rsidRPr="000D1EE6" w14:paraId="74976CC8" w14:textId="77777777" w:rsidTr="00FA27AA">
        <w:trPr>
          <w:trHeight w:val="233"/>
        </w:trPr>
        <w:tc>
          <w:tcPr>
            <w:tcW w:w="4104" w:type="pct"/>
            <w:gridSpan w:val="2"/>
            <w:tcBorders>
              <w:bottom w:val="single" w:sz="4" w:space="0" w:color="auto"/>
            </w:tcBorders>
          </w:tcPr>
          <w:p w14:paraId="2185324A" w14:textId="77777777" w:rsidR="000476B5" w:rsidRPr="000D1EE6" w:rsidRDefault="000476B5" w:rsidP="00FA27AA">
            <w:pPr>
              <w:keepNext/>
              <w:rPr>
                <w:sz w:val="20"/>
                <w:szCs w:val="20"/>
                <w:lang w:val="en-GB"/>
              </w:rPr>
            </w:pPr>
            <w:r w:rsidRPr="000D1EE6">
              <w:rPr>
                <w:sz w:val="20"/>
                <w:lang w:val="en-GB"/>
              </w:rPr>
              <w:t>Implementing agency:</w:t>
            </w:r>
          </w:p>
        </w:tc>
        <w:tc>
          <w:tcPr>
            <w:tcW w:w="896" w:type="pct"/>
            <w:tcBorders>
              <w:bottom w:val="single" w:sz="4" w:space="0" w:color="auto"/>
            </w:tcBorders>
          </w:tcPr>
          <w:p w14:paraId="0DE71182" w14:textId="77777777" w:rsidR="000476B5" w:rsidRPr="000D1EE6" w:rsidRDefault="000476B5" w:rsidP="00FA27AA">
            <w:pPr>
              <w:keepNext/>
              <w:jc w:val="center"/>
              <w:rPr>
                <w:sz w:val="20"/>
                <w:szCs w:val="20"/>
                <w:lang w:val="en-GB"/>
              </w:rPr>
            </w:pPr>
            <w:r w:rsidRPr="000D1EE6">
              <w:rPr>
                <w:sz w:val="20"/>
                <w:lang w:val="en-GB"/>
              </w:rPr>
              <w:t>UNDP</w:t>
            </w:r>
          </w:p>
        </w:tc>
      </w:tr>
      <w:tr w:rsidR="000476B5" w:rsidRPr="000D1EE6" w14:paraId="521FD429" w14:textId="77777777" w:rsidTr="00FA27AA">
        <w:trPr>
          <w:trHeight w:val="233"/>
        </w:trPr>
        <w:tc>
          <w:tcPr>
            <w:tcW w:w="4104" w:type="pct"/>
            <w:gridSpan w:val="2"/>
            <w:tcBorders>
              <w:top w:val="single" w:sz="4" w:space="0" w:color="auto"/>
              <w:left w:val="single" w:sz="4" w:space="0" w:color="auto"/>
              <w:bottom w:val="nil"/>
              <w:right w:val="single" w:sz="4" w:space="0" w:color="auto"/>
            </w:tcBorders>
          </w:tcPr>
          <w:p w14:paraId="70353C93" w14:textId="77777777" w:rsidR="000476B5" w:rsidRPr="000D1EE6" w:rsidRDefault="000476B5" w:rsidP="00FA27AA">
            <w:pPr>
              <w:keepNext/>
              <w:rPr>
                <w:sz w:val="20"/>
                <w:szCs w:val="20"/>
                <w:lang w:val="en-GB"/>
              </w:rPr>
            </w:pPr>
            <w:r w:rsidRPr="000D1EE6">
              <w:rPr>
                <w:sz w:val="20"/>
                <w:lang w:val="en-GB"/>
              </w:rPr>
              <w:t>Amounts previously approved for institutional strengthening (US $):</w:t>
            </w:r>
          </w:p>
        </w:tc>
        <w:tc>
          <w:tcPr>
            <w:tcW w:w="896" w:type="pct"/>
            <w:tcBorders>
              <w:top w:val="single" w:sz="4" w:space="0" w:color="auto"/>
              <w:left w:val="single" w:sz="4" w:space="0" w:color="auto"/>
              <w:bottom w:val="nil"/>
              <w:right w:val="single" w:sz="4" w:space="0" w:color="auto"/>
            </w:tcBorders>
          </w:tcPr>
          <w:p w14:paraId="4561C06C" w14:textId="77777777" w:rsidR="000476B5" w:rsidRPr="000D1EE6" w:rsidRDefault="000476B5" w:rsidP="00FA27AA">
            <w:pPr>
              <w:keepNext/>
              <w:jc w:val="right"/>
              <w:rPr>
                <w:sz w:val="20"/>
                <w:szCs w:val="20"/>
                <w:lang w:val="en-GB"/>
              </w:rPr>
            </w:pPr>
          </w:p>
        </w:tc>
      </w:tr>
      <w:tr w:rsidR="000476B5" w:rsidRPr="000D1EE6" w14:paraId="3F0A9ED2"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2A1B1C70" w14:textId="77777777" w:rsidR="000476B5" w:rsidRPr="000D1EE6" w:rsidRDefault="000476B5" w:rsidP="00FA27AA">
            <w:pPr>
              <w:keepNext/>
              <w:ind w:left="4987" w:right="-198"/>
              <w:jc w:val="left"/>
              <w:rPr>
                <w:sz w:val="20"/>
                <w:szCs w:val="20"/>
                <w:lang w:val="en-GB"/>
              </w:rPr>
            </w:pPr>
            <w:r w:rsidRPr="000D1EE6">
              <w:rPr>
                <w:sz w:val="20"/>
                <w:lang w:val="en-GB"/>
              </w:rPr>
              <w:t>Phase I:</w:t>
            </w:r>
          </w:p>
        </w:tc>
        <w:tc>
          <w:tcPr>
            <w:tcW w:w="764" w:type="pct"/>
            <w:tcBorders>
              <w:top w:val="nil"/>
              <w:left w:val="nil"/>
              <w:bottom w:val="nil"/>
              <w:right w:val="single" w:sz="4" w:space="0" w:color="auto"/>
            </w:tcBorders>
            <w:shd w:val="clear" w:color="auto" w:fill="FFFFFF" w:themeFill="background1"/>
            <w:vAlign w:val="bottom"/>
          </w:tcPr>
          <w:p w14:paraId="6D1EAB9C" w14:textId="77777777" w:rsidR="000476B5" w:rsidRPr="000D1EE6" w:rsidRDefault="000476B5" w:rsidP="00FA27AA">
            <w:pPr>
              <w:keepNext/>
              <w:jc w:val="right"/>
              <w:rPr>
                <w:sz w:val="20"/>
                <w:szCs w:val="20"/>
                <w:lang w:val="en-GB"/>
              </w:rPr>
            </w:pPr>
            <w:r w:rsidRPr="000D1EE6">
              <w:rPr>
                <w:sz w:val="20"/>
                <w:lang w:val="en-GB"/>
              </w:rPr>
              <w:t>Mar-94</w:t>
            </w:r>
          </w:p>
        </w:tc>
        <w:tc>
          <w:tcPr>
            <w:tcW w:w="896" w:type="pct"/>
            <w:tcBorders>
              <w:top w:val="nil"/>
              <w:left w:val="nil"/>
              <w:bottom w:val="nil"/>
              <w:right w:val="single" w:sz="4" w:space="0" w:color="auto"/>
            </w:tcBorders>
            <w:shd w:val="clear" w:color="000000" w:fill="auto"/>
            <w:vAlign w:val="bottom"/>
          </w:tcPr>
          <w:p w14:paraId="4CAA5EFB" w14:textId="77777777" w:rsidR="000476B5" w:rsidRPr="000D1EE6" w:rsidRDefault="000476B5" w:rsidP="00FA27AA">
            <w:pPr>
              <w:ind w:left="-136"/>
              <w:jc w:val="right"/>
              <w:rPr>
                <w:sz w:val="20"/>
                <w:szCs w:val="20"/>
                <w:lang w:val="en-GB"/>
              </w:rPr>
            </w:pPr>
            <w:r w:rsidRPr="000D1EE6">
              <w:rPr>
                <w:sz w:val="20"/>
                <w:lang w:val="en-GB"/>
              </w:rPr>
              <w:t>317,790</w:t>
            </w:r>
          </w:p>
        </w:tc>
      </w:tr>
      <w:tr w:rsidR="000476B5" w:rsidRPr="000D1EE6" w14:paraId="30001B74"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157BBDC0" w14:textId="77777777" w:rsidR="000476B5" w:rsidRPr="000D1EE6" w:rsidRDefault="000476B5" w:rsidP="00FA27AA">
            <w:pPr>
              <w:keepNext/>
              <w:ind w:left="4987" w:right="-198"/>
              <w:jc w:val="left"/>
              <w:rPr>
                <w:sz w:val="20"/>
                <w:szCs w:val="20"/>
                <w:lang w:val="en-GB"/>
              </w:rPr>
            </w:pPr>
            <w:r w:rsidRPr="000D1EE6">
              <w:rPr>
                <w:sz w:val="20"/>
                <w:lang w:val="en-GB"/>
              </w:rPr>
              <w:t>Phase II:</w:t>
            </w:r>
          </w:p>
        </w:tc>
        <w:tc>
          <w:tcPr>
            <w:tcW w:w="764" w:type="pct"/>
            <w:tcBorders>
              <w:top w:val="nil"/>
              <w:left w:val="nil"/>
              <w:bottom w:val="nil"/>
              <w:right w:val="single" w:sz="4" w:space="0" w:color="auto"/>
            </w:tcBorders>
            <w:shd w:val="clear" w:color="auto" w:fill="FFFFFF" w:themeFill="background1"/>
            <w:vAlign w:val="bottom"/>
          </w:tcPr>
          <w:p w14:paraId="472B31F6" w14:textId="77777777" w:rsidR="000476B5" w:rsidRPr="000D1EE6" w:rsidRDefault="000476B5" w:rsidP="00FA27AA">
            <w:pPr>
              <w:keepNext/>
              <w:jc w:val="right"/>
              <w:rPr>
                <w:sz w:val="20"/>
                <w:szCs w:val="20"/>
                <w:lang w:val="en-GB"/>
              </w:rPr>
            </w:pPr>
            <w:r w:rsidRPr="000D1EE6">
              <w:rPr>
                <w:sz w:val="20"/>
                <w:lang w:val="en-GB"/>
              </w:rPr>
              <w:t>Mar-98</w:t>
            </w:r>
          </w:p>
        </w:tc>
        <w:tc>
          <w:tcPr>
            <w:tcW w:w="896" w:type="pct"/>
            <w:tcBorders>
              <w:top w:val="nil"/>
              <w:left w:val="nil"/>
              <w:bottom w:val="nil"/>
              <w:right w:val="single" w:sz="4" w:space="0" w:color="auto"/>
            </w:tcBorders>
            <w:shd w:val="clear" w:color="000000" w:fill="auto"/>
            <w:vAlign w:val="bottom"/>
          </w:tcPr>
          <w:p w14:paraId="5F288195" w14:textId="77777777" w:rsidR="000476B5" w:rsidRPr="000D1EE6" w:rsidRDefault="000476B5" w:rsidP="00FA27AA">
            <w:pPr>
              <w:ind w:left="-136"/>
              <w:jc w:val="right"/>
              <w:rPr>
                <w:sz w:val="20"/>
                <w:szCs w:val="20"/>
                <w:lang w:val="en-GB"/>
              </w:rPr>
            </w:pPr>
            <w:r w:rsidRPr="000D1EE6">
              <w:rPr>
                <w:sz w:val="20"/>
                <w:lang w:val="en-GB"/>
              </w:rPr>
              <w:t>212,000</w:t>
            </w:r>
          </w:p>
        </w:tc>
      </w:tr>
      <w:tr w:rsidR="000476B5" w:rsidRPr="000D1EE6" w14:paraId="22002059"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0F2A0151" w14:textId="77777777" w:rsidR="000476B5" w:rsidRPr="000D1EE6" w:rsidRDefault="000476B5" w:rsidP="00FA27AA">
            <w:pPr>
              <w:ind w:left="4987" w:right="-198"/>
              <w:jc w:val="left"/>
              <w:rPr>
                <w:sz w:val="20"/>
                <w:szCs w:val="20"/>
                <w:lang w:val="en-GB"/>
              </w:rPr>
            </w:pPr>
            <w:r w:rsidRPr="000D1EE6">
              <w:rPr>
                <w:sz w:val="20"/>
                <w:lang w:val="en-GB"/>
              </w:rPr>
              <w:t>Phase III:</w:t>
            </w:r>
          </w:p>
        </w:tc>
        <w:tc>
          <w:tcPr>
            <w:tcW w:w="764" w:type="pct"/>
            <w:tcBorders>
              <w:top w:val="nil"/>
              <w:left w:val="nil"/>
              <w:bottom w:val="nil"/>
              <w:right w:val="single" w:sz="4" w:space="0" w:color="auto"/>
            </w:tcBorders>
            <w:shd w:val="clear" w:color="auto" w:fill="FFFFFF" w:themeFill="background1"/>
            <w:vAlign w:val="bottom"/>
          </w:tcPr>
          <w:p w14:paraId="5981418A" w14:textId="77777777" w:rsidR="000476B5" w:rsidRPr="000D1EE6" w:rsidRDefault="000476B5" w:rsidP="00FA27AA">
            <w:pPr>
              <w:jc w:val="right"/>
              <w:rPr>
                <w:sz w:val="20"/>
                <w:szCs w:val="20"/>
                <w:lang w:val="en-GB"/>
              </w:rPr>
            </w:pPr>
            <w:r w:rsidRPr="000D1EE6">
              <w:rPr>
                <w:sz w:val="20"/>
                <w:lang w:val="en-GB"/>
              </w:rPr>
              <w:t>Mar-00</w:t>
            </w:r>
          </w:p>
        </w:tc>
        <w:tc>
          <w:tcPr>
            <w:tcW w:w="896" w:type="pct"/>
            <w:tcBorders>
              <w:top w:val="nil"/>
              <w:left w:val="nil"/>
              <w:bottom w:val="nil"/>
              <w:right w:val="single" w:sz="4" w:space="0" w:color="auto"/>
            </w:tcBorders>
            <w:shd w:val="clear" w:color="000000" w:fill="auto"/>
            <w:vAlign w:val="bottom"/>
          </w:tcPr>
          <w:p w14:paraId="4EBC1F0D" w14:textId="77777777" w:rsidR="000476B5" w:rsidRPr="000D1EE6" w:rsidRDefault="000476B5" w:rsidP="00FA27AA">
            <w:pPr>
              <w:ind w:left="-136"/>
              <w:jc w:val="right"/>
              <w:rPr>
                <w:sz w:val="20"/>
                <w:szCs w:val="20"/>
                <w:lang w:val="en-GB"/>
              </w:rPr>
            </w:pPr>
            <w:r w:rsidRPr="000D1EE6">
              <w:rPr>
                <w:sz w:val="20"/>
                <w:lang w:val="en-GB"/>
              </w:rPr>
              <w:t>212,000</w:t>
            </w:r>
          </w:p>
        </w:tc>
      </w:tr>
      <w:tr w:rsidR="000476B5" w:rsidRPr="000D1EE6" w14:paraId="6F6345DC"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79E5BC03" w14:textId="77777777" w:rsidR="000476B5" w:rsidRPr="000D1EE6" w:rsidRDefault="000476B5" w:rsidP="00FA27AA">
            <w:pPr>
              <w:ind w:left="4987" w:right="-198"/>
              <w:jc w:val="left"/>
              <w:rPr>
                <w:sz w:val="20"/>
                <w:szCs w:val="20"/>
                <w:lang w:val="en-GB"/>
              </w:rPr>
            </w:pPr>
            <w:r w:rsidRPr="000D1EE6">
              <w:rPr>
                <w:sz w:val="20"/>
                <w:lang w:val="en-GB"/>
              </w:rPr>
              <w:t>Phase IV:</w:t>
            </w:r>
          </w:p>
        </w:tc>
        <w:tc>
          <w:tcPr>
            <w:tcW w:w="764" w:type="pct"/>
            <w:tcBorders>
              <w:top w:val="nil"/>
              <w:left w:val="nil"/>
              <w:bottom w:val="nil"/>
              <w:right w:val="single" w:sz="4" w:space="0" w:color="auto"/>
            </w:tcBorders>
            <w:shd w:val="clear" w:color="auto" w:fill="FFFFFF" w:themeFill="background1"/>
            <w:vAlign w:val="bottom"/>
          </w:tcPr>
          <w:p w14:paraId="7D6ABC71" w14:textId="77777777" w:rsidR="000476B5" w:rsidRPr="000D1EE6" w:rsidRDefault="000476B5" w:rsidP="00FA27AA">
            <w:pPr>
              <w:jc w:val="right"/>
              <w:rPr>
                <w:sz w:val="20"/>
                <w:szCs w:val="20"/>
                <w:lang w:val="en-GB"/>
              </w:rPr>
            </w:pPr>
            <w:r w:rsidRPr="000D1EE6">
              <w:rPr>
                <w:sz w:val="20"/>
                <w:lang w:val="en-GB"/>
              </w:rPr>
              <w:t>Nov-02</w:t>
            </w:r>
          </w:p>
        </w:tc>
        <w:tc>
          <w:tcPr>
            <w:tcW w:w="896" w:type="pct"/>
            <w:tcBorders>
              <w:top w:val="nil"/>
              <w:left w:val="nil"/>
              <w:bottom w:val="nil"/>
              <w:right w:val="single" w:sz="4" w:space="0" w:color="auto"/>
            </w:tcBorders>
            <w:shd w:val="clear" w:color="000000" w:fill="auto"/>
            <w:vAlign w:val="bottom"/>
          </w:tcPr>
          <w:p w14:paraId="02CC36E9" w14:textId="77777777" w:rsidR="000476B5" w:rsidRPr="000D1EE6" w:rsidRDefault="000476B5" w:rsidP="00FA27AA">
            <w:pPr>
              <w:ind w:left="-136"/>
              <w:jc w:val="right"/>
              <w:rPr>
                <w:sz w:val="20"/>
                <w:szCs w:val="20"/>
                <w:lang w:val="en-GB"/>
              </w:rPr>
            </w:pPr>
            <w:r w:rsidRPr="000D1EE6">
              <w:rPr>
                <w:sz w:val="20"/>
                <w:lang w:val="en-GB"/>
              </w:rPr>
              <w:t>275,596</w:t>
            </w:r>
          </w:p>
        </w:tc>
      </w:tr>
      <w:tr w:rsidR="000476B5" w:rsidRPr="000D1EE6" w14:paraId="034DA14E"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4E7BF21F" w14:textId="77777777" w:rsidR="000476B5" w:rsidRPr="000D1EE6" w:rsidRDefault="000476B5" w:rsidP="00FA27AA">
            <w:pPr>
              <w:ind w:left="4987" w:right="-198"/>
              <w:jc w:val="left"/>
              <w:rPr>
                <w:sz w:val="20"/>
                <w:szCs w:val="20"/>
                <w:lang w:val="en-GB"/>
              </w:rPr>
            </w:pPr>
            <w:r w:rsidRPr="000D1EE6">
              <w:rPr>
                <w:sz w:val="20"/>
                <w:lang w:val="en-GB"/>
              </w:rPr>
              <w:t>Phase V:</w:t>
            </w:r>
          </w:p>
        </w:tc>
        <w:tc>
          <w:tcPr>
            <w:tcW w:w="764" w:type="pct"/>
            <w:tcBorders>
              <w:top w:val="nil"/>
              <w:left w:val="nil"/>
              <w:bottom w:val="nil"/>
              <w:right w:val="single" w:sz="4" w:space="0" w:color="auto"/>
            </w:tcBorders>
            <w:shd w:val="clear" w:color="auto" w:fill="FFFFFF" w:themeFill="background1"/>
            <w:vAlign w:val="bottom"/>
          </w:tcPr>
          <w:p w14:paraId="04048115" w14:textId="77777777" w:rsidR="000476B5" w:rsidRPr="000D1EE6" w:rsidRDefault="000476B5" w:rsidP="00FA27AA">
            <w:pPr>
              <w:jc w:val="right"/>
              <w:rPr>
                <w:sz w:val="20"/>
                <w:szCs w:val="20"/>
                <w:lang w:val="en-GB"/>
              </w:rPr>
            </w:pPr>
            <w:r w:rsidRPr="000D1EE6">
              <w:rPr>
                <w:sz w:val="20"/>
                <w:lang w:val="en-GB"/>
              </w:rPr>
              <w:t>Apr-05</w:t>
            </w:r>
          </w:p>
        </w:tc>
        <w:tc>
          <w:tcPr>
            <w:tcW w:w="896" w:type="pct"/>
            <w:tcBorders>
              <w:top w:val="nil"/>
              <w:left w:val="nil"/>
              <w:bottom w:val="nil"/>
              <w:right w:val="single" w:sz="4" w:space="0" w:color="auto"/>
            </w:tcBorders>
            <w:shd w:val="clear" w:color="000000" w:fill="auto"/>
            <w:vAlign w:val="bottom"/>
          </w:tcPr>
          <w:p w14:paraId="3BD8B2BC" w14:textId="77777777" w:rsidR="000476B5" w:rsidRPr="000D1EE6" w:rsidRDefault="000476B5" w:rsidP="00FA27AA">
            <w:pPr>
              <w:ind w:left="-136"/>
              <w:jc w:val="right"/>
              <w:rPr>
                <w:sz w:val="20"/>
                <w:szCs w:val="20"/>
                <w:lang w:val="en-GB"/>
              </w:rPr>
            </w:pPr>
            <w:r w:rsidRPr="000D1EE6">
              <w:rPr>
                <w:sz w:val="20"/>
                <w:lang w:val="en-GB"/>
              </w:rPr>
              <w:t>275,586</w:t>
            </w:r>
          </w:p>
        </w:tc>
      </w:tr>
      <w:tr w:rsidR="000476B5" w:rsidRPr="000D1EE6" w14:paraId="558B1582"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5431D9FE" w14:textId="77777777" w:rsidR="000476B5" w:rsidRPr="000D1EE6" w:rsidRDefault="000476B5" w:rsidP="00FA27AA">
            <w:pPr>
              <w:ind w:left="4987" w:right="-198"/>
              <w:jc w:val="left"/>
              <w:rPr>
                <w:sz w:val="20"/>
                <w:szCs w:val="20"/>
                <w:lang w:val="en-GB"/>
              </w:rPr>
            </w:pPr>
            <w:r w:rsidRPr="000D1EE6">
              <w:rPr>
                <w:sz w:val="20"/>
                <w:lang w:val="en-GB"/>
              </w:rPr>
              <w:t>Phase VI:</w:t>
            </w:r>
          </w:p>
        </w:tc>
        <w:tc>
          <w:tcPr>
            <w:tcW w:w="764" w:type="pct"/>
            <w:tcBorders>
              <w:top w:val="nil"/>
              <w:left w:val="nil"/>
              <w:bottom w:val="nil"/>
              <w:right w:val="single" w:sz="4" w:space="0" w:color="auto"/>
            </w:tcBorders>
            <w:shd w:val="clear" w:color="auto" w:fill="FFFFFF" w:themeFill="background1"/>
            <w:vAlign w:val="bottom"/>
          </w:tcPr>
          <w:p w14:paraId="1784C902" w14:textId="77777777" w:rsidR="000476B5" w:rsidRPr="000D1EE6" w:rsidRDefault="000476B5" w:rsidP="00FA27AA">
            <w:pPr>
              <w:jc w:val="right"/>
              <w:rPr>
                <w:sz w:val="20"/>
                <w:szCs w:val="20"/>
                <w:lang w:val="en-GB"/>
              </w:rPr>
            </w:pPr>
            <w:r w:rsidRPr="000D1EE6">
              <w:rPr>
                <w:sz w:val="20"/>
                <w:lang w:val="en-GB"/>
              </w:rPr>
              <w:t>Jul-07</w:t>
            </w:r>
          </w:p>
        </w:tc>
        <w:tc>
          <w:tcPr>
            <w:tcW w:w="896" w:type="pct"/>
            <w:tcBorders>
              <w:top w:val="nil"/>
              <w:left w:val="nil"/>
              <w:bottom w:val="nil"/>
              <w:right w:val="single" w:sz="4" w:space="0" w:color="auto"/>
            </w:tcBorders>
            <w:shd w:val="clear" w:color="000000" w:fill="auto"/>
            <w:vAlign w:val="bottom"/>
          </w:tcPr>
          <w:p w14:paraId="5C201323" w14:textId="77777777" w:rsidR="000476B5" w:rsidRPr="000D1EE6" w:rsidRDefault="000476B5" w:rsidP="00FA27AA">
            <w:pPr>
              <w:ind w:left="-136"/>
              <w:jc w:val="right"/>
              <w:rPr>
                <w:sz w:val="20"/>
                <w:szCs w:val="20"/>
                <w:lang w:val="en-GB"/>
              </w:rPr>
            </w:pPr>
            <w:r w:rsidRPr="000D1EE6">
              <w:rPr>
                <w:sz w:val="20"/>
                <w:lang w:val="en-GB"/>
              </w:rPr>
              <w:t>275,283</w:t>
            </w:r>
          </w:p>
        </w:tc>
      </w:tr>
      <w:tr w:rsidR="000476B5" w:rsidRPr="000D1EE6" w14:paraId="027792BF"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53C4F65D" w14:textId="77777777" w:rsidR="000476B5" w:rsidRPr="000D1EE6" w:rsidRDefault="000476B5" w:rsidP="00FA27AA">
            <w:pPr>
              <w:ind w:left="4987" w:right="-198"/>
              <w:jc w:val="left"/>
              <w:rPr>
                <w:sz w:val="20"/>
                <w:szCs w:val="20"/>
                <w:lang w:val="en-GB"/>
              </w:rPr>
            </w:pPr>
            <w:r w:rsidRPr="000D1EE6">
              <w:rPr>
                <w:sz w:val="20"/>
                <w:lang w:val="en-GB"/>
              </w:rPr>
              <w:t>Phase VII:</w:t>
            </w:r>
          </w:p>
        </w:tc>
        <w:tc>
          <w:tcPr>
            <w:tcW w:w="764" w:type="pct"/>
            <w:tcBorders>
              <w:top w:val="nil"/>
              <w:left w:val="nil"/>
              <w:bottom w:val="nil"/>
              <w:right w:val="single" w:sz="4" w:space="0" w:color="auto"/>
            </w:tcBorders>
            <w:shd w:val="clear" w:color="auto" w:fill="FFFFFF" w:themeFill="background1"/>
            <w:vAlign w:val="bottom"/>
          </w:tcPr>
          <w:p w14:paraId="462C3B55" w14:textId="77777777" w:rsidR="000476B5" w:rsidRPr="000D1EE6" w:rsidRDefault="000476B5" w:rsidP="00FA27AA">
            <w:pPr>
              <w:jc w:val="right"/>
              <w:rPr>
                <w:sz w:val="20"/>
                <w:szCs w:val="20"/>
                <w:lang w:val="en-GB"/>
              </w:rPr>
            </w:pPr>
            <w:r w:rsidRPr="000D1EE6">
              <w:rPr>
                <w:sz w:val="20"/>
                <w:lang w:val="en-GB"/>
              </w:rPr>
              <w:t xml:space="preserve">Jul-09 </w:t>
            </w:r>
          </w:p>
        </w:tc>
        <w:tc>
          <w:tcPr>
            <w:tcW w:w="896" w:type="pct"/>
            <w:tcBorders>
              <w:top w:val="nil"/>
              <w:left w:val="nil"/>
              <w:bottom w:val="nil"/>
              <w:right w:val="single" w:sz="4" w:space="0" w:color="auto"/>
            </w:tcBorders>
            <w:shd w:val="clear" w:color="000000" w:fill="auto"/>
            <w:vAlign w:val="bottom"/>
          </w:tcPr>
          <w:p w14:paraId="29ECF4C9" w14:textId="77777777" w:rsidR="000476B5" w:rsidRPr="000D1EE6" w:rsidRDefault="000476B5" w:rsidP="00FA27AA">
            <w:pPr>
              <w:ind w:left="-136"/>
              <w:jc w:val="right"/>
              <w:rPr>
                <w:sz w:val="20"/>
                <w:szCs w:val="20"/>
                <w:lang w:val="en-GB"/>
              </w:rPr>
            </w:pPr>
            <w:r w:rsidRPr="000D1EE6">
              <w:rPr>
                <w:sz w:val="20"/>
                <w:lang w:val="en-GB"/>
              </w:rPr>
              <w:t>275,587</w:t>
            </w:r>
          </w:p>
        </w:tc>
      </w:tr>
      <w:tr w:rsidR="000476B5" w:rsidRPr="000D1EE6" w14:paraId="7238C7C9"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4045670E" w14:textId="77777777" w:rsidR="000476B5" w:rsidRPr="000D1EE6" w:rsidRDefault="000476B5" w:rsidP="00FA27AA">
            <w:pPr>
              <w:ind w:left="4987" w:right="-198"/>
              <w:jc w:val="left"/>
              <w:rPr>
                <w:sz w:val="20"/>
                <w:szCs w:val="20"/>
                <w:lang w:val="en-GB"/>
              </w:rPr>
            </w:pPr>
            <w:r w:rsidRPr="000D1EE6">
              <w:rPr>
                <w:sz w:val="20"/>
                <w:lang w:val="en-GB"/>
              </w:rPr>
              <w:t>Phase VIII:</w:t>
            </w:r>
          </w:p>
        </w:tc>
        <w:tc>
          <w:tcPr>
            <w:tcW w:w="764" w:type="pct"/>
            <w:tcBorders>
              <w:top w:val="nil"/>
              <w:left w:val="nil"/>
              <w:bottom w:val="nil"/>
              <w:right w:val="single" w:sz="4" w:space="0" w:color="auto"/>
            </w:tcBorders>
            <w:shd w:val="clear" w:color="auto" w:fill="FFFFFF" w:themeFill="background1"/>
            <w:vAlign w:val="bottom"/>
          </w:tcPr>
          <w:p w14:paraId="418F4A5F" w14:textId="77777777" w:rsidR="000476B5" w:rsidRPr="000D1EE6" w:rsidRDefault="000476B5" w:rsidP="00FA27AA">
            <w:pPr>
              <w:jc w:val="right"/>
              <w:rPr>
                <w:sz w:val="20"/>
                <w:szCs w:val="20"/>
                <w:lang w:val="en-GB"/>
              </w:rPr>
            </w:pPr>
            <w:r w:rsidRPr="000D1EE6">
              <w:rPr>
                <w:sz w:val="20"/>
                <w:lang w:val="en-GB"/>
              </w:rPr>
              <w:t>Jul-11</w:t>
            </w:r>
          </w:p>
        </w:tc>
        <w:tc>
          <w:tcPr>
            <w:tcW w:w="896" w:type="pct"/>
            <w:tcBorders>
              <w:top w:val="nil"/>
              <w:left w:val="nil"/>
              <w:bottom w:val="nil"/>
              <w:right w:val="single" w:sz="4" w:space="0" w:color="auto"/>
            </w:tcBorders>
            <w:shd w:val="clear" w:color="000000" w:fill="auto"/>
            <w:vAlign w:val="bottom"/>
          </w:tcPr>
          <w:p w14:paraId="3124F787" w14:textId="77777777" w:rsidR="000476B5" w:rsidRPr="000D1EE6" w:rsidRDefault="000476B5" w:rsidP="00FA27AA">
            <w:pPr>
              <w:ind w:left="-136"/>
              <w:jc w:val="right"/>
              <w:rPr>
                <w:sz w:val="20"/>
                <w:szCs w:val="20"/>
                <w:lang w:val="en-GB"/>
              </w:rPr>
            </w:pPr>
            <w:r w:rsidRPr="000D1EE6">
              <w:rPr>
                <w:sz w:val="20"/>
                <w:lang w:val="en-GB"/>
              </w:rPr>
              <w:t>275,600</w:t>
            </w:r>
          </w:p>
        </w:tc>
      </w:tr>
      <w:tr w:rsidR="000476B5" w:rsidRPr="000D1EE6" w14:paraId="6A4BEC48"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075570BF" w14:textId="77777777" w:rsidR="000476B5" w:rsidRPr="000D1EE6" w:rsidRDefault="000476B5" w:rsidP="00FA27AA">
            <w:pPr>
              <w:ind w:left="4987" w:right="-198"/>
              <w:jc w:val="left"/>
              <w:rPr>
                <w:sz w:val="20"/>
                <w:szCs w:val="20"/>
                <w:lang w:val="en-GB"/>
              </w:rPr>
            </w:pPr>
            <w:r w:rsidRPr="000D1EE6">
              <w:rPr>
                <w:sz w:val="20"/>
                <w:lang w:val="en-GB"/>
              </w:rPr>
              <w:t>Phase IX:</w:t>
            </w:r>
          </w:p>
        </w:tc>
        <w:tc>
          <w:tcPr>
            <w:tcW w:w="764" w:type="pct"/>
            <w:tcBorders>
              <w:top w:val="nil"/>
              <w:left w:val="nil"/>
              <w:bottom w:val="nil"/>
              <w:right w:val="single" w:sz="4" w:space="0" w:color="auto"/>
            </w:tcBorders>
            <w:shd w:val="clear" w:color="auto" w:fill="FFFFFF" w:themeFill="background1"/>
            <w:vAlign w:val="bottom"/>
          </w:tcPr>
          <w:p w14:paraId="73D2F346" w14:textId="77777777" w:rsidR="000476B5" w:rsidRPr="000D1EE6" w:rsidRDefault="000476B5" w:rsidP="00FA27AA">
            <w:pPr>
              <w:jc w:val="right"/>
              <w:rPr>
                <w:sz w:val="20"/>
                <w:szCs w:val="20"/>
                <w:lang w:val="en-GB"/>
              </w:rPr>
            </w:pPr>
            <w:r w:rsidRPr="000D1EE6">
              <w:rPr>
                <w:sz w:val="20"/>
                <w:lang w:val="en-GB"/>
              </w:rPr>
              <w:t>Jul-13</w:t>
            </w:r>
          </w:p>
        </w:tc>
        <w:tc>
          <w:tcPr>
            <w:tcW w:w="896" w:type="pct"/>
            <w:tcBorders>
              <w:top w:val="nil"/>
              <w:left w:val="nil"/>
              <w:bottom w:val="nil"/>
              <w:right w:val="single" w:sz="4" w:space="0" w:color="auto"/>
            </w:tcBorders>
            <w:shd w:val="clear" w:color="000000" w:fill="auto"/>
            <w:vAlign w:val="bottom"/>
          </w:tcPr>
          <w:p w14:paraId="7ECBC4DA" w14:textId="77777777" w:rsidR="000476B5" w:rsidRPr="000D1EE6" w:rsidRDefault="000476B5" w:rsidP="00FA27AA">
            <w:pPr>
              <w:ind w:left="-136"/>
              <w:jc w:val="right"/>
              <w:rPr>
                <w:sz w:val="20"/>
                <w:szCs w:val="20"/>
                <w:lang w:val="en-GB"/>
              </w:rPr>
            </w:pPr>
            <w:r w:rsidRPr="000D1EE6">
              <w:rPr>
                <w:sz w:val="20"/>
                <w:lang w:val="en-GB"/>
              </w:rPr>
              <w:t>275,444</w:t>
            </w:r>
          </w:p>
        </w:tc>
      </w:tr>
      <w:tr w:rsidR="000476B5" w:rsidRPr="000D1EE6" w14:paraId="164A7E63"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7DB4878E" w14:textId="77777777" w:rsidR="000476B5" w:rsidRPr="000D1EE6" w:rsidRDefault="000476B5" w:rsidP="00FA27AA">
            <w:pPr>
              <w:ind w:left="4987" w:right="-198"/>
              <w:jc w:val="left"/>
              <w:rPr>
                <w:sz w:val="20"/>
                <w:szCs w:val="20"/>
                <w:lang w:val="en-GB"/>
              </w:rPr>
            </w:pPr>
            <w:r w:rsidRPr="000D1EE6">
              <w:rPr>
                <w:sz w:val="20"/>
                <w:lang w:val="en-GB"/>
              </w:rPr>
              <w:t>Phase X:</w:t>
            </w:r>
          </w:p>
        </w:tc>
        <w:tc>
          <w:tcPr>
            <w:tcW w:w="764" w:type="pct"/>
            <w:tcBorders>
              <w:top w:val="nil"/>
              <w:left w:val="nil"/>
              <w:bottom w:val="nil"/>
              <w:right w:val="single" w:sz="4" w:space="0" w:color="auto"/>
            </w:tcBorders>
            <w:shd w:val="clear" w:color="auto" w:fill="FFFFFF" w:themeFill="background1"/>
            <w:vAlign w:val="bottom"/>
          </w:tcPr>
          <w:p w14:paraId="11C14707" w14:textId="77777777" w:rsidR="000476B5" w:rsidRPr="000D1EE6" w:rsidRDefault="000476B5" w:rsidP="00FA27AA">
            <w:pPr>
              <w:jc w:val="right"/>
              <w:rPr>
                <w:sz w:val="20"/>
                <w:szCs w:val="20"/>
                <w:lang w:val="en-GB"/>
              </w:rPr>
            </w:pPr>
            <w:r w:rsidRPr="000D1EE6">
              <w:rPr>
                <w:sz w:val="20"/>
                <w:lang w:val="en-GB"/>
              </w:rPr>
              <w:t>May-15</w:t>
            </w:r>
          </w:p>
        </w:tc>
        <w:tc>
          <w:tcPr>
            <w:tcW w:w="896" w:type="pct"/>
            <w:tcBorders>
              <w:top w:val="nil"/>
              <w:left w:val="nil"/>
              <w:bottom w:val="nil"/>
              <w:right w:val="single" w:sz="4" w:space="0" w:color="auto"/>
            </w:tcBorders>
            <w:shd w:val="clear" w:color="000000" w:fill="auto"/>
            <w:vAlign w:val="bottom"/>
          </w:tcPr>
          <w:p w14:paraId="3ECE9582" w14:textId="77777777" w:rsidR="000476B5" w:rsidRPr="000D1EE6" w:rsidRDefault="000476B5" w:rsidP="00FA27AA">
            <w:pPr>
              <w:ind w:left="-136"/>
              <w:jc w:val="right"/>
              <w:rPr>
                <w:sz w:val="20"/>
                <w:szCs w:val="20"/>
                <w:lang w:val="en-GB"/>
              </w:rPr>
            </w:pPr>
            <w:r w:rsidRPr="000D1EE6">
              <w:rPr>
                <w:sz w:val="20"/>
                <w:lang w:val="en-GB"/>
              </w:rPr>
              <w:t>275,592</w:t>
            </w:r>
          </w:p>
        </w:tc>
      </w:tr>
      <w:tr w:rsidR="000476B5" w:rsidRPr="000D1EE6" w14:paraId="0AFCEB8A"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42DF4D7E" w14:textId="77777777" w:rsidR="000476B5" w:rsidRPr="000D1EE6" w:rsidRDefault="000476B5" w:rsidP="00FA27AA">
            <w:pPr>
              <w:ind w:left="4987" w:right="-198"/>
              <w:jc w:val="left"/>
              <w:rPr>
                <w:sz w:val="20"/>
                <w:szCs w:val="20"/>
                <w:lang w:val="en-GB"/>
              </w:rPr>
            </w:pPr>
            <w:r w:rsidRPr="000D1EE6">
              <w:rPr>
                <w:sz w:val="20"/>
                <w:lang w:val="en-GB"/>
              </w:rPr>
              <w:t>Phase XI:</w:t>
            </w:r>
          </w:p>
        </w:tc>
        <w:tc>
          <w:tcPr>
            <w:tcW w:w="764" w:type="pct"/>
            <w:tcBorders>
              <w:top w:val="nil"/>
              <w:left w:val="nil"/>
              <w:bottom w:val="nil"/>
              <w:right w:val="single" w:sz="4" w:space="0" w:color="auto"/>
            </w:tcBorders>
            <w:shd w:val="clear" w:color="auto" w:fill="FFFFFF" w:themeFill="background1"/>
            <w:vAlign w:val="bottom"/>
          </w:tcPr>
          <w:p w14:paraId="0BACB717" w14:textId="77777777" w:rsidR="000476B5" w:rsidRPr="000D1EE6" w:rsidRDefault="000476B5" w:rsidP="00FA27AA">
            <w:pPr>
              <w:jc w:val="right"/>
              <w:rPr>
                <w:sz w:val="20"/>
                <w:szCs w:val="20"/>
                <w:lang w:val="en-GB"/>
              </w:rPr>
            </w:pPr>
            <w:r w:rsidRPr="000D1EE6">
              <w:rPr>
                <w:sz w:val="20"/>
                <w:lang w:val="en-GB"/>
              </w:rPr>
              <w:t>Jul-17</w:t>
            </w:r>
          </w:p>
        </w:tc>
        <w:tc>
          <w:tcPr>
            <w:tcW w:w="896" w:type="pct"/>
            <w:tcBorders>
              <w:top w:val="nil"/>
              <w:left w:val="nil"/>
              <w:bottom w:val="nil"/>
              <w:right w:val="single" w:sz="4" w:space="0" w:color="auto"/>
            </w:tcBorders>
            <w:shd w:val="clear" w:color="000000" w:fill="auto"/>
            <w:vAlign w:val="bottom"/>
          </w:tcPr>
          <w:p w14:paraId="7BF89870" w14:textId="77777777" w:rsidR="000476B5" w:rsidRPr="000D1EE6" w:rsidRDefault="000476B5" w:rsidP="00FA27AA">
            <w:pPr>
              <w:ind w:left="-136"/>
              <w:jc w:val="right"/>
              <w:rPr>
                <w:sz w:val="20"/>
                <w:szCs w:val="20"/>
                <w:lang w:val="en-GB"/>
              </w:rPr>
            </w:pPr>
            <w:r w:rsidRPr="000D1EE6">
              <w:rPr>
                <w:sz w:val="20"/>
                <w:lang w:val="en-GB"/>
              </w:rPr>
              <w:t>352,768</w:t>
            </w:r>
          </w:p>
        </w:tc>
      </w:tr>
      <w:tr w:rsidR="000476B5" w:rsidRPr="000D1EE6" w14:paraId="7846A114"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23E4C182" w14:textId="77777777" w:rsidR="000476B5" w:rsidRPr="000D1EE6" w:rsidRDefault="000476B5" w:rsidP="00FA27AA">
            <w:pPr>
              <w:ind w:left="4987" w:right="-198"/>
              <w:jc w:val="left"/>
              <w:rPr>
                <w:sz w:val="20"/>
                <w:szCs w:val="20"/>
                <w:lang w:val="en-GB"/>
              </w:rPr>
            </w:pPr>
            <w:r w:rsidRPr="000D1EE6">
              <w:rPr>
                <w:sz w:val="20"/>
                <w:lang w:val="en-GB"/>
              </w:rPr>
              <w:t>Phase XII:</w:t>
            </w:r>
          </w:p>
        </w:tc>
        <w:tc>
          <w:tcPr>
            <w:tcW w:w="764" w:type="pct"/>
            <w:tcBorders>
              <w:top w:val="nil"/>
              <w:left w:val="nil"/>
              <w:bottom w:val="nil"/>
              <w:right w:val="single" w:sz="4" w:space="0" w:color="auto"/>
            </w:tcBorders>
            <w:shd w:val="clear" w:color="auto" w:fill="FFFFFF" w:themeFill="background1"/>
            <w:vAlign w:val="bottom"/>
          </w:tcPr>
          <w:p w14:paraId="19E070CB" w14:textId="77777777" w:rsidR="000476B5" w:rsidRPr="000D1EE6" w:rsidRDefault="000476B5" w:rsidP="00FA27AA">
            <w:pPr>
              <w:jc w:val="right"/>
              <w:rPr>
                <w:sz w:val="20"/>
                <w:szCs w:val="20"/>
                <w:lang w:val="en-GB"/>
              </w:rPr>
            </w:pPr>
            <w:r w:rsidRPr="000D1EE6">
              <w:rPr>
                <w:sz w:val="20"/>
                <w:lang w:val="en-GB"/>
              </w:rPr>
              <w:t>May-19</w:t>
            </w:r>
          </w:p>
        </w:tc>
        <w:tc>
          <w:tcPr>
            <w:tcW w:w="896" w:type="pct"/>
            <w:tcBorders>
              <w:top w:val="nil"/>
              <w:left w:val="nil"/>
              <w:bottom w:val="nil"/>
              <w:right w:val="single" w:sz="4" w:space="0" w:color="auto"/>
            </w:tcBorders>
            <w:shd w:val="clear" w:color="000000" w:fill="auto"/>
            <w:vAlign w:val="bottom"/>
          </w:tcPr>
          <w:p w14:paraId="5253EA0C" w14:textId="77777777" w:rsidR="000476B5" w:rsidRPr="000D1EE6" w:rsidRDefault="000476B5" w:rsidP="00FA27AA">
            <w:pPr>
              <w:ind w:left="-136"/>
              <w:jc w:val="right"/>
              <w:rPr>
                <w:sz w:val="20"/>
                <w:szCs w:val="20"/>
                <w:lang w:val="en-GB"/>
              </w:rPr>
            </w:pPr>
            <w:r w:rsidRPr="000D1EE6">
              <w:rPr>
                <w:sz w:val="20"/>
                <w:lang w:val="en-GB"/>
              </w:rPr>
              <w:t>352,768</w:t>
            </w:r>
          </w:p>
        </w:tc>
      </w:tr>
      <w:tr w:rsidR="000476B5" w:rsidRPr="000D1EE6" w14:paraId="2026A32D" w14:textId="77777777" w:rsidTr="00FA27AA">
        <w:trPr>
          <w:trHeight w:val="233"/>
        </w:trPr>
        <w:tc>
          <w:tcPr>
            <w:tcW w:w="3340" w:type="pct"/>
            <w:tcBorders>
              <w:top w:val="nil"/>
              <w:left w:val="single" w:sz="4" w:space="0" w:color="auto"/>
              <w:bottom w:val="nil"/>
              <w:right w:val="nil"/>
            </w:tcBorders>
            <w:shd w:val="clear" w:color="auto" w:fill="FFFFFF" w:themeFill="background1"/>
            <w:vAlign w:val="bottom"/>
          </w:tcPr>
          <w:p w14:paraId="489E6A7C" w14:textId="77777777" w:rsidR="000476B5" w:rsidRPr="000D1EE6" w:rsidRDefault="000476B5" w:rsidP="00FA27AA">
            <w:pPr>
              <w:ind w:left="4987" w:right="-198"/>
              <w:jc w:val="left"/>
              <w:rPr>
                <w:sz w:val="20"/>
                <w:szCs w:val="20"/>
                <w:lang w:val="en-GB"/>
              </w:rPr>
            </w:pPr>
            <w:r w:rsidRPr="000D1EE6">
              <w:rPr>
                <w:sz w:val="20"/>
                <w:lang w:val="en-GB"/>
              </w:rPr>
              <w:t>Phase XIII:</w:t>
            </w:r>
          </w:p>
        </w:tc>
        <w:tc>
          <w:tcPr>
            <w:tcW w:w="764" w:type="pct"/>
            <w:tcBorders>
              <w:top w:val="nil"/>
              <w:left w:val="nil"/>
              <w:bottom w:val="nil"/>
              <w:right w:val="single" w:sz="4" w:space="0" w:color="auto"/>
            </w:tcBorders>
            <w:shd w:val="clear" w:color="auto" w:fill="FFFFFF" w:themeFill="background1"/>
            <w:vAlign w:val="bottom"/>
          </w:tcPr>
          <w:p w14:paraId="0067F862" w14:textId="77777777" w:rsidR="000476B5" w:rsidRPr="000D1EE6" w:rsidRDefault="000476B5" w:rsidP="00FA27AA">
            <w:pPr>
              <w:jc w:val="right"/>
              <w:rPr>
                <w:sz w:val="20"/>
                <w:szCs w:val="20"/>
                <w:lang w:val="en-GB"/>
              </w:rPr>
            </w:pPr>
            <w:r w:rsidRPr="000D1EE6">
              <w:rPr>
                <w:sz w:val="20"/>
                <w:lang w:val="en-GB"/>
              </w:rPr>
              <w:t>Nov-21</w:t>
            </w:r>
          </w:p>
        </w:tc>
        <w:tc>
          <w:tcPr>
            <w:tcW w:w="896" w:type="pct"/>
            <w:tcBorders>
              <w:top w:val="nil"/>
              <w:left w:val="nil"/>
              <w:bottom w:val="nil"/>
              <w:right w:val="single" w:sz="4" w:space="0" w:color="auto"/>
            </w:tcBorders>
            <w:shd w:val="clear" w:color="000000" w:fill="auto"/>
            <w:vAlign w:val="bottom"/>
          </w:tcPr>
          <w:p w14:paraId="2FB07935" w14:textId="77777777" w:rsidR="000476B5" w:rsidRPr="000D1EE6" w:rsidRDefault="000476B5" w:rsidP="00FA27AA">
            <w:pPr>
              <w:ind w:left="-136"/>
              <w:jc w:val="right"/>
              <w:rPr>
                <w:sz w:val="20"/>
                <w:szCs w:val="20"/>
                <w:lang w:val="en-GB"/>
              </w:rPr>
            </w:pPr>
            <w:r w:rsidRPr="000D1EE6">
              <w:rPr>
                <w:sz w:val="20"/>
                <w:lang w:val="en-GB"/>
              </w:rPr>
              <w:t>352,768</w:t>
            </w:r>
          </w:p>
        </w:tc>
      </w:tr>
      <w:tr w:rsidR="000476B5" w:rsidRPr="000D1EE6" w14:paraId="6C8838CE" w14:textId="77777777" w:rsidTr="00FA27AA">
        <w:trPr>
          <w:trHeight w:val="233"/>
        </w:trPr>
        <w:tc>
          <w:tcPr>
            <w:tcW w:w="4104" w:type="pct"/>
            <w:gridSpan w:val="2"/>
            <w:tcBorders>
              <w:top w:val="nil"/>
              <w:left w:val="single" w:sz="4" w:space="0" w:color="auto"/>
              <w:bottom w:val="nil"/>
              <w:right w:val="single" w:sz="4" w:space="0" w:color="auto"/>
            </w:tcBorders>
            <w:shd w:val="clear" w:color="auto" w:fill="auto"/>
          </w:tcPr>
          <w:p w14:paraId="054EAAB3" w14:textId="77777777" w:rsidR="000476B5" w:rsidRPr="000D1EE6" w:rsidRDefault="000476B5" w:rsidP="00FA27AA">
            <w:pPr>
              <w:tabs>
                <w:tab w:val="right" w:pos="7560"/>
              </w:tabs>
              <w:ind w:left="6784" w:right="-108"/>
              <w:jc w:val="left"/>
              <w:rPr>
                <w:sz w:val="20"/>
                <w:szCs w:val="20"/>
                <w:lang w:val="en-GB"/>
              </w:rPr>
            </w:pPr>
            <w:r w:rsidRPr="000D1EE6">
              <w:rPr>
                <w:sz w:val="20"/>
                <w:lang w:val="en-GB"/>
              </w:rPr>
              <w:t>Total:</w:t>
            </w:r>
          </w:p>
        </w:tc>
        <w:tc>
          <w:tcPr>
            <w:tcW w:w="896" w:type="pct"/>
            <w:tcBorders>
              <w:top w:val="nil"/>
              <w:left w:val="single" w:sz="4" w:space="0" w:color="auto"/>
              <w:bottom w:val="single" w:sz="4" w:space="0" w:color="auto"/>
              <w:right w:val="single" w:sz="4" w:space="0" w:color="auto"/>
            </w:tcBorders>
            <w:shd w:val="clear" w:color="auto" w:fill="auto"/>
          </w:tcPr>
          <w:p w14:paraId="35F75518" w14:textId="77777777" w:rsidR="000476B5" w:rsidRPr="000D1EE6" w:rsidRDefault="000476B5" w:rsidP="00FA27AA">
            <w:pPr>
              <w:ind w:left="-136"/>
              <w:jc w:val="right"/>
              <w:rPr>
                <w:sz w:val="20"/>
                <w:szCs w:val="20"/>
                <w:highlight w:val="yellow"/>
                <w:lang w:val="en-GB"/>
              </w:rPr>
            </w:pPr>
            <w:r w:rsidRPr="000D1EE6">
              <w:rPr>
                <w:sz w:val="20"/>
                <w:lang w:val="en-GB"/>
              </w:rPr>
              <w:t>3,728,782</w:t>
            </w:r>
          </w:p>
        </w:tc>
      </w:tr>
      <w:tr w:rsidR="000476B5" w:rsidRPr="000D1EE6" w14:paraId="6F929CE0" w14:textId="77777777" w:rsidTr="00FA27AA">
        <w:trPr>
          <w:trHeight w:val="233"/>
        </w:trPr>
        <w:tc>
          <w:tcPr>
            <w:tcW w:w="4104" w:type="pct"/>
            <w:gridSpan w:val="2"/>
            <w:shd w:val="clear" w:color="auto" w:fill="FFFFFF" w:themeFill="background1"/>
          </w:tcPr>
          <w:p w14:paraId="40F834CA" w14:textId="77777777" w:rsidR="000476B5" w:rsidRPr="000D1EE6" w:rsidRDefault="000476B5" w:rsidP="00FA27AA">
            <w:pPr>
              <w:jc w:val="left"/>
              <w:rPr>
                <w:sz w:val="20"/>
                <w:szCs w:val="20"/>
                <w:lang w:val="en-GB"/>
              </w:rPr>
            </w:pPr>
            <w:r w:rsidRPr="000D1EE6">
              <w:rPr>
                <w:sz w:val="20"/>
                <w:lang w:val="en-GB"/>
              </w:rPr>
              <w:t>Amount requested for renewal (phase XIV) (US $):</w:t>
            </w:r>
          </w:p>
        </w:tc>
        <w:tc>
          <w:tcPr>
            <w:tcW w:w="896" w:type="pct"/>
            <w:shd w:val="clear" w:color="auto" w:fill="auto"/>
          </w:tcPr>
          <w:p w14:paraId="0D0E1043" w14:textId="77777777" w:rsidR="000476B5" w:rsidRPr="000D1EE6" w:rsidRDefault="000476B5" w:rsidP="00FA27AA">
            <w:pPr>
              <w:jc w:val="right"/>
              <w:rPr>
                <w:sz w:val="20"/>
                <w:szCs w:val="20"/>
                <w:lang w:val="en-GB"/>
              </w:rPr>
            </w:pPr>
            <w:r w:rsidRPr="000D1EE6">
              <w:rPr>
                <w:sz w:val="20"/>
                <w:lang w:val="en-GB"/>
              </w:rPr>
              <w:t>730,230</w:t>
            </w:r>
          </w:p>
        </w:tc>
      </w:tr>
      <w:tr w:rsidR="000476B5" w:rsidRPr="000D1EE6" w14:paraId="4906214F" w14:textId="77777777" w:rsidTr="00FA27AA">
        <w:trPr>
          <w:trHeight w:val="233"/>
        </w:trPr>
        <w:tc>
          <w:tcPr>
            <w:tcW w:w="4104" w:type="pct"/>
            <w:gridSpan w:val="2"/>
          </w:tcPr>
          <w:p w14:paraId="6699229A" w14:textId="77777777" w:rsidR="000476B5" w:rsidRPr="000D1EE6" w:rsidRDefault="000476B5" w:rsidP="00FA27AA">
            <w:pPr>
              <w:jc w:val="left"/>
              <w:rPr>
                <w:sz w:val="20"/>
                <w:szCs w:val="20"/>
                <w:lang w:val="en-GB"/>
              </w:rPr>
            </w:pPr>
            <w:r w:rsidRPr="000D1EE6">
              <w:rPr>
                <w:sz w:val="20"/>
                <w:lang w:val="en-GB"/>
              </w:rPr>
              <w:t xml:space="preserve">Amount recommended for approval for phase XIV (US $): </w:t>
            </w:r>
          </w:p>
        </w:tc>
        <w:tc>
          <w:tcPr>
            <w:tcW w:w="896" w:type="pct"/>
            <w:shd w:val="clear" w:color="auto" w:fill="auto"/>
          </w:tcPr>
          <w:p w14:paraId="1BD15712" w14:textId="77777777" w:rsidR="000476B5" w:rsidRPr="000D1EE6" w:rsidRDefault="000476B5" w:rsidP="00FA27AA">
            <w:pPr>
              <w:jc w:val="right"/>
              <w:rPr>
                <w:sz w:val="20"/>
                <w:szCs w:val="20"/>
                <w:lang w:val="en-GB"/>
              </w:rPr>
            </w:pPr>
            <w:r w:rsidRPr="000D1EE6">
              <w:rPr>
                <w:sz w:val="20"/>
                <w:lang w:val="en-GB"/>
              </w:rPr>
              <w:t>730,230</w:t>
            </w:r>
          </w:p>
        </w:tc>
      </w:tr>
      <w:tr w:rsidR="000476B5" w:rsidRPr="000D1EE6" w14:paraId="07DD6813" w14:textId="77777777" w:rsidTr="00FA27AA">
        <w:trPr>
          <w:trHeight w:val="233"/>
        </w:trPr>
        <w:tc>
          <w:tcPr>
            <w:tcW w:w="4104" w:type="pct"/>
            <w:gridSpan w:val="2"/>
          </w:tcPr>
          <w:p w14:paraId="0B38B064" w14:textId="77777777" w:rsidR="000476B5" w:rsidRPr="000D1EE6" w:rsidRDefault="000476B5" w:rsidP="00FA27AA">
            <w:pPr>
              <w:jc w:val="left"/>
              <w:rPr>
                <w:sz w:val="20"/>
                <w:szCs w:val="20"/>
                <w:lang w:val="en-GB"/>
              </w:rPr>
            </w:pPr>
            <w:r w:rsidRPr="000D1EE6">
              <w:rPr>
                <w:sz w:val="20"/>
                <w:lang w:val="en-GB"/>
              </w:rPr>
              <w:t>Agency support costs (US $):</w:t>
            </w:r>
          </w:p>
        </w:tc>
        <w:tc>
          <w:tcPr>
            <w:tcW w:w="896" w:type="pct"/>
            <w:shd w:val="clear" w:color="auto" w:fill="auto"/>
          </w:tcPr>
          <w:p w14:paraId="18D393E5" w14:textId="77777777" w:rsidR="000476B5" w:rsidRPr="000D1EE6" w:rsidRDefault="000476B5" w:rsidP="00FA27AA">
            <w:pPr>
              <w:jc w:val="right"/>
              <w:rPr>
                <w:sz w:val="20"/>
                <w:szCs w:val="20"/>
                <w:lang w:val="en-GB"/>
              </w:rPr>
            </w:pPr>
            <w:r w:rsidRPr="000D1EE6">
              <w:rPr>
                <w:sz w:val="20"/>
                <w:lang w:val="en-GB"/>
              </w:rPr>
              <w:t>51,116</w:t>
            </w:r>
          </w:p>
        </w:tc>
      </w:tr>
      <w:tr w:rsidR="000476B5" w:rsidRPr="000D1EE6" w14:paraId="1D3FE436" w14:textId="77777777" w:rsidTr="00FA27AA">
        <w:trPr>
          <w:trHeight w:val="233"/>
        </w:trPr>
        <w:tc>
          <w:tcPr>
            <w:tcW w:w="4104" w:type="pct"/>
            <w:gridSpan w:val="2"/>
          </w:tcPr>
          <w:p w14:paraId="53EE5700" w14:textId="77777777" w:rsidR="000476B5" w:rsidRPr="000D1EE6" w:rsidRDefault="000476B5" w:rsidP="00FA27AA">
            <w:pPr>
              <w:jc w:val="left"/>
              <w:rPr>
                <w:sz w:val="20"/>
                <w:szCs w:val="20"/>
                <w:lang w:val="en-GB"/>
              </w:rPr>
            </w:pPr>
            <w:r w:rsidRPr="000D1EE6">
              <w:rPr>
                <w:sz w:val="20"/>
                <w:lang w:val="en-GB"/>
              </w:rPr>
              <w:t>Total cost of institutional strengthening phase XIV to the Multilateral Fund (US $):</w:t>
            </w:r>
          </w:p>
        </w:tc>
        <w:tc>
          <w:tcPr>
            <w:tcW w:w="896" w:type="pct"/>
            <w:shd w:val="clear" w:color="auto" w:fill="auto"/>
          </w:tcPr>
          <w:p w14:paraId="798C7A61" w14:textId="77777777" w:rsidR="000476B5" w:rsidRPr="000D1EE6" w:rsidRDefault="000476B5" w:rsidP="00FA27AA">
            <w:pPr>
              <w:jc w:val="right"/>
              <w:rPr>
                <w:sz w:val="20"/>
                <w:szCs w:val="20"/>
                <w:lang w:val="en-GB"/>
              </w:rPr>
            </w:pPr>
            <w:r w:rsidRPr="000D1EE6">
              <w:rPr>
                <w:sz w:val="20"/>
                <w:lang w:val="en-GB"/>
              </w:rPr>
              <w:t>781,346</w:t>
            </w:r>
          </w:p>
        </w:tc>
      </w:tr>
      <w:tr w:rsidR="000476B5" w:rsidRPr="000D1EE6" w14:paraId="77E07487" w14:textId="77777777" w:rsidTr="00FA27AA">
        <w:trPr>
          <w:trHeight w:val="233"/>
        </w:trPr>
        <w:tc>
          <w:tcPr>
            <w:tcW w:w="4104" w:type="pct"/>
            <w:gridSpan w:val="2"/>
          </w:tcPr>
          <w:p w14:paraId="3722A098" w14:textId="77777777" w:rsidR="000476B5" w:rsidRPr="000D1EE6" w:rsidRDefault="000476B5" w:rsidP="00FA27AA">
            <w:pPr>
              <w:jc w:val="left"/>
              <w:rPr>
                <w:sz w:val="20"/>
                <w:szCs w:val="20"/>
                <w:lang w:val="en-GB"/>
              </w:rPr>
            </w:pPr>
            <w:r w:rsidRPr="000D1EE6">
              <w:rPr>
                <w:sz w:val="20"/>
                <w:lang w:val="en-GB"/>
              </w:rPr>
              <w:t>Date of approval of country programme:</w:t>
            </w:r>
          </w:p>
        </w:tc>
        <w:tc>
          <w:tcPr>
            <w:tcW w:w="896" w:type="pct"/>
            <w:shd w:val="clear" w:color="auto" w:fill="FFFFFF" w:themeFill="background1"/>
          </w:tcPr>
          <w:p w14:paraId="4677AACE" w14:textId="77777777" w:rsidR="000476B5" w:rsidRPr="000D1EE6" w:rsidRDefault="000476B5" w:rsidP="00FA27AA">
            <w:pPr>
              <w:jc w:val="right"/>
              <w:rPr>
                <w:sz w:val="20"/>
                <w:szCs w:val="20"/>
                <w:lang w:val="en-GB"/>
              </w:rPr>
            </w:pPr>
            <w:r w:rsidRPr="000D1EE6">
              <w:rPr>
                <w:sz w:val="20"/>
                <w:lang w:val="en-GB"/>
              </w:rPr>
              <w:t>1994</w:t>
            </w:r>
          </w:p>
        </w:tc>
      </w:tr>
      <w:tr w:rsidR="000476B5" w:rsidRPr="000D1EE6" w14:paraId="378C186E" w14:textId="77777777" w:rsidTr="00FA27AA">
        <w:trPr>
          <w:trHeight w:val="233"/>
        </w:trPr>
        <w:tc>
          <w:tcPr>
            <w:tcW w:w="4104" w:type="pct"/>
            <w:gridSpan w:val="2"/>
            <w:tcBorders>
              <w:bottom w:val="single" w:sz="4" w:space="0" w:color="auto"/>
            </w:tcBorders>
          </w:tcPr>
          <w:p w14:paraId="78E35B1F" w14:textId="77777777" w:rsidR="000476B5" w:rsidRPr="000D1EE6" w:rsidRDefault="000476B5" w:rsidP="00FA27AA">
            <w:pPr>
              <w:jc w:val="left"/>
              <w:rPr>
                <w:sz w:val="20"/>
                <w:szCs w:val="20"/>
                <w:lang w:val="en-GB"/>
              </w:rPr>
            </w:pPr>
            <w:r w:rsidRPr="000D1EE6">
              <w:rPr>
                <w:sz w:val="20"/>
                <w:lang w:val="en-GB"/>
              </w:rPr>
              <w:t>Date of approval of HCFC phase-out management plan:</w:t>
            </w:r>
          </w:p>
        </w:tc>
        <w:tc>
          <w:tcPr>
            <w:tcW w:w="896" w:type="pct"/>
            <w:tcBorders>
              <w:bottom w:val="single" w:sz="4" w:space="0" w:color="auto"/>
            </w:tcBorders>
            <w:shd w:val="clear" w:color="auto" w:fill="FFFFFF" w:themeFill="background1"/>
          </w:tcPr>
          <w:p w14:paraId="452BACAC" w14:textId="77777777" w:rsidR="000476B5" w:rsidRPr="000D1EE6" w:rsidRDefault="000476B5" w:rsidP="00FA27AA">
            <w:pPr>
              <w:jc w:val="right"/>
              <w:rPr>
                <w:sz w:val="20"/>
                <w:szCs w:val="20"/>
                <w:lang w:val="en-GB"/>
              </w:rPr>
            </w:pPr>
            <w:r w:rsidRPr="000D1EE6">
              <w:rPr>
                <w:sz w:val="20"/>
                <w:lang w:val="en-GB"/>
              </w:rPr>
              <w:t>2010</w:t>
            </w:r>
          </w:p>
        </w:tc>
      </w:tr>
      <w:tr w:rsidR="000476B5" w:rsidRPr="000D1EE6" w14:paraId="72F356AD" w14:textId="77777777" w:rsidTr="00FA27AA">
        <w:trPr>
          <w:trHeight w:val="233"/>
        </w:trPr>
        <w:tc>
          <w:tcPr>
            <w:tcW w:w="4104" w:type="pct"/>
            <w:gridSpan w:val="2"/>
            <w:tcBorders>
              <w:top w:val="single" w:sz="4" w:space="0" w:color="auto"/>
              <w:left w:val="single" w:sz="4" w:space="0" w:color="auto"/>
              <w:bottom w:val="nil"/>
              <w:right w:val="single" w:sz="4" w:space="0" w:color="auto"/>
            </w:tcBorders>
          </w:tcPr>
          <w:p w14:paraId="1491F48D" w14:textId="401F3922" w:rsidR="000476B5" w:rsidRPr="000D1EE6" w:rsidRDefault="000476B5" w:rsidP="00FA27AA">
            <w:pPr>
              <w:spacing w:before="20"/>
              <w:jc w:val="left"/>
              <w:rPr>
                <w:sz w:val="20"/>
                <w:szCs w:val="20"/>
                <w:lang w:val="en-GB"/>
              </w:rPr>
            </w:pPr>
            <w:r w:rsidRPr="000D1EE6">
              <w:rPr>
                <w:color w:val="000000" w:themeColor="text1"/>
                <w:sz w:val="19"/>
                <w:lang w:val="en-GB"/>
              </w:rPr>
              <w:t>Baseline consumption of controlled substances (ODP tonnes for ODS/CO</w:t>
            </w:r>
            <w:r w:rsidRPr="000D1EE6">
              <w:rPr>
                <w:color w:val="000000" w:themeColor="text1"/>
                <w:sz w:val="19"/>
                <w:vertAlign w:val="subscript"/>
                <w:lang w:val="en-GB"/>
              </w:rPr>
              <w:t>2</w:t>
            </w:r>
            <w:r w:rsidRPr="000D1EE6">
              <w:rPr>
                <w:color w:val="000000" w:themeColor="text1"/>
                <w:sz w:val="19"/>
                <w:lang w:val="en-GB"/>
              </w:rPr>
              <w:t>-eq tonnes for HFCs)</w:t>
            </w:r>
            <w:r w:rsidRPr="000D1EE6">
              <w:rPr>
                <w:color w:val="000000" w:themeColor="text1"/>
                <w:sz w:val="20"/>
                <w:lang w:val="en-GB"/>
              </w:rPr>
              <w:t>:</w:t>
            </w:r>
          </w:p>
        </w:tc>
        <w:tc>
          <w:tcPr>
            <w:tcW w:w="896" w:type="pct"/>
            <w:tcBorders>
              <w:top w:val="single" w:sz="4" w:space="0" w:color="auto"/>
              <w:left w:val="single" w:sz="4" w:space="0" w:color="auto"/>
              <w:bottom w:val="nil"/>
              <w:right w:val="single" w:sz="4" w:space="0" w:color="auto"/>
            </w:tcBorders>
            <w:shd w:val="clear" w:color="auto" w:fill="FFFFFF" w:themeFill="background1"/>
            <w:vAlign w:val="bottom"/>
          </w:tcPr>
          <w:p w14:paraId="3E5F8EBA" w14:textId="77777777" w:rsidR="000476B5" w:rsidRPr="000D1EE6" w:rsidRDefault="000476B5" w:rsidP="00FA27AA">
            <w:pPr>
              <w:jc w:val="right"/>
              <w:rPr>
                <w:sz w:val="20"/>
                <w:szCs w:val="20"/>
                <w:lang w:val="en-GB"/>
              </w:rPr>
            </w:pPr>
          </w:p>
        </w:tc>
      </w:tr>
      <w:tr w:rsidR="000476B5" w:rsidRPr="000D1EE6" w14:paraId="4A701444" w14:textId="77777777" w:rsidTr="00FA27AA">
        <w:trPr>
          <w:trHeight w:val="233"/>
        </w:trPr>
        <w:tc>
          <w:tcPr>
            <w:tcW w:w="4104" w:type="pct"/>
            <w:gridSpan w:val="2"/>
            <w:tcBorders>
              <w:top w:val="nil"/>
              <w:left w:val="single" w:sz="4" w:space="0" w:color="auto"/>
              <w:bottom w:val="nil"/>
              <w:right w:val="single" w:sz="4" w:space="0" w:color="auto"/>
            </w:tcBorders>
          </w:tcPr>
          <w:p w14:paraId="7C511445" w14:textId="77777777" w:rsidR="000476B5" w:rsidRPr="000D1EE6" w:rsidRDefault="000476B5" w:rsidP="00FA27AA">
            <w:pPr>
              <w:tabs>
                <w:tab w:val="left" w:pos="22"/>
              </w:tabs>
              <w:spacing w:after="20"/>
              <w:ind w:left="447" w:hanging="447"/>
              <w:jc w:val="left"/>
              <w:rPr>
                <w:sz w:val="20"/>
                <w:szCs w:val="20"/>
                <w:lang w:val="en-GB"/>
              </w:rPr>
            </w:pPr>
            <w:r w:rsidRPr="000D1EE6">
              <w:rPr>
                <w:sz w:val="20"/>
                <w:lang w:val="en-GB"/>
              </w:rPr>
              <w:t>(a)</w:t>
            </w:r>
            <w:r w:rsidRPr="000D1EE6">
              <w:rPr>
                <w:sz w:val="20"/>
                <w:lang w:val="en-GB"/>
              </w:rPr>
              <w:tab/>
              <w:t>Annex B, Group III (methyl chloroform) (average 1998-2000)</w:t>
            </w:r>
          </w:p>
        </w:tc>
        <w:tc>
          <w:tcPr>
            <w:tcW w:w="896" w:type="pct"/>
            <w:tcBorders>
              <w:top w:val="nil"/>
              <w:left w:val="single" w:sz="4" w:space="0" w:color="auto"/>
              <w:bottom w:val="nil"/>
              <w:right w:val="single" w:sz="4" w:space="0" w:color="auto"/>
            </w:tcBorders>
            <w:shd w:val="clear" w:color="auto" w:fill="FFFFFF" w:themeFill="background1"/>
            <w:vAlign w:val="bottom"/>
          </w:tcPr>
          <w:p w14:paraId="4D838AC9" w14:textId="77777777" w:rsidR="000476B5" w:rsidRPr="000D1EE6" w:rsidRDefault="000476B5" w:rsidP="00FA27AA">
            <w:pPr>
              <w:jc w:val="right"/>
              <w:rPr>
                <w:sz w:val="20"/>
                <w:szCs w:val="20"/>
                <w:lang w:val="en-GB"/>
              </w:rPr>
            </w:pPr>
            <w:r w:rsidRPr="000D1EE6">
              <w:rPr>
                <w:sz w:val="20"/>
                <w:lang w:val="en-GB"/>
              </w:rPr>
              <w:t>0.6</w:t>
            </w:r>
          </w:p>
        </w:tc>
      </w:tr>
      <w:tr w:rsidR="000476B5" w:rsidRPr="000D1EE6" w14:paraId="3072100E" w14:textId="77777777" w:rsidTr="00FA27AA">
        <w:trPr>
          <w:trHeight w:val="233"/>
        </w:trPr>
        <w:tc>
          <w:tcPr>
            <w:tcW w:w="4104" w:type="pct"/>
            <w:gridSpan w:val="2"/>
            <w:tcBorders>
              <w:top w:val="nil"/>
              <w:left w:val="single" w:sz="4" w:space="0" w:color="auto"/>
              <w:bottom w:val="nil"/>
              <w:right w:val="single" w:sz="4" w:space="0" w:color="auto"/>
            </w:tcBorders>
          </w:tcPr>
          <w:p w14:paraId="48C646F9" w14:textId="77777777" w:rsidR="000476B5" w:rsidRPr="000D1EE6" w:rsidRDefault="000476B5" w:rsidP="00FA27AA">
            <w:pPr>
              <w:spacing w:after="20"/>
              <w:ind w:left="447" w:hanging="447"/>
              <w:jc w:val="left"/>
              <w:rPr>
                <w:sz w:val="20"/>
                <w:szCs w:val="20"/>
                <w:lang w:val="en-GB"/>
              </w:rPr>
            </w:pPr>
            <w:r w:rsidRPr="000D1EE6">
              <w:rPr>
                <w:sz w:val="20"/>
                <w:lang w:val="en-GB"/>
              </w:rPr>
              <w:t>(b)</w:t>
            </w:r>
            <w:r w:rsidRPr="000D1EE6">
              <w:rPr>
                <w:sz w:val="20"/>
                <w:lang w:val="en-GB"/>
              </w:rPr>
              <w:tab/>
              <w:t>Annex C, Group I (HCFCs) (average 2009-2010)</w:t>
            </w:r>
          </w:p>
        </w:tc>
        <w:tc>
          <w:tcPr>
            <w:tcW w:w="896" w:type="pct"/>
            <w:tcBorders>
              <w:top w:val="nil"/>
              <w:left w:val="single" w:sz="4" w:space="0" w:color="auto"/>
              <w:bottom w:val="nil"/>
              <w:right w:val="single" w:sz="4" w:space="0" w:color="auto"/>
            </w:tcBorders>
            <w:shd w:val="clear" w:color="auto" w:fill="FFFFFF" w:themeFill="background1"/>
            <w:vAlign w:val="bottom"/>
          </w:tcPr>
          <w:p w14:paraId="799DA93A" w14:textId="77777777" w:rsidR="000476B5" w:rsidRPr="000D1EE6" w:rsidRDefault="000476B5" w:rsidP="00FA27AA">
            <w:pPr>
              <w:jc w:val="right"/>
              <w:rPr>
                <w:sz w:val="20"/>
                <w:szCs w:val="20"/>
                <w:lang w:val="en-GB"/>
              </w:rPr>
            </w:pPr>
            <w:r w:rsidRPr="000D1EE6">
              <w:rPr>
                <w:sz w:val="20"/>
                <w:lang w:val="en-GB"/>
              </w:rPr>
              <w:t>225.6</w:t>
            </w:r>
          </w:p>
        </w:tc>
      </w:tr>
      <w:tr w:rsidR="000476B5" w:rsidRPr="000D1EE6" w14:paraId="7BC25A22" w14:textId="77777777" w:rsidTr="00FA27AA">
        <w:trPr>
          <w:trHeight w:val="233"/>
        </w:trPr>
        <w:tc>
          <w:tcPr>
            <w:tcW w:w="4104" w:type="pct"/>
            <w:gridSpan w:val="2"/>
            <w:tcBorders>
              <w:top w:val="nil"/>
              <w:bottom w:val="nil"/>
            </w:tcBorders>
          </w:tcPr>
          <w:p w14:paraId="22DEB7D6" w14:textId="77777777" w:rsidR="000476B5" w:rsidRPr="000D1EE6" w:rsidRDefault="000476B5" w:rsidP="00FA27AA">
            <w:pPr>
              <w:spacing w:after="20"/>
              <w:ind w:left="447" w:hanging="447"/>
              <w:jc w:val="left"/>
              <w:rPr>
                <w:sz w:val="20"/>
                <w:szCs w:val="20"/>
                <w:lang w:val="en-GB"/>
              </w:rPr>
            </w:pPr>
            <w:r w:rsidRPr="000D1EE6">
              <w:rPr>
                <w:sz w:val="20"/>
                <w:lang w:val="en-GB"/>
              </w:rPr>
              <w:t>(c)</w:t>
            </w:r>
            <w:r w:rsidRPr="000D1EE6">
              <w:rPr>
                <w:sz w:val="20"/>
                <w:lang w:val="en-GB"/>
              </w:rPr>
              <w:tab/>
              <w:t>Annex E, (methyl bromide) (average 1995-1998)</w:t>
            </w:r>
          </w:p>
        </w:tc>
        <w:tc>
          <w:tcPr>
            <w:tcW w:w="896" w:type="pct"/>
            <w:tcBorders>
              <w:top w:val="nil"/>
              <w:bottom w:val="nil"/>
            </w:tcBorders>
            <w:shd w:val="clear" w:color="auto" w:fill="FFFFFF" w:themeFill="background1"/>
            <w:vAlign w:val="bottom"/>
          </w:tcPr>
          <w:p w14:paraId="553F62E9" w14:textId="77777777" w:rsidR="000476B5" w:rsidRPr="000D1EE6" w:rsidRDefault="000476B5" w:rsidP="00FA27AA">
            <w:pPr>
              <w:jc w:val="right"/>
              <w:rPr>
                <w:sz w:val="20"/>
                <w:szCs w:val="20"/>
                <w:lang w:val="en-GB"/>
              </w:rPr>
            </w:pPr>
            <w:r w:rsidRPr="000D1EE6">
              <w:rPr>
                <w:sz w:val="20"/>
                <w:lang w:val="en-GB"/>
              </w:rPr>
              <w:t>110.1</w:t>
            </w:r>
          </w:p>
        </w:tc>
      </w:tr>
      <w:tr w:rsidR="000476B5" w:rsidRPr="000D1EE6" w14:paraId="0BB3C844" w14:textId="77777777" w:rsidTr="00FA27AA">
        <w:trPr>
          <w:trHeight w:val="233"/>
        </w:trPr>
        <w:tc>
          <w:tcPr>
            <w:tcW w:w="4104" w:type="pct"/>
            <w:gridSpan w:val="2"/>
            <w:tcBorders>
              <w:top w:val="nil"/>
              <w:bottom w:val="single" w:sz="4" w:space="0" w:color="auto"/>
            </w:tcBorders>
          </w:tcPr>
          <w:p w14:paraId="6A08D438" w14:textId="77777777" w:rsidR="000476B5" w:rsidRPr="000D1EE6" w:rsidRDefault="000476B5" w:rsidP="00FA27AA">
            <w:pPr>
              <w:spacing w:after="20"/>
              <w:ind w:left="447" w:hanging="447"/>
              <w:jc w:val="left"/>
              <w:rPr>
                <w:sz w:val="20"/>
                <w:szCs w:val="20"/>
                <w:lang w:val="en-GB"/>
              </w:rPr>
            </w:pPr>
            <w:r w:rsidRPr="000D1EE6">
              <w:rPr>
                <w:color w:val="000000" w:themeColor="text1"/>
                <w:sz w:val="20"/>
                <w:lang w:val="en-GB"/>
              </w:rPr>
              <w:t>(d)</w:t>
            </w:r>
            <w:r w:rsidRPr="000D1EE6">
              <w:rPr>
                <w:color w:val="000000" w:themeColor="text1"/>
                <w:sz w:val="20"/>
                <w:lang w:val="en-GB"/>
              </w:rPr>
              <w:tab/>
              <w:t>Annex F (HFCs) (</w:t>
            </w:r>
            <w:r w:rsidRPr="000D1EE6">
              <w:rPr>
                <w:sz w:val="20"/>
                <w:lang w:val="en-GB"/>
              </w:rPr>
              <w:t>average 2020-2022 plus 65% of HCFC baseline)</w:t>
            </w:r>
          </w:p>
        </w:tc>
        <w:tc>
          <w:tcPr>
            <w:tcW w:w="896" w:type="pct"/>
            <w:tcBorders>
              <w:top w:val="nil"/>
              <w:bottom w:val="single" w:sz="4" w:space="0" w:color="auto"/>
            </w:tcBorders>
            <w:shd w:val="clear" w:color="auto" w:fill="FFFFFF" w:themeFill="background1"/>
            <w:vAlign w:val="bottom"/>
          </w:tcPr>
          <w:p w14:paraId="6FC24A92" w14:textId="77777777" w:rsidR="000476B5" w:rsidRPr="000D1EE6" w:rsidRDefault="000476B5" w:rsidP="00FA27AA">
            <w:pPr>
              <w:jc w:val="right"/>
              <w:rPr>
                <w:sz w:val="20"/>
                <w:szCs w:val="20"/>
                <w:lang w:val="en-GB"/>
              </w:rPr>
            </w:pPr>
            <w:r w:rsidRPr="000D1EE6">
              <w:rPr>
                <w:sz w:val="20"/>
                <w:lang w:val="en-GB"/>
              </w:rPr>
              <w:t>8,652,982</w:t>
            </w:r>
          </w:p>
        </w:tc>
      </w:tr>
      <w:tr w:rsidR="000476B5" w:rsidRPr="000D1EE6" w14:paraId="0ED84D2E" w14:textId="77777777" w:rsidTr="00FA27AA">
        <w:trPr>
          <w:trHeight w:val="233"/>
        </w:trPr>
        <w:tc>
          <w:tcPr>
            <w:tcW w:w="4104" w:type="pct"/>
            <w:gridSpan w:val="2"/>
            <w:tcBorders>
              <w:top w:val="single" w:sz="4" w:space="0" w:color="auto"/>
              <w:left w:val="single" w:sz="4" w:space="0" w:color="auto"/>
              <w:bottom w:val="nil"/>
              <w:right w:val="single" w:sz="4" w:space="0" w:color="auto"/>
            </w:tcBorders>
          </w:tcPr>
          <w:p w14:paraId="0B168AAF" w14:textId="77777777" w:rsidR="000476B5" w:rsidRPr="000D1EE6" w:rsidRDefault="000476B5" w:rsidP="00FA27AA">
            <w:pPr>
              <w:keepNext/>
              <w:spacing w:before="20"/>
              <w:jc w:val="left"/>
              <w:rPr>
                <w:sz w:val="20"/>
                <w:szCs w:val="20"/>
                <w:lang w:val="en-GB"/>
              </w:rPr>
            </w:pPr>
            <w:r w:rsidRPr="000D1EE6">
              <w:rPr>
                <w:sz w:val="20"/>
                <w:lang w:val="en-GB"/>
              </w:rPr>
              <w:t>Latest reported ODS consumption (2022) (ODP tonnes) as per Article 7:</w:t>
            </w:r>
          </w:p>
        </w:tc>
        <w:tc>
          <w:tcPr>
            <w:tcW w:w="896" w:type="pct"/>
            <w:tcBorders>
              <w:top w:val="single" w:sz="4" w:space="0" w:color="auto"/>
              <w:left w:val="single" w:sz="4" w:space="0" w:color="auto"/>
              <w:bottom w:val="nil"/>
              <w:right w:val="single" w:sz="4" w:space="0" w:color="auto"/>
            </w:tcBorders>
            <w:shd w:val="clear" w:color="auto" w:fill="FFFFFF" w:themeFill="background1"/>
          </w:tcPr>
          <w:p w14:paraId="7AD314F7" w14:textId="77777777" w:rsidR="000476B5" w:rsidRPr="000D1EE6" w:rsidRDefault="000476B5" w:rsidP="00FA27AA">
            <w:pPr>
              <w:keepNext/>
              <w:spacing w:before="20"/>
              <w:jc w:val="right"/>
              <w:rPr>
                <w:sz w:val="20"/>
                <w:szCs w:val="20"/>
                <w:lang w:val="en-GB"/>
              </w:rPr>
            </w:pPr>
          </w:p>
        </w:tc>
      </w:tr>
      <w:tr w:rsidR="000476B5" w:rsidRPr="000D1EE6" w14:paraId="6BBAB35A" w14:textId="77777777" w:rsidTr="00FA27AA">
        <w:trPr>
          <w:trHeight w:val="233"/>
        </w:trPr>
        <w:tc>
          <w:tcPr>
            <w:tcW w:w="4104" w:type="pct"/>
            <w:gridSpan w:val="2"/>
            <w:tcBorders>
              <w:top w:val="nil"/>
              <w:left w:val="single" w:sz="4" w:space="0" w:color="auto"/>
              <w:bottom w:val="nil"/>
              <w:right w:val="single" w:sz="4" w:space="0" w:color="auto"/>
            </w:tcBorders>
          </w:tcPr>
          <w:p w14:paraId="1B15A485" w14:textId="77777777" w:rsidR="000476B5" w:rsidRPr="000D1EE6" w:rsidRDefault="000476B5" w:rsidP="00FA27AA">
            <w:pPr>
              <w:ind w:left="447" w:hanging="447"/>
              <w:jc w:val="left"/>
              <w:rPr>
                <w:sz w:val="20"/>
                <w:szCs w:val="20"/>
                <w:lang w:val="en-GB"/>
              </w:rPr>
            </w:pPr>
            <w:r w:rsidRPr="000D1EE6">
              <w:rPr>
                <w:sz w:val="20"/>
                <w:lang w:val="en-GB"/>
              </w:rPr>
              <w:t>(a)</w:t>
            </w:r>
            <w:r w:rsidRPr="000D1EE6">
              <w:rPr>
                <w:sz w:val="20"/>
                <w:lang w:val="en-GB"/>
              </w:rPr>
              <w:tab/>
              <w:t>Annex B, Group III (methyl chloroform)</w:t>
            </w:r>
          </w:p>
        </w:tc>
        <w:tc>
          <w:tcPr>
            <w:tcW w:w="896" w:type="pct"/>
            <w:tcBorders>
              <w:top w:val="nil"/>
              <w:left w:val="single" w:sz="4" w:space="0" w:color="auto"/>
              <w:bottom w:val="nil"/>
              <w:right w:val="single" w:sz="4" w:space="0" w:color="auto"/>
            </w:tcBorders>
            <w:shd w:val="clear" w:color="auto" w:fill="FFFFFF" w:themeFill="background1"/>
            <w:vAlign w:val="bottom"/>
          </w:tcPr>
          <w:p w14:paraId="28554EBF" w14:textId="77777777" w:rsidR="000476B5" w:rsidRPr="000D1EE6" w:rsidRDefault="000476B5" w:rsidP="00FA27AA">
            <w:pPr>
              <w:keepNext/>
              <w:jc w:val="right"/>
              <w:rPr>
                <w:sz w:val="20"/>
                <w:szCs w:val="20"/>
                <w:lang w:val="en-GB"/>
              </w:rPr>
            </w:pPr>
            <w:r w:rsidRPr="000D1EE6">
              <w:rPr>
                <w:sz w:val="20"/>
                <w:lang w:val="en-GB"/>
              </w:rPr>
              <w:t>0.00</w:t>
            </w:r>
          </w:p>
        </w:tc>
      </w:tr>
      <w:tr w:rsidR="000476B5" w:rsidRPr="000D1EE6" w14:paraId="1CA7CC1F" w14:textId="77777777" w:rsidTr="00FA27AA">
        <w:trPr>
          <w:trHeight w:val="233"/>
        </w:trPr>
        <w:tc>
          <w:tcPr>
            <w:tcW w:w="4104" w:type="pct"/>
            <w:gridSpan w:val="2"/>
            <w:tcBorders>
              <w:top w:val="nil"/>
              <w:left w:val="single" w:sz="4" w:space="0" w:color="auto"/>
              <w:bottom w:val="nil"/>
              <w:right w:val="single" w:sz="4" w:space="0" w:color="auto"/>
            </w:tcBorders>
          </w:tcPr>
          <w:p w14:paraId="747F65D9" w14:textId="77777777" w:rsidR="000476B5" w:rsidRPr="000D1EE6" w:rsidRDefault="000476B5" w:rsidP="00FA27AA">
            <w:pPr>
              <w:ind w:left="447" w:hanging="447"/>
              <w:jc w:val="left"/>
              <w:rPr>
                <w:sz w:val="20"/>
                <w:szCs w:val="20"/>
                <w:lang w:val="en-GB"/>
              </w:rPr>
            </w:pPr>
            <w:r w:rsidRPr="000D1EE6">
              <w:rPr>
                <w:sz w:val="20"/>
                <w:lang w:val="en-GB"/>
              </w:rPr>
              <w:t>(b)</w:t>
            </w:r>
            <w:r w:rsidRPr="000D1EE6">
              <w:rPr>
                <w:sz w:val="20"/>
                <w:lang w:val="en-GB"/>
              </w:rPr>
              <w:tab/>
              <w:t>Annex C, Group I (HCFCs)</w:t>
            </w:r>
          </w:p>
        </w:tc>
        <w:tc>
          <w:tcPr>
            <w:tcW w:w="896" w:type="pct"/>
            <w:tcBorders>
              <w:top w:val="nil"/>
              <w:left w:val="single" w:sz="4" w:space="0" w:color="auto"/>
              <w:bottom w:val="nil"/>
              <w:right w:val="single" w:sz="4" w:space="0" w:color="auto"/>
            </w:tcBorders>
            <w:shd w:val="clear" w:color="auto" w:fill="FFFFFF" w:themeFill="background1"/>
            <w:vAlign w:val="bottom"/>
          </w:tcPr>
          <w:p w14:paraId="5673343C" w14:textId="77777777" w:rsidR="000476B5" w:rsidRPr="000D1EE6" w:rsidRDefault="000476B5" w:rsidP="00FA27AA">
            <w:pPr>
              <w:keepNext/>
              <w:jc w:val="right"/>
              <w:rPr>
                <w:sz w:val="20"/>
                <w:szCs w:val="20"/>
                <w:lang w:val="en-GB"/>
              </w:rPr>
            </w:pPr>
            <w:r w:rsidRPr="000D1EE6">
              <w:rPr>
                <w:sz w:val="20"/>
                <w:lang w:val="en-GB"/>
              </w:rPr>
              <w:t>17.88</w:t>
            </w:r>
          </w:p>
        </w:tc>
      </w:tr>
      <w:tr w:rsidR="000476B5" w:rsidRPr="000D1EE6" w14:paraId="10F92A78" w14:textId="77777777" w:rsidTr="00FA27AA">
        <w:trPr>
          <w:trHeight w:val="233"/>
        </w:trPr>
        <w:tc>
          <w:tcPr>
            <w:tcW w:w="4104" w:type="pct"/>
            <w:gridSpan w:val="2"/>
            <w:tcBorders>
              <w:top w:val="nil"/>
              <w:left w:val="single" w:sz="4" w:space="0" w:color="auto"/>
              <w:bottom w:val="nil"/>
              <w:right w:val="single" w:sz="4" w:space="0" w:color="auto"/>
            </w:tcBorders>
          </w:tcPr>
          <w:p w14:paraId="6C4E916F" w14:textId="77777777" w:rsidR="000476B5" w:rsidRPr="000D1EE6" w:rsidRDefault="000476B5" w:rsidP="00FA27AA">
            <w:pPr>
              <w:ind w:left="447" w:hanging="447"/>
              <w:jc w:val="left"/>
              <w:rPr>
                <w:sz w:val="20"/>
                <w:szCs w:val="20"/>
                <w:lang w:val="en-GB"/>
              </w:rPr>
            </w:pPr>
            <w:r w:rsidRPr="000D1EE6">
              <w:rPr>
                <w:sz w:val="20"/>
                <w:lang w:val="en-GB"/>
              </w:rPr>
              <w:t>(c)</w:t>
            </w:r>
            <w:r w:rsidRPr="000D1EE6">
              <w:rPr>
                <w:sz w:val="20"/>
                <w:lang w:val="en-GB"/>
              </w:rPr>
              <w:tab/>
              <w:t>Annex E, (methyl bromide)</w:t>
            </w:r>
          </w:p>
        </w:tc>
        <w:tc>
          <w:tcPr>
            <w:tcW w:w="896" w:type="pct"/>
            <w:tcBorders>
              <w:top w:val="nil"/>
              <w:left w:val="single" w:sz="4" w:space="0" w:color="auto"/>
              <w:bottom w:val="nil"/>
              <w:right w:val="single" w:sz="4" w:space="0" w:color="auto"/>
            </w:tcBorders>
            <w:shd w:val="clear" w:color="auto" w:fill="FFFFFF" w:themeFill="background1"/>
            <w:vAlign w:val="bottom"/>
          </w:tcPr>
          <w:p w14:paraId="1D2E36CD" w14:textId="77777777" w:rsidR="000476B5" w:rsidRPr="000D1EE6" w:rsidRDefault="000476B5" w:rsidP="00FA27AA">
            <w:pPr>
              <w:keepNext/>
              <w:jc w:val="right"/>
              <w:rPr>
                <w:sz w:val="20"/>
                <w:szCs w:val="20"/>
                <w:lang w:val="en-GB"/>
              </w:rPr>
            </w:pPr>
            <w:r w:rsidRPr="000D1EE6">
              <w:rPr>
                <w:sz w:val="20"/>
                <w:lang w:val="en-GB"/>
              </w:rPr>
              <w:t>0.00</w:t>
            </w:r>
          </w:p>
        </w:tc>
      </w:tr>
      <w:tr w:rsidR="000476B5" w:rsidRPr="000D1EE6" w14:paraId="69793D58" w14:textId="77777777" w:rsidTr="00FA27AA">
        <w:trPr>
          <w:trHeight w:val="233"/>
        </w:trPr>
        <w:tc>
          <w:tcPr>
            <w:tcW w:w="4104" w:type="pct"/>
            <w:gridSpan w:val="2"/>
            <w:tcBorders>
              <w:top w:val="nil"/>
              <w:left w:val="single" w:sz="4" w:space="0" w:color="auto"/>
              <w:bottom w:val="nil"/>
              <w:right w:val="single" w:sz="4" w:space="0" w:color="auto"/>
            </w:tcBorders>
          </w:tcPr>
          <w:p w14:paraId="41DF08D2" w14:textId="77777777" w:rsidR="000476B5" w:rsidRPr="000D1EE6" w:rsidRDefault="000476B5" w:rsidP="00FA27AA">
            <w:pPr>
              <w:tabs>
                <w:tab w:val="right" w:pos="7560"/>
              </w:tabs>
              <w:ind w:left="6784" w:right="-108"/>
              <w:jc w:val="left"/>
              <w:rPr>
                <w:sz w:val="20"/>
                <w:szCs w:val="20"/>
                <w:lang w:val="en-GB"/>
              </w:rPr>
            </w:pPr>
            <w:r w:rsidRPr="000D1EE6">
              <w:rPr>
                <w:sz w:val="20"/>
                <w:lang w:val="en-GB"/>
              </w:rPr>
              <w:t>Total:</w:t>
            </w:r>
          </w:p>
        </w:tc>
        <w:tc>
          <w:tcPr>
            <w:tcW w:w="896" w:type="pct"/>
            <w:tcBorders>
              <w:top w:val="nil"/>
              <w:left w:val="single" w:sz="4" w:space="0" w:color="auto"/>
              <w:bottom w:val="nil"/>
              <w:right w:val="single" w:sz="4" w:space="0" w:color="auto"/>
            </w:tcBorders>
            <w:shd w:val="clear" w:color="auto" w:fill="FFFFFF" w:themeFill="background1"/>
            <w:vAlign w:val="bottom"/>
          </w:tcPr>
          <w:p w14:paraId="24624837" w14:textId="77777777" w:rsidR="000476B5" w:rsidRPr="000D1EE6" w:rsidRDefault="000476B5" w:rsidP="00FA27AA">
            <w:pPr>
              <w:keepNext/>
              <w:jc w:val="right"/>
              <w:rPr>
                <w:sz w:val="20"/>
                <w:szCs w:val="20"/>
                <w:lang w:val="en-GB"/>
              </w:rPr>
            </w:pPr>
            <w:r w:rsidRPr="000D1EE6">
              <w:rPr>
                <w:sz w:val="20"/>
                <w:lang w:val="en-GB"/>
              </w:rPr>
              <w:t>17.88</w:t>
            </w:r>
          </w:p>
        </w:tc>
      </w:tr>
      <w:tr w:rsidR="000476B5" w:rsidRPr="000D1EE6" w14:paraId="24A73403" w14:textId="77777777" w:rsidTr="00FA27AA">
        <w:trPr>
          <w:trHeight w:val="233"/>
        </w:trPr>
        <w:tc>
          <w:tcPr>
            <w:tcW w:w="4104" w:type="pct"/>
            <w:gridSpan w:val="2"/>
            <w:tcBorders>
              <w:top w:val="nil"/>
              <w:left w:val="single" w:sz="4" w:space="0" w:color="auto"/>
              <w:bottom w:val="single" w:sz="4" w:space="0" w:color="auto"/>
              <w:right w:val="single" w:sz="4" w:space="0" w:color="auto"/>
            </w:tcBorders>
          </w:tcPr>
          <w:p w14:paraId="6B33513A" w14:textId="37D66E6C" w:rsidR="000476B5" w:rsidRPr="000D1EE6" w:rsidRDefault="00A4280F" w:rsidP="00FA27AA">
            <w:pPr>
              <w:tabs>
                <w:tab w:val="right" w:pos="7560"/>
              </w:tabs>
              <w:ind w:left="447" w:right="-108" w:hanging="447"/>
              <w:jc w:val="left"/>
              <w:rPr>
                <w:sz w:val="20"/>
                <w:szCs w:val="20"/>
                <w:lang w:val="en-GB"/>
              </w:rPr>
            </w:pPr>
            <w:r w:rsidRPr="000D1EE6">
              <w:rPr>
                <w:color w:val="000000" w:themeColor="text1"/>
                <w:sz w:val="20"/>
                <w:lang w:val="en-GB"/>
              </w:rPr>
              <w:t>Latest reported Annex F (HFCs) consumption (2022) (CO</w:t>
            </w:r>
            <w:r w:rsidRPr="000D1EE6">
              <w:rPr>
                <w:color w:val="000000" w:themeColor="text1"/>
                <w:sz w:val="20"/>
                <w:vertAlign w:val="subscript"/>
                <w:lang w:val="en-GB"/>
              </w:rPr>
              <w:t>2</w:t>
            </w:r>
            <w:r w:rsidRPr="000D1EE6">
              <w:rPr>
                <w:color w:val="000000" w:themeColor="text1"/>
                <w:sz w:val="20"/>
                <w:lang w:val="en-GB"/>
              </w:rPr>
              <w:t xml:space="preserve">-eq tonnes) as per Article 7 </w:t>
            </w:r>
          </w:p>
        </w:tc>
        <w:tc>
          <w:tcPr>
            <w:tcW w:w="896" w:type="pct"/>
            <w:tcBorders>
              <w:top w:val="nil"/>
              <w:left w:val="single" w:sz="4" w:space="0" w:color="auto"/>
              <w:bottom w:val="single" w:sz="4" w:space="0" w:color="auto"/>
              <w:right w:val="single" w:sz="4" w:space="0" w:color="auto"/>
            </w:tcBorders>
            <w:shd w:val="clear" w:color="auto" w:fill="FFFFFF" w:themeFill="background1"/>
            <w:vAlign w:val="bottom"/>
          </w:tcPr>
          <w:p w14:paraId="2AC00C5E" w14:textId="77777777" w:rsidR="000476B5" w:rsidRPr="000D1EE6" w:rsidRDefault="000476B5" w:rsidP="00FA27AA">
            <w:pPr>
              <w:keepNext/>
              <w:jc w:val="right"/>
              <w:rPr>
                <w:sz w:val="20"/>
                <w:szCs w:val="20"/>
                <w:lang w:val="en-GB"/>
              </w:rPr>
            </w:pPr>
            <w:r w:rsidRPr="000D1EE6">
              <w:rPr>
                <w:sz w:val="20"/>
                <w:lang w:val="en-GB"/>
              </w:rPr>
              <w:t>9,242,759</w:t>
            </w:r>
          </w:p>
        </w:tc>
      </w:tr>
      <w:tr w:rsidR="000476B5" w:rsidRPr="000D1EE6" w14:paraId="1EF21EA9" w14:textId="77777777" w:rsidTr="00FA27AA">
        <w:trPr>
          <w:trHeight w:val="233"/>
        </w:trPr>
        <w:tc>
          <w:tcPr>
            <w:tcW w:w="4104" w:type="pct"/>
            <w:gridSpan w:val="2"/>
            <w:tcBorders>
              <w:top w:val="nil"/>
              <w:left w:val="single" w:sz="4" w:space="0" w:color="auto"/>
              <w:bottom w:val="single" w:sz="4" w:space="0" w:color="auto"/>
              <w:right w:val="single" w:sz="4" w:space="0" w:color="auto"/>
            </w:tcBorders>
          </w:tcPr>
          <w:p w14:paraId="3D8323F7" w14:textId="77777777" w:rsidR="000476B5" w:rsidRPr="000D1EE6" w:rsidRDefault="000476B5" w:rsidP="00FA27AA">
            <w:pPr>
              <w:jc w:val="left"/>
              <w:rPr>
                <w:sz w:val="20"/>
                <w:szCs w:val="20"/>
                <w:lang w:val="en-GB"/>
              </w:rPr>
            </w:pPr>
            <w:r w:rsidRPr="000D1EE6">
              <w:rPr>
                <w:sz w:val="20"/>
                <w:lang w:val="en-GB"/>
              </w:rPr>
              <w:t>Year of reported country programme implementation data:</w:t>
            </w:r>
          </w:p>
        </w:tc>
        <w:tc>
          <w:tcPr>
            <w:tcW w:w="896" w:type="pct"/>
            <w:tcBorders>
              <w:top w:val="nil"/>
              <w:left w:val="single" w:sz="4" w:space="0" w:color="auto"/>
              <w:bottom w:val="single" w:sz="4" w:space="0" w:color="auto"/>
              <w:right w:val="single" w:sz="4" w:space="0" w:color="auto"/>
            </w:tcBorders>
            <w:shd w:val="clear" w:color="auto" w:fill="FFFFFF" w:themeFill="background1"/>
          </w:tcPr>
          <w:p w14:paraId="6B07A281" w14:textId="77777777" w:rsidR="000476B5" w:rsidRPr="000D1EE6" w:rsidRDefault="000476B5" w:rsidP="00FA27AA">
            <w:pPr>
              <w:jc w:val="right"/>
              <w:rPr>
                <w:sz w:val="20"/>
                <w:szCs w:val="20"/>
                <w:lang w:val="en-GB"/>
              </w:rPr>
            </w:pPr>
            <w:r w:rsidRPr="000D1EE6">
              <w:rPr>
                <w:sz w:val="20"/>
                <w:lang w:val="en-GB"/>
              </w:rPr>
              <w:t>2022</w:t>
            </w:r>
          </w:p>
        </w:tc>
      </w:tr>
      <w:tr w:rsidR="000476B5" w:rsidRPr="000D1EE6" w14:paraId="6A67D286" w14:textId="77777777" w:rsidTr="00FA27AA">
        <w:trPr>
          <w:trHeight w:val="233"/>
        </w:trPr>
        <w:tc>
          <w:tcPr>
            <w:tcW w:w="4104" w:type="pct"/>
            <w:gridSpan w:val="2"/>
            <w:tcBorders>
              <w:top w:val="single" w:sz="4" w:space="0" w:color="auto"/>
            </w:tcBorders>
          </w:tcPr>
          <w:p w14:paraId="498EED2B" w14:textId="77777777" w:rsidR="000476B5" w:rsidRPr="000D1EE6" w:rsidRDefault="000476B5" w:rsidP="00FA27AA">
            <w:pPr>
              <w:jc w:val="left"/>
              <w:rPr>
                <w:sz w:val="20"/>
                <w:szCs w:val="20"/>
                <w:lang w:val="en-GB"/>
              </w:rPr>
            </w:pPr>
            <w:r w:rsidRPr="000D1EE6">
              <w:rPr>
                <w:sz w:val="20"/>
                <w:lang w:val="en-GB"/>
              </w:rPr>
              <w:t>Amount approved for projects (as at June 2023) (US $):</w:t>
            </w:r>
          </w:p>
        </w:tc>
        <w:tc>
          <w:tcPr>
            <w:tcW w:w="896" w:type="pct"/>
            <w:tcBorders>
              <w:top w:val="single" w:sz="4" w:space="0" w:color="auto"/>
            </w:tcBorders>
            <w:shd w:val="clear" w:color="auto" w:fill="auto"/>
            <w:vAlign w:val="bottom"/>
          </w:tcPr>
          <w:p w14:paraId="0B2D782B" w14:textId="77777777" w:rsidR="000476B5" w:rsidRPr="000D1EE6" w:rsidRDefault="000476B5" w:rsidP="00FA27AA">
            <w:pPr>
              <w:jc w:val="right"/>
              <w:rPr>
                <w:sz w:val="20"/>
                <w:szCs w:val="20"/>
                <w:lang w:val="en-GB"/>
              </w:rPr>
            </w:pPr>
            <w:r w:rsidRPr="000D1EE6">
              <w:rPr>
                <w:sz w:val="20"/>
                <w:lang w:val="en-GB"/>
              </w:rPr>
              <w:t>37,853,771</w:t>
            </w:r>
          </w:p>
        </w:tc>
      </w:tr>
      <w:tr w:rsidR="000476B5" w:rsidRPr="000D1EE6" w14:paraId="2CCC0F15" w14:textId="77777777" w:rsidTr="00FA27AA">
        <w:trPr>
          <w:trHeight w:val="233"/>
        </w:trPr>
        <w:tc>
          <w:tcPr>
            <w:tcW w:w="4104" w:type="pct"/>
            <w:gridSpan w:val="2"/>
          </w:tcPr>
          <w:p w14:paraId="2C0454C5" w14:textId="77777777" w:rsidR="000476B5" w:rsidRPr="000D1EE6" w:rsidRDefault="000476B5" w:rsidP="00FA27AA">
            <w:pPr>
              <w:jc w:val="left"/>
              <w:rPr>
                <w:sz w:val="20"/>
                <w:szCs w:val="20"/>
                <w:lang w:val="en-GB"/>
              </w:rPr>
            </w:pPr>
            <w:r w:rsidRPr="000D1EE6">
              <w:rPr>
                <w:sz w:val="20"/>
                <w:lang w:val="en-GB"/>
              </w:rPr>
              <w:t>Amount disbursed (as at December 2022) (US $):</w:t>
            </w:r>
          </w:p>
        </w:tc>
        <w:tc>
          <w:tcPr>
            <w:tcW w:w="896" w:type="pct"/>
            <w:shd w:val="clear" w:color="auto" w:fill="auto"/>
          </w:tcPr>
          <w:p w14:paraId="3D34C73C" w14:textId="77777777" w:rsidR="000476B5" w:rsidRPr="000D1EE6" w:rsidRDefault="000476B5" w:rsidP="00FA27AA">
            <w:pPr>
              <w:jc w:val="right"/>
              <w:rPr>
                <w:sz w:val="20"/>
                <w:szCs w:val="20"/>
                <w:lang w:val="en-GB"/>
              </w:rPr>
            </w:pPr>
            <w:r w:rsidRPr="000D1EE6">
              <w:rPr>
                <w:sz w:val="20"/>
                <w:lang w:val="en-GB"/>
              </w:rPr>
              <w:t>36,040,743</w:t>
            </w:r>
          </w:p>
        </w:tc>
      </w:tr>
      <w:tr w:rsidR="000476B5" w:rsidRPr="000D1EE6" w14:paraId="04C47BDE" w14:textId="77777777" w:rsidTr="00FA27AA">
        <w:trPr>
          <w:trHeight w:val="233"/>
        </w:trPr>
        <w:tc>
          <w:tcPr>
            <w:tcW w:w="4104" w:type="pct"/>
            <w:gridSpan w:val="2"/>
          </w:tcPr>
          <w:p w14:paraId="2B6B5AA4" w14:textId="77777777" w:rsidR="000476B5" w:rsidRPr="000D1EE6" w:rsidRDefault="000476B5" w:rsidP="00FA27AA">
            <w:pPr>
              <w:jc w:val="left"/>
              <w:rPr>
                <w:sz w:val="20"/>
                <w:szCs w:val="20"/>
                <w:lang w:val="en-GB"/>
              </w:rPr>
            </w:pPr>
            <w:r w:rsidRPr="000D1EE6">
              <w:rPr>
                <w:sz w:val="20"/>
                <w:lang w:val="en-GB"/>
              </w:rPr>
              <w:t>ODS to be phased out (as at June 2023) (ODP tonnes):</w:t>
            </w:r>
          </w:p>
        </w:tc>
        <w:tc>
          <w:tcPr>
            <w:tcW w:w="896" w:type="pct"/>
            <w:shd w:val="clear" w:color="auto" w:fill="auto"/>
            <w:vAlign w:val="bottom"/>
          </w:tcPr>
          <w:p w14:paraId="50812064" w14:textId="77777777" w:rsidR="000476B5" w:rsidRPr="000D1EE6" w:rsidRDefault="000476B5" w:rsidP="00FA27AA">
            <w:pPr>
              <w:jc w:val="right"/>
              <w:rPr>
                <w:sz w:val="20"/>
                <w:szCs w:val="20"/>
                <w:lang w:val="en-GB"/>
              </w:rPr>
            </w:pPr>
            <w:r w:rsidRPr="000D1EE6">
              <w:rPr>
                <w:sz w:val="20"/>
                <w:lang w:val="en-GB"/>
              </w:rPr>
              <w:t>2,063.2</w:t>
            </w:r>
          </w:p>
        </w:tc>
      </w:tr>
      <w:tr w:rsidR="000476B5" w:rsidRPr="000D1EE6" w14:paraId="4E6DF1DA" w14:textId="77777777" w:rsidTr="00FA27AA">
        <w:trPr>
          <w:trHeight w:val="233"/>
        </w:trPr>
        <w:tc>
          <w:tcPr>
            <w:tcW w:w="4104" w:type="pct"/>
            <w:gridSpan w:val="2"/>
          </w:tcPr>
          <w:p w14:paraId="00D09778" w14:textId="77777777" w:rsidR="000476B5" w:rsidRPr="000D1EE6" w:rsidRDefault="000476B5" w:rsidP="00FA27AA">
            <w:pPr>
              <w:jc w:val="left"/>
              <w:rPr>
                <w:sz w:val="20"/>
                <w:szCs w:val="20"/>
                <w:lang w:val="en-GB"/>
              </w:rPr>
            </w:pPr>
            <w:r w:rsidRPr="000D1EE6">
              <w:rPr>
                <w:sz w:val="20"/>
                <w:lang w:val="en-GB"/>
              </w:rPr>
              <w:t>ODS phased out (as at December 2022) (ODP tonnes):</w:t>
            </w:r>
          </w:p>
        </w:tc>
        <w:tc>
          <w:tcPr>
            <w:tcW w:w="896" w:type="pct"/>
            <w:shd w:val="clear" w:color="auto" w:fill="auto"/>
          </w:tcPr>
          <w:p w14:paraId="5D4F8353" w14:textId="77777777" w:rsidR="000476B5" w:rsidRPr="000D1EE6" w:rsidRDefault="000476B5" w:rsidP="00FA27AA">
            <w:pPr>
              <w:jc w:val="right"/>
              <w:rPr>
                <w:sz w:val="20"/>
                <w:szCs w:val="20"/>
                <w:lang w:val="en-GB"/>
              </w:rPr>
            </w:pPr>
            <w:r w:rsidRPr="000D1EE6">
              <w:rPr>
                <w:sz w:val="20"/>
                <w:lang w:val="en-GB"/>
              </w:rPr>
              <w:t>2,018.1</w:t>
            </w:r>
          </w:p>
        </w:tc>
      </w:tr>
    </w:tbl>
    <w:p w14:paraId="6AE4104F" w14:textId="77777777" w:rsidR="000476B5" w:rsidRPr="000D1EE6" w:rsidRDefault="000476B5" w:rsidP="000476B5">
      <w:pPr>
        <w:rPr>
          <w:lang w:val="en-GB"/>
        </w:rPr>
      </w:pPr>
    </w:p>
    <w:p w14:paraId="5D9AD787" w14:textId="4684F015" w:rsidR="000476B5" w:rsidRPr="000D1EE6" w:rsidRDefault="000476B5" w:rsidP="00370B76">
      <w:pPr>
        <w:pStyle w:val="Heading1"/>
        <w:numPr>
          <w:ilvl w:val="0"/>
          <w:numId w:val="12"/>
        </w:numPr>
        <w:rPr>
          <w:lang w:val="en-GB"/>
        </w:rPr>
      </w:pPr>
      <w:r w:rsidRPr="000D1EE6">
        <w:rPr>
          <w:lang w:val="en-GB"/>
        </w:rPr>
        <w:t>Summary of activities and funds approved by the Executive Committee:</w:t>
      </w:r>
    </w:p>
    <w:tbl>
      <w:tblPr>
        <w:tblStyle w:val="TableGrid"/>
        <w:tblW w:w="5000" w:type="pct"/>
        <w:tblLayout w:type="fixed"/>
        <w:tblLook w:val="01E0" w:firstRow="1" w:lastRow="1" w:firstColumn="1" w:lastColumn="1" w:noHBand="0" w:noVBand="0"/>
      </w:tblPr>
      <w:tblGrid>
        <w:gridCol w:w="7508"/>
        <w:gridCol w:w="1842"/>
      </w:tblGrid>
      <w:tr w:rsidR="000476B5" w:rsidRPr="000D1EE6" w14:paraId="6D30AEF0" w14:textId="77777777" w:rsidTr="00B656B3">
        <w:trPr>
          <w:tblHeader/>
        </w:trPr>
        <w:tc>
          <w:tcPr>
            <w:tcW w:w="4015" w:type="pct"/>
            <w:tcBorders>
              <w:bottom w:val="single" w:sz="4" w:space="0" w:color="auto"/>
            </w:tcBorders>
          </w:tcPr>
          <w:p w14:paraId="184B48FC" w14:textId="77777777" w:rsidR="000476B5" w:rsidRPr="000D1EE6" w:rsidRDefault="000476B5" w:rsidP="004F3DB5">
            <w:pPr>
              <w:widowControl w:val="0"/>
              <w:jc w:val="left"/>
              <w:rPr>
                <w:b/>
                <w:sz w:val="20"/>
                <w:lang w:val="en-GB"/>
              </w:rPr>
            </w:pPr>
            <w:r w:rsidRPr="000D1EE6">
              <w:rPr>
                <w:b/>
                <w:sz w:val="20"/>
                <w:lang w:val="en-GB"/>
              </w:rPr>
              <w:t>Summary of activities</w:t>
            </w:r>
          </w:p>
          <w:p w14:paraId="1B3BB774" w14:textId="77777777" w:rsidR="000476B5" w:rsidRPr="000D1EE6" w:rsidRDefault="000476B5" w:rsidP="004F3DB5">
            <w:pPr>
              <w:widowControl w:val="0"/>
              <w:jc w:val="left"/>
              <w:rPr>
                <w:b/>
                <w:sz w:val="20"/>
                <w:lang w:val="en-GB"/>
              </w:rPr>
            </w:pPr>
          </w:p>
        </w:tc>
        <w:tc>
          <w:tcPr>
            <w:tcW w:w="985" w:type="pct"/>
            <w:tcBorders>
              <w:bottom w:val="single" w:sz="4" w:space="0" w:color="auto"/>
            </w:tcBorders>
          </w:tcPr>
          <w:p w14:paraId="5CF990B1" w14:textId="77777777" w:rsidR="000476B5" w:rsidRPr="000D1EE6" w:rsidRDefault="000476B5" w:rsidP="004F3DB5">
            <w:pPr>
              <w:widowControl w:val="0"/>
              <w:jc w:val="center"/>
              <w:rPr>
                <w:b/>
                <w:sz w:val="20"/>
                <w:lang w:val="en-GB"/>
              </w:rPr>
            </w:pPr>
            <w:r w:rsidRPr="000D1EE6">
              <w:rPr>
                <w:b/>
                <w:sz w:val="20"/>
                <w:lang w:val="en-GB"/>
              </w:rPr>
              <w:t>Funds approved (US $)</w:t>
            </w:r>
          </w:p>
        </w:tc>
      </w:tr>
      <w:tr w:rsidR="000476B5" w:rsidRPr="000D1EE6" w14:paraId="2AA988E0" w14:textId="77777777" w:rsidTr="00FA27AA">
        <w:tc>
          <w:tcPr>
            <w:tcW w:w="4015" w:type="pct"/>
            <w:tcBorders>
              <w:top w:val="single" w:sz="4" w:space="0" w:color="auto"/>
              <w:left w:val="single" w:sz="4" w:space="0" w:color="auto"/>
              <w:bottom w:val="single" w:sz="4" w:space="0" w:color="auto"/>
              <w:right w:val="single" w:sz="4" w:space="0" w:color="auto"/>
            </w:tcBorders>
          </w:tcPr>
          <w:p w14:paraId="7FB428D1" w14:textId="77777777" w:rsidR="000476B5" w:rsidRPr="000D1EE6" w:rsidRDefault="000476B5" w:rsidP="004F3DB5">
            <w:pPr>
              <w:widowControl w:val="0"/>
              <w:ind w:left="447" w:hanging="447"/>
              <w:jc w:val="left"/>
              <w:rPr>
                <w:sz w:val="20"/>
                <w:lang w:val="en-GB"/>
              </w:rPr>
            </w:pPr>
            <w:r w:rsidRPr="000D1EE6">
              <w:rPr>
                <w:sz w:val="20"/>
                <w:lang w:val="en-GB"/>
              </w:rPr>
              <w:t>(a)</w:t>
            </w:r>
            <w:r w:rsidRPr="000D1EE6">
              <w:rPr>
                <w:sz w:val="20"/>
                <w:lang w:val="en-GB"/>
              </w:rPr>
              <w:tab/>
              <w:t>Investment projects:</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3D8ECF0A" w14:textId="77777777" w:rsidR="000476B5" w:rsidRPr="000D1EE6" w:rsidRDefault="000476B5" w:rsidP="004F3DB5">
            <w:pPr>
              <w:widowControl w:val="0"/>
              <w:jc w:val="right"/>
              <w:rPr>
                <w:sz w:val="20"/>
                <w:highlight w:val="yellow"/>
                <w:lang w:val="en-GB"/>
              </w:rPr>
            </w:pPr>
            <w:r w:rsidRPr="000D1EE6">
              <w:rPr>
                <w:sz w:val="20"/>
                <w:lang w:val="en-GB"/>
              </w:rPr>
              <w:t>25,982,853</w:t>
            </w:r>
          </w:p>
        </w:tc>
      </w:tr>
      <w:tr w:rsidR="000476B5" w:rsidRPr="000D1EE6" w14:paraId="76A7783A" w14:textId="77777777" w:rsidTr="00FA27AA">
        <w:tc>
          <w:tcPr>
            <w:tcW w:w="4015" w:type="pct"/>
            <w:tcBorders>
              <w:top w:val="single" w:sz="4" w:space="0" w:color="auto"/>
              <w:left w:val="single" w:sz="4" w:space="0" w:color="auto"/>
              <w:bottom w:val="single" w:sz="4" w:space="0" w:color="auto"/>
              <w:right w:val="single" w:sz="4" w:space="0" w:color="auto"/>
            </w:tcBorders>
          </w:tcPr>
          <w:p w14:paraId="44F4D5D6" w14:textId="77777777" w:rsidR="000476B5" w:rsidRPr="000D1EE6" w:rsidRDefault="000476B5" w:rsidP="004F3DB5">
            <w:pPr>
              <w:widowControl w:val="0"/>
              <w:ind w:left="447" w:hanging="447"/>
              <w:rPr>
                <w:sz w:val="20"/>
                <w:lang w:val="en-GB"/>
              </w:rPr>
            </w:pPr>
            <w:r w:rsidRPr="000D1EE6">
              <w:rPr>
                <w:sz w:val="20"/>
                <w:lang w:val="en-GB"/>
              </w:rPr>
              <w:t>(b)</w:t>
            </w:r>
            <w:r w:rsidRPr="000D1EE6">
              <w:rPr>
                <w:sz w:val="20"/>
                <w:lang w:val="en-GB"/>
              </w:rPr>
              <w:tab/>
              <w:t>Institutional strengthening:</w:t>
            </w:r>
          </w:p>
        </w:tc>
        <w:tc>
          <w:tcPr>
            <w:tcW w:w="985" w:type="pct"/>
            <w:tcBorders>
              <w:top w:val="single" w:sz="4" w:space="0" w:color="auto"/>
              <w:left w:val="single" w:sz="4" w:space="0" w:color="auto"/>
              <w:bottom w:val="single" w:sz="4" w:space="0" w:color="auto"/>
              <w:right w:val="single" w:sz="4" w:space="0" w:color="auto"/>
            </w:tcBorders>
            <w:shd w:val="clear" w:color="auto" w:fill="FFFFFF" w:themeFill="background1"/>
          </w:tcPr>
          <w:p w14:paraId="7FBC521F" w14:textId="77777777" w:rsidR="000476B5" w:rsidRPr="000D1EE6" w:rsidRDefault="000476B5" w:rsidP="004F3DB5">
            <w:pPr>
              <w:widowControl w:val="0"/>
              <w:jc w:val="right"/>
              <w:rPr>
                <w:sz w:val="20"/>
                <w:highlight w:val="yellow"/>
                <w:lang w:val="en-GB"/>
              </w:rPr>
            </w:pPr>
            <w:r w:rsidRPr="000D1EE6">
              <w:rPr>
                <w:sz w:val="20"/>
                <w:lang w:val="en-GB"/>
              </w:rPr>
              <w:t>3,728,782</w:t>
            </w:r>
          </w:p>
        </w:tc>
      </w:tr>
      <w:tr w:rsidR="000476B5" w:rsidRPr="000D1EE6" w14:paraId="6B7FE884" w14:textId="77777777" w:rsidTr="00FA27AA">
        <w:tc>
          <w:tcPr>
            <w:tcW w:w="4015" w:type="pct"/>
            <w:tcBorders>
              <w:top w:val="single" w:sz="4" w:space="0" w:color="auto"/>
              <w:left w:val="single" w:sz="4" w:space="0" w:color="auto"/>
              <w:bottom w:val="single" w:sz="4" w:space="0" w:color="auto"/>
              <w:right w:val="single" w:sz="4" w:space="0" w:color="auto"/>
            </w:tcBorders>
          </w:tcPr>
          <w:p w14:paraId="11BC4AC6" w14:textId="50A823B1" w:rsidR="000476B5" w:rsidRPr="000D1EE6" w:rsidRDefault="000476B5" w:rsidP="004F3DB5">
            <w:pPr>
              <w:widowControl w:val="0"/>
              <w:ind w:left="447" w:hanging="447"/>
              <w:rPr>
                <w:sz w:val="20"/>
                <w:lang w:val="en-GB"/>
              </w:rPr>
            </w:pPr>
            <w:r w:rsidRPr="000D1EE6">
              <w:rPr>
                <w:sz w:val="20"/>
                <w:lang w:val="en-GB"/>
              </w:rPr>
              <w:t>(c)</w:t>
            </w:r>
            <w:r w:rsidRPr="000D1EE6">
              <w:rPr>
                <w:sz w:val="20"/>
                <w:lang w:val="en-GB"/>
              </w:rPr>
              <w:tab/>
              <w:t>Project preparation, technical assistance, training, and other non-investment projects:</w:t>
            </w:r>
          </w:p>
        </w:tc>
        <w:tc>
          <w:tcPr>
            <w:tcW w:w="985" w:type="pct"/>
            <w:tcBorders>
              <w:top w:val="single" w:sz="4" w:space="0" w:color="auto"/>
              <w:left w:val="single" w:sz="4" w:space="0" w:color="auto"/>
              <w:bottom w:val="single" w:sz="4" w:space="0" w:color="auto"/>
              <w:right w:val="single" w:sz="4" w:space="0" w:color="auto"/>
            </w:tcBorders>
            <w:shd w:val="clear" w:color="auto" w:fill="FFFFFF" w:themeFill="background1"/>
          </w:tcPr>
          <w:p w14:paraId="7F8D5196" w14:textId="77777777" w:rsidR="000476B5" w:rsidRPr="000D1EE6" w:rsidRDefault="000476B5" w:rsidP="004F3DB5">
            <w:pPr>
              <w:widowControl w:val="0"/>
              <w:jc w:val="right"/>
              <w:rPr>
                <w:sz w:val="20"/>
                <w:highlight w:val="yellow"/>
                <w:lang w:val="en-GB"/>
              </w:rPr>
            </w:pPr>
            <w:r w:rsidRPr="000D1EE6">
              <w:rPr>
                <w:sz w:val="20"/>
                <w:lang w:val="en-GB"/>
              </w:rPr>
              <w:t>8,142,137</w:t>
            </w:r>
          </w:p>
        </w:tc>
      </w:tr>
      <w:tr w:rsidR="000476B5" w:rsidRPr="000D1EE6" w14:paraId="2D3CF7F6" w14:textId="77777777" w:rsidTr="00FA27AA">
        <w:tc>
          <w:tcPr>
            <w:tcW w:w="4015" w:type="pct"/>
            <w:tcBorders>
              <w:top w:val="single" w:sz="4" w:space="0" w:color="auto"/>
              <w:left w:val="single" w:sz="4" w:space="0" w:color="auto"/>
              <w:bottom w:val="single" w:sz="4" w:space="0" w:color="auto"/>
              <w:right w:val="single" w:sz="4" w:space="0" w:color="auto"/>
            </w:tcBorders>
          </w:tcPr>
          <w:p w14:paraId="25080811" w14:textId="77777777" w:rsidR="000476B5" w:rsidRPr="000D1EE6" w:rsidRDefault="000476B5" w:rsidP="004F3DB5">
            <w:pPr>
              <w:widowControl w:val="0"/>
              <w:tabs>
                <w:tab w:val="right" w:pos="7473"/>
              </w:tabs>
              <w:ind w:left="6480" w:right="-108"/>
              <w:jc w:val="left"/>
              <w:rPr>
                <w:sz w:val="20"/>
                <w:lang w:val="en-GB"/>
              </w:rPr>
            </w:pPr>
            <w:r w:rsidRPr="000D1EE6">
              <w:rPr>
                <w:sz w:val="20"/>
                <w:lang w:val="en-GB"/>
              </w:rPr>
              <w:tab/>
              <w:t>Total:</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402A2E3F" w14:textId="77777777" w:rsidR="000476B5" w:rsidRPr="000D1EE6" w:rsidRDefault="000476B5" w:rsidP="004F3DB5">
            <w:pPr>
              <w:widowControl w:val="0"/>
              <w:jc w:val="right"/>
              <w:rPr>
                <w:sz w:val="20"/>
                <w:highlight w:val="yellow"/>
                <w:lang w:val="en-GB"/>
              </w:rPr>
            </w:pPr>
            <w:r w:rsidRPr="000D1EE6">
              <w:rPr>
                <w:sz w:val="20"/>
                <w:lang w:val="en-GB"/>
              </w:rPr>
              <w:t>37,853,771</w:t>
            </w:r>
          </w:p>
        </w:tc>
      </w:tr>
      <w:tr w:rsidR="000476B5" w:rsidRPr="000D1EE6" w14:paraId="305CE783" w14:textId="77777777" w:rsidTr="00FA27AA">
        <w:tc>
          <w:tcPr>
            <w:tcW w:w="4015" w:type="pct"/>
            <w:tcBorders>
              <w:top w:val="single" w:sz="4" w:space="0" w:color="auto"/>
              <w:left w:val="single" w:sz="4" w:space="0" w:color="auto"/>
              <w:bottom w:val="single" w:sz="4" w:space="0" w:color="auto"/>
              <w:right w:val="single" w:sz="4" w:space="0" w:color="auto"/>
            </w:tcBorders>
          </w:tcPr>
          <w:p w14:paraId="17016060" w14:textId="77777777" w:rsidR="000476B5" w:rsidRPr="000D1EE6" w:rsidRDefault="000476B5" w:rsidP="004F3DB5">
            <w:pPr>
              <w:widowControl w:val="0"/>
              <w:tabs>
                <w:tab w:val="right" w:pos="7560"/>
              </w:tabs>
              <w:ind w:left="447" w:right="-108" w:hanging="421"/>
              <w:jc w:val="left"/>
              <w:rPr>
                <w:sz w:val="20"/>
                <w:lang w:val="en-GB"/>
              </w:rPr>
            </w:pPr>
            <w:r w:rsidRPr="000D1EE6">
              <w:rPr>
                <w:sz w:val="20"/>
                <w:lang w:val="en-GB"/>
              </w:rPr>
              <w:lastRenderedPageBreak/>
              <w:t>(d)</w:t>
            </w:r>
            <w:r w:rsidRPr="000D1EE6">
              <w:rPr>
                <w:sz w:val="20"/>
                <w:lang w:val="en-GB"/>
              </w:rPr>
              <w:tab/>
              <w:t>HFC activities funded from additional voluntary contributions</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2ADB0BB5" w14:textId="77777777" w:rsidR="000476B5" w:rsidRPr="000D1EE6" w:rsidRDefault="000476B5" w:rsidP="004F3DB5">
            <w:pPr>
              <w:widowControl w:val="0"/>
              <w:jc w:val="right"/>
              <w:rPr>
                <w:sz w:val="20"/>
                <w:highlight w:val="yellow"/>
                <w:lang w:val="en-GB"/>
              </w:rPr>
            </w:pPr>
            <w:r w:rsidRPr="000D1EE6">
              <w:rPr>
                <w:sz w:val="20"/>
                <w:lang w:val="en-GB"/>
              </w:rPr>
              <w:t>250,000</w:t>
            </w:r>
          </w:p>
        </w:tc>
      </w:tr>
    </w:tbl>
    <w:p w14:paraId="772A4E60" w14:textId="77777777" w:rsidR="000476B5" w:rsidRPr="000D1EE6" w:rsidRDefault="000476B5" w:rsidP="00B72527">
      <w:pPr>
        <w:keepNext/>
        <w:spacing w:line="360" w:lineRule="auto"/>
        <w:outlineLvl w:val="0"/>
        <w:rPr>
          <w:u w:val="single"/>
          <w:lang w:val="en-GB"/>
        </w:rPr>
      </w:pPr>
      <w:r w:rsidRPr="000D1EE6">
        <w:rPr>
          <w:u w:val="single"/>
          <w:lang w:val="en-GB"/>
        </w:rPr>
        <w:br/>
        <w:t>Progress report</w:t>
      </w:r>
    </w:p>
    <w:p w14:paraId="2D0DA526" w14:textId="644712F5" w:rsidR="000476B5" w:rsidRPr="000D1EE6" w:rsidRDefault="000476B5" w:rsidP="00370B76">
      <w:pPr>
        <w:pStyle w:val="Heading1"/>
        <w:numPr>
          <w:ilvl w:val="0"/>
          <w:numId w:val="12"/>
        </w:numPr>
        <w:rPr>
          <w:lang w:val="en-GB"/>
        </w:rPr>
      </w:pPr>
      <w:r w:rsidRPr="000D1EE6">
        <w:rPr>
          <w:lang w:val="en-GB"/>
        </w:rPr>
        <w:t>During phase XIII of its institutional strengthening project, Colombia continued implementation of the Montreal Protocol and ODS phase-out activities; reported consumption data to both the Fund and Ozone Secretariats; continued implementation of its HCFC phase-out management plan (HPMP) and coordinated with stakeholders; and raised awareness of issues relating to ozone-depleting substances. Colombia also continued participation in regional and global Montreal Protocol meetings. The country fully achieved six performance indicators and partially achieved one during the current phase.</w:t>
      </w:r>
    </w:p>
    <w:p w14:paraId="7F856869" w14:textId="77777777" w:rsidR="000476B5" w:rsidRPr="000D1EE6" w:rsidRDefault="000476B5" w:rsidP="000476B5">
      <w:pPr>
        <w:spacing w:after="240" w:line="360" w:lineRule="auto"/>
        <w:outlineLvl w:val="0"/>
        <w:rPr>
          <w:u w:val="single"/>
          <w:lang w:val="en-GB"/>
        </w:rPr>
      </w:pPr>
      <w:r w:rsidRPr="000D1EE6">
        <w:rPr>
          <w:u w:val="single"/>
          <w:lang w:val="en-GB"/>
        </w:rPr>
        <w:t>Plan of action</w:t>
      </w:r>
    </w:p>
    <w:p w14:paraId="3C037A88" w14:textId="43534C54" w:rsidR="000476B5" w:rsidRPr="000D1EE6" w:rsidRDefault="000476B5" w:rsidP="004F3DB5">
      <w:pPr>
        <w:pStyle w:val="Heading1"/>
        <w:rPr>
          <w:lang w:val="en-GB"/>
        </w:rPr>
      </w:pPr>
      <w:r w:rsidRPr="000D1EE6">
        <w:rPr>
          <w:lang w:val="en-GB"/>
        </w:rPr>
        <w:t>In the upcoming phase, Colombia will work towards achieving and maintaining the 87 per cent reduction of HCFC consumption from the year 2025 and achieving first measures of stage I of its KIP. Colombia will reinforce inter-institutional coordination with the customs authority; monitor trade, coordinate the collection, analysis, verification, and submission of progress reports on the implementation of country programmes; and strengthen the legal framework to control and monitor HCFC consumption through import/export licensing and quota systems and new regulations. The national ozone unit (NOU) will continue active participation in the regional and global meetings of the Montreal Protocol.</w:t>
      </w:r>
    </w:p>
    <w:p w14:paraId="6C808CF1" w14:textId="77777777" w:rsidR="000476B5" w:rsidRPr="000D1EE6" w:rsidRDefault="000476B5" w:rsidP="000476B5">
      <w:pPr>
        <w:spacing w:after="240" w:line="360" w:lineRule="auto"/>
        <w:outlineLvl w:val="0"/>
        <w:rPr>
          <w:u w:val="single"/>
          <w:lang w:val="en-GB"/>
        </w:rPr>
      </w:pPr>
      <w:bookmarkStart w:id="1" w:name="_Hlk150345598"/>
      <w:r w:rsidRPr="000D1EE6">
        <w:rPr>
          <w:u w:val="single"/>
          <w:lang w:val="en-GB"/>
        </w:rPr>
        <w:t>Sustainability and risk assessment</w:t>
      </w:r>
    </w:p>
    <w:p w14:paraId="1AABFC14" w14:textId="2998D641" w:rsidR="000476B5" w:rsidRPr="000D1EE6" w:rsidRDefault="000476B5" w:rsidP="004F3DB5">
      <w:pPr>
        <w:pStyle w:val="Heading1"/>
        <w:rPr>
          <w:lang w:val="en-GB"/>
        </w:rPr>
      </w:pPr>
      <w:r w:rsidRPr="000D1EE6">
        <w:rPr>
          <w:lang w:val="en-GB"/>
        </w:rPr>
        <w:t>The results achieved by the institutional strengthening project, including those achieved in the previous phases, have been sustainable due to regulatory measures and national coordination with related national policies and strategies. The risks will be evaluated, and their management plan will be proposed according to UNDP procedures. However, according to lessons learned from previous phases, high and medium probability risks are not expected.</w:t>
      </w:r>
    </w:p>
    <w:bookmarkEnd w:id="1"/>
    <w:p w14:paraId="34CAB4C3" w14:textId="0A03A4CA" w:rsidR="000476B5" w:rsidRPr="000D1EE6" w:rsidRDefault="000476B5" w:rsidP="004F3DB5">
      <w:pPr>
        <w:jc w:val="left"/>
        <w:rPr>
          <w:b/>
          <w:bCs/>
          <w:color w:val="000000" w:themeColor="text1"/>
          <w:lang w:val="en-GB"/>
        </w:rPr>
      </w:pPr>
      <w:r w:rsidRPr="000D1EE6">
        <w:rPr>
          <w:b/>
          <w:color w:val="000000" w:themeColor="text1"/>
          <w:lang w:val="en-GB"/>
        </w:rPr>
        <w:t>Costa Rica: Renewal of institutional strengthening</w:t>
      </w:r>
    </w:p>
    <w:tbl>
      <w:tblPr>
        <w:tblStyle w:val="TableGrid"/>
        <w:tblW w:w="5001" w:type="pct"/>
        <w:jc w:val="center"/>
        <w:tblLayout w:type="fixed"/>
        <w:tblLook w:val="01E0" w:firstRow="1" w:lastRow="1" w:firstColumn="1" w:lastColumn="1" w:noHBand="0" w:noVBand="0"/>
      </w:tblPr>
      <w:tblGrid>
        <w:gridCol w:w="6375"/>
        <w:gridCol w:w="1277"/>
        <w:gridCol w:w="1700"/>
      </w:tblGrid>
      <w:tr w:rsidR="000476B5" w:rsidRPr="000D1EE6" w14:paraId="6DCDB184" w14:textId="77777777" w:rsidTr="00B656B3">
        <w:trPr>
          <w:cantSplit/>
          <w:trHeight w:val="278"/>
          <w:tblHeader/>
          <w:jc w:val="center"/>
        </w:trPr>
        <w:tc>
          <w:tcPr>
            <w:tcW w:w="4091" w:type="pct"/>
            <w:gridSpan w:val="2"/>
            <w:tcBorders>
              <w:bottom w:val="single" w:sz="4" w:space="0" w:color="auto"/>
            </w:tcBorders>
          </w:tcPr>
          <w:p w14:paraId="5F856E6F" w14:textId="77777777" w:rsidR="000476B5" w:rsidRPr="000D1EE6" w:rsidRDefault="000476B5" w:rsidP="00FA27AA">
            <w:pPr>
              <w:keepNext/>
              <w:keepLines/>
              <w:rPr>
                <w:b/>
                <w:sz w:val="20"/>
                <w:szCs w:val="20"/>
                <w:lang w:val="en-GB"/>
              </w:rPr>
            </w:pPr>
            <w:r w:rsidRPr="000D1EE6">
              <w:rPr>
                <w:b/>
                <w:sz w:val="20"/>
                <w:lang w:val="en-GB"/>
              </w:rPr>
              <w:t>Summary of the project and country profile</w:t>
            </w:r>
          </w:p>
        </w:tc>
        <w:tc>
          <w:tcPr>
            <w:tcW w:w="909" w:type="pct"/>
          </w:tcPr>
          <w:p w14:paraId="1CEA911C" w14:textId="77777777" w:rsidR="000476B5" w:rsidRPr="000D1EE6" w:rsidRDefault="000476B5" w:rsidP="00FA27AA">
            <w:pPr>
              <w:keepNext/>
              <w:keepLines/>
              <w:jc w:val="right"/>
              <w:rPr>
                <w:b/>
                <w:sz w:val="20"/>
                <w:szCs w:val="20"/>
                <w:lang w:val="en-GB"/>
              </w:rPr>
            </w:pPr>
          </w:p>
        </w:tc>
      </w:tr>
      <w:tr w:rsidR="000476B5" w:rsidRPr="000D1EE6" w14:paraId="0B6B9C21" w14:textId="77777777" w:rsidTr="00B656B3">
        <w:trPr>
          <w:cantSplit/>
          <w:trHeight w:val="233"/>
          <w:tblHeader/>
          <w:jc w:val="center"/>
        </w:trPr>
        <w:tc>
          <w:tcPr>
            <w:tcW w:w="4091" w:type="pct"/>
            <w:gridSpan w:val="2"/>
            <w:tcBorders>
              <w:bottom w:val="single" w:sz="4" w:space="0" w:color="auto"/>
            </w:tcBorders>
          </w:tcPr>
          <w:p w14:paraId="072006B3" w14:textId="77777777" w:rsidR="000476B5" w:rsidRPr="000D1EE6" w:rsidRDefault="000476B5" w:rsidP="00FA27AA">
            <w:pPr>
              <w:rPr>
                <w:sz w:val="20"/>
                <w:szCs w:val="20"/>
                <w:lang w:val="en-GB"/>
              </w:rPr>
            </w:pPr>
            <w:r w:rsidRPr="000D1EE6">
              <w:rPr>
                <w:sz w:val="20"/>
                <w:lang w:val="en-GB"/>
              </w:rPr>
              <w:t>Implementing agency:</w:t>
            </w:r>
          </w:p>
        </w:tc>
        <w:tc>
          <w:tcPr>
            <w:tcW w:w="909" w:type="pct"/>
            <w:tcBorders>
              <w:bottom w:val="single" w:sz="4" w:space="0" w:color="auto"/>
            </w:tcBorders>
          </w:tcPr>
          <w:p w14:paraId="72ADAA4F" w14:textId="77777777" w:rsidR="000476B5" w:rsidRPr="000D1EE6" w:rsidRDefault="000476B5" w:rsidP="00FA27AA">
            <w:pPr>
              <w:jc w:val="center"/>
              <w:rPr>
                <w:sz w:val="20"/>
                <w:szCs w:val="20"/>
                <w:lang w:val="en-GB"/>
              </w:rPr>
            </w:pPr>
            <w:r w:rsidRPr="000D1EE6">
              <w:rPr>
                <w:sz w:val="20"/>
                <w:lang w:val="en-GB"/>
              </w:rPr>
              <w:t>UNDP</w:t>
            </w:r>
          </w:p>
        </w:tc>
      </w:tr>
      <w:tr w:rsidR="000476B5" w:rsidRPr="000D1EE6" w14:paraId="637EFC9C" w14:textId="77777777" w:rsidTr="004F3DB5">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3A51422E" w14:textId="77777777" w:rsidR="000476B5" w:rsidRPr="000D1EE6" w:rsidRDefault="000476B5" w:rsidP="00FA27AA">
            <w:pPr>
              <w:rPr>
                <w:sz w:val="20"/>
                <w:szCs w:val="20"/>
                <w:lang w:val="en-GB"/>
              </w:rPr>
            </w:pPr>
            <w:r w:rsidRPr="000D1EE6">
              <w:rPr>
                <w:sz w:val="20"/>
                <w:lang w:val="en-GB"/>
              </w:rPr>
              <w:t>Amounts previously approved for institutional strengthening (US $):</w:t>
            </w:r>
          </w:p>
        </w:tc>
        <w:tc>
          <w:tcPr>
            <w:tcW w:w="909" w:type="pct"/>
            <w:tcBorders>
              <w:top w:val="single" w:sz="4" w:space="0" w:color="auto"/>
              <w:left w:val="single" w:sz="4" w:space="0" w:color="auto"/>
              <w:bottom w:val="nil"/>
              <w:right w:val="single" w:sz="4" w:space="0" w:color="auto"/>
            </w:tcBorders>
          </w:tcPr>
          <w:p w14:paraId="5A64AE49" w14:textId="77777777" w:rsidR="000476B5" w:rsidRPr="000D1EE6" w:rsidRDefault="000476B5" w:rsidP="00FA27AA">
            <w:pPr>
              <w:jc w:val="right"/>
              <w:rPr>
                <w:sz w:val="20"/>
                <w:szCs w:val="20"/>
                <w:lang w:val="en-GB"/>
              </w:rPr>
            </w:pPr>
          </w:p>
        </w:tc>
      </w:tr>
      <w:tr w:rsidR="000476B5" w:rsidRPr="000D1EE6" w14:paraId="023E8D5D"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19ADE190" w14:textId="77777777" w:rsidR="000476B5" w:rsidRPr="000D1EE6" w:rsidRDefault="000476B5" w:rsidP="00FA27AA">
            <w:pPr>
              <w:ind w:left="5249" w:right="-198"/>
              <w:jc w:val="left"/>
              <w:rPr>
                <w:sz w:val="20"/>
                <w:szCs w:val="20"/>
                <w:lang w:val="en-GB"/>
              </w:rPr>
            </w:pPr>
            <w:r w:rsidRPr="000D1EE6">
              <w:rPr>
                <w:sz w:val="20"/>
                <w:lang w:val="en-GB"/>
              </w:rPr>
              <w:t>Phase I:</w:t>
            </w:r>
          </w:p>
        </w:tc>
        <w:tc>
          <w:tcPr>
            <w:tcW w:w="683" w:type="pct"/>
            <w:tcBorders>
              <w:top w:val="nil"/>
              <w:left w:val="nil"/>
              <w:bottom w:val="nil"/>
              <w:right w:val="single" w:sz="4" w:space="0" w:color="auto"/>
            </w:tcBorders>
            <w:shd w:val="clear" w:color="auto" w:fill="FFFFFF" w:themeFill="background1"/>
            <w:vAlign w:val="bottom"/>
          </w:tcPr>
          <w:p w14:paraId="3EB31293" w14:textId="77777777" w:rsidR="000476B5" w:rsidRPr="000D1EE6" w:rsidRDefault="000476B5" w:rsidP="00FA27AA">
            <w:pPr>
              <w:jc w:val="right"/>
              <w:rPr>
                <w:sz w:val="20"/>
                <w:szCs w:val="20"/>
                <w:lang w:val="en-GB"/>
              </w:rPr>
            </w:pPr>
            <w:r w:rsidRPr="000D1EE6">
              <w:rPr>
                <w:sz w:val="20"/>
                <w:lang w:val="en-GB"/>
              </w:rPr>
              <w:t>Oct-92</w:t>
            </w:r>
          </w:p>
        </w:tc>
        <w:tc>
          <w:tcPr>
            <w:tcW w:w="909" w:type="pct"/>
            <w:tcBorders>
              <w:top w:val="nil"/>
              <w:left w:val="single" w:sz="4" w:space="0" w:color="auto"/>
              <w:bottom w:val="nil"/>
              <w:right w:val="single" w:sz="4" w:space="0" w:color="auto"/>
            </w:tcBorders>
            <w:shd w:val="clear" w:color="auto" w:fill="FFFFFF" w:themeFill="background1"/>
          </w:tcPr>
          <w:p w14:paraId="76DC7341" w14:textId="77777777" w:rsidR="000476B5" w:rsidRPr="000D1EE6" w:rsidRDefault="000476B5" w:rsidP="00FA27AA">
            <w:pPr>
              <w:jc w:val="right"/>
              <w:rPr>
                <w:sz w:val="20"/>
                <w:szCs w:val="20"/>
                <w:lang w:val="en-GB"/>
              </w:rPr>
            </w:pPr>
            <w:r w:rsidRPr="000D1EE6">
              <w:rPr>
                <w:sz w:val="20"/>
                <w:lang w:val="en-GB"/>
              </w:rPr>
              <w:t>213,160</w:t>
            </w:r>
          </w:p>
        </w:tc>
      </w:tr>
      <w:tr w:rsidR="000476B5" w:rsidRPr="000D1EE6" w14:paraId="31CD84E5"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34C1C8EE" w14:textId="77777777" w:rsidR="000476B5" w:rsidRPr="000D1EE6" w:rsidRDefault="000476B5" w:rsidP="00FA27AA">
            <w:pPr>
              <w:ind w:left="5249" w:right="-198"/>
              <w:jc w:val="left"/>
              <w:rPr>
                <w:sz w:val="20"/>
                <w:szCs w:val="20"/>
                <w:lang w:val="en-GB"/>
              </w:rPr>
            </w:pPr>
            <w:r w:rsidRPr="000D1EE6">
              <w:rPr>
                <w:sz w:val="20"/>
                <w:lang w:val="en-GB"/>
              </w:rPr>
              <w:t>Phase II:</w:t>
            </w:r>
          </w:p>
        </w:tc>
        <w:tc>
          <w:tcPr>
            <w:tcW w:w="683" w:type="pct"/>
            <w:tcBorders>
              <w:top w:val="nil"/>
              <w:left w:val="nil"/>
              <w:bottom w:val="nil"/>
              <w:right w:val="single" w:sz="4" w:space="0" w:color="auto"/>
            </w:tcBorders>
            <w:shd w:val="clear" w:color="auto" w:fill="FFFFFF" w:themeFill="background1"/>
            <w:vAlign w:val="bottom"/>
          </w:tcPr>
          <w:p w14:paraId="09462962" w14:textId="77777777" w:rsidR="000476B5" w:rsidRPr="000D1EE6" w:rsidRDefault="000476B5" w:rsidP="00FA27AA">
            <w:pPr>
              <w:jc w:val="right"/>
              <w:rPr>
                <w:sz w:val="20"/>
                <w:szCs w:val="20"/>
                <w:lang w:val="en-GB"/>
              </w:rPr>
            </w:pPr>
            <w:r w:rsidRPr="000D1EE6">
              <w:rPr>
                <w:sz w:val="20"/>
                <w:lang w:val="en-GB"/>
              </w:rPr>
              <w:t>Feb-97</w:t>
            </w:r>
          </w:p>
        </w:tc>
        <w:tc>
          <w:tcPr>
            <w:tcW w:w="909" w:type="pct"/>
            <w:tcBorders>
              <w:top w:val="nil"/>
              <w:left w:val="single" w:sz="4" w:space="0" w:color="auto"/>
              <w:bottom w:val="nil"/>
              <w:right w:val="single" w:sz="4" w:space="0" w:color="auto"/>
            </w:tcBorders>
            <w:shd w:val="clear" w:color="auto" w:fill="FFFFFF" w:themeFill="background1"/>
          </w:tcPr>
          <w:p w14:paraId="63AE53B0" w14:textId="77777777" w:rsidR="000476B5" w:rsidRPr="000D1EE6" w:rsidRDefault="000476B5" w:rsidP="00FA27AA">
            <w:pPr>
              <w:jc w:val="right"/>
              <w:rPr>
                <w:sz w:val="20"/>
                <w:szCs w:val="20"/>
                <w:lang w:val="en-GB"/>
              </w:rPr>
            </w:pPr>
            <w:r w:rsidRPr="000D1EE6">
              <w:rPr>
                <w:sz w:val="20"/>
                <w:lang w:val="en-GB"/>
              </w:rPr>
              <w:t>108,087</w:t>
            </w:r>
          </w:p>
        </w:tc>
      </w:tr>
      <w:tr w:rsidR="000476B5" w:rsidRPr="000D1EE6" w14:paraId="0A25E206"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347005A1" w14:textId="77777777" w:rsidR="000476B5" w:rsidRPr="000D1EE6" w:rsidRDefault="000476B5" w:rsidP="00FA27AA">
            <w:pPr>
              <w:ind w:left="5249" w:right="-198"/>
              <w:jc w:val="left"/>
              <w:rPr>
                <w:sz w:val="20"/>
                <w:szCs w:val="20"/>
                <w:lang w:val="en-GB"/>
              </w:rPr>
            </w:pPr>
            <w:r w:rsidRPr="000D1EE6">
              <w:rPr>
                <w:sz w:val="20"/>
                <w:lang w:val="en-GB"/>
              </w:rPr>
              <w:t>Phase III:</w:t>
            </w:r>
          </w:p>
        </w:tc>
        <w:tc>
          <w:tcPr>
            <w:tcW w:w="683" w:type="pct"/>
            <w:tcBorders>
              <w:top w:val="nil"/>
              <w:left w:val="nil"/>
              <w:bottom w:val="nil"/>
              <w:right w:val="single" w:sz="4" w:space="0" w:color="auto"/>
            </w:tcBorders>
            <w:shd w:val="clear" w:color="auto" w:fill="FFFFFF" w:themeFill="background1"/>
            <w:vAlign w:val="bottom"/>
          </w:tcPr>
          <w:p w14:paraId="4894D36B" w14:textId="77777777" w:rsidR="000476B5" w:rsidRPr="000D1EE6" w:rsidRDefault="000476B5" w:rsidP="00FA27AA">
            <w:pPr>
              <w:jc w:val="right"/>
              <w:rPr>
                <w:sz w:val="20"/>
                <w:szCs w:val="20"/>
                <w:lang w:val="en-GB"/>
              </w:rPr>
            </w:pPr>
            <w:r w:rsidRPr="000D1EE6">
              <w:rPr>
                <w:sz w:val="20"/>
                <w:lang w:val="en-GB"/>
              </w:rPr>
              <w:t>Mar-99</w:t>
            </w:r>
          </w:p>
        </w:tc>
        <w:tc>
          <w:tcPr>
            <w:tcW w:w="909" w:type="pct"/>
            <w:tcBorders>
              <w:top w:val="nil"/>
              <w:left w:val="single" w:sz="4" w:space="0" w:color="auto"/>
              <w:bottom w:val="nil"/>
              <w:right w:val="single" w:sz="4" w:space="0" w:color="auto"/>
            </w:tcBorders>
            <w:shd w:val="clear" w:color="auto" w:fill="FFFFFF" w:themeFill="background1"/>
          </w:tcPr>
          <w:p w14:paraId="107F9939" w14:textId="77777777" w:rsidR="000476B5" w:rsidRPr="000D1EE6" w:rsidRDefault="000476B5" w:rsidP="00FA27AA">
            <w:pPr>
              <w:jc w:val="right"/>
              <w:rPr>
                <w:sz w:val="20"/>
                <w:szCs w:val="20"/>
                <w:lang w:val="en-GB"/>
              </w:rPr>
            </w:pPr>
            <w:r w:rsidRPr="000D1EE6">
              <w:rPr>
                <w:sz w:val="20"/>
                <w:lang w:val="en-GB"/>
              </w:rPr>
              <w:t>105,568</w:t>
            </w:r>
          </w:p>
        </w:tc>
      </w:tr>
      <w:tr w:rsidR="000476B5" w:rsidRPr="000D1EE6" w14:paraId="26F43448"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6A5CAA23" w14:textId="77777777" w:rsidR="000476B5" w:rsidRPr="000D1EE6" w:rsidRDefault="000476B5" w:rsidP="00FA27AA">
            <w:pPr>
              <w:ind w:left="5249" w:right="-198"/>
              <w:jc w:val="left"/>
              <w:rPr>
                <w:sz w:val="20"/>
                <w:szCs w:val="20"/>
                <w:lang w:val="en-GB"/>
              </w:rPr>
            </w:pPr>
            <w:r w:rsidRPr="000D1EE6">
              <w:rPr>
                <w:sz w:val="20"/>
                <w:lang w:val="en-GB"/>
              </w:rPr>
              <w:t>Phase IV:</w:t>
            </w:r>
          </w:p>
        </w:tc>
        <w:tc>
          <w:tcPr>
            <w:tcW w:w="683" w:type="pct"/>
            <w:tcBorders>
              <w:top w:val="nil"/>
              <w:left w:val="nil"/>
              <w:bottom w:val="nil"/>
              <w:right w:val="single" w:sz="4" w:space="0" w:color="auto"/>
            </w:tcBorders>
            <w:shd w:val="clear" w:color="auto" w:fill="FFFFFF" w:themeFill="background1"/>
            <w:vAlign w:val="bottom"/>
          </w:tcPr>
          <w:p w14:paraId="7FF7F620" w14:textId="77777777" w:rsidR="000476B5" w:rsidRPr="000D1EE6" w:rsidRDefault="000476B5" w:rsidP="00FA27AA">
            <w:pPr>
              <w:tabs>
                <w:tab w:val="left" w:pos="6840"/>
              </w:tabs>
              <w:ind w:left="-108"/>
              <w:jc w:val="right"/>
              <w:rPr>
                <w:sz w:val="20"/>
                <w:szCs w:val="20"/>
                <w:lang w:val="en-GB"/>
              </w:rPr>
            </w:pPr>
            <w:r w:rsidRPr="000D1EE6">
              <w:rPr>
                <w:sz w:val="20"/>
                <w:lang w:val="en-GB"/>
              </w:rPr>
              <w:t>Dec-01</w:t>
            </w:r>
          </w:p>
        </w:tc>
        <w:tc>
          <w:tcPr>
            <w:tcW w:w="909" w:type="pct"/>
            <w:tcBorders>
              <w:top w:val="nil"/>
              <w:left w:val="single" w:sz="4" w:space="0" w:color="auto"/>
              <w:bottom w:val="nil"/>
              <w:right w:val="single" w:sz="4" w:space="0" w:color="auto"/>
            </w:tcBorders>
            <w:shd w:val="clear" w:color="auto" w:fill="FFFFFF" w:themeFill="background1"/>
          </w:tcPr>
          <w:p w14:paraId="66AA1BAA" w14:textId="77777777" w:rsidR="000476B5" w:rsidRPr="000D1EE6" w:rsidRDefault="000476B5" w:rsidP="00FA27AA">
            <w:pPr>
              <w:jc w:val="right"/>
              <w:rPr>
                <w:sz w:val="20"/>
                <w:szCs w:val="20"/>
                <w:lang w:val="en-GB"/>
              </w:rPr>
            </w:pPr>
            <w:r w:rsidRPr="000D1EE6">
              <w:rPr>
                <w:sz w:val="20"/>
                <w:lang w:val="en-GB"/>
              </w:rPr>
              <w:t>104,224</w:t>
            </w:r>
          </w:p>
        </w:tc>
      </w:tr>
      <w:tr w:rsidR="000476B5" w:rsidRPr="000D1EE6" w14:paraId="3B76B331"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01867ABD" w14:textId="77777777" w:rsidR="000476B5" w:rsidRPr="000D1EE6" w:rsidRDefault="000476B5" w:rsidP="00FA27AA">
            <w:pPr>
              <w:ind w:left="5249" w:right="-198"/>
              <w:jc w:val="left"/>
              <w:rPr>
                <w:sz w:val="20"/>
                <w:szCs w:val="20"/>
                <w:lang w:val="en-GB"/>
              </w:rPr>
            </w:pPr>
            <w:r w:rsidRPr="000D1EE6">
              <w:rPr>
                <w:sz w:val="20"/>
                <w:lang w:val="en-GB"/>
              </w:rPr>
              <w:t>Phase V:</w:t>
            </w:r>
          </w:p>
        </w:tc>
        <w:tc>
          <w:tcPr>
            <w:tcW w:w="683" w:type="pct"/>
            <w:tcBorders>
              <w:top w:val="nil"/>
              <w:left w:val="nil"/>
              <w:bottom w:val="nil"/>
              <w:right w:val="single" w:sz="4" w:space="0" w:color="auto"/>
            </w:tcBorders>
            <w:shd w:val="clear" w:color="auto" w:fill="FFFFFF" w:themeFill="background1"/>
            <w:vAlign w:val="bottom"/>
          </w:tcPr>
          <w:p w14:paraId="1F1F4A34" w14:textId="77777777" w:rsidR="000476B5" w:rsidRPr="000D1EE6" w:rsidRDefault="000476B5" w:rsidP="00FA27AA">
            <w:pPr>
              <w:tabs>
                <w:tab w:val="left" w:pos="6840"/>
              </w:tabs>
              <w:ind w:left="-108"/>
              <w:jc w:val="right"/>
              <w:rPr>
                <w:sz w:val="20"/>
                <w:szCs w:val="20"/>
                <w:lang w:val="en-GB"/>
              </w:rPr>
            </w:pPr>
            <w:r w:rsidRPr="000D1EE6">
              <w:rPr>
                <w:sz w:val="20"/>
                <w:lang w:val="en-GB"/>
              </w:rPr>
              <w:t>Dec-03</w:t>
            </w:r>
          </w:p>
        </w:tc>
        <w:tc>
          <w:tcPr>
            <w:tcW w:w="909" w:type="pct"/>
            <w:tcBorders>
              <w:top w:val="nil"/>
              <w:left w:val="single" w:sz="4" w:space="0" w:color="auto"/>
              <w:bottom w:val="nil"/>
              <w:right w:val="single" w:sz="4" w:space="0" w:color="auto"/>
            </w:tcBorders>
            <w:shd w:val="clear" w:color="auto" w:fill="FFFFFF" w:themeFill="background1"/>
          </w:tcPr>
          <w:p w14:paraId="0E6E6072" w14:textId="77777777" w:rsidR="000476B5" w:rsidRPr="000D1EE6" w:rsidRDefault="000476B5" w:rsidP="00FA27AA">
            <w:pPr>
              <w:jc w:val="right"/>
              <w:rPr>
                <w:sz w:val="20"/>
                <w:szCs w:val="20"/>
                <w:lang w:val="en-GB"/>
              </w:rPr>
            </w:pPr>
            <w:r w:rsidRPr="000D1EE6">
              <w:rPr>
                <w:sz w:val="20"/>
                <w:lang w:val="en-GB"/>
              </w:rPr>
              <w:t>139,737</w:t>
            </w:r>
          </w:p>
        </w:tc>
      </w:tr>
      <w:tr w:rsidR="000476B5" w:rsidRPr="000D1EE6" w14:paraId="30E86522"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53C542B7" w14:textId="77777777" w:rsidR="000476B5" w:rsidRPr="000D1EE6" w:rsidRDefault="000476B5" w:rsidP="00FA27AA">
            <w:pPr>
              <w:ind w:left="5249" w:right="-198"/>
              <w:jc w:val="left"/>
              <w:rPr>
                <w:sz w:val="20"/>
                <w:szCs w:val="20"/>
                <w:lang w:val="en-GB"/>
              </w:rPr>
            </w:pPr>
            <w:r w:rsidRPr="000D1EE6">
              <w:rPr>
                <w:sz w:val="20"/>
                <w:lang w:val="en-GB"/>
              </w:rPr>
              <w:t>Phase VI:</w:t>
            </w:r>
          </w:p>
        </w:tc>
        <w:tc>
          <w:tcPr>
            <w:tcW w:w="683" w:type="pct"/>
            <w:tcBorders>
              <w:top w:val="nil"/>
              <w:left w:val="nil"/>
              <w:bottom w:val="nil"/>
              <w:right w:val="single" w:sz="4" w:space="0" w:color="auto"/>
            </w:tcBorders>
            <w:shd w:val="clear" w:color="auto" w:fill="FFFFFF" w:themeFill="background1"/>
            <w:vAlign w:val="bottom"/>
          </w:tcPr>
          <w:p w14:paraId="519D5BD1" w14:textId="77777777" w:rsidR="000476B5" w:rsidRPr="000D1EE6" w:rsidRDefault="000476B5" w:rsidP="00FA27AA">
            <w:pPr>
              <w:tabs>
                <w:tab w:val="left" w:pos="6840"/>
              </w:tabs>
              <w:ind w:left="-108"/>
              <w:jc w:val="right"/>
              <w:rPr>
                <w:sz w:val="20"/>
                <w:szCs w:val="20"/>
                <w:lang w:val="en-GB"/>
              </w:rPr>
            </w:pPr>
            <w:r w:rsidRPr="000D1EE6">
              <w:rPr>
                <w:sz w:val="20"/>
                <w:lang w:val="en-GB"/>
              </w:rPr>
              <w:t>Nov-05</w:t>
            </w:r>
          </w:p>
        </w:tc>
        <w:tc>
          <w:tcPr>
            <w:tcW w:w="909" w:type="pct"/>
            <w:tcBorders>
              <w:top w:val="nil"/>
              <w:left w:val="single" w:sz="4" w:space="0" w:color="auto"/>
              <w:bottom w:val="nil"/>
              <w:right w:val="single" w:sz="4" w:space="0" w:color="auto"/>
            </w:tcBorders>
            <w:shd w:val="clear" w:color="auto" w:fill="FFFFFF" w:themeFill="background1"/>
          </w:tcPr>
          <w:p w14:paraId="1CD84C00" w14:textId="77777777" w:rsidR="000476B5" w:rsidRPr="000D1EE6" w:rsidRDefault="000476B5" w:rsidP="00FA27AA">
            <w:pPr>
              <w:jc w:val="right"/>
              <w:rPr>
                <w:sz w:val="20"/>
                <w:szCs w:val="20"/>
                <w:lang w:val="en-GB"/>
              </w:rPr>
            </w:pPr>
            <w:r w:rsidRPr="000D1EE6">
              <w:rPr>
                <w:sz w:val="20"/>
                <w:lang w:val="en-GB"/>
              </w:rPr>
              <w:t>138,068</w:t>
            </w:r>
          </w:p>
        </w:tc>
      </w:tr>
      <w:tr w:rsidR="000476B5" w:rsidRPr="000D1EE6" w14:paraId="1DCA68F1"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5E7C879E" w14:textId="77777777" w:rsidR="000476B5" w:rsidRPr="000D1EE6" w:rsidRDefault="000476B5" w:rsidP="00FA27AA">
            <w:pPr>
              <w:ind w:left="5249" w:right="-198"/>
              <w:jc w:val="left"/>
              <w:rPr>
                <w:sz w:val="20"/>
                <w:szCs w:val="20"/>
                <w:lang w:val="en-GB"/>
              </w:rPr>
            </w:pPr>
            <w:r w:rsidRPr="000D1EE6">
              <w:rPr>
                <w:sz w:val="20"/>
                <w:lang w:val="en-GB"/>
              </w:rPr>
              <w:t>Phase VII:</w:t>
            </w:r>
          </w:p>
        </w:tc>
        <w:tc>
          <w:tcPr>
            <w:tcW w:w="683" w:type="pct"/>
            <w:tcBorders>
              <w:top w:val="nil"/>
              <w:left w:val="nil"/>
              <w:bottom w:val="nil"/>
              <w:right w:val="single" w:sz="4" w:space="0" w:color="auto"/>
            </w:tcBorders>
            <w:shd w:val="clear" w:color="auto" w:fill="FFFFFF" w:themeFill="background1"/>
            <w:vAlign w:val="bottom"/>
          </w:tcPr>
          <w:p w14:paraId="6A6B9010" w14:textId="77777777" w:rsidR="000476B5" w:rsidRPr="000D1EE6" w:rsidRDefault="000476B5" w:rsidP="00FA27AA">
            <w:pPr>
              <w:tabs>
                <w:tab w:val="left" w:pos="6840"/>
              </w:tabs>
              <w:ind w:left="-108"/>
              <w:jc w:val="right"/>
              <w:rPr>
                <w:sz w:val="20"/>
                <w:szCs w:val="20"/>
                <w:lang w:val="en-GB"/>
              </w:rPr>
            </w:pPr>
            <w:r w:rsidRPr="000D1EE6">
              <w:rPr>
                <w:sz w:val="20"/>
                <w:lang w:val="en-GB"/>
              </w:rPr>
              <w:t>Nov-07</w:t>
            </w:r>
          </w:p>
        </w:tc>
        <w:tc>
          <w:tcPr>
            <w:tcW w:w="909" w:type="pct"/>
            <w:tcBorders>
              <w:top w:val="nil"/>
              <w:left w:val="single" w:sz="4" w:space="0" w:color="auto"/>
              <w:bottom w:val="nil"/>
              <w:right w:val="single" w:sz="4" w:space="0" w:color="auto"/>
            </w:tcBorders>
            <w:shd w:val="clear" w:color="auto" w:fill="FFFFFF" w:themeFill="background1"/>
          </w:tcPr>
          <w:p w14:paraId="3B82A395" w14:textId="77777777" w:rsidR="000476B5" w:rsidRPr="000D1EE6" w:rsidRDefault="000476B5" w:rsidP="00FA27AA">
            <w:pPr>
              <w:jc w:val="right"/>
              <w:rPr>
                <w:sz w:val="20"/>
                <w:szCs w:val="20"/>
                <w:lang w:val="en-GB"/>
              </w:rPr>
            </w:pPr>
            <w:r w:rsidRPr="000D1EE6">
              <w:rPr>
                <w:sz w:val="20"/>
                <w:lang w:val="en-GB"/>
              </w:rPr>
              <w:t>127,917</w:t>
            </w:r>
          </w:p>
        </w:tc>
      </w:tr>
      <w:tr w:rsidR="000476B5" w:rsidRPr="000D1EE6" w14:paraId="1B82DB78"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7928A8E8" w14:textId="77777777" w:rsidR="000476B5" w:rsidRPr="000D1EE6" w:rsidRDefault="000476B5" w:rsidP="00FA27AA">
            <w:pPr>
              <w:ind w:left="5249" w:right="-198"/>
              <w:jc w:val="left"/>
              <w:rPr>
                <w:sz w:val="20"/>
                <w:szCs w:val="20"/>
                <w:lang w:val="en-GB"/>
              </w:rPr>
            </w:pPr>
            <w:r w:rsidRPr="000D1EE6">
              <w:rPr>
                <w:sz w:val="20"/>
                <w:lang w:val="en-GB"/>
              </w:rPr>
              <w:t>Phase VIII:</w:t>
            </w:r>
          </w:p>
        </w:tc>
        <w:tc>
          <w:tcPr>
            <w:tcW w:w="683" w:type="pct"/>
            <w:tcBorders>
              <w:top w:val="nil"/>
              <w:left w:val="nil"/>
              <w:bottom w:val="nil"/>
              <w:right w:val="single" w:sz="4" w:space="0" w:color="auto"/>
            </w:tcBorders>
            <w:shd w:val="clear" w:color="auto" w:fill="FFFFFF" w:themeFill="background1"/>
            <w:vAlign w:val="bottom"/>
          </w:tcPr>
          <w:p w14:paraId="27E4D7CD" w14:textId="77777777" w:rsidR="000476B5" w:rsidRPr="000D1EE6" w:rsidRDefault="000476B5" w:rsidP="00FA27AA">
            <w:pPr>
              <w:tabs>
                <w:tab w:val="left" w:pos="6840"/>
              </w:tabs>
              <w:ind w:left="-108"/>
              <w:jc w:val="right"/>
              <w:rPr>
                <w:sz w:val="20"/>
                <w:szCs w:val="20"/>
                <w:lang w:val="en-GB"/>
              </w:rPr>
            </w:pPr>
            <w:r w:rsidRPr="000D1EE6">
              <w:rPr>
                <w:sz w:val="20"/>
                <w:lang w:val="en-GB"/>
              </w:rPr>
              <w:t>Nov-09</w:t>
            </w:r>
          </w:p>
        </w:tc>
        <w:tc>
          <w:tcPr>
            <w:tcW w:w="909" w:type="pct"/>
            <w:tcBorders>
              <w:top w:val="nil"/>
              <w:left w:val="single" w:sz="4" w:space="0" w:color="auto"/>
              <w:bottom w:val="nil"/>
              <w:right w:val="single" w:sz="4" w:space="0" w:color="auto"/>
            </w:tcBorders>
            <w:shd w:val="clear" w:color="auto" w:fill="FFFFFF" w:themeFill="background1"/>
          </w:tcPr>
          <w:p w14:paraId="11378F58" w14:textId="77777777" w:rsidR="000476B5" w:rsidRPr="000D1EE6" w:rsidRDefault="000476B5" w:rsidP="00FA27AA">
            <w:pPr>
              <w:jc w:val="right"/>
              <w:rPr>
                <w:sz w:val="20"/>
                <w:szCs w:val="20"/>
                <w:lang w:val="en-GB"/>
              </w:rPr>
            </w:pPr>
            <w:r w:rsidRPr="000D1EE6">
              <w:rPr>
                <w:sz w:val="20"/>
                <w:lang w:val="en-GB"/>
              </w:rPr>
              <w:t>140,502</w:t>
            </w:r>
          </w:p>
        </w:tc>
      </w:tr>
      <w:tr w:rsidR="000476B5" w:rsidRPr="000D1EE6" w14:paraId="2DC59D7E"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062A3C6D" w14:textId="77777777" w:rsidR="000476B5" w:rsidRPr="000D1EE6" w:rsidRDefault="000476B5" w:rsidP="00FA27AA">
            <w:pPr>
              <w:ind w:left="5249" w:right="-198"/>
              <w:jc w:val="left"/>
              <w:rPr>
                <w:sz w:val="20"/>
                <w:szCs w:val="20"/>
                <w:lang w:val="en-GB"/>
              </w:rPr>
            </w:pPr>
            <w:r w:rsidRPr="000D1EE6">
              <w:rPr>
                <w:sz w:val="20"/>
                <w:lang w:val="en-GB"/>
              </w:rPr>
              <w:t>Phase IX:</w:t>
            </w:r>
          </w:p>
        </w:tc>
        <w:tc>
          <w:tcPr>
            <w:tcW w:w="683" w:type="pct"/>
            <w:tcBorders>
              <w:top w:val="nil"/>
              <w:left w:val="nil"/>
              <w:bottom w:val="nil"/>
              <w:right w:val="single" w:sz="4" w:space="0" w:color="auto"/>
            </w:tcBorders>
            <w:shd w:val="clear" w:color="auto" w:fill="FFFFFF" w:themeFill="background1"/>
            <w:vAlign w:val="bottom"/>
          </w:tcPr>
          <w:p w14:paraId="1D5CCD0F" w14:textId="77777777" w:rsidR="000476B5" w:rsidRPr="000D1EE6" w:rsidRDefault="000476B5" w:rsidP="00FA27AA">
            <w:pPr>
              <w:tabs>
                <w:tab w:val="left" w:pos="6840"/>
              </w:tabs>
              <w:ind w:left="-108"/>
              <w:jc w:val="right"/>
              <w:rPr>
                <w:sz w:val="20"/>
                <w:szCs w:val="20"/>
                <w:lang w:val="en-GB"/>
              </w:rPr>
            </w:pPr>
            <w:r w:rsidRPr="000D1EE6">
              <w:rPr>
                <w:sz w:val="20"/>
                <w:lang w:val="en-GB"/>
              </w:rPr>
              <w:t>Nov-11</w:t>
            </w:r>
          </w:p>
        </w:tc>
        <w:tc>
          <w:tcPr>
            <w:tcW w:w="909" w:type="pct"/>
            <w:tcBorders>
              <w:top w:val="nil"/>
              <w:left w:val="single" w:sz="4" w:space="0" w:color="auto"/>
              <w:bottom w:val="nil"/>
              <w:right w:val="single" w:sz="4" w:space="0" w:color="auto"/>
            </w:tcBorders>
            <w:shd w:val="clear" w:color="auto" w:fill="FFFFFF" w:themeFill="background1"/>
          </w:tcPr>
          <w:p w14:paraId="0C33796A" w14:textId="77777777" w:rsidR="000476B5" w:rsidRPr="000D1EE6" w:rsidRDefault="000476B5" w:rsidP="00FA27AA">
            <w:pPr>
              <w:jc w:val="right"/>
              <w:rPr>
                <w:sz w:val="20"/>
                <w:szCs w:val="20"/>
                <w:lang w:val="en-GB"/>
              </w:rPr>
            </w:pPr>
            <w:r w:rsidRPr="000D1EE6">
              <w:rPr>
                <w:sz w:val="20"/>
                <w:lang w:val="en-GB"/>
              </w:rPr>
              <w:t>140,513</w:t>
            </w:r>
          </w:p>
        </w:tc>
      </w:tr>
      <w:tr w:rsidR="000476B5" w:rsidRPr="000D1EE6" w14:paraId="5C35F693"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1137B747" w14:textId="77777777" w:rsidR="000476B5" w:rsidRPr="000D1EE6" w:rsidRDefault="000476B5" w:rsidP="00FA27AA">
            <w:pPr>
              <w:ind w:left="5249" w:right="-198"/>
              <w:jc w:val="left"/>
              <w:rPr>
                <w:sz w:val="20"/>
                <w:szCs w:val="20"/>
                <w:lang w:val="en-GB"/>
              </w:rPr>
            </w:pPr>
            <w:r w:rsidRPr="000D1EE6">
              <w:rPr>
                <w:sz w:val="20"/>
                <w:lang w:val="en-GB"/>
              </w:rPr>
              <w:t>Phase X:</w:t>
            </w:r>
          </w:p>
        </w:tc>
        <w:tc>
          <w:tcPr>
            <w:tcW w:w="683" w:type="pct"/>
            <w:tcBorders>
              <w:top w:val="nil"/>
              <w:left w:val="nil"/>
              <w:bottom w:val="nil"/>
              <w:right w:val="single" w:sz="4" w:space="0" w:color="auto"/>
            </w:tcBorders>
            <w:shd w:val="clear" w:color="auto" w:fill="FFFFFF" w:themeFill="background1"/>
            <w:vAlign w:val="bottom"/>
          </w:tcPr>
          <w:p w14:paraId="217EE3BB" w14:textId="77777777" w:rsidR="000476B5" w:rsidRPr="000D1EE6" w:rsidRDefault="000476B5" w:rsidP="00FA27AA">
            <w:pPr>
              <w:tabs>
                <w:tab w:val="left" w:pos="6840"/>
              </w:tabs>
              <w:ind w:left="-108"/>
              <w:jc w:val="right"/>
              <w:rPr>
                <w:sz w:val="20"/>
                <w:szCs w:val="20"/>
                <w:lang w:val="en-GB"/>
              </w:rPr>
            </w:pPr>
            <w:r w:rsidRPr="000D1EE6">
              <w:rPr>
                <w:sz w:val="20"/>
                <w:lang w:val="en-GB"/>
              </w:rPr>
              <w:t>Dec-13</w:t>
            </w:r>
          </w:p>
        </w:tc>
        <w:tc>
          <w:tcPr>
            <w:tcW w:w="909" w:type="pct"/>
            <w:tcBorders>
              <w:top w:val="nil"/>
              <w:left w:val="single" w:sz="4" w:space="0" w:color="auto"/>
              <w:bottom w:val="nil"/>
              <w:right w:val="single" w:sz="4" w:space="0" w:color="auto"/>
            </w:tcBorders>
            <w:shd w:val="clear" w:color="auto" w:fill="FFFFFF" w:themeFill="background1"/>
          </w:tcPr>
          <w:p w14:paraId="1BF3349C" w14:textId="77777777" w:rsidR="000476B5" w:rsidRPr="000D1EE6" w:rsidRDefault="000476B5" w:rsidP="00FA27AA">
            <w:pPr>
              <w:jc w:val="right"/>
              <w:rPr>
                <w:sz w:val="20"/>
                <w:szCs w:val="20"/>
                <w:lang w:val="en-GB"/>
              </w:rPr>
            </w:pPr>
            <w:r w:rsidRPr="000D1EE6">
              <w:rPr>
                <w:sz w:val="20"/>
                <w:lang w:val="en-GB"/>
              </w:rPr>
              <w:t>140,513</w:t>
            </w:r>
          </w:p>
        </w:tc>
      </w:tr>
      <w:tr w:rsidR="000476B5" w:rsidRPr="000D1EE6" w14:paraId="3BC9850C"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1D413E32" w14:textId="77777777" w:rsidR="000476B5" w:rsidRPr="000D1EE6" w:rsidRDefault="000476B5" w:rsidP="00FA27AA">
            <w:pPr>
              <w:ind w:left="5249" w:right="-198"/>
              <w:jc w:val="left"/>
              <w:rPr>
                <w:sz w:val="20"/>
                <w:szCs w:val="20"/>
                <w:lang w:val="en-GB"/>
              </w:rPr>
            </w:pPr>
            <w:r w:rsidRPr="000D1EE6">
              <w:rPr>
                <w:sz w:val="20"/>
                <w:lang w:val="en-GB"/>
              </w:rPr>
              <w:t>Phase XI:</w:t>
            </w:r>
          </w:p>
        </w:tc>
        <w:tc>
          <w:tcPr>
            <w:tcW w:w="683" w:type="pct"/>
            <w:tcBorders>
              <w:top w:val="nil"/>
              <w:left w:val="nil"/>
              <w:bottom w:val="nil"/>
              <w:right w:val="single" w:sz="4" w:space="0" w:color="auto"/>
            </w:tcBorders>
            <w:shd w:val="clear" w:color="auto" w:fill="FFFFFF" w:themeFill="background1"/>
            <w:vAlign w:val="bottom"/>
          </w:tcPr>
          <w:p w14:paraId="6AFBC101" w14:textId="77777777" w:rsidR="000476B5" w:rsidRPr="000D1EE6" w:rsidRDefault="000476B5" w:rsidP="00FA27AA">
            <w:pPr>
              <w:tabs>
                <w:tab w:val="left" w:pos="6840"/>
              </w:tabs>
              <w:ind w:left="-108"/>
              <w:jc w:val="right"/>
              <w:rPr>
                <w:sz w:val="20"/>
                <w:szCs w:val="20"/>
                <w:lang w:val="en-GB"/>
              </w:rPr>
            </w:pPr>
            <w:r w:rsidRPr="000D1EE6">
              <w:rPr>
                <w:sz w:val="20"/>
                <w:lang w:val="en-GB"/>
              </w:rPr>
              <w:t>Nov-15</w:t>
            </w:r>
          </w:p>
        </w:tc>
        <w:tc>
          <w:tcPr>
            <w:tcW w:w="909" w:type="pct"/>
            <w:tcBorders>
              <w:top w:val="nil"/>
              <w:left w:val="single" w:sz="4" w:space="0" w:color="auto"/>
              <w:bottom w:val="nil"/>
              <w:right w:val="single" w:sz="4" w:space="0" w:color="auto"/>
            </w:tcBorders>
            <w:shd w:val="clear" w:color="auto" w:fill="FFFFFF" w:themeFill="background1"/>
          </w:tcPr>
          <w:p w14:paraId="57283015" w14:textId="77777777" w:rsidR="000476B5" w:rsidRPr="000D1EE6" w:rsidRDefault="000476B5" w:rsidP="00FA27AA">
            <w:pPr>
              <w:jc w:val="right"/>
              <w:rPr>
                <w:sz w:val="20"/>
                <w:szCs w:val="20"/>
                <w:lang w:val="en-GB"/>
              </w:rPr>
            </w:pPr>
            <w:r w:rsidRPr="000D1EE6">
              <w:rPr>
                <w:sz w:val="20"/>
                <w:lang w:val="en-GB"/>
              </w:rPr>
              <w:t>179,659</w:t>
            </w:r>
          </w:p>
        </w:tc>
      </w:tr>
      <w:tr w:rsidR="000476B5" w:rsidRPr="000D1EE6" w14:paraId="5B93E1F0"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3D01FB05" w14:textId="77777777" w:rsidR="000476B5" w:rsidRPr="000D1EE6" w:rsidRDefault="000476B5" w:rsidP="00FA27AA">
            <w:pPr>
              <w:ind w:left="5249" w:right="-198"/>
              <w:jc w:val="left"/>
              <w:rPr>
                <w:sz w:val="20"/>
                <w:szCs w:val="20"/>
                <w:lang w:val="en-GB"/>
              </w:rPr>
            </w:pPr>
            <w:r w:rsidRPr="000D1EE6">
              <w:rPr>
                <w:sz w:val="20"/>
                <w:lang w:val="en-GB"/>
              </w:rPr>
              <w:t>Phase XII:</w:t>
            </w:r>
          </w:p>
        </w:tc>
        <w:tc>
          <w:tcPr>
            <w:tcW w:w="683" w:type="pct"/>
            <w:tcBorders>
              <w:top w:val="nil"/>
              <w:left w:val="nil"/>
              <w:bottom w:val="nil"/>
              <w:right w:val="single" w:sz="4" w:space="0" w:color="auto"/>
            </w:tcBorders>
            <w:shd w:val="clear" w:color="auto" w:fill="FFFFFF" w:themeFill="background1"/>
            <w:vAlign w:val="bottom"/>
          </w:tcPr>
          <w:p w14:paraId="1007CA9B" w14:textId="77777777" w:rsidR="000476B5" w:rsidRPr="000D1EE6" w:rsidRDefault="000476B5" w:rsidP="00FA27AA">
            <w:pPr>
              <w:tabs>
                <w:tab w:val="left" w:pos="6840"/>
              </w:tabs>
              <w:ind w:left="-108"/>
              <w:jc w:val="right"/>
              <w:rPr>
                <w:sz w:val="20"/>
                <w:szCs w:val="20"/>
                <w:lang w:val="en-GB"/>
              </w:rPr>
            </w:pPr>
            <w:r w:rsidRPr="000D1EE6">
              <w:rPr>
                <w:sz w:val="20"/>
                <w:lang w:val="en-GB"/>
              </w:rPr>
              <w:t>Nov-17</w:t>
            </w:r>
          </w:p>
        </w:tc>
        <w:tc>
          <w:tcPr>
            <w:tcW w:w="909" w:type="pct"/>
            <w:tcBorders>
              <w:top w:val="nil"/>
              <w:left w:val="single" w:sz="4" w:space="0" w:color="auto"/>
              <w:bottom w:val="nil"/>
              <w:right w:val="single" w:sz="4" w:space="0" w:color="auto"/>
            </w:tcBorders>
            <w:shd w:val="clear" w:color="auto" w:fill="FFFFFF" w:themeFill="background1"/>
          </w:tcPr>
          <w:p w14:paraId="15F46358" w14:textId="77777777" w:rsidR="000476B5" w:rsidRPr="000D1EE6" w:rsidRDefault="000476B5" w:rsidP="00FA27AA">
            <w:pPr>
              <w:jc w:val="right"/>
              <w:rPr>
                <w:sz w:val="20"/>
                <w:szCs w:val="20"/>
                <w:lang w:val="en-GB"/>
              </w:rPr>
            </w:pPr>
            <w:r w:rsidRPr="000D1EE6">
              <w:rPr>
                <w:sz w:val="20"/>
                <w:lang w:val="en-GB"/>
              </w:rPr>
              <w:t>174,459</w:t>
            </w:r>
          </w:p>
        </w:tc>
      </w:tr>
      <w:tr w:rsidR="000476B5" w:rsidRPr="000D1EE6" w14:paraId="2F01A4AB"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534F8C27" w14:textId="77777777" w:rsidR="000476B5" w:rsidRPr="000D1EE6" w:rsidRDefault="000476B5" w:rsidP="00FA27AA">
            <w:pPr>
              <w:ind w:left="5249" w:right="-198"/>
              <w:jc w:val="left"/>
              <w:rPr>
                <w:sz w:val="20"/>
                <w:szCs w:val="20"/>
                <w:lang w:val="en-GB"/>
              </w:rPr>
            </w:pPr>
            <w:r w:rsidRPr="000D1EE6">
              <w:rPr>
                <w:sz w:val="20"/>
                <w:lang w:val="en-GB"/>
              </w:rPr>
              <w:t>Phase XIII:</w:t>
            </w:r>
          </w:p>
        </w:tc>
        <w:tc>
          <w:tcPr>
            <w:tcW w:w="683" w:type="pct"/>
            <w:tcBorders>
              <w:top w:val="nil"/>
              <w:left w:val="nil"/>
              <w:bottom w:val="nil"/>
              <w:right w:val="single" w:sz="4" w:space="0" w:color="auto"/>
            </w:tcBorders>
            <w:shd w:val="clear" w:color="auto" w:fill="FFFFFF" w:themeFill="background1"/>
            <w:vAlign w:val="bottom"/>
          </w:tcPr>
          <w:p w14:paraId="2DC09773" w14:textId="77777777" w:rsidR="000476B5" w:rsidRPr="000D1EE6" w:rsidRDefault="000476B5" w:rsidP="00FA27AA">
            <w:pPr>
              <w:tabs>
                <w:tab w:val="left" w:pos="6840"/>
              </w:tabs>
              <w:ind w:left="-108"/>
              <w:jc w:val="right"/>
              <w:rPr>
                <w:sz w:val="20"/>
                <w:szCs w:val="20"/>
                <w:lang w:val="en-GB"/>
              </w:rPr>
            </w:pPr>
            <w:r w:rsidRPr="000D1EE6">
              <w:rPr>
                <w:sz w:val="20"/>
                <w:lang w:val="en-GB"/>
              </w:rPr>
              <w:t>Dec-19</w:t>
            </w:r>
          </w:p>
        </w:tc>
        <w:tc>
          <w:tcPr>
            <w:tcW w:w="909" w:type="pct"/>
            <w:tcBorders>
              <w:top w:val="nil"/>
              <w:left w:val="single" w:sz="4" w:space="0" w:color="auto"/>
              <w:bottom w:val="nil"/>
              <w:right w:val="single" w:sz="4" w:space="0" w:color="auto"/>
            </w:tcBorders>
            <w:shd w:val="clear" w:color="auto" w:fill="FFFFFF" w:themeFill="background1"/>
          </w:tcPr>
          <w:p w14:paraId="507EE41A" w14:textId="77777777" w:rsidR="000476B5" w:rsidRPr="000D1EE6" w:rsidRDefault="000476B5" w:rsidP="00FA27AA">
            <w:pPr>
              <w:jc w:val="right"/>
              <w:rPr>
                <w:sz w:val="20"/>
                <w:szCs w:val="20"/>
                <w:lang w:val="en-GB"/>
              </w:rPr>
            </w:pPr>
            <w:r w:rsidRPr="000D1EE6">
              <w:rPr>
                <w:sz w:val="20"/>
                <w:lang w:val="en-GB"/>
              </w:rPr>
              <w:t>179,857</w:t>
            </w:r>
          </w:p>
        </w:tc>
      </w:tr>
      <w:tr w:rsidR="000476B5" w:rsidRPr="000D1EE6" w14:paraId="0A45F9C7" w14:textId="77777777" w:rsidTr="004F3DB5">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6D170B2F" w14:textId="77777777" w:rsidR="000476B5" w:rsidRPr="000D1EE6" w:rsidRDefault="000476B5" w:rsidP="00FA27AA">
            <w:pPr>
              <w:ind w:left="5249" w:right="-198"/>
              <w:jc w:val="left"/>
              <w:rPr>
                <w:sz w:val="20"/>
                <w:szCs w:val="20"/>
                <w:lang w:val="en-GB"/>
              </w:rPr>
            </w:pPr>
            <w:r w:rsidRPr="000D1EE6">
              <w:rPr>
                <w:sz w:val="20"/>
                <w:lang w:val="en-GB"/>
              </w:rPr>
              <w:t>Phase XIV:</w:t>
            </w:r>
          </w:p>
        </w:tc>
        <w:tc>
          <w:tcPr>
            <w:tcW w:w="683" w:type="pct"/>
            <w:tcBorders>
              <w:top w:val="nil"/>
              <w:left w:val="nil"/>
              <w:bottom w:val="nil"/>
              <w:right w:val="single" w:sz="4" w:space="0" w:color="auto"/>
            </w:tcBorders>
            <w:shd w:val="clear" w:color="auto" w:fill="FFFFFF" w:themeFill="background1"/>
            <w:vAlign w:val="bottom"/>
          </w:tcPr>
          <w:p w14:paraId="28150CD3" w14:textId="77777777" w:rsidR="000476B5" w:rsidRPr="000D1EE6" w:rsidRDefault="000476B5" w:rsidP="00FA27AA">
            <w:pPr>
              <w:tabs>
                <w:tab w:val="left" w:pos="6840"/>
              </w:tabs>
              <w:ind w:left="-108"/>
              <w:jc w:val="right"/>
              <w:rPr>
                <w:sz w:val="20"/>
                <w:szCs w:val="20"/>
                <w:lang w:val="en-GB"/>
              </w:rPr>
            </w:pPr>
            <w:r w:rsidRPr="000D1EE6">
              <w:rPr>
                <w:sz w:val="20"/>
                <w:lang w:val="en-GB"/>
              </w:rPr>
              <w:t>Nov-21</w:t>
            </w:r>
          </w:p>
        </w:tc>
        <w:tc>
          <w:tcPr>
            <w:tcW w:w="909" w:type="pct"/>
            <w:tcBorders>
              <w:top w:val="nil"/>
              <w:left w:val="single" w:sz="4" w:space="0" w:color="auto"/>
              <w:bottom w:val="nil"/>
              <w:right w:val="single" w:sz="4" w:space="0" w:color="auto"/>
            </w:tcBorders>
            <w:shd w:val="clear" w:color="auto" w:fill="FFFFFF" w:themeFill="background1"/>
          </w:tcPr>
          <w:p w14:paraId="4A99D324" w14:textId="77777777" w:rsidR="000476B5" w:rsidRPr="000D1EE6" w:rsidRDefault="000476B5" w:rsidP="00FA27AA">
            <w:pPr>
              <w:jc w:val="right"/>
              <w:rPr>
                <w:sz w:val="20"/>
                <w:szCs w:val="20"/>
                <w:lang w:val="en-GB"/>
              </w:rPr>
            </w:pPr>
            <w:r w:rsidRPr="000D1EE6">
              <w:rPr>
                <w:sz w:val="20"/>
                <w:lang w:val="en-GB"/>
              </w:rPr>
              <w:t>179,857</w:t>
            </w:r>
          </w:p>
        </w:tc>
      </w:tr>
      <w:tr w:rsidR="000476B5" w:rsidRPr="000D1EE6" w14:paraId="13DA56ED" w14:textId="77777777" w:rsidTr="004F3DB5">
        <w:trPr>
          <w:cantSplit/>
          <w:trHeight w:val="233"/>
          <w:jc w:val="center"/>
        </w:trPr>
        <w:tc>
          <w:tcPr>
            <w:tcW w:w="4091" w:type="pct"/>
            <w:gridSpan w:val="2"/>
            <w:tcBorders>
              <w:top w:val="nil"/>
              <w:left w:val="single" w:sz="4" w:space="0" w:color="auto"/>
              <w:bottom w:val="nil"/>
              <w:right w:val="single" w:sz="4" w:space="0" w:color="auto"/>
            </w:tcBorders>
            <w:shd w:val="clear" w:color="auto" w:fill="auto"/>
          </w:tcPr>
          <w:p w14:paraId="398BF7C6" w14:textId="77777777" w:rsidR="000476B5" w:rsidRPr="000D1EE6" w:rsidRDefault="000476B5" w:rsidP="00FA27AA">
            <w:pPr>
              <w:tabs>
                <w:tab w:val="right" w:pos="7560"/>
              </w:tabs>
              <w:ind w:left="6480" w:right="-108"/>
              <w:jc w:val="left"/>
              <w:rPr>
                <w:sz w:val="20"/>
                <w:szCs w:val="20"/>
                <w:lang w:val="en-GB"/>
              </w:rPr>
            </w:pPr>
            <w:r w:rsidRPr="000D1EE6">
              <w:rPr>
                <w:sz w:val="20"/>
                <w:lang w:val="en-GB"/>
              </w:rPr>
              <w:tab/>
              <w:t>Total:</w:t>
            </w:r>
          </w:p>
        </w:tc>
        <w:tc>
          <w:tcPr>
            <w:tcW w:w="909" w:type="pct"/>
            <w:tcBorders>
              <w:top w:val="nil"/>
              <w:left w:val="single" w:sz="4" w:space="0" w:color="auto"/>
              <w:bottom w:val="single" w:sz="4" w:space="0" w:color="auto"/>
              <w:right w:val="single" w:sz="4" w:space="0" w:color="auto"/>
            </w:tcBorders>
            <w:shd w:val="clear" w:color="auto" w:fill="auto"/>
          </w:tcPr>
          <w:p w14:paraId="49AD2E69" w14:textId="77777777" w:rsidR="000476B5" w:rsidRPr="000D1EE6" w:rsidRDefault="000476B5" w:rsidP="00FA27AA">
            <w:pPr>
              <w:jc w:val="right"/>
              <w:rPr>
                <w:sz w:val="20"/>
                <w:szCs w:val="20"/>
                <w:highlight w:val="yellow"/>
                <w:lang w:val="en-GB"/>
              </w:rPr>
            </w:pPr>
            <w:r w:rsidRPr="000D1EE6">
              <w:rPr>
                <w:sz w:val="20"/>
                <w:lang w:val="en-GB"/>
              </w:rPr>
              <w:t>2,072,121</w:t>
            </w:r>
          </w:p>
        </w:tc>
      </w:tr>
      <w:tr w:rsidR="000476B5" w:rsidRPr="000D1EE6" w14:paraId="17075521" w14:textId="77777777" w:rsidTr="004F3DB5">
        <w:trPr>
          <w:cantSplit/>
          <w:trHeight w:val="233"/>
          <w:jc w:val="center"/>
        </w:trPr>
        <w:tc>
          <w:tcPr>
            <w:tcW w:w="4091" w:type="pct"/>
            <w:gridSpan w:val="2"/>
            <w:shd w:val="clear" w:color="auto" w:fill="FFFFFF" w:themeFill="background1"/>
          </w:tcPr>
          <w:p w14:paraId="3A458156" w14:textId="77777777" w:rsidR="000476B5" w:rsidRPr="000D1EE6" w:rsidRDefault="000476B5" w:rsidP="00FA27AA">
            <w:pPr>
              <w:jc w:val="left"/>
              <w:rPr>
                <w:sz w:val="20"/>
                <w:szCs w:val="20"/>
                <w:lang w:val="en-GB"/>
              </w:rPr>
            </w:pPr>
            <w:r w:rsidRPr="000D1EE6">
              <w:rPr>
                <w:sz w:val="20"/>
                <w:lang w:val="en-GB"/>
              </w:rPr>
              <w:t>Amount requested for renewal (phase XV) (US $):</w:t>
            </w:r>
          </w:p>
        </w:tc>
        <w:tc>
          <w:tcPr>
            <w:tcW w:w="909" w:type="pct"/>
            <w:shd w:val="clear" w:color="auto" w:fill="auto"/>
          </w:tcPr>
          <w:p w14:paraId="177FA5C6" w14:textId="77777777" w:rsidR="000476B5" w:rsidRPr="000D1EE6" w:rsidRDefault="000476B5" w:rsidP="00FA27AA">
            <w:pPr>
              <w:jc w:val="right"/>
              <w:rPr>
                <w:sz w:val="20"/>
                <w:szCs w:val="20"/>
                <w:lang w:val="en-GB"/>
              </w:rPr>
            </w:pPr>
            <w:r w:rsidRPr="000D1EE6">
              <w:rPr>
                <w:sz w:val="20"/>
                <w:lang w:val="en-GB"/>
              </w:rPr>
              <w:t>372,304</w:t>
            </w:r>
          </w:p>
        </w:tc>
      </w:tr>
      <w:tr w:rsidR="000476B5" w:rsidRPr="000D1EE6" w14:paraId="75A2CA67" w14:textId="77777777" w:rsidTr="004F3DB5">
        <w:trPr>
          <w:cantSplit/>
          <w:trHeight w:val="233"/>
          <w:jc w:val="center"/>
        </w:trPr>
        <w:tc>
          <w:tcPr>
            <w:tcW w:w="4091" w:type="pct"/>
            <w:gridSpan w:val="2"/>
          </w:tcPr>
          <w:p w14:paraId="0F598F4F" w14:textId="77777777" w:rsidR="000476B5" w:rsidRPr="000D1EE6" w:rsidRDefault="000476B5" w:rsidP="00FA27AA">
            <w:pPr>
              <w:jc w:val="left"/>
              <w:rPr>
                <w:sz w:val="20"/>
                <w:szCs w:val="20"/>
                <w:lang w:val="en-GB"/>
              </w:rPr>
            </w:pPr>
            <w:r w:rsidRPr="000D1EE6">
              <w:rPr>
                <w:sz w:val="20"/>
                <w:lang w:val="en-GB"/>
              </w:rPr>
              <w:t xml:space="preserve">Amount recommended for approval for phase XV (US $): </w:t>
            </w:r>
          </w:p>
        </w:tc>
        <w:tc>
          <w:tcPr>
            <w:tcW w:w="909" w:type="pct"/>
            <w:shd w:val="clear" w:color="auto" w:fill="auto"/>
          </w:tcPr>
          <w:p w14:paraId="79DB85A3" w14:textId="77777777" w:rsidR="000476B5" w:rsidRPr="000D1EE6" w:rsidRDefault="000476B5" w:rsidP="00FA27AA">
            <w:pPr>
              <w:jc w:val="right"/>
              <w:rPr>
                <w:sz w:val="20"/>
                <w:szCs w:val="20"/>
                <w:lang w:val="en-GB"/>
              </w:rPr>
            </w:pPr>
            <w:r w:rsidRPr="000D1EE6">
              <w:rPr>
                <w:sz w:val="20"/>
                <w:lang w:val="en-GB"/>
              </w:rPr>
              <w:t>372,304</w:t>
            </w:r>
          </w:p>
        </w:tc>
      </w:tr>
      <w:tr w:rsidR="000476B5" w:rsidRPr="000D1EE6" w14:paraId="3B4AF5E5" w14:textId="77777777" w:rsidTr="004F3DB5">
        <w:trPr>
          <w:cantSplit/>
          <w:trHeight w:val="233"/>
          <w:jc w:val="center"/>
        </w:trPr>
        <w:tc>
          <w:tcPr>
            <w:tcW w:w="4091" w:type="pct"/>
            <w:gridSpan w:val="2"/>
          </w:tcPr>
          <w:p w14:paraId="013BCBEE" w14:textId="77777777" w:rsidR="000476B5" w:rsidRPr="000D1EE6" w:rsidRDefault="000476B5" w:rsidP="00FA27AA">
            <w:pPr>
              <w:jc w:val="left"/>
              <w:rPr>
                <w:sz w:val="20"/>
                <w:szCs w:val="20"/>
                <w:lang w:val="en-GB"/>
              </w:rPr>
            </w:pPr>
            <w:r w:rsidRPr="000D1EE6">
              <w:rPr>
                <w:sz w:val="20"/>
                <w:lang w:val="en-GB"/>
              </w:rPr>
              <w:t>Agency support costs (US $):</w:t>
            </w:r>
          </w:p>
        </w:tc>
        <w:tc>
          <w:tcPr>
            <w:tcW w:w="909" w:type="pct"/>
            <w:shd w:val="clear" w:color="auto" w:fill="auto"/>
          </w:tcPr>
          <w:p w14:paraId="6E0B1C56" w14:textId="77777777" w:rsidR="000476B5" w:rsidRPr="000D1EE6" w:rsidRDefault="000476B5" w:rsidP="00FA27AA">
            <w:pPr>
              <w:jc w:val="right"/>
              <w:rPr>
                <w:sz w:val="20"/>
                <w:szCs w:val="20"/>
                <w:lang w:val="en-GB"/>
              </w:rPr>
            </w:pPr>
            <w:r w:rsidRPr="000D1EE6">
              <w:rPr>
                <w:sz w:val="20"/>
                <w:lang w:val="en-GB"/>
              </w:rPr>
              <w:t>26,061</w:t>
            </w:r>
          </w:p>
        </w:tc>
      </w:tr>
      <w:tr w:rsidR="000476B5" w:rsidRPr="000D1EE6" w14:paraId="276076D9" w14:textId="77777777" w:rsidTr="004F3DB5">
        <w:trPr>
          <w:cantSplit/>
          <w:trHeight w:val="233"/>
          <w:jc w:val="center"/>
        </w:trPr>
        <w:tc>
          <w:tcPr>
            <w:tcW w:w="4091" w:type="pct"/>
            <w:gridSpan w:val="2"/>
          </w:tcPr>
          <w:p w14:paraId="45C831BA" w14:textId="77777777" w:rsidR="000476B5" w:rsidRPr="000D1EE6" w:rsidRDefault="000476B5" w:rsidP="00FA27AA">
            <w:pPr>
              <w:jc w:val="left"/>
              <w:rPr>
                <w:sz w:val="20"/>
                <w:szCs w:val="20"/>
                <w:lang w:val="en-GB"/>
              </w:rPr>
            </w:pPr>
            <w:r w:rsidRPr="000D1EE6">
              <w:rPr>
                <w:sz w:val="20"/>
                <w:lang w:val="en-GB"/>
              </w:rPr>
              <w:t>Total cost of institutional strengthening phase XV to the Multilateral Fund (US $):</w:t>
            </w:r>
          </w:p>
        </w:tc>
        <w:tc>
          <w:tcPr>
            <w:tcW w:w="909" w:type="pct"/>
            <w:shd w:val="clear" w:color="auto" w:fill="auto"/>
          </w:tcPr>
          <w:p w14:paraId="2C2876C0" w14:textId="77777777" w:rsidR="000476B5" w:rsidRPr="000D1EE6" w:rsidRDefault="000476B5" w:rsidP="00FA27AA">
            <w:pPr>
              <w:jc w:val="right"/>
              <w:rPr>
                <w:sz w:val="20"/>
                <w:szCs w:val="20"/>
                <w:lang w:val="en-GB"/>
              </w:rPr>
            </w:pPr>
            <w:r w:rsidRPr="000D1EE6">
              <w:rPr>
                <w:sz w:val="20"/>
                <w:lang w:val="en-GB"/>
              </w:rPr>
              <w:t>398,365</w:t>
            </w:r>
          </w:p>
        </w:tc>
      </w:tr>
      <w:tr w:rsidR="000476B5" w:rsidRPr="000D1EE6" w14:paraId="6BCE754C" w14:textId="77777777" w:rsidTr="004F3DB5">
        <w:trPr>
          <w:cantSplit/>
          <w:trHeight w:val="233"/>
          <w:jc w:val="center"/>
        </w:trPr>
        <w:tc>
          <w:tcPr>
            <w:tcW w:w="4091" w:type="pct"/>
            <w:gridSpan w:val="2"/>
          </w:tcPr>
          <w:p w14:paraId="3ABC272B" w14:textId="77777777" w:rsidR="000476B5" w:rsidRPr="000D1EE6" w:rsidRDefault="000476B5" w:rsidP="00FA27AA">
            <w:pPr>
              <w:jc w:val="left"/>
              <w:rPr>
                <w:sz w:val="20"/>
                <w:szCs w:val="20"/>
                <w:lang w:val="en-GB"/>
              </w:rPr>
            </w:pPr>
            <w:r w:rsidRPr="000D1EE6">
              <w:rPr>
                <w:sz w:val="20"/>
                <w:lang w:val="en-GB"/>
              </w:rPr>
              <w:lastRenderedPageBreak/>
              <w:t>Date of approval of country programme:</w:t>
            </w:r>
          </w:p>
        </w:tc>
        <w:tc>
          <w:tcPr>
            <w:tcW w:w="909" w:type="pct"/>
            <w:shd w:val="clear" w:color="auto" w:fill="FFFFFF" w:themeFill="background1"/>
          </w:tcPr>
          <w:p w14:paraId="5F376945" w14:textId="77777777" w:rsidR="000476B5" w:rsidRPr="000D1EE6" w:rsidRDefault="000476B5" w:rsidP="00FA27AA">
            <w:pPr>
              <w:jc w:val="right"/>
              <w:rPr>
                <w:sz w:val="20"/>
                <w:szCs w:val="20"/>
                <w:lang w:val="en-GB"/>
              </w:rPr>
            </w:pPr>
            <w:r w:rsidRPr="000D1EE6">
              <w:rPr>
                <w:sz w:val="20"/>
                <w:lang w:val="en-GB"/>
              </w:rPr>
              <w:t>1992</w:t>
            </w:r>
          </w:p>
        </w:tc>
      </w:tr>
      <w:tr w:rsidR="000476B5" w:rsidRPr="000D1EE6" w14:paraId="38744DF6" w14:textId="77777777" w:rsidTr="004F3DB5">
        <w:trPr>
          <w:cantSplit/>
          <w:trHeight w:val="233"/>
          <w:jc w:val="center"/>
        </w:trPr>
        <w:tc>
          <w:tcPr>
            <w:tcW w:w="4091" w:type="pct"/>
            <w:gridSpan w:val="2"/>
            <w:tcBorders>
              <w:bottom w:val="single" w:sz="4" w:space="0" w:color="auto"/>
            </w:tcBorders>
          </w:tcPr>
          <w:p w14:paraId="6A76E0C3" w14:textId="77777777" w:rsidR="000476B5" w:rsidRPr="000D1EE6" w:rsidRDefault="000476B5" w:rsidP="00FA27AA">
            <w:pPr>
              <w:jc w:val="left"/>
              <w:rPr>
                <w:sz w:val="20"/>
                <w:szCs w:val="20"/>
                <w:lang w:val="en-GB"/>
              </w:rPr>
            </w:pPr>
            <w:r w:rsidRPr="000D1EE6">
              <w:rPr>
                <w:sz w:val="20"/>
                <w:lang w:val="en-GB"/>
              </w:rPr>
              <w:t>Date of approval of HCFC phase-out management plan:</w:t>
            </w:r>
          </w:p>
        </w:tc>
        <w:tc>
          <w:tcPr>
            <w:tcW w:w="909" w:type="pct"/>
            <w:tcBorders>
              <w:bottom w:val="single" w:sz="4" w:space="0" w:color="auto"/>
            </w:tcBorders>
            <w:shd w:val="clear" w:color="auto" w:fill="FFFFFF" w:themeFill="background1"/>
          </w:tcPr>
          <w:p w14:paraId="6D99984A" w14:textId="77777777" w:rsidR="000476B5" w:rsidRPr="000D1EE6" w:rsidRDefault="000476B5" w:rsidP="00FA27AA">
            <w:pPr>
              <w:jc w:val="right"/>
              <w:rPr>
                <w:sz w:val="20"/>
                <w:szCs w:val="20"/>
                <w:lang w:val="en-GB"/>
              </w:rPr>
            </w:pPr>
            <w:r w:rsidRPr="000D1EE6">
              <w:rPr>
                <w:sz w:val="20"/>
                <w:lang w:val="en-GB"/>
              </w:rPr>
              <w:t>2011</w:t>
            </w:r>
          </w:p>
        </w:tc>
      </w:tr>
      <w:tr w:rsidR="000476B5" w:rsidRPr="000D1EE6" w14:paraId="53E543FD" w14:textId="77777777" w:rsidTr="004F3DB5">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60DFB29A" w14:textId="23FE544D" w:rsidR="000476B5" w:rsidRPr="000D1EE6" w:rsidRDefault="000476B5" w:rsidP="00FA27AA">
            <w:pPr>
              <w:spacing w:before="20"/>
              <w:jc w:val="left"/>
              <w:rPr>
                <w:sz w:val="19"/>
                <w:szCs w:val="19"/>
                <w:lang w:val="en-GB"/>
              </w:rPr>
            </w:pPr>
            <w:r w:rsidRPr="000D1EE6">
              <w:rPr>
                <w:color w:val="000000" w:themeColor="text1"/>
                <w:sz w:val="19"/>
                <w:lang w:val="en-GB"/>
              </w:rPr>
              <w:t>Baseline consumption of controlled substances (ODP tonnes for ODS/CO</w:t>
            </w:r>
            <w:r w:rsidRPr="000D1EE6">
              <w:rPr>
                <w:color w:val="000000" w:themeColor="text1"/>
                <w:sz w:val="19"/>
                <w:vertAlign w:val="subscript"/>
                <w:lang w:val="en-GB"/>
              </w:rPr>
              <w:t>2</w:t>
            </w:r>
            <w:r w:rsidRPr="000D1EE6">
              <w:rPr>
                <w:color w:val="000000" w:themeColor="text1"/>
                <w:sz w:val="19"/>
                <w:lang w:val="en-GB"/>
              </w:rPr>
              <w:t>-eq tonnes for HFCs):</w:t>
            </w:r>
          </w:p>
        </w:tc>
        <w:tc>
          <w:tcPr>
            <w:tcW w:w="909" w:type="pct"/>
            <w:tcBorders>
              <w:top w:val="single" w:sz="4" w:space="0" w:color="auto"/>
              <w:left w:val="single" w:sz="4" w:space="0" w:color="auto"/>
              <w:bottom w:val="nil"/>
              <w:right w:val="single" w:sz="4" w:space="0" w:color="auto"/>
            </w:tcBorders>
            <w:shd w:val="clear" w:color="auto" w:fill="FFFFFF" w:themeFill="background1"/>
            <w:vAlign w:val="bottom"/>
          </w:tcPr>
          <w:p w14:paraId="00D3AECB" w14:textId="77777777" w:rsidR="000476B5" w:rsidRPr="000D1EE6" w:rsidRDefault="000476B5" w:rsidP="00FA27AA">
            <w:pPr>
              <w:jc w:val="right"/>
              <w:rPr>
                <w:sz w:val="20"/>
                <w:szCs w:val="20"/>
                <w:lang w:val="en-GB"/>
              </w:rPr>
            </w:pPr>
          </w:p>
        </w:tc>
      </w:tr>
      <w:tr w:rsidR="000476B5" w:rsidRPr="000D1EE6" w14:paraId="195F2B4B"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1D6E1B21" w14:textId="77777777" w:rsidR="000476B5" w:rsidRPr="000D1EE6" w:rsidRDefault="000476B5" w:rsidP="00FA27AA">
            <w:pPr>
              <w:ind w:left="447" w:hanging="425"/>
              <w:jc w:val="left"/>
              <w:rPr>
                <w:sz w:val="20"/>
                <w:szCs w:val="20"/>
                <w:lang w:val="en-GB"/>
              </w:rPr>
            </w:pPr>
            <w:r w:rsidRPr="000D1EE6">
              <w:rPr>
                <w:sz w:val="20"/>
                <w:lang w:val="en-GB"/>
              </w:rPr>
              <w:t>(a)</w:t>
            </w:r>
            <w:r w:rsidRPr="000D1EE6">
              <w:rPr>
                <w:sz w:val="20"/>
                <w:lang w:val="en-GB"/>
              </w:rPr>
              <w:tab/>
              <w:t>Annex B, Group III (methyl chloroform) (average 1998-2000)</w:t>
            </w:r>
          </w:p>
        </w:tc>
        <w:tc>
          <w:tcPr>
            <w:tcW w:w="909" w:type="pct"/>
            <w:tcBorders>
              <w:top w:val="nil"/>
              <w:left w:val="single" w:sz="4" w:space="0" w:color="auto"/>
              <w:bottom w:val="nil"/>
              <w:right w:val="single" w:sz="4" w:space="0" w:color="auto"/>
            </w:tcBorders>
            <w:shd w:val="clear" w:color="auto" w:fill="FFFFFF" w:themeFill="background1"/>
            <w:vAlign w:val="bottom"/>
          </w:tcPr>
          <w:p w14:paraId="2413743E" w14:textId="77777777" w:rsidR="000476B5" w:rsidRPr="000D1EE6" w:rsidRDefault="000476B5" w:rsidP="00FA27AA">
            <w:pPr>
              <w:jc w:val="right"/>
              <w:rPr>
                <w:sz w:val="20"/>
                <w:szCs w:val="20"/>
                <w:lang w:val="en-GB"/>
              </w:rPr>
            </w:pPr>
            <w:r w:rsidRPr="000D1EE6">
              <w:rPr>
                <w:sz w:val="20"/>
                <w:lang w:val="en-GB"/>
              </w:rPr>
              <w:t>0.0</w:t>
            </w:r>
          </w:p>
        </w:tc>
      </w:tr>
      <w:tr w:rsidR="000476B5" w:rsidRPr="000D1EE6" w14:paraId="468FBED1"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730C9BA2" w14:textId="77777777" w:rsidR="000476B5" w:rsidRPr="000D1EE6" w:rsidRDefault="000476B5" w:rsidP="00FA27AA">
            <w:pPr>
              <w:spacing w:after="20"/>
              <w:ind w:left="447" w:hanging="447"/>
              <w:jc w:val="left"/>
              <w:rPr>
                <w:sz w:val="20"/>
                <w:szCs w:val="20"/>
                <w:lang w:val="en-GB"/>
              </w:rPr>
            </w:pPr>
            <w:r w:rsidRPr="000D1EE6">
              <w:rPr>
                <w:sz w:val="20"/>
                <w:lang w:val="en-GB"/>
              </w:rPr>
              <w:t>(b)</w:t>
            </w:r>
            <w:r w:rsidRPr="000D1EE6">
              <w:rPr>
                <w:sz w:val="20"/>
                <w:lang w:val="en-GB"/>
              </w:rPr>
              <w:tab/>
              <w:t>Annex C, Group I (HCFCs) (average 2009-2010)</w:t>
            </w:r>
          </w:p>
        </w:tc>
        <w:tc>
          <w:tcPr>
            <w:tcW w:w="909" w:type="pct"/>
            <w:tcBorders>
              <w:top w:val="nil"/>
              <w:left w:val="single" w:sz="4" w:space="0" w:color="auto"/>
              <w:bottom w:val="nil"/>
              <w:right w:val="single" w:sz="4" w:space="0" w:color="auto"/>
            </w:tcBorders>
            <w:shd w:val="clear" w:color="auto" w:fill="FFFFFF" w:themeFill="background1"/>
            <w:vAlign w:val="bottom"/>
          </w:tcPr>
          <w:p w14:paraId="45BB8951" w14:textId="77777777" w:rsidR="000476B5" w:rsidRPr="000D1EE6" w:rsidRDefault="000476B5" w:rsidP="00FA27AA">
            <w:pPr>
              <w:jc w:val="right"/>
              <w:rPr>
                <w:sz w:val="20"/>
                <w:szCs w:val="20"/>
                <w:lang w:val="en-GB"/>
              </w:rPr>
            </w:pPr>
            <w:r w:rsidRPr="000D1EE6">
              <w:rPr>
                <w:sz w:val="20"/>
                <w:lang w:val="en-GB"/>
              </w:rPr>
              <w:t>14.1</w:t>
            </w:r>
          </w:p>
        </w:tc>
      </w:tr>
      <w:tr w:rsidR="000476B5" w:rsidRPr="000D1EE6" w14:paraId="3D16BD9A"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13984254" w14:textId="77777777" w:rsidR="000476B5" w:rsidRPr="000D1EE6" w:rsidRDefault="000476B5" w:rsidP="00FA27AA">
            <w:pPr>
              <w:spacing w:after="20"/>
              <w:ind w:left="447" w:hanging="447"/>
              <w:jc w:val="left"/>
              <w:rPr>
                <w:sz w:val="20"/>
                <w:szCs w:val="20"/>
                <w:lang w:val="en-GB"/>
              </w:rPr>
            </w:pPr>
            <w:r w:rsidRPr="000D1EE6">
              <w:rPr>
                <w:sz w:val="20"/>
                <w:lang w:val="en-GB"/>
              </w:rPr>
              <w:t>(c)</w:t>
            </w:r>
            <w:r w:rsidRPr="000D1EE6">
              <w:rPr>
                <w:sz w:val="20"/>
                <w:lang w:val="en-GB"/>
              </w:rPr>
              <w:tab/>
              <w:t>Annex E (methyl bromide) (average 1995-1998)</w:t>
            </w:r>
          </w:p>
        </w:tc>
        <w:tc>
          <w:tcPr>
            <w:tcW w:w="909" w:type="pct"/>
            <w:tcBorders>
              <w:top w:val="nil"/>
              <w:left w:val="single" w:sz="4" w:space="0" w:color="auto"/>
              <w:bottom w:val="nil"/>
              <w:right w:val="single" w:sz="4" w:space="0" w:color="auto"/>
            </w:tcBorders>
            <w:shd w:val="clear" w:color="auto" w:fill="FFFFFF" w:themeFill="background1"/>
            <w:vAlign w:val="bottom"/>
          </w:tcPr>
          <w:p w14:paraId="5335414B" w14:textId="77777777" w:rsidR="000476B5" w:rsidRPr="000D1EE6" w:rsidRDefault="000476B5" w:rsidP="00FA27AA">
            <w:pPr>
              <w:jc w:val="right"/>
              <w:rPr>
                <w:sz w:val="20"/>
                <w:szCs w:val="20"/>
                <w:lang w:val="en-GB"/>
              </w:rPr>
            </w:pPr>
            <w:r w:rsidRPr="000D1EE6">
              <w:rPr>
                <w:sz w:val="20"/>
                <w:lang w:val="en-GB"/>
              </w:rPr>
              <w:t>342.5</w:t>
            </w:r>
          </w:p>
        </w:tc>
      </w:tr>
      <w:tr w:rsidR="000476B5" w:rsidRPr="000D1EE6" w14:paraId="5D4DB9C8"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2C74913E" w14:textId="77777777" w:rsidR="000476B5" w:rsidRPr="000D1EE6" w:rsidRDefault="000476B5" w:rsidP="00FA27AA">
            <w:pPr>
              <w:spacing w:after="20"/>
              <w:ind w:left="447" w:hanging="467"/>
              <w:jc w:val="left"/>
              <w:rPr>
                <w:sz w:val="20"/>
                <w:szCs w:val="20"/>
                <w:lang w:val="en-GB"/>
              </w:rPr>
            </w:pPr>
            <w:r w:rsidRPr="000D1EE6">
              <w:rPr>
                <w:sz w:val="20"/>
                <w:lang w:val="en-GB"/>
              </w:rPr>
              <w:t>(d)</w:t>
            </w:r>
            <w:r w:rsidRPr="000D1EE6">
              <w:rPr>
                <w:sz w:val="20"/>
                <w:lang w:val="en-GB"/>
              </w:rPr>
              <w:tab/>
              <w:t>Annex F (HFCs) (average 2020-2022 plus 65% of HCFC baseline)</w:t>
            </w:r>
          </w:p>
        </w:tc>
        <w:tc>
          <w:tcPr>
            <w:tcW w:w="909" w:type="pct"/>
            <w:tcBorders>
              <w:top w:val="nil"/>
              <w:left w:val="single" w:sz="4" w:space="0" w:color="auto"/>
              <w:bottom w:val="nil"/>
              <w:right w:val="single" w:sz="4" w:space="0" w:color="auto"/>
            </w:tcBorders>
            <w:shd w:val="clear" w:color="auto" w:fill="FFFFFF" w:themeFill="background1"/>
            <w:vAlign w:val="bottom"/>
          </w:tcPr>
          <w:p w14:paraId="0EF4B844" w14:textId="77777777" w:rsidR="000476B5" w:rsidRPr="000D1EE6" w:rsidRDefault="000476B5" w:rsidP="00FA27AA">
            <w:pPr>
              <w:jc w:val="right"/>
              <w:rPr>
                <w:sz w:val="20"/>
                <w:szCs w:val="20"/>
                <w:lang w:val="en-GB"/>
              </w:rPr>
            </w:pPr>
            <w:r w:rsidRPr="000D1EE6">
              <w:rPr>
                <w:sz w:val="20"/>
                <w:lang w:val="en-GB"/>
              </w:rPr>
              <w:t>1,450,799</w:t>
            </w:r>
          </w:p>
        </w:tc>
      </w:tr>
      <w:tr w:rsidR="000476B5" w:rsidRPr="000D1EE6" w14:paraId="3C15D203" w14:textId="77777777" w:rsidTr="004F3DB5">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09DD0686" w14:textId="77777777" w:rsidR="000476B5" w:rsidRPr="000D1EE6" w:rsidRDefault="000476B5" w:rsidP="00FA27AA">
            <w:pPr>
              <w:spacing w:before="20"/>
              <w:jc w:val="left"/>
              <w:rPr>
                <w:sz w:val="20"/>
                <w:szCs w:val="20"/>
                <w:lang w:val="en-GB"/>
              </w:rPr>
            </w:pPr>
            <w:r w:rsidRPr="000D1EE6">
              <w:rPr>
                <w:sz w:val="20"/>
                <w:lang w:val="en-GB"/>
              </w:rPr>
              <w:t>Latest reported ODS consumption (2022) (ODP tonnes) as per Article 7:</w:t>
            </w:r>
          </w:p>
        </w:tc>
        <w:tc>
          <w:tcPr>
            <w:tcW w:w="909" w:type="pct"/>
            <w:tcBorders>
              <w:top w:val="single" w:sz="4" w:space="0" w:color="auto"/>
              <w:left w:val="single" w:sz="4" w:space="0" w:color="auto"/>
              <w:bottom w:val="nil"/>
              <w:right w:val="single" w:sz="4" w:space="0" w:color="auto"/>
            </w:tcBorders>
            <w:shd w:val="clear" w:color="auto" w:fill="FFFFFF" w:themeFill="background1"/>
          </w:tcPr>
          <w:p w14:paraId="7F50067C" w14:textId="77777777" w:rsidR="000476B5" w:rsidRPr="000D1EE6" w:rsidRDefault="000476B5" w:rsidP="00FA27AA">
            <w:pPr>
              <w:spacing w:before="20"/>
              <w:jc w:val="right"/>
              <w:rPr>
                <w:sz w:val="20"/>
                <w:szCs w:val="20"/>
                <w:lang w:val="en-GB"/>
              </w:rPr>
            </w:pPr>
          </w:p>
        </w:tc>
      </w:tr>
      <w:tr w:rsidR="000476B5" w:rsidRPr="000D1EE6" w14:paraId="7A9DC3CB"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2C268672" w14:textId="77777777" w:rsidR="000476B5" w:rsidRPr="000D1EE6" w:rsidRDefault="000476B5" w:rsidP="00FA27AA">
            <w:pPr>
              <w:ind w:left="447" w:hanging="447"/>
              <w:jc w:val="left"/>
              <w:rPr>
                <w:sz w:val="20"/>
                <w:szCs w:val="20"/>
                <w:lang w:val="en-GB"/>
              </w:rPr>
            </w:pPr>
            <w:r w:rsidRPr="000D1EE6">
              <w:rPr>
                <w:sz w:val="20"/>
                <w:lang w:val="en-GB"/>
              </w:rPr>
              <w:t>(a)</w:t>
            </w:r>
            <w:r w:rsidRPr="000D1EE6">
              <w:rPr>
                <w:sz w:val="20"/>
                <w:lang w:val="en-GB"/>
              </w:rPr>
              <w:tab/>
              <w:t>Annex B, Group III (methyl chloroform)</w:t>
            </w:r>
          </w:p>
        </w:tc>
        <w:tc>
          <w:tcPr>
            <w:tcW w:w="909" w:type="pct"/>
            <w:tcBorders>
              <w:top w:val="nil"/>
              <w:left w:val="single" w:sz="4" w:space="0" w:color="auto"/>
              <w:bottom w:val="nil"/>
              <w:right w:val="single" w:sz="4" w:space="0" w:color="auto"/>
            </w:tcBorders>
            <w:shd w:val="clear" w:color="auto" w:fill="FFFFFF" w:themeFill="background1"/>
            <w:vAlign w:val="bottom"/>
          </w:tcPr>
          <w:p w14:paraId="5D009695" w14:textId="77777777" w:rsidR="000476B5" w:rsidRPr="000D1EE6" w:rsidRDefault="000476B5" w:rsidP="00FA27AA">
            <w:pPr>
              <w:jc w:val="right"/>
              <w:rPr>
                <w:sz w:val="20"/>
                <w:szCs w:val="20"/>
                <w:lang w:val="en-GB"/>
              </w:rPr>
            </w:pPr>
            <w:r w:rsidRPr="000D1EE6">
              <w:rPr>
                <w:sz w:val="20"/>
                <w:lang w:val="en-GB"/>
              </w:rPr>
              <w:t>0.0</w:t>
            </w:r>
          </w:p>
        </w:tc>
      </w:tr>
      <w:tr w:rsidR="000476B5" w:rsidRPr="000D1EE6" w14:paraId="5FCEF7EC"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116D31A5" w14:textId="77777777" w:rsidR="000476B5" w:rsidRPr="000D1EE6" w:rsidRDefault="000476B5" w:rsidP="00FA27AA">
            <w:pPr>
              <w:ind w:left="447" w:hanging="447"/>
              <w:jc w:val="left"/>
              <w:rPr>
                <w:sz w:val="20"/>
                <w:szCs w:val="20"/>
                <w:lang w:val="en-GB"/>
              </w:rPr>
            </w:pPr>
            <w:r w:rsidRPr="000D1EE6">
              <w:rPr>
                <w:sz w:val="20"/>
                <w:lang w:val="en-GB"/>
              </w:rPr>
              <w:t>(b)</w:t>
            </w:r>
            <w:r w:rsidRPr="000D1EE6">
              <w:rPr>
                <w:sz w:val="20"/>
                <w:lang w:val="en-GB"/>
              </w:rPr>
              <w:tab/>
              <w:t>Annex C, Group I (HCFCs)</w:t>
            </w:r>
          </w:p>
        </w:tc>
        <w:tc>
          <w:tcPr>
            <w:tcW w:w="909" w:type="pct"/>
            <w:tcBorders>
              <w:top w:val="nil"/>
              <w:left w:val="single" w:sz="4" w:space="0" w:color="auto"/>
              <w:bottom w:val="nil"/>
              <w:right w:val="single" w:sz="4" w:space="0" w:color="auto"/>
            </w:tcBorders>
            <w:shd w:val="clear" w:color="auto" w:fill="FFFFFF" w:themeFill="background1"/>
            <w:vAlign w:val="bottom"/>
          </w:tcPr>
          <w:p w14:paraId="251633D3" w14:textId="77777777" w:rsidR="000476B5" w:rsidRPr="000D1EE6" w:rsidRDefault="000476B5" w:rsidP="00FA27AA">
            <w:pPr>
              <w:jc w:val="right"/>
              <w:rPr>
                <w:sz w:val="20"/>
                <w:szCs w:val="20"/>
                <w:lang w:val="en-GB"/>
              </w:rPr>
            </w:pPr>
            <w:r w:rsidRPr="000D1EE6">
              <w:rPr>
                <w:sz w:val="20"/>
                <w:lang w:val="en-GB"/>
              </w:rPr>
              <w:t>3.83</w:t>
            </w:r>
          </w:p>
        </w:tc>
      </w:tr>
      <w:tr w:rsidR="000476B5" w:rsidRPr="000D1EE6" w14:paraId="1C910496"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220A0382" w14:textId="77777777" w:rsidR="000476B5" w:rsidRPr="000D1EE6" w:rsidRDefault="000476B5" w:rsidP="00FA27AA">
            <w:pPr>
              <w:ind w:left="447" w:hanging="447"/>
              <w:jc w:val="left"/>
              <w:rPr>
                <w:sz w:val="20"/>
                <w:szCs w:val="20"/>
                <w:lang w:val="en-GB"/>
              </w:rPr>
            </w:pPr>
            <w:r w:rsidRPr="000D1EE6">
              <w:rPr>
                <w:sz w:val="20"/>
                <w:lang w:val="en-GB"/>
              </w:rPr>
              <w:t>(c)</w:t>
            </w:r>
            <w:r w:rsidRPr="000D1EE6">
              <w:rPr>
                <w:sz w:val="20"/>
                <w:lang w:val="en-GB"/>
              </w:rPr>
              <w:tab/>
              <w:t>Annex E (methyl bromide)</w:t>
            </w:r>
          </w:p>
        </w:tc>
        <w:tc>
          <w:tcPr>
            <w:tcW w:w="909" w:type="pct"/>
            <w:tcBorders>
              <w:top w:val="nil"/>
              <w:left w:val="single" w:sz="4" w:space="0" w:color="auto"/>
              <w:bottom w:val="nil"/>
              <w:right w:val="single" w:sz="4" w:space="0" w:color="auto"/>
            </w:tcBorders>
            <w:shd w:val="clear" w:color="auto" w:fill="FFFFFF" w:themeFill="background1"/>
            <w:vAlign w:val="bottom"/>
          </w:tcPr>
          <w:p w14:paraId="753565D8" w14:textId="77777777" w:rsidR="000476B5" w:rsidRPr="000D1EE6" w:rsidRDefault="000476B5" w:rsidP="00FA27AA">
            <w:pPr>
              <w:jc w:val="right"/>
              <w:rPr>
                <w:sz w:val="20"/>
                <w:szCs w:val="20"/>
                <w:lang w:val="en-GB"/>
              </w:rPr>
            </w:pPr>
            <w:r w:rsidRPr="000D1EE6">
              <w:rPr>
                <w:sz w:val="20"/>
                <w:lang w:val="en-GB"/>
              </w:rPr>
              <w:t>0.0</w:t>
            </w:r>
          </w:p>
        </w:tc>
      </w:tr>
      <w:tr w:rsidR="000476B5" w:rsidRPr="000D1EE6" w14:paraId="3A2CF5D8" w14:textId="77777777" w:rsidTr="004F3DB5">
        <w:trPr>
          <w:cantSplit/>
          <w:trHeight w:val="233"/>
          <w:jc w:val="center"/>
        </w:trPr>
        <w:tc>
          <w:tcPr>
            <w:tcW w:w="4091" w:type="pct"/>
            <w:gridSpan w:val="2"/>
            <w:tcBorders>
              <w:top w:val="nil"/>
              <w:left w:val="single" w:sz="4" w:space="0" w:color="auto"/>
              <w:bottom w:val="nil"/>
              <w:right w:val="single" w:sz="4" w:space="0" w:color="auto"/>
            </w:tcBorders>
          </w:tcPr>
          <w:p w14:paraId="02699E60" w14:textId="77777777" w:rsidR="000476B5" w:rsidRPr="000D1EE6" w:rsidRDefault="000476B5" w:rsidP="00FA27AA">
            <w:pPr>
              <w:tabs>
                <w:tab w:val="right" w:pos="7560"/>
              </w:tabs>
              <w:ind w:left="6480" w:right="-108"/>
              <w:jc w:val="left"/>
              <w:rPr>
                <w:sz w:val="20"/>
                <w:szCs w:val="20"/>
                <w:lang w:val="en-GB"/>
              </w:rPr>
            </w:pPr>
            <w:r w:rsidRPr="000D1EE6">
              <w:rPr>
                <w:sz w:val="20"/>
                <w:lang w:val="en-GB"/>
              </w:rPr>
              <w:tab/>
              <w:t>Total:</w:t>
            </w:r>
          </w:p>
        </w:tc>
        <w:tc>
          <w:tcPr>
            <w:tcW w:w="909" w:type="pct"/>
            <w:tcBorders>
              <w:top w:val="nil"/>
              <w:left w:val="single" w:sz="4" w:space="0" w:color="auto"/>
              <w:bottom w:val="nil"/>
              <w:right w:val="single" w:sz="4" w:space="0" w:color="auto"/>
            </w:tcBorders>
            <w:shd w:val="clear" w:color="auto" w:fill="FFFFFF" w:themeFill="background1"/>
            <w:vAlign w:val="bottom"/>
          </w:tcPr>
          <w:p w14:paraId="28ED7EFA" w14:textId="77777777" w:rsidR="000476B5" w:rsidRPr="000D1EE6" w:rsidRDefault="000476B5" w:rsidP="00FA27AA">
            <w:pPr>
              <w:jc w:val="right"/>
              <w:rPr>
                <w:sz w:val="20"/>
                <w:szCs w:val="20"/>
                <w:lang w:val="en-GB"/>
              </w:rPr>
            </w:pPr>
            <w:r w:rsidRPr="000D1EE6">
              <w:rPr>
                <w:sz w:val="20"/>
                <w:lang w:val="en-GB"/>
              </w:rPr>
              <w:t>3.83</w:t>
            </w:r>
          </w:p>
        </w:tc>
      </w:tr>
      <w:tr w:rsidR="000476B5" w:rsidRPr="000D1EE6" w14:paraId="65ED7885" w14:textId="77777777" w:rsidTr="004F3DB5">
        <w:trPr>
          <w:cantSplit/>
          <w:trHeight w:val="233"/>
          <w:jc w:val="center"/>
        </w:trPr>
        <w:tc>
          <w:tcPr>
            <w:tcW w:w="4091" w:type="pct"/>
            <w:gridSpan w:val="2"/>
            <w:tcBorders>
              <w:top w:val="nil"/>
              <w:left w:val="single" w:sz="4" w:space="0" w:color="auto"/>
              <w:bottom w:val="single" w:sz="4" w:space="0" w:color="auto"/>
              <w:right w:val="single" w:sz="4" w:space="0" w:color="auto"/>
            </w:tcBorders>
          </w:tcPr>
          <w:p w14:paraId="69E032B6" w14:textId="24014960" w:rsidR="000476B5" w:rsidRPr="000D1EE6" w:rsidRDefault="00C86302" w:rsidP="00FA27AA">
            <w:pPr>
              <w:tabs>
                <w:tab w:val="right" w:pos="7560"/>
              </w:tabs>
              <w:ind w:left="447" w:right="-108" w:hanging="447"/>
              <w:jc w:val="left"/>
              <w:rPr>
                <w:sz w:val="20"/>
                <w:szCs w:val="20"/>
                <w:highlight w:val="yellow"/>
                <w:lang w:val="en-GB"/>
              </w:rPr>
            </w:pPr>
            <w:r w:rsidRPr="000D1EE6">
              <w:rPr>
                <w:color w:val="000000" w:themeColor="text1"/>
                <w:sz w:val="20"/>
                <w:lang w:val="en-GB"/>
              </w:rPr>
              <w:t>Latest reported Annex F (HFCs) consumption (2022) (CO</w:t>
            </w:r>
            <w:r w:rsidRPr="000D1EE6">
              <w:rPr>
                <w:color w:val="000000" w:themeColor="text1"/>
                <w:sz w:val="20"/>
                <w:vertAlign w:val="subscript"/>
                <w:lang w:val="en-GB"/>
              </w:rPr>
              <w:t>2</w:t>
            </w:r>
            <w:r w:rsidRPr="000D1EE6">
              <w:rPr>
                <w:color w:val="000000" w:themeColor="text1"/>
                <w:sz w:val="20"/>
                <w:lang w:val="en-GB"/>
              </w:rPr>
              <w:t>-eq tonnes) as per Article 7</w:t>
            </w:r>
          </w:p>
        </w:tc>
        <w:tc>
          <w:tcPr>
            <w:tcW w:w="909" w:type="pct"/>
            <w:tcBorders>
              <w:top w:val="nil"/>
              <w:left w:val="single" w:sz="4" w:space="0" w:color="auto"/>
              <w:bottom w:val="single" w:sz="4" w:space="0" w:color="auto"/>
              <w:right w:val="single" w:sz="4" w:space="0" w:color="auto"/>
            </w:tcBorders>
            <w:shd w:val="clear" w:color="auto" w:fill="FFFFFF" w:themeFill="background1"/>
            <w:vAlign w:val="bottom"/>
          </w:tcPr>
          <w:p w14:paraId="590668C0" w14:textId="77777777" w:rsidR="000476B5" w:rsidRPr="000D1EE6" w:rsidRDefault="000476B5" w:rsidP="00FA27AA">
            <w:pPr>
              <w:jc w:val="right"/>
              <w:rPr>
                <w:sz w:val="20"/>
                <w:szCs w:val="20"/>
                <w:lang w:val="en-GB"/>
              </w:rPr>
            </w:pPr>
            <w:r w:rsidRPr="000D1EE6">
              <w:rPr>
                <w:sz w:val="20"/>
                <w:lang w:val="en-GB"/>
              </w:rPr>
              <w:t>1,578,209</w:t>
            </w:r>
          </w:p>
        </w:tc>
      </w:tr>
      <w:tr w:rsidR="000476B5" w:rsidRPr="000D1EE6" w14:paraId="2B920760" w14:textId="77777777" w:rsidTr="004F3DB5">
        <w:trPr>
          <w:cantSplit/>
          <w:trHeight w:val="233"/>
          <w:jc w:val="center"/>
        </w:trPr>
        <w:tc>
          <w:tcPr>
            <w:tcW w:w="4091" w:type="pct"/>
            <w:gridSpan w:val="2"/>
            <w:tcBorders>
              <w:top w:val="nil"/>
              <w:left w:val="single" w:sz="4" w:space="0" w:color="auto"/>
              <w:bottom w:val="single" w:sz="4" w:space="0" w:color="auto"/>
              <w:right w:val="single" w:sz="4" w:space="0" w:color="auto"/>
            </w:tcBorders>
          </w:tcPr>
          <w:p w14:paraId="6235804C" w14:textId="77777777" w:rsidR="000476B5" w:rsidRPr="000D1EE6" w:rsidRDefault="000476B5" w:rsidP="00FA27AA">
            <w:pPr>
              <w:jc w:val="left"/>
              <w:rPr>
                <w:sz w:val="20"/>
                <w:szCs w:val="20"/>
                <w:lang w:val="en-GB"/>
              </w:rPr>
            </w:pPr>
            <w:r w:rsidRPr="000D1EE6">
              <w:rPr>
                <w:sz w:val="20"/>
                <w:lang w:val="en-GB"/>
              </w:rPr>
              <w:t>Year of reported country programme implementation data:</w:t>
            </w:r>
          </w:p>
        </w:tc>
        <w:tc>
          <w:tcPr>
            <w:tcW w:w="909" w:type="pct"/>
            <w:tcBorders>
              <w:top w:val="nil"/>
              <w:left w:val="single" w:sz="4" w:space="0" w:color="auto"/>
              <w:bottom w:val="single" w:sz="4" w:space="0" w:color="auto"/>
              <w:right w:val="single" w:sz="4" w:space="0" w:color="auto"/>
            </w:tcBorders>
            <w:shd w:val="clear" w:color="auto" w:fill="FFFFFF" w:themeFill="background1"/>
          </w:tcPr>
          <w:p w14:paraId="3987D8B9" w14:textId="77777777" w:rsidR="000476B5" w:rsidRPr="000D1EE6" w:rsidRDefault="000476B5" w:rsidP="00FA27AA">
            <w:pPr>
              <w:jc w:val="right"/>
              <w:rPr>
                <w:sz w:val="20"/>
                <w:szCs w:val="20"/>
                <w:highlight w:val="yellow"/>
                <w:lang w:val="en-GB"/>
              </w:rPr>
            </w:pPr>
            <w:r w:rsidRPr="000D1EE6">
              <w:rPr>
                <w:sz w:val="20"/>
                <w:lang w:val="en-GB"/>
              </w:rPr>
              <w:t>2022</w:t>
            </w:r>
          </w:p>
        </w:tc>
      </w:tr>
      <w:tr w:rsidR="000476B5" w:rsidRPr="000D1EE6" w14:paraId="51F178E6" w14:textId="77777777" w:rsidTr="004F3DB5">
        <w:trPr>
          <w:cantSplit/>
          <w:trHeight w:val="233"/>
          <w:jc w:val="center"/>
        </w:trPr>
        <w:tc>
          <w:tcPr>
            <w:tcW w:w="4091" w:type="pct"/>
            <w:gridSpan w:val="2"/>
            <w:tcBorders>
              <w:top w:val="single" w:sz="4" w:space="0" w:color="auto"/>
            </w:tcBorders>
          </w:tcPr>
          <w:p w14:paraId="1C31C35F" w14:textId="77777777" w:rsidR="000476B5" w:rsidRPr="000D1EE6" w:rsidRDefault="000476B5" w:rsidP="00FA27AA">
            <w:pPr>
              <w:keepNext/>
              <w:jc w:val="left"/>
              <w:rPr>
                <w:sz w:val="20"/>
                <w:szCs w:val="20"/>
                <w:lang w:val="en-GB"/>
              </w:rPr>
            </w:pPr>
            <w:r w:rsidRPr="000D1EE6">
              <w:rPr>
                <w:sz w:val="20"/>
                <w:lang w:val="en-GB"/>
              </w:rPr>
              <w:t>Amount approved for projects (as at June 2023) (US $):</w:t>
            </w:r>
          </w:p>
        </w:tc>
        <w:tc>
          <w:tcPr>
            <w:tcW w:w="909" w:type="pct"/>
            <w:tcBorders>
              <w:top w:val="single" w:sz="4" w:space="0" w:color="auto"/>
            </w:tcBorders>
            <w:shd w:val="clear" w:color="auto" w:fill="auto"/>
            <w:vAlign w:val="bottom"/>
          </w:tcPr>
          <w:p w14:paraId="3C20D0A7" w14:textId="77777777" w:rsidR="000476B5" w:rsidRPr="000D1EE6" w:rsidRDefault="000476B5" w:rsidP="00FA27AA">
            <w:pPr>
              <w:jc w:val="right"/>
              <w:rPr>
                <w:sz w:val="20"/>
                <w:szCs w:val="20"/>
                <w:highlight w:val="yellow"/>
                <w:lang w:val="en-GB"/>
              </w:rPr>
            </w:pPr>
            <w:r w:rsidRPr="000D1EE6">
              <w:rPr>
                <w:sz w:val="20"/>
                <w:lang w:val="en-GB"/>
              </w:rPr>
              <w:t>13,259,754</w:t>
            </w:r>
          </w:p>
        </w:tc>
      </w:tr>
      <w:tr w:rsidR="000476B5" w:rsidRPr="000D1EE6" w14:paraId="545314D9" w14:textId="77777777" w:rsidTr="004F3DB5">
        <w:trPr>
          <w:cantSplit/>
          <w:trHeight w:val="233"/>
          <w:jc w:val="center"/>
        </w:trPr>
        <w:tc>
          <w:tcPr>
            <w:tcW w:w="4091" w:type="pct"/>
            <w:gridSpan w:val="2"/>
          </w:tcPr>
          <w:p w14:paraId="37B7EE6A" w14:textId="77777777" w:rsidR="000476B5" w:rsidRPr="000D1EE6" w:rsidRDefault="000476B5" w:rsidP="00FA27AA">
            <w:pPr>
              <w:keepNext/>
              <w:jc w:val="left"/>
              <w:rPr>
                <w:sz w:val="20"/>
                <w:szCs w:val="20"/>
                <w:lang w:val="en-GB"/>
              </w:rPr>
            </w:pPr>
            <w:r w:rsidRPr="000D1EE6">
              <w:rPr>
                <w:sz w:val="20"/>
                <w:lang w:val="en-GB"/>
              </w:rPr>
              <w:t>Amount disbursed (as at December 2022) (US $):</w:t>
            </w:r>
          </w:p>
        </w:tc>
        <w:tc>
          <w:tcPr>
            <w:tcW w:w="909" w:type="pct"/>
            <w:shd w:val="clear" w:color="auto" w:fill="auto"/>
          </w:tcPr>
          <w:p w14:paraId="264230B3" w14:textId="77777777" w:rsidR="000476B5" w:rsidRPr="000D1EE6" w:rsidRDefault="000476B5" w:rsidP="00FA27AA">
            <w:pPr>
              <w:jc w:val="right"/>
              <w:rPr>
                <w:sz w:val="20"/>
                <w:szCs w:val="20"/>
                <w:highlight w:val="yellow"/>
                <w:lang w:val="en-GB"/>
              </w:rPr>
            </w:pPr>
            <w:r w:rsidRPr="000D1EE6">
              <w:rPr>
                <w:sz w:val="20"/>
                <w:lang w:val="en-GB"/>
              </w:rPr>
              <w:t>12,540,004</w:t>
            </w:r>
          </w:p>
        </w:tc>
      </w:tr>
      <w:tr w:rsidR="000476B5" w:rsidRPr="000D1EE6" w14:paraId="3C6EB63E" w14:textId="77777777" w:rsidTr="004F3DB5">
        <w:trPr>
          <w:cantSplit/>
          <w:trHeight w:val="233"/>
          <w:jc w:val="center"/>
        </w:trPr>
        <w:tc>
          <w:tcPr>
            <w:tcW w:w="4091" w:type="pct"/>
            <w:gridSpan w:val="2"/>
          </w:tcPr>
          <w:p w14:paraId="1253B029"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to be phased out (as at June 2023) (ODP tonnes):</w:t>
            </w:r>
          </w:p>
        </w:tc>
        <w:tc>
          <w:tcPr>
            <w:tcW w:w="909" w:type="pct"/>
            <w:shd w:val="clear" w:color="auto" w:fill="auto"/>
            <w:vAlign w:val="bottom"/>
          </w:tcPr>
          <w:p w14:paraId="2F99DAE1" w14:textId="77777777" w:rsidR="000476B5" w:rsidRPr="000D1EE6" w:rsidRDefault="000476B5" w:rsidP="00FA27AA">
            <w:pPr>
              <w:jc w:val="right"/>
              <w:rPr>
                <w:sz w:val="20"/>
                <w:szCs w:val="20"/>
                <w:lang w:val="en-GB"/>
              </w:rPr>
            </w:pPr>
            <w:r w:rsidRPr="000D1EE6">
              <w:rPr>
                <w:sz w:val="20"/>
                <w:lang w:val="en-GB"/>
              </w:rPr>
              <w:t>810.1</w:t>
            </w:r>
          </w:p>
        </w:tc>
      </w:tr>
      <w:tr w:rsidR="000476B5" w:rsidRPr="000D1EE6" w14:paraId="650EE979" w14:textId="77777777" w:rsidTr="004F3DB5">
        <w:trPr>
          <w:cantSplit/>
          <w:trHeight w:val="233"/>
          <w:jc w:val="center"/>
        </w:trPr>
        <w:tc>
          <w:tcPr>
            <w:tcW w:w="4091" w:type="pct"/>
            <w:gridSpan w:val="2"/>
          </w:tcPr>
          <w:p w14:paraId="7E522D74"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phased out (as at December 2022) (ODP tonnes):</w:t>
            </w:r>
          </w:p>
        </w:tc>
        <w:tc>
          <w:tcPr>
            <w:tcW w:w="909" w:type="pct"/>
            <w:shd w:val="clear" w:color="auto" w:fill="auto"/>
          </w:tcPr>
          <w:p w14:paraId="31A6BF8A" w14:textId="77777777" w:rsidR="000476B5" w:rsidRPr="000D1EE6" w:rsidRDefault="000476B5" w:rsidP="00FA27AA">
            <w:pPr>
              <w:jc w:val="right"/>
              <w:rPr>
                <w:sz w:val="20"/>
                <w:szCs w:val="20"/>
                <w:lang w:val="en-GB"/>
              </w:rPr>
            </w:pPr>
            <w:r w:rsidRPr="000D1EE6">
              <w:rPr>
                <w:sz w:val="20"/>
                <w:lang w:val="en-GB"/>
              </w:rPr>
              <w:t>799.4</w:t>
            </w:r>
          </w:p>
        </w:tc>
      </w:tr>
    </w:tbl>
    <w:p w14:paraId="081FA6B8" w14:textId="77777777" w:rsidR="000476B5" w:rsidRPr="000D1EE6" w:rsidRDefault="000476B5" w:rsidP="000476B5">
      <w:pPr>
        <w:rPr>
          <w:lang w:val="en-GB"/>
        </w:rPr>
      </w:pPr>
    </w:p>
    <w:p w14:paraId="414B9991" w14:textId="77777777" w:rsidR="000476B5" w:rsidRPr="000D1EE6" w:rsidRDefault="000476B5" w:rsidP="000476B5">
      <w:pPr>
        <w:numPr>
          <w:ilvl w:val="0"/>
          <w:numId w:val="1"/>
        </w:numPr>
        <w:spacing w:after="240"/>
        <w:outlineLvl w:val="0"/>
        <w:rPr>
          <w:lang w:val="en-GB"/>
        </w:rPr>
      </w:pPr>
      <w:r w:rsidRPr="000D1EE6">
        <w:rPr>
          <w:lang w:val="en-GB"/>
        </w:rPr>
        <w:t>Summary of activities and funds approved by the Executive Committee:</w:t>
      </w:r>
    </w:p>
    <w:tbl>
      <w:tblPr>
        <w:tblStyle w:val="TableGrid"/>
        <w:tblW w:w="5000" w:type="pct"/>
        <w:tblLayout w:type="fixed"/>
        <w:tblLook w:val="01E0" w:firstRow="1" w:lastRow="1" w:firstColumn="1" w:lastColumn="1" w:noHBand="0" w:noVBand="0"/>
      </w:tblPr>
      <w:tblGrid>
        <w:gridCol w:w="7622"/>
        <w:gridCol w:w="1728"/>
      </w:tblGrid>
      <w:tr w:rsidR="000476B5" w:rsidRPr="000D1EE6" w14:paraId="0AF0477A" w14:textId="77777777" w:rsidTr="00FA27AA">
        <w:trPr>
          <w:trHeight w:val="445"/>
        </w:trPr>
        <w:tc>
          <w:tcPr>
            <w:tcW w:w="4076" w:type="pct"/>
            <w:tcBorders>
              <w:bottom w:val="single" w:sz="4" w:space="0" w:color="auto"/>
            </w:tcBorders>
          </w:tcPr>
          <w:p w14:paraId="0C4F1669" w14:textId="77777777" w:rsidR="000476B5" w:rsidRPr="000D1EE6" w:rsidRDefault="000476B5" w:rsidP="00FA27AA">
            <w:pPr>
              <w:keepNext/>
              <w:jc w:val="left"/>
              <w:rPr>
                <w:b/>
                <w:sz w:val="20"/>
                <w:lang w:val="en-GB"/>
              </w:rPr>
            </w:pPr>
            <w:r w:rsidRPr="000D1EE6">
              <w:rPr>
                <w:b/>
                <w:sz w:val="20"/>
                <w:lang w:val="en-GB"/>
              </w:rPr>
              <w:t>Summary of activities</w:t>
            </w:r>
          </w:p>
          <w:p w14:paraId="511B7F9A" w14:textId="77777777" w:rsidR="000476B5" w:rsidRPr="000D1EE6" w:rsidRDefault="000476B5" w:rsidP="00FA27AA">
            <w:pPr>
              <w:keepNext/>
              <w:jc w:val="left"/>
              <w:rPr>
                <w:b/>
                <w:sz w:val="20"/>
                <w:lang w:val="en-GB"/>
              </w:rPr>
            </w:pPr>
          </w:p>
        </w:tc>
        <w:tc>
          <w:tcPr>
            <w:tcW w:w="924" w:type="pct"/>
            <w:tcBorders>
              <w:bottom w:val="single" w:sz="4" w:space="0" w:color="auto"/>
            </w:tcBorders>
          </w:tcPr>
          <w:p w14:paraId="26FB1F66" w14:textId="77777777" w:rsidR="000476B5" w:rsidRPr="000D1EE6" w:rsidRDefault="000476B5" w:rsidP="00FA27AA">
            <w:pPr>
              <w:keepNext/>
              <w:jc w:val="center"/>
              <w:rPr>
                <w:b/>
                <w:sz w:val="20"/>
                <w:lang w:val="en-GB"/>
              </w:rPr>
            </w:pPr>
            <w:r w:rsidRPr="000D1EE6">
              <w:rPr>
                <w:b/>
                <w:sz w:val="20"/>
                <w:lang w:val="en-GB"/>
              </w:rPr>
              <w:t>Funds approved (US $)</w:t>
            </w:r>
          </w:p>
        </w:tc>
      </w:tr>
      <w:tr w:rsidR="000476B5" w:rsidRPr="000D1EE6" w14:paraId="5931EEC0" w14:textId="77777777" w:rsidTr="00FA27AA">
        <w:trPr>
          <w:trHeight w:val="222"/>
        </w:trPr>
        <w:tc>
          <w:tcPr>
            <w:tcW w:w="4076" w:type="pct"/>
            <w:tcBorders>
              <w:top w:val="single" w:sz="4" w:space="0" w:color="auto"/>
              <w:left w:val="single" w:sz="4" w:space="0" w:color="auto"/>
              <w:bottom w:val="single" w:sz="4" w:space="0" w:color="auto"/>
              <w:right w:val="single" w:sz="4" w:space="0" w:color="auto"/>
            </w:tcBorders>
          </w:tcPr>
          <w:p w14:paraId="3EF2C85F" w14:textId="77777777" w:rsidR="000476B5" w:rsidRPr="000D1EE6" w:rsidRDefault="000476B5" w:rsidP="00FA27AA">
            <w:pPr>
              <w:keepNext/>
              <w:ind w:left="447" w:hanging="447"/>
              <w:jc w:val="left"/>
              <w:rPr>
                <w:sz w:val="20"/>
                <w:lang w:val="en-GB"/>
              </w:rPr>
            </w:pPr>
            <w:r w:rsidRPr="000D1EE6">
              <w:rPr>
                <w:sz w:val="20"/>
                <w:lang w:val="en-GB"/>
              </w:rPr>
              <w:t>(a)</w:t>
            </w:r>
            <w:r w:rsidRPr="000D1EE6">
              <w:rPr>
                <w:sz w:val="20"/>
                <w:lang w:val="en-GB"/>
              </w:rPr>
              <w:tab/>
              <w:t>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02FDAF12" w14:textId="77777777" w:rsidR="000476B5" w:rsidRPr="000D1EE6" w:rsidRDefault="000476B5" w:rsidP="00FA27AA">
            <w:pPr>
              <w:keepNext/>
              <w:jc w:val="right"/>
              <w:rPr>
                <w:sz w:val="20"/>
                <w:highlight w:val="yellow"/>
                <w:lang w:val="en-GB"/>
              </w:rPr>
            </w:pPr>
            <w:r w:rsidRPr="000D1EE6">
              <w:rPr>
                <w:sz w:val="20"/>
                <w:lang w:val="en-GB"/>
              </w:rPr>
              <w:t>8,150,076</w:t>
            </w:r>
          </w:p>
        </w:tc>
      </w:tr>
      <w:tr w:rsidR="000476B5" w:rsidRPr="000D1EE6" w14:paraId="4C99C545" w14:textId="77777777" w:rsidTr="00FA27AA">
        <w:trPr>
          <w:trHeight w:val="222"/>
        </w:trPr>
        <w:tc>
          <w:tcPr>
            <w:tcW w:w="4076" w:type="pct"/>
            <w:tcBorders>
              <w:top w:val="single" w:sz="4" w:space="0" w:color="auto"/>
              <w:left w:val="single" w:sz="4" w:space="0" w:color="auto"/>
              <w:bottom w:val="single" w:sz="4" w:space="0" w:color="auto"/>
              <w:right w:val="single" w:sz="4" w:space="0" w:color="auto"/>
            </w:tcBorders>
          </w:tcPr>
          <w:p w14:paraId="6BA111D8" w14:textId="77777777" w:rsidR="000476B5" w:rsidRPr="000D1EE6" w:rsidRDefault="000476B5" w:rsidP="00FA27AA">
            <w:pPr>
              <w:widowControl w:val="0"/>
              <w:ind w:left="447" w:hanging="447"/>
              <w:rPr>
                <w:sz w:val="20"/>
                <w:lang w:val="en-GB"/>
              </w:rPr>
            </w:pPr>
            <w:r w:rsidRPr="000D1EE6">
              <w:rPr>
                <w:sz w:val="20"/>
                <w:lang w:val="en-GB"/>
              </w:rPr>
              <w:t>(b)</w:t>
            </w:r>
            <w:r w:rsidRPr="000D1EE6">
              <w:rPr>
                <w:sz w:val="20"/>
                <w:lang w:val="en-GB"/>
              </w:rPr>
              <w:tab/>
              <w:t>Institutional strengthening:</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1D367100" w14:textId="77777777" w:rsidR="000476B5" w:rsidRPr="000D1EE6" w:rsidRDefault="000476B5" w:rsidP="00FA27AA">
            <w:pPr>
              <w:widowControl w:val="0"/>
              <w:jc w:val="right"/>
              <w:rPr>
                <w:sz w:val="20"/>
                <w:highlight w:val="yellow"/>
                <w:lang w:val="en-GB"/>
              </w:rPr>
            </w:pPr>
            <w:r w:rsidRPr="000D1EE6">
              <w:rPr>
                <w:sz w:val="20"/>
                <w:lang w:val="en-GB"/>
              </w:rPr>
              <w:t>2,072,121</w:t>
            </w:r>
          </w:p>
        </w:tc>
      </w:tr>
      <w:tr w:rsidR="000476B5" w:rsidRPr="000D1EE6" w14:paraId="232F5AF6" w14:textId="77777777" w:rsidTr="00FA27AA">
        <w:trPr>
          <w:trHeight w:val="222"/>
        </w:trPr>
        <w:tc>
          <w:tcPr>
            <w:tcW w:w="4076" w:type="pct"/>
            <w:tcBorders>
              <w:top w:val="single" w:sz="4" w:space="0" w:color="auto"/>
              <w:left w:val="single" w:sz="4" w:space="0" w:color="auto"/>
              <w:bottom w:val="single" w:sz="4" w:space="0" w:color="auto"/>
              <w:right w:val="single" w:sz="4" w:space="0" w:color="auto"/>
            </w:tcBorders>
          </w:tcPr>
          <w:p w14:paraId="4231D1B7" w14:textId="09184FF7" w:rsidR="000476B5" w:rsidRPr="000D1EE6" w:rsidRDefault="000476B5" w:rsidP="00FA27AA">
            <w:pPr>
              <w:widowControl w:val="0"/>
              <w:ind w:left="447" w:hanging="447"/>
              <w:rPr>
                <w:sz w:val="20"/>
                <w:lang w:val="en-GB"/>
              </w:rPr>
            </w:pPr>
            <w:r w:rsidRPr="000D1EE6">
              <w:rPr>
                <w:sz w:val="20"/>
                <w:lang w:val="en-GB"/>
              </w:rPr>
              <w:t>(c)</w:t>
            </w:r>
            <w:r w:rsidRPr="000D1EE6">
              <w:rPr>
                <w:sz w:val="20"/>
                <w:lang w:val="en-GB"/>
              </w:rPr>
              <w:tab/>
              <w:t>Project preparation, technical assistance, training, and other non-investment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0C4737AB" w14:textId="77777777" w:rsidR="000476B5" w:rsidRPr="000D1EE6" w:rsidRDefault="000476B5" w:rsidP="00FA27AA">
            <w:pPr>
              <w:widowControl w:val="0"/>
              <w:jc w:val="right"/>
              <w:rPr>
                <w:sz w:val="20"/>
                <w:highlight w:val="yellow"/>
                <w:lang w:val="en-GB"/>
              </w:rPr>
            </w:pPr>
            <w:r w:rsidRPr="000D1EE6">
              <w:rPr>
                <w:sz w:val="20"/>
                <w:lang w:val="en-GB"/>
              </w:rPr>
              <w:t>3,037,556</w:t>
            </w:r>
          </w:p>
        </w:tc>
      </w:tr>
      <w:tr w:rsidR="000476B5" w:rsidRPr="000D1EE6" w14:paraId="0FCBFE0C" w14:textId="77777777" w:rsidTr="00FA27AA">
        <w:trPr>
          <w:trHeight w:val="222"/>
        </w:trPr>
        <w:tc>
          <w:tcPr>
            <w:tcW w:w="4076" w:type="pct"/>
            <w:tcBorders>
              <w:top w:val="single" w:sz="4" w:space="0" w:color="auto"/>
              <w:left w:val="single" w:sz="4" w:space="0" w:color="auto"/>
              <w:bottom w:val="single" w:sz="4" w:space="0" w:color="auto"/>
              <w:right w:val="single" w:sz="4" w:space="0" w:color="auto"/>
            </w:tcBorders>
          </w:tcPr>
          <w:p w14:paraId="6AC15FEA" w14:textId="77777777" w:rsidR="000476B5" w:rsidRPr="000D1EE6" w:rsidRDefault="000476B5" w:rsidP="00FA27AA">
            <w:pPr>
              <w:widowControl w:val="0"/>
              <w:tabs>
                <w:tab w:val="right" w:pos="7473"/>
              </w:tabs>
              <w:ind w:left="6480" w:right="-108"/>
              <w:jc w:val="left"/>
              <w:rPr>
                <w:sz w:val="20"/>
                <w:lang w:val="en-GB"/>
              </w:rPr>
            </w:pPr>
            <w:r w:rsidRPr="000D1EE6">
              <w:rPr>
                <w:sz w:val="20"/>
                <w:lang w:val="en-GB"/>
              </w:rPr>
              <w:tab/>
              <w:t>Total:</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178977F7" w14:textId="77777777" w:rsidR="000476B5" w:rsidRPr="000D1EE6" w:rsidRDefault="000476B5" w:rsidP="00FA27AA">
            <w:pPr>
              <w:widowControl w:val="0"/>
              <w:jc w:val="right"/>
              <w:rPr>
                <w:sz w:val="20"/>
                <w:highlight w:val="yellow"/>
                <w:lang w:val="en-GB"/>
              </w:rPr>
            </w:pPr>
            <w:r w:rsidRPr="000D1EE6">
              <w:rPr>
                <w:sz w:val="20"/>
                <w:lang w:val="en-GB"/>
              </w:rPr>
              <w:t>13,259,754</w:t>
            </w:r>
          </w:p>
        </w:tc>
      </w:tr>
      <w:tr w:rsidR="000476B5" w:rsidRPr="000D1EE6" w14:paraId="212ADEAD" w14:textId="77777777" w:rsidTr="00FA27AA">
        <w:trPr>
          <w:trHeight w:val="222"/>
        </w:trPr>
        <w:tc>
          <w:tcPr>
            <w:tcW w:w="4076" w:type="pct"/>
            <w:tcBorders>
              <w:top w:val="single" w:sz="4" w:space="0" w:color="auto"/>
              <w:left w:val="single" w:sz="4" w:space="0" w:color="auto"/>
              <w:bottom w:val="single" w:sz="4" w:space="0" w:color="auto"/>
              <w:right w:val="single" w:sz="4" w:space="0" w:color="auto"/>
            </w:tcBorders>
          </w:tcPr>
          <w:p w14:paraId="1FDDD87F" w14:textId="77777777" w:rsidR="000476B5" w:rsidRPr="000D1EE6" w:rsidRDefault="000476B5" w:rsidP="00FA27AA">
            <w:pPr>
              <w:widowControl w:val="0"/>
              <w:tabs>
                <w:tab w:val="right" w:pos="7560"/>
              </w:tabs>
              <w:ind w:left="447" w:right="-108" w:hanging="421"/>
              <w:jc w:val="left"/>
              <w:rPr>
                <w:sz w:val="20"/>
                <w:lang w:val="en-GB"/>
              </w:rPr>
            </w:pPr>
            <w:r w:rsidRPr="000D1EE6">
              <w:rPr>
                <w:sz w:val="20"/>
                <w:lang w:val="en-GB"/>
              </w:rPr>
              <w:t>(d)</w:t>
            </w:r>
            <w:r w:rsidRPr="000D1EE6">
              <w:rPr>
                <w:sz w:val="20"/>
                <w:lang w:val="en-GB"/>
              </w:rPr>
              <w:tab/>
              <w:t>HFC activities funded from additional voluntary contributions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1CC73437" w14:textId="77777777" w:rsidR="000476B5" w:rsidRPr="000D1EE6" w:rsidRDefault="000476B5" w:rsidP="00FA27AA">
            <w:pPr>
              <w:widowControl w:val="0"/>
              <w:jc w:val="right"/>
              <w:rPr>
                <w:sz w:val="20"/>
                <w:highlight w:val="yellow"/>
                <w:lang w:val="en-GB"/>
              </w:rPr>
            </w:pPr>
            <w:r w:rsidRPr="000D1EE6">
              <w:rPr>
                <w:color w:val="000000"/>
                <w:sz w:val="20"/>
                <w:lang w:val="en-GB"/>
              </w:rPr>
              <w:t>150,000</w:t>
            </w:r>
          </w:p>
        </w:tc>
      </w:tr>
    </w:tbl>
    <w:p w14:paraId="04AD4B46" w14:textId="77777777" w:rsidR="000476B5" w:rsidRPr="000D1EE6" w:rsidRDefault="000476B5" w:rsidP="00B72527">
      <w:pPr>
        <w:rPr>
          <w:lang w:val="en-GB"/>
        </w:rPr>
      </w:pPr>
    </w:p>
    <w:p w14:paraId="73E057D3" w14:textId="179E7E9E" w:rsidR="000476B5" w:rsidRPr="000D1EE6" w:rsidRDefault="000476B5" w:rsidP="004F3DB5">
      <w:pPr>
        <w:spacing w:after="240"/>
        <w:jc w:val="left"/>
        <w:rPr>
          <w:u w:val="single"/>
          <w:lang w:val="en-GB"/>
        </w:rPr>
      </w:pPr>
      <w:r w:rsidRPr="000D1EE6">
        <w:rPr>
          <w:u w:val="single"/>
          <w:lang w:val="en-GB"/>
        </w:rPr>
        <w:t>Progress report</w:t>
      </w:r>
    </w:p>
    <w:p w14:paraId="0096209C" w14:textId="12C5E78C" w:rsidR="000476B5" w:rsidRPr="000D1EE6" w:rsidRDefault="00E74F0D" w:rsidP="000476B5">
      <w:pPr>
        <w:pStyle w:val="Heading1"/>
        <w:rPr>
          <w:lang w:val="en-GB"/>
        </w:rPr>
      </w:pPr>
      <w:r w:rsidRPr="000D1EE6">
        <w:rPr>
          <w:lang w:val="en-GB"/>
        </w:rPr>
        <w:t>Under phase XIV of the institutional strengthening project for Costa Rica achievements included: the reduction of HCFC imports by 74 per cent in 2022 compared to the 2013 baseline; control of illicit trafficking of ODS; reporting of the country programme and Article 7 data to the Fund and Ozone Secretariats, respectively; development of a proposal for a "Regulation to implement an import quota mechanism for the gradual reduction of the use of Hydrofluorocarbons (HFCs), or controlled substances of Annex F of the Montreal Protocol"; and the celebration of World Ozone Day, where specific issues were addressed to support the sector. The NOU also implemented online training courses, encouraged the acquisition of eco</w:t>
      </w:r>
      <w:r w:rsidRPr="000D1EE6">
        <w:rPr>
          <w:lang w:val="en-GB"/>
        </w:rPr>
        <w:noBreakHyphen/>
        <w:t>efficient equipment and raised awareness among customs agencies about the importance of carrying out rigorous control of imports. The NOU also developed campaigns for the recovery of refrigerant gases for destruction, which has contributed to the recovery of about 1,117.45 kg of refrigerants, preventing their release into the atmosphere; and the creation of an online awareness module on human rights, with an emphasis on gender equity. In general, Costa Rica fully achieved five and partially achieved two institutional strengthening objectives during phase XIV.</w:t>
      </w:r>
    </w:p>
    <w:p w14:paraId="17C4CAC6" w14:textId="77777777" w:rsidR="004F3DB5" w:rsidRPr="000D1EE6" w:rsidRDefault="000476B5" w:rsidP="004F3DB5">
      <w:pPr>
        <w:spacing w:after="240" w:line="360" w:lineRule="auto"/>
        <w:outlineLvl w:val="0"/>
        <w:rPr>
          <w:u w:val="single"/>
          <w:lang w:val="en-GB"/>
        </w:rPr>
      </w:pPr>
      <w:r w:rsidRPr="000D1EE6">
        <w:rPr>
          <w:u w:val="single"/>
          <w:lang w:val="en-GB"/>
        </w:rPr>
        <w:t>Plan of action</w:t>
      </w:r>
    </w:p>
    <w:p w14:paraId="7B380369" w14:textId="33BEE3FF" w:rsidR="000476B5" w:rsidRPr="000D1EE6" w:rsidRDefault="000476B5" w:rsidP="004F3DB5">
      <w:pPr>
        <w:pStyle w:val="Heading1"/>
        <w:rPr>
          <w:lang w:val="en-GB"/>
        </w:rPr>
      </w:pPr>
      <w:r w:rsidRPr="000D1EE6">
        <w:rPr>
          <w:lang w:val="en-GB"/>
        </w:rPr>
        <w:t>During phase XV, Costa Rica commits to implement all the actions proposed in the seven goals, giving special emphasis to the implementation of the Kigali Amendment, the freezing of the HFC baseline, the implementation of the quota system and the promotion of the energy efficiency of equipment. In addition, the country will continue implementing its HPMP activities relating to efficient and sustainable refrigeration and air</w:t>
      </w:r>
      <w:r w:rsidRPr="000D1EE6">
        <w:rPr>
          <w:lang w:val="en-GB"/>
        </w:rPr>
        <w:noBreakHyphen/>
        <w:t xml:space="preserve">conditioning (RAC), including the formation of a technical decision-making team, also </w:t>
      </w:r>
      <w:r w:rsidRPr="000D1EE6">
        <w:rPr>
          <w:lang w:val="en-GB"/>
        </w:rPr>
        <w:lastRenderedPageBreak/>
        <w:t>for the implementation of the Kigali Amendment. Coordination will continue to strengthen other technical training centres, providing tools and training on the safe handling of new technologies with natural refrigerants, as well as the development of new campaigns for the recovery of gases for destruction. Activities relating to the integration of the Multilateral Fund's gender policy in all Montreal Protocol projects will be a focus during this phase. The commemoration of World Ozone Day will be a key activity to continue raising public awareness on the protection of the ozone layer and climate over the next three years.</w:t>
      </w:r>
    </w:p>
    <w:p w14:paraId="2EE7BFD4" w14:textId="77777777" w:rsidR="000476B5" w:rsidRPr="000D1EE6" w:rsidRDefault="000476B5" w:rsidP="000476B5">
      <w:pPr>
        <w:spacing w:after="240" w:line="360" w:lineRule="auto"/>
        <w:outlineLvl w:val="0"/>
        <w:rPr>
          <w:u w:val="single"/>
          <w:lang w:val="en-GB"/>
        </w:rPr>
      </w:pPr>
      <w:r w:rsidRPr="000D1EE6">
        <w:rPr>
          <w:u w:val="single"/>
          <w:lang w:val="en-GB"/>
        </w:rPr>
        <w:t>Sustainability and risk assessment</w:t>
      </w:r>
    </w:p>
    <w:p w14:paraId="0BB700CF" w14:textId="4CA705BB" w:rsidR="000476B5" w:rsidRPr="000D1EE6" w:rsidRDefault="000476B5" w:rsidP="000476B5">
      <w:pPr>
        <w:pStyle w:val="Heading1"/>
        <w:rPr>
          <w:lang w:val="en-GB"/>
        </w:rPr>
      </w:pPr>
      <w:r w:rsidRPr="000D1EE6">
        <w:rPr>
          <w:lang w:val="en-GB"/>
        </w:rPr>
        <w:t>Sustainability and risk assessment is an exercise that has been practiced in previous phases and will continue to be carried out within the framework of the project on a permanent basis, to foresee any situation that may affect its execution. There is strong institutional support to the work under the Montreal Protocol in Costa Rica, which is exemplified by the number of government-paid staff that are involved with the implementation of the Montreal Protocol in DIGECA / MINAE. The Director of DIGECA has good access to the decision-making level of the Ministry, and there is a strong political support for the implementation of the Montreal Protocol in Costa Rica. The main risk is the relatively low baseline for HFCs because of a depressed economy in 2020 and 2021. The high imports in 2022 (and 2023) indicate that the country has now an HFC consumption that is above the freeze level, which could potentially increase the risk of illegal trade in the coming years. There is a strong collaboration between the NOU, the Foreign Trade Promoter, the General Directorate of Customs and importers of RAC equipment and refrigerants, which helps to mitigate such risks. The newly established HFC quota system is crucial for this.</w:t>
      </w:r>
    </w:p>
    <w:p w14:paraId="06A6C20B" w14:textId="77777777" w:rsidR="000476B5" w:rsidRPr="000D1EE6" w:rsidRDefault="000476B5" w:rsidP="004F3DB5">
      <w:pPr>
        <w:rPr>
          <w:b/>
          <w:bCs/>
          <w:lang w:val="en-GB"/>
        </w:rPr>
      </w:pPr>
      <w:r w:rsidRPr="000D1EE6">
        <w:rPr>
          <w:b/>
          <w:lang w:val="en-GB"/>
        </w:rPr>
        <w:t>India: Renewal of institutional strengthening</w:t>
      </w:r>
    </w:p>
    <w:tbl>
      <w:tblPr>
        <w:tblStyle w:val="TableGrid10"/>
        <w:tblW w:w="5000" w:type="pct"/>
        <w:jc w:val="center"/>
        <w:tblLook w:val="01E0" w:firstRow="1" w:lastRow="1" w:firstColumn="1" w:lastColumn="1" w:noHBand="0" w:noVBand="0"/>
      </w:tblPr>
      <w:tblGrid>
        <w:gridCol w:w="6052"/>
        <w:gridCol w:w="1724"/>
        <w:gridCol w:w="1574"/>
      </w:tblGrid>
      <w:tr w:rsidR="000476B5" w:rsidRPr="000D1EE6" w14:paraId="26902854" w14:textId="77777777" w:rsidTr="00FA27AA">
        <w:trPr>
          <w:trHeight w:val="278"/>
          <w:tblHeader/>
          <w:jc w:val="center"/>
        </w:trPr>
        <w:tc>
          <w:tcPr>
            <w:tcW w:w="4158" w:type="pct"/>
            <w:gridSpan w:val="2"/>
            <w:tcBorders>
              <w:bottom w:val="single" w:sz="4" w:space="0" w:color="auto"/>
            </w:tcBorders>
          </w:tcPr>
          <w:p w14:paraId="466EE65B" w14:textId="77777777" w:rsidR="000476B5" w:rsidRPr="000D1EE6" w:rsidRDefault="000476B5" w:rsidP="00FA27AA">
            <w:pPr>
              <w:widowControl w:val="0"/>
              <w:rPr>
                <w:b/>
                <w:sz w:val="20"/>
                <w:szCs w:val="20"/>
                <w:lang w:val="en-GB"/>
              </w:rPr>
            </w:pPr>
            <w:r w:rsidRPr="000D1EE6">
              <w:rPr>
                <w:b/>
                <w:sz w:val="20"/>
                <w:lang w:val="en-GB"/>
              </w:rPr>
              <w:t>Summary of the project and country profile</w:t>
            </w:r>
          </w:p>
        </w:tc>
        <w:tc>
          <w:tcPr>
            <w:tcW w:w="842" w:type="pct"/>
          </w:tcPr>
          <w:p w14:paraId="2787FA0A" w14:textId="77777777" w:rsidR="000476B5" w:rsidRPr="000D1EE6" w:rsidRDefault="000476B5" w:rsidP="00FA27AA">
            <w:pPr>
              <w:widowControl w:val="0"/>
              <w:jc w:val="right"/>
              <w:rPr>
                <w:b/>
                <w:sz w:val="20"/>
                <w:szCs w:val="20"/>
                <w:lang w:val="en-GB"/>
              </w:rPr>
            </w:pPr>
          </w:p>
        </w:tc>
      </w:tr>
      <w:tr w:rsidR="000476B5" w:rsidRPr="000D1EE6" w14:paraId="2F2A7473" w14:textId="77777777" w:rsidTr="00FA27AA">
        <w:trPr>
          <w:trHeight w:val="233"/>
          <w:jc w:val="center"/>
        </w:trPr>
        <w:tc>
          <w:tcPr>
            <w:tcW w:w="4158" w:type="pct"/>
            <w:gridSpan w:val="2"/>
            <w:tcBorders>
              <w:bottom w:val="single" w:sz="4" w:space="0" w:color="auto"/>
            </w:tcBorders>
          </w:tcPr>
          <w:p w14:paraId="0367D811" w14:textId="77777777" w:rsidR="000476B5" w:rsidRPr="000D1EE6" w:rsidRDefault="000476B5" w:rsidP="00FA27AA">
            <w:pPr>
              <w:widowControl w:val="0"/>
              <w:rPr>
                <w:sz w:val="20"/>
                <w:szCs w:val="20"/>
                <w:lang w:val="en-GB"/>
              </w:rPr>
            </w:pPr>
            <w:r w:rsidRPr="000D1EE6">
              <w:rPr>
                <w:sz w:val="20"/>
                <w:lang w:val="en-GB"/>
              </w:rPr>
              <w:t>Implementing agency:</w:t>
            </w:r>
          </w:p>
        </w:tc>
        <w:tc>
          <w:tcPr>
            <w:tcW w:w="842" w:type="pct"/>
            <w:tcBorders>
              <w:bottom w:val="single" w:sz="4" w:space="0" w:color="auto"/>
            </w:tcBorders>
          </w:tcPr>
          <w:p w14:paraId="41D8A478" w14:textId="77777777" w:rsidR="000476B5" w:rsidRPr="000D1EE6" w:rsidRDefault="000476B5" w:rsidP="00FA27AA">
            <w:pPr>
              <w:widowControl w:val="0"/>
              <w:jc w:val="center"/>
              <w:rPr>
                <w:sz w:val="20"/>
                <w:szCs w:val="20"/>
                <w:lang w:val="en-GB"/>
              </w:rPr>
            </w:pPr>
            <w:r w:rsidRPr="000D1EE6">
              <w:rPr>
                <w:sz w:val="20"/>
                <w:lang w:val="en-GB"/>
              </w:rPr>
              <w:t>UNDP</w:t>
            </w:r>
          </w:p>
        </w:tc>
      </w:tr>
      <w:tr w:rsidR="000476B5" w:rsidRPr="000D1EE6" w14:paraId="63AF1093" w14:textId="77777777" w:rsidTr="00FA27AA">
        <w:trPr>
          <w:trHeight w:val="233"/>
          <w:jc w:val="center"/>
        </w:trPr>
        <w:tc>
          <w:tcPr>
            <w:tcW w:w="4158" w:type="pct"/>
            <w:gridSpan w:val="2"/>
            <w:tcBorders>
              <w:top w:val="single" w:sz="4" w:space="0" w:color="auto"/>
              <w:left w:val="single" w:sz="4" w:space="0" w:color="auto"/>
              <w:bottom w:val="nil"/>
              <w:right w:val="single" w:sz="4" w:space="0" w:color="auto"/>
            </w:tcBorders>
          </w:tcPr>
          <w:p w14:paraId="0AC225FD" w14:textId="77777777" w:rsidR="000476B5" w:rsidRPr="000D1EE6" w:rsidRDefault="000476B5" w:rsidP="00FA27AA">
            <w:pPr>
              <w:widowControl w:val="0"/>
              <w:rPr>
                <w:sz w:val="20"/>
                <w:szCs w:val="20"/>
                <w:lang w:val="en-GB"/>
              </w:rPr>
            </w:pPr>
            <w:r w:rsidRPr="000D1EE6">
              <w:rPr>
                <w:sz w:val="20"/>
                <w:lang w:val="en-GB"/>
              </w:rPr>
              <w:t>Amounts previously approved for institutional strengthening (US $):</w:t>
            </w:r>
          </w:p>
        </w:tc>
        <w:tc>
          <w:tcPr>
            <w:tcW w:w="842" w:type="pct"/>
            <w:tcBorders>
              <w:top w:val="single" w:sz="4" w:space="0" w:color="auto"/>
              <w:left w:val="single" w:sz="4" w:space="0" w:color="auto"/>
              <w:bottom w:val="nil"/>
              <w:right w:val="single" w:sz="4" w:space="0" w:color="auto"/>
            </w:tcBorders>
          </w:tcPr>
          <w:p w14:paraId="553815F4" w14:textId="77777777" w:rsidR="000476B5" w:rsidRPr="000D1EE6" w:rsidRDefault="000476B5" w:rsidP="00FA27AA">
            <w:pPr>
              <w:widowControl w:val="0"/>
              <w:jc w:val="right"/>
              <w:rPr>
                <w:sz w:val="20"/>
                <w:szCs w:val="20"/>
                <w:lang w:val="en-GB"/>
              </w:rPr>
            </w:pPr>
          </w:p>
        </w:tc>
      </w:tr>
      <w:tr w:rsidR="000476B5" w:rsidRPr="000D1EE6" w14:paraId="67746035"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4E1BB690" w14:textId="77777777" w:rsidR="000476B5" w:rsidRPr="000D1EE6" w:rsidRDefault="000476B5" w:rsidP="00FA27AA">
            <w:pPr>
              <w:widowControl w:val="0"/>
              <w:ind w:left="4871" w:right="-198"/>
              <w:jc w:val="left"/>
              <w:rPr>
                <w:sz w:val="20"/>
                <w:szCs w:val="20"/>
                <w:lang w:val="en-GB"/>
              </w:rPr>
            </w:pPr>
            <w:r w:rsidRPr="000D1EE6">
              <w:rPr>
                <w:sz w:val="20"/>
                <w:lang w:val="en-GB"/>
              </w:rPr>
              <w:t>Phase I:</w:t>
            </w:r>
          </w:p>
        </w:tc>
        <w:tc>
          <w:tcPr>
            <w:tcW w:w="922" w:type="pct"/>
            <w:tcBorders>
              <w:top w:val="nil"/>
              <w:left w:val="nil"/>
              <w:bottom w:val="nil"/>
              <w:right w:val="single" w:sz="4" w:space="0" w:color="auto"/>
            </w:tcBorders>
            <w:shd w:val="clear" w:color="auto" w:fill="FFFFFF"/>
            <w:vAlign w:val="bottom"/>
          </w:tcPr>
          <w:p w14:paraId="18378004" w14:textId="77777777" w:rsidR="000476B5" w:rsidRPr="000D1EE6" w:rsidRDefault="000476B5" w:rsidP="00FA27AA">
            <w:pPr>
              <w:widowControl w:val="0"/>
              <w:jc w:val="right"/>
              <w:rPr>
                <w:sz w:val="20"/>
                <w:szCs w:val="20"/>
                <w:lang w:val="en-GB"/>
              </w:rPr>
            </w:pPr>
            <w:r w:rsidRPr="000D1EE6">
              <w:rPr>
                <w:sz w:val="20"/>
                <w:lang w:val="en-GB"/>
              </w:rPr>
              <w:t>Oct-92</w:t>
            </w:r>
          </w:p>
        </w:tc>
        <w:tc>
          <w:tcPr>
            <w:tcW w:w="842" w:type="pct"/>
            <w:tcBorders>
              <w:top w:val="nil"/>
              <w:left w:val="single" w:sz="4" w:space="0" w:color="auto"/>
              <w:bottom w:val="nil"/>
              <w:right w:val="single" w:sz="4" w:space="0" w:color="auto"/>
            </w:tcBorders>
            <w:shd w:val="clear" w:color="auto" w:fill="auto"/>
          </w:tcPr>
          <w:p w14:paraId="2436DACB" w14:textId="77777777" w:rsidR="000476B5" w:rsidRPr="000D1EE6" w:rsidRDefault="000476B5" w:rsidP="00FA27AA">
            <w:pPr>
              <w:widowControl w:val="0"/>
              <w:jc w:val="right"/>
              <w:rPr>
                <w:sz w:val="20"/>
                <w:szCs w:val="20"/>
                <w:lang w:val="en-GB"/>
              </w:rPr>
            </w:pPr>
            <w:r w:rsidRPr="000D1EE6">
              <w:rPr>
                <w:sz w:val="20"/>
                <w:lang w:val="en-GB"/>
              </w:rPr>
              <w:t>428,929</w:t>
            </w:r>
          </w:p>
        </w:tc>
      </w:tr>
      <w:tr w:rsidR="000476B5" w:rsidRPr="000D1EE6" w14:paraId="2C43AEE8"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769BAF83" w14:textId="77777777" w:rsidR="000476B5" w:rsidRPr="000D1EE6" w:rsidRDefault="000476B5" w:rsidP="00FA27AA">
            <w:pPr>
              <w:widowControl w:val="0"/>
              <w:ind w:left="4871" w:right="-198"/>
              <w:jc w:val="left"/>
              <w:rPr>
                <w:sz w:val="20"/>
                <w:szCs w:val="20"/>
                <w:lang w:val="en-GB"/>
              </w:rPr>
            </w:pPr>
            <w:r w:rsidRPr="000D1EE6">
              <w:rPr>
                <w:sz w:val="20"/>
                <w:lang w:val="en-GB"/>
              </w:rPr>
              <w:t>Phase II:</w:t>
            </w:r>
          </w:p>
        </w:tc>
        <w:tc>
          <w:tcPr>
            <w:tcW w:w="922" w:type="pct"/>
            <w:tcBorders>
              <w:top w:val="nil"/>
              <w:left w:val="nil"/>
              <w:bottom w:val="nil"/>
              <w:right w:val="single" w:sz="4" w:space="0" w:color="auto"/>
            </w:tcBorders>
            <w:shd w:val="clear" w:color="auto" w:fill="FFFFFF"/>
            <w:vAlign w:val="bottom"/>
          </w:tcPr>
          <w:p w14:paraId="4DA921C3" w14:textId="77777777" w:rsidR="000476B5" w:rsidRPr="000D1EE6" w:rsidRDefault="000476B5" w:rsidP="00FA27AA">
            <w:pPr>
              <w:widowControl w:val="0"/>
              <w:jc w:val="right"/>
              <w:rPr>
                <w:sz w:val="20"/>
                <w:szCs w:val="20"/>
                <w:lang w:val="en-GB"/>
              </w:rPr>
            </w:pPr>
            <w:r w:rsidRPr="000D1EE6">
              <w:rPr>
                <w:sz w:val="20"/>
                <w:lang w:val="en-GB"/>
              </w:rPr>
              <w:t>Oct-96</w:t>
            </w:r>
          </w:p>
        </w:tc>
        <w:tc>
          <w:tcPr>
            <w:tcW w:w="842" w:type="pct"/>
            <w:tcBorders>
              <w:top w:val="nil"/>
              <w:left w:val="single" w:sz="4" w:space="0" w:color="auto"/>
              <w:bottom w:val="nil"/>
              <w:right w:val="single" w:sz="4" w:space="0" w:color="auto"/>
            </w:tcBorders>
            <w:shd w:val="clear" w:color="auto" w:fill="auto"/>
          </w:tcPr>
          <w:p w14:paraId="6C810257" w14:textId="77777777" w:rsidR="000476B5" w:rsidRPr="000D1EE6" w:rsidRDefault="000476B5" w:rsidP="00FA27AA">
            <w:pPr>
              <w:widowControl w:val="0"/>
              <w:jc w:val="right"/>
              <w:rPr>
                <w:sz w:val="20"/>
                <w:szCs w:val="20"/>
                <w:lang w:val="en-GB"/>
              </w:rPr>
            </w:pPr>
            <w:r w:rsidRPr="000D1EE6">
              <w:rPr>
                <w:sz w:val="20"/>
                <w:lang w:val="en-GB"/>
              </w:rPr>
              <w:t>287,100</w:t>
            </w:r>
          </w:p>
        </w:tc>
      </w:tr>
      <w:tr w:rsidR="000476B5" w:rsidRPr="000D1EE6" w14:paraId="1784BBBF"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3B99B1F4" w14:textId="77777777" w:rsidR="000476B5" w:rsidRPr="000D1EE6" w:rsidRDefault="000476B5" w:rsidP="00FA27AA">
            <w:pPr>
              <w:widowControl w:val="0"/>
              <w:ind w:left="4871" w:right="-198"/>
              <w:jc w:val="left"/>
              <w:rPr>
                <w:sz w:val="20"/>
                <w:szCs w:val="20"/>
                <w:lang w:val="en-GB"/>
              </w:rPr>
            </w:pPr>
            <w:r w:rsidRPr="000D1EE6">
              <w:rPr>
                <w:sz w:val="20"/>
                <w:lang w:val="en-GB"/>
              </w:rPr>
              <w:t>Phase III:</w:t>
            </w:r>
          </w:p>
        </w:tc>
        <w:tc>
          <w:tcPr>
            <w:tcW w:w="922" w:type="pct"/>
            <w:tcBorders>
              <w:top w:val="nil"/>
              <w:left w:val="nil"/>
              <w:bottom w:val="nil"/>
              <w:right w:val="single" w:sz="4" w:space="0" w:color="auto"/>
            </w:tcBorders>
            <w:shd w:val="clear" w:color="auto" w:fill="FFFFFF"/>
            <w:vAlign w:val="bottom"/>
          </w:tcPr>
          <w:p w14:paraId="124CB5E9" w14:textId="77777777" w:rsidR="000476B5" w:rsidRPr="000D1EE6" w:rsidRDefault="000476B5" w:rsidP="00FA27AA">
            <w:pPr>
              <w:widowControl w:val="0"/>
              <w:jc w:val="right"/>
              <w:rPr>
                <w:sz w:val="20"/>
                <w:szCs w:val="20"/>
                <w:lang w:val="en-GB"/>
              </w:rPr>
            </w:pPr>
            <w:r w:rsidRPr="000D1EE6">
              <w:rPr>
                <w:sz w:val="20"/>
                <w:lang w:val="en-GB"/>
              </w:rPr>
              <w:t>Mar-99</w:t>
            </w:r>
          </w:p>
        </w:tc>
        <w:tc>
          <w:tcPr>
            <w:tcW w:w="842" w:type="pct"/>
            <w:tcBorders>
              <w:top w:val="nil"/>
              <w:left w:val="single" w:sz="4" w:space="0" w:color="auto"/>
              <w:bottom w:val="nil"/>
              <w:right w:val="single" w:sz="4" w:space="0" w:color="auto"/>
            </w:tcBorders>
            <w:shd w:val="clear" w:color="auto" w:fill="auto"/>
          </w:tcPr>
          <w:p w14:paraId="23EB5E13" w14:textId="77777777" w:rsidR="000476B5" w:rsidRPr="000D1EE6" w:rsidRDefault="000476B5" w:rsidP="00FA27AA">
            <w:pPr>
              <w:widowControl w:val="0"/>
              <w:jc w:val="right"/>
              <w:rPr>
                <w:sz w:val="20"/>
                <w:szCs w:val="20"/>
                <w:lang w:val="en-GB"/>
              </w:rPr>
            </w:pPr>
            <w:r w:rsidRPr="000D1EE6">
              <w:rPr>
                <w:sz w:val="20"/>
                <w:lang w:val="en-GB"/>
              </w:rPr>
              <w:t>287,100</w:t>
            </w:r>
          </w:p>
        </w:tc>
      </w:tr>
      <w:tr w:rsidR="000476B5" w:rsidRPr="000D1EE6" w14:paraId="08982004"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5A2354BE" w14:textId="77777777" w:rsidR="000476B5" w:rsidRPr="000D1EE6" w:rsidRDefault="000476B5" w:rsidP="00FA27AA">
            <w:pPr>
              <w:widowControl w:val="0"/>
              <w:ind w:left="4871" w:right="-198"/>
              <w:jc w:val="left"/>
              <w:rPr>
                <w:sz w:val="20"/>
                <w:szCs w:val="20"/>
                <w:lang w:val="en-GB"/>
              </w:rPr>
            </w:pPr>
            <w:r w:rsidRPr="000D1EE6">
              <w:rPr>
                <w:sz w:val="20"/>
                <w:lang w:val="en-GB"/>
              </w:rPr>
              <w:t>Phase IV:</w:t>
            </w:r>
          </w:p>
        </w:tc>
        <w:tc>
          <w:tcPr>
            <w:tcW w:w="922" w:type="pct"/>
            <w:tcBorders>
              <w:top w:val="nil"/>
              <w:left w:val="nil"/>
              <w:bottom w:val="nil"/>
              <w:right w:val="single" w:sz="4" w:space="0" w:color="auto"/>
            </w:tcBorders>
            <w:shd w:val="clear" w:color="auto" w:fill="FFFFFF"/>
            <w:vAlign w:val="bottom"/>
          </w:tcPr>
          <w:p w14:paraId="1876EC5F"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Jul-01</w:t>
            </w:r>
          </w:p>
        </w:tc>
        <w:tc>
          <w:tcPr>
            <w:tcW w:w="842" w:type="pct"/>
            <w:tcBorders>
              <w:top w:val="nil"/>
              <w:left w:val="single" w:sz="4" w:space="0" w:color="auto"/>
              <w:bottom w:val="nil"/>
              <w:right w:val="single" w:sz="4" w:space="0" w:color="auto"/>
            </w:tcBorders>
            <w:shd w:val="clear" w:color="auto" w:fill="auto"/>
          </w:tcPr>
          <w:p w14:paraId="2556A8D8" w14:textId="77777777" w:rsidR="000476B5" w:rsidRPr="000D1EE6" w:rsidRDefault="000476B5" w:rsidP="00FA27AA">
            <w:pPr>
              <w:widowControl w:val="0"/>
              <w:jc w:val="right"/>
              <w:rPr>
                <w:sz w:val="20"/>
                <w:szCs w:val="20"/>
                <w:lang w:val="en-GB"/>
              </w:rPr>
            </w:pPr>
            <w:r w:rsidRPr="000D1EE6">
              <w:rPr>
                <w:sz w:val="20"/>
                <w:lang w:val="en-GB"/>
              </w:rPr>
              <w:t>285,796</w:t>
            </w:r>
          </w:p>
        </w:tc>
      </w:tr>
      <w:tr w:rsidR="000476B5" w:rsidRPr="000D1EE6" w14:paraId="57160028"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4F11001C" w14:textId="77777777" w:rsidR="000476B5" w:rsidRPr="000D1EE6" w:rsidRDefault="000476B5" w:rsidP="00FA27AA">
            <w:pPr>
              <w:widowControl w:val="0"/>
              <w:ind w:left="4871" w:right="-198"/>
              <w:jc w:val="left"/>
              <w:rPr>
                <w:sz w:val="20"/>
                <w:szCs w:val="20"/>
                <w:lang w:val="en-GB"/>
              </w:rPr>
            </w:pPr>
            <w:r w:rsidRPr="000D1EE6">
              <w:rPr>
                <w:sz w:val="20"/>
                <w:lang w:val="en-GB"/>
              </w:rPr>
              <w:t>Phase V:</w:t>
            </w:r>
          </w:p>
        </w:tc>
        <w:tc>
          <w:tcPr>
            <w:tcW w:w="922" w:type="pct"/>
            <w:tcBorders>
              <w:top w:val="nil"/>
              <w:left w:val="nil"/>
              <w:bottom w:val="nil"/>
              <w:right w:val="single" w:sz="4" w:space="0" w:color="auto"/>
            </w:tcBorders>
            <w:shd w:val="clear" w:color="auto" w:fill="FFFFFF"/>
            <w:vAlign w:val="bottom"/>
          </w:tcPr>
          <w:p w14:paraId="5A3E1706"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Dec-03</w:t>
            </w:r>
          </w:p>
        </w:tc>
        <w:tc>
          <w:tcPr>
            <w:tcW w:w="842" w:type="pct"/>
            <w:tcBorders>
              <w:top w:val="nil"/>
              <w:left w:val="single" w:sz="4" w:space="0" w:color="auto"/>
              <w:bottom w:val="nil"/>
              <w:right w:val="single" w:sz="4" w:space="0" w:color="auto"/>
            </w:tcBorders>
            <w:shd w:val="clear" w:color="auto" w:fill="auto"/>
          </w:tcPr>
          <w:p w14:paraId="1B062DC1" w14:textId="77777777" w:rsidR="000476B5" w:rsidRPr="000D1EE6" w:rsidRDefault="000476B5" w:rsidP="00FA27AA">
            <w:pPr>
              <w:widowControl w:val="0"/>
              <w:jc w:val="right"/>
              <w:rPr>
                <w:sz w:val="20"/>
                <w:szCs w:val="20"/>
                <w:lang w:val="en-GB"/>
              </w:rPr>
            </w:pPr>
            <w:r w:rsidRPr="000D1EE6">
              <w:rPr>
                <w:sz w:val="20"/>
                <w:lang w:val="en-GB"/>
              </w:rPr>
              <w:t>370,310</w:t>
            </w:r>
          </w:p>
        </w:tc>
      </w:tr>
      <w:tr w:rsidR="000476B5" w:rsidRPr="000D1EE6" w14:paraId="341E123F"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0210DD78" w14:textId="77777777" w:rsidR="000476B5" w:rsidRPr="000D1EE6" w:rsidRDefault="000476B5" w:rsidP="00FA27AA">
            <w:pPr>
              <w:widowControl w:val="0"/>
              <w:ind w:left="4871" w:right="-198"/>
              <w:jc w:val="left"/>
              <w:rPr>
                <w:sz w:val="20"/>
                <w:szCs w:val="20"/>
                <w:lang w:val="en-GB"/>
              </w:rPr>
            </w:pPr>
            <w:r w:rsidRPr="000D1EE6">
              <w:rPr>
                <w:sz w:val="20"/>
                <w:lang w:val="en-GB"/>
              </w:rPr>
              <w:t>Phase VI:</w:t>
            </w:r>
          </w:p>
        </w:tc>
        <w:tc>
          <w:tcPr>
            <w:tcW w:w="922" w:type="pct"/>
            <w:tcBorders>
              <w:top w:val="nil"/>
              <w:left w:val="nil"/>
              <w:bottom w:val="nil"/>
              <w:right w:val="single" w:sz="4" w:space="0" w:color="auto"/>
            </w:tcBorders>
            <w:shd w:val="clear" w:color="auto" w:fill="FFFFFF"/>
            <w:vAlign w:val="bottom"/>
          </w:tcPr>
          <w:p w14:paraId="5C0CFD63"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Nov-05</w:t>
            </w:r>
          </w:p>
        </w:tc>
        <w:tc>
          <w:tcPr>
            <w:tcW w:w="842" w:type="pct"/>
            <w:tcBorders>
              <w:top w:val="nil"/>
              <w:left w:val="single" w:sz="4" w:space="0" w:color="auto"/>
              <w:bottom w:val="nil"/>
              <w:right w:val="single" w:sz="4" w:space="0" w:color="auto"/>
            </w:tcBorders>
            <w:shd w:val="clear" w:color="auto" w:fill="auto"/>
          </w:tcPr>
          <w:p w14:paraId="7961B307" w14:textId="77777777" w:rsidR="000476B5" w:rsidRPr="000D1EE6" w:rsidRDefault="000476B5" w:rsidP="00FA27AA">
            <w:pPr>
              <w:widowControl w:val="0"/>
              <w:jc w:val="right"/>
              <w:rPr>
                <w:sz w:val="20"/>
                <w:szCs w:val="20"/>
                <w:lang w:val="en-GB"/>
              </w:rPr>
            </w:pPr>
            <w:r w:rsidRPr="000D1EE6">
              <w:rPr>
                <w:sz w:val="20"/>
                <w:lang w:val="en-GB"/>
              </w:rPr>
              <w:t>373,230</w:t>
            </w:r>
          </w:p>
        </w:tc>
      </w:tr>
      <w:tr w:rsidR="000476B5" w:rsidRPr="000D1EE6" w14:paraId="04EFCEEC"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00AEDAB9" w14:textId="77777777" w:rsidR="000476B5" w:rsidRPr="000D1EE6" w:rsidRDefault="000476B5" w:rsidP="00FA27AA">
            <w:pPr>
              <w:widowControl w:val="0"/>
              <w:ind w:left="4871" w:right="-198"/>
              <w:jc w:val="left"/>
              <w:rPr>
                <w:sz w:val="20"/>
                <w:szCs w:val="20"/>
                <w:lang w:val="en-GB"/>
              </w:rPr>
            </w:pPr>
            <w:r w:rsidRPr="000D1EE6">
              <w:rPr>
                <w:sz w:val="20"/>
                <w:lang w:val="en-GB"/>
              </w:rPr>
              <w:t>Phase VII</w:t>
            </w:r>
          </w:p>
        </w:tc>
        <w:tc>
          <w:tcPr>
            <w:tcW w:w="922" w:type="pct"/>
            <w:tcBorders>
              <w:top w:val="nil"/>
              <w:left w:val="nil"/>
              <w:bottom w:val="nil"/>
              <w:right w:val="single" w:sz="4" w:space="0" w:color="auto"/>
            </w:tcBorders>
            <w:shd w:val="clear" w:color="auto" w:fill="FFFFFF"/>
            <w:vAlign w:val="bottom"/>
          </w:tcPr>
          <w:p w14:paraId="4F09AAE5"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Apr-08</w:t>
            </w:r>
          </w:p>
        </w:tc>
        <w:tc>
          <w:tcPr>
            <w:tcW w:w="842" w:type="pct"/>
            <w:tcBorders>
              <w:top w:val="nil"/>
              <w:left w:val="single" w:sz="4" w:space="0" w:color="auto"/>
              <w:bottom w:val="nil"/>
              <w:right w:val="single" w:sz="4" w:space="0" w:color="auto"/>
            </w:tcBorders>
            <w:shd w:val="clear" w:color="auto" w:fill="auto"/>
          </w:tcPr>
          <w:p w14:paraId="40EDFC2B" w14:textId="77777777" w:rsidR="000476B5" w:rsidRPr="000D1EE6" w:rsidRDefault="000476B5" w:rsidP="00FA27AA">
            <w:pPr>
              <w:widowControl w:val="0"/>
              <w:jc w:val="right"/>
              <w:rPr>
                <w:sz w:val="20"/>
                <w:szCs w:val="20"/>
                <w:lang w:val="en-GB"/>
              </w:rPr>
            </w:pPr>
            <w:r w:rsidRPr="000D1EE6">
              <w:rPr>
                <w:sz w:val="20"/>
                <w:lang w:val="en-GB"/>
              </w:rPr>
              <w:t>373,230</w:t>
            </w:r>
          </w:p>
        </w:tc>
      </w:tr>
      <w:tr w:rsidR="000476B5" w:rsidRPr="000D1EE6" w14:paraId="6DF6A7D6"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7EE1EA47" w14:textId="77777777" w:rsidR="000476B5" w:rsidRPr="000D1EE6" w:rsidRDefault="000476B5" w:rsidP="00FA27AA">
            <w:pPr>
              <w:widowControl w:val="0"/>
              <w:ind w:left="4871" w:right="-198"/>
              <w:jc w:val="left"/>
              <w:rPr>
                <w:sz w:val="20"/>
                <w:szCs w:val="20"/>
                <w:lang w:val="en-GB"/>
              </w:rPr>
            </w:pPr>
            <w:r w:rsidRPr="000D1EE6">
              <w:rPr>
                <w:sz w:val="20"/>
                <w:lang w:val="en-GB"/>
              </w:rPr>
              <w:t>Phase VIII:</w:t>
            </w:r>
          </w:p>
        </w:tc>
        <w:tc>
          <w:tcPr>
            <w:tcW w:w="922" w:type="pct"/>
            <w:tcBorders>
              <w:top w:val="nil"/>
              <w:left w:val="nil"/>
              <w:bottom w:val="nil"/>
              <w:right w:val="single" w:sz="4" w:space="0" w:color="auto"/>
            </w:tcBorders>
            <w:shd w:val="clear" w:color="auto" w:fill="FFFFFF"/>
            <w:vAlign w:val="bottom"/>
          </w:tcPr>
          <w:p w14:paraId="3BE5AEFD"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Apr-10 &amp; Nov-11</w:t>
            </w:r>
          </w:p>
        </w:tc>
        <w:tc>
          <w:tcPr>
            <w:tcW w:w="842" w:type="pct"/>
            <w:tcBorders>
              <w:top w:val="nil"/>
              <w:left w:val="single" w:sz="4" w:space="0" w:color="auto"/>
              <w:bottom w:val="nil"/>
              <w:right w:val="single" w:sz="4" w:space="0" w:color="auto"/>
            </w:tcBorders>
            <w:shd w:val="clear" w:color="auto" w:fill="auto"/>
          </w:tcPr>
          <w:p w14:paraId="7576E9DD" w14:textId="77777777" w:rsidR="000476B5" w:rsidRPr="000D1EE6" w:rsidRDefault="000476B5" w:rsidP="00FA27AA">
            <w:pPr>
              <w:widowControl w:val="0"/>
              <w:jc w:val="right"/>
              <w:rPr>
                <w:sz w:val="20"/>
                <w:szCs w:val="20"/>
                <w:lang w:val="en-GB"/>
              </w:rPr>
            </w:pPr>
            <w:r w:rsidRPr="000D1EE6">
              <w:rPr>
                <w:sz w:val="20"/>
                <w:lang w:val="en-GB"/>
              </w:rPr>
              <w:t>373,230</w:t>
            </w:r>
          </w:p>
        </w:tc>
      </w:tr>
      <w:tr w:rsidR="000476B5" w:rsidRPr="000D1EE6" w14:paraId="7C99CDE2"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2A91B3F4" w14:textId="77777777" w:rsidR="000476B5" w:rsidRPr="000D1EE6" w:rsidRDefault="000476B5" w:rsidP="00FA27AA">
            <w:pPr>
              <w:widowControl w:val="0"/>
              <w:ind w:left="4871" w:right="-198"/>
              <w:jc w:val="left"/>
              <w:rPr>
                <w:sz w:val="20"/>
                <w:szCs w:val="20"/>
                <w:lang w:val="en-GB"/>
              </w:rPr>
            </w:pPr>
            <w:r w:rsidRPr="000D1EE6">
              <w:rPr>
                <w:sz w:val="20"/>
                <w:lang w:val="en-GB"/>
              </w:rPr>
              <w:t>Phase IX:</w:t>
            </w:r>
          </w:p>
        </w:tc>
        <w:tc>
          <w:tcPr>
            <w:tcW w:w="922" w:type="pct"/>
            <w:tcBorders>
              <w:top w:val="nil"/>
              <w:left w:val="nil"/>
              <w:bottom w:val="nil"/>
              <w:right w:val="single" w:sz="4" w:space="0" w:color="auto"/>
            </w:tcBorders>
            <w:shd w:val="clear" w:color="auto" w:fill="FFFFFF"/>
            <w:vAlign w:val="bottom"/>
          </w:tcPr>
          <w:p w14:paraId="32B1712E"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Apr-12</w:t>
            </w:r>
          </w:p>
        </w:tc>
        <w:tc>
          <w:tcPr>
            <w:tcW w:w="842" w:type="pct"/>
            <w:tcBorders>
              <w:top w:val="nil"/>
              <w:left w:val="single" w:sz="4" w:space="0" w:color="auto"/>
              <w:bottom w:val="nil"/>
              <w:right w:val="single" w:sz="4" w:space="0" w:color="auto"/>
            </w:tcBorders>
            <w:shd w:val="clear" w:color="auto" w:fill="auto"/>
          </w:tcPr>
          <w:p w14:paraId="5C4FCDDF" w14:textId="77777777" w:rsidR="000476B5" w:rsidRPr="000D1EE6" w:rsidRDefault="000476B5" w:rsidP="00FA27AA">
            <w:pPr>
              <w:widowControl w:val="0"/>
              <w:jc w:val="right"/>
              <w:rPr>
                <w:sz w:val="20"/>
                <w:szCs w:val="20"/>
                <w:lang w:val="en-GB"/>
              </w:rPr>
            </w:pPr>
            <w:r w:rsidRPr="000D1EE6">
              <w:rPr>
                <w:sz w:val="20"/>
                <w:lang w:val="en-GB"/>
              </w:rPr>
              <w:t>373,230</w:t>
            </w:r>
          </w:p>
        </w:tc>
      </w:tr>
      <w:tr w:rsidR="000476B5" w:rsidRPr="000D1EE6" w14:paraId="57EF0CA3"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337C4A31" w14:textId="77777777" w:rsidR="000476B5" w:rsidRPr="000D1EE6" w:rsidRDefault="000476B5" w:rsidP="00FA27AA">
            <w:pPr>
              <w:widowControl w:val="0"/>
              <w:ind w:left="4871" w:right="-198"/>
              <w:jc w:val="left"/>
              <w:rPr>
                <w:sz w:val="20"/>
                <w:szCs w:val="20"/>
                <w:lang w:val="en-GB"/>
              </w:rPr>
            </w:pPr>
            <w:r w:rsidRPr="000D1EE6">
              <w:rPr>
                <w:sz w:val="20"/>
                <w:lang w:val="en-GB"/>
              </w:rPr>
              <w:t>Phase X:</w:t>
            </w:r>
          </w:p>
        </w:tc>
        <w:tc>
          <w:tcPr>
            <w:tcW w:w="922" w:type="pct"/>
            <w:tcBorders>
              <w:top w:val="nil"/>
              <w:left w:val="nil"/>
              <w:bottom w:val="nil"/>
              <w:right w:val="single" w:sz="4" w:space="0" w:color="auto"/>
            </w:tcBorders>
            <w:shd w:val="clear" w:color="auto" w:fill="FFFFFF"/>
            <w:vAlign w:val="bottom"/>
          </w:tcPr>
          <w:p w14:paraId="423713A4"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May-14</w:t>
            </w:r>
          </w:p>
        </w:tc>
        <w:tc>
          <w:tcPr>
            <w:tcW w:w="842" w:type="pct"/>
            <w:tcBorders>
              <w:top w:val="nil"/>
              <w:left w:val="single" w:sz="4" w:space="0" w:color="auto"/>
              <w:bottom w:val="nil"/>
              <w:right w:val="single" w:sz="4" w:space="0" w:color="auto"/>
            </w:tcBorders>
            <w:shd w:val="clear" w:color="auto" w:fill="auto"/>
          </w:tcPr>
          <w:p w14:paraId="55F94C40" w14:textId="77777777" w:rsidR="000476B5" w:rsidRPr="000D1EE6" w:rsidRDefault="000476B5" w:rsidP="00FA27AA">
            <w:pPr>
              <w:widowControl w:val="0"/>
              <w:jc w:val="right"/>
              <w:rPr>
                <w:sz w:val="20"/>
                <w:szCs w:val="20"/>
                <w:lang w:val="en-GB"/>
              </w:rPr>
            </w:pPr>
            <w:r w:rsidRPr="000D1EE6">
              <w:rPr>
                <w:sz w:val="20"/>
                <w:lang w:val="en-GB"/>
              </w:rPr>
              <w:t>236,392</w:t>
            </w:r>
          </w:p>
        </w:tc>
      </w:tr>
      <w:tr w:rsidR="000476B5" w:rsidRPr="000D1EE6" w14:paraId="475D3369"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08C4BDCF" w14:textId="77777777" w:rsidR="000476B5" w:rsidRPr="000D1EE6" w:rsidRDefault="000476B5" w:rsidP="00FA27AA">
            <w:pPr>
              <w:widowControl w:val="0"/>
              <w:ind w:left="4871" w:right="-198"/>
              <w:jc w:val="left"/>
              <w:rPr>
                <w:sz w:val="20"/>
                <w:szCs w:val="20"/>
                <w:lang w:val="en-GB"/>
              </w:rPr>
            </w:pPr>
            <w:r w:rsidRPr="000D1EE6">
              <w:rPr>
                <w:sz w:val="20"/>
                <w:lang w:val="en-GB"/>
              </w:rPr>
              <w:t>Phase XI:</w:t>
            </w:r>
          </w:p>
        </w:tc>
        <w:tc>
          <w:tcPr>
            <w:tcW w:w="922" w:type="pct"/>
            <w:tcBorders>
              <w:top w:val="nil"/>
              <w:left w:val="nil"/>
              <w:bottom w:val="nil"/>
              <w:right w:val="single" w:sz="4" w:space="0" w:color="auto"/>
            </w:tcBorders>
            <w:shd w:val="clear" w:color="auto" w:fill="FFFFFF"/>
            <w:vAlign w:val="bottom"/>
          </w:tcPr>
          <w:p w14:paraId="7EB25396"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May-16</w:t>
            </w:r>
          </w:p>
        </w:tc>
        <w:tc>
          <w:tcPr>
            <w:tcW w:w="842" w:type="pct"/>
            <w:tcBorders>
              <w:top w:val="nil"/>
              <w:left w:val="single" w:sz="4" w:space="0" w:color="auto"/>
              <w:bottom w:val="nil"/>
              <w:right w:val="single" w:sz="4" w:space="0" w:color="auto"/>
            </w:tcBorders>
            <w:shd w:val="clear" w:color="auto" w:fill="auto"/>
          </w:tcPr>
          <w:p w14:paraId="1A3D93D6" w14:textId="77777777" w:rsidR="000476B5" w:rsidRPr="000D1EE6" w:rsidRDefault="000476B5" w:rsidP="00FA27AA">
            <w:pPr>
              <w:widowControl w:val="0"/>
              <w:jc w:val="right"/>
              <w:rPr>
                <w:sz w:val="20"/>
                <w:szCs w:val="20"/>
                <w:lang w:val="en-GB"/>
              </w:rPr>
            </w:pPr>
            <w:r w:rsidRPr="000D1EE6">
              <w:rPr>
                <w:sz w:val="20"/>
                <w:lang w:val="en-GB"/>
              </w:rPr>
              <w:t>477,682</w:t>
            </w:r>
          </w:p>
        </w:tc>
      </w:tr>
      <w:tr w:rsidR="000476B5" w:rsidRPr="000D1EE6" w14:paraId="3F80B3D7"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5D8A2599" w14:textId="77777777" w:rsidR="000476B5" w:rsidRPr="000D1EE6" w:rsidRDefault="000476B5" w:rsidP="00FA27AA">
            <w:pPr>
              <w:widowControl w:val="0"/>
              <w:ind w:left="4871" w:right="-198"/>
              <w:jc w:val="left"/>
              <w:rPr>
                <w:sz w:val="20"/>
                <w:szCs w:val="20"/>
                <w:lang w:val="en-GB"/>
              </w:rPr>
            </w:pPr>
            <w:r w:rsidRPr="000D1EE6">
              <w:rPr>
                <w:sz w:val="20"/>
                <w:lang w:val="en-GB"/>
              </w:rPr>
              <w:t>Phase XII:</w:t>
            </w:r>
          </w:p>
        </w:tc>
        <w:tc>
          <w:tcPr>
            <w:tcW w:w="922" w:type="pct"/>
            <w:tcBorders>
              <w:top w:val="nil"/>
              <w:left w:val="nil"/>
              <w:bottom w:val="nil"/>
              <w:right w:val="single" w:sz="4" w:space="0" w:color="auto"/>
            </w:tcBorders>
            <w:shd w:val="clear" w:color="auto" w:fill="FFFFFF"/>
            <w:vAlign w:val="bottom"/>
          </w:tcPr>
          <w:p w14:paraId="17D15259"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Dec-19</w:t>
            </w:r>
          </w:p>
        </w:tc>
        <w:tc>
          <w:tcPr>
            <w:tcW w:w="842" w:type="pct"/>
            <w:tcBorders>
              <w:top w:val="nil"/>
              <w:left w:val="single" w:sz="4" w:space="0" w:color="auto"/>
              <w:bottom w:val="nil"/>
              <w:right w:val="single" w:sz="4" w:space="0" w:color="auto"/>
            </w:tcBorders>
            <w:shd w:val="clear" w:color="auto" w:fill="auto"/>
          </w:tcPr>
          <w:p w14:paraId="5450EC29" w14:textId="77777777" w:rsidR="000476B5" w:rsidRPr="000D1EE6" w:rsidRDefault="000476B5" w:rsidP="00FA27AA">
            <w:pPr>
              <w:widowControl w:val="0"/>
              <w:jc w:val="right"/>
              <w:rPr>
                <w:sz w:val="20"/>
                <w:szCs w:val="20"/>
                <w:lang w:val="en-GB"/>
              </w:rPr>
            </w:pPr>
            <w:r w:rsidRPr="000D1EE6">
              <w:rPr>
                <w:sz w:val="20"/>
                <w:lang w:val="en-GB"/>
              </w:rPr>
              <w:t>477,734</w:t>
            </w:r>
          </w:p>
        </w:tc>
      </w:tr>
      <w:tr w:rsidR="000476B5" w:rsidRPr="000D1EE6" w14:paraId="3741003C" w14:textId="77777777" w:rsidTr="00FA27AA">
        <w:trPr>
          <w:trHeight w:val="233"/>
          <w:jc w:val="center"/>
        </w:trPr>
        <w:tc>
          <w:tcPr>
            <w:tcW w:w="3236" w:type="pct"/>
            <w:tcBorders>
              <w:top w:val="nil"/>
              <w:left w:val="single" w:sz="4" w:space="0" w:color="auto"/>
              <w:bottom w:val="nil"/>
              <w:right w:val="nil"/>
            </w:tcBorders>
            <w:shd w:val="clear" w:color="auto" w:fill="FFFFFF"/>
            <w:vAlign w:val="bottom"/>
          </w:tcPr>
          <w:p w14:paraId="47801BDE" w14:textId="77777777" w:rsidR="000476B5" w:rsidRPr="000D1EE6" w:rsidRDefault="000476B5" w:rsidP="00FA27AA">
            <w:pPr>
              <w:widowControl w:val="0"/>
              <w:ind w:left="4871" w:right="-198"/>
              <w:jc w:val="left"/>
              <w:rPr>
                <w:sz w:val="20"/>
                <w:szCs w:val="20"/>
                <w:lang w:val="en-GB"/>
              </w:rPr>
            </w:pPr>
            <w:r w:rsidRPr="000D1EE6">
              <w:rPr>
                <w:sz w:val="20"/>
                <w:lang w:val="en-GB"/>
              </w:rPr>
              <w:t>Phase XIII:</w:t>
            </w:r>
          </w:p>
        </w:tc>
        <w:tc>
          <w:tcPr>
            <w:tcW w:w="922" w:type="pct"/>
            <w:tcBorders>
              <w:top w:val="nil"/>
              <w:left w:val="nil"/>
              <w:bottom w:val="nil"/>
              <w:right w:val="single" w:sz="4" w:space="0" w:color="auto"/>
            </w:tcBorders>
            <w:shd w:val="clear" w:color="auto" w:fill="FFFFFF"/>
            <w:vAlign w:val="bottom"/>
          </w:tcPr>
          <w:p w14:paraId="18B9E88B" w14:textId="77777777" w:rsidR="000476B5" w:rsidRPr="000D1EE6" w:rsidRDefault="000476B5" w:rsidP="00FA27AA">
            <w:pPr>
              <w:widowControl w:val="0"/>
              <w:tabs>
                <w:tab w:val="left" w:pos="6840"/>
              </w:tabs>
              <w:ind w:left="-108"/>
              <w:jc w:val="right"/>
              <w:rPr>
                <w:sz w:val="20"/>
                <w:szCs w:val="20"/>
                <w:lang w:val="en-GB"/>
              </w:rPr>
            </w:pPr>
            <w:r w:rsidRPr="000D1EE6">
              <w:rPr>
                <w:sz w:val="20"/>
                <w:lang w:val="en-GB"/>
              </w:rPr>
              <w:t>Nov-21</w:t>
            </w:r>
          </w:p>
        </w:tc>
        <w:tc>
          <w:tcPr>
            <w:tcW w:w="842" w:type="pct"/>
            <w:tcBorders>
              <w:top w:val="nil"/>
              <w:left w:val="single" w:sz="4" w:space="0" w:color="auto"/>
              <w:bottom w:val="nil"/>
              <w:right w:val="single" w:sz="4" w:space="0" w:color="auto"/>
            </w:tcBorders>
            <w:shd w:val="clear" w:color="auto" w:fill="auto"/>
          </w:tcPr>
          <w:p w14:paraId="2F1AEE9E" w14:textId="77777777" w:rsidR="000476B5" w:rsidRPr="000D1EE6" w:rsidRDefault="000476B5" w:rsidP="00FA27AA">
            <w:pPr>
              <w:widowControl w:val="0"/>
              <w:jc w:val="right"/>
              <w:rPr>
                <w:sz w:val="20"/>
                <w:szCs w:val="20"/>
                <w:lang w:val="en-GB"/>
              </w:rPr>
            </w:pPr>
            <w:r w:rsidRPr="000D1EE6">
              <w:rPr>
                <w:sz w:val="20"/>
                <w:lang w:val="en-GB"/>
              </w:rPr>
              <w:t>477,734</w:t>
            </w:r>
          </w:p>
        </w:tc>
      </w:tr>
      <w:tr w:rsidR="000476B5" w:rsidRPr="000D1EE6" w14:paraId="497D5DE7" w14:textId="77777777" w:rsidTr="00FA27AA">
        <w:trPr>
          <w:trHeight w:val="233"/>
          <w:jc w:val="center"/>
        </w:trPr>
        <w:tc>
          <w:tcPr>
            <w:tcW w:w="4158" w:type="pct"/>
            <w:gridSpan w:val="2"/>
            <w:tcBorders>
              <w:top w:val="nil"/>
              <w:left w:val="single" w:sz="4" w:space="0" w:color="auto"/>
              <w:bottom w:val="nil"/>
              <w:right w:val="single" w:sz="4" w:space="0" w:color="auto"/>
            </w:tcBorders>
            <w:shd w:val="clear" w:color="auto" w:fill="auto"/>
          </w:tcPr>
          <w:p w14:paraId="53B2D9A8" w14:textId="77777777" w:rsidR="000476B5" w:rsidRPr="000D1EE6" w:rsidRDefault="000476B5" w:rsidP="00FA27AA">
            <w:pPr>
              <w:widowControl w:val="0"/>
              <w:tabs>
                <w:tab w:val="right" w:pos="7560"/>
              </w:tabs>
              <w:ind w:left="6480" w:right="-108"/>
              <w:jc w:val="left"/>
              <w:rPr>
                <w:sz w:val="20"/>
                <w:szCs w:val="20"/>
                <w:lang w:val="en-GB"/>
              </w:rPr>
            </w:pPr>
            <w:r w:rsidRPr="000D1EE6">
              <w:rPr>
                <w:sz w:val="20"/>
                <w:lang w:val="en-GB"/>
              </w:rPr>
              <w:tab/>
              <w:t>Total:</w:t>
            </w:r>
          </w:p>
        </w:tc>
        <w:tc>
          <w:tcPr>
            <w:tcW w:w="842" w:type="pct"/>
            <w:tcBorders>
              <w:top w:val="nil"/>
              <w:left w:val="single" w:sz="4" w:space="0" w:color="auto"/>
              <w:bottom w:val="single" w:sz="4" w:space="0" w:color="auto"/>
              <w:right w:val="single" w:sz="4" w:space="0" w:color="auto"/>
            </w:tcBorders>
            <w:shd w:val="clear" w:color="auto" w:fill="auto"/>
          </w:tcPr>
          <w:p w14:paraId="0F54F666" w14:textId="77777777" w:rsidR="000476B5" w:rsidRPr="000D1EE6" w:rsidRDefault="000476B5" w:rsidP="00FA27AA">
            <w:pPr>
              <w:widowControl w:val="0"/>
              <w:jc w:val="right"/>
              <w:rPr>
                <w:sz w:val="20"/>
                <w:szCs w:val="20"/>
                <w:lang w:val="en-GB"/>
              </w:rPr>
            </w:pPr>
            <w:r w:rsidRPr="000D1EE6">
              <w:rPr>
                <w:sz w:val="20"/>
                <w:lang w:val="en-GB"/>
              </w:rPr>
              <w:t>4,821,697</w:t>
            </w:r>
          </w:p>
        </w:tc>
      </w:tr>
      <w:tr w:rsidR="000476B5" w:rsidRPr="000D1EE6" w14:paraId="46DC5961" w14:textId="77777777" w:rsidTr="00FA27AA">
        <w:trPr>
          <w:trHeight w:val="233"/>
          <w:jc w:val="center"/>
        </w:trPr>
        <w:tc>
          <w:tcPr>
            <w:tcW w:w="4158" w:type="pct"/>
            <w:gridSpan w:val="2"/>
            <w:shd w:val="clear" w:color="auto" w:fill="FFFFFF"/>
          </w:tcPr>
          <w:p w14:paraId="69883F42" w14:textId="77777777" w:rsidR="000476B5" w:rsidRPr="000D1EE6" w:rsidRDefault="000476B5" w:rsidP="00FA27AA">
            <w:pPr>
              <w:widowControl w:val="0"/>
              <w:jc w:val="left"/>
              <w:rPr>
                <w:sz w:val="20"/>
                <w:szCs w:val="20"/>
                <w:lang w:val="en-GB"/>
              </w:rPr>
            </w:pPr>
            <w:r w:rsidRPr="000D1EE6">
              <w:rPr>
                <w:sz w:val="20"/>
                <w:lang w:val="en-GB"/>
              </w:rPr>
              <w:t>Amount requested for renewal (phase XIV) (US $):</w:t>
            </w:r>
          </w:p>
        </w:tc>
        <w:tc>
          <w:tcPr>
            <w:tcW w:w="842" w:type="pct"/>
            <w:shd w:val="clear" w:color="auto" w:fill="auto"/>
          </w:tcPr>
          <w:p w14:paraId="2AEFA6BD" w14:textId="77777777" w:rsidR="000476B5" w:rsidRPr="000D1EE6" w:rsidRDefault="000476B5" w:rsidP="00FA27AA">
            <w:pPr>
              <w:widowControl w:val="0"/>
              <w:jc w:val="right"/>
              <w:rPr>
                <w:sz w:val="20"/>
                <w:szCs w:val="20"/>
                <w:lang w:val="en-GB"/>
              </w:rPr>
            </w:pPr>
            <w:r w:rsidRPr="000D1EE6">
              <w:rPr>
                <w:sz w:val="20"/>
                <w:lang w:val="en-GB"/>
              </w:rPr>
              <w:t>988,909</w:t>
            </w:r>
          </w:p>
        </w:tc>
      </w:tr>
      <w:tr w:rsidR="000476B5" w:rsidRPr="000D1EE6" w14:paraId="3DED267A" w14:textId="77777777" w:rsidTr="00FA27AA">
        <w:trPr>
          <w:trHeight w:val="233"/>
          <w:jc w:val="center"/>
        </w:trPr>
        <w:tc>
          <w:tcPr>
            <w:tcW w:w="4158" w:type="pct"/>
            <w:gridSpan w:val="2"/>
          </w:tcPr>
          <w:p w14:paraId="0E5DCB56" w14:textId="77777777" w:rsidR="000476B5" w:rsidRPr="000D1EE6" w:rsidRDefault="000476B5" w:rsidP="00FA27AA">
            <w:pPr>
              <w:widowControl w:val="0"/>
              <w:jc w:val="left"/>
              <w:rPr>
                <w:sz w:val="20"/>
                <w:szCs w:val="20"/>
                <w:lang w:val="en-GB"/>
              </w:rPr>
            </w:pPr>
            <w:r w:rsidRPr="000D1EE6">
              <w:rPr>
                <w:sz w:val="20"/>
                <w:lang w:val="en-GB"/>
              </w:rPr>
              <w:t xml:space="preserve">Amount recommended for approval for phase XIV (US $): </w:t>
            </w:r>
          </w:p>
        </w:tc>
        <w:tc>
          <w:tcPr>
            <w:tcW w:w="842" w:type="pct"/>
            <w:shd w:val="clear" w:color="auto" w:fill="auto"/>
          </w:tcPr>
          <w:p w14:paraId="3F4E67B3" w14:textId="77777777" w:rsidR="000476B5" w:rsidRPr="000D1EE6" w:rsidRDefault="000476B5" w:rsidP="00FA27AA">
            <w:pPr>
              <w:widowControl w:val="0"/>
              <w:jc w:val="right"/>
              <w:rPr>
                <w:sz w:val="20"/>
                <w:szCs w:val="20"/>
                <w:lang w:val="en-GB"/>
              </w:rPr>
            </w:pPr>
            <w:r w:rsidRPr="000D1EE6">
              <w:rPr>
                <w:sz w:val="20"/>
                <w:lang w:val="en-GB"/>
              </w:rPr>
              <w:t>988,909</w:t>
            </w:r>
          </w:p>
        </w:tc>
      </w:tr>
      <w:tr w:rsidR="000476B5" w:rsidRPr="000D1EE6" w14:paraId="5D8F3A79" w14:textId="77777777" w:rsidTr="00FA27AA">
        <w:trPr>
          <w:trHeight w:val="233"/>
          <w:jc w:val="center"/>
        </w:trPr>
        <w:tc>
          <w:tcPr>
            <w:tcW w:w="4158" w:type="pct"/>
            <w:gridSpan w:val="2"/>
          </w:tcPr>
          <w:p w14:paraId="4DE9F81A" w14:textId="77777777" w:rsidR="000476B5" w:rsidRPr="000D1EE6" w:rsidRDefault="000476B5" w:rsidP="00FA27AA">
            <w:pPr>
              <w:widowControl w:val="0"/>
              <w:jc w:val="left"/>
              <w:rPr>
                <w:sz w:val="20"/>
                <w:szCs w:val="20"/>
                <w:lang w:val="en-GB"/>
              </w:rPr>
            </w:pPr>
            <w:r w:rsidRPr="000D1EE6">
              <w:rPr>
                <w:sz w:val="20"/>
                <w:lang w:val="en-GB"/>
              </w:rPr>
              <w:t>Agency support costs (US $):</w:t>
            </w:r>
          </w:p>
        </w:tc>
        <w:tc>
          <w:tcPr>
            <w:tcW w:w="842" w:type="pct"/>
            <w:shd w:val="clear" w:color="auto" w:fill="auto"/>
          </w:tcPr>
          <w:p w14:paraId="23DFD8DC" w14:textId="77777777" w:rsidR="000476B5" w:rsidRPr="000D1EE6" w:rsidRDefault="000476B5" w:rsidP="00FA27AA">
            <w:pPr>
              <w:widowControl w:val="0"/>
              <w:jc w:val="right"/>
              <w:rPr>
                <w:sz w:val="20"/>
                <w:szCs w:val="20"/>
                <w:lang w:val="en-GB"/>
              </w:rPr>
            </w:pPr>
            <w:r w:rsidRPr="000D1EE6">
              <w:rPr>
                <w:sz w:val="20"/>
                <w:lang w:val="en-GB"/>
              </w:rPr>
              <w:t>69,224</w:t>
            </w:r>
          </w:p>
        </w:tc>
      </w:tr>
      <w:tr w:rsidR="000476B5" w:rsidRPr="000D1EE6" w14:paraId="6A831B0B" w14:textId="77777777" w:rsidTr="00FA27AA">
        <w:trPr>
          <w:trHeight w:val="233"/>
          <w:jc w:val="center"/>
        </w:trPr>
        <w:tc>
          <w:tcPr>
            <w:tcW w:w="4158" w:type="pct"/>
            <w:gridSpan w:val="2"/>
          </w:tcPr>
          <w:p w14:paraId="5AC329E5" w14:textId="77777777" w:rsidR="000476B5" w:rsidRPr="000D1EE6" w:rsidRDefault="000476B5" w:rsidP="00FA27AA">
            <w:pPr>
              <w:widowControl w:val="0"/>
              <w:jc w:val="left"/>
              <w:rPr>
                <w:sz w:val="20"/>
                <w:szCs w:val="20"/>
                <w:lang w:val="en-GB"/>
              </w:rPr>
            </w:pPr>
            <w:r w:rsidRPr="000D1EE6">
              <w:rPr>
                <w:sz w:val="20"/>
                <w:lang w:val="en-GB"/>
              </w:rPr>
              <w:t>Total cost of institutional strengthening phase XIV to the Multilateral Fund (US $):</w:t>
            </w:r>
          </w:p>
        </w:tc>
        <w:tc>
          <w:tcPr>
            <w:tcW w:w="842" w:type="pct"/>
            <w:shd w:val="clear" w:color="auto" w:fill="auto"/>
          </w:tcPr>
          <w:p w14:paraId="0C2B0C4A" w14:textId="77777777" w:rsidR="000476B5" w:rsidRPr="000D1EE6" w:rsidRDefault="000476B5" w:rsidP="00FA27AA">
            <w:pPr>
              <w:widowControl w:val="0"/>
              <w:jc w:val="right"/>
              <w:rPr>
                <w:sz w:val="20"/>
                <w:szCs w:val="20"/>
                <w:lang w:val="en-GB"/>
              </w:rPr>
            </w:pPr>
            <w:r w:rsidRPr="000D1EE6">
              <w:rPr>
                <w:sz w:val="20"/>
                <w:lang w:val="en-GB"/>
              </w:rPr>
              <w:t>1,058,133</w:t>
            </w:r>
          </w:p>
        </w:tc>
      </w:tr>
      <w:tr w:rsidR="000476B5" w:rsidRPr="000D1EE6" w14:paraId="5C858CC7" w14:textId="77777777" w:rsidTr="00FA27AA">
        <w:trPr>
          <w:trHeight w:val="233"/>
          <w:jc w:val="center"/>
        </w:trPr>
        <w:tc>
          <w:tcPr>
            <w:tcW w:w="4158" w:type="pct"/>
            <w:gridSpan w:val="2"/>
          </w:tcPr>
          <w:p w14:paraId="42B15C9F" w14:textId="77777777" w:rsidR="000476B5" w:rsidRPr="000D1EE6" w:rsidRDefault="000476B5" w:rsidP="00FA27AA">
            <w:pPr>
              <w:widowControl w:val="0"/>
              <w:jc w:val="left"/>
              <w:rPr>
                <w:sz w:val="20"/>
                <w:szCs w:val="20"/>
                <w:lang w:val="en-GB"/>
              </w:rPr>
            </w:pPr>
            <w:r w:rsidRPr="000D1EE6">
              <w:rPr>
                <w:sz w:val="20"/>
                <w:lang w:val="en-GB"/>
              </w:rPr>
              <w:t>Date of approval of country programme:</w:t>
            </w:r>
          </w:p>
        </w:tc>
        <w:tc>
          <w:tcPr>
            <w:tcW w:w="842" w:type="pct"/>
            <w:shd w:val="clear" w:color="auto" w:fill="FFFFFF"/>
          </w:tcPr>
          <w:p w14:paraId="293B219F" w14:textId="77777777" w:rsidR="000476B5" w:rsidRPr="000D1EE6" w:rsidRDefault="000476B5" w:rsidP="00FA27AA">
            <w:pPr>
              <w:widowControl w:val="0"/>
              <w:jc w:val="right"/>
              <w:rPr>
                <w:sz w:val="20"/>
                <w:szCs w:val="20"/>
                <w:lang w:val="en-GB"/>
              </w:rPr>
            </w:pPr>
            <w:r w:rsidRPr="000D1EE6">
              <w:rPr>
                <w:sz w:val="20"/>
                <w:lang w:val="en-GB"/>
              </w:rPr>
              <w:t>1993</w:t>
            </w:r>
          </w:p>
        </w:tc>
      </w:tr>
      <w:tr w:rsidR="000476B5" w:rsidRPr="000D1EE6" w14:paraId="465B2FE8" w14:textId="77777777" w:rsidTr="00FA27AA">
        <w:trPr>
          <w:trHeight w:val="233"/>
          <w:jc w:val="center"/>
        </w:trPr>
        <w:tc>
          <w:tcPr>
            <w:tcW w:w="4158" w:type="pct"/>
            <w:gridSpan w:val="2"/>
            <w:tcBorders>
              <w:bottom w:val="single" w:sz="4" w:space="0" w:color="auto"/>
            </w:tcBorders>
          </w:tcPr>
          <w:p w14:paraId="0A769B18" w14:textId="77777777" w:rsidR="000476B5" w:rsidRPr="000D1EE6" w:rsidRDefault="000476B5" w:rsidP="00FA27AA">
            <w:pPr>
              <w:widowControl w:val="0"/>
              <w:jc w:val="left"/>
              <w:rPr>
                <w:sz w:val="20"/>
                <w:szCs w:val="20"/>
                <w:lang w:val="en-GB"/>
              </w:rPr>
            </w:pPr>
            <w:r w:rsidRPr="000D1EE6">
              <w:rPr>
                <w:sz w:val="20"/>
                <w:lang w:val="en-GB"/>
              </w:rPr>
              <w:t>Date of approval of HCFC phase-out management plan:</w:t>
            </w:r>
          </w:p>
        </w:tc>
        <w:tc>
          <w:tcPr>
            <w:tcW w:w="842" w:type="pct"/>
            <w:tcBorders>
              <w:bottom w:val="single" w:sz="4" w:space="0" w:color="auto"/>
            </w:tcBorders>
            <w:shd w:val="clear" w:color="auto" w:fill="FFFFFF"/>
          </w:tcPr>
          <w:p w14:paraId="0328914F" w14:textId="77777777" w:rsidR="000476B5" w:rsidRPr="000D1EE6" w:rsidRDefault="000476B5" w:rsidP="00FA27AA">
            <w:pPr>
              <w:widowControl w:val="0"/>
              <w:jc w:val="right"/>
              <w:rPr>
                <w:sz w:val="20"/>
                <w:szCs w:val="20"/>
                <w:lang w:val="en-GB"/>
              </w:rPr>
            </w:pPr>
            <w:r w:rsidRPr="000D1EE6">
              <w:rPr>
                <w:sz w:val="20"/>
                <w:lang w:val="en-GB"/>
              </w:rPr>
              <w:t>2012</w:t>
            </w:r>
          </w:p>
        </w:tc>
      </w:tr>
      <w:tr w:rsidR="000476B5" w:rsidRPr="000D1EE6" w14:paraId="52AF8C1B" w14:textId="77777777" w:rsidTr="00FA27AA">
        <w:trPr>
          <w:trHeight w:val="233"/>
          <w:jc w:val="center"/>
        </w:trPr>
        <w:tc>
          <w:tcPr>
            <w:tcW w:w="4158" w:type="pct"/>
            <w:gridSpan w:val="2"/>
            <w:tcBorders>
              <w:top w:val="single" w:sz="4" w:space="0" w:color="auto"/>
              <w:left w:val="single" w:sz="4" w:space="0" w:color="auto"/>
              <w:bottom w:val="nil"/>
              <w:right w:val="single" w:sz="4" w:space="0" w:color="auto"/>
            </w:tcBorders>
          </w:tcPr>
          <w:p w14:paraId="3349B791" w14:textId="484E1709" w:rsidR="000476B5" w:rsidRPr="000D1EE6" w:rsidRDefault="000476B5" w:rsidP="00FA27AA">
            <w:pPr>
              <w:widowControl w:val="0"/>
              <w:spacing w:before="20"/>
              <w:jc w:val="left"/>
              <w:rPr>
                <w:sz w:val="19"/>
                <w:szCs w:val="19"/>
                <w:lang w:val="en-GB"/>
              </w:rPr>
            </w:pPr>
            <w:r w:rsidRPr="000D1EE6">
              <w:rPr>
                <w:color w:val="000000" w:themeColor="text1"/>
                <w:sz w:val="19"/>
                <w:lang w:val="en-GB"/>
              </w:rPr>
              <w:t>Baseline consumption of controlled substances (ODP tonnes for ODS/CO</w:t>
            </w:r>
            <w:r w:rsidRPr="000D1EE6">
              <w:rPr>
                <w:color w:val="000000" w:themeColor="text1"/>
                <w:sz w:val="19"/>
                <w:vertAlign w:val="subscript"/>
                <w:lang w:val="en-GB"/>
              </w:rPr>
              <w:t>2</w:t>
            </w:r>
            <w:r w:rsidRPr="000D1EE6">
              <w:rPr>
                <w:color w:val="000000" w:themeColor="text1"/>
                <w:sz w:val="19"/>
                <w:lang w:val="en-GB"/>
              </w:rPr>
              <w:t>-eq tonnes for HFCs):</w:t>
            </w:r>
          </w:p>
        </w:tc>
        <w:tc>
          <w:tcPr>
            <w:tcW w:w="842" w:type="pct"/>
            <w:tcBorders>
              <w:top w:val="single" w:sz="4" w:space="0" w:color="auto"/>
              <w:left w:val="single" w:sz="4" w:space="0" w:color="auto"/>
              <w:bottom w:val="nil"/>
              <w:right w:val="single" w:sz="4" w:space="0" w:color="auto"/>
            </w:tcBorders>
            <w:shd w:val="clear" w:color="auto" w:fill="FFFFFF"/>
            <w:vAlign w:val="bottom"/>
          </w:tcPr>
          <w:p w14:paraId="2E140FD1" w14:textId="77777777" w:rsidR="000476B5" w:rsidRPr="000D1EE6" w:rsidRDefault="000476B5" w:rsidP="00FA27AA">
            <w:pPr>
              <w:widowControl w:val="0"/>
              <w:jc w:val="right"/>
              <w:rPr>
                <w:sz w:val="20"/>
                <w:szCs w:val="20"/>
                <w:lang w:val="en-GB"/>
              </w:rPr>
            </w:pPr>
          </w:p>
        </w:tc>
      </w:tr>
      <w:tr w:rsidR="000476B5" w:rsidRPr="000D1EE6" w14:paraId="7DF672F0" w14:textId="77777777" w:rsidTr="00FA27AA">
        <w:trPr>
          <w:trHeight w:val="233"/>
          <w:jc w:val="center"/>
        </w:trPr>
        <w:tc>
          <w:tcPr>
            <w:tcW w:w="4158" w:type="pct"/>
            <w:gridSpan w:val="2"/>
            <w:tcBorders>
              <w:top w:val="nil"/>
              <w:left w:val="single" w:sz="4" w:space="0" w:color="auto"/>
              <w:bottom w:val="nil"/>
              <w:right w:val="single" w:sz="4" w:space="0" w:color="auto"/>
            </w:tcBorders>
          </w:tcPr>
          <w:p w14:paraId="339ED714" w14:textId="77777777" w:rsidR="000476B5" w:rsidRPr="000D1EE6" w:rsidRDefault="000476B5" w:rsidP="00FA27AA">
            <w:pPr>
              <w:widowControl w:val="0"/>
              <w:ind w:left="447" w:hanging="447"/>
              <w:jc w:val="left"/>
              <w:rPr>
                <w:sz w:val="20"/>
                <w:szCs w:val="20"/>
                <w:lang w:val="en-GB"/>
              </w:rPr>
            </w:pPr>
            <w:r w:rsidRPr="000D1EE6">
              <w:rPr>
                <w:sz w:val="20"/>
                <w:lang w:val="en-GB"/>
              </w:rPr>
              <w:t>(a)</w:t>
            </w:r>
            <w:r w:rsidRPr="000D1EE6">
              <w:rPr>
                <w:sz w:val="20"/>
                <w:lang w:val="en-GB"/>
              </w:rPr>
              <w:tab/>
              <w:t>Annex B, Group III (methyl chloroform) (average 1998-2000)</w:t>
            </w:r>
          </w:p>
        </w:tc>
        <w:tc>
          <w:tcPr>
            <w:tcW w:w="842" w:type="pct"/>
            <w:tcBorders>
              <w:top w:val="nil"/>
              <w:left w:val="single" w:sz="4" w:space="0" w:color="auto"/>
              <w:bottom w:val="nil"/>
              <w:right w:val="single" w:sz="4" w:space="0" w:color="auto"/>
            </w:tcBorders>
            <w:shd w:val="clear" w:color="auto" w:fill="FFFFFF"/>
            <w:vAlign w:val="bottom"/>
          </w:tcPr>
          <w:p w14:paraId="6FADE9FD" w14:textId="77777777" w:rsidR="000476B5" w:rsidRPr="000D1EE6" w:rsidRDefault="000476B5" w:rsidP="00FA27AA">
            <w:pPr>
              <w:widowControl w:val="0"/>
              <w:jc w:val="right"/>
              <w:rPr>
                <w:sz w:val="20"/>
                <w:szCs w:val="20"/>
                <w:lang w:val="en-GB"/>
              </w:rPr>
            </w:pPr>
            <w:r w:rsidRPr="000D1EE6">
              <w:rPr>
                <w:sz w:val="20"/>
                <w:lang w:val="en-GB"/>
              </w:rPr>
              <w:t>122.2</w:t>
            </w:r>
          </w:p>
        </w:tc>
      </w:tr>
      <w:tr w:rsidR="000476B5" w:rsidRPr="000D1EE6" w14:paraId="52E72CC3" w14:textId="77777777" w:rsidTr="00FA27AA">
        <w:trPr>
          <w:trHeight w:val="233"/>
          <w:jc w:val="center"/>
        </w:trPr>
        <w:tc>
          <w:tcPr>
            <w:tcW w:w="4158" w:type="pct"/>
            <w:gridSpan w:val="2"/>
            <w:tcBorders>
              <w:top w:val="nil"/>
              <w:left w:val="single" w:sz="4" w:space="0" w:color="auto"/>
              <w:bottom w:val="nil"/>
              <w:right w:val="single" w:sz="4" w:space="0" w:color="auto"/>
            </w:tcBorders>
          </w:tcPr>
          <w:p w14:paraId="72A44DE8" w14:textId="77777777" w:rsidR="000476B5" w:rsidRPr="000D1EE6" w:rsidRDefault="000476B5" w:rsidP="00FA27AA">
            <w:pPr>
              <w:widowControl w:val="0"/>
              <w:spacing w:after="20"/>
              <w:ind w:left="447" w:hanging="447"/>
              <w:jc w:val="left"/>
              <w:rPr>
                <w:sz w:val="20"/>
                <w:szCs w:val="20"/>
                <w:lang w:val="en-GB"/>
              </w:rPr>
            </w:pPr>
            <w:r w:rsidRPr="000D1EE6">
              <w:rPr>
                <w:sz w:val="20"/>
                <w:lang w:val="en-GB"/>
              </w:rPr>
              <w:t>(b)</w:t>
            </w:r>
            <w:r w:rsidRPr="000D1EE6">
              <w:rPr>
                <w:sz w:val="20"/>
                <w:lang w:val="en-GB"/>
              </w:rPr>
              <w:tab/>
              <w:t>Annex C, Group I (HCFCs) (average 2009-2010)</w:t>
            </w:r>
          </w:p>
        </w:tc>
        <w:tc>
          <w:tcPr>
            <w:tcW w:w="842" w:type="pct"/>
            <w:tcBorders>
              <w:top w:val="nil"/>
              <w:left w:val="single" w:sz="4" w:space="0" w:color="auto"/>
              <w:bottom w:val="nil"/>
              <w:right w:val="single" w:sz="4" w:space="0" w:color="auto"/>
            </w:tcBorders>
            <w:shd w:val="clear" w:color="auto" w:fill="FFFFFF"/>
            <w:vAlign w:val="bottom"/>
          </w:tcPr>
          <w:p w14:paraId="244DACB4" w14:textId="77777777" w:rsidR="000476B5" w:rsidRPr="000D1EE6" w:rsidRDefault="000476B5" w:rsidP="00FA27AA">
            <w:pPr>
              <w:widowControl w:val="0"/>
              <w:jc w:val="right"/>
              <w:rPr>
                <w:sz w:val="20"/>
                <w:szCs w:val="20"/>
                <w:lang w:val="en-GB"/>
              </w:rPr>
            </w:pPr>
            <w:r w:rsidRPr="000D1EE6">
              <w:rPr>
                <w:sz w:val="20"/>
                <w:lang w:val="en-GB"/>
              </w:rPr>
              <w:t>1,608.2</w:t>
            </w:r>
          </w:p>
        </w:tc>
      </w:tr>
      <w:tr w:rsidR="000476B5" w:rsidRPr="000D1EE6" w14:paraId="4F18C27B" w14:textId="77777777" w:rsidTr="00FA27AA">
        <w:trPr>
          <w:trHeight w:val="233"/>
          <w:jc w:val="center"/>
        </w:trPr>
        <w:tc>
          <w:tcPr>
            <w:tcW w:w="4158" w:type="pct"/>
            <w:gridSpan w:val="2"/>
            <w:tcBorders>
              <w:top w:val="nil"/>
              <w:bottom w:val="nil"/>
            </w:tcBorders>
          </w:tcPr>
          <w:p w14:paraId="09AD1799" w14:textId="77777777" w:rsidR="000476B5" w:rsidRPr="000D1EE6" w:rsidRDefault="000476B5" w:rsidP="00FA27AA">
            <w:pPr>
              <w:widowControl w:val="0"/>
              <w:spacing w:after="20"/>
              <w:ind w:left="447" w:hanging="447"/>
              <w:jc w:val="left"/>
              <w:rPr>
                <w:sz w:val="20"/>
                <w:szCs w:val="20"/>
                <w:lang w:val="en-GB"/>
              </w:rPr>
            </w:pPr>
            <w:r w:rsidRPr="000D1EE6">
              <w:rPr>
                <w:sz w:val="20"/>
                <w:lang w:val="en-GB"/>
              </w:rPr>
              <w:t>(c)</w:t>
            </w:r>
            <w:r w:rsidRPr="000D1EE6">
              <w:rPr>
                <w:sz w:val="20"/>
                <w:lang w:val="en-GB"/>
              </w:rPr>
              <w:tab/>
              <w:t>Annex E (methyl bromide) (average 1995-1998)</w:t>
            </w:r>
          </w:p>
        </w:tc>
        <w:tc>
          <w:tcPr>
            <w:tcW w:w="842" w:type="pct"/>
            <w:tcBorders>
              <w:top w:val="nil"/>
              <w:bottom w:val="nil"/>
            </w:tcBorders>
            <w:shd w:val="clear" w:color="auto" w:fill="FFFFFF"/>
            <w:vAlign w:val="bottom"/>
          </w:tcPr>
          <w:p w14:paraId="506F0B7E" w14:textId="77777777" w:rsidR="000476B5" w:rsidRPr="000D1EE6" w:rsidRDefault="000476B5" w:rsidP="00FA27AA">
            <w:pPr>
              <w:widowControl w:val="0"/>
              <w:jc w:val="right"/>
              <w:rPr>
                <w:sz w:val="20"/>
                <w:szCs w:val="20"/>
                <w:lang w:val="en-GB"/>
              </w:rPr>
            </w:pPr>
            <w:r w:rsidRPr="000D1EE6">
              <w:rPr>
                <w:sz w:val="20"/>
                <w:lang w:val="en-GB"/>
              </w:rPr>
              <w:t>0.0</w:t>
            </w:r>
          </w:p>
        </w:tc>
      </w:tr>
      <w:tr w:rsidR="000476B5" w:rsidRPr="000D1EE6" w14:paraId="39276DF5" w14:textId="77777777" w:rsidTr="00FA27AA">
        <w:trPr>
          <w:trHeight w:val="233"/>
          <w:jc w:val="center"/>
        </w:trPr>
        <w:tc>
          <w:tcPr>
            <w:tcW w:w="4158" w:type="pct"/>
            <w:gridSpan w:val="2"/>
            <w:tcBorders>
              <w:top w:val="nil"/>
              <w:bottom w:val="single" w:sz="4" w:space="0" w:color="auto"/>
            </w:tcBorders>
          </w:tcPr>
          <w:p w14:paraId="03E9BD22" w14:textId="77777777" w:rsidR="000476B5" w:rsidRPr="000D1EE6" w:rsidRDefault="000476B5" w:rsidP="00FA27AA">
            <w:pPr>
              <w:widowControl w:val="0"/>
              <w:spacing w:after="20"/>
              <w:ind w:left="447" w:hanging="447"/>
              <w:jc w:val="left"/>
              <w:rPr>
                <w:sz w:val="20"/>
                <w:szCs w:val="20"/>
                <w:lang w:val="en-GB"/>
              </w:rPr>
            </w:pPr>
            <w:r w:rsidRPr="000D1EE6">
              <w:rPr>
                <w:sz w:val="20"/>
                <w:lang w:val="en-GB"/>
              </w:rPr>
              <w:t>(d)</w:t>
            </w:r>
            <w:r w:rsidRPr="000D1EE6">
              <w:rPr>
                <w:sz w:val="20"/>
                <w:lang w:val="en-GB"/>
              </w:rPr>
              <w:tab/>
              <w:t>Annex F (HFCs) (average 2020-2022 plus 65% of HCFC baseline)</w:t>
            </w:r>
          </w:p>
        </w:tc>
        <w:tc>
          <w:tcPr>
            <w:tcW w:w="842" w:type="pct"/>
            <w:tcBorders>
              <w:top w:val="nil"/>
              <w:bottom w:val="single" w:sz="4" w:space="0" w:color="auto"/>
            </w:tcBorders>
            <w:shd w:val="clear" w:color="auto" w:fill="FFFFFF"/>
            <w:vAlign w:val="bottom"/>
          </w:tcPr>
          <w:p w14:paraId="390969AA" w14:textId="77777777" w:rsidR="000476B5" w:rsidRPr="000D1EE6" w:rsidRDefault="000476B5" w:rsidP="00FA27AA">
            <w:pPr>
              <w:widowControl w:val="0"/>
              <w:jc w:val="right"/>
              <w:rPr>
                <w:sz w:val="20"/>
                <w:szCs w:val="20"/>
                <w:lang w:val="en-GB"/>
              </w:rPr>
            </w:pPr>
            <w:r w:rsidRPr="000D1EE6">
              <w:rPr>
                <w:sz w:val="20"/>
                <w:lang w:val="en-GB"/>
              </w:rPr>
              <w:t>Not available</w:t>
            </w:r>
          </w:p>
        </w:tc>
      </w:tr>
      <w:tr w:rsidR="000476B5" w:rsidRPr="000D1EE6" w14:paraId="07F0A1CD" w14:textId="77777777" w:rsidTr="00EC09FE">
        <w:trPr>
          <w:trHeight w:val="233"/>
          <w:jc w:val="center"/>
        </w:trPr>
        <w:tc>
          <w:tcPr>
            <w:tcW w:w="4158" w:type="pct"/>
            <w:gridSpan w:val="2"/>
            <w:tcBorders>
              <w:top w:val="single" w:sz="4" w:space="0" w:color="auto"/>
              <w:left w:val="single" w:sz="4" w:space="0" w:color="auto"/>
              <w:bottom w:val="nil"/>
              <w:right w:val="single" w:sz="4" w:space="0" w:color="auto"/>
            </w:tcBorders>
          </w:tcPr>
          <w:p w14:paraId="38B2299E" w14:textId="77777777" w:rsidR="000476B5" w:rsidRPr="000D1EE6" w:rsidRDefault="000476B5" w:rsidP="00FA27AA">
            <w:pPr>
              <w:widowControl w:val="0"/>
              <w:spacing w:before="20"/>
              <w:jc w:val="left"/>
              <w:rPr>
                <w:sz w:val="20"/>
                <w:szCs w:val="20"/>
                <w:lang w:val="en-GB"/>
              </w:rPr>
            </w:pPr>
            <w:r w:rsidRPr="000D1EE6">
              <w:rPr>
                <w:sz w:val="20"/>
                <w:lang w:val="en-GB"/>
              </w:rPr>
              <w:t>Latest reported ODS consumption (2022) (ODP tonnes) as per Article 7:</w:t>
            </w:r>
          </w:p>
        </w:tc>
        <w:tc>
          <w:tcPr>
            <w:tcW w:w="842" w:type="pct"/>
            <w:tcBorders>
              <w:top w:val="single" w:sz="4" w:space="0" w:color="auto"/>
              <w:left w:val="single" w:sz="4" w:space="0" w:color="auto"/>
              <w:bottom w:val="nil"/>
              <w:right w:val="single" w:sz="4" w:space="0" w:color="auto"/>
            </w:tcBorders>
            <w:shd w:val="clear" w:color="auto" w:fill="FFFFFF"/>
          </w:tcPr>
          <w:p w14:paraId="25F37588" w14:textId="77777777" w:rsidR="000476B5" w:rsidRPr="000D1EE6" w:rsidRDefault="000476B5" w:rsidP="00FA27AA">
            <w:pPr>
              <w:widowControl w:val="0"/>
              <w:spacing w:before="20"/>
              <w:jc w:val="right"/>
              <w:rPr>
                <w:sz w:val="20"/>
                <w:szCs w:val="20"/>
                <w:lang w:val="en-GB"/>
              </w:rPr>
            </w:pPr>
          </w:p>
        </w:tc>
      </w:tr>
      <w:tr w:rsidR="000476B5" w:rsidRPr="000D1EE6" w14:paraId="20A48942" w14:textId="77777777" w:rsidTr="00EC09FE">
        <w:trPr>
          <w:trHeight w:val="233"/>
          <w:jc w:val="center"/>
        </w:trPr>
        <w:tc>
          <w:tcPr>
            <w:tcW w:w="4158" w:type="pct"/>
            <w:gridSpan w:val="2"/>
            <w:tcBorders>
              <w:top w:val="nil"/>
              <w:left w:val="single" w:sz="4" w:space="0" w:color="auto"/>
              <w:bottom w:val="single" w:sz="4" w:space="0" w:color="auto"/>
              <w:right w:val="single" w:sz="4" w:space="0" w:color="auto"/>
            </w:tcBorders>
          </w:tcPr>
          <w:p w14:paraId="357BDC36" w14:textId="77777777" w:rsidR="000476B5" w:rsidRPr="000D1EE6" w:rsidRDefault="000476B5" w:rsidP="00FA27AA">
            <w:pPr>
              <w:widowControl w:val="0"/>
              <w:ind w:hanging="360"/>
              <w:jc w:val="left"/>
              <w:rPr>
                <w:sz w:val="20"/>
                <w:szCs w:val="20"/>
                <w:lang w:val="en-GB"/>
              </w:rPr>
            </w:pPr>
            <w:r w:rsidRPr="000D1EE6">
              <w:rPr>
                <w:sz w:val="20"/>
                <w:lang w:val="en-GB"/>
              </w:rPr>
              <w:t>(a)</w:t>
            </w:r>
            <w:r w:rsidRPr="000D1EE6">
              <w:rPr>
                <w:sz w:val="20"/>
                <w:lang w:val="en-GB"/>
              </w:rPr>
              <w:tab/>
              <w:t>Annex B, Group III (methyl chloroform)</w:t>
            </w:r>
          </w:p>
        </w:tc>
        <w:tc>
          <w:tcPr>
            <w:tcW w:w="842" w:type="pct"/>
            <w:tcBorders>
              <w:top w:val="nil"/>
              <w:left w:val="single" w:sz="4" w:space="0" w:color="auto"/>
              <w:bottom w:val="single" w:sz="4" w:space="0" w:color="auto"/>
              <w:right w:val="single" w:sz="4" w:space="0" w:color="auto"/>
            </w:tcBorders>
            <w:shd w:val="clear" w:color="auto" w:fill="FFFFFF"/>
            <w:vAlign w:val="bottom"/>
          </w:tcPr>
          <w:p w14:paraId="6BBBD9EF" w14:textId="77777777" w:rsidR="000476B5" w:rsidRPr="000D1EE6" w:rsidRDefault="000476B5" w:rsidP="00FA27AA">
            <w:pPr>
              <w:widowControl w:val="0"/>
              <w:jc w:val="right"/>
              <w:rPr>
                <w:sz w:val="20"/>
                <w:szCs w:val="20"/>
                <w:lang w:val="en-GB"/>
              </w:rPr>
            </w:pPr>
            <w:r w:rsidRPr="000D1EE6">
              <w:rPr>
                <w:sz w:val="20"/>
                <w:lang w:val="en-GB"/>
              </w:rPr>
              <w:t>0.0</w:t>
            </w:r>
          </w:p>
        </w:tc>
      </w:tr>
      <w:tr w:rsidR="000476B5" w:rsidRPr="000D1EE6" w14:paraId="42AD0DC4" w14:textId="77777777" w:rsidTr="00EC09FE">
        <w:trPr>
          <w:trHeight w:val="233"/>
          <w:jc w:val="center"/>
        </w:trPr>
        <w:tc>
          <w:tcPr>
            <w:tcW w:w="4158" w:type="pct"/>
            <w:gridSpan w:val="2"/>
            <w:tcBorders>
              <w:top w:val="single" w:sz="4" w:space="0" w:color="auto"/>
              <w:left w:val="single" w:sz="4" w:space="0" w:color="auto"/>
              <w:bottom w:val="nil"/>
              <w:right w:val="single" w:sz="4" w:space="0" w:color="auto"/>
            </w:tcBorders>
          </w:tcPr>
          <w:p w14:paraId="63325DF3" w14:textId="77777777" w:rsidR="000476B5" w:rsidRPr="000D1EE6" w:rsidRDefault="000476B5" w:rsidP="00FA27AA">
            <w:pPr>
              <w:widowControl w:val="0"/>
              <w:ind w:hanging="360"/>
              <w:jc w:val="left"/>
              <w:rPr>
                <w:sz w:val="20"/>
                <w:szCs w:val="20"/>
                <w:lang w:val="en-GB"/>
              </w:rPr>
            </w:pPr>
            <w:r w:rsidRPr="000D1EE6">
              <w:rPr>
                <w:sz w:val="20"/>
                <w:lang w:val="en-GB"/>
              </w:rPr>
              <w:lastRenderedPageBreak/>
              <w:t>(b)</w:t>
            </w:r>
            <w:r w:rsidRPr="000D1EE6">
              <w:rPr>
                <w:sz w:val="20"/>
                <w:lang w:val="en-GB"/>
              </w:rPr>
              <w:tab/>
              <w:t>Annex C, Group I (HCFCs)</w:t>
            </w:r>
          </w:p>
        </w:tc>
        <w:tc>
          <w:tcPr>
            <w:tcW w:w="842" w:type="pct"/>
            <w:tcBorders>
              <w:top w:val="single" w:sz="4" w:space="0" w:color="auto"/>
              <w:left w:val="single" w:sz="4" w:space="0" w:color="auto"/>
              <w:bottom w:val="nil"/>
              <w:right w:val="single" w:sz="4" w:space="0" w:color="auto"/>
            </w:tcBorders>
            <w:shd w:val="clear" w:color="auto" w:fill="FFFFFF"/>
            <w:vAlign w:val="bottom"/>
          </w:tcPr>
          <w:p w14:paraId="1E4B1D3A" w14:textId="77777777" w:rsidR="000476B5" w:rsidRPr="000D1EE6" w:rsidRDefault="000476B5" w:rsidP="00FA27AA">
            <w:pPr>
              <w:widowControl w:val="0"/>
              <w:jc w:val="right"/>
              <w:rPr>
                <w:sz w:val="20"/>
                <w:szCs w:val="20"/>
                <w:lang w:val="en-GB"/>
              </w:rPr>
            </w:pPr>
            <w:r w:rsidRPr="000D1EE6">
              <w:rPr>
                <w:sz w:val="20"/>
                <w:lang w:val="en-GB"/>
              </w:rPr>
              <w:t>342.5</w:t>
            </w:r>
          </w:p>
        </w:tc>
      </w:tr>
      <w:tr w:rsidR="000476B5" w:rsidRPr="000D1EE6" w14:paraId="21B5F687" w14:textId="77777777" w:rsidTr="00FA27AA">
        <w:trPr>
          <w:trHeight w:val="233"/>
          <w:jc w:val="center"/>
        </w:trPr>
        <w:tc>
          <w:tcPr>
            <w:tcW w:w="4158" w:type="pct"/>
            <w:gridSpan w:val="2"/>
            <w:tcBorders>
              <w:top w:val="nil"/>
              <w:left w:val="single" w:sz="4" w:space="0" w:color="auto"/>
              <w:bottom w:val="nil"/>
              <w:right w:val="single" w:sz="4" w:space="0" w:color="auto"/>
            </w:tcBorders>
          </w:tcPr>
          <w:p w14:paraId="03F5EDED" w14:textId="77777777" w:rsidR="000476B5" w:rsidRPr="000D1EE6" w:rsidRDefault="000476B5" w:rsidP="00FA27AA">
            <w:pPr>
              <w:widowControl w:val="0"/>
              <w:ind w:hanging="360"/>
              <w:jc w:val="left"/>
              <w:rPr>
                <w:sz w:val="20"/>
                <w:szCs w:val="20"/>
                <w:lang w:val="en-GB"/>
              </w:rPr>
            </w:pPr>
            <w:r w:rsidRPr="000D1EE6">
              <w:rPr>
                <w:sz w:val="20"/>
                <w:lang w:val="en-GB"/>
              </w:rPr>
              <w:t>(c)</w:t>
            </w:r>
            <w:r w:rsidRPr="000D1EE6">
              <w:rPr>
                <w:sz w:val="20"/>
                <w:lang w:val="en-GB"/>
              </w:rPr>
              <w:tab/>
              <w:t>Annex E (methyl bromide)</w:t>
            </w:r>
          </w:p>
        </w:tc>
        <w:tc>
          <w:tcPr>
            <w:tcW w:w="842" w:type="pct"/>
            <w:tcBorders>
              <w:top w:val="nil"/>
              <w:left w:val="single" w:sz="4" w:space="0" w:color="auto"/>
              <w:bottom w:val="nil"/>
              <w:right w:val="single" w:sz="4" w:space="0" w:color="auto"/>
            </w:tcBorders>
            <w:shd w:val="clear" w:color="auto" w:fill="FFFFFF"/>
            <w:vAlign w:val="bottom"/>
          </w:tcPr>
          <w:p w14:paraId="0CB548C9" w14:textId="77777777" w:rsidR="000476B5" w:rsidRPr="000D1EE6" w:rsidRDefault="000476B5" w:rsidP="00FA27AA">
            <w:pPr>
              <w:widowControl w:val="0"/>
              <w:jc w:val="right"/>
              <w:rPr>
                <w:sz w:val="20"/>
                <w:szCs w:val="20"/>
                <w:lang w:val="en-GB"/>
              </w:rPr>
            </w:pPr>
            <w:r w:rsidRPr="000D1EE6">
              <w:rPr>
                <w:sz w:val="20"/>
                <w:lang w:val="en-GB"/>
              </w:rPr>
              <w:t>0.0</w:t>
            </w:r>
          </w:p>
        </w:tc>
      </w:tr>
      <w:tr w:rsidR="000476B5" w:rsidRPr="000D1EE6" w14:paraId="664EBD55" w14:textId="77777777" w:rsidTr="00FA27AA">
        <w:trPr>
          <w:trHeight w:val="233"/>
          <w:jc w:val="center"/>
        </w:trPr>
        <w:tc>
          <w:tcPr>
            <w:tcW w:w="4158" w:type="pct"/>
            <w:gridSpan w:val="2"/>
            <w:tcBorders>
              <w:top w:val="nil"/>
              <w:left w:val="single" w:sz="4" w:space="0" w:color="auto"/>
              <w:bottom w:val="single" w:sz="4" w:space="0" w:color="auto"/>
              <w:right w:val="single" w:sz="4" w:space="0" w:color="auto"/>
            </w:tcBorders>
          </w:tcPr>
          <w:p w14:paraId="5CBF52A9" w14:textId="77777777" w:rsidR="000476B5" w:rsidRPr="000D1EE6" w:rsidRDefault="000476B5" w:rsidP="00FA27AA">
            <w:pPr>
              <w:widowControl w:val="0"/>
              <w:tabs>
                <w:tab w:val="right" w:pos="7560"/>
              </w:tabs>
              <w:ind w:left="6480" w:right="-108"/>
              <w:jc w:val="left"/>
              <w:rPr>
                <w:sz w:val="20"/>
                <w:szCs w:val="20"/>
                <w:lang w:val="en-GB"/>
              </w:rPr>
            </w:pPr>
            <w:r w:rsidRPr="000D1EE6">
              <w:rPr>
                <w:sz w:val="20"/>
                <w:lang w:val="en-GB"/>
              </w:rPr>
              <w:tab/>
              <w:t>Total:</w:t>
            </w:r>
          </w:p>
        </w:tc>
        <w:tc>
          <w:tcPr>
            <w:tcW w:w="842" w:type="pct"/>
            <w:tcBorders>
              <w:top w:val="nil"/>
              <w:left w:val="single" w:sz="4" w:space="0" w:color="auto"/>
              <w:bottom w:val="single" w:sz="4" w:space="0" w:color="auto"/>
              <w:right w:val="single" w:sz="4" w:space="0" w:color="auto"/>
            </w:tcBorders>
            <w:shd w:val="clear" w:color="auto" w:fill="FFFFFF"/>
            <w:vAlign w:val="bottom"/>
          </w:tcPr>
          <w:p w14:paraId="32D31162" w14:textId="77777777" w:rsidR="000476B5" w:rsidRPr="000D1EE6" w:rsidRDefault="000476B5" w:rsidP="00FA27AA">
            <w:pPr>
              <w:widowControl w:val="0"/>
              <w:jc w:val="right"/>
              <w:rPr>
                <w:sz w:val="20"/>
                <w:szCs w:val="20"/>
                <w:lang w:val="en-GB"/>
              </w:rPr>
            </w:pPr>
            <w:r w:rsidRPr="000D1EE6">
              <w:rPr>
                <w:sz w:val="20"/>
                <w:lang w:val="en-GB"/>
              </w:rPr>
              <w:t>342.5</w:t>
            </w:r>
          </w:p>
        </w:tc>
      </w:tr>
      <w:tr w:rsidR="000476B5" w:rsidRPr="000D1EE6" w14:paraId="2ECEE68A" w14:textId="77777777" w:rsidTr="00FA27AA">
        <w:trPr>
          <w:trHeight w:val="233"/>
          <w:jc w:val="center"/>
        </w:trPr>
        <w:tc>
          <w:tcPr>
            <w:tcW w:w="4158" w:type="pct"/>
            <w:gridSpan w:val="2"/>
            <w:tcBorders>
              <w:top w:val="nil"/>
              <w:left w:val="single" w:sz="4" w:space="0" w:color="auto"/>
              <w:bottom w:val="single" w:sz="4" w:space="0" w:color="auto"/>
              <w:right w:val="single" w:sz="4" w:space="0" w:color="auto"/>
            </w:tcBorders>
          </w:tcPr>
          <w:p w14:paraId="75C252D2" w14:textId="3C5F7462" w:rsidR="000476B5" w:rsidRPr="000D1EE6" w:rsidRDefault="00F30223" w:rsidP="00FA27AA">
            <w:pPr>
              <w:widowControl w:val="0"/>
              <w:ind w:left="447" w:right="-108" w:hanging="447"/>
              <w:jc w:val="left"/>
              <w:rPr>
                <w:sz w:val="20"/>
                <w:szCs w:val="20"/>
                <w:lang w:val="en-GB"/>
              </w:rPr>
            </w:pPr>
            <w:r w:rsidRPr="000D1EE6">
              <w:rPr>
                <w:sz w:val="20"/>
                <w:lang w:val="en-GB"/>
              </w:rPr>
              <w:t>Latest reported Annex F (HFCs) consumption (2022) (CO2-eq tonnes) as per Article 7</w:t>
            </w:r>
          </w:p>
        </w:tc>
        <w:tc>
          <w:tcPr>
            <w:tcW w:w="842" w:type="pct"/>
            <w:tcBorders>
              <w:top w:val="nil"/>
              <w:left w:val="single" w:sz="4" w:space="0" w:color="auto"/>
              <w:bottom w:val="single" w:sz="4" w:space="0" w:color="auto"/>
              <w:right w:val="single" w:sz="4" w:space="0" w:color="auto"/>
            </w:tcBorders>
            <w:shd w:val="clear" w:color="auto" w:fill="FFFFFF"/>
            <w:vAlign w:val="bottom"/>
          </w:tcPr>
          <w:p w14:paraId="3AF0468A" w14:textId="77777777" w:rsidR="000476B5" w:rsidRPr="000D1EE6" w:rsidRDefault="000476B5" w:rsidP="00FA27AA">
            <w:pPr>
              <w:widowControl w:val="0"/>
              <w:jc w:val="right"/>
              <w:rPr>
                <w:sz w:val="20"/>
                <w:szCs w:val="20"/>
                <w:lang w:val="en-GB"/>
              </w:rPr>
            </w:pPr>
            <w:r w:rsidRPr="000D1EE6">
              <w:rPr>
                <w:sz w:val="20"/>
                <w:lang w:val="en-GB"/>
              </w:rPr>
              <w:t>57,219,531</w:t>
            </w:r>
          </w:p>
        </w:tc>
      </w:tr>
      <w:tr w:rsidR="000476B5" w:rsidRPr="000D1EE6" w14:paraId="313507B2" w14:textId="77777777" w:rsidTr="00FA27AA">
        <w:trPr>
          <w:trHeight w:val="233"/>
          <w:jc w:val="center"/>
        </w:trPr>
        <w:tc>
          <w:tcPr>
            <w:tcW w:w="4158" w:type="pct"/>
            <w:gridSpan w:val="2"/>
            <w:tcBorders>
              <w:top w:val="nil"/>
              <w:left w:val="single" w:sz="4" w:space="0" w:color="auto"/>
              <w:bottom w:val="single" w:sz="4" w:space="0" w:color="auto"/>
              <w:right w:val="single" w:sz="4" w:space="0" w:color="auto"/>
            </w:tcBorders>
          </w:tcPr>
          <w:p w14:paraId="526EFDC5" w14:textId="77777777" w:rsidR="000476B5" w:rsidRPr="000D1EE6" w:rsidRDefault="000476B5" w:rsidP="00FA27AA">
            <w:pPr>
              <w:widowControl w:val="0"/>
              <w:jc w:val="left"/>
              <w:rPr>
                <w:sz w:val="20"/>
                <w:szCs w:val="20"/>
                <w:lang w:val="en-GB"/>
              </w:rPr>
            </w:pPr>
            <w:r w:rsidRPr="000D1EE6">
              <w:rPr>
                <w:sz w:val="20"/>
                <w:lang w:val="en-GB"/>
              </w:rPr>
              <w:t>Year of reported country programme implementation data:</w:t>
            </w:r>
          </w:p>
        </w:tc>
        <w:tc>
          <w:tcPr>
            <w:tcW w:w="842" w:type="pct"/>
            <w:tcBorders>
              <w:top w:val="nil"/>
              <w:left w:val="single" w:sz="4" w:space="0" w:color="auto"/>
              <w:bottom w:val="single" w:sz="4" w:space="0" w:color="auto"/>
              <w:right w:val="single" w:sz="4" w:space="0" w:color="auto"/>
            </w:tcBorders>
            <w:shd w:val="clear" w:color="auto" w:fill="FFFFFF"/>
          </w:tcPr>
          <w:p w14:paraId="070A4CE8" w14:textId="77777777" w:rsidR="000476B5" w:rsidRPr="000D1EE6" w:rsidRDefault="000476B5" w:rsidP="00FA27AA">
            <w:pPr>
              <w:widowControl w:val="0"/>
              <w:jc w:val="right"/>
              <w:rPr>
                <w:sz w:val="20"/>
                <w:szCs w:val="20"/>
                <w:highlight w:val="yellow"/>
                <w:lang w:val="en-GB"/>
              </w:rPr>
            </w:pPr>
            <w:r w:rsidRPr="000D1EE6">
              <w:rPr>
                <w:sz w:val="20"/>
                <w:lang w:val="en-GB"/>
              </w:rPr>
              <w:t>2022</w:t>
            </w:r>
          </w:p>
        </w:tc>
      </w:tr>
      <w:tr w:rsidR="000476B5" w:rsidRPr="000D1EE6" w14:paraId="118DBDBF" w14:textId="77777777" w:rsidTr="00FA27AA">
        <w:trPr>
          <w:trHeight w:val="233"/>
          <w:jc w:val="center"/>
        </w:trPr>
        <w:tc>
          <w:tcPr>
            <w:tcW w:w="4158" w:type="pct"/>
            <w:gridSpan w:val="2"/>
            <w:tcBorders>
              <w:top w:val="single" w:sz="4" w:space="0" w:color="auto"/>
            </w:tcBorders>
          </w:tcPr>
          <w:p w14:paraId="5A74FFF8" w14:textId="77777777" w:rsidR="000476B5" w:rsidRPr="000D1EE6" w:rsidRDefault="000476B5" w:rsidP="00FA27AA">
            <w:pPr>
              <w:keepNext/>
              <w:jc w:val="left"/>
              <w:rPr>
                <w:color w:val="000000" w:themeColor="text1"/>
                <w:sz w:val="20"/>
                <w:szCs w:val="20"/>
                <w:lang w:val="en-GB"/>
              </w:rPr>
            </w:pPr>
            <w:r w:rsidRPr="000D1EE6">
              <w:rPr>
                <w:sz w:val="20"/>
                <w:lang w:val="en-GB"/>
              </w:rPr>
              <w:t>Amount approved for projects (as at June 2023) (US $):</w:t>
            </w:r>
          </w:p>
        </w:tc>
        <w:tc>
          <w:tcPr>
            <w:tcW w:w="842" w:type="pct"/>
            <w:tcBorders>
              <w:top w:val="single" w:sz="4" w:space="0" w:color="auto"/>
            </w:tcBorders>
            <w:shd w:val="clear" w:color="auto" w:fill="auto"/>
            <w:vAlign w:val="bottom"/>
          </w:tcPr>
          <w:p w14:paraId="558CB1CC" w14:textId="77777777" w:rsidR="000476B5" w:rsidRPr="000D1EE6" w:rsidRDefault="000476B5" w:rsidP="00FA27AA">
            <w:pPr>
              <w:widowControl w:val="0"/>
              <w:jc w:val="right"/>
              <w:rPr>
                <w:sz w:val="20"/>
                <w:szCs w:val="20"/>
                <w:highlight w:val="yellow"/>
                <w:lang w:val="en-GB"/>
              </w:rPr>
            </w:pPr>
            <w:r w:rsidRPr="000D1EE6">
              <w:rPr>
                <w:sz w:val="20"/>
                <w:lang w:val="en-GB"/>
              </w:rPr>
              <w:t>305,490,805</w:t>
            </w:r>
          </w:p>
        </w:tc>
      </w:tr>
      <w:tr w:rsidR="000476B5" w:rsidRPr="000D1EE6" w14:paraId="0DCCBD54" w14:textId="77777777" w:rsidTr="00FA27AA">
        <w:trPr>
          <w:trHeight w:val="233"/>
          <w:jc w:val="center"/>
        </w:trPr>
        <w:tc>
          <w:tcPr>
            <w:tcW w:w="4158" w:type="pct"/>
            <w:gridSpan w:val="2"/>
          </w:tcPr>
          <w:p w14:paraId="05B50BAD" w14:textId="77777777" w:rsidR="000476B5" w:rsidRPr="000D1EE6" w:rsidRDefault="000476B5" w:rsidP="00FA27AA">
            <w:pPr>
              <w:keepNext/>
              <w:jc w:val="left"/>
              <w:rPr>
                <w:color w:val="000000" w:themeColor="text1"/>
                <w:sz w:val="20"/>
                <w:szCs w:val="20"/>
                <w:lang w:val="en-GB"/>
              </w:rPr>
            </w:pPr>
            <w:r w:rsidRPr="000D1EE6">
              <w:rPr>
                <w:sz w:val="20"/>
                <w:lang w:val="en-GB"/>
              </w:rPr>
              <w:t>Amount disbursed (as at December 2022) (US $):</w:t>
            </w:r>
          </w:p>
        </w:tc>
        <w:tc>
          <w:tcPr>
            <w:tcW w:w="842" w:type="pct"/>
            <w:shd w:val="clear" w:color="auto" w:fill="auto"/>
          </w:tcPr>
          <w:p w14:paraId="0D8DA3AC" w14:textId="77777777" w:rsidR="000476B5" w:rsidRPr="000D1EE6" w:rsidRDefault="000476B5" w:rsidP="00FA27AA">
            <w:pPr>
              <w:widowControl w:val="0"/>
              <w:jc w:val="right"/>
              <w:rPr>
                <w:sz w:val="20"/>
                <w:szCs w:val="20"/>
                <w:highlight w:val="yellow"/>
                <w:lang w:val="en-GB"/>
              </w:rPr>
            </w:pPr>
            <w:r w:rsidRPr="000D1EE6">
              <w:rPr>
                <w:sz w:val="20"/>
                <w:lang w:val="en-GB"/>
              </w:rPr>
              <w:t>289,905,660</w:t>
            </w:r>
          </w:p>
        </w:tc>
      </w:tr>
      <w:tr w:rsidR="000476B5" w:rsidRPr="000D1EE6" w14:paraId="085E91DE" w14:textId="77777777" w:rsidTr="00FA27AA">
        <w:trPr>
          <w:trHeight w:val="233"/>
          <w:jc w:val="center"/>
        </w:trPr>
        <w:tc>
          <w:tcPr>
            <w:tcW w:w="4158" w:type="pct"/>
            <w:gridSpan w:val="2"/>
          </w:tcPr>
          <w:p w14:paraId="0287E9B4"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to be phased out (as at June 2023) (ODP tonnes):</w:t>
            </w:r>
          </w:p>
        </w:tc>
        <w:tc>
          <w:tcPr>
            <w:tcW w:w="842" w:type="pct"/>
            <w:shd w:val="clear" w:color="auto" w:fill="auto"/>
            <w:vAlign w:val="bottom"/>
          </w:tcPr>
          <w:p w14:paraId="331D5BFC" w14:textId="77777777" w:rsidR="000476B5" w:rsidRPr="000D1EE6" w:rsidRDefault="000476B5" w:rsidP="00FA27AA">
            <w:pPr>
              <w:widowControl w:val="0"/>
              <w:jc w:val="right"/>
              <w:rPr>
                <w:sz w:val="20"/>
                <w:szCs w:val="20"/>
                <w:highlight w:val="yellow"/>
                <w:lang w:val="en-GB"/>
              </w:rPr>
            </w:pPr>
            <w:r w:rsidRPr="000D1EE6">
              <w:rPr>
                <w:sz w:val="20"/>
                <w:lang w:val="en-GB"/>
              </w:rPr>
              <w:t>24,719.5</w:t>
            </w:r>
          </w:p>
        </w:tc>
      </w:tr>
      <w:tr w:rsidR="000476B5" w:rsidRPr="000D1EE6" w14:paraId="5F370630" w14:textId="77777777" w:rsidTr="00FA27AA">
        <w:trPr>
          <w:trHeight w:val="233"/>
          <w:jc w:val="center"/>
        </w:trPr>
        <w:tc>
          <w:tcPr>
            <w:tcW w:w="4158" w:type="pct"/>
            <w:gridSpan w:val="2"/>
          </w:tcPr>
          <w:p w14:paraId="2F0EA86C"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phased out (as at December 2022) (ODP tonnes):</w:t>
            </w:r>
          </w:p>
        </w:tc>
        <w:tc>
          <w:tcPr>
            <w:tcW w:w="842" w:type="pct"/>
            <w:shd w:val="clear" w:color="auto" w:fill="auto"/>
          </w:tcPr>
          <w:p w14:paraId="6060089B" w14:textId="77777777" w:rsidR="000476B5" w:rsidRPr="000D1EE6" w:rsidRDefault="000476B5" w:rsidP="00FA27AA">
            <w:pPr>
              <w:widowControl w:val="0"/>
              <w:jc w:val="right"/>
              <w:rPr>
                <w:sz w:val="20"/>
                <w:szCs w:val="20"/>
                <w:lang w:val="en-GB"/>
              </w:rPr>
            </w:pPr>
            <w:r w:rsidRPr="000D1EE6">
              <w:rPr>
                <w:sz w:val="20"/>
                <w:lang w:val="en-GB"/>
              </w:rPr>
              <w:t>29,036.5</w:t>
            </w:r>
          </w:p>
        </w:tc>
      </w:tr>
    </w:tbl>
    <w:p w14:paraId="5CF53E25" w14:textId="77777777" w:rsidR="000476B5" w:rsidRPr="000D1EE6" w:rsidRDefault="000476B5" w:rsidP="000476B5">
      <w:pPr>
        <w:widowControl w:val="0"/>
        <w:rPr>
          <w:lang w:val="en-GB"/>
        </w:rPr>
      </w:pPr>
    </w:p>
    <w:p w14:paraId="7C81D382" w14:textId="62012B2F" w:rsidR="000476B5" w:rsidRPr="000D1EE6" w:rsidRDefault="000476B5" w:rsidP="004F3DB5">
      <w:pPr>
        <w:pStyle w:val="Heading1"/>
        <w:rPr>
          <w:lang w:val="en-GB"/>
        </w:rPr>
      </w:pPr>
      <w:r w:rsidRPr="000D1EE6">
        <w:rPr>
          <w:lang w:val="en-GB"/>
        </w:rPr>
        <w:t>Summary of activities and funds approved by the Executive Committee:</w:t>
      </w:r>
    </w:p>
    <w:tbl>
      <w:tblPr>
        <w:tblStyle w:val="TableGrid10"/>
        <w:tblW w:w="5051" w:type="pct"/>
        <w:jc w:val="center"/>
        <w:tblLook w:val="01E0" w:firstRow="1" w:lastRow="1" w:firstColumn="1" w:lastColumn="1" w:noHBand="0" w:noVBand="0"/>
      </w:tblPr>
      <w:tblGrid>
        <w:gridCol w:w="637"/>
        <w:gridCol w:w="7139"/>
        <w:gridCol w:w="1669"/>
      </w:tblGrid>
      <w:tr w:rsidR="000476B5" w:rsidRPr="000D1EE6" w14:paraId="02BD841D" w14:textId="77777777" w:rsidTr="00FA27AA">
        <w:trPr>
          <w:jc w:val="center"/>
        </w:trPr>
        <w:tc>
          <w:tcPr>
            <w:tcW w:w="4094" w:type="pct"/>
            <w:gridSpan w:val="2"/>
            <w:tcBorders>
              <w:bottom w:val="single" w:sz="4" w:space="0" w:color="auto"/>
            </w:tcBorders>
          </w:tcPr>
          <w:p w14:paraId="1B9C2F2B" w14:textId="77777777" w:rsidR="000476B5" w:rsidRPr="000D1EE6" w:rsidRDefault="000476B5" w:rsidP="00FA27AA">
            <w:pPr>
              <w:widowControl w:val="0"/>
              <w:jc w:val="left"/>
              <w:rPr>
                <w:b/>
                <w:sz w:val="20"/>
                <w:szCs w:val="20"/>
                <w:lang w:val="en-GB"/>
              </w:rPr>
            </w:pPr>
            <w:r w:rsidRPr="000D1EE6">
              <w:rPr>
                <w:b/>
                <w:sz w:val="20"/>
                <w:lang w:val="en-GB"/>
              </w:rPr>
              <w:t>Summary of activities</w:t>
            </w:r>
          </w:p>
          <w:p w14:paraId="51CA51B9" w14:textId="77777777" w:rsidR="000476B5" w:rsidRPr="000D1EE6" w:rsidRDefault="000476B5" w:rsidP="00FA27AA">
            <w:pPr>
              <w:widowControl w:val="0"/>
              <w:jc w:val="left"/>
              <w:rPr>
                <w:b/>
                <w:sz w:val="20"/>
                <w:szCs w:val="20"/>
                <w:lang w:val="en-GB"/>
              </w:rPr>
            </w:pPr>
          </w:p>
        </w:tc>
        <w:tc>
          <w:tcPr>
            <w:tcW w:w="906" w:type="pct"/>
            <w:tcBorders>
              <w:bottom w:val="single" w:sz="4" w:space="0" w:color="auto"/>
            </w:tcBorders>
          </w:tcPr>
          <w:p w14:paraId="59ADFC86" w14:textId="77777777" w:rsidR="000476B5" w:rsidRPr="000D1EE6" w:rsidRDefault="000476B5" w:rsidP="00FA27AA">
            <w:pPr>
              <w:widowControl w:val="0"/>
              <w:jc w:val="center"/>
              <w:rPr>
                <w:b/>
                <w:sz w:val="20"/>
                <w:szCs w:val="20"/>
                <w:lang w:val="en-GB"/>
              </w:rPr>
            </w:pPr>
            <w:r w:rsidRPr="000D1EE6">
              <w:rPr>
                <w:b/>
                <w:sz w:val="20"/>
                <w:lang w:val="en-GB"/>
              </w:rPr>
              <w:t>Funds approved (US $)</w:t>
            </w:r>
          </w:p>
        </w:tc>
      </w:tr>
      <w:tr w:rsidR="000476B5" w:rsidRPr="000D1EE6" w14:paraId="784EFFCE" w14:textId="77777777" w:rsidTr="00FA27AA">
        <w:trPr>
          <w:jc w:val="center"/>
        </w:trPr>
        <w:tc>
          <w:tcPr>
            <w:tcW w:w="335" w:type="pct"/>
            <w:tcBorders>
              <w:top w:val="single" w:sz="4" w:space="0" w:color="auto"/>
              <w:left w:val="single" w:sz="4" w:space="0" w:color="auto"/>
              <w:bottom w:val="single" w:sz="4" w:space="0" w:color="auto"/>
              <w:right w:val="nil"/>
            </w:tcBorders>
          </w:tcPr>
          <w:p w14:paraId="3B82016F" w14:textId="77777777" w:rsidR="000476B5" w:rsidRPr="000D1EE6" w:rsidRDefault="000476B5" w:rsidP="00FA27AA">
            <w:pPr>
              <w:widowControl w:val="0"/>
              <w:ind w:left="360" w:hanging="360"/>
              <w:jc w:val="left"/>
              <w:rPr>
                <w:sz w:val="20"/>
                <w:lang w:val="en-GB"/>
              </w:rPr>
            </w:pPr>
            <w:r w:rsidRPr="000D1EE6">
              <w:rPr>
                <w:sz w:val="20"/>
                <w:lang w:val="en-GB"/>
              </w:rPr>
              <w:t>(a)</w:t>
            </w:r>
          </w:p>
        </w:tc>
        <w:tc>
          <w:tcPr>
            <w:tcW w:w="3759" w:type="pct"/>
            <w:tcBorders>
              <w:top w:val="single" w:sz="4" w:space="0" w:color="auto"/>
              <w:left w:val="nil"/>
              <w:bottom w:val="single" w:sz="4" w:space="0" w:color="auto"/>
              <w:right w:val="single" w:sz="4" w:space="0" w:color="auto"/>
            </w:tcBorders>
          </w:tcPr>
          <w:p w14:paraId="057DE250" w14:textId="77777777" w:rsidR="000476B5" w:rsidRPr="000D1EE6" w:rsidRDefault="000476B5" w:rsidP="00FA27AA">
            <w:pPr>
              <w:widowControl w:val="0"/>
              <w:ind w:left="-109"/>
              <w:rPr>
                <w:sz w:val="20"/>
                <w:lang w:val="en-GB"/>
              </w:rPr>
            </w:pPr>
            <w:r w:rsidRPr="000D1EE6">
              <w:rPr>
                <w:sz w:val="20"/>
                <w:lang w:val="en-GB"/>
              </w:rPr>
              <w:t>Investment projects:</w:t>
            </w:r>
          </w:p>
        </w:tc>
        <w:tc>
          <w:tcPr>
            <w:tcW w:w="903" w:type="pct"/>
            <w:tcBorders>
              <w:top w:val="single" w:sz="4" w:space="0" w:color="auto"/>
              <w:left w:val="single" w:sz="4" w:space="0" w:color="auto"/>
              <w:bottom w:val="single" w:sz="4" w:space="0" w:color="auto"/>
              <w:right w:val="single" w:sz="4" w:space="0" w:color="auto"/>
            </w:tcBorders>
            <w:shd w:val="clear" w:color="auto" w:fill="auto"/>
          </w:tcPr>
          <w:p w14:paraId="495FB928" w14:textId="77777777" w:rsidR="000476B5" w:rsidRPr="000D1EE6" w:rsidRDefault="000476B5" w:rsidP="00FA27AA">
            <w:pPr>
              <w:widowControl w:val="0"/>
              <w:jc w:val="right"/>
              <w:rPr>
                <w:sz w:val="20"/>
                <w:szCs w:val="20"/>
                <w:highlight w:val="yellow"/>
                <w:lang w:val="en-GB"/>
              </w:rPr>
            </w:pPr>
            <w:r w:rsidRPr="000D1EE6">
              <w:rPr>
                <w:sz w:val="20"/>
                <w:lang w:val="en-GB"/>
              </w:rPr>
              <w:t>285,115,182</w:t>
            </w:r>
          </w:p>
        </w:tc>
      </w:tr>
      <w:tr w:rsidR="000476B5" w:rsidRPr="000D1EE6" w14:paraId="292D965C" w14:textId="77777777" w:rsidTr="00FA27AA">
        <w:trPr>
          <w:jc w:val="center"/>
        </w:trPr>
        <w:tc>
          <w:tcPr>
            <w:tcW w:w="335" w:type="pct"/>
            <w:tcBorders>
              <w:top w:val="single" w:sz="4" w:space="0" w:color="auto"/>
              <w:left w:val="single" w:sz="4" w:space="0" w:color="auto"/>
              <w:bottom w:val="single" w:sz="4" w:space="0" w:color="auto"/>
              <w:right w:val="nil"/>
            </w:tcBorders>
          </w:tcPr>
          <w:p w14:paraId="09B87E98" w14:textId="77777777" w:rsidR="000476B5" w:rsidRPr="000D1EE6" w:rsidRDefault="000476B5" w:rsidP="00FA27AA">
            <w:pPr>
              <w:widowControl w:val="0"/>
              <w:rPr>
                <w:sz w:val="20"/>
                <w:lang w:val="en-GB"/>
              </w:rPr>
            </w:pPr>
            <w:r w:rsidRPr="000D1EE6">
              <w:rPr>
                <w:sz w:val="20"/>
                <w:lang w:val="en-GB"/>
              </w:rPr>
              <w:t>(b)</w:t>
            </w:r>
          </w:p>
        </w:tc>
        <w:tc>
          <w:tcPr>
            <w:tcW w:w="3759" w:type="pct"/>
            <w:tcBorders>
              <w:top w:val="single" w:sz="4" w:space="0" w:color="auto"/>
              <w:left w:val="nil"/>
              <w:bottom w:val="single" w:sz="4" w:space="0" w:color="auto"/>
              <w:right w:val="single" w:sz="4" w:space="0" w:color="auto"/>
            </w:tcBorders>
          </w:tcPr>
          <w:p w14:paraId="05DD5155" w14:textId="77777777" w:rsidR="000476B5" w:rsidRPr="000D1EE6" w:rsidRDefault="000476B5" w:rsidP="00FA27AA">
            <w:pPr>
              <w:widowControl w:val="0"/>
              <w:ind w:left="-109"/>
              <w:rPr>
                <w:sz w:val="20"/>
                <w:lang w:val="en-GB"/>
              </w:rPr>
            </w:pPr>
            <w:r w:rsidRPr="000D1EE6">
              <w:rPr>
                <w:sz w:val="20"/>
                <w:lang w:val="en-GB"/>
              </w:rPr>
              <w:t>Institutional strengthening:</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1685E1A1" w14:textId="77777777" w:rsidR="000476B5" w:rsidRPr="000D1EE6" w:rsidRDefault="000476B5" w:rsidP="00FA27AA">
            <w:pPr>
              <w:widowControl w:val="0"/>
              <w:jc w:val="right"/>
              <w:rPr>
                <w:sz w:val="20"/>
                <w:szCs w:val="20"/>
                <w:highlight w:val="yellow"/>
                <w:lang w:val="en-GB"/>
              </w:rPr>
            </w:pPr>
            <w:r w:rsidRPr="000D1EE6">
              <w:rPr>
                <w:sz w:val="20"/>
                <w:lang w:val="en-GB"/>
              </w:rPr>
              <w:t>4,821,697</w:t>
            </w:r>
          </w:p>
        </w:tc>
      </w:tr>
      <w:tr w:rsidR="000476B5" w:rsidRPr="000D1EE6" w14:paraId="33779BEB" w14:textId="77777777" w:rsidTr="00FA27AA">
        <w:trPr>
          <w:jc w:val="center"/>
        </w:trPr>
        <w:tc>
          <w:tcPr>
            <w:tcW w:w="335" w:type="pct"/>
            <w:tcBorders>
              <w:top w:val="single" w:sz="4" w:space="0" w:color="auto"/>
              <w:left w:val="single" w:sz="4" w:space="0" w:color="auto"/>
              <w:bottom w:val="single" w:sz="4" w:space="0" w:color="auto"/>
              <w:right w:val="nil"/>
            </w:tcBorders>
          </w:tcPr>
          <w:p w14:paraId="54EE1C17" w14:textId="77777777" w:rsidR="000476B5" w:rsidRPr="000D1EE6" w:rsidRDefault="000476B5" w:rsidP="00FA27AA">
            <w:pPr>
              <w:widowControl w:val="0"/>
              <w:rPr>
                <w:sz w:val="20"/>
                <w:lang w:val="en-GB"/>
              </w:rPr>
            </w:pPr>
            <w:r w:rsidRPr="000D1EE6">
              <w:rPr>
                <w:sz w:val="20"/>
                <w:lang w:val="en-GB"/>
              </w:rPr>
              <w:t>(c)</w:t>
            </w:r>
          </w:p>
        </w:tc>
        <w:tc>
          <w:tcPr>
            <w:tcW w:w="3759" w:type="pct"/>
            <w:tcBorders>
              <w:top w:val="single" w:sz="4" w:space="0" w:color="auto"/>
              <w:left w:val="nil"/>
              <w:bottom w:val="single" w:sz="4" w:space="0" w:color="auto"/>
              <w:right w:val="single" w:sz="4" w:space="0" w:color="auto"/>
            </w:tcBorders>
          </w:tcPr>
          <w:p w14:paraId="4DB881EF" w14:textId="3ACD5503" w:rsidR="000476B5" w:rsidRPr="000D1EE6" w:rsidRDefault="000476B5" w:rsidP="00FA27AA">
            <w:pPr>
              <w:widowControl w:val="0"/>
              <w:ind w:left="-109"/>
              <w:rPr>
                <w:sz w:val="20"/>
                <w:lang w:val="en-GB"/>
              </w:rPr>
            </w:pPr>
            <w:r w:rsidRPr="000D1EE6">
              <w:rPr>
                <w:sz w:val="20"/>
                <w:lang w:val="en-GB"/>
              </w:rPr>
              <w:t>Project preparation, technical assistance, training, and other non-investment projects:</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3A5D9706" w14:textId="77777777" w:rsidR="000476B5" w:rsidRPr="000D1EE6" w:rsidRDefault="000476B5" w:rsidP="00FA27AA">
            <w:pPr>
              <w:widowControl w:val="0"/>
              <w:jc w:val="right"/>
              <w:rPr>
                <w:sz w:val="20"/>
                <w:szCs w:val="20"/>
                <w:highlight w:val="yellow"/>
                <w:lang w:val="en-GB"/>
              </w:rPr>
            </w:pPr>
            <w:r w:rsidRPr="000D1EE6">
              <w:rPr>
                <w:sz w:val="20"/>
                <w:lang w:val="en-GB"/>
              </w:rPr>
              <w:t>15,553,926</w:t>
            </w:r>
          </w:p>
        </w:tc>
      </w:tr>
      <w:tr w:rsidR="000476B5" w:rsidRPr="000D1EE6" w14:paraId="7151ED21" w14:textId="77777777" w:rsidTr="00FA27AA">
        <w:trPr>
          <w:jc w:val="center"/>
        </w:trPr>
        <w:tc>
          <w:tcPr>
            <w:tcW w:w="4094" w:type="pct"/>
            <w:gridSpan w:val="2"/>
            <w:tcBorders>
              <w:top w:val="single" w:sz="4" w:space="0" w:color="auto"/>
              <w:left w:val="single" w:sz="4" w:space="0" w:color="auto"/>
              <w:bottom w:val="single" w:sz="4" w:space="0" w:color="auto"/>
              <w:right w:val="single" w:sz="4" w:space="0" w:color="auto"/>
            </w:tcBorders>
          </w:tcPr>
          <w:p w14:paraId="0EA55EF1" w14:textId="77777777" w:rsidR="000476B5" w:rsidRPr="000D1EE6" w:rsidRDefault="000476B5" w:rsidP="00FA27AA">
            <w:pPr>
              <w:widowControl w:val="0"/>
              <w:tabs>
                <w:tab w:val="right" w:pos="7560"/>
              </w:tabs>
              <w:ind w:left="6480" w:right="-108"/>
              <w:jc w:val="left"/>
              <w:rPr>
                <w:sz w:val="20"/>
                <w:szCs w:val="20"/>
                <w:lang w:val="en-GB"/>
              </w:rPr>
            </w:pPr>
            <w:r w:rsidRPr="000D1EE6">
              <w:rPr>
                <w:sz w:val="20"/>
                <w:lang w:val="en-GB"/>
              </w:rPr>
              <w:tab/>
              <w:t>Total:</w:t>
            </w:r>
          </w:p>
        </w:tc>
        <w:tc>
          <w:tcPr>
            <w:tcW w:w="903" w:type="pct"/>
            <w:tcBorders>
              <w:top w:val="single" w:sz="4" w:space="0" w:color="auto"/>
              <w:left w:val="single" w:sz="4" w:space="0" w:color="auto"/>
              <w:bottom w:val="single" w:sz="4" w:space="0" w:color="auto"/>
              <w:right w:val="single" w:sz="4" w:space="0" w:color="auto"/>
            </w:tcBorders>
            <w:shd w:val="clear" w:color="auto" w:fill="auto"/>
          </w:tcPr>
          <w:p w14:paraId="7937EB7C" w14:textId="77777777" w:rsidR="000476B5" w:rsidRPr="000D1EE6" w:rsidRDefault="000476B5" w:rsidP="00FA27AA">
            <w:pPr>
              <w:widowControl w:val="0"/>
              <w:jc w:val="right"/>
              <w:rPr>
                <w:sz w:val="20"/>
                <w:szCs w:val="20"/>
                <w:highlight w:val="yellow"/>
                <w:lang w:val="en-GB"/>
              </w:rPr>
            </w:pPr>
            <w:r w:rsidRPr="000D1EE6">
              <w:rPr>
                <w:sz w:val="20"/>
                <w:lang w:val="en-GB"/>
              </w:rPr>
              <w:t>305,490,805</w:t>
            </w:r>
          </w:p>
        </w:tc>
      </w:tr>
      <w:tr w:rsidR="000476B5" w:rsidRPr="000D1EE6" w14:paraId="3E1BD4A8" w14:textId="77777777" w:rsidTr="00FA27AA">
        <w:trPr>
          <w:jc w:val="center"/>
        </w:trPr>
        <w:tc>
          <w:tcPr>
            <w:tcW w:w="335" w:type="pct"/>
            <w:tcBorders>
              <w:top w:val="single" w:sz="4" w:space="0" w:color="auto"/>
              <w:left w:val="single" w:sz="4" w:space="0" w:color="auto"/>
              <w:bottom w:val="single" w:sz="4" w:space="0" w:color="auto"/>
              <w:right w:val="nil"/>
            </w:tcBorders>
          </w:tcPr>
          <w:p w14:paraId="6F02F935" w14:textId="77777777" w:rsidR="000476B5" w:rsidRPr="000D1EE6" w:rsidRDefault="000476B5" w:rsidP="00FA27AA">
            <w:pPr>
              <w:widowControl w:val="0"/>
              <w:rPr>
                <w:sz w:val="20"/>
                <w:lang w:val="en-GB"/>
              </w:rPr>
            </w:pPr>
            <w:r w:rsidRPr="000D1EE6">
              <w:rPr>
                <w:sz w:val="20"/>
                <w:lang w:val="en-GB"/>
              </w:rPr>
              <w:t>(d)</w:t>
            </w:r>
          </w:p>
        </w:tc>
        <w:tc>
          <w:tcPr>
            <w:tcW w:w="3759" w:type="pct"/>
            <w:tcBorders>
              <w:top w:val="single" w:sz="4" w:space="0" w:color="auto"/>
              <w:left w:val="nil"/>
              <w:bottom w:val="single" w:sz="4" w:space="0" w:color="auto"/>
              <w:right w:val="single" w:sz="4" w:space="0" w:color="auto"/>
            </w:tcBorders>
          </w:tcPr>
          <w:p w14:paraId="601F4796" w14:textId="77777777" w:rsidR="000476B5" w:rsidRPr="000D1EE6" w:rsidRDefault="000476B5" w:rsidP="00FA27AA">
            <w:pPr>
              <w:widowControl w:val="0"/>
              <w:ind w:left="-109"/>
              <w:rPr>
                <w:sz w:val="20"/>
                <w:lang w:val="en-GB"/>
              </w:rPr>
            </w:pPr>
            <w:r w:rsidRPr="000D1EE6">
              <w:rPr>
                <w:sz w:val="20"/>
                <w:lang w:val="en-GB"/>
              </w:rPr>
              <w:t>HFC activities funded from additional voluntary contributions</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2B0A1D89" w14:textId="77777777" w:rsidR="000476B5" w:rsidRPr="000D1EE6" w:rsidRDefault="000476B5" w:rsidP="00FA27AA">
            <w:pPr>
              <w:widowControl w:val="0"/>
              <w:jc w:val="right"/>
              <w:rPr>
                <w:sz w:val="20"/>
                <w:szCs w:val="20"/>
                <w:lang w:val="en-GB"/>
              </w:rPr>
            </w:pPr>
            <w:r w:rsidRPr="000D1EE6">
              <w:rPr>
                <w:sz w:val="20"/>
                <w:lang w:val="en-GB"/>
              </w:rPr>
              <w:t>0</w:t>
            </w:r>
          </w:p>
        </w:tc>
      </w:tr>
    </w:tbl>
    <w:p w14:paraId="4CB9FA3C" w14:textId="77777777" w:rsidR="000476B5" w:rsidRPr="000D1EE6" w:rsidRDefault="000476B5" w:rsidP="00B72527">
      <w:pPr>
        <w:keepNext/>
        <w:rPr>
          <w:b/>
          <w:color w:val="000000" w:themeColor="text1"/>
          <w:lang w:val="en-GB"/>
        </w:rPr>
      </w:pPr>
    </w:p>
    <w:p w14:paraId="15C1BB66" w14:textId="77777777" w:rsidR="000476B5" w:rsidRPr="000D1EE6" w:rsidRDefault="000476B5" w:rsidP="000476B5">
      <w:pPr>
        <w:keepNext/>
        <w:spacing w:after="240" w:line="360" w:lineRule="auto"/>
        <w:outlineLvl w:val="0"/>
        <w:rPr>
          <w:u w:val="single"/>
          <w:lang w:val="en-GB"/>
        </w:rPr>
      </w:pPr>
      <w:r w:rsidRPr="000D1EE6">
        <w:rPr>
          <w:u w:val="single"/>
          <w:lang w:val="en-GB"/>
        </w:rPr>
        <w:t>Progress report</w:t>
      </w:r>
    </w:p>
    <w:p w14:paraId="443EE53D" w14:textId="2F1533AB" w:rsidR="000476B5" w:rsidRPr="000D1EE6" w:rsidRDefault="000476B5" w:rsidP="000476B5">
      <w:pPr>
        <w:numPr>
          <w:ilvl w:val="0"/>
          <w:numId w:val="1"/>
        </w:numPr>
        <w:spacing w:after="240"/>
        <w:outlineLvl w:val="0"/>
        <w:rPr>
          <w:lang w:val="en-GB"/>
        </w:rPr>
      </w:pPr>
      <w:r w:rsidRPr="000D1EE6">
        <w:rPr>
          <w:lang w:val="en-GB"/>
        </w:rPr>
        <w:t>Under phase XIII, India continued its efforts in the implementation of the Montreal Protocol and ODS phase-out activities to meet the Montreal Protocol obligations. The Ozone Cell successfully achieved the 2021 and 2022 compliance obligations of the accelerated phase</w:t>
      </w:r>
      <w:r w:rsidRPr="000D1EE6">
        <w:rPr>
          <w:lang w:val="en-GB"/>
        </w:rPr>
        <w:noBreakHyphen/>
        <w:t>out schedule of the Montreal Protocol and in line with the Government’s Agreement with the Executive Committee. During the phase, India enforced the complete phase</w:t>
      </w:r>
      <w:r w:rsidRPr="000D1EE6">
        <w:rPr>
          <w:lang w:val="en-GB"/>
        </w:rPr>
        <w:noBreakHyphen/>
        <w:t xml:space="preserve">out of HCFC-141b, and the institutional strengthening project provided competency enhancement to support the national compliance targets and national policies. The Ozone Cell also carried out a comprehensive awareness campaign at national and state levels; competency enhancement of customs and enforcement agencies; developed knowledge products, including “The Montreal Protocol - India’s Success Story”; participated in Montreal Protocol meetings and contributed significantly during the meetings on key policy issues. Fiscal measures covering customs and excise duty exemptions on capital goods for establishment of industry with non-ODS technology also continued. India achieved all seven of the institutional strengthening objectives. </w:t>
      </w:r>
    </w:p>
    <w:p w14:paraId="3BED1CF1" w14:textId="77777777" w:rsidR="000476B5" w:rsidRPr="000D1EE6" w:rsidRDefault="000476B5" w:rsidP="000476B5">
      <w:pPr>
        <w:spacing w:after="240" w:line="360" w:lineRule="auto"/>
        <w:outlineLvl w:val="0"/>
        <w:rPr>
          <w:u w:val="single"/>
          <w:lang w:val="en-GB"/>
        </w:rPr>
      </w:pPr>
      <w:r w:rsidRPr="000D1EE6">
        <w:rPr>
          <w:u w:val="single"/>
          <w:lang w:val="en-GB"/>
        </w:rPr>
        <w:t>Plan of action</w:t>
      </w:r>
    </w:p>
    <w:p w14:paraId="127C23D8" w14:textId="27FD0B05" w:rsidR="000476B5" w:rsidRPr="000D1EE6" w:rsidRDefault="00F30FE4" w:rsidP="000476B5">
      <w:pPr>
        <w:numPr>
          <w:ilvl w:val="0"/>
          <w:numId w:val="1"/>
        </w:numPr>
        <w:spacing w:after="240"/>
        <w:outlineLvl w:val="0"/>
        <w:rPr>
          <w:lang w:val="en-GB"/>
        </w:rPr>
      </w:pPr>
      <w:r w:rsidRPr="000D1EE6">
        <w:rPr>
          <w:lang w:val="en-GB"/>
        </w:rPr>
        <w:t>Phase XIV will continue effective implementation of ODS phase</w:t>
      </w:r>
      <w:r w:rsidRPr="000D1EE6">
        <w:rPr>
          <w:lang w:val="en-GB"/>
        </w:rPr>
        <w:noBreakHyphen/>
        <w:t>out activities, sustaining the ODS phase-out and coordinating actions to facilitate the completion of stage II of the HPMP and the smooth transition towards implementation of stage III, including supporting the institutional matters required to enact and enforce the ban on HCFC-22 in manufacturing of new RAC equipment. The Ozone Cell will assist, coordinate, consult and engage with stakeholders for implementation of the Montreal Protocol and national regulations; allow for planning and implementation of information outreach activities through active involvement of all stakeholders and coordinate actions for the design of a national strategy for phase-down of HFCs in close coordination with all concerned stakeholders.</w:t>
      </w:r>
    </w:p>
    <w:p w14:paraId="3F77C439" w14:textId="77777777" w:rsidR="000476B5" w:rsidRPr="000D1EE6" w:rsidRDefault="000476B5" w:rsidP="000476B5">
      <w:pPr>
        <w:spacing w:after="240" w:line="360" w:lineRule="auto"/>
        <w:outlineLvl w:val="0"/>
        <w:rPr>
          <w:u w:val="single"/>
          <w:lang w:val="en-GB"/>
        </w:rPr>
      </w:pPr>
      <w:r w:rsidRPr="000D1EE6">
        <w:rPr>
          <w:u w:val="single"/>
          <w:lang w:val="en-GB"/>
        </w:rPr>
        <w:t>Sustainability and risk assessment</w:t>
      </w:r>
    </w:p>
    <w:p w14:paraId="70AFA5BB" w14:textId="35D33431" w:rsidR="000476B5" w:rsidRPr="000D1EE6" w:rsidRDefault="000476B5" w:rsidP="000F1EFE">
      <w:pPr>
        <w:pStyle w:val="Heading1"/>
        <w:rPr>
          <w:lang w:val="en-GB"/>
        </w:rPr>
      </w:pPr>
      <w:r w:rsidRPr="000D1EE6">
        <w:rPr>
          <w:lang w:val="en-GB"/>
        </w:rPr>
        <w:t xml:space="preserve">The upcoming phase will be implemented following UNDP’s National Implementation Modality which provides the Government of India total ownership of project results. The UNDP country office provides support to the Government of India by providing ERP and IT tools required for project execution </w:t>
      </w:r>
      <w:r w:rsidRPr="000D1EE6">
        <w:rPr>
          <w:lang w:val="en-GB"/>
        </w:rPr>
        <w:lastRenderedPageBreak/>
        <w:t xml:space="preserve">tasks, as well as applying UNDP Financial and Procurement Rules and Regulations which are expected to address any risks related to delays in project execution. UNDP will co-chair the Project Board (Project Steering Committee – PSC). The Government of India, through its Ozone Cell set up under the </w:t>
      </w:r>
      <w:proofErr w:type="spellStart"/>
      <w:r w:rsidRPr="000D1EE6">
        <w:rPr>
          <w:lang w:val="en-GB"/>
        </w:rPr>
        <w:t>MoEF&amp;CC</w:t>
      </w:r>
      <w:proofErr w:type="spellEnd"/>
      <w:r w:rsidRPr="000D1EE6">
        <w:rPr>
          <w:lang w:val="en-GB"/>
        </w:rPr>
        <w:t xml:space="preserve">, will continue to be the project Implementing Partner (IP), co-chairing the PSC and having full accountability over the project intended results and outputs. </w:t>
      </w:r>
    </w:p>
    <w:p w14:paraId="1D75EDC6" w14:textId="77777777" w:rsidR="000476B5" w:rsidRPr="000D1EE6" w:rsidRDefault="000476B5" w:rsidP="004F3DB5">
      <w:pPr>
        <w:keepNext/>
        <w:rPr>
          <w:b/>
          <w:bCs/>
          <w:color w:val="000000" w:themeColor="text1"/>
          <w:lang w:val="en-GB"/>
        </w:rPr>
      </w:pPr>
      <w:r w:rsidRPr="000D1EE6">
        <w:rPr>
          <w:b/>
          <w:color w:val="000000" w:themeColor="text1"/>
          <w:lang w:val="en-GB"/>
        </w:rPr>
        <w:t>Malaysia: Renewal of institutional strengthening</w:t>
      </w:r>
    </w:p>
    <w:tbl>
      <w:tblPr>
        <w:tblStyle w:val="TableGrid"/>
        <w:tblW w:w="5001" w:type="pct"/>
        <w:tblLayout w:type="fixed"/>
        <w:tblLook w:val="01E0" w:firstRow="1" w:lastRow="1" w:firstColumn="1" w:lastColumn="1" w:noHBand="0" w:noVBand="0"/>
      </w:tblPr>
      <w:tblGrid>
        <w:gridCol w:w="6375"/>
        <w:gridCol w:w="1133"/>
        <w:gridCol w:w="1844"/>
      </w:tblGrid>
      <w:tr w:rsidR="000476B5" w:rsidRPr="000D1EE6" w14:paraId="28B111B9" w14:textId="77777777" w:rsidTr="00FA27AA">
        <w:trPr>
          <w:trHeight w:val="278"/>
          <w:tblHeader/>
        </w:trPr>
        <w:tc>
          <w:tcPr>
            <w:tcW w:w="4014" w:type="pct"/>
            <w:gridSpan w:val="2"/>
            <w:tcBorders>
              <w:bottom w:val="single" w:sz="4" w:space="0" w:color="auto"/>
            </w:tcBorders>
          </w:tcPr>
          <w:p w14:paraId="502F7BB4" w14:textId="77777777" w:rsidR="000476B5" w:rsidRPr="000D1EE6" w:rsidRDefault="000476B5" w:rsidP="00FA27AA">
            <w:pPr>
              <w:keepNext/>
              <w:rPr>
                <w:b/>
                <w:sz w:val="20"/>
                <w:szCs w:val="20"/>
                <w:lang w:val="en-GB"/>
              </w:rPr>
            </w:pPr>
            <w:r w:rsidRPr="000D1EE6">
              <w:rPr>
                <w:b/>
                <w:sz w:val="20"/>
                <w:lang w:val="en-GB"/>
              </w:rPr>
              <w:t>Summary of the project and country profile</w:t>
            </w:r>
          </w:p>
        </w:tc>
        <w:tc>
          <w:tcPr>
            <w:tcW w:w="986" w:type="pct"/>
          </w:tcPr>
          <w:p w14:paraId="48A979C3" w14:textId="77777777" w:rsidR="000476B5" w:rsidRPr="000D1EE6" w:rsidRDefault="000476B5" w:rsidP="00FA27AA">
            <w:pPr>
              <w:keepNext/>
              <w:jc w:val="right"/>
              <w:rPr>
                <w:b/>
                <w:sz w:val="20"/>
                <w:szCs w:val="20"/>
                <w:lang w:val="en-GB"/>
              </w:rPr>
            </w:pPr>
          </w:p>
        </w:tc>
      </w:tr>
      <w:tr w:rsidR="000476B5" w:rsidRPr="000D1EE6" w14:paraId="25FE4D2C" w14:textId="77777777" w:rsidTr="00FA27AA">
        <w:trPr>
          <w:trHeight w:val="233"/>
        </w:trPr>
        <w:tc>
          <w:tcPr>
            <w:tcW w:w="4014" w:type="pct"/>
            <w:gridSpan w:val="2"/>
            <w:tcBorders>
              <w:bottom w:val="single" w:sz="4" w:space="0" w:color="auto"/>
            </w:tcBorders>
          </w:tcPr>
          <w:p w14:paraId="2C019E8E" w14:textId="77777777" w:rsidR="000476B5" w:rsidRPr="000D1EE6" w:rsidRDefault="000476B5" w:rsidP="00FA27AA">
            <w:pPr>
              <w:rPr>
                <w:sz w:val="20"/>
                <w:szCs w:val="20"/>
                <w:lang w:val="en-GB"/>
              </w:rPr>
            </w:pPr>
            <w:r w:rsidRPr="000D1EE6">
              <w:rPr>
                <w:sz w:val="20"/>
                <w:lang w:val="en-GB"/>
              </w:rPr>
              <w:t>Implementing agency:</w:t>
            </w:r>
          </w:p>
        </w:tc>
        <w:tc>
          <w:tcPr>
            <w:tcW w:w="986" w:type="pct"/>
            <w:tcBorders>
              <w:bottom w:val="single" w:sz="4" w:space="0" w:color="auto"/>
            </w:tcBorders>
          </w:tcPr>
          <w:p w14:paraId="552C77D7" w14:textId="77777777" w:rsidR="000476B5" w:rsidRPr="000D1EE6" w:rsidRDefault="000476B5" w:rsidP="00FA27AA">
            <w:pPr>
              <w:jc w:val="center"/>
              <w:rPr>
                <w:sz w:val="20"/>
                <w:szCs w:val="20"/>
                <w:lang w:val="en-GB"/>
              </w:rPr>
            </w:pPr>
            <w:r w:rsidRPr="000D1EE6">
              <w:rPr>
                <w:sz w:val="20"/>
                <w:lang w:val="en-GB"/>
              </w:rPr>
              <w:t>UNDP</w:t>
            </w:r>
          </w:p>
        </w:tc>
      </w:tr>
      <w:tr w:rsidR="000476B5" w:rsidRPr="000D1EE6" w14:paraId="0D9CBCF0" w14:textId="77777777" w:rsidTr="00FA27AA">
        <w:trPr>
          <w:trHeight w:val="233"/>
        </w:trPr>
        <w:tc>
          <w:tcPr>
            <w:tcW w:w="4014" w:type="pct"/>
            <w:gridSpan w:val="2"/>
            <w:tcBorders>
              <w:top w:val="single" w:sz="4" w:space="0" w:color="auto"/>
              <w:left w:val="single" w:sz="4" w:space="0" w:color="auto"/>
              <w:bottom w:val="nil"/>
              <w:right w:val="single" w:sz="4" w:space="0" w:color="auto"/>
            </w:tcBorders>
          </w:tcPr>
          <w:p w14:paraId="27E35133" w14:textId="77777777" w:rsidR="000476B5" w:rsidRPr="000D1EE6" w:rsidRDefault="000476B5" w:rsidP="00FA27AA">
            <w:pPr>
              <w:rPr>
                <w:sz w:val="20"/>
                <w:szCs w:val="20"/>
                <w:lang w:val="en-GB"/>
              </w:rPr>
            </w:pPr>
            <w:r w:rsidRPr="000D1EE6">
              <w:rPr>
                <w:sz w:val="20"/>
                <w:lang w:val="en-GB"/>
              </w:rPr>
              <w:t>Amounts previously approved for institutional strengthening (US $):</w:t>
            </w:r>
          </w:p>
        </w:tc>
        <w:tc>
          <w:tcPr>
            <w:tcW w:w="986" w:type="pct"/>
            <w:tcBorders>
              <w:top w:val="single" w:sz="4" w:space="0" w:color="auto"/>
              <w:left w:val="single" w:sz="4" w:space="0" w:color="auto"/>
              <w:bottom w:val="nil"/>
              <w:right w:val="single" w:sz="4" w:space="0" w:color="auto"/>
            </w:tcBorders>
          </w:tcPr>
          <w:p w14:paraId="56AEDE8D" w14:textId="77777777" w:rsidR="000476B5" w:rsidRPr="000D1EE6" w:rsidRDefault="000476B5" w:rsidP="00FA27AA">
            <w:pPr>
              <w:jc w:val="right"/>
              <w:rPr>
                <w:sz w:val="20"/>
                <w:szCs w:val="20"/>
                <w:lang w:val="en-GB"/>
              </w:rPr>
            </w:pPr>
          </w:p>
        </w:tc>
      </w:tr>
      <w:tr w:rsidR="000476B5" w:rsidRPr="000D1EE6" w14:paraId="0DBA3208"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51090460" w14:textId="77777777" w:rsidR="000476B5" w:rsidRPr="000D1EE6" w:rsidRDefault="000476B5" w:rsidP="00FA27AA">
            <w:pPr>
              <w:ind w:left="5267" w:right="-198"/>
              <w:jc w:val="left"/>
              <w:rPr>
                <w:sz w:val="20"/>
                <w:szCs w:val="20"/>
                <w:lang w:val="en-GB"/>
              </w:rPr>
            </w:pPr>
            <w:r w:rsidRPr="000D1EE6">
              <w:rPr>
                <w:sz w:val="20"/>
                <w:lang w:val="en-GB"/>
              </w:rPr>
              <w:t>Phase I:</w:t>
            </w:r>
          </w:p>
        </w:tc>
        <w:tc>
          <w:tcPr>
            <w:tcW w:w="606" w:type="pct"/>
            <w:tcBorders>
              <w:top w:val="nil"/>
              <w:left w:val="nil"/>
              <w:bottom w:val="nil"/>
              <w:right w:val="single" w:sz="4" w:space="0" w:color="auto"/>
            </w:tcBorders>
            <w:shd w:val="clear" w:color="auto" w:fill="FFFFFF" w:themeFill="background1"/>
            <w:vAlign w:val="bottom"/>
          </w:tcPr>
          <w:p w14:paraId="61F9B1C3" w14:textId="77777777" w:rsidR="000476B5" w:rsidRPr="000D1EE6" w:rsidRDefault="000476B5" w:rsidP="00FA27AA">
            <w:pPr>
              <w:jc w:val="right"/>
              <w:rPr>
                <w:sz w:val="20"/>
                <w:szCs w:val="20"/>
                <w:lang w:val="en-GB"/>
              </w:rPr>
            </w:pPr>
            <w:r w:rsidRPr="000D1EE6">
              <w:rPr>
                <w:sz w:val="20"/>
                <w:lang w:val="en-GB"/>
              </w:rPr>
              <w:t>Mar-93</w:t>
            </w:r>
          </w:p>
        </w:tc>
        <w:tc>
          <w:tcPr>
            <w:tcW w:w="986" w:type="pct"/>
            <w:tcBorders>
              <w:top w:val="nil"/>
              <w:left w:val="single" w:sz="4" w:space="0" w:color="auto"/>
              <w:bottom w:val="nil"/>
              <w:right w:val="single" w:sz="4" w:space="0" w:color="auto"/>
            </w:tcBorders>
            <w:shd w:val="clear" w:color="auto" w:fill="FFFFFF" w:themeFill="background1"/>
          </w:tcPr>
          <w:p w14:paraId="43256C58" w14:textId="77777777" w:rsidR="000476B5" w:rsidRPr="000D1EE6" w:rsidRDefault="000476B5" w:rsidP="00FA27AA">
            <w:pPr>
              <w:jc w:val="right"/>
              <w:rPr>
                <w:sz w:val="20"/>
                <w:szCs w:val="20"/>
                <w:lang w:val="en-GB"/>
              </w:rPr>
            </w:pPr>
            <w:r w:rsidRPr="000D1EE6">
              <w:rPr>
                <w:sz w:val="20"/>
                <w:lang w:val="en-GB"/>
              </w:rPr>
              <w:t>306,817</w:t>
            </w:r>
          </w:p>
        </w:tc>
      </w:tr>
      <w:tr w:rsidR="000476B5" w:rsidRPr="000D1EE6" w14:paraId="7AFF7C47"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3B1E0A04" w14:textId="77777777" w:rsidR="000476B5" w:rsidRPr="000D1EE6" w:rsidRDefault="000476B5" w:rsidP="00FA27AA">
            <w:pPr>
              <w:ind w:left="5267" w:right="-198"/>
              <w:jc w:val="left"/>
              <w:rPr>
                <w:sz w:val="20"/>
                <w:szCs w:val="20"/>
                <w:lang w:val="en-GB"/>
              </w:rPr>
            </w:pPr>
            <w:r w:rsidRPr="000D1EE6">
              <w:rPr>
                <w:sz w:val="20"/>
                <w:lang w:val="en-GB"/>
              </w:rPr>
              <w:t>Phase II:</w:t>
            </w:r>
          </w:p>
        </w:tc>
        <w:tc>
          <w:tcPr>
            <w:tcW w:w="606" w:type="pct"/>
            <w:tcBorders>
              <w:top w:val="nil"/>
              <w:left w:val="nil"/>
              <w:bottom w:val="nil"/>
              <w:right w:val="single" w:sz="4" w:space="0" w:color="auto"/>
            </w:tcBorders>
            <w:shd w:val="clear" w:color="auto" w:fill="FFFFFF" w:themeFill="background1"/>
            <w:vAlign w:val="bottom"/>
          </w:tcPr>
          <w:p w14:paraId="0A72FC45" w14:textId="77777777" w:rsidR="000476B5" w:rsidRPr="000D1EE6" w:rsidRDefault="000476B5" w:rsidP="00FA27AA">
            <w:pPr>
              <w:jc w:val="right"/>
              <w:rPr>
                <w:sz w:val="20"/>
                <w:szCs w:val="20"/>
                <w:lang w:val="en-GB"/>
              </w:rPr>
            </w:pPr>
            <w:r w:rsidRPr="000D1EE6">
              <w:rPr>
                <w:sz w:val="20"/>
                <w:lang w:val="en-GB"/>
              </w:rPr>
              <w:t>Oct-96</w:t>
            </w:r>
          </w:p>
        </w:tc>
        <w:tc>
          <w:tcPr>
            <w:tcW w:w="986" w:type="pct"/>
            <w:tcBorders>
              <w:top w:val="nil"/>
              <w:left w:val="single" w:sz="4" w:space="0" w:color="auto"/>
              <w:bottom w:val="nil"/>
              <w:right w:val="single" w:sz="4" w:space="0" w:color="auto"/>
            </w:tcBorders>
            <w:shd w:val="clear" w:color="auto" w:fill="FFFFFF" w:themeFill="background1"/>
          </w:tcPr>
          <w:p w14:paraId="78449B1C" w14:textId="77777777" w:rsidR="000476B5" w:rsidRPr="000D1EE6" w:rsidRDefault="000476B5" w:rsidP="00FA27AA">
            <w:pPr>
              <w:jc w:val="right"/>
              <w:rPr>
                <w:sz w:val="20"/>
                <w:szCs w:val="20"/>
                <w:lang w:val="en-GB"/>
              </w:rPr>
            </w:pPr>
            <w:r w:rsidRPr="000D1EE6">
              <w:rPr>
                <w:sz w:val="20"/>
                <w:lang w:val="en-GB"/>
              </w:rPr>
              <w:t>209,477</w:t>
            </w:r>
          </w:p>
        </w:tc>
      </w:tr>
      <w:tr w:rsidR="000476B5" w:rsidRPr="000D1EE6" w14:paraId="62D41313"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364F9A6B" w14:textId="77777777" w:rsidR="000476B5" w:rsidRPr="000D1EE6" w:rsidRDefault="000476B5" w:rsidP="00FA27AA">
            <w:pPr>
              <w:ind w:left="5267" w:right="-198"/>
              <w:jc w:val="left"/>
              <w:rPr>
                <w:sz w:val="20"/>
                <w:szCs w:val="20"/>
                <w:lang w:val="en-GB"/>
              </w:rPr>
            </w:pPr>
            <w:r w:rsidRPr="000D1EE6">
              <w:rPr>
                <w:sz w:val="20"/>
                <w:lang w:val="en-GB"/>
              </w:rPr>
              <w:t>Phase III:</w:t>
            </w:r>
          </w:p>
        </w:tc>
        <w:tc>
          <w:tcPr>
            <w:tcW w:w="606" w:type="pct"/>
            <w:tcBorders>
              <w:top w:val="nil"/>
              <w:left w:val="nil"/>
              <w:bottom w:val="nil"/>
              <w:right w:val="single" w:sz="4" w:space="0" w:color="auto"/>
            </w:tcBorders>
            <w:shd w:val="clear" w:color="auto" w:fill="FFFFFF" w:themeFill="background1"/>
            <w:vAlign w:val="bottom"/>
          </w:tcPr>
          <w:p w14:paraId="26E3C0A2" w14:textId="77777777" w:rsidR="000476B5" w:rsidRPr="000D1EE6" w:rsidRDefault="000476B5" w:rsidP="00FA27AA">
            <w:pPr>
              <w:jc w:val="right"/>
              <w:rPr>
                <w:sz w:val="20"/>
                <w:szCs w:val="20"/>
                <w:lang w:val="en-GB"/>
              </w:rPr>
            </w:pPr>
            <w:r w:rsidRPr="000D1EE6">
              <w:rPr>
                <w:sz w:val="20"/>
                <w:lang w:val="en-GB"/>
              </w:rPr>
              <w:t>Nov-98</w:t>
            </w:r>
          </w:p>
        </w:tc>
        <w:tc>
          <w:tcPr>
            <w:tcW w:w="986" w:type="pct"/>
            <w:tcBorders>
              <w:top w:val="nil"/>
              <w:left w:val="single" w:sz="4" w:space="0" w:color="auto"/>
              <w:bottom w:val="nil"/>
              <w:right w:val="single" w:sz="4" w:space="0" w:color="auto"/>
            </w:tcBorders>
            <w:shd w:val="clear" w:color="auto" w:fill="FFFFFF" w:themeFill="background1"/>
          </w:tcPr>
          <w:p w14:paraId="0A61BE74" w14:textId="77777777" w:rsidR="000476B5" w:rsidRPr="000D1EE6" w:rsidRDefault="000476B5" w:rsidP="00FA27AA">
            <w:pPr>
              <w:jc w:val="right"/>
              <w:rPr>
                <w:sz w:val="20"/>
                <w:szCs w:val="20"/>
                <w:lang w:val="en-GB"/>
              </w:rPr>
            </w:pPr>
            <w:r w:rsidRPr="000D1EE6">
              <w:rPr>
                <w:sz w:val="20"/>
                <w:lang w:val="en-GB"/>
              </w:rPr>
              <w:t>178,116</w:t>
            </w:r>
          </w:p>
        </w:tc>
      </w:tr>
      <w:tr w:rsidR="000476B5" w:rsidRPr="000D1EE6" w14:paraId="45BE647F"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7CEC9CCF" w14:textId="77777777" w:rsidR="000476B5" w:rsidRPr="000D1EE6" w:rsidRDefault="000476B5" w:rsidP="00FA27AA">
            <w:pPr>
              <w:ind w:left="5267" w:right="-198"/>
              <w:jc w:val="left"/>
              <w:rPr>
                <w:sz w:val="20"/>
                <w:szCs w:val="20"/>
                <w:lang w:val="en-GB"/>
              </w:rPr>
            </w:pPr>
            <w:r w:rsidRPr="000D1EE6">
              <w:rPr>
                <w:sz w:val="20"/>
                <w:lang w:val="en-GB"/>
              </w:rPr>
              <w:t>Phase IV:</w:t>
            </w:r>
          </w:p>
        </w:tc>
        <w:tc>
          <w:tcPr>
            <w:tcW w:w="606" w:type="pct"/>
            <w:tcBorders>
              <w:top w:val="nil"/>
              <w:left w:val="nil"/>
              <w:bottom w:val="nil"/>
              <w:right w:val="single" w:sz="4" w:space="0" w:color="auto"/>
            </w:tcBorders>
            <w:shd w:val="clear" w:color="auto" w:fill="FFFFFF" w:themeFill="background1"/>
            <w:vAlign w:val="bottom"/>
          </w:tcPr>
          <w:p w14:paraId="1C48BA65" w14:textId="77777777" w:rsidR="000476B5" w:rsidRPr="000D1EE6" w:rsidRDefault="000476B5" w:rsidP="00FA27AA">
            <w:pPr>
              <w:jc w:val="right"/>
              <w:rPr>
                <w:sz w:val="20"/>
                <w:szCs w:val="20"/>
                <w:lang w:val="en-GB"/>
              </w:rPr>
            </w:pPr>
            <w:r w:rsidRPr="000D1EE6">
              <w:rPr>
                <w:sz w:val="20"/>
                <w:lang w:val="en-GB"/>
              </w:rPr>
              <w:t>Dec-00</w:t>
            </w:r>
          </w:p>
        </w:tc>
        <w:tc>
          <w:tcPr>
            <w:tcW w:w="986" w:type="pct"/>
            <w:tcBorders>
              <w:top w:val="nil"/>
              <w:left w:val="single" w:sz="4" w:space="0" w:color="auto"/>
              <w:bottom w:val="nil"/>
              <w:right w:val="single" w:sz="4" w:space="0" w:color="auto"/>
            </w:tcBorders>
            <w:shd w:val="clear" w:color="auto" w:fill="FFFFFF" w:themeFill="background1"/>
          </w:tcPr>
          <w:p w14:paraId="2D237EA6" w14:textId="77777777" w:rsidR="000476B5" w:rsidRPr="000D1EE6" w:rsidRDefault="000476B5" w:rsidP="00FA27AA">
            <w:pPr>
              <w:jc w:val="right"/>
              <w:rPr>
                <w:sz w:val="20"/>
                <w:szCs w:val="20"/>
                <w:lang w:val="en-GB"/>
              </w:rPr>
            </w:pPr>
            <w:r w:rsidRPr="000D1EE6">
              <w:rPr>
                <w:sz w:val="20"/>
                <w:lang w:val="en-GB"/>
              </w:rPr>
              <w:t>204,006</w:t>
            </w:r>
          </w:p>
        </w:tc>
      </w:tr>
      <w:tr w:rsidR="000476B5" w:rsidRPr="000D1EE6" w14:paraId="37B360BF"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34222CD6" w14:textId="77777777" w:rsidR="000476B5" w:rsidRPr="000D1EE6" w:rsidRDefault="000476B5" w:rsidP="00FA27AA">
            <w:pPr>
              <w:ind w:left="5267" w:right="-198"/>
              <w:jc w:val="left"/>
              <w:rPr>
                <w:sz w:val="20"/>
                <w:szCs w:val="20"/>
                <w:lang w:val="en-GB"/>
              </w:rPr>
            </w:pPr>
            <w:r w:rsidRPr="000D1EE6">
              <w:rPr>
                <w:sz w:val="20"/>
                <w:lang w:val="en-GB"/>
              </w:rPr>
              <w:t>Phase V:</w:t>
            </w:r>
          </w:p>
        </w:tc>
        <w:tc>
          <w:tcPr>
            <w:tcW w:w="606" w:type="pct"/>
            <w:tcBorders>
              <w:top w:val="nil"/>
              <w:left w:val="nil"/>
              <w:bottom w:val="nil"/>
              <w:right w:val="single" w:sz="4" w:space="0" w:color="auto"/>
            </w:tcBorders>
            <w:shd w:val="clear" w:color="auto" w:fill="FFFFFF" w:themeFill="background1"/>
            <w:vAlign w:val="bottom"/>
          </w:tcPr>
          <w:p w14:paraId="1E1ED946" w14:textId="77777777" w:rsidR="000476B5" w:rsidRPr="000D1EE6" w:rsidRDefault="000476B5" w:rsidP="00FA27AA">
            <w:pPr>
              <w:jc w:val="right"/>
              <w:rPr>
                <w:sz w:val="20"/>
                <w:szCs w:val="20"/>
                <w:lang w:val="en-GB"/>
              </w:rPr>
            </w:pPr>
            <w:r w:rsidRPr="000D1EE6">
              <w:rPr>
                <w:sz w:val="20"/>
                <w:lang w:val="en-GB"/>
              </w:rPr>
              <w:t>Nov-02</w:t>
            </w:r>
          </w:p>
        </w:tc>
        <w:tc>
          <w:tcPr>
            <w:tcW w:w="986" w:type="pct"/>
            <w:tcBorders>
              <w:top w:val="nil"/>
              <w:left w:val="single" w:sz="4" w:space="0" w:color="auto"/>
              <w:bottom w:val="nil"/>
              <w:right w:val="single" w:sz="4" w:space="0" w:color="auto"/>
            </w:tcBorders>
            <w:shd w:val="clear" w:color="auto" w:fill="FFFFFF" w:themeFill="background1"/>
          </w:tcPr>
          <w:p w14:paraId="20820981" w14:textId="77777777" w:rsidR="000476B5" w:rsidRPr="000D1EE6" w:rsidRDefault="000476B5" w:rsidP="00FA27AA">
            <w:pPr>
              <w:jc w:val="right"/>
              <w:rPr>
                <w:sz w:val="20"/>
                <w:szCs w:val="20"/>
                <w:lang w:val="en-GB"/>
              </w:rPr>
            </w:pPr>
            <w:r w:rsidRPr="000D1EE6">
              <w:rPr>
                <w:sz w:val="20"/>
                <w:lang w:val="en-GB"/>
              </w:rPr>
              <w:t>262,367</w:t>
            </w:r>
          </w:p>
        </w:tc>
      </w:tr>
      <w:tr w:rsidR="000476B5" w:rsidRPr="000D1EE6" w14:paraId="70EE584B"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779352C7" w14:textId="77777777" w:rsidR="000476B5" w:rsidRPr="000D1EE6" w:rsidRDefault="000476B5" w:rsidP="00FA27AA">
            <w:pPr>
              <w:ind w:left="5267" w:right="-198"/>
              <w:jc w:val="left"/>
              <w:rPr>
                <w:sz w:val="20"/>
                <w:szCs w:val="20"/>
                <w:lang w:val="en-GB"/>
              </w:rPr>
            </w:pPr>
            <w:r w:rsidRPr="000D1EE6">
              <w:rPr>
                <w:sz w:val="20"/>
                <w:lang w:val="en-GB"/>
              </w:rPr>
              <w:t>Phase VI:</w:t>
            </w:r>
          </w:p>
        </w:tc>
        <w:tc>
          <w:tcPr>
            <w:tcW w:w="606" w:type="pct"/>
            <w:tcBorders>
              <w:top w:val="nil"/>
              <w:left w:val="nil"/>
              <w:bottom w:val="nil"/>
              <w:right w:val="single" w:sz="4" w:space="0" w:color="auto"/>
            </w:tcBorders>
            <w:shd w:val="clear" w:color="auto" w:fill="FFFFFF" w:themeFill="background1"/>
            <w:vAlign w:val="bottom"/>
          </w:tcPr>
          <w:p w14:paraId="69DBA2DD" w14:textId="77777777" w:rsidR="000476B5" w:rsidRPr="000D1EE6" w:rsidRDefault="000476B5" w:rsidP="00FA27AA">
            <w:pPr>
              <w:jc w:val="right"/>
              <w:rPr>
                <w:sz w:val="20"/>
                <w:szCs w:val="20"/>
                <w:lang w:val="en-GB"/>
              </w:rPr>
            </w:pPr>
            <w:r w:rsidRPr="000D1EE6">
              <w:rPr>
                <w:sz w:val="20"/>
                <w:lang w:val="en-GB"/>
              </w:rPr>
              <w:t>Dec-04</w:t>
            </w:r>
          </w:p>
        </w:tc>
        <w:tc>
          <w:tcPr>
            <w:tcW w:w="986" w:type="pct"/>
            <w:tcBorders>
              <w:top w:val="nil"/>
              <w:left w:val="single" w:sz="4" w:space="0" w:color="auto"/>
              <w:bottom w:val="nil"/>
              <w:right w:val="single" w:sz="4" w:space="0" w:color="auto"/>
            </w:tcBorders>
            <w:shd w:val="clear" w:color="auto" w:fill="FFFFFF" w:themeFill="background1"/>
          </w:tcPr>
          <w:p w14:paraId="2A03DAD1" w14:textId="77777777" w:rsidR="000476B5" w:rsidRPr="000D1EE6" w:rsidRDefault="000476B5" w:rsidP="00FA27AA">
            <w:pPr>
              <w:jc w:val="right"/>
              <w:rPr>
                <w:sz w:val="20"/>
                <w:szCs w:val="20"/>
                <w:lang w:val="en-GB"/>
              </w:rPr>
            </w:pPr>
            <w:r w:rsidRPr="000D1EE6">
              <w:rPr>
                <w:sz w:val="20"/>
                <w:lang w:val="en-GB"/>
              </w:rPr>
              <w:t>279,500</w:t>
            </w:r>
          </w:p>
        </w:tc>
      </w:tr>
      <w:tr w:rsidR="000476B5" w:rsidRPr="000D1EE6" w14:paraId="3F91CEAC"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02BE2352" w14:textId="77777777" w:rsidR="000476B5" w:rsidRPr="000D1EE6" w:rsidRDefault="000476B5" w:rsidP="00FA27AA">
            <w:pPr>
              <w:ind w:left="5267" w:right="-198"/>
              <w:jc w:val="left"/>
              <w:rPr>
                <w:sz w:val="20"/>
                <w:szCs w:val="20"/>
                <w:lang w:val="en-GB"/>
              </w:rPr>
            </w:pPr>
            <w:r w:rsidRPr="000D1EE6">
              <w:rPr>
                <w:sz w:val="20"/>
                <w:lang w:val="en-GB"/>
              </w:rPr>
              <w:t>Phase VII:</w:t>
            </w:r>
          </w:p>
        </w:tc>
        <w:tc>
          <w:tcPr>
            <w:tcW w:w="606" w:type="pct"/>
            <w:tcBorders>
              <w:top w:val="nil"/>
              <w:left w:val="nil"/>
              <w:bottom w:val="nil"/>
              <w:right w:val="single" w:sz="4" w:space="0" w:color="auto"/>
            </w:tcBorders>
            <w:shd w:val="clear" w:color="auto" w:fill="FFFFFF" w:themeFill="background1"/>
            <w:vAlign w:val="bottom"/>
          </w:tcPr>
          <w:p w14:paraId="535DADD2" w14:textId="77777777" w:rsidR="000476B5" w:rsidRPr="000D1EE6" w:rsidRDefault="000476B5" w:rsidP="00FA27AA">
            <w:pPr>
              <w:jc w:val="right"/>
              <w:rPr>
                <w:sz w:val="20"/>
                <w:szCs w:val="20"/>
                <w:lang w:val="en-GB"/>
              </w:rPr>
            </w:pPr>
            <w:r w:rsidRPr="000D1EE6">
              <w:rPr>
                <w:sz w:val="20"/>
                <w:lang w:val="en-GB"/>
              </w:rPr>
              <w:t>Nov-07</w:t>
            </w:r>
          </w:p>
        </w:tc>
        <w:tc>
          <w:tcPr>
            <w:tcW w:w="986" w:type="pct"/>
            <w:tcBorders>
              <w:top w:val="nil"/>
              <w:left w:val="single" w:sz="4" w:space="0" w:color="auto"/>
              <w:bottom w:val="nil"/>
              <w:right w:val="single" w:sz="4" w:space="0" w:color="auto"/>
            </w:tcBorders>
            <w:shd w:val="clear" w:color="auto" w:fill="FFFFFF" w:themeFill="background1"/>
          </w:tcPr>
          <w:p w14:paraId="4BE23180" w14:textId="77777777" w:rsidR="000476B5" w:rsidRPr="000D1EE6" w:rsidRDefault="000476B5" w:rsidP="00FA27AA">
            <w:pPr>
              <w:jc w:val="right"/>
              <w:rPr>
                <w:sz w:val="20"/>
                <w:szCs w:val="20"/>
                <w:lang w:val="en-GB"/>
              </w:rPr>
            </w:pPr>
            <w:r w:rsidRPr="000D1EE6">
              <w:rPr>
                <w:sz w:val="20"/>
                <w:lang w:val="en-GB"/>
              </w:rPr>
              <w:t>277,499</w:t>
            </w:r>
          </w:p>
        </w:tc>
      </w:tr>
      <w:tr w:rsidR="000476B5" w:rsidRPr="000D1EE6" w14:paraId="63AE9BF5"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57B267C9" w14:textId="77777777" w:rsidR="000476B5" w:rsidRPr="000D1EE6" w:rsidRDefault="000476B5" w:rsidP="00FA27AA">
            <w:pPr>
              <w:ind w:left="5267" w:right="-198"/>
              <w:jc w:val="left"/>
              <w:rPr>
                <w:sz w:val="20"/>
                <w:szCs w:val="20"/>
                <w:lang w:val="en-GB"/>
              </w:rPr>
            </w:pPr>
            <w:r w:rsidRPr="000D1EE6">
              <w:rPr>
                <w:sz w:val="20"/>
                <w:lang w:val="en-GB"/>
              </w:rPr>
              <w:t>Phase VIII:</w:t>
            </w:r>
          </w:p>
        </w:tc>
        <w:tc>
          <w:tcPr>
            <w:tcW w:w="606" w:type="pct"/>
            <w:tcBorders>
              <w:top w:val="nil"/>
              <w:left w:val="nil"/>
              <w:bottom w:val="nil"/>
              <w:right w:val="single" w:sz="4" w:space="0" w:color="auto"/>
            </w:tcBorders>
            <w:shd w:val="clear" w:color="auto" w:fill="FFFFFF" w:themeFill="background1"/>
            <w:vAlign w:val="bottom"/>
          </w:tcPr>
          <w:p w14:paraId="724478E9" w14:textId="77777777" w:rsidR="000476B5" w:rsidRPr="000D1EE6" w:rsidRDefault="000476B5" w:rsidP="00FA27AA">
            <w:pPr>
              <w:jc w:val="right"/>
              <w:rPr>
                <w:sz w:val="20"/>
                <w:szCs w:val="20"/>
                <w:lang w:val="en-GB"/>
              </w:rPr>
            </w:pPr>
            <w:r w:rsidRPr="000D1EE6">
              <w:rPr>
                <w:sz w:val="20"/>
                <w:lang w:val="en-GB"/>
              </w:rPr>
              <w:t xml:space="preserve">Jul-09 </w:t>
            </w:r>
          </w:p>
        </w:tc>
        <w:tc>
          <w:tcPr>
            <w:tcW w:w="986" w:type="pct"/>
            <w:tcBorders>
              <w:top w:val="nil"/>
              <w:left w:val="single" w:sz="4" w:space="0" w:color="auto"/>
              <w:bottom w:val="nil"/>
              <w:right w:val="single" w:sz="4" w:space="0" w:color="auto"/>
            </w:tcBorders>
            <w:shd w:val="clear" w:color="auto" w:fill="FFFFFF" w:themeFill="background1"/>
          </w:tcPr>
          <w:p w14:paraId="47DF7C41" w14:textId="77777777" w:rsidR="000476B5" w:rsidRPr="000D1EE6" w:rsidRDefault="000476B5" w:rsidP="00FA27AA">
            <w:pPr>
              <w:jc w:val="right"/>
              <w:rPr>
                <w:sz w:val="20"/>
                <w:szCs w:val="20"/>
                <w:lang w:val="en-GB"/>
              </w:rPr>
            </w:pPr>
            <w:r w:rsidRPr="000D1EE6">
              <w:rPr>
                <w:sz w:val="20"/>
                <w:lang w:val="en-GB"/>
              </w:rPr>
              <w:t>279,268</w:t>
            </w:r>
          </w:p>
        </w:tc>
      </w:tr>
      <w:tr w:rsidR="000476B5" w:rsidRPr="000D1EE6" w14:paraId="37574B81"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3CA1F7BF" w14:textId="77777777" w:rsidR="000476B5" w:rsidRPr="000D1EE6" w:rsidRDefault="000476B5" w:rsidP="00FA27AA">
            <w:pPr>
              <w:ind w:left="5267" w:right="-198"/>
              <w:jc w:val="left"/>
              <w:rPr>
                <w:sz w:val="20"/>
                <w:szCs w:val="20"/>
                <w:lang w:val="en-GB"/>
              </w:rPr>
            </w:pPr>
            <w:r w:rsidRPr="000D1EE6">
              <w:rPr>
                <w:sz w:val="20"/>
                <w:lang w:val="en-GB"/>
              </w:rPr>
              <w:t>Phase IX:</w:t>
            </w:r>
          </w:p>
        </w:tc>
        <w:tc>
          <w:tcPr>
            <w:tcW w:w="606" w:type="pct"/>
            <w:tcBorders>
              <w:top w:val="nil"/>
              <w:left w:val="nil"/>
              <w:bottom w:val="nil"/>
              <w:right w:val="single" w:sz="4" w:space="0" w:color="auto"/>
            </w:tcBorders>
            <w:shd w:val="clear" w:color="auto" w:fill="FFFFFF" w:themeFill="background1"/>
            <w:vAlign w:val="bottom"/>
          </w:tcPr>
          <w:p w14:paraId="2CAA29E3" w14:textId="77777777" w:rsidR="000476B5" w:rsidRPr="000D1EE6" w:rsidRDefault="000476B5" w:rsidP="00FA27AA">
            <w:pPr>
              <w:jc w:val="right"/>
              <w:rPr>
                <w:sz w:val="20"/>
                <w:szCs w:val="20"/>
                <w:lang w:val="en-GB"/>
              </w:rPr>
            </w:pPr>
            <w:r w:rsidRPr="000D1EE6">
              <w:rPr>
                <w:sz w:val="20"/>
                <w:lang w:val="en-GB"/>
              </w:rPr>
              <w:t>Jul-11</w:t>
            </w:r>
          </w:p>
        </w:tc>
        <w:tc>
          <w:tcPr>
            <w:tcW w:w="986" w:type="pct"/>
            <w:tcBorders>
              <w:top w:val="nil"/>
              <w:left w:val="single" w:sz="4" w:space="0" w:color="auto"/>
              <w:bottom w:val="nil"/>
              <w:right w:val="single" w:sz="4" w:space="0" w:color="auto"/>
            </w:tcBorders>
            <w:shd w:val="clear" w:color="auto" w:fill="FFFFFF" w:themeFill="background1"/>
          </w:tcPr>
          <w:p w14:paraId="1715B898" w14:textId="77777777" w:rsidR="000476B5" w:rsidRPr="000D1EE6" w:rsidRDefault="000476B5" w:rsidP="00FA27AA">
            <w:pPr>
              <w:jc w:val="right"/>
              <w:rPr>
                <w:sz w:val="20"/>
                <w:szCs w:val="20"/>
                <w:lang w:val="en-GB"/>
              </w:rPr>
            </w:pPr>
            <w:r w:rsidRPr="000D1EE6">
              <w:rPr>
                <w:sz w:val="20"/>
                <w:lang w:val="en-GB"/>
              </w:rPr>
              <w:t>279,500</w:t>
            </w:r>
          </w:p>
        </w:tc>
      </w:tr>
      <w:tr w:rsidR="000476B5" w:rsidRPr="000D1EE6" w14:paraId="53D3AC98"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2AF854C1" w14:textId="77777777" w:rsidR="000476B5" w:rsidRPr="000D1EE6" w:rsidRDefault="000476B5" w:rsidP="00FA27AA">
            <w:pPr>
              <w:ind w:left="5267" w:right="-198"/>
              <w:jc w:val="left"/>
              <w:rPr>
                <w:sz w:val="20"/>
                <w:szCs w:val="20"/>
                <w:lang w:val="en-GB"/>
              </w:rPr>
            </w:pPr>
            <w:r w:rsidRPr="000D1EE6">
              <w:rPr>
                <w:sz w:val="20"/>
                <w:lang w:val="en-GB"/>
              </w:rPr>
              <w:t>Phase X:</w:t>
            </w:r>
          </w:p>
        </w:tc>
        <w:tc>
          <w:tcPr>
            <w:tcW w:w="606" w:type="pct"/>
            <w:tcBorders>
              <w:top w:val="nil"/>
              <w:left w:val="nil"/>
              <w:bottom w:val="nil"/>
              <w:right w:val="single" w:sz="4" w:space="0" w:color="auto"/>
            </w:tcBorders>
            <w:shd w:val="clear" w:color="auto" w:fill="FFFFFF" w:themeFill="background1"/>
            <w:vAlign w:val="bottom"/>
          </w:tcPr>
          <w:p w14:paraId="13D82F22" w14:textId="77777777" w:rsidR="000476B5" w:rsidRPr="000D1EE6" w:rsidRDefault="000476B5" w:rsidP="00FA27AA">
            <w:pPr>
              <w:jc w:val="right"/>
              <w:rPr>
                <w:sz w:val="20"/>
                <w:szCs w:val="20"/>
                <w:lang w:val="en-GB"/>
              </w:rPr>
            </w:pPr>
            <w:r w:rsidRPr="000D1EE6">
              <w:rPr>
                <w:sz w:val="20"/>
                <w:lang w:val="en-GB"/>
              </w:rPr>
              <w:t>Jul-13</w:t>
            </w:r>
          </w:p>
        </w:tc>
        <w:tc>
          <w:tcPr>
            <w:tcW w:w="986" w:type="pct"/>
            <w:tcBorders>
              <w:top w:val="nil"/>
              <w:left w:val="single" w:sz="4" w:space="0" w:color="auto"/>
              <w:bottom w:val="nil"/>
              <w:right w:val="single" w:sz="4" w:space="0" w:color="auto"/>
            </w:tcBorders>
            <w:shd w:val="clear" w:color="auto" w:fill="FFFFFF" w:themeFill="background1"/>
          </w:tcPr>
          <w:p w14:paraId="6794D59C" w14:textId="77777777" w:rsidR="000476B5" w:rsidRPr="000D1EE6" w:rsidRDefault="000476B5" w:rsidP="00FA27AA">
            <w:pPr>
              <w:jc w:val="right"/>
              <w:rPr>
                <w:sz w:val="20"/>
                <w:szCs w:val="20"/>
                <w:lang w:val="en-GB"/>
              </w:rPr>
            </w:pPr>
            <w:r w:rsidRPr="000D1EE6">
              <w:rPr>
                <w:sz w:val="20"/>
                <w:lang w:val="en-GB"/>
              </w:rPr>
              <w:t>279,500</w:t>
            </w:r>
          </w:p>
        </w:tc>
      </w:tr>
      <w:tr w:rsidR="000476B5" w:rsidRPr="000D1EE6" w14:paraId="14CAA9A7"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7A9124C6" w14:textId="77777777" w:rsidR="000476B5" w:rsidRPr="000D1EE6" w:rsidRDefault="000476B5" w:rsidP="00FA27AA">
            <w:pPr>
              <w:ind w:left="5267" w:right="-198"/>
              <w:jc w:val="left"/>
              <w:rPr>
                <w:sz w:val="20"/>
                <w:szCs w:val="20"/>
                <w:lang w:val="en-GB"/>
              </w:rPr>
            </w:pPr>
            <w:r w:rsidRPr="000D1EE6">
              <w:rPr>
                <w:sz w:val="20"/>
                <w:lang w:val="en-GB"/>
              </w:rPr>
              <w:t>Phase XI:</w:t>
            </w:r>
          </w:p>
        </w:tc>
        <w:tc>
          <w:tcPr>
            <w:tcW w:w="606" w:type="pct"/>
            <w:tcBorders>
              <w:top w:val="nil"/>
              <w:left w:val="nil"/>
              <w:bottom w:val="nil"/>
              <w:right w:val="single" w:sz="4" w:space="0" w:color="auto"/>
            </w:tcBorders>
            <w:shd w:val="clear" w:color="auto" w:fill="FFFFFF" w:themeFill="background1"/>
            <w:vAlign w:val="bottom"/>
          </w:tcPr>
          <w:p w14:paraId="2D3CACCD" w14:textId="77777777" w:rsidR="000476B5" w:rsidRPr="000D1EE6" w:rsidRDefault="000476B5" w:rsidP="00FA27AA">
            <w:pPr>
              <w:jc w:val="right"/>
              <w:rPr>
                <w:sz w:val="20"/>
                <w:szCs w:val="20"/>
                <w:lang w:val="en-GB"/>
              </w:rPr>
            </w:pPr>
            <w:r w:rsidRPr="000D1EE6">
              <w:rPr>
                <w:sz w:val="20"/>
                <w:lang w:val="en-GB"/>
              </w:rPr>
              <w:t>Nov-15</w:t>
            </w:r>
          </w:p>
        </w:tc>
        <w:tc>
          <w:tcPr>
            <w:tcW w:w="986" w:type="pct"/>
            <w:tcBorders>
              <w:top w:val="nil"/>
              <w:left w:val="single" w:sz="4" w:space="0" w:color="auto"/>
              <w:bottom w:val="nil"/>
              <w:right w:val="single" w:sz="4" w:space="0" w:color="auto"/>
            </w:tcBorders>
            <w:shd w:val="clear" w:color="auto" w:fill="FFFFFF" w:themeFill="background1"/>
          </w:tcPr>
          <w:p w14:paraId="0BBE0B78" w14:textId="77777777" w:rsidR="000476B5" w:rsidRPr="000D1EE6" w:rsidRDefault="000476B5" w:rsidP="00FA27AA">
            <w:pPr>
              <w:jc w:val="right"/>
              <w:rPr>
                <w:sz w:val="20"/>
                <w:szCs w:val="20"/>
                <w:lang w:val="en-GB"/>
              </w:rPr>
            </w:pPr>
            <w:r w:rsidRPr="000D1EE6">
              <w:rPr>
                <w:sz w:val="20"/>
                <w:lang w:val="en-GB"/>
              </w:rPr>
              <w:t>357,760</w:t>
            </w:r>
          </w:p>
        </w:tc>
      </w:tr>
      <w:tr w:rsidR="000476B5" w:rsidRPr="000D1EE6" w14:paraId="1A0406A0"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3DDB21D7" w14:textId="77777777" w:rsidR="000476B5" w:rsidRPr="000D1EE6" w:rsidRDefault="000476B5" w:rsidP="00FA27AA">
            <w:pPr>
              <w:ind w:left="5267" w:right="-198"/>
              <w:jc w:val="left"/>
              <w:rPr>
                <w:sz w:val="20"/>
                <w:szCs w:val="20"/>
                <w:lang w:val="en-GB"/>
              </w:rPr>
            </w:pPr>
            <w:r w:rsidRPr="000D1EE6">
              <w:rPr>
                <w:sz w:val="20"/>
                <w:lang w:val="en-GB"/>
              </w:rPr>
              <w:t>Phase XII:</w:t>
            </w:r>
          </w:p>
        </w:tc>
        <w:tc>
          <w:tcPr>
            <w:tcW w:w="606" w:type="pct"/>
            <w:tcBorders>
              <w:top w:val="nil"/>
              <w:left w:val="nil"/>
              <w:bottom w:val="nil"/>
              <w:right w:val="single" w:sz="4" w:space="0" w:color="auto"/>
            </w:tcBorders>
            <w:shd w:val="clear" w:color="auto" w:fill="FFFFFF" w:themeFill="background1"/>
            <w:vAlign w:val="bottom"/>
          </w:tcPr>
          <w:p w14:paraId="1AAE1B76" w14:textId="77777777" w:rsidR="000476B5" w:rsidRPr="000D1EE6" w:rsidRDefault="000476B5" w:rsidP="00FA27AA">
            <w:pPr>
              <w:jc w:val="right"/>
              <w:rPr>
                <w:sz w:val="20"/>
                <w:szCs w:val="20"/>
                <w:lang w:val="en-GB"/>
              </w:rPr>
            </w:pPr>
            <w:r w:rsidRPr="000D1EE6">
              <w:rPr>
                <w:sz w:val="20"/>
                <w:lang w:val="en-GB"/>
              </w:rPr>
              <w:t>Nov-17</w:t>
            </w:r>
          </w:p>
        </w:tc>
        <w:tc>
          <w:tcPr>
            <w:tcW w:w="986" w:type="pct"/>
            <w:tcBorders>
              <w:top w:val="nil"/>
              <w:left w:val="single" w:sz="4" w:space="0" w:color="auto"/>
              <w:bottom w:val="nil"/>
              <w:right w:val="single" w:sz="4" w:space="0" w:color="auto"/>
            </w:tcBorders>
            <w:shd w:val="clear" w:color="auto" w:fill="FFFFFF" w:themeFill="background1"/>
          </w:tcPr>
          <w:p w14:paraId="246035FE" w14:textId="77777777" w:rsidR="000476B5" w:rsidRPr="000D1EE6" w:rsidRDefault="000476B5" w:rsidP="00FA27AA">
            <w:pPr>
              <w:jc w:val="right"/>
              <w:rPr>
                <w:sz w:val="20"/>
                <w:szCs w:val="20"/>
                <w:lang w:val="en-GB"/>
              </w:rPr>
            </w:pPr>
            <w:r w:rsidRPr="000D1EE6">
              <w:rPr>
                <w:sz w:val="20"/>
                <w:lang w:val="en-GB"/>
              </w:rPr>
              <w:t>357,760</w:t>
            </w:r>
          </w:p>
        </w:tc>
      </w:tr>
      <w:tr w:rsidR="000476B5" w:rsidRPr="000D1EE6" w14:paraId="193A77AD"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277EE831" w14:textId="77777777" w:rsidR="000476B5" w:rsidRPr="000D1EE6" w:rsidRDefault="000476B5" w:rsidP="00FA27AA">
            <w:pPr>
              <w:ind w:left="5267" w:right="-198"/>
              <w:jc w:val="left"/>
              <w:rPr>
                <w:sz w:val="20"/>
                <w:szCs w:val="20"/>
                <w:lang w:val="en-GB"/>
              </w:rPr>
            </w:pPr>
            <w:r w:rsidRPr="000D1EE6">
              <w:rPr>
                <w:sz w:val="20"/>
                <w:lang w:val="en-GB"/>
              </w:rPr>
              <w:t>Phase XIII:</w:t>
            </w:r>
          </w:p>
        </w:tc>
        <w:tc>
          <w:tcPr>
            <w:tcW w:w="606" w:type="pct"/>
            <w:tcBorders>
              <w:top w:val="nil"/>
              <w:left w:val="nil"/>
              <w:bottom w:val="nil"/>
              <w:right w:val="single" w:sz="4" w:space="0" w:color="auto"/>
            </w:tcBorders>
            <w:shd w:val="clear" w:color="auto" w:fill="FFFFFF" w:themeFill="background1"/>
            <w:vAlign w:val="bottom"/>
          </w:tcPr>
          <w:p w14:paraId="4A9E5EE4" w14:textId="77777777" w:rsidR="000476B5" w:rsidRPr="000D1EE6" w:rsidRDefault="000476B5" w:rsidP="00FA27AA">
            <w:pPr>
              <w:jc w:val="right"/>
              <w:rPr>
                <w:sz w:val="20"/>
                <w:szCs w:val="20"/>
                <w:lang w:val="en-GB"/>
              </w:rPr>
            </w:pPr>
            <w:r w:rsidRPr="000D1EE6">
              <w:rPr>
                <w:sz w:val="20"/>
                <w:lang w:val="en-GB"/>
              </w:rPr>
              <w:t>Dec-19</w:t>
            </w:r>
          </w:p>
        </w:tc>
        <w:tc>
          <w:tcPr>
            <w:tcW w:w="986" w:type="pct"/>
            <w:tcBorders>
              <w:top w:val="nil"/>
              <w:left w:val="single" w:sz="4" w:space="0" w:color="auto"/>
              <w:bottom w:val="nil"/>
              <w:right w:val="single" w:sz="4" w:space="0" w:color="auto"/>
            </w:tcBorders>
            <w:shd w:val="clear" w:color="auto" w:fill="FFFFFF" w:themeFill="background1"/>
          </w:tcPr>
          <w:p w14:paraId="38AB286C" w14:textId="77777777" w:rsidR="000476B5" w:rsidRPr="000D1EE6" w:rsidRDefault="000476B5" w:rsidP="00FA27AA">
            <w:pPr>
              <w:jc w:val="right"/>
              <w:rPr>
                <w:sz w:val="20"/>
                <w:szCs w:val="20"/>
                <w:lang w:val="en-GB"/>
              </w:rPr>
            </w:pPr>
            <w:r w:rsidRPr="000D1EE6">
              <w:rPr>
                <w:sz w:val="20"/>
                <w:lang w:val="en-GB"/>
              </w:rPr>
              <w:t>357,760</w:t>
            </w:r>
          </w:p>
        </w:tc>
      </w:tr>
      <w:tr w:rsidR="000476B5" w:rsidRPr="000D1EE6" w14:paraId="766BF1EF" w14:textId="77777777" w:rsidTr="00FA27AA">
        <w:trPr>
          <w:trHeight w:val="233"/>
        </w:trPr>
        <w:tc>
          <w:tcPr>
            <w:tcW w:w="3408" w:type="pct"/>
            <w:tcBorders>
              <w:top w:val="nil"/>
              <w:left w:val="single" w:sz="4" w:space="0" w:color="auto"/>
              <w:bottom w:val="nil"/>
              <w:right w:val="nil"/>
            </w:tcBorders>
            <w:shd w:val="clear" w:color="auto" w:fill="FFFFFF" w:themeFill="background1"/>
            <w:vAlign w:val="bottom"/>
          </w:tcPr>
          <w:p w14:paraId="730DE36A" w14:textId="77777777" w:rsidR="000476B5" w:rsidRPr="000D1EE6" w:rsidRDefault="000476B5" w:rsidP="00FA27AA">
            <w:pPr>
              <w:ind w:left="5267" w:right="-198"/>
              <w:jc w:val="left"/>
              <w:rPr>
                <w:sz w:val="20"/>
                <w:szCs w:val="20"/>
                <w:lang w:val="en-GB"/>
              </w:rPr>
            </w:pPr>
            <w:r w:rsidRPr="000D1EE6">
              <w:rPr>
                <w:sz w:val="20"/>
                <w:lang w:val="en-GB"/>
              </w:rPr>
              <w:t>Phase XIV:</w:t>
            </w:r>
          </w:p>
        </w:tc>
        <w:tc>
          <w:tcPr>
            <w:tcW w:w="606" w:type="pct"/>
            <w:tcBorders>
              <w:top w:val="nil"/>
              <w:left w:val="nil"/>
              <w:bottom w:val="nil"/>
              <w:right w:val="single" w:sz="4" w:space="0" w:color="auto"/>
            </w:tcBorders>
            <w:shd w:val="clear" w:color="auto" w:fill="FFFFFF" w:themeFill="background1"/>
            <w:vAlign w:val="bottom"/>
          </w:tcPr>
          <w:p w14:paraId="76DA42DB" w14:textId="77777777" w:rsidR="000476B5" w:rsidRPr="000D1EE6" w:rsidRDefault="000476B5" w:rsidP="00FA27AA">
            <w:pPr>
              <w:jc w:val="right"/>
              <w:rPr>
                <w:sz w:val="20"/>
                <w:szCs w:val="20"/>
                <w:lang w:val="en-GB"/>
              </w:rPr>
            </w:pPr>
            <w:r w:rsidRPr="000D1EE6">
              <w:rPr>
                <w:sz w:val="20"/>
                <w:lang w:val="en-GB"/>
              </w:rPr>
              <w:t>Nov-21</w:t>
            </w:r>
          </w:p>
        </w:tc>
        <w:tc>
          <w:tcPr>
            <w:tcW w:w="986" w:type="pct"/>
            <w:tcBorders>
              <w:top w:val="nil"/>
              <w:left w:val="single" w:sz="4" w:space="0" w:color="auto"/>
              <w:bottom w:val="nil"/>
              <w:right w:val="single" w:sz="4" w:space="0" w:color="auto"/>
            </w:tcBorders>
            <w:shd w:val="clear" w:color="auto" w:fill="FFFFFF" w:themeFill="background1"/>
          </w:tcPr>
          <w:p w14:paraId="2E43B462" w14:textId="77777777" w:rsidR="000476B5" w:rsidRPr="000D1EE6" w:rsidRDefault="000476B5" w:rsidP="00FA27AA">
            <w:pPr>
              <w:jc w:val="right"/>
              <w:rPr>
                <w:sz w:val="20"/>
                <w:szCs w:val="20"/>
                <w:lang w:val="en-GB"/>
              </w:rPr>
            </w:pPr>
            <w:r w:rsidRPr="000D1EE6">
              <w:rPr>
                <w:sz w:val="20"/>
                <w:lang w:val="en-GB"/>
              </w:rPr>
              <w:t>357,760</w:t>
            </w:r>
          </w:p>
        </w:tc>
      </w:tr>
      <w:tr w:rsidR="000476B5" w:rsidRPr="000D1EE6" w14:paraId="3DD4B2B7" w14:textId="77777777" w:rsidTr="00FA27AA">
        <w:trPr>
          <w:trHeight w:val="233"/>
        </w:trPr>
        <w:tc>
          <w:tcPr>
            <w:tcW w:w="4014" w:type="pct"/>
            <w:gridSpan w:val="2"/>
            <w:tcBorders>
              <w:top w:val="nil"/>
              <w:left w:val="single" w:sz="4" w:space="0" w:color="auto"/>
              <w:bottom w:val="single" w:sz="4" w:space="0" w:color="auto"/>
              <w:right w:val="single" w:sz="4" w:space="0" w:color="auto"/>
            </w:tcBorders>
            <w:shd w:val="clear" w:color="auto" w:fill="auto"/>
          </w:tcPr>
          <w:p w14:paraId="262D51F7" w14:textId="77777777" w:rsidR="000476B5" w:rsidRPr="000D1EE6" w:rsidRDefault="000476B5" w:rsidP="00FA27AA">
            <w:pPr>
              <w:tabs>
                <w:tab w:val="right" w:pos="7560"/>
              </w:tabs>
              <w:ind w:left="6480" w:right="-10"/>
              <w:jc w:val="left"/>
              <w:rPr>
                <w:sz w:val="20"/>
                <w:szCs w:val="20"/>
                <w:lang w:val="en-GB"/>
              </w:rPr>
            </w:pPr>
            <w:r w:rsidRPr="000D1EE6">
              <w:rPr>
                <w:sz w:val="20"/>
                <w:lang w:val="en-GB"/>
              </w:rPr>
              <w:tab/>
              <w:t>Total:</w:t>
            </w:r>
          </w:p>
        </w:tc>
        <w:tc>
          <w:tcPr>
            <w:tcW w:w="986" w:type="pct"/>
            <w:tcBorders>
              <w:top w:val="nil"/>
              <w:left w:val="single" w:sz="4" w:space="0" w:color="auto"/>
              <w:bottom w:val="single" w:sz="4" w:space="0" w:color="auto"/>
              <w:right w:val="single" w:sz="4" w:space="0" w:color="auto"/>
            </w:tcBorders>
            <w:shd w:val="clear" w:color="auto" w:fill="auto"/>
          </w:tcPr>
          <w:p w14:paraId="33AE3930" w14:textId="77777777" w:rsidR="000476B5" w:rsidRPr="000D1EE6" w:rsidRDefault="000476B5" w:rsidP="00FA27AA">
            <w:pPr>
              <w:jc w:val="right"/>
              <w:rPr>
                <w:sz w:val="20"/>
                <w:szCs w:val="20"/>
                <w:lang w:val="en-GB"/>
              </w:rPr>
            </w:pPr>
            <w:r w:rsidRPr="000D1EE6">
              <w:rPr>
                <w:sz w:val="20"/>
                <w:lang w:val="en-GB"/>
              </w:rPr>
              <w:t>3,987,090</w:t>
            </w:r>
          </w:p>
        </w:tc>
      </w:tr>
      <w:tr w:rsidR="000476B5" w:rsidRPr="000D1EE6" w14:paraId="3B1CC049" w14:textId="77777777" w:rsidTr="00FA27AA">
        <w:trPr>
          <w:trHeight w:val="233"/>
        </w:trPr>
        <w:tc>
          <w:tcPr>
            <w:tcW w:w="4014" w:type="pct"/>
            <w:gridSpan w:val="2"/>
            <w:shd w:val="clear" w:color="auto" w:fill="FFFFFF" w:themeFill="background1"/>
          </w:tcPr>
          <w:p w14:paraId="23D8ECE0" w14:textId="77777777" w:rsidR="000476B5" w:rsidRPr="000D1EE6" w:rsidRDefault="000476B5" w:rsidP="00FA27AA">
            <w:pPr>
              <w:jc w:val="left"/>
              <w:rPr>
                <w:sz w:val="20"/>
                <w:szCs w:val="20"/>
                <w:lang w:val="en-GB"/>
              </w:rPr>
            </w:pPr>
            <w:r w:rsidRPr="000D1EE6">
              <w:rPr>
                <w:sz w:val="20"/>
                <w:lang w:val="en-GB"/>
              </w:rPr>
              <w:t>Amount requested for renewal (phase XV) (US $):</w:t>
            </w:r>
          </w:p>
        </w:tc>
        <w:tc>
          <w:tcPr>
            <w:tcW w:w="986" w:type="pct"/>
            <w:shd w:val="clear" w:color="auto" w:fill="auto"/>
          </w:tcPr>
          <w:p w14:paraId="54041169" w14:textId="77777777" w:rsidR="000476B5" w:rsidRPr="000D1EE6" w:rsidRDefault="000476B5" w:rsidP="00FA27AA">
            <w:pPr>
              <w:jc w:val="right"/>
              <w:rPr>
                <w:sz w:val="20"/>
                <w:szCs w:val="20"/>
                <w:lang w:val="en-GB"/>
              </w:rPr>
            </w:pPr>
            <w:r w:rsidRPr="000D1EE6">
              <w:rPr>
                <w:sz w:val="20"/>
                <w:lang w:val="en-GB"/>
              </w:rPr>
              <w:t>740,563</w:t>
            </w:r>
          </w:p>
        </w:tc>
      </w:tr>
      <w:tr w:rsidR="000476B5" w:rsidRPr="000D1EE6" w14:paraId="050AA33A" w14:textId="77777777" w:rsidTr="00FA27AA">
        <w:trPr>
          <w:trHeight w:val="233"/>
        </w:trPr>
        <w:tc>
          <w:tcPr>
            <w:tcW w:w="4014" w:type="pct"/>
            <w:gridSpan w:val="2"/>
          </w:tcPr>
          <w:p w14:paraId="590993E0" w14:textId="77777777" w:rsidR="000476B5" w:rsidRPr="000D1EE6" w:rsidRDefault="000476B5" w:rsidP="00FA27AA">
            <w:pPr>
              <w:jc w:val="left"/>
              <w:rPr>
                <w:sz w:val="20"/>
                <w:szCs w:val="20"/>
                <w:lang w:val="en-GB"/>
              </w:rPr>
            </w:pPr>
            <w:r w:rsidRPr="000D1EE6">
              <w:rPr>
                <w:sz w:val="20"/>
                <w:lang w:val="en-GB"/>
              </w:rPr>
              <w:t xml:space="preserve">Amount recommended for approval for phase XV (US $): </w:t>
            </w:r>
          </w:p>
        </w:tc>
        <w:tc>
          <w:tcPr>
            <w:tcW w:w="986" w:type="pct"/>
            <w:shd w:val="clear" w:color="auto" w:fill="auto"/>
          </w:tcPr>
          <w:p w14:paraId="5F7ACCAB" w14:textId="77777777" w:rsidR="000476B5" w:rsidRPr="000D1EE6" w:rsidRDefault="000476B5" w:rsidP="00FA27AA">
            <w:pPr>
              <w:jc w:val="right"/>
              <w:rPr>
                <w:sz w:val="20"/>
                <w:szCs w:val="20"/>
                <w:lang w:val="en-GB"/>
              </w:rPr>
            </w:pPr>
            <w:r w:rsidRPr="000D1EE6">
              <w:rPr>
                <w:sz w:val="20"/>
                <w:lang w:val="en-GB"/>
              </w:rPr>
              <w:t>740,563</w:t>
            </w:r>
          </w:p>
        </w:tc>
      </w:tr>
      <w:tr w:rsidR="000476B5" w:rsidRPr="000D1EE6" w14:paraId="1E0FCD4C" w14:textId="77777777" w:rsidTr="00FA27AA">
        <w:trPr>
          <w:trHeight w:val="233"/>
        </w:trPr>
        <w:tc>
          <w:tcPr>
            <w:tcW w:w="4014" w:type="pct"/>
            <w:gridSpan w:val="2"/>
          </w:tcPr>
          <w:p w14:paraId="04249927" w14:textId="77777777" w:rsidR="000476B5" w:rsidRPr="000D1EE6" w:rsidRDefault="000476B5" w:rsidP="00FA27AA">
            <w:pPr>
              <w:jc w:val="left"/>
              <w:rPr>
                <w:sz w:val="20"/>
                <w:szCs w:val="20"/>
                <w:lang w:val="en-GB"/>
              </w:rPr>
            </w:pPr>
            <w:r w:rsidRPr="000D1EE6">
              <w:rPr>
                <w:sz w:val="20"/>
                <w:lang w:val="en-GB"/>
              </w:rPr>
              <w:t>Agency support costs (US $):</w:t>
            </w:r>
          </w:p>
        </w:tc>
        <w:tc>
          <w:tcPr>
            <w:tcW w:w="986" w:type="pct"/>
            <w:shd w:val="clear" w:color="auto" w:fill="auto"/>
          </w:tcPr>
          <w:p w14:paraId="0B141FAC" w14:textId="77777777" w:rsidR="000476B5" w:rsidRPr="000D1EE6" w:rsidRDefault="000476B5" w:rsidP="00FA27AA">
            <w:pPr>
              <w:jc w:val="right"/>
              <w:rPr>
                <w:sz w:val="20"/>
                <w:szCs w:val="20"/>
                <w:lang w:val="en-GB"/>
              </w:rPr>
            </w:pPr>
            <w:r w:rsidRPr="000D1EE6">
              <w:rPr>
                <w:sz w:val="20"/>
                <w:lang w:val="en-GB"/>
              </w:rPr>
              <w:t>51,839</w:t>
            </w:r>
          </w:p>
        </w:tc>
      </w:tr>
      <w:tr w:rsidR="000476B5" w:rsidRPr="000D1EE6" w14:paraId="4DDA689B" w14:textId="77777777" w:rsidTr="00FA27AA">
        <w:trPr>
          <w:trHeight w:val="233"/>
        </w:trPr>
        <w:tc>
          <w:tcPr>
            <w:tcW w:w="4014" w:type="pct"/>
            <w:gridSpan w:val="2"/>
          </w:tcPr>
          <w:p w14:paraId="5F439ED8" w14:textId="77777777" w:rsidR="000476B5" w:rsidRPr="000D1EE6" w:rsidRDefault="000476B5" w:rsidP="00FA27AA">
            <w:pPr>
              <w:jc w:val="left"/>
              <w:rPr>
                <w:sz w:val="20"/>
                <w:szCs w:val="20"/>
                <w:lang w:val="en-GB"/>
              </w:rPr>
            </w:pPr>
            <w:r w:rsidRPr="000D1EE6">
              <w:rPr>
                <w:sz w:val="20"/>
                <w:lang w:val="en-GB"/>
              </w:rPr>
              <w:t>Total cost of institutional strengthening phase XV to the Multilateral Fund (US $):</w:t>
            </w:r>
          </w:p>
        </w:tc>
        <w:tc>
          <w:tcPr>
            <w:tcW w:w="986" w:type="pct"/>
            <w:shd w:val="clear" w:color="auto" w:fill="auto"/>
          </w:tcPr>
          <w:p w14:paraId="4031B430" w14:textId="77777777" w:rsidR="000476B5" w:rsidRPr="000D1EE6" w:rsidRDefault="000476B5" w:rsidP="00FA27AA">
            <w:pPr>
              <w:jc w:val="right"/>
              <w:rPr>
                <w:sz w:val="20"/>
                <w:szCs w:val="20"/>
                <w:lang w:val="en-GB"/>
              </w:rPr>
            </w:pPr>
            <w:r w:rsidRPr="000D1EE6">
              <w:rPr>
                <w:sz w:val="20"/>
                <w:lang w:val="en-GB"/>
              </w:rPr>
              <w:t>792,402</w:t>
            </w:r>
          </w:p>
        </w:tc>
      </w:tr>
      <w:tr w:rsidR="000476B5" w:rsidRPr="000D1EE6" w14:paraId="685DFDF0" w14:textId="77777777" w:rsidTr="00FA27AA">
        <w:trPr>
          <w:trHeight w:val="233"/>
        </w:trPr>
        <w:tc>
          <w:tcPr>
            <w:tcW w:w="4014" w:type="pct"/>
            <w:gridSpan w:val="2"/>
          </w:tcPr>
          <w:p w14:paraId="4EEBF3F9" w14:textId="77777777" w:rsidR="000476B5" w:rsidRPr="000D1EE6" w:rsidRDefault="000476B5" w:rsidP="00FA27AA">
            <w:pPr>
              <w:jc w:val="left"/>
              <w:rPr>
                <w:sz w:val="20"/>
                <w:szCs w:val="20"/>
                <w:lang w:val="en-GB"/>
              </w:rPr>
            </w:pPr>
            <w:r w:rsidRPr="000D1EE6">
              <w:rPr>
                <w:sz w:val="20"/>
                <w:lang w:val="en-GB"/>
              </w:rPr>
              <w:t>Date of approval of country programme:</w:t>
            </w:r>
          </w:p>
        </w:tc>
        <w:tc>
          <w:tcPr>
            <w:tcW w:w="986" w:type="pct"/>
            <w:shd w:val="clear" w:color="auto" w:fill="FFFFFF" w:themeFill="background1"/>
          </w:tcPr>
          <w:p w14:paraId="4CFB865A" w14:textId="77777777" w:rsidR="000476B5" w:rsidRPr="000D1EE6" w:rsidRDefault="000476B5" w:rsidP="00FA27AA">
            <w:pPr>
              <w:jc w:val="right"/>
              <w:rPr>
                <w:sz w:val="20"/>
                <w:szCs w:val="20"/>
                <w:lang w:val="en-GB"/>
              </w:rPr>
            </w:pPr>
            <w:r w:rsidRPr="000D1EE6">
              <w:rPr>
                <w:sz w:val="20"/>
                <w:lang w:val="en-GB"/>
              </w:rPr>
              <w:t>1992</w:t>
            </w:r>
          </w:p>
        </w:tc>
      </w:tr>
      <w:tr w:rsidR="000476B5" w:rsidRPr="000D1EE6" w14:paraId="5A3DC882" w14:textId="77777777" w:rsidTr="00FA27AA">
        <w:trPr>
          <w:trHeight w:val="233"/>
        </w:trPr>
        <w:tc>
          <w:tcPr>
            <w:tcW w:w="4014" w:type="pct"/>
            <w:gridSpan w:val="2"/>
            <w:tcBorders>
              <w:bottom w:val="single" w:sz="4" w:space="0" w:color="auto"/>
            </w:tcBorders>
          </w:tcPr>
          <w:p w14:paraId="78E3D8D2" w14:textId="77777777" w:rsidR="000476B5" w:rsidRPr="000D1EE6" w:rsidRDefault="000476B5" w:rsidP="00FA27AA">
            <w:pPr>
              <w:jc w:val="left"/>
              <w:rPr>
                <w:sz w:val="20"/>
                <w:szCs w:val="20"/>
                <w:lang w:val="en-GB"/>
              </w:rPr>
            </w:pPr>
            <w:r w:rsidRPr="000D1EE6">
              <w:rPr>
                <w:sz w:val="20"/>
                <w:lang w:val="en-GB"/>
              </w:rPr>
              <w:t>Date of approval of HCFC phase-out management plan:</w:t>
            </w:r>
          </w:p>
        </w:tc>
        <w:tc>
          <w:tcPr>
            <w:tcW w:w="986" w:type="pct"/>
            <w:tcBorders>
              <w:bottom w:val="single" w:sz="4" w:space="0" w:color="auto"/>
            </w:tcBorders>
            <w:shd w:val="clear" w:color="auto" w:fill="FFFFFF" w:themeFill="background1"/>
          </w:tcPr>
          <w:p w14:paraId="5801DB10" w14:textId="77777777" w:rsidR="000476B5" w:rsidRPr="000D1EE6" w:rsidRDefault="000476B5" w:rsidP="00FA27AA">
            <w:pPr>
              <w:jc w:val="right"/>
              <w:rPr>
                <w:sz w:val="20"/>
                <w:szCs w:val="20"/>
                <w:lang w:val="en-GB"/>
              </w:rPr>
            </w:pPr>
            <w:r w:rsidRPr="000D1EE6">
              <w:rPr>
                <w:sz w:val="20"/>
                <w:lang w:val="en-GB"/>
              </w:rPr>
              <w:t>2011</w:t>
            </w:r>
          </w:p>
        </w:tc>
      </w:tr>
      <w:tr w:rsidR="000476B5" w:rsidRPr="000D1EE6" w14:paraId="7C080C3B" w14:textId="77777777" w:rsidTr="00FA27AA">
        <w:trPr>
          <w:trHeight w:val="233"/>
        </w:trPr>
        <w:tc>
          <w:tcPr>
            <w:tcW w:w="4014" w:type="pct"/>
            <w:gridSpan w:val="2"/>
            <w:tcBorders>
              <w:top w:val="single" w:sz="4" w:space="0" w:color="auto"/>
              <w:left w:val="single" w:sz="4" w:space="0" w:color="auto"/>
              <w:bottom w:val="nil"/>
              <w:right w:val="single" w:sz="4" w:space="0" w:color="auto"/>
            </w:tcBorders>
          </w:tcPr>
          <w:p w14:paraId="0F41F8F3" w14:textId="1412F604" w:rsidR="000476B5" w:rsidRPr="000D1EE6" w:rsidRDefault="000476B5" w:rsidP="00FA27AA">
            <w:pPr>
              <w:spacing w:before="20"/>
              <w:jc w:val="left"/>
              <w:rPr>
                <w:sz w:val="18"/>
                <w:szCs w:val="18"/>
                <w:lang w:val="en-GB"/>
              </w:rPr>
            </w:pPr>
            <w:r w:rsidRPr="000D1EE6">
              <w:rPr>
                <w:color w:val="000000" w:themeColor="text1"/>
                <w:sz w:val="18"/>
                <w:lang w:val="en-GB"/>
              </w:rPr>
              <w:t>Baseline consumption of controlled substances (ODP tonnes for ODS/CO</w:t>
            </w:r>
            <w:r w:rsidRPr="000D1EE6">
              <w:rPr>
                <w:color w:val="000000" w:themeColor="text1"/>
                <w:sz w:val="18"/>
                <w:vertAlign w:val="subscript"/>
                <w:lang w:val="en-GB"/>
              </w:rPr>
              <w:t>2</w:t>
            </w:r>
            <w:r w:rsidRPr="000D1EE6">
              <w:rPr>
                <w:color w:val="000000" w:themeColor="text1"/>
                <w:sz w:val="18"/>
                <w:lang w:val="en-GB"/>
              </w:rPr>
              <w:t>-eq tonnes for HFCs):</w:t>
            </w:r>
          </w:p>
        </w:tc>
        <w:tc>
          <w:tcPr>
            <w:tcW w:w="986" w:type="pct"/>
            <w:tcBorders>
              <w:top w:val="single" w:sz="4" w:space="0" w:color="auto"/>
              <w:left w:val="single" w:sz="4" w:space="0" w:color="auto"/>
              <w:bottom w:val="nil"/>
              <w:right w:val="single" w:sz="4" w:space="0" w:color="auto"/>
            </w:tcBorders>
            <w:shd w:val="clear" w:color="auto" w:fill="FFFFFF" w:themeFill="background1"/>
            <w:vAlign w:val="bottom"/>
          </w:tcPr>
          <w:p w14:paraId="70F82DF5" w14:textId="77777777" w:rsidR="000476B5" w:rsidRPr="000D1EE6" w:rsidRDefault="000476B5" w:rsidP="00FA27AA">
            <w:pPr>
              <w:jc w:val="right"/>
              <w:rPr>
                <w:sz w:val="20"/>
                <w:szCs w:val="20"/>
                <w:lang w:val="en-GB"/>
              </w:rPr>
            </w:pPr>
          </w:p>
        </w:tc>
      </w:tr>
      <w:tr w:rsidR="000476B5" w:rsidRPr="000D1EE6" w14:paraId="14710D8B" w14:textId="77777777" w:rsidTr="00FA27AA">
        <w:trPr>
          <w:trHeight w:val="233"/>
        </w:trPr>
        <w:tc>
          <w:tcPr>
            <w:tcW w:w="4014" w:type="pct"/>
            <w:gridSpan w:val="2"/>
            <w:tcBorders>
              <w:top w:val="nil"/>
              <w:left w:val="single" w:sz="4" w:space="0" w:color="auto"/>
              <w:bottom w:val="nil"/>
              <w:right w:val="single" w:sz="4" w:space="0" w:color="auto"/>
            </w:tcBorders>
          </w:tcPr>
          <w:p w14:paraId="5BCA39EE" w14:textId="77777777" w:rsidR="000476B5" w:rsidRPr="000D1EE6" w:rsidRDefault="000476B5" w:rsidP="00FA27AA">
            <w:pPr>
              <w:ind w:left="447" w:hanging="447"/>
              <w:jc w:val="left"/>
              <w:rPr>
                <w:sz w:val="20"/>
                <w:szCs w:val="20"/>
                <w:lang w:val="en-GB"/>
              </w:rPr>
            </w:pPr>
            <w:r w:rsidRPr="000D1EE6">
              <w:rPr>
                <w:sz w:val="20"/>
                <w:lang w:val="en-GB"/>
              </w:rPr>
              <w:t>(a)</w:t>
            </w:r>
            <w:r w:rsidRPr="000D1EE6">
              <w:rPr>
                <w:sz w:val="20"/>
                <w:lang w:val="en-GB"/>
              </w:rPr>
              <w:tab/>
              <w:t>Annex B, Group III (methyl chloroform) (average 1998-2000)</w:t>
            </w:r>
          </w:p>
        </w:tc>
        <w:tc>
          <w:tcPr>
            <w:tcW w:w="986" w:type="pct"/>
            <w:tcBorders>
              <w:top w:val="nil"/>
              <w:left w:val="single" w:sz="4" w:space="0" w:color="auto"/>
              <w:bottom w:val="nil"/>
              <w:right w:val="single" w:sz="4" w:space="0" w:color="auto"/>
            </w:tcBorders>
            <w:shd w:val="clear" w:color="auto" w:fill="FFFFFF" w:themeFill="background1"/>
            <w:vAlign w:val="bottom"/>
          </w:tcPr>
          <w:p w14:paraId="781D3B18" w14:textId="77777777" w:rsidR="000476B5" w:rsidRPr="000D1EE6" w:rsidRDefault="000476B5" w:rsidP="00FA27AA">
            <w:pPr>
              <w:jc w:val="right"/>
              <w:rPr>
                <w:sz w:val="20"/>
                <w:szCs w:val="20"/>
                <w:lang w:val="en-GB"/>
              </w:rPr>
            </w:pPr>
            <w:r w:rsidRPr="000D1EE6">
              <w:rPr>
                <w:sz w:val="20"/>
                <w:lang w:val="en-GB"/>
              </w:rPr>
              <w:t>49.5</w:t>
            </w:r>
          </w:p>
        </w:tc>
      </w:tr>
      <w:tr w:rsidR="000476B5" w:rsidRPr="000D1EE6" w14:paraId="75FF1632" w14:textId="77777777" w:rsidTr="00FA27AA">
        <w:trPr>
          <w:trHeight w:val="233"/>
        </w:trPr>
        <w:tc>
          <w:tcPr>
            <w:tcW w:w="4014" w:type="pct"/>
            <w:gridSpan w:val="2"/>
            <w:tcBorders>
              <w:top w:val="nil"/>
              <w:left w:val="single" w:sz="4" w:space="0" w:color="auto"/>
              <w:bottom w:val="nil"/>
              <w:right w:val="single" w:sz="4" w:space="0" w:color="auto"/>
            </w:tcBorders>
          </w:tcPr>
          <w:p w14:paraId="502150DB" w14:textId="77777777" w:rsidR="000476B5" w:rsidRPr="000D1EE6" w:rsidRDefault="000476B5" w:rsidP="00FA27AA">
            <w:pPr>
              <w:spacing w:after="20"/>
              <w:ind w:left="447" w:hanging="447"/>
              <w:jc w:val="left"/>
              <w:rPr>
                <w:sz w:val="20"/>
                <w:szCs w:val="20"/>
                <w:lang w:val="en-GB"/>
              </w:rPr>
            </w:pPr>
            <w:r w:rsidRPr="000D1EE6">
              <w:rPr>
                <w:sz w:val="20"/>
                <w:lang w:val="en-GB"/>
              </w:rPr>
              <w:t>(b)</w:t>
            </w:r>
            <w:r w:rsidRPr="000D1EE6">
              <w:rPr>
                <w:sz w:val="20"/>
                <w:lang w:val="en-GB"/>
              </w:rPr>
              <w:tab/>
              <w:t>Annex C, Group I (HCFCs) (average 2009-2010)</w:t>
            </w:r>
          </w:p>
        </w:tc>
        <w:tc>
          <w:tcPr>
            <w:tcW w:w="986" w:type="pct"/>
            <w:tcBorders>
              <w:top w:val="nil"/>
              <w:left w:val="single" w:sz="4" w:space="0" w:color="auto"/>
              <w:bottom w:val="nil"/>
              <w:right w:val="single" w:sz="4" w:space="0" w:color="auto"/>
            </w:tcBorders>
            <w:shd w:val="clear" w:color="auto" w:fill="FFFFFF" w:themeFill="background1"/>
            <w:vAlign w:val="bottom"/>
          </w:tcPr>
          <w:p w14:paraId="2927C6B7" w14:textId="77777777" w:rsidR="000476B5" w:rsidRPr="000D1EE6" w:rsidRDefault="000476B5" w:rsidP="00FA27AA">
            <w:pPr>
              <w:jc w:val="right"/>
              <w:rPr>
                <w:sz w:val="20"/>
                <w:szCs w:val="20"/>
                <w:lang w:val="en-GB"/>
              </w:rPr>
            </w:pPr>
            <w:r w:rsidRPr="000D1EE6">
              <w:rPr>
                <w:sz w:val="20"/>
                <w:lang w:val="en-GB"/>
              </w:rPr>
              <w:t>515.8</w:t>
            </w:r>
          </w:p>
        </w:tc>
      </w:tr>
      <w:tr w:rsidR="000476B5" w:rsidRPr="000D1EE6" w14:paraId="4EC95FB0" w14:textId="77777777" w:rsidTr="00FA27AA">
        <w:trPr>
          <w:trHeight w:val="233"/>
        </w:trPr>
        <w:tc>
          <w:tcPr>
            <w:tcW w:w="4014" w:type="pct"/>
            <w:gridSpan w:val="2"/>
            <w:tcBorders>
              <w:top w:val="nil"/>
              <w:left w:val="single" w:sz="4" w:space="0" w:color="auto"/>
              <w:bottom w:val="nil"/>
              <w:right w:val="single" w:sz="4" w:space="0" w:color="auto"/>
            </w:tcBorders>
          </w:tcPr>
          <w:p w14:paraId="56037373" w14:textId="77777777" w:rsidR="000476B5" w:rsidRPr="000D1EE6" w:rsidRDefault="000476B5" w:rsidP="00FA27AA">
            <w:pPr>
              <w:spacing w:after="20"/>
              <w:ind w:left="447" w:hanging="447"/>
              <w:jc w:val="left"/>
              <w:rPr>
                <w:sz w:val="20"/>
                <w:szCs w:val="20"/>
                <w:lang w:val="en-GB"/>
              </w:rPr>
            </w:pPr>
            <w:r w:rsidRPr="000D1EE6">
              <w:rPr>
                <w:sz w:val="20"/>
                <w:lang w:val="en-GB"/>
              </w:rPr>
              <w:t>(c)</w:t>
            </w:r>
            <w:r w:rsidRPr="000D1EE6">
              <w:rPr>
                <w:sz w:val="20"/>
                <w:lang w:val="en-GB"/>
              </w:rPr>
              <w:tab/>
              <w:t>Annex E (methyl bromide) (average 1995-1998)</w:t>
            </w:r>
          </w:p>
        </w:tc>
        <w:tc>
          <w:tcPr>
            <w:tcW w:w="986" w:type="pct"/>
            <w:tcBorders>
              <w:top w:val="nil"/>
              <w:left w:val="single" w:sz="4" w:space="0" w:color="auto"/>
              <w:bottom w:val="nil"/>
              <w:right w:val="single" w:sz="4" w:space="0" w:color="auto"/>
            </w:tcBorders>
            <w:shd w:val="clear" w:color="auto" w:fill="FFFFFF" w:themeFill="background1"/>
            <w:vAlign w:val="bottom"/>
          </w:tcPr>
          <w:p w14:paraId="5D70E335" w14:textId="77777777" w:rsidR="000476B5" w:rsidRPr="000D1EE6" w:rsidRDefault="000476B5" w:rsidP="00FA27AA">
            <w:pPr>
              <w:jc w:val="right"/>
              <w:rPr>
                <w:sz w:val="20"/>
                <w:szCs w:val="20"/>
                <w:lang w:val="en-GB"/>
              </w:rPr>
            </w:pPr>
            <w:r w:rsidRPr="000D1EE6">
              <w:rPr>
                <w:sz w:val="20"/>
                <w:lang w:val="en-GB"/>
              </w:rPr>
              <w:t>14.6</w:t>
            </w:r>
          </w:p>
        </w:tc>
      </w:tr>
      <w:tr w:rsidR="000476B5" w:rsidRPr="000D1EE6" w14:paraId="4C460629" w14:textId="77777777" w:rsidTr="00FA27AA">
        <w:trPr>
          <w:trHeight w:val="233"/>
        </w:trPr>
        <w:tc>
          <w:tcPr>
            <w:tcW w:w="4014" w:type="pct"/>
            <w:gridSpan w:val="2"/>
            <w:tcBorders>
              <w:top w:val="nil"/>
              <w:bottom w:val="single" w:sz="4" w:space="0" w:color="auto"/>
            </w:tcBorders>
          </w:tcPr>
          <w:p w14:paraId="1E68D14F" w14:textId="77777777" w:rsidR="000476B5" w:rsidRPr="000D1EE6" w:rsidRDefault="000476B5" w:rsidP="00FA27AA">
            <w:pPr>
              <w:spacing w:after="20"/>
              <w:ind w:left="447" w:hanging="467"/>
              <w:jc w:val="left"/>
              <w:rPr>
                <w:sz w:val="20"/>
                <w:szCs w:val="20"/>
                <w:lang w:val="en-GB"/>
              </w:rPr>
            </w:pPr>
            <w:r w:rsidRPr="000D1EE6">
              <w:rPr>
                <w:color w:val="000000" w:themeColor="text1"/>
                <w:sz w:val="20"/>
                <w:lang w:val="en-GB"/>
              </w:rPr>
              <w:t>(d)</w:t>
            </w:r>
            <w:r w:rsidRPr="000D1EE6">
              <w:rPr>
                <w:color w:val="000000" w:themeColor="text1"/>
                <w:sz w:val="20"/>
                <w:lang w:val="en-GB"/>
              </w:rPr>
              <w:tab/>
              <w:t>Annex F (HFCs) (</w:t>
            </w:r>
            <w:r w:rsidRPr="000D1EE6">
              <w:rPr>
                <w:sz w:val="20"/>
                <w:lang w:val="en-GB"/>
              </w:rPr>
              <w:t>average 2020-2022 plus 65% of HCFC baseline)</w:t>
            </w:r>
          </w:p>
        </w:tc>
        <w:tc>
          <w:tcPr>
            <w:tcW w:w="986" w:type="pct"/>
            <w:tcBorders>
              <w:top w:val="nil"/>
              <w:left w:val="single" w:sz="4" w:space="0" w:color="auto"/>
              <w:bottom w:val="nil"/>
              <w:right w:val="single" w:sz="4" w:space="0" w:color="auto"/>
            </w:tcBorders>
            <w:shd w:val="clear" w:color="auto" w:fill="FFFFFF" w:themeFill="background1"/>
            <w:vAlign w:val="bottom"/>
          </w:tcPr>
          <w:p w14:paraId="36328C88" w14:textId="77777777" w:rsidR="000476B5" w:rsidRPr="000D1EE6" w:rsidRDefault="000476B5" w:rsidP="00FA27AA">
            <w:pPr>
              <w:jc w:val="right"/>
              <w:rPr>
                <w:sz w:val="20"/>
                <w:szCs w:val="20"/>
                <w:lang w:val="en-GB"/>
              </w:rPr>
            </w:pPr>
            <w:r w:rsidRPr="000D1EE6">
              <w:rPr>
                <w:sz w:val="20"/>
                <w:lang w:val="en-GB"/>
              </w:rPr>
              <w:t>26,703,074</w:t>
            </w:r>
          </w:p>
        </w:tc>
      </w:tr>
      <w:tr w:rsidR="000476B5" w:rsidRPr="000D1EE6" w14:paraId="42AA799A" w14:textId="77777777" w:rsidTr="00FA27AA">
        <w:trPr>
          <w:trHeight w:val="233"/>
        </w:trPr>
        <w:tc>
          <w:tcPr>
            <w:tcW w:w="4014" w:type="pct"/>
            <w:gridSpan w:val="2"/>
            <w:tcBorders>
              <w:top w:val="single" w:sz="4" w:space="0" w:color="auto"/>
              <w:left w:val="single" w:sz="4" w:space="0" w:color="auto"/>
              <w:bottom w:val="nil"/>
              <w:right w:val="single" w:sz="4" w:space="0" w:color="auto"/>
            </w:tcBorders>
          </w:tcPr>
          <w:p w14:paraId="35673B0C" w14:textId="77777777" w:rsidR="000476B5" w:rsidRPr="000D1EE6" w:rsidRDefault="000476B5" w:rsidP="00FA27AA">
            <w:pPr>
              <w:spacing w:before="20"/>
              <w:jc w:val="left"/>
              <w:rPr>
                <w:sz w:val="20"/>
                <w:szCs w:val="20"/>
                <w:lang w:val="en-GB"/>
              </w:rPr>
            </w:pPr>
            <w:r w:rsidRPr="000D1EE6">
              <w:rPr>
                <w:sz w:val="20"/>
                <w:lang w:val="en-GB"/>
              </w:rPr>
              <w:t>Latest reported ODS consumption (2022) (ODP tonnes) as per Article 7:</w:t>
            </w:r>
          </w:p>
        </w:tc>
        <w:tc>
          <w:tcPr>
            <w:tcW w:w="986" w:type="pct"/>
            <w:tcBorders>
              <w:top w:val="single" w:sz="4" w:space="0" w:color="auto"/>
              <w:left w:val="single" w:sz="4" w:space="0" w:color="auto"/>
              <w:bottom w:val="nil"/>
              <w:right w:val="single" w:sz="4" w:space="0" w:color="auto"/>
            </w:tcBorders>
            <w:shd w:val="clear" w:color="auto" w:fill="FFFFFF" w:themeFill="background1"/>
          </w:tcPr>
          <w:p w14:paraId="54510144" w14:textId="77777777" w:rsidR="000476B5" w:rsidRPr="000D1EE6" w:rsidRDefault="000476B5" w:rsidP="00FA27AA">
            <w:pPr>
              <w:spacing w:before="20"/>
              <w:jc w:val="right"/>
              <w:rPr>
                <w:sz w:val="20"/>
                <w:szCs w:val="20"/>
                <w:lang w:val="en-GB"/>
              </w:rPr>
            </w:pPr>
          </w:p>
        </w:tc>
      </w:tr>
      <w:tr w:rsidR="000476B5" w:rsidRPr="000D1EE6" w14:paraId="3ACE5A2F" w14:textId="77777777" w:rsidTr="00FA27AA">
        <w:trPr>
          <w:trHeight w:val="233"/>
        </w:trPr>
        <w:tc>
          <w:tcPr>
            <w:tcW w:w="4014" w:type="pct"/>
            <w:gridSpan w:val="2"/>
            <w:tcBorders>
              <w:top w:val="nil"/>
              <w:left w:val="single" w:sz="4" w:space="0" w:color="auto"/>
              <w:bottom w:val="nil"/>
              <w:right w:val="single" w:sz="4" w:space="0" w:color="auto"/>
            </w:tcBorders>
          </w:tcPr>
          <w:p w14:paraId="2107D201" w14:textId="77777777" w:rsidR="000476B5" w:rsidRPr="000D1EE6" w:rsidRDefault="000476B5" w:rsidP="00FA27AA">
            <w:pPr>
              <w:ind w:left="447" w:hanging="447"/>
              <w:jc w:val="left"/>
              <w:rPr>
                <w:sz w:val="20"/>
                <w:szCs w:val="20"/>
                <w:lang w:val="en-GB"/>
              </w:rPr>
            </w:pPr>
            <w:r w:rsidRPr="000D1EE6">
              <w:rPr>
                <w:sz w:val="20"/>
                <w:lang w:val="en-GB"/>
              </w:rPr>
              <w:t>(a)</w:t>
            </w:r>
            <w:r w:rsidRPr="000D1EE6">
              <w:rPr>
                <w:sz w:val="20"/>
                <w:lang w:val="en-GB"/>
              </w:rPr>
              <w:tab/>
              <w:t>Annex B, Group III (methyl chloroform)</w:t>
            </w:r>
          </w:p>
        </w:tc>
        <w:tc>
          <w:tcPr>
            <w:tcW w:w="986" w:type="pct"/>
            <w:tcBorders>
              <w:top w:val="nil"/>
              <w:left w:val="single" w:sz="4" w:space="0" w:color="auto"/>
              <w:bottom w:val="nil"/>
              <w:right w:val="single" w:sz="4" w:space="0" w:color="auto"/>
            </w:tcBorders>
            <w:shd w:val="clear" w:color="auto" w:fill="FFFFFF" w:themeFill="background1"/>
            <w:vAlign w:val="bottom"/>
          </w:tcPr>
          <w:p w14:paraId="441027A9"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1057FA0C" w14:textId="77777777" w:rsidTr="00FA27AA">
        <w:trPr>
          <w:trHeight w:val="233"/>
        </w:trPr>
        <w:tc>
          <w:tcPr>
            <w:tcW w:w="4014" w:type="pct"/>
            <w:gridSpan w:val="2"/>
            <w:tcBorders>
              <w:top w:val="nil"/>
              <w:left w:val="single" w:sz="4" w:space="0" w:color="auto"/>
              <w:bottom w:val="nil"/>
              <w:right w:val="single" w:sz="4" w:space="0" w:color="auto"/>
            </w:tcBorders>
          </w:tcPr>
          <w:p w14:paraId="1966841C" w14:textId="77777777" w:rsidR="000476B5" w:rsidRPr="000D1EE6" w:rsidRDefault="000476B5" w:rsidP="00FA27AA">
            <w:pPr>
              <w:ind w:left="447" w:hanging="447"/>
              <w:jc w:val="left"/>
              <w:rPr>
                <w:sz w:val="20"/>
                <w:szCs w:val="20"/>
                <w:lang w:val="en-GB"/>
              </w:rPr>
            </w:pPr>
            <w:r w:rsidRPr="000D1EE6">
              <w:rPr>
                <w:sz w:val="20"/>
                <w:lang w:val="en-GB"/>
              </w:rPr>
              <w:t>(b)</w:t>
            </w:r>
            <w:r w:rsidRPr="000D1EE6">
              <w:rPr>
                <w:sz w:val="20"/>
                <w:lang w:val="en-GB"/>
              </w:rPr>
              <w:tab/>
              <w:t>Annex C, Group I (HCFCs)</w:t>
            </w:r>
          </w:p>
        </w:tc>
        <w:tc>
          <w:tcPr>
            <w:tcW w:w="986" w:type="pct"/>
            <w:tcBorders>
              <w:top w:val="nil"/>
              <w:left w:val="single" w:sz="4" w:space="0" w:color="auto"/>
              <w:bottom w:val="nil"/>
              <w:right w:val="single" w:sz="4" w:space="0" w:color="auto"/>
            </w:tcBorders>
            <w:shd w:val="clear" w:color="auto" w:fill="FFFFFF" w:themeFill="background1"/>
            <w:vAlign w:val="bottom"/>
          </w:tcPr>
          <w:p w14:paraId="0CE6E125" w14:textId="77777777" w:rsidR="000476B5" w:rsidRPr="000D1EE6" w:rsidRDefault="000476B5" w:rsidP="00FA27AA">
            <w:pPr>
              <w:jc w:val="right"/>
              <w:rPr>
                <w:sz w:val="20"/>
                <w:szCs w:val="20"/>
                <w:lang w:val="en-GB"/>
              </w:rPr>
            </w:pPr>
            <w:r w:rsidRPr="000D1EE6">
              <w:rPr>
                <w:sz w:val="20"/>
                <w:lang w:val="en-GB"/>
              </w:rPr>
              <w:t>187.07</w:t>
            </w:r>
          </w:p>
        </w:tc>
      </w:tr>
      <w:tr w:rsidR="000476B5" w:rsidRPr="000D1EE6" w14:paraId="38F1EA1F" w14:textId="77777777" w:rsidTr="00FA27AA">
        <w:trPr>
          <w:trHeight w:val="233"/>
        </w:trPr>
        <w:tc>
          <w:tcPr>
            <w:tcW w:w="4014" w:type="pct"/>
            <w:gridSpan w:val="2"/>
            <w:tcBorders>
              <w:top w:val="nil"/>
              <w:left w:val="single" w:sz="4" w:space="0" w:color="auto"/>
              <w:bottom w:val="nil"/>
              <w:right w:val="single" w:sz="4" w:space="0" w:color="auto"/>
            </w:tcBorders>
          </w:tcPr>
          <w:p w14:paraId="1A205B47" w14:textId="77777777" w:rsidR="000476B5" w:rsidRPr="000D1EE6" w:rsidRDefault="000476B5" w:rsidP="00FA27AA">
            <w:pPr>
              <w:ind w:left="447" w:hanging="425"/>
              <w:jc w:val="left"/>
              <w:rPr>
                <w:sz w:val="20"/>
                <w:szCs w:val="20"/>
                <w:lang w:val="en-GB"/>
              </w:rPr>
            </w:pPr>
            <w:r w:rsidRPr="000D1EE6">
              <w:rPr>
                <w:sz w:val="20"/>
                <w:lang w:val="en-GB"/>
              </w:rPr>
              <w:t>(c)</w:t>
            </w:r>
            <w:r w:rsidRPr="000D1EE6">
              <w:rPr>
                <w:sz w:val="20"/>
                <w:lang w:val="en-GB"/>
              </w:rPr>
              <w:tab/>
              <w:t>Annex E (methyl bromide)</w:t>
            </w:r>
          </w:p>
        </w:tc>
        <w:tc>
          <w:tcPr>
            <w:tcW w:w="986" w:type="pct"/>
            <w:tcBorders>
              <w:top w:val="nil"/>
              <w:left w:val="single" w:sz="4" w:space="0" w:color="auto"/>
              <w:bottom w:val="nil"/>
              <w:right w:val="single" w:sz="4" w:space="0" w:color="auto"/>
            </w:tcBorders>
            <w:shd w:val="clear" w:color="auto" w:fill="FFFFFF" w:themeFill="background1"/>
            <w:vAlign w:val="bottom"/>
          </w:tcPr>
          <w:p w14:paraId="665A801E"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6129CE55" w14:textId="77777777" w:rsidTr="00FA27AA">
        <w:trPr>
          <w:trHeight w:val="233"/>
        </w:trPr>
        <w:tc>
          <w:tcPr>
            <w:tcW w:w="4014" w:type="pct"/>
            <w:gridSpan w:val="2"/>
            <w:tcBorders>
              <w:top w:val="nil"/>
              <w:left w:val="single" w:sz="4" w:space="0" w:color="auto"/>
              <w:bottom w:val="nil"/>
              <w:right w:val="single" w:sz="4" w:space="0" w:color="auto"/>
            </w:tcBorders>
          </w:tcPr>
          <w:p w14:paraId="33AF7E54" w14:textId="77777777" w:rsidR="000476B5" w:rsidRPr="000D1EE6" w:rsidRDefault="000476B5" w:rsidP="00FA27AA">
            <w:pPr>
              <w:tabs>
                <w:tab w:val="right" w:pos="7560"/>
              </w:tabs>
              <w:ind w:left="6480" w:right="-10"/>
              <w:jc w:val="left"/>
              <w:rPr>
                <w:sz w:val="20"/>
                <w:szCs w:val="20"/>
                <w:lang w:val="en-GB"/>
              </w:rPr>
            </w:pPr>
            <w:r w:rsidRPr="000D1EE6">
              <w:rPr>
                <w:sz w:val="20"/>
                <w:lang w:val="en-GB"/>
              </w:rPr>
              <w:tab/>
              <w:t>Total:</w:t>
            </w:r>
          </w:p>
        </w:tc>
        <w:tc>
          <w:tcPr>
            <w:tcW w:w="986" w:type="pct"/>
            <w:tcBorders>
              <w:top w:val="nil"/>
              <w:left w:val="single" w:sz="4" w:space="0" w:color="auto"/>
              <w:bottom w:val="nil"/>
              <w:right w:val="single" w:sz="4" w:space="0" w:color="auto"/>
            </w:tcBorders>
            <w:shd w:val="clear" w:color="auto" w:fill="FFFFFF" w:themeFill="background1"/>
            <w:vAlign w:val="bottom"/>
          </w:tcPr>
          <w:p w14:paraId="6E8E38E6" w14:textId="77777777" w:rsidR="000476B5" w:rsidRPr="000D1EE6" w:rsidRDefault="000476B5" w:rsidP="00FA27AA">
            <w:pPr>
              <w:jc w:val="right"/>
              <w:rPr>
                <w:sz w:val="20"/>
                <w:szCs w:val="20"/>
                <w:lang w:val="en-GB"/>
              </w:rPr>
            </w:pPr>
            <w:r w:rsidRPr="000D1EE6">
              <w:rPr>
                <w:sz w:val="20"/>
                <w:lang w:val="en-GB"/>
              </w:rPr>
              <w:t>187.07</w:t>
            </w:r>
          </w:p>
        </w:tc>
      </w:tr>
      <w:tr w:rsidR="000476B5" w:rsidRPr="000D1EE6" w14:paraId="7C89E689" w14:textId="77777777" w:rsidTr="00FA27AA">
        <w:trPr>
          <w:trHeight w:val="233"/>
        </w:trPr>
        <w:tc>
          <w:tcPr>
            <w:tcW w:w="4014" w:type="pct"/>
            <w:gridSpan w:val="2"/>
            <w:tcBorders>
              <w:top w:val="nil"/>
              <w:left w:val="single" w:sz="4" w:space="0" w:color="auto"/>
              <w:bottom w:val="single" w:sz="4" w:space="0" w:color="auto"/>
              <w:right w:val="single" w:sz="4" w:space="0" w:color="auto"/>
            </w:tcBorders>
          </w:tcPr>
          <w:p w14:paraId="1BDD799C" w14:textId="0698C117" w:rsidR="000476B5" w:rsidRPr="000D1EE6" w:rsidRDefault="000F1EFE" w:rsidP="00FA27AA">
            <w:pPr>
              <w:tabs>
                <w:tab w:val="right" w:pos="7560"/>
              </w:tabs>
              <w:ind w:left="447" w:right="-10" w:hanging="447"/>
              <w:jc w:val="left"/>
              <w:rPr>
                <w:sz w:val="20"/>
                <w:szCs w:val="20"/>
                <w:lang w:val="en-GB"/>
              </w:rPr>
            </w:pPr>
            <w:r w:rsidRPr="000D1EE6">
              <w:rPr>
                <w:color w:val="000000" w:themeColor="text1"/>
                <w:sz w:val="20"/>
                <w:lang w:val="en-GB"/>
              </w:rPr>
              <w:t>Latest reported Annex F (HFCs) consumption (2022) (CO</w:t>
            </w:r>
            <w:r w:rsidRPr="000D1EE6">
              <w:rPr>
                <w:color w:val="000000" w:themeColor="text1"/>
                <w:sz w:val="20"/>
                <w:vertAlign w:val="subscript"/>
                <w:lang w:val="en-GB"/>
              </w:rPr>
              <w:t>2</w:t>
            </w:r>
            <w:r w:rsidRPr="000D1EE6">
              <w:rPr>
                <w:color w:val="000000" w:themeColor="text1"/>
                <w:sz w:val="20"/>
                <w:lang w:val="en-GB"/>
              </w:rPr>
              <w:t xml:space="preserve">-eq tonnes) as per Article 7 </w:t>
            </w:r>
          </w:p>
        </w:tc>
        <w:tc>
          <w:tcPr>
            <w:tcW w:w="986" w:type="pct"/>
            <w:tcBorders>
              <w:top w:val="nil"/>
              <w:left w:val="single" w:sz="4" w:space="0" w:color="auto"/>
              <w:bottom w:val="single" w:sz="4" w:space="0" w:color="auto"/>
              <w:right w:val="single" w:sz="4" w:space="0" w:color="auto"/>
            </w:tcBorders>
            <w:shd w:val="clear" w:color="auto" w:fill="FFFFFF" w:themeFill="background1"/>
            <w:vAlign w:val="bottom"/>
          </w:tcPr>
          <w:p w14:paraId="1A8F0A46" w14:textId="77777777" w:rsidR="000476B5" w:rsidRPr="000D1EE6" w:rsidRDefault="000476B5" w:rsidP="00FA27AA">
            <w:pPr>
              <w:jc w:val="right"/>
              <w:rPr>
                <w:sz w:val="20"/>
                <w:szCs w:val="20"/>
                <w:lang w:val="en-GB"/>
              </w:rPr>
            </w:pPr>
            <w:r w:rsidRPr="000D1EE6">
              <w:rPr>
                <w:sz w:val="20"/>
                <w:lang w:val="en-GB"/>
              </w:rPr>
              <w:t>27,487,984</w:t>
            </w:r>
          </w:p>
        </w:tc>
      </w:tr>
      <w:tr w:rsidR="000476B5" w:rsidRPr="000D1EE6" w14:paraId="06F5AF43" w14:textId="77777777" w:rsidTr="00FA27AA">
        <w:trPr>
          <w:trHeight w:val="233"/>
        </w:trPr>
        <w:tc>
          <w:tcPr>
            <w:tcW w:w="4014" w:type="pct"/>
            <w:gridSpan w:val="2"/>
            <w:tcBorders>
              <w:top w:val="nil"/>
              <w:left w:val="single" w:sz="4" w:space="0" w:color="auto"/>
              <w:bottom w:val="single" w:sz="4" w:space="0" w:color="auto"/>
              <w:right w:val="single" w:sz="4" w:space="0" w:color="auto"/>
            </w:tcBorders>
          </w:tcPr>
          <w:p w14:paraId="515DFE12" w14:textId="77777777" w:rsidR="000476B5" w:rsidRPr="000D1EE6" w:rsidRDefault="000476B5" w:rsidP="00FA27AA">
            <w:pPr>
              <w:jc w:val="left"/>
              <w:rPr>
                <w:sz w:val="20"/>
                <w:szCs w:val="20"/>
                <w:lang w:val="en-GB"/>
              </w:rPr>
            </w:pPr>
            <w:r w:rsidRPr="000D1EE6">
              <w:rPr>
                <w:sz w:val="20"/>
                <w:lang w:val="en-GB"/>
              </w:rPr>
              <w:t>Year of reported country programme implementation data:</w:t>
            </w:r>
          </w:p>
        </w:tc>
        <w:tc>
          <w:tcPr>
            <w:tcW w:w="986" w:type="pct"/>
            <w:tcBorders>
              <w:top w:val="nil"/>
              <w:left w:val="single" w:sz="4" w:space="0" w:color="auto"/>
              <w:bottom w:val="single" w:sz="4" w:space="0" w:color="auto"/>
              <w:right w:val="single" w:sz="4" w:space="0" w:color="auto"/>
            </w:tcBorders>
            <w:shd w:val="clear" w:color="auto" w:fill="FFFFFF" w:themeFill="background1"/>
          </w:tcPr>
          <w:p w14:paraId="1DE8CC63" w14:textId="77777777" w:rsidR="000476B5" w:rsidRPr="000D1EE6" w:rsidRDefault="000476B5" w:rsidP="00FA27AA">
            <w:pPr>
              <w:jc w:val="right"/>
              <w:rPr>
                <w:sz w:val="20"/>
                <w:szCs w:val="20"/>
                <w:lang w:val="en-GB"/>
              </w:rPr>
            </w:pPr>
            <w:r w:rsidRPr="000D1EE6">
              <w:rPr>
                <w:sz w:val="20"/>
                <w:lang w:val="en-GB"/>
              </w:rPr>
              <w:t>2022</w:t>
            </w:r>
          </w:p>
        </w:tc>
      </w:tr>
      <w:tr w:rsidR="000476B5" w:rsidRPr="000D1EE6" w14:paraId="3A69C95F" w14:textId="77777777" w:rsidTr="00FA27AA">
        <w:trPr>
          <w:trHeight w:val="233"/>
        </w:trPr>
        <w:tc>
          <w:tcPr>
            <w:tcW w:w="4014" w:type="pct"/>
            <w:gridSpan w:val="2"/>
            <w:tcBorders>
              <w:top w:val="single" w:sz="4" w:space="0" w:color="auto"/>
            </w:tcBorders>
          </w:tcPr>
          <w:p w14:paraId="1A5140C9" w14:textId="77777777" w:rsidR="000476B5" w:rsidRPr="000D1EE6" w:rsidRDefault="000476B5" w:rsidP="00FA27AA">
            <w:pPr>
              <w:keepNext/>
              <w:jc w:val="left"/>
              <w:rPr>
                <w:sz w:val="20"/>
                <w:szCs w:val="20"/>
                <w:lang w:val="en-GB"/>
              </w:rPr>
            </w:pPr>
            <w:r w:rsidRPr="000D1EE6">
              <w:rPr>
                <w:sz w:val="20"/>
                <w:lang w:val="en-GB"/>
              </w:rPr>
              <w:t>Amount approved for projects (as at June 2023) (US $):</w:t>
            </w:r>
          </w:p>
        </w:tc>
        <w:tc>
          <w:tcPr>
            <w:tcW w:w="986" w:type="pct"/>
            <w:tcBorders>
              <w:top w:val="single" w:sz="4" w:space="0" w:color="auto"/>
            </w:tcBorders>
            <w:shd w:val="clear" w:color="auto" w:fill="auto"/>
            <w:vAlign w:val="bottom"/>
          </w:tcPr>
          <w:p w14:paraId="3A2F0F46" w14:textId="77777777" w:rsidR="000476B5" w:rsidRPr="000D1EE6" w:rsidRDefault="000476B5" w:rsidP="00FA27AA">
            <w:pPr>
              <w:jc w:val="right"/>
              <w:rPr>
                <w:sz w:val="20"/>
                <w:szCs w:val="20"/>
                <w:highlight w:val="yellow"/>
                <w:lang w:val="en-GB"/>
              </w:rPr>
            </w:pPr>
            <w:r w:rsidRPr="000D1EE6">
              <w:rPr>
                <w:sz w:val="20"/>
                <w:lang w:val="en-GB"/>
              </w:rPr>
              <w:t>64,871,259</w:t>
            </w:r>
          </w:p>
        </w:tc>
      </w:tr>
      <w:tr w:rsidR="000476B5" w:rsidRPr="000D1EE6" w14:paraId="6B8F5483" w14:textId="77777777" w:rsidTr="00FA27AA">
        <w:trPr>
          <w:trHeight w:val="233"/>
        </w:trPr>
        <w:tc>
          <w:tcPr>
            <w:tcW w:w="4014" w:type="pct"/>
            <w:gridSpan w:val="2"/>
          </w:tcPr>
          <w:p w14:paraId="075F0C4B" w14:textId="77777777" w:rsidR="000476B5" w:rsidRPr="000D1EE6" w:rsidRDefault="000476B5" w:rsidP="00FA27AA">
            <w:pPr>
              <w:keepNext/>
              <w:jc w:val="left"/>
              <w:rPr>
                <w:sz w:val="20"/>
                <w:szCs w:val="20"/>
                <w:lang w:val="en-GB"/>
              </w:rPr>
            </w:pPr>
            <w:r w:rsidRPr="000D1EE6">
              <w:rPr>
                <w:sz w:val="20"/>
                <w:lang w:val="en-GB"/>
              </w:rPr>
              <w:t>Amount disbursed (as at December 2022) (US $):</w:t>
            </w:r>
          </w:p>
        </w:tc>
        <w:tc>
          <w:tcPr>
            <w:tcW w:w="986" w:type="pct"/>
            <w:shd w:val="clear" w:color="auto" w:fill="auto"/>
          </w:tcPr>
          <w:p w14:paraId="6467575C" w14:textId="77777777" w:rsidR="000476B5" w:rsidRPr="000D1EE6" w:rsidRDefault="000476B5" w:rsidP="00FA27AA">
            <w:pPr>
              <w:jc w:val="right"/>
              <w:rPr>
                <w:sz w:val="20"/>
                <w:szCs w:val="20"/>
                <w:highlight w:val="yellow"/>
                <w:lang w:val="en-GB"/>
              </w:rPr>
            </w:pPr>
            <w:r w:rsidRPr="000D1EE6">
              <w:rPr>
                <w:sz w:val="20"/>
                <w:lang w:val="en-GB"/>
              </w:rPr>
              <w:t>62,792,678</w:t>
            </w:r>
          </w:p>
        </w:tc>
      </w:tr>
      <w:tr w:rsidR="000476B5" w:rsidRPr="000D1EE6" w14:paraId="2162B714" w14:textId="77777777" w:rsidTr="00FA27AA">
        <w:trPr>
          <w:trHeight w:val="233"/>
        </w:trPr>
        <w:tc>
          <w:tcPr>
            <w:tcW w:w="4014" w:type="pct"/>
            <w:gridSpan w:val="2"/>
          </w:tcPr>
          <w:p w14:paraId="74AA1B99"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to be phased out (as at June 2023) (ODP tonnes):</w:t>
            </w:r>
          </w:p>
        </w:tc>
        <w:tc>
          <w:tcPr>
            <w:tcW w:w="986" w:type="pct"/>
            <w:shd w:val="clear" w:color="auto" w:fill="auto"/>
            <w:vAlign w:val="bottom"/>
          </w:tcPr>
          <w:p w14:paraId="3CF1C015" w14:textId="77777777" w:rsidR="000476B5" w:rsidRPr="000D1EE6" w:rsidRDefault="000476B5" w:rsidP="00FA27AA">
            <w:pPr>
              <w:jc w:val="right"/>
              <w:rPr>
                <w:sz w:val="20"/>
                <w:szCs w:val="20"/>
                <w:highlight w:val="yellow"/>
                <w:lang w:val="en-GB"/>
              </w:rPr>
            </w:pPr>
            <w:r w:rsidRPr="000D1EE6">
              <w:rPr>
                <w:sz w:val="20"/>
                <w:lang w:val="en-GB"/>
              </w:rPr>
              <w:t>7,046.1</w:t>
            </w:r>
          </w:p>
        </w:tc>
      </w:tr>
      <w:tr w:rsidR="000476B5" w:rsidRPr="000D1EE6" w14:paraId="2135A23C" w14:textId="77777777" w:rsidTr="00FA27AA">
        <w:trPr>
          <w:trHeight w:val="233"/>
        </w:trPr>
        <w:tc>
          <w:tcPr>
            <w:tcW w:w="4014" w:type="pct"/>
            <w:gridSpan w:val="2"/>
          </w:tcPr>
          <w:p w14:paraId="63163EC0"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phased out (as at December 2022) (ODP tonnes):</w:t>
            </w:r>
          </w:p>
        </w:tc>
        <w:tc>
          <w:tcPr>
            <w:tcW w:w="986" w:type="pct"/>
            <w:shd w:val="clear" w:color="auto" w:fill="auto"/>
          </w:tcPr>
          <w:p w14:paraId="67722656" w14:textId="77777777" w:rsidR="000476B5" w:rsidRPr="000D1EE6" w:rsidRDefault="000476B5" w:rsidP="00FA27AA">
            <w:pPr>
              <w:jc w:val="right"/>
              <w:rPr>
                <w:sz w:val="20"/>
                <w:szCs w:val="20"/>
                <w:highlight w:val="yellow"/>
                <w:lang w:val="en-GB"/>
              </w:rPr>
            </w:pPr>
            <w:r w:rsidRPr="000D1EE6">
              <w:rPr>
                <w:sz w:val="20"/>
                <w:lang w:val="en-GB"/>
              </w:rPr>
              <w:t>6,915.6</w:t>
            </w:r>
          </w:p>
        </w:tc>
      </w:tr>
    </w:tbl>
    <w:p w14:paraId="219DAE57" w14:textId="77777777" w:rsidR="000476B5" w:rsidRPr="000D1EE6" w:rsidRDefault="000476B5" w:rsidP="000476B5">
      <w:pPr>
        <w:rPr>
          <w:lang w:val="en-GB"/>
        </w:rPr>
      </w:pPr>
    </w:p>
    <w:p w14:paraId="39361194" w14:textId="77777777" w:rsidR="000476B5" w:rsidRPr="000D1EE6" w:rsidRDefault="000476B5" w:rsidP="000476B5">
      <w:pPr>
        <w:keepNext/>
        <w:keepLines/>
        <w:numPr>
          <w:ilvl w:val="0"/>
          <w:numId w:val="1"/>
        </w:numPr>
        <w:spacing w:after="240"/>
        <w:outlineLvl w:val="0"/>
        <w:rPr>
          <w:lang w:val="en-GB"/>
        </w:rPr>
      </w:pPr>
      <w:r w:rsidRPr="000D1EE6">
        <w:rPr>
          <w:lang w:val="en-GB"/>
        </w:rPr>
        <w:t>Summary of activities and funds approved by the Executive Committee:</w:t>
      </w:r>
    </w:p>
    <w:tbl>
      <w:tblPr>
        <w:tblStyle w:val="TableGrid10"/>
        <w:tblW w:w="5051" w:type="pct"/>
        <w:jc w:val="center"/>
        <w:tblLook w:val="01E0" w:firstRow="1" w:lastRow="1" w:firstColumn="1" w:lastColumn="1" w:noHBand="0" w:noVBand="0"/>
      </w:tblPr>
      <w:tblGrid>
        <w:gridCol w:w="7776"/>
        <w:gridCol w:w="1669"/>
      </w:tblGrid>
      <w:tr w:rsidR="000476B5" w:rsidRPr="000D1EE6" w14:paraId="79039D05" w14:textId="77777777" w:rsidTr="00B656B3">
        <w:trPr>
          <w:tblHeader/>
          <w:jc w:val="center"/>
        </w:trPr>
        <w:tc>
          <w:tcPr>
            <w:tcW w:w="4116" w:type="pct"/>
            <w:tcBorders>
              <w:bottom w:val="single" w:sz="4" w:space="0" w:color="auto"/>
            </w:tcBorders>
          </w:tcPr>
          <w:p w14:paraId="6A4D29AA" w14:textId="77777777" w:rsidR="000476B5" w:rsidRPr="000D1EE6" w:rsidRDefault="000476B5" w:rsidP="00FA27AA">
            <w:pPr>
              <w:keepNext/>
              <w:jc w:val="left"/>
              <w:rPr>
                <w:b/>
                <w:sz w:val="20"/>
                <w:szCs w:val="20"/>
                <w:lang w:val="en-GB"/>
              </w:rPr>
            </w:pPr>
            <w:r w:rsidRPr="000D1EE6">
              <w:rPr>
                <w:b/>
                <w:sz w:val="20"/>
                <w:lang w:val="en-GB"/>
              </w:rPr>
              <w:t>Summary of activities</w:t>
            </w:r>
          </w:p>
          <w:p w14:paraId="2D4442DD" w14:textId="77777777" w:rsidR="000476B5" w:rsidRPr="000D1EE6" w:rsidRDefault="000476B5" w:rsidP="00FA27AA">
            <w:pPr>
              <w:keepNext/>
              <w:jc w:val="left"/>
              <w:rPr>
                <w:b/>
                <w:sz w:val="20"/>
                <w:szCs w:val="20"/>
                <w:lang w:val="en-GB"/>
              </w:rPr>
            </w:pPr>
          </w:p>
        </w:tc>
        <w:tc>
          <w:tcPr>
            <w:tcW w:w="884" w:type="pct"/>
            <w:tcBorders>
              <w:bottom w:val="single" w:sz="4" w:space="0" w:color="auto"/>
            </w:tcBorders>
          </w:tcPr>
          <w:p w14:paraId="2EC5E58A" w14:textId="77777777" w:rsidR="000476B5" w:rsidRPr="000D1EE6" w:rsidRDefault="000476B5" w:rsidP="00FA27AA">
            <w:pPr>
              <w:keepNext/>
              <w:jc w:val="center"/>
              <w:rPr>
                <w:b/>
                <w:sz w:val="20"/>
                <w:szCs w:val="20"/>
                <w:lang w:val="en-GB"/>
              </w:rPr>
            </w:pPr>
            <w:r w:rsidRPr="000D1EE6">
              <w:rPr>
                <w:b/>
                <w:sz w:val="20"/>
                <w:lang w:val="en-GB"/>
              </w:rPr>
              <w:t>Funds approved (US $)</w:t>
            </w:r>
          </w:p>
        </w:tc>
      </w:tr>
      <w:tr w:rsidR="000476B5" w:rsidRPr="000D1EE6" w14:paraId="6ECF64B3" w14:textId="77777777" w:rsidTr="00FA27AA">
        <w:trPr>
          <w:jc w:val="center"/>
        </w:trPr>
        <w:tc>
          <w:tcPr>
            <w:tcW w:w="4116" w:type="pct"/>
            <w:tcBorders>
              <w:top w:val="single" w:sz="4" w:space="0" w:color="auto"/>
              <w:left w:val="single" w:sz="4" w:space="0" w:color="auto"/>
              <w:bottom w:val="single" w:sz="4" w:space="0" w:color="auto"/>
              <w:right w:val="single" w:sz="4" w:space="0" w:color="auto"/>
            </w:tcBorders>
          </w:tcPr>
          <w:p w14:paraId="1AABCA5F" w14:textId="77777777" w:rsidR="000476B5" w:rsidRPr="000D1EE6" w:rsidRDefault="000476B5" w:rsidP="00FA27AA">
            <w:pPr>
              <w:widowControl w:val="0"/>
              <w:ind w:left="447" w:hanging="447"/>
              <w:jc w:val="left"/>
              <w:rPr>
                <w:sz w:val="20"/>
                <w:lang w:val="en-GB"/>
              </w:rPr>
            </w:pPr>
            <w:r w:rsidRPr="000D1EE6">
              <w:rPr>
                <w:sz w:val="20"/>
                <w:lang w:val="en-GB"/>
              </w:rPr>
              <w:t>(a)</w:t>
            </w:r>
            <w:r w:rsidRPr="000D1EE6">
              <w:rPr>
                <w:sz w:val="20"/>
                <w:lang w:val="en-GB"/>
              </w:rPr>
              <w:tab/>
              <w:t>Investment projects:</w:t>
            </w:r>
          </w:p>
        </w:tc>
        <w:tc>
          <w:tcPr>
            <w:tcW w:w="884" w:type="pct"/>
            <w:tcBorders>
              <w:top w:val="single" w:sz="4" w:space="0" w:color="auto"/>
              <w:left w:val="single" w:sz="4" w:space="0" w:color="auto"/>
              <w:bottom w:val="single" w:sz="4" w:space="0" w:color="auto"/>
              <w:right w:val="single" w:sz="4" w:space="0" w:color="auto"/>
            </w:tcBorders>
            <w:shd w:val="clear" w:color="auto" w:fill="auto"/>
          </w:tcPr>
          <w:p w14:paraId="4B7F543C" w14:textId="77777777" w:rsidR="000476B5" w:rsidRPr="000D1EE6" w:rsidRDefault="000476B5" w:rsidP="00FA27AA">
            <w:pPr>
              <w:widowControl w:val="0"/>
              <w:jc w:val="right"/>
              <w:rPr>
                <w:sz w:val="20"/>
                <w:szCs w:val="20"/>
                <w:highlight w:val="yellow"/>
                <w:lang w:val="en-GB"/>
              </w:rPr>
            </w:pPr>
            <w:r w:rsidRPr="000D1EE6">
              <w:rPr>
                <w:sz w:val="20"/>
                <w:lang w:val="en-GB"/>
              </w:rPr>
              <w:t>51,493,044</w:t>
            </w:r>
          </w:p>
        </w:tc>
      </w:tr>
      <w:tr w:rsidR="000476B5" w:rsidRPr="000D1EE6" w14:paraId="3A3F2631" w14:textId="77777777" w:rsidTr="00FA27AA">
        <w:trPr>
          <w:jc w:val="center"/>
        </w:trPr>
        <w:tc>
          <w:tcPr>
            <w:tcW w:w="4116" w:type="pct"/>
            <w:tcBorders>
              <w:top w:val="single" w:sz="4" w:space="0" w:color="auto"/>
              <w:left w:val="single" w:sz="4" w:space="0" w:color="auto"/>
              <w:bottom w:val="single" w:sz="4" w:space="0" w:color="auto"/>
              <w:right w:val="single" w:sz="4" w:space="0" w:color="auto"/>
            </w:tcBorders>
          </w:tcPr>
          <w:p w14:paraId="25571E3D" w14:textId="77777777" w:rsidR="000476B5" w:rsidRPr="000D1EE6" w:rsidRDefault="000476B5" w:rsidP="00FA27AA">
            <w:pPr>
              <w:widowControl w:val="0"/>
              <w:ind w:left="447" w:hanging="447"/>
              <w:rPr>
                <w:sz w:val="20"/>
                <w:lang w:val="en-GB"/>
              </w:rPr>
            </w:pPr>
            <w:r w:rsidRPr="000D1EE6">
              <w:rPr>
                <w:sz w:val="20"/>
                <w:lang w:val="en-GB"/>
              </w:rPr>
              <w:t>(b)</w:t>
            </w:r>
            <w:r w:rsidRPr="000D1EE6">
              <w:rPr>
                <w:sz w:val="20"/>
                <w:lang w:val="en-GB"/>
              </w:rPr>
              <w:tab/>
              <w:t>Institutional strengthening:</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1A2FE3B4" w14:textId="77777777" w:rsidR="000476B5" w:rsidRPr="000D1EE6" w:rsidRDefault="000476B5" w:rsidP="00FA27AA">
            <w:pPr>
              <w:widowControl w:val="0"/>
              <w:jc w:val="right"/>
              <w:rPr>
                <w:sz w:val="20"/>
                <w:szCs w:val="20"/>
                <w:highlight w:val="yellow"/>
                <w:lang w:val="en-GB"/>
              </w:rPr>
            </w:pPr>
            <w:r w:rsidRPr="000D1EE6">
              <w:rPr>
                <w:sz w:val="20"/>
                <w:lang w:val="en-GB"/>
              </w:rPr>
              <w:t>3,987,090</w:t>
            </w:r>
          </w:p>
        </w:tc>
      </w:tr>
      <w:tr w:rsidR="000476B5" w:rsidRPr="000D1EE6" w14:paraId="2BA61539" w14:textId="77777777" w:rsidTr="00FA27AA">
        <w:trPr>
          <w:jc w:val="center"/>
        </w:trPr>
        <w:tc>
          <w:tcPr>
            <w:tcW w:w="4116" w:type="pct"/>
            <w:tcBorders>
              <w:top w:val="single" w:sz="4" w:space="0" w:color="auto"/>
              <w:left w:val="single" w:sz="4" w:space="0" w:color="auto"/>
              <w:bottom w:val="single" w:sz="4" w:space="0" w:color="auto"/>
              <w:right w:val="single" w:sz="4" w:space="0" w:color="auto"/>
            </w:tcBorders>
          </w:tcPr>
          <w:p w14:paraId="23A8E950" w14:textId="0DCA176F" w:rsidR="000476B5" w:rsidRPr="000D1EE6" w:rsidRDefault="000476B5" w:rsidP="00FA27AA">
            <w:pPr>
              <w:widowControl w:val="0"/>
              <w:ind w:left="447" w:hanging="447"/>
              <w:rPr>
                <w:sz w:val="20"/>
                <w:lang w:val="en-GB"/>
              </w:rPr>
            </w:pPr>
            <w:r w:rsidRPr="000D1EE6">
              <w:rPr>
                <w:sz w:val="20"/>
                <w:lang w:val="en-GB"/>
              </w:rPr>
              <w:t>(c)</w:t>
            </w:r>
            <w:r w:rsidRPr="000D1EE6">
              <w:rPr>
                <w:sz w:val="20"/>
                <w:lang w:val="en-GB"/>
              </w:rPr>
              <w:tab/>
              <w:t>Project preparation, technical assistance, training, and other non-investment projects:</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220B6ECB" w14:textId="77777777" w:rsidR="000476B5" w:rsidRPr="000D1EE6" w:rsidRDefault="000476B5" w:rsidP="00FA27AA">
            <w:pPr>
              <w:widowControl w:val="0"/>
              <w:jc w:val="right"/>
              <w:rPr>
                <w:sz w:val="20"/>
                <w:szCs w:val="20"/>
                <w:highlight w:val="yellow"/>
                <w:lang w:val="en-GB"/>
              </w:rPr>
            </w:pPr>
            <w:r w:rsidRPr="000D1EE6">
              <w:rPr>
                <w:sz w:val="20"/>
                <w:lang w:val="en-GB"/>
              </w:rPr>
              <w:t>9,391,124</w:t>
            </w:r>
          </w:p>
        </w:tc>
      </w:tr>
      <w:tr w:rsidR="000476B5" w:rsidRPr="000D1EE6" w14:paraId="1AFB2DB7" w14:textId="77777777" w:rsidTr="00FA27AA">
        <w:trPr>
          <w:jc w:val="center"/>
        </w:trPr>
        <w:tc>
          <w:tcPr>
            <w:tcW w:w="4116" w:type="pct"/>
            <w:tcBorders>
              <w:top w:val="single" w:sz="4" w:space="0" w:color="auto"/>
              <w:left w:val="single" w:sz="4" w:space="0" w:color="auto"/>
              <w:bottom w:val="single" w:sz="4" w:space="0" w:color="auto"/>
              <w:right w:val="single" w:sz="4" w:space="0" w:color="auto"/>
            </w:tcBorders>
          </w:tcPr>
          <w:p w14:paraId="1D88FD62" w14:textId="77777777" w:rsidR="000476B5" w:rsidRPr="000D1EE6" w:rsidRDefault="000476B5" w:rsidP="00FA27AA">
            <w:pPr>
              <w:widowControl w:val="0"/>
              <w:tabs>
                <w:tab w:val="right" w:pos="7560"/>
              </w:tabs>
              <w:ind w:left="6480" w:right="-108"/>
              <w:jc w:val="left"/>
              <w:rPr>
                <w:sz w:val="20"/>
                <w:szCs w:val="20"/>
                <w:lang w:val="en-GB"/>
              </w:rPr>
            </w:pPr>
            <w:r w:rsidRPr="000D1EE6">
              <w:rPr>
                <w:sz w:val="20"/>
                <w:lang w:val="en-GB"/>
              </w:rPr>
              <w:lastRenderedPageBreak/>
              <w:tab/>
              <w:t>Total:</w:t>
            </w:r>
          </w:p>
        </w:tc>
        <w:tc>
          <w:tcPr>
            <w:tcW w:w="884" w:type="pct"/>
            <w:tcBorders>
              <w:top w:val="single" w:sz="4" w:space="0" w:color="auto"/>
              <w:left w:val="single" w:sz="4" w:space="0" w:color="auto"/>
              <w:bottom w:val="single" w:sz="4" w:space="0" w:color="auto"/>
              <w:right w:val="single" w:sz="4" w:space="0" w:color="auto"/>
            </w:tcBorders>
            <w:shd w:val="clear" w:color="auto" w:fill="auto"/>
          </w:tcPr>
          <w:p w14:paraId="2B6D4BA1" w14:textId="77777777" w:rsidR="000476B5" w:rsidRPr="000D1EE6" w:rsidRDefault="000476B5" w:rsidP="00FA27AA">
            <w:pPr>
              <w:widowControl w:val="0"/>
              <w:jc w:val="right"/>
              <w:rPr>
                <w:sz w:val="20"/>
                <w:szCs w:val="20"/>
                <w:highlight w:val="yellow"/>
                <w:lang w:val="en-GB"/>
              </w:rPr>
            </w:pPr>
            <w:r w:rsidRPr="000D1EE6">
              <w:rPr>
                <w:sz w:val="20"/>
                <w:lang w:val="en-GB"/>
              </w:rPr>
              <w:t>64,871,259</w:t>
            </w:r>
          </w:p>
        </w:tc>
      </w:tr>
      <w:tr w:rsidR="000476B5" w:rsidRPr="000D1EE6" w14:paraId="52E66AD0" w14:textId="77777777" w:rsidTr="00FA27AA">
        <w:trPr>
          <w:jc w:val="center"/>
        </w:trPr>
        <w:tc>
          <w:tcPr>
            <w:tcW w:w="4116" w:type="pct"/>
            <w:tcBorders>
              <w:top w:val="single" w:sz="4" w:space="0" w:color="auto"/>
              <w:left w:val="single" w:sz="4" w:space="0" w:color="auto"/>
              <w:bottom w:val="single" w:sz="4" w:space="0" w:color="auto"/>
              <w:right w:val="single" w:sz="4" w:space="0" w:color="auto"/>
            </w:tcBorders>
          </w:tcPr>
          <w:p w14:paraId="3115913C" w14:textId="77777777" w:rsidR="000476B5" w:rsidRPr="000D1EE6" w:rsidRDefault="000476B5" w:rsidP="00FA27AA">
            <w:pPr>
              <w:widowControl w:val="0"/>
              <w:ind w:left="447" w:hanging="447"/>
              <w:rPr>
                <w:sz w:val="20"/>
                <w:lang w:val="en-GB"/>
              </w:rPr>
            </w:pPr>
            <w:r w:rsidRPr="000D1EE6">
              <w:rPr>
                <w:sz w:val="20"/>
                <w:lang w:val="en-GB"/>
              </w:rPr>
              <w:t>(d)</w:t>
            </w:r>
            <w:r w:rsidRPr="000D1EE6">
              <w:rPr>
                <w:sz w:val="20"/>
                <w:lang w:val="en-GB"/>
              </w:rPr>
              <w:tab/>
              <w:t>HFC activities funded from additional voluntary contributions</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237176C7" w14:textId="77777777" w:rsidR="000476B5" w:rsidRPr="000D1EE6" w:rsidRDefault="000476B5" w:rsidP="00FA27AA">
            <w:pPr>
              <w:widowControl w:val="0"/>
              <w:jc w:val="right"/>
              <w:rPr>
                <w:sz w:val="20"/>
                <w:szCs w:val="20"/>
                <w:highlight w:val="yellow"/>
                <w:lang w:val="en-GB"/>
              </w:rPr>
            </w:pPr>
            <w:r w:rsidRPr="000D1EE6">
              <w:rPr>
                <w:sz w:val="20"/>
                <w:lang w:val="en-GB"/>
              </w:rPr>
              <w:t>250,000</w:t>
            </w:r>
          </w:p>
        </w:tc>
      </w:tr>
    </w:tbl>
    <w:p w14:paraId="37FA6052" w14:textId="77777777" w:rsidR="00EC09FE" w:rsidRDefault="00EC09FE" w:rsidP="00EC09FE">
      <w:pPr>
        <w:keepNext/>
        <w:spacing w:after="240"/>
        <w:outlineLvl w:val="0"/>
        <w:rPr>
          <w:u w:val="single"/>
          <w:lang w:val="en-GB"/>
        </w:rPr>
      </w:pPr>
    </w:p>
    <w:p w14:paraId="4B373546" w14:textId="133A206B" w:rsidR="000476B5" w:rsidRPr="000D1EE6" w:rsidRDefault="000476B5" w:rsidP="000476B5">
      <w:pPr>
        <w:keepNext/>
        <w:spacing w:after="240" w:line="360" w:lineRule="auto"/>
        <w:outlineLvl w:val="0"/>
        <w:rPr>
          <w:u w:val="single"/>
          <w:lang w:val="en-GB"/>
        </w:rPr>
      </w:pPr>
      <w:r w:rsidRPr="000D1EE6">
        <w:rPr>
          <w:u w:val="single"/>
          <w:lang w:val="en-GB"/>
        </w:rPr>
        <w:t>Progress report</w:t>
      </w:r>
    </w:p>
    <w:p w14:paraId="20038996" w14:textId="3A652FE0" w:rsidR="000476B5" w:rsidRPr="000D1EE6" w:rsidRDefault="000476B5" w:rsidP="000476B5">
      <w:pPr>
        <w:numPr>
          <w:ilvl w:val="0"/>
          <w:numId w:val="1"/>
        </w:numPr>
        <w:spacing w:after="240"/>
        <w:outlineLvl w:val="0"/>
        <w:rPr>
          <w:lang w:val="en-GB"/>
        </w:rPr>
      </w:pPr>
      <w:r w:rsidRPr="000D1EE6">
        <w:rPr>
          <w:lang w:val="en-GB"/>
        </w:rPr>
        <w:t>Malaysia has steadfastly upheld its commitments to the Montreal Protocol during phase XIV of its institutional strengthening project, successfully meeting the 2021 and 2022 compliance obligations. The institutional strengthening project played a crucial role, providing tools for coordinated efforts and complementary actions in implementation of Montreal Protocol activities including reporting and monitoring for compliance. The NOU participated and contributed to various Montreal Protocol meetings; worked closely with the RAC and foam sectors ensuring phase</w:t>
      </w:r>
      <w:r w:rsidRPr="000D1EE6">
        <w:rPr>
          <w:lang w:val="en-GB"/>
        </w:rPr>
        <w:noBreakHyphen/>
        <w:t>out of HCFCs as committed; ensured proactive measures were taken to phase out HCFC-141b; developed a robust online import/export control system to ensure compliance; and comprehensive awareness campaigns were carried out at both national and state levels to sensitize stakeholders regarding ODS phase-out across various sectors, as well as national regulations and policies. The successful organization of World Ozone Day celebrations in 2022 and 2023 highlighted Malaysia’s commitment to ozone layer protection and environmental sustainability. All seven institutional strengthening objectives were fully achieved.</w:t>
      </w:r>
    </w:p>
    <w:p w14:paraId="42C1FA16" w14:textId="77777777" w:rsidR="000476B5" w:rsidRPr="000D1EE6" w:rsidRDefault="000476B5" w:rsidP="000476B5">
      <w:pPr>
        <w:spacing w:after="240" w:line="360" w:lineRule="auto"/>
        <w:outlineLvl w:val="0"/>
        <w:rPr>
          <w:u w:val="single"/>
          <w:lang w:val="en-GB"/>
        </w:rPr>
      </w:pPr>
      <w:r w:rsidRPr="000D1EE6">
        <w:rPr>
          <w:u w:val="single"/>
          <w:lang w:val="en-GB"/>
        </w:rPr>
        <w:t>Plan of action</w:t>
      </w:r>
    </w:p>
    <w:p w14:paraId="26A3F97B" w14:textId="29D70D72" w:rsidR="000476B5" w:rsidRPr="000D1EE6" w:rsidRDefault="000476B5" w:rsidP="000476B5">
      <w:pPr>
        <w:numPr>
          <w:ilvl w:val="0"/>
          <w:numId w:val="1"/>
        </w:numPr>
        <w:spacing w:after="240"/>
        <w:outlineLvl w:val="0"/>
        <w:rPr>
          <w:lang w:val="en-GB"/>
        </w:rPr>
      </w:pPr>
      <w:r w:rsidRPr="000D1EE6">
        <w:rPr>
          <w:lang w:val="en-GB"/>
        </w:rPr>
        <w:t xml:space="preserve">Phase XV of the institutional strengthening project for Malaysia aims to achieve the following objectives: continue the effective implementation of ODS phase-out and HFC phase-down activities; facilitate coordinated actions to enable the successful completion of stage II of the HPMP and the implementation of stage III of the HPMP and stage I of the KIP; actively assist, coordinate, consult, and engage with relevant line ministries, organizations, bodies, industry associations, and other stakeholders to facilitate the implementation of the Montreal Protocol and national regulations; and plan and execute information outreach activities involving all stakeholders, and coordinate efforts to design a national strategy for the gradual reduction of HFCs, closely collaborating with all relevant parties. </w:t>
      </w:r>
    </w:p>
    <w:p w14:paraId="7BA6B534" w14:textId="77777777" w:rsidR="000476B5" w:rsidRPr="000D1EE6" w:rsidRDefault="000476B5" w:rsidP="000476B5">
      <w:pPr>
        <w:spacing w:after="240" w:line="360" w:lineRule="auto"/>
        <w:outlineLvl w:val="0"/>
        <w:rPr>
          <w:u w:val="single"/>
          <w:lang w:val="en-GB"/>
        </w:rPr>
      </w:pPr>
      <w:r w:rsidRPr="000D1EE6">
        <w:rPr>
          <w:u w:val="single"/>
          <w:lang w:val="en-GB"/>
        </w:rPr>
        <w:t>Sustainability and risk assessment</w:t>
      </w:r>
    </w:p>
    <w:p w14:paraId="45827DB5" w14:textId="57206F18" w:rsidR="000476B5" w:rsidRPr="000D1EE6" w:rsidRDefault="000476B5" w:rsidP="000476B5">
      <w:pPr>
        <w:numPr>
          <w:ilvl w:val="0"/>
          <w:numId w:val="1"/>
        </w:numPr>
        <w:spacing w:after="240"/>
        <w:outlineLvl w:val="0"/>
        <w:rPr>
          <w:lang w:val="en-GB"/>
        </w:rPr>
      </w:pPr>
      <w:r w:rsidRPr="000D1EE6">
        <w:rPr>
          <w:lang w:val="en-GB"/>
        </w:rPr>
        <w:t>Phase XV will continue implementation with the NOU within the Department of Environment as the implementing partner under UNDP's National Implementation Modality. As required, UNDP will support the Government of Malaysia during the implementation. The institutional strengthening project is administered by a PSC (Project Steering Committee) headed by the Deputy DG of the Ministry. The project document will include identified risks and its mitigation measures. The learning from previous institutional strengthening phases will be incorporated while assessing risks. Project risks can be amended during implementation by the implementing partner and can be updated through the PSC mechanism at any point in time.</w:t>
      </w:r>
    </w:p>
    <w:p w14:paraId="3A1D5F4C" w14:textId="77777777" w:rsidR="000476B5" w:rsidRPr="000D1EE6" w:rsidRDefault="000476B5" w:rsidP="004F3DB5">
      <w:pPr>
        <w:rPr>
          <w:b/>
          <w:bCs/>
          <w:lang w:val="en-GB"/>
        </w:rPr>
      </w:pPr>
      <w:r w:rsidRPr="000D1EE6">
        <w:rPr>
          <w:b/>
          <w:lang w:val="en-GB"/>
        </w:rPr>
        <w:t xml:space="preserve">Pakistan: Renewal of institutional strengthening </w:t>
      </w:r>
    </w:p>
    <w:tbl>
      <w:tblPr>
        <w:tblStyle w:val="TableGrid"/>
        <w:tblW w:w="5000" w:type="pct"/>
        <w:tblLayout w:type="fixed"/>
        <w:tblLook w:val="01E0" w:firstRow="1" w:lastRow="1" w:firstColumn="1" w:lastColumn="1" w:noHBand="0" w:noVBand="0"/>
      </w:tblPr>
      <w:tblGrid>
        <w:gridCol w:w="5948"/>
        <w:gridCol w:w="1687"/>
        <w:gridCol w:w="1715"/>
      </w:tblGrid>
      <w:tr w:rsidR="000476B5" w:rsidRPr="000D1EE6" w14:paraId="3FF11FA6" w14:textId="77777777" w:rsidTr="00B656B3">
        <w:trPr>
          <w:trHeight w:val="278"/>
          <w:tblHeader/>
        </w:trPr>
        <w:tc>
          <w:tcPr>
            <w:tcW w:w="4083" w:type="pct"/>
            <w:gridSpan w:val="2"/>
            <w:tcBorders>
              <w:bottom w:val="single" w:sz="4" w:space="0" w:color="auto"/>
            </w:tcBorders>
          </w:tcPr>
          <w:p w14:paraId="13DDB895" w14:textId="77777777" w:rsidR="000476B5" w:rsidRPr="000D1EE6" w:rsidRDefault="000476B5" w:rsidP="00FA27AA">
            <w:pPr>
              <w:rPr>
                <w:b/>
                <w:sz w:val="20"/>
                <w:szCs w:val="20"/>
                <w:lang w:val="en-GB"/>
              </w:rPr>
            </w:pPr>
            <w:r w:rsidRPr="000D1EE6">
              <w:rPr>
                <w:b/>
                <w:sz w:val="20"/>
                <w:lang w:val="en-GB"/>
              </w:rPr>
              <w:t>Summary of the project and country profile</w:t>
            </w:r>
          </w:p>
        </w:tc>
        <w:tc>
          <w:tcPr>
            <w:tcW w:w="917" w:type="pct"/>
          </w:tcPr>
          <w:p w14:paraId="3BFEFB07" w14:textId="77777777" w:rsidR="000476B5" w:rsidRPr="000D1EE6" w:rsidRDefault="000476B5" w:rsidP="00FA27AA">
            <w:pPr>
              <w:jc w:val="right"/>
              <w:rPr>
                <w:b/>
                <w:sz w:val="20"/>
                <w:szCs w:val="20"/>
                <w:lang w:val="en-GB"/>
              </w:rPr>
            </w:pPr>
          </w:p>
        </w:tc>
      </w:tr>
      <w:tr w:rsidR="000476B5" w:rsidRPr="000D1EE6" w14:paraId="6A34224A" w14:textId="77777777" w:rsidTr="00B656B3">
        <w:trPr>
          <w:trHeight w:val="233"/>
          <w:tblHeader/>
        </w:trPr>
        <w:tc>
          <w:tcPr>
            <w:tcW w:w="4083" w:type="pct"/>
            <w:gridSpan w:val="2"/>
            <w:tcBorders>
              <w:bottom w:val="single" w:sz="4" w:space="0" w:color="auto"/>
            </w:tcBorders>
          </w:tcPr>
          <w:p w14:paraId="2057F08F" w14:textId="77777777" w:rsidR="000476B5" w:rsidRPr="000D1EE6" w:rsidRDefault="000476B5" w:rsidP="00FA27AA">
            <w:pPr>
              <w:rPr>
                <w:sz w:val="20"/>
                <w:szCs w:val="20"/>
                <w:lang w:val="en-GB"/>
              </w:rPr>
            </w:pPr>
            <w:r w:rsidRPr="000D1EE6">
              <w:rPr>
                <w:sz w:val="20"/>
                <w:lang w:val="en-GB"/>
              </w:rPr>
              <w:t>Implementing agency:</w:t>
            </w:r>
          </w:p>
        </w:tc>
        <w:tc>
          <w:tcPr>
            <w:tcW w:w="917" w:type="pct"/>
            <w:tcBorders>
              <w:bottom w:val="single" w:sz="4" w:space="0" w:color="auto"/>
            </w:tcBorders>
          </w:tcPr>
          <w:p w14:paraId="68B45BD6" w14:textId="77777777" w:rsidR="000476B5" w:rsidRPr="000D1EE6" w:rsidRDefault="000476B5" w:rsidP="00FA27AA">
            <w:pPr>
              <w:jc w:val="center"/>
              <w:rPr>
                <w:sz w:val="20"/>
                <w:szCs w:val="20"/>
                <w:lang w:val="en-GB"/>
              </w:rPr>
            </w:pPr>
            <w:r w:rsidRPr="000D1EE6">
              <w:rPr>
                <w:sz w:val="20"/>
                <w:lang w:val="en-GB"/>
              </w:rPr>
              <w:t>UNDP</w:t>
            </w:r>
          </w:p>
        </w:tc>
      </w:tr>
      <w:tr w:rsidR="000476B5" w:rsidRPr="000D1EE6" w14:paraId="5DC2940D" w14:textId="77777777" w:rsidTr="00FA27AA">
        <w:trPr>
          <w:trHeight w:val="233"/>
        </w:trPr>
        <w:tc>
          <w:tcPr>
            <w:tcW w:w="4083" w:type="pct"/>
            <w:gridSpan w:val="2"/>
            <w:tcBorders>
              <w:top w:val="single" w:sz="4" w:space="0" w:color="auto"/>
              <w:left w:val="single" w:sz="4" w:space="0" w:color="auto"/>
              <w:bottom w:val="nil"/>
              <w:right w:val="single" w:sz="4" w:space="0" w:color="auto"/>
            </w:tcBorders>
          </w:tcPr>
          <w:p w14:paraId="6D147341" w14:textId="77777777" w:rsidR="000476B5" w:rsidRPr="000D1EE6" w:rsidRDefault="000476B5" w:rsidP="00FA27AA">
            <w:pPr>
              <w:rPr>
                <w:sz w:val="20"/>
                <w:szCs w:val="20"/>
                <w:lang w:val="en-GB"/>
              </w:rPr>
            </w:pPr>
            <w:r w:rsidRPr="000D1EE6">
              <w:rPr>
                <w:sz w:val="20"/>
                <w:lang w:val="en-GB"/>
              </w:rPr>
              <w:t>Amounts previously approved for institutional strengthening (US $):</w:t>
            </w:r>
          </w:p>
        </w:tc>
        <w:tc>
          <w:tcPr>
            <w:tcW w:w="917" w:type="pct"/>
            <w:tcBorders>
              <w:top w:val="single" w:sz="4" w:space="0" w:color="auto"/>
              <w:left w:val="single" w:sz="4" w:space="0" w:color="auto"/>
              <w:bottom w:val="nil"/>
              <w:right w:val="single" w:sz="4" w:space="0" w:color="auto"/>
            </w:tcBorders>
          </w:tcPr>
          <w:p w14:paraId="449686EA" w14:textId="77777777" w:rsidR="000476B5" w:rsidRPr="000D1EE6" w:rsidRDefault="000476B5" w:rsidP="00FA27AA">
            <w:pPr>
              <w:jc w:val="right"/>
              <w:rPr>
                <w:sz w:val="20"/>
                <w:szCs w:val="20"/>
                <w:lang w:val="en-GB"/>
              </w:rPr>
            </w:pPr>
          </w:p>
        </w:tc>
      </w:tr>
      <w:tr w:rsidR="000476B5" w:rsidRPr="000D1EE6" w14:paraId="2F1C8F3E"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0CB696C9" w14:textId="77777777" w:rsidR="000476B5" w:rsidRPr="000D1EE6" w:rsidRDefault="000476B5" w:rsidP="00FA27AA">
            <w:pPr>
              <w:ind w:left="4567" w:right="-198"/>
              <w:jc w:val="left"/>
              <w:rPr>
                <w:sz w:val="20"/>
                <w:szCs w:val="20"/>
                <w:lang w:val="en-GB"/>
              </w:rPr>
            </w:pPr>
            <w:r w:rsidRPr="000D1EE6">
              <w:rPr>
                <w:sz w:val="20"/>
                <w:lang w:val="en-GB"/>
              </w:rPr>
              <w:t>Phase I:</w:t>
            </w:r>
          </w:p>
        </w:tc>
        <w:tc>
          <w:tcPr>
            <w:tcW w:w="902" w:type="pct"/>
            <w:tcBorders>
              <w:top w:val="nil"/>
              <w:left w:val="nil"/>
              <w:bottom w:val="nil"/>
              <w:right w:val="single" w:sz="4" w:space="0" w:color="auto"/>
            </w:tcBorders>
            <w:shd w:val="clear" w:color="auto" w:fill="FFFFFF" w:themeFill="background1"/>
            <w:vAlign w:val="bottom"/>
          </w:tcPr>
          <w:p w14:paraId="53C34B40" w14:textId="77777777" w:rsidR="000476B5" w:rsidRPr="000D1EE6" w:rsidRDefault="000476B5" w:rsidP="00FA27AA">
            <w:pPr>
              <w:jc w:val="right"/>
              <w:rPr>
                <w:sz w:val="20"/>
                <w:szCs w:val="20"/>
                <w:lang w:val="en-GB"/>
              </w:rPr>
            </w:pPr>
            <w:r w:rsidRPr="000D1EE6">
              <w:rPr>
                <w:sz w:val="20"/>
                <w:lang w:val="en-GB"/>
              </w:rPr>
              <w:t>Sept-94</w:t>
            </w:r>
          </w:p>
        </w:tc>
        <w:tc>
          <w:tcPr>
            <w:tcW w:w="917" w:type="pct"/>
            <w:tcBorders>
              <w:top w:val="nil"/>
              <w:left w:val="single" w:sz="4" w:space="0" w:color="auto"/>
              <w:bottom w:val="nil"/>
              <w:right w:val="single" w:sz="4" w:space="0" w:color="auto"/>
            </w:tcBorders>
            <w:shd w:val="clear" w:color="auto" w:fill="FFFFFF" w:themeFill="background1"/>
          </w:tcPr>
          <w:p w14:paraId="062AB2DD" w14:textId="77777777" w:rsidR="000476B5" w:rsidRPr="000D1EE6" w:rsidRDefault="000476B5" w:rsidP="00FA27AA">
            <w:pPr>
              <w:jc w:val="right"/>
              <w:rPr>
                <w:sz w:val="20"/>
                <w:szCs w:val="20"/>
                <w:lang w:val="en-GB"/>
              </w:rPr>
            </w:pPr>
            <w:r w:rsidRPr="000D1EE6">
              <w:rPr>
                <w:sz w:val="20"/>
                <w:lang w:val="en-GB"/>
              </w:rPr>
              <w:t>254,958</w:t>
            </w:r>
          </w:p>
        </w:tc>
      </w:tr>
      <w:tr w:rsidR="000476B5" w:rsidRPr="000D1EE6" w14:paraId="699E69C8"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75B017E2" w14:textId="77777777" w:rsidR="000476B5" w:rsidRPr="000D1EE6" w:rsidRDefault="000476B5" w:rsidP="00FA27AA">
            <w:pPr>
              <w:ind w:left="4567" w:right="-198"/>
              <w:jc w:val="left"/>
              <w:rPr>
                <w:sz w:val="20"/>
                <w:szCs w:val="20"/>
                <w:lang w:val="en-GB"/>
              </w:rPr>
            </w:pPr>
            <w:r w:rsidRPr="000D1EE6">
              <w:rPr>
                <w:sz w:val="20"/>
                <w:lang w:val="en-GB"/>
              </w:rPr>
              <w:t>Phase II:</w:t>
            </w:r>
          </w:p>
        </w:tc>
        <w:tc>
          <w:tcPr>
            <w:tcW w:w="902" w:type="pct"/>
            <w:tcBorders>
              <w:top w:val="nil"/>
              <w:left w:val="nil"/>
              <w:bottom w:val="nil"/>
              <w:right w:val="single" w:sz="4" w:space="0" w:color="auto"/>
            </w:tcBorders>
            <w:shd w:val="clear" w:color="auto" w:fill="FFFFFF" w:themeFill="background1"/>
            <w:vAlign w:val="bottom"/>
          </w:tcPr>
          <w:p w14:paraId="7F913B8C" w14:textId="77777777" w:rsidR="000476B5" w:rsidRPr="000D1EE6" w:rsidRDefault="000476B5" w:rsidP="00FA27AA">
            <w:pPr>
              <w:jc w:val="right"/>
              <w:rPr>
                <w:sz w:val="20"/>
                <w:szCs w:val="20"/>
                <w:lang w:val="en-GB"/>
              </w:rPr>
            </w:pPr>
            <w:r w:rsidRPr="000D1EE6">
              <w:rPr>
                <w:sz w:val="20"/>
                <w:lang w:val="en-GB"/>
              </w:rPr>
              <w:t>Dec-01</w:t>
            </w:r>
          </w:p>
        </w:tc>
        <w:tc>
          <w:tcPr>
            <w:tcW w:w="917" w:type="pct"/>
            <w:tcBorders>
              <w:top w:val="nil"/>
              <w:left w:val="single" w:sz="4" w:space="0" w:color="auto"/>
              <w:bottom w:val="nil"/>
              <w:right w:val="single" w:sz="4" w:space="0" w:color="auto"/>
            </w:tcBorders>
            <w:shd w:val="clear" w:color="auto" w:fill="FFFFFF" w:themeFill="background1"/>
          </w:tcPr>
          <w:p w14:paraId="01A67335" w14:textId="77777777" w:rsidR="000476B5" w:rsidRPr="000D1EE6" w:rsidRDefault="000476B5" w:rsidP="00FA27AA">
            <w:pPr>
              <w:jc w:val="right"/>
              <w:rPr>
                <w:sz w:val="20"/>
                <w:szCs w:val="20"/>
                <w:lang w:val="en-GB"/>
              </w:rPr>
            </w:pPr>
            <w:r w:rsidRPr="000D1EE6">
              <w:rPr>
                <w:sz w:val="20"/>
                <w:lang w:val="en-GB"/>
              </w:rPr>
              <w:t>172,564</w:t>
            </w:r>
          </w:p>
        </w:tc>
      </w:tr>
      <w:tr w:rsidR="000476B5" w:rsidRPr="000D1EE6" w14:paraId="30A1E90B"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7D4CF9F7" w14:textId="77777777" w:rsidR="000476B5" w:rsidRPr="000D1EE6" w:rsidRDefault="000476B5" w:rsidP="00FA27AA">
            <w:pPr>
              <w:ind w:left="4567" w:right="-198"/>
              <w:jc w:val="left"/>
              <w:rPr>
                <w:sz w:val="20"/>
                <w:szCs w:val="20"/>
                <w:lang w:val="en-GB"/>
              </w:rPr>
            </w:pPr>
            <w:r w:rsidRPr="000D1EE6">
              <w:rPr>
                <w:sz w:val="20"/>
                <w:lang w:val="en-GB"/>
              </w:rPr>
              <w:t>Phase III:</w:t>
            </w:r>
          </w:p>
        </w:tc>
        <w:tc>
          <w:tcPr>
            <w:tcW w:w="902" w:type="pct"/>
            <w:tcBorders>
              <w:top w:val="nil"/>
              <w:left w:val="nil"/>
              <w:bottom w:val="nil"/>
              <w:right w:val="single" w:sz="4" w:space="0" w:color="auto"/>
            </w:tcBorders>
            <w:shd w:val="clear" w:color="auto" w:fill="FFFFFF" w:themeFill="background1"/>
            <w:vAlign w:val="bottom"/>
          </w:tcPr>
          <w:p w14:paraId="0D1E7C02" w14:textId="77777777" w:rsidR="000476B5" w:rsidRPr="000D1EE6" w:rsidRDefault="000476B5" w:rsidP="00FA27AA">
            <w:pPr>
              <w:jc w:val="right"/>
              <w:rPr>
                <w:sz w:val="20"/>
                <w:szCs w:val="20"/>
                <w:lang w:val="en-GB"/>
              </w:rPr>
            </w:pPr>
            <w:r w:rsidRPr="000D1EE6">
              <w:rPr>
                <w:sz w:val="20"/>
                <w:lang w:val="en-GB"/>
              </w:rPr>
              <w:t>Dec-03</w:t>
            </w:r>
          </w:p>
        </w:tc>
        <w:tc>
          <w:tcPr>
            <w:tcW w:w="917" w:type="pct"/>
            <w:tcBorders>
              <w:top w:val="nil"/>
              <w:left w:val="single" w:sz="4" w:space="0" w:color="auto"/>
              <w:bottom w:val="nil"/>
              <w:right w:val="single" w:sz="4" w:space="0" w:color="auto"/>
            </w:tcBorders>
            <w:shd w:val="clear" w:color="auto" w:fill="FFFFFF" w:themeFill="background1"/>
          </w:tcPr>
          <w:p w14:paraId="65881531" w14:textId="77777777" w:rsidR="000476B5" w:rsidRPr="000D1EE6" w:rsidRDefault="000476B5" w:rsidP="00FA27AA">
            <w:pPr>
              <w:jc w:val="right"/>
              <w:rPr>
                <w:sz w:val="20"/>
                <w:szCs w:val="20"/>
                <w:lang w:val="en-GB"/>
              </w:rPr>
            </w:pPr>
            <w:r w:rsidRPr="000D1EE6">
              <w:rPr>
                <w:sz w:val="20"/>
                <w:lang w:val="en-GB"/>
              </w:rPr>
              <w:t>221,991</w:t>
            </w:r>
          </w:p>
        </w:tc>
      </w:tr>
      <w:tr w:rsidR="000476B5" w:rsidRPr="000D1EE6" w14:paraId="348CCDEB" w14:textId="77777777" w:rsidTr="00EC09FE">
        <w:trPr>
          <w:trHeight w:val="233"/>
        </w:trPr>
        <w:tc>
          <w:tcPr>
            <w:tcW w:w="3181" w:type="pct"/>
            <w:tcBorders>
              <w:top w:val="nil"/>
              <w:left w:val="single" w:sz="4" w:space="0" w:color="auto"/>
              <w:bottom w:val="nil"/>
              <w:right w:val="nil"/>
            </w:tcBorders>
            <w:shd w:val="clear" w:color="auto" w:fill="FFFFFF" w:themeFill="background1"/>
            <w:vAlign w:val="bottom"/>
          </w:tcPr>
          <w:p w14:paraId="4E762895" w14:textId="77777777" w:rsidR="000476B5" w:rsidRPr="000D1EE6" w:rsidRDefault="000476B5" w:rsidP="00FA27AA">
            <w:pPr>
              <w:ind w:left="4567" w:right="-198"/>
              <w:jc w:val="left"/>
              <w:rPr>
                <w:sz w:val="20"/>
                <w:szCs w:val="20"/>
                <w:lang w:val="en-GB"/>
              </w:rPr>
            </w:pPr>
            <w:r w:rsidRPr="000D1EE6">
              <w:rPr>
                <w:sz w:val="20"/>
                <w:lang w:val="en-GB"/>
              </w:rPr>
              <w:t>Phase IV:</w:t>
            </w:r>
          </w:p>
        </w:tc>
        <w:tc>
          <w:tcPr>
            <w:tcW w:w="902" w:type="pct"/>
            <w:tcBorders>
              <w:top w:val="nil"/>
              <w:left w:val="nil"/>
              <w:bottom w:val="nil"/>
              <w:right w:val="single" w:sz="4" w:space="0" w:color="auto"/>
            </w:tcBorders>
            <w:shd w:val="clear" w:color="auto" w:fill="FFFFFF" w:themeFill="background1"/>
            <w:vAlign w:val="bottom"/>
          </w:tcPr>
          <w:p w14:paraId="25FFB0F3" w14:textId="77777777" w:rsidR="000476B5" w:rsidRPr="000D1EE6" w:rsidRDefault="000476B5" w:rsidP="00FA27AA">
            <w:pPr>
              <w:ind w:left="-108"/>
              <w:jc w:val="right"/>
              <w:rPr>
                <w:sz w:val="20"/>
                <w:szCs w:val="20"/>
                <w:lang w:val="en-GB"/>
              </w:rPr>
            </w:pPr>
            <w:r w:rsidRPr="000D1EE6">
              <w:rPr>
                <w:sz w:val="20"/>
                <w:lang w:val="en-GB"/>
              </w:rPr>
              <w:t>Mar-07and Nov-07</w:t>
            </w:r>
          </w:p>
        </w:tc>
        <w:tc>
          <w:tcPr>
            <w:tcW w:w="917" w:type="pct"/>
            <w:tcBorders>
              <w:top w:val="nil"/>
              <w:left w:val="single" w:sz="4" w:space="0" w:color="auto"/>
              <w:bottom w:val="nil"/>
              <w:right w:val="single" w:sz="4" w:space="0" w:color="auto"/>
            </w:tcBorders>
            <w:shd w:val="clear" w:color="auto" w:fill="FFFFFF" w:themeFill="background1"/>
          </w:tcPr>
          <w:p w14:paraId="5D34256E" w14:textId="77777777" w:rsidR="000476B5" w:rsidRPr="000D1EE6" w:rsidRDefault="000476B5" w:rsidP="00FA27AA">
            <w:pPr>
              <w:jc w:val="right"/>
              <w:rPr>
                <w:sz w:val="20"/>
                <w:szCs w:val="20"/>
                <w:lang w:val="en-GB"/>
              </w:rPr>
            </w:pPr>
            <w:r w:rsidRPr="000D1EE6">
              <w:rPr>
                <w:sz w:val="20"/>
                <w:lang w:val="en-GB"/>
              </w:rPr>
              <w:t>112,233</w:t>
            </w:r>
          </w:p>
        </w:tc>
      </w:tr>
      <w:tr w:rsidR="000476B5" w:rsidRPr="000D1EE6" w14:paraId="190F031E" w14:textId="77777777" w:rsidTr="00EC09FE">
        <w:trPr>
          <w:trHeight w:val="233"/>
        </w:trPr>
        <w:tc>
          <w:tcPr>
            <w:tcW w:w="3181" w:type="pct"/>
            <w:tcBorders>
              <w:top w:val="nil"/>
              <w:left w:val="single" w:sz="4" w:space="0" w:color="auto"/>
              <w:bottom w:val="single" w:sz="4" w:space="0" w:color="auto"/>
              <w:right w:val="nil"/>
            </w:tcBorders>
            <w:shd w:val="clear" w:color="auto" w:fill="FFFFFF" w:themeFill="background1"/>
            <w:vAlign w:val="bottom"/>
          </w:tcPr>
          <w:p w14:paraId="18C48BDC" w14:textId="77777777" w:rsidR="000476B5" w:rsidRPr="000D1EE6" w:rsidRDefault="000476B5" w:rsidP="00FA27AA">
            <w:pPr>
              <w:ind w:left="4567" w:right="-198"/>
              <w:jc w:val="left"/>
              <w:rPr>
                <w:sz w:val="20"/>
                <w:szCs w:val="20"/>
                <w:lang w:val="en-GB"/>
              </w:rPr>
            </w:pPr>
            <w:r w:rsidRPr="000D1EE6">
              <w:rPr>
                <w:sz w:val="20"/>
                <w:lang w:val="en-GB"/>
              </w:rPr>
              <w:t>Phase V:</w:t>
            </w:r>
          </w:p>
        </w:tc>
        <w:tc>
          <w:tcPr>
            <w:tcW w:w="902" w:type="pct"/>
            <w:tcBorders>
              <w:top w:val="nil"/>
              <w:left w:val="nil"/>
              <w:bottom w:val="single" w:sz="4" w:space="0" w:color="auto"/>
              <w:right w:val="single" w:sz="4" w:space="0" w:color="auto"/>
            </w:tcBorders>
            <w:shd w:val="clear" w:color="auto" w:fill="FFFFFF" w:themeFill="background1"/>
            <w:vAlign w:val="bottom"/>
          </w:tcPr>
          <w:p w14:paraId="47364872" w14:textId="77777777" w:rsidR="000476B5" w:rsidRPr="000D1EE6" w:rsidRDefault="000476B5" w:rsidP="00FA27AA">
            <w:pPr>
              <w:jc w:val="right"/>
              <w:rPr>
                <w:sz w:val="20"/>
                <w:szCs w:val="20"/>
                <w:lang w:val="en-GB"/>
              </w:rPr>
            </w:pPr>
            <w:r w:rsidRPr="000D1EE6">
              <w:rPr>
                <w:sz w:val="20"/>
                <w:lang w:val="en-GB"/>
              </w:rPr>
              <w:t>Apr-09</w:t>
            </w:r>
          </w:p>
        </w:tc>
        <w:tc>
          <w:tcPr>
            <w:tcW w:w="917" w:type="pct"/>
            <w:tcBorders>
              <w:top w:val="nil"/>
              <w:left w:val="single" w:sz="4" w:space="0" w:color="auto"/>
              <w:bottom w:val="single" w:sz="4" w:space="0" w:color="auto"/>
              <w:right w:val="single" w:sz="4" w:space="0" w:color="auto"/>
            </w:tcBorders>
            <w:shd w:val="clear" w:color="auto" w:fill="FFFFFF" w:themeFill="background1"/>
          </w:tcPr>
          <w:p w14:paraId="088608DF" w14:textId="77777777" w:rsidR="000476B5" w:rsidRPr="000D1EE6" w:rsidRDefault="000476B5" w:rsidP="00FA27AA">
            <w:pPr>
              <w:jc w:val="right"/>
              <w:rPr>
                <w:sz w:val="20"/>
                <w:szCs w:val="20"/>
                <w:lang w:val="en-GB"/>
              </w:rPr>
            </w:pPr>
            <w:r w:rsidRPr="000D1EE6">
              <w:rPr>
                <w:sz w:val="20"/>
                <w:lang w:val="en-GB"/>
              </w:rPr>
              <w:t>94,663</w:t>
            </w:r>
          </w:p>
        </w:tc>
      </w:tr>
      <w:tr w:rsidR="000476B5" w:rsidRPr="000D1EE6" w14:paraId="3D0F0A25" w14:textId="77777777" w:rsidTr="00EC09FE">
        <w:trPr>
          <w:trHeight w:val="233"/>
        </w:trPr>
        <w:tc>
          <w:tcPr>
            <w:tcW w:w="3181" w:type="pct"/>
            <w:tcBorders>
              <w:top w:val="single" w:sz="4" w:space="0" w:color="auto"/>
              <w:left w:val="single" w:sz="4" w:space="0" w:color="auto"/>
              <w:bottom w:val="nil"/>
              <w:right w:val="nil"/>
            </w:tcBorders>
            <w:shd w:val="clear" w:color="auto" w:fill="FFFFFF" w:themeFill="background1"/>
            <w:vAlign w:val="bottom"/>
          </w:tcPr>
          <w:p w14:paraId="6FF760E6" w14:textId="77777777" w:rsidR="000476B5" w:rsidRPr="000D1EE6" w:rsidRDefault="000476B5" w:rsidP="00FA27AA">
            <w:pPr>
              <w:ind w:left="4567" w:right="-198"/>
              <w:jc w:val="left"/>
              <w:rPr>
                <w:sz w:val="20"/>
                <w:szCs w:val="20"/>
                <w:lang w:val="en-GB"/>
              </w:rPr>
            </w:pPr>
            <w:r w:rsidRPr="000D1EE6">
              <w:rPr>
                <w:sz w:val="20"/>
                <w:lang w:val="en-GB"/>
              </w:rPr>
              <w:lastRenderedPageBreak/>
              <w:t>Phase VI:</w:t>
            </w:r>
          </w:p>
        </w:tc>
        <w:tc>
          <w:tcPr>
            <w:tcW w:w="902" w:type="pct"/>
            <w:tcBorders>
              <w:top w:val="single" w:sz="4" w:space="0" w:color="auto"/>
              <w:left w:val="nil"/>
              <w:bottom w:val="nil"/>
              <w:right w:val="single" w:sz="4" w:space="0" w:color="auto"/>
            </w:tcBorders>
            <w:shd w:val="clear" w:color="auto" w:fill="FFFFFF" w:themeFill="background1"/>
          </w:tcPr>
          <w:p w14:paraId="004D50F1" w14:textId="77777777" w:rsidR="000476B5" w:rsidRPr="000D1EE6" w:rsidRDefault="000476B5" w:rsidP="00FA27AA">
            <w:pPr>
              <w:jc w:val="right"/>
              <w:rPr>
                <w:sz w:val="20"/>
                <w:szCs w:val="20"/>
                <w:lang w:val="en-GB"/>
              </w:rPr>
            </w:pPr>
            <w:r w:rsidRPr="000D1EE6">
              <w:rPr>
                <w:sz w:val="20"/>
                <w:lang w:val="en-GB"/>
              </w:rPr>
              <w:t>Dec-10</w:t>
            </w:r>
          </w:p>
        </w:tc>
        <w:tc>
          <w:tcPr>
            <w:tcW w:w="917" w:type="pct"/>
            <w:tcBorders>
              <w:top w:val="single" w:sz="4" w:space="0" w:color="auto"/>
              <w:left w:val="single" w:sz="4" w:space="0" w:color="auto"/>
              <w:bottom w:val="nil"/>
              <w:right w:val="single" w:sz="4" w:space="0" w:color="auto"/>
            </w:tcBorders>
            <w:shd w:val="clear" w:color="auto" w:fill="FFFFFF" w:themeFill="background1"/>
          </w:tcPr>
          <w:p w14:paraId="3126EAEB" w14:textId="77777777" w:rsidR="000476B5" w:rsidRPr="000D1EE6" w:rsidRDefault="000476B5" w:rsidP="00FA27AA">
            <w:pPr>
              <w:jc w:val="right"/>
              <w:rPr>
                <w:sz w:val="20"/>
                <w:szCs w:val="20"/>
                <w:lang w:val="en-GB"/>
              </w:rPr>
            </w:pPr>
            <w:r w:rsidRPr="000D1EE6">
              <w:rPr>
                <w:sz w:val="20"/>
                <w:lang w:val="en-GB"/>
              </w:rPr>
              <w:t>224,467</w:t>
            </w:r>
          </w:p>
        </w:tc>
      </w:tr>
      <w:tr w:rsidR="000476B5" w:rsidRPr="000D1EE6" w14:paraId="73541310" w14:textId="77777777" w:rsidTr="00B656B3">
        <w:trPr>
          <w:trHeight w:val="233"/>
        </w:trPr>
        <w:tc>
          <w:tcPr>
            <w:tcW w:w="3181" w:type="pct"/>
            <w:tcBorders>
              <w:top w:val="nil"/>
              <w:left w:val="single" w:sz="4" w:space="0" w:color="auto"/>
              <w:bottom w:val="single" w:sz="4" w:space="0" w:color="auto"/>
              <w:right w:val="nil"/>
            </w:tcBorders>
            <w:shd w:val="clear" w:color="auto" w:fill="FFFFFF" w:themeFill="background1"/>
            <w:vAlign w:val="bottom"/>
          </w:tcPr>
          <w:p w14:paraId="05050E54" w14:textId="77777777" w:rsidR="000476B5" w:rsidRPr="000D1EE6" w:rsidRDefault="000476B5" w:rsidP="00FA27AA">
            <w:pPr>
              <w:ind w:left="4567" w:right="-198"/>
              <w:jc w:val="left"/>
              <w:rPr>
                <w:sz w:val="20"/>
                <w:szCs w:val="20"/>
                <w:lang w:val="en-GB"/>
              </w:rPr>
            </w:pPr>
            <w:r w:rsidRPr="000D1EE6">
              <w:rPr>
                <w:sz w:val="20"/>
                <w:lang w:val="en-GB"/>
              </w:rPr>
              <w:t>Phase VII:</w:t>
            </w:r>
          </w:p>
        </w:tc>
        <w:tc>
          <w:tcPr>
            <w:tcW w:w="902" w:type="pct"/>
            <w:tcBorders>
              <w:top w:val="nil"/>
              <w:left w:val="nil"/>
              <w:bottom w:val="single" w:sz="4" w:space="0" w:color="auto"/>
              <w:right w:val="single" w:sz="4" w:space="0" w:color="auto"/>
            </w:tcBorders>
            <w:shd w:val="clear" w:color="auto" w:fill="FFFFFF" w:themeFill="background1"/>
          </w:tcPr>
          <w:p w14:paraId="2E035AAC" w14:textId="77777777" w:rsidR="000476B5" w:rsidRPr="000D1EE6" w:rsidRDefault="000476B5" w:rsidP="00FA27AA">
            <w:pPr>
              <w:jc w:val="right"/>
              <w:rPr>
                <w:sz w:val="20"/>
                <w:szCs w:val="20"/>
                <w:lang w:val="en-GB"/>
              </w:rPr>
            </w:pPr>
            <w:r w:rsidRPr="000D1EE6">
              <w:rPr>
                <w:sz w:val="20"/>
                <w:lang w:val="en-GB"/>
              </w:rPr>
              <w:t>Dec-12</w:t>
            </w:r>
          </w:p>
        </w:tc>
        <w:tc>
          <w:tcPr>
            <w:tcW w:w="917" w:type="pct"/>
            <w:tcBorders>
              <w:top w:val="nil"/>
              <w:left w:val="single" w:sz="4" w:space="0" w:color="auto"/>
              <w:bottom w:val="single" w:sz="4" w:space="0" w:color="auto"/>
              <w:right w:val="single" w:sz="4" w:space="0" w:color="auto"/>
            </w:tcBorders>
            <w:shd w:val="clear" w:color="auto" w:fill="FFFFFF" w:themeFill="background1"/>
          </w:tcPr>
          <w:p w14:paraId="51BA4E20" w14:textId="77777777" w:rsidR="000476B5" w:rsidRPr="000D1EE6" w:rsidRDefault="000476B5" w:rsidP="00FA27AA">
            <w:pPr>
              <w:jc w:val="right"/>
              <w:rPr>
                <w:sz w:val="20"/>
                <w:szCs w:val="20"/>
                <w:lang w:val="en-GB"/>
              </w:rPr>
            </w:pPr>
            <w:r w:rsidRPr="000D1EE6">
              <w:rPr>
                <w:sz w:val="20"/>
                <w:lang w:val="en-GB"/>
              </w:rPr>
              <w:t>224,467</w:t>
            </w:r>
          </w:p>
        </w:tc>
      </w:tr>
      <w:tr w:rsidR="000476B5" w:rsidRPr="000D1EE6" w14:paraId="7AA3C6D8" w14:textId="77777777" w:rsidTr="00B656B3">
        <w:trPr>
          <w:trHeight w:val="233"/>
        </w:trPr>
        <w:tc>
          <w:tcPr>
            <w:tcW w:w="3181" w:type="pct"/>
            <w:tcBorders>
              <w:top w:val="single" w:sz="4" w:space="0" w:color="auto"/>
              <w:left w:val="single" w:sz="4" w:space="0" w:color="auto"/>
              <w:bottom w:val="nil"/>
              <w:right w:val="nil"/>
            </w:tcBorders>
            <w:shd w:val="clear" w:color="auto" w:fill="FFFFFF" w:themeFill="background1"/>
            <w:vAlign w:val="bottom"/>
          </w:tcPr>
          <w:p w14:paraId="7B6C4D29" w14:textId="77777777" w:rsidR="000476B5" w:rsidRPr="000D1EE6" w:rsidRDefault="000476B5" w:rsidP="00FA27AA">
            <w:pPr>
              <w:ind w:left="4567" w:right="-198"/>
              <w:jc w:val="left"/>
              <w:rPr>
                <w:sz w:val="20"/>
                <w:szCs w:val="20"/>
                <w:lang w:val="en-GB"/>
              </w:rPr>
            </w:pPr>
            <w:r w:rsidRPr="000D1EE6">
              <w:rPr>
                <w:sz w:val="20"/>
                <w:lang w:val="en-GB"/>
              </w:rPr>
              <w:t>Phase VIII:</w:t>
            </w:r>
          </w:p>
        </w:tc>
        <w:tc>
          <w:tcPr>
            <w:tcW w:w="902" w:type="pct"/>
            <w:tcBorders>
              <w:top w:val="single" w:sz="4" w:space="0" w:color="auto"/>
              <w:left w:val="nil"/>
              <w:bottom w:val="nil"/>
              <w:right w:val="single" w:sz="4" w:space="0" w:color="auto"/>
            </w:tcBorders>
            <w:shd w:val="clear" w:color="auto" w:fill="FFFFFF" w:themeFill="background1"/>
          </w:tcPr>
          <w:p w14:paraId="04D923F2" w14:textId="77777777" w:rsidR="000476B5" w:rsidRPr="000D1EE6" w:rsidRDefault="000476B5" w:rsidP="00FA27AA">
            <w:pPr>
              <w:jc w:val="right"/>
              <w:rPr>
                <w:sz w:val="20"/>
                <w:szCs w:val="20"/>
                <w:lang w:val="en-GB"/>
              </w:rPr>
            </w:pPr>
            <w:r w:rsidRPr="000D1EE6">
              <w:rPr>
                <w:sz w:val="20"/>
                <w:lang w:val="en-GB"/>
              </w:rPr>
              <w:t>Nov-14</w:t>
            </w:r>
          </w:p>
        </w:tc>
        <w:tc>
          <w:tcPr>
            <w:tcW w:w="917" w:type="pct"/>
            <w:tcBorders>
              <w:top w:val="single" w:sz="4" w:space="0" w:color="auto"/>
              <w:left w:val="single" w:sz="4" w:space="0" w:color="auto"/>
              <w:bottom w:val="nil"/>
              <w:right w:val="single" w:sz="4" w:space="0" w:color="auto"/>
            </w:tcBorders>
            <w:shd w:val="clear" w:color="auto" w:fill="FFFFFF" w:themeFill="background1"/>
          </w:tcPr>
          <w:p w14:paraId="1944ACBE" w14:textId="77777777" w:rsidR="000476B5" w:rsidRPr="000D1EE6" w:rsidRDefault="000476B5" w:rsidP="00FA27AA">
            <w:pPr>
              <w:jc w:val="right"/>
              <w:rPr>
                <w:sz w:val="20"/>
                <w:szCs w:val="20"/>
                <w:lang w:val="en-GB"/>
              </w:rPr>
            </w:pPr>
            <w:r w:rsidRPr="000D1EE6">
              <w:rPr>
                <w:sz w:val="20"/>
                <w:lang w:val="en-GB"/>
              </w:rPr>
              <w:t>224,467</w:t>
            </w:r>
          </w:p>
        </w:tc>
      </w:tr>
      <w:tr w:rsidR="000476B5" w:rsidRPr="000D1EE6" w14:paraId="537A6167"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781033CB" w14:textId="77777777" w:rsidR="000476B5" w:rsidRPr="000D1EE6" w:rsidRDefault="000476B5" w:rsidP="00FA27AA">
            <w:pPr>
              <w:ind w:left="4567" w:right="-198"/>
              <w:jc w:val="left"/>
              <w:rPr>
                <w:sz w:val="20"/>
                <w:szCs w:val="20"/>
                <w:lang w:val="en-GB"/>
              </w:rPr>
            </w:pPr>
            <w:r w:rsidRPr="000D1EE6">
              <w:rPr>
                <w:sz w:val="20"/>
                <w:lang w:val="en-GB"/>
              </w:rPr>
              <w:t>Phase IX:</w:t>
            </w:r>
          </w:p>
        </w:tc>
        <w:tc>
          <w:tcPr>
            <w:tcW w:w="902" w:type="pct"/>
            <w:tcBorders>
              <w:top w:val="nil"/>
              <w:left w:val="nil"/>
              <w:bottom w:val="nil"/>
              <w:right w:val="single" w:sz="4" w:space="0" w:color="auto"/>
            </w:tcBorders>
            <w:shd w:val="clear" w:color="auto" w:fill="FFFFFF" w:themeFill="background1"/>
          </w:tcPr>
          <w:p w14:paraId="209FDF2B" w14:textId="77777777" w:rsidR="000476B5" w:rsidRPr="000D1EE6" w:rsidRDefault="000476B5" w:rsidP="00FA27AA">
            <w:pPr>
              <w:jc w:val="right"/>
              <w:rPr>
                <w:sz w:val="20"/>
                <w:szCs w:val="20"/>
                <w:lang w:val="en-GB"/>
              </w:rPr>
            </w:pPr>
            <w:r w:rsidRPr="000D1EE6">
              <w:rPr>
                <w:sz w:val="20"/>
                <w:lang w:val="en-GB"/>
              </w:rPr>
              <w:t>Dec-16</w:t>
            </w:r>
          </w:p>
        </w:tc>
        <w:tc>
          <w:tcPr>
            <w:tcW w:w="917" w:type="pct"/>
            <w:tcBorders>
              <w:top w:val="nil"/>
              <w:left w:val="single" w:sz="4" w:space="0" w:color="auto"/>
              <w:bottom w:val="nil"/>
              <w:right w:val="single" w:sz="4" w:space="0" w:color="auto"/>
            </w:tcBorders>
            <w:shd w:val="clear" w:color="auto" w:fill="FFFFFF" w:themeFill="background1"/>
          </w:tcPr>
          <w:p w14:paraId="3041482B" w14:textId="77777777" w:rsidR="000476B5" w:rsidRPr="000D1EE6" w:rsidRDefault="000476B5" w:rsidP="00FA27AA">
            <w:pPr>
              <w:jc w:val="right"/>
              <w:rPr>
                <w:sz w:val="20"/>
                <w:szCs w:val="20"/>
                <w:lang w:val="en-GB"/>
              </w:rPr>
            </w:pPr>
            <w:r w:rsidRPr="000D1EE6">
              <w:rPr>
                <w:sz w:val="20"/>
                <w:lang w:val="en-GB"/>
              </w:rPr>
              <w:t>224,467</w:t>
            </w:r>
          </w:p>
        </w:tc>
      </w:tr>
      <w:tr w:rsidR="000476B5" w:rsidRPr="000D1EE6" w14:paraId="08164C2F"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18F786B6" w14:textId="77777777" w:rsidR="000476B5" w:rsidRPr="000D1EE6" w:rsidRDefault="000476B5" w:rsidP="00FA27AA">
            <w:pPr>
              <w:ind w:left="4567" w:right="-198"/>
              <w:jc w:val="left"/>
              <w:rPr>
                <w:sz w:val="20"/>
                <w:szCs w:val="20"/>
                <w:lang w:val="en-GB"/>
              </w:rPr>
            </w:pPr>
            <w:r w:rsidRPr="000D1EE6">
              <w:rPr>
                <w:sz w:val="20"/>
                <w:lang w:val="en-GB"/>
              </w:rPr>
              <w:t>Phase X:</w:t>
            </w:r>
          </w:p>
        </w:tc>
        <w:tc>
          <w:tcPr>
            <w:tcW w:w="902" w:type="pct"/>
            <w:tcBorders>
              <w:top w:val="nil"/>
              <w:left w:val="nil"/>
              <w:bottom w:val="nil"/>
              <w:right w:val="single" w:sz="4" w:space="0" w:color="auto"/>
            </w:tcBorders>
            <w:shd w:val="clear" w:color="auto" w:fill="FFFFFF" w:themeFill="background1"/>
          </w:tcPr>
          <w:p w14:paraId="6AF7A2DF" w14:textId="77777777" w:rsidR="000476B5" w:rsidRPr="000D1EE6" w:rsidRDefault="000476B5" w:rsidP="00FA27AA">
            <w:pPr>
              <w:jc w:val="right"/>
              <w:rPr>
                <w:sz w:val="20"/>
                <w:szCs w:val="20"/>
                <w:lang w:val="en-GB"/>
              </w:rPr>
            </w:pPr>
            <w:r w:rsidRPr="000D1EE6">
              <w:rPr>
                <w:sz w:val="20"/>
                <w:lang w:val="en-GB"/>
              </w:rPr>
              <w:t>Dec-18</w:t>
            </w:r>
          </w:p>
        </w:tc>
        <w:tc>
          <w:tcPr>
            <w:tcW w:w="917" w:type="pct"/>
            <w:tcBorders>
              <w:top w:val="nil"/>
              <w:left w:val="single" w:sz="4" w:space="0" w:color="auto"/>
              <w:bottom w:val="nil"/>
              <w:right w:val="single" w:sz="4" w:space="0" w:color="auto"/>
            </w:tcBorders>
            <w:shd w:val="clear" w:color="auto" w:fill="FFFFFF" w:themeFill="background1"/>
          </w:tcPr>
          <w:p w14:paraId="39302C0A" w14:textId="77777777" w:rsidR="000476B5" w:rsidRPr="000D1EE6" w:rsidRDefault="000476B5" w:rsidP="00FA27AA">
            <w:pPr>
              <w:jc w:val="right"/>
              <w:rPr>
                <w:sz w:val="20"/>
                <w:szCs w:val="20"/>
                <w:lang w:val="en-GB"/>
              </w:rPr>
            </w:pPr>
            <w:r w:rsidRPr="000D1EE6">
              <w:rPr>
                <w:sz w:val="20"/>
                <w:lang w:val="en-GB"/>
              </w:rPr>
              <w:t>286,749</w:t>
            </w:r>
          </w:p>
        </w:tc>
      </w:tr>
      <w:tr w:rsidR="000476B5" w:rsidRPr="000D1EE6" w14:paraId="44AB73BA" w14:textId="77777777" w:rsidTr="00FA27AA">
        <w:trPr>
          <w:trHeight w:val="233"/>
        </w:trPr>
        <w:tc>
          <w:tcPr>
            <w:tcW w:w="3181" w:type="pct"/>
            <w:tcBorders>
              <w:top w:val="nil"/>
              <w:left w:val="single" w:sz="4" w:space="0" w:color="auto"/>
              <w:bottom w:val="nil"/>
              <w:right w:val="nil"/>
            </w:tcBorders>
            <w:shd w:val="clear" w:color="auto" w:fill="FFFFFF" w:themeFill="background1"/>
            <w:vAlign w:val="bottom"/>
          </w:tcPr>
          <w:p w14:paraId="5A7564AA" w14:textId="77777777" w:rsidR="000476B5" w:rsidRPr="000D1EE6" w:rsidRDefault="000476B5" w:rsidP="00FA27AA">
            <w:pPr>
              <w:ind w:left="4567" w:right="-198"/>
              <w:jc w:val="left"/>
              <w:rPr>
                <w:sz w:val="20"/>
                <w:szCs w:val="20"/>
                <w:lang w:val="en-GB"/>
              </w:rPr>
            </w:pPr>
            <w:r w:rsidRPr="000D1EE6">
              <w:rPr>
                <w:sz w:val="20"/>
                <w:lang w:val="en-GB"/>
              </w:rPr>
              <w:t>Phase XI:</w:t>
            </w:r>
          </w:p>
        </w:tc>
        <w:tc>
          <w:tcPr>
            <w:tcW w:w="902" w:type="pct"/>
            <w:tcBorders>
              <w:top w:val="nil"/>
              <w:left w:val="nil"/>
              <w:bottom w:val="nil"/>
              <w:right w:val="single" w:sz="4" w:space="0" w:color="auto"/>
            </w:tcBorders>
            <w:shd w:val="clear" w:color="auto" w:fill="FFFFFF" w:themeFill="background1"/>
          </w:tcPr>
          <w:p w14:paraId="64A3B36F" w14:textId="77777777" w:rsidR="000476B5" w:rsidRPr="000D1EE6" w:rsidRDefault="000476B5" w:rsidP="00FA27AA">
            <w:pPr>
              <w:jc w:val="right"/>
              <w:rPr>
                <w:sz w:val="20"/>
                <w:szCs w:val="20"/>
                <w:lang w:val="en-GB"/>
              </w:rPr>
            </w:pPr>
            <w:r w:rsidRPr="000D1EE6">
              <w:rPr>
                <w:sz w:val="20"/>
                <w:lang w:val="en-GB"/>
              </w:rPr>
              <w:t>Jul-21</w:t>
            </w:r>
          </w:p>
        </w:tc>
        <w:tc>
          <w:tcPr>
            <w:tcW w:w="917" w:type="pct"/>
            <w:tcBorders>
              <w:top w:val="nil"/>
              <w:left w:val="single" w:sz="4" w:space="0" w:color="auto"/>
              <w:bottom w:val="nil"/>
              <w:right w:val="single" w:sz="4" w:space="0" w:color="auto"/>
            </w:tcBorders>
            <w:shd w:val="clear" w:color="auto" w:fill="FFFFFF" w:themeFill="background1"/>
          </w:tcPr>
          <w:p w14:paraId="772795D1" w14:textId="77777777" w:rsidR="000476B5" w:rsidRPr="000D1EE6" w:rsidRDefault="000476B5" w:rsidP="00FA27AA">
            <w:pPr>
              <w:jc w:val="right"/>
              <w:rPr>
                <w:sz w:val="20"/>
                <w:szCs w:val="20"/>
                <w:lang w:val="en-GB"/>
              </w:rPr>
            </w:pPr>
            <w:r w:rsidRPr="000D1EE6">
              <w:rPr>
                <w:sz w:val="20"/>
                <w:lang w:val="en-GB"/>
              </w:rPr>
              <w:t>287,318</w:t>
            </w:r>
          </w:p>
        </w:tc>
      </w:tr>
      <w:tr w:rsidR="000476B5" w:rsidRPr="000D1EE6" w14:paraId="18542EC3" w14:textId="77777777" w:rsidTr="00FA27AA">
        <w:trPr>
          <w:trHeight w:val="233"/>
        </w:trPr>
        <w:tc>
          <w:tcPr>
            <w:tcW w:w="4083" w:type="pct"/>
            <w:gridSpan w:val="2"/>
            <w:tcBorders>
              <w:top w:val="nil"/>
              <w:left w:val="single" w:sz="4" w:space="0" w:color="auto"/>
              <w:bottom w:val="single" w:sz="4" w:space="0" w:color="auto"/>
              <w:right w:val="single" w:sz="4" w:space="0" w:color="auto"/>
            </w:tcBorders>
            <w:shd w:val="clear" w:color="auto" w:fill="auto"/>
          </w:tcPr>
          <w:p w14:paraId="008389B4" w14:textId="77777777" w:rsidR="000476B5" w:rsidRPr="000D1EE6" w:rsidRDefault="000476B5" w:rsidP="00FA27AA">
            <w:pPr>
              <w:tabs>
                <w:tab w:val="right" w:pos="7420"/>
              </w:tabs>
              <w:ind w:left="6480" w:right="-108"/>
              <w:jc w:val="left"/>
              <w:rPr>
                <w:sz w:val="20"/>
                <w:szCs w:val="20"/>
                <w:lang w:val="en-GB"/>
              </w:rPr>
            </w:pPr>
            <w:r w:rsidRPr="000D1EE6">
              <w:rPr>
                <w:sz w:val="20"/>
                <w:lang w:val="en-GB"/>
              </w:rPr>
              <w:tab/>
              <w:t>Total:</w:t>
            </w:r>
          </w:p>
        </w:tc>
        <w:tc>
          <w:tcPr>
            <w:tcW w:w="917" w:type="pct"/>
            <w:tcBorders>
              <w:top w:val="nil"/>
              <w:left w:val="single" w:sz="4" w:space="0" w:color="auto"/>
              <w:bottom w:val="single" w:sz="4" w:space="0" w:color="auto"/>
              <w:right w:val="single" w:sz="4" w:space="0" w:color="auto"/>
            </w:tcBorders>
            <w:shd w:val="clear" w:color="auto" w:fill="auto"/>
          </w:tcPr>
          <w:p w14:paraId="51467DC7" w14:textId="77777777" w:rsidR="000476B5" w:rsidRPr="000D1EE6" w:rsidRDefault="000476B5" w:rsidP="00FA27AA">
            <w:pPr>
              <w:jc w:val="right"/>
              <w:rPr>
                <w:sz w:val="20"/>
                <w:szCs w:val="20"/>
                <w:highlight w:val="yellow"/>
                <w:lang w:val="en-GB"/>
              </w:rPr>
            </w:pPr>
            <w:r w:rsidRPr="000D1EE6">
              <w:rPr>
                <w:sz w:val="20"/>
                <w:lang w:val="en-GB"/>
              </w:rPr>
              <w:t>2,615,662</w:t>
            </w:r>
          </w:p>
        </w:tc>
      </w:tr>
      <w:tr w:rsidR="000476B5" w:rsidRPr="000D1EE6" w14:paraId="5362A3E2" w14:textId="77777777" w:rsidTr="00FA27AA">
        <w:trPr>
          <w:trHeight w:val="233"/>
        </w:trPr>
        <w:tc>
          <w:tcPr>
            <w:tcW w:w="4083" w:type="pct"/>
            <w:gridSpan w:val="2"/>
            <w:tcBorders>
              <w:top w:val="single" w:sz="4" w:space="0" w:color="auto"/>
            </w:tcBorders>
            <w:shd w:val="clear" w:color="auto" w:fill="FFFFFF" w:themeFill="background1"/>
          </w:tcPr>
          <w:p w14:paraId="7092AA41" w14:textId="77777777" w:rsidR="000476B5" w:rsidRPr="000D1EE6" w:rsidRDefault="000476B5" w:rsidP="00FA27AA">
            <w:pPr>
              <w:keepNext/>
              <w:jc w:val="left"/>
              <w:rPr>
                <w:sz w:val="20"/>
                <w:szCs w:val="20"/>
                <w:lang w:val="en-GB"/>
              </w:rPr>
            </w:pPr>
            <w:r w:rsidRPr="000D1EE6">
              <w:rPr>
                <w:sz w:val="20"/>
                <w:lang w:val="en-GB"/>
              </w:rPr>
              <w:t>Amount requested for renewal (phase XII) (US $):</w:t>
            </w:r>
          </w:p>
        </w:tc>
        <w:tc>
          <w:tcPr>
            <w:tcW w:w="917" w:type="pct"/>
            <w:tcBorders>
              <w:top w:val="single" w:sz="4" w:space="0" w:color="auto"/>
            </w:tcBorders>
            <w:shd w:val="clear" w:color="auto" w:fill="auto"/>
          </w:tcPr>
          <w:p w14:paraId="459A8164" w14:textId="77777777" w:rsidR="000476B5" w:rsidRPr="000D1EE6" w:rsidRDefault="000476B5" w:rsidP="00FA27AA">
            <w:pPr>
              <w:keepNext/>
              <w:jc w:val="right"/>
              <w:rPr>
                <w:sz w:val="20"/>
                <w:szCs w:val="20"/>
                <w:lang w:val="en-GB"/>
              </w:rPr>
            </w:pPr>
            <w:r w:rsidRPr="000D1EE6">
              <w:rPr>
                <w:sz w:val="20"/>
                <w:lang w:val="en-GB"/>
              </w:rPr>
              <w:t>594,748</w:t>
            </w:r>
          </w:p>
        </w:tc>
      </w:tr>
      <w:tr w:rsidR="000476B5" w:rsidRPr="000D1EE6" w14:paraId="22B56A14" w14:textId="77777777" w:rsidTr="00FA27AA">
        <w:trPr>
          <w:trHeight w:val="233"/>
        </w:trPr>
        <w:tc>
          <w:tcPr>
            <w:tcW w:w="4083" w:type="pct"/>
            <w:gridSpan w:val="2"/>
          </w:tcPr>
          <w:p w14:paraId="0A35E4AE" w14:textId="77777777" w:rsidR="000476B5" w:rsidRPr="000D1EE6" w:rsidRDefault="000476B5" w:rsidP="00FA27AA">
            <w:pPr>
              <w:keepNext/>
              <w:jc w:val="left"/>
              <w:rPr>
                <w:sz w:val="20"/>
                <w:szCs w:val="20"/>
                <w:lang w:val="en-GB"/>
              </w:rPr>
            </w:pPr>
            <w:r w:rsidRPr="000D1EE6">
              <w:rPr>
                <w:sz w:val="20"/>
                <w:lang w:val="en-GB"/>
              </w:rPr>
              <w:t xml:space="preserve">Amount recommended for approval for phase XII (US $): </w:t>
            </w:r>
          </w:p>
        </w:tc>
        <w:tc>
          <w:tcPr>
            <w:tcW w:w="917" w:type="pct"/>
            <w:shd w:val="clear" w:color="auto" w:fill="auto"/>
          </w:tcPr>
          <w:p w14:paraId="509296F1" w14:textId="77777777" w:rsidR="000476B5" w:rsidRPr="000D1EE6" w:rsidRDefault="000476B5" w:rsidP="00FA27AA">
            <w:pPr>
              <w:keepNext/>
              <w:jc w:val="right"/>
              <w:rPr>
                <w:sz w:val="20"/>
                <w:szCs w:val="20"/>
                <w:lang w:val="en-GB"/>
              </w:rPr>
            </w:pPr>
            <w:r w:rsidRPr="000D1EE6">
              <w:rPr>
                <w:sz w:val="20"/>
                <w:lang w:val="en-GB"/>
              </w:rPr>
              <w:t>594,748</w:t>
            </w:r>
          </w:p>
        </w:tc>
      </w:tr>
      <w:tr w:rsidR="000476B5" w:rsidRPr="000D1EE6" w14:paraId="46D757EF" w14:textId="77777777" w:rsidTr="00FA27AA">
        <w:trPr>
          <w:trHeight w:val="233"/>
        </w:trPr>
        <w:tc>
          <w:tcPr>
            <w:tcW w:w="4083" w:type="pct"/>
            <w:gridSpan w:val="2"/>
          </w:tcPr>
          <w:p w14:paraId="24B34288" w14:textId="77777777" w:rsidR="000476B5" w:rsidRPr="000D1EE6" w:rsidRDefault="000476B5" w:rsidP="00FA27AA">
            <w:pPr>
              <w:keepNext/>
              <w:jc w:val="left"/>
              <w:rPr>
                <w:sz w:val="20"/>
                <w:szCs w:val="20"/>
                <w:lang w:val="en-GB"/>
              </w:rPr>
            </w:pPr>
            <w:r w:rsidRPr="000D1EE6">
              <w:rPr>
                <w:sz w:val="20"/>
                <w:lang w:val="en-GB"/>
              </w:rPr>
              <w:t>Agency support costs (US $):</w:t>
            </w:r>
          </w:p>
        </w:tc>
        <w:tc>
          <w:tcPr>
            <w:tcW w:w="917" w:type="pct"/>
            <w:shd w:val="clear" w:color="auto" w:fill="auto"/>
          </w:tcPr>
          <w:p w14:paraId="0C0C16E7" w14:textId="77777777" w:rsidR="000476B5" w:rsidRPr="000D1EE6" w:rsidRDefault="000476B5" w:rsidP="00FA27AA">
            <w:pPr>
              <w:keepNext/>
              <w:jc w:val="right"/>
              <w:rPr>
                <w:sz w:val="20"/>
                <w:szCs w:val="20"/>
                <w:highlight w:val="yellow"/>
                <w:lang w:val="en-GB"/>
              </w:rPr>
            </w:pPr>
            <w:r w:rsidRPr="000D1EE6">
              <w:rPr>
                <w:sz w:val="20"/>
                <w:lang w:val="en-GB"/>
              </w:rPr>
              <w:t>41,632</w:t>
            </w:r>
          </w:p>
        </w:tc>
      </w:tr>
      <w:tr w:rsidR="000476B5" w:rsidRPr="000D1EE6" w14:paraId="12A367B1" w14:textId="77777777" w:rsidTr="00FA27AA">
        <w:trPr>
          <w:trHeight w:val="233"/>
        </w:trPr>
        <w:tc>
          <w:tcPr>
            <w:tcW w:w="4083" w:type="pct"/>
            <w:gridSpan w:val="2"/>
          </w:tcPr>
          <w:p w14:paraId="4E55589F" w14:textId="77777777" w:rsidR="000476B5" w:rsidRPr="000D1EE6" w:rsidRDefault="000476B5" w:rsidP="00FA27AA">
            <w:pPr>
              <w:jc w:val="left"/>
              <w:rPr>
                <w:sz w:val="20"/>
                <w:szCs w:val="20"/>
                <w:lang w:val="en-GB"/>
              </w:rPr>
            </w:pPr>
            <w:r w:rsidRPr="000D1EE6">
              <w:rPr>
                <w:sz w:val="20"/>
                <w:lang w:val="en-GB"/>
              </w:rPr>
              <w:t>Total cost of institutional strengthening phase XII to the Multilateral Fund (US $):</w:t>
            </w:r>
          </w:p>
        </w:tc>
        <w:tc>
          <w:tcPr>
            <w:tcW w:w="917" w:type="pct"/>
            <w:shd w:val="clear" w:color="auto" w:fill="auto"/>
          </w:tcPr>
          <w:p w14:paraId="3B359BB6" w14:textId="77777777" w:rsidR="000476B5" w:rsidRPr="000D1EE6" w:rsidRDefault="000476B5" w:rsidP="00FA27AA">
            <w:pPr>
              <w:jc w:val="right"/>
              <w:rPr>
                <w:sz w:val="20"/>
                <w:szCs w:val="20"/>
                <w:lang w:val="en-GB"/>
              </w:rPr>
            </w:pPr>
            <w:r w:rsidRPr="000D1EE6">
              <w:rPr>
                <w:sz w:val="20"/>
                <w:lang w:val="en-GB"/>
              </w:rPr>
              <w:t>636,380</w:t>
            </w:r>
          </w:p>
        </w:tc>
      </w:tr>
      <w:tr w:rsidR="000476B5" w:rsidRPr="000D1EE6" w14:paraId="12126AB8" w14:textId="77777777" w:rsidTr="00FA27AA">
        <w:trPr>
          <w:trHeight w:val="233"/>
        </w:trPr>
        <w:tc>
          <w:tcPr>
            <w:tcW w:w="4083" w:type="pct"/>
            <w:gridSpan w:val="2"/>
          </w:tcPr>
          <w:p w14:paraId="21CDAB39" w14:textId="77777777" w:rsidR="000476B5" w:rsidRPr="000D1EE6" w:rsidRDefault="000476B5" w:rsidP="00FA27AA">
            <w:pPr>
              <w:jc w:val="left"/>
              <w:rPr>
                <w:sz w:val="20"/>
                <w:szCs w:val="20"/>
                <w:lang w:val="en-GB"/>
              </w:rPr>
            </w:pPr>
            <w:r w:rsidRPr="000D1EE6">
              <w:rPr>
                <w:sz w:val="20"/>
                <w:lang w:val="en-GB"/>
              </w:rPr>
              <w:t>Date of approval of country programme:</w:t>
            </w:r>
          </w:p>
        </w:tc>
        <w:tc>
          <w:tcPr>
            <w:tcW w:w="917" w:type="pct"/>
            <w:shd w:val="clear" w:color="auto" w:fill="FFFFFF" w:themeFill="background1"/>
          </w:tcPr>
          <w:p w14:paraId="6A2E6CD7" w14:textId="77777777" w:rsidR="000476B5" w:rsidRPr="000D1EE6" w:rsidRDefault="000476B5" w:rsidP="00FA27AA">
            <w:pPr>
              <w:jc w:val="right"/>
              <w:rPr>
                <w:sz w:val="20"/>
                <w:szCs w:val="20"/>
                <w:lang w:val="en-GB"/>
              </w:rPr>
            </w:pPr>
            <w:r w:rsidRPr="000D1EE6">
              <w:rPr>
                <w:sz w:val="20"/>
                <w:lang w:val="en-GB"/>
              </w:rPr>
              <w:t>1996</w:t>
            </w:r>
          </w:p>
        </w:tc>
      </w:tr>
      <w:tr w:rsidR="000476B5" w:rsidRPr="000D1EE6" w14:paraId="065C1F31" w14:textId="77777777" w:rsidTr="00FA27AA">
        <w:trPr>
          <w:trHeight w:val="233"/>
        </w:trPr>
        <w:tc>
          <w:tcPr>
            <w:tcW w:w="4083" w:type="pct"/>
            <w:gridSpan w:val="2"/>
            <w:tcBorders>
              <w:bottom w:val="single" w:sz="4" w:space="0" w:color="auto"/>
            </w:tcBorders>
          </w:tcPr>
          <w:p w14:paraId="6794DCEC" w14:textId="77777777" w:rsidR="000476B5" w:rsidRPr="000D1EE6" w:rsidRDefault="000476B5" w:rsidP="00FA27AA">
            <w:pPr>
              <w:jc w:val="left"/>
              <w:rPr>
                <w:sz w:val="20"/>
                <w:szCs w:val="20"/>
                <w:lang w:val="en-GB"/>
              </w:rPr>
            </w:pPr>
            <w:r w:rsidRPr="000D1EE6">
              <w:rPr>
                <w:sz w:val="20"/>
                <w:lang w:val="en-GB"/>
              </w:rPr>
              <w:t>Date of approval of HCFC phase-out management plan:</w:t>
            </w:r>
          </w:p>
        </w:tc>
        <w:tc>
          <w:tcPr>
            <w:tcW w:w="917" w:type="pct"/>
            <w:tcBorders>
              <w:bottom w:val="single" w:sz="4" w:space="0" w:color="auto"/>
            </w:tcBorders>
            <w:shd w:val="clear" w:color="auto" w:fill="FFFFFF" w:themeFill="background1"/>
          </w:tcPr>
          <w:p w14:paraId="54EC3FE5" w14:textId="77777777" w:rsidR="000476B5" w:rsidRPr="000D1EE6" w:rsidRDefault="000476B5" w:rsidP="00FA27AA">
            <w:pPr>
              <w:jc w:val="right"/>
              <w:rPr>
                <w:sz w:val="20"/>
                <w:szCs w:val="20"/>
                <w:lang w:val="en-GB"/>
              </w:rPr>
            </w:pPr>
            <w:r w:rsidRPr="000D1EE6">
              <w:rPr>
                <w:sz w:val="20"/>
                <w:lang w:val="en-GB"/>
              </w:rPr>
              <w:t>2010</w:t>
            </w:r>
          </w:p>
        </w:tc>
      </w:tr>
      <w:tr w:rsidR="000476B5" w:rsidRPr="000D1EE6" w14:paraId="44CB8031" w14:textId="77777777" w:rsidTr="00FA27AA">
        <w:trPr>
          <w:trHeight w:val="233"/>
        </w:trPr>
        <w:tc>
          <w:tcPr>
            <w:tcW w:w="4083" w:type="pct"/>
            <w:gridSpan w:val="2"/>
            <w:tcBorders>
              <w:top w:val="single" w:sz="4" w:space="0" w:color="auto"/>
              <w:left w:val="single" w:sz="4" w:space="0" w:color="auto"/>
              <w:bottom w:val="nil"/>
              <w:right w:val="single" w:sz="4" w:space="0" w:color="auto"/>
            </w:tcBorders>
          </w:tcPr>
          <w:p w14:paraId="17255CF7" w14:textId="2AFBFF94" w:rsidR="000476B5" w:rsidRPr="000D1EE6" w:rsidRDefault="000476B5" w:rsidP="00FA27AA">
            <w:pPr>
              <w:keepNext/>
              <w:spacing w:before="20"/>
              <w:jc w:val="left"/>
              <w:rPr>
                <w:sz w:val="20"/>
                <w:szCs w:val="20"/>
                <w:highlight w:val="yellow"/>
                <w:lang w:val="en-GB"/>
              </w:rPr>
            </w:pPr>
            <w:r w:rsidRPr="000D1EE6">
              <w:rPr>
                <w:color w:val="000000" w:themeColor="text1"/>
                <w:sz w:val="19"/>
                <w:lang w:val="en-GB"/>
              </w:rPr>
              <w:t>Baseline consumption of controlled substances (ODP tonnes for ODS/CO</w:t>
            </w:r>
            <w:r w:rsidRPr="000D1EE6">
              <w:rPr>
                <w:color w:val="000000" w:themeColor="text1"/>
                <w:sz w:val="19"/>
                <w:vertAlign w:val="subscript"/>
                <w:lang w:val="en-GB"/>
              </w:rPr>
              <w:t>2</w:t>
            </w:r>
            <w:r w:rsidRPr="000D1EE6">
              <w:rPr>
                <w:color w:val="000000" w:themeColor="text1"/>
                <w:sz w:val="19"/>
                <w:lang w:val="en-GB"/>
              </w:rPr>
              <w:t>-eq tonnes for HFCs)</w:t>
            </w:r>
            <w:r w:rsidRPr="000D1EE6">
              <w:rPr>
                <w:color w:val="000000" w:themeColor="text1"/>
                <w:sz w:val="20"/>
                <w:lang w:val="en-GB"/>
              </w:rPr>
              <w:t>:</w:t>
            </w:r>
          </w:p>
        </w:tc>
        <w:tc>
          <w:tcPr>
            <w:tcW w:w="917" w:type="pct"/>
            <w:tcBorders>
              <w:top w:val="single" w:sz="4" w:space="0" w:color="auto"/>
              <w:left w:val="single" w:sz="4" w:space="0" w:color="auto"/>
              <w:bottom w:val="nil"/>
              <w:right w:val="single" w:sz="4" w:space="0" w:color="auto"/>
            </w:tcBorders>
            <w:shd w:val="clear" w:color="auto" w:fill="FFFFFF" w:themeFill="background1"/>
            <w:vAlign w:val="bottom"/>
          </w:tcPr>
          <w:p w14:paraId="0F6C321F" w14:textId="77777777" w:rsidR="000476B5" w:rsidRPr="000D1EE6" w:rsidRDefault="000476B5" w:rsidP="00FA27AA">
            <w:pPr>
              <w:keepNext/>
              <w:jc w:val="right"/>
              <w:rPr>
                <w:sz w:val="20"/>
                <w:szCs w:val="20"/>
                <w:lang w:val="en-GB"/>
              </w:rPr>
            </w:pPr>
          </w:p>
        </w:tc>
      </w:tr>
      <w:tr w:rsidR="000476B5" w:rsidRPr="000D1EE6" w14:paraId="59EECA65" w14:textId="77777777" w:rsidTr="00FA27AA">
        <w:trPr>
          <w:trHeight w:val="233"/>
        </w:trPr>
        <w:tc>
          <w:tcPr>
            <w:tcW w:w="4083" w:type="pct"/>
            <w:gridSpan w:val="2"/>
            <w:tcBorders>
              <w:top w:val="nil"/>
              <w:left w:val="single" w:sz="4" w:space="0" w:color="auto"/>
              <w:bottom w:val="nil"/>
              <w:right w:val="single" w:sz="4" w:space="0" w:color="auto"/>
            </w:tcBorders>
          </w:tcPr>
          <w:p w14:paraId="4E01A2BB" w14:textId="77777777" w:rsidR="000476B5" w:rsidRPr="000D1EE6" w:rsidRDefault="000476B5" w:rsidP="00FA27AA">
            <w:pPr>
              <w:keepNext/>
              <w:ind w:left="447" w:hanging="447"/>
              <w:jc w:val="left"/>
              <w:rPr>
                <w:sz w:val="20"/>
                <w:szCs w:val="20"/>
                <w:lang w:val="en-GB"/>
              </w:rPr>
            </w:pPr>
            <w:r w:rsidRPr="000D1EE6">
              <w:rPr>
                <w:sz w:val="20"/>
                <w:lang w:val="en-GB"/>
              </w:rPr>
              <w:t>(a)</w:t>
            </w:r>
            <w:r w:rsidRPr="000D1EE6">
              <w:rPr>
                <w:sz w:val="20"/>
                <w:lang w:val="en-GB"/>
              </w:rPr>
              <w:tab/>
              <w:t>Annex B, Group III (methyl chloroform) (average 1998-2000)</w:t>
            </w:r>
          </w:p>
        </w:tc>
        <w:tc>
          <w:tcPr>
            <w:tcW w:w="917" w:type="pct"/>
            <w:tcBorders>
              <w:top w:val="nil"/>
              <w:left w:val="single" w:sz="4" w:space="0" w:color="auto"/>
              <w:bottom w:val="nil"/>
              <w:right w:val="single" w:sz="4" w:space="0" w:color="auto"/>
            </w:tcBorders>
            <w:shd w:val="clear" w:color="auto" w:fill="FFFFFF" w:themeFill="background1"/>
            <w:vAlign w:val="bottom"/>
          </w:tcPr>
          <w:p w14:paraId="2FCCABFD" w14:textId="77777777" w:rsidR="000476B5" w:rsidRPr="000D1EE6" w:rsidRDefault="000476B5" w:rsidP="00FA27AA">
            <w:pPr>
              <w:keepNext/>
              <w:jc w:val="right"/>
              <w:rPr>
                <w:sz w:val="20"/>
                <w:szCs w:val="20"/>
                <w:lang w:val="en-GB"/>
              </w:rPr>
            </w:pPr>
            <w:r w:rsidRPr="000D1EE6">
              <w:rPr>
                <w:sz w:val="20"/>
                <w:lang w:val="en-GB"/>
              </w:rPr>
              <w:t>2.30</w:t>
            </w:r>
          </w:p>
        </w:tc>
      </w:tr>
      <w:tr w:rsidR="000476B5" w:rsidRPr="000D1EE6" w14:paraId="6D5BD773" w14:textId="77777777" w:rsidTr="00FA27AA">
        <w:trPr>
          <w:trHeight w:val="233"/>
        </w:trPr>
        <w:tc>
          <w:tcPr>
            <w:tcW w:w="4083" w:type="pct"/>
            <w:gridSpan w:val="2"/>
            <w:tcBorders>
              <w:top w:val="nil"/>
              <w:left w:val="single" w:sz="4" w:space="0" w:color="auto"/>
              <w:bottom w:val="nil"/>
              <w:right w:val="single" w:sz="4" w:space="0" w:color="auto"/>
            </w:tcBorders>
          </w:tcPr>
          <w:p w14:paraId="38D77B74" w14:textId="77777777" w:rsidR="000476B5" w:rsidRPr="000D1EE6" w:rsidRDefault="000476B5" w:rsidP="00FA27AA">
            <w:pPr>
              <w:spacing w:after="20"/>
              <w:ind w:left="447" w:hanging="447"/>
              <w:jc w:val="left"/>
              <w:rPr>
                <w:sz w:val="20"/>
                <w:szCs w:val="20"/>
                <w:lang w:val="en-GB"/>
              </w:rPr>
            </w:pPr>
            <w:r w:rsidRPr="000D1EE6">
              <w:rPr>
                <w:sz w:val="20"/>
                <w:lang w:val="en-GB"/>
              </w:rPr>
              <w:t>(b)</w:t>
            </w:r>
            <w:r w:rsidRPr="000D1EE6">
              <w:rPr>
                <w:sz w:val="20"/>
                <w:lang w:val="en-GB"/>
              </w:rPr>
              <w:tab/>
              <w:t>Annex C, Group I (HCFCs) (average 2009-2010)</w:t>
            </w:r>
          </w:p>
        </w:tc>
        <w:tc>
          <w:tcPr>
            <w:tcW w:w="917" w:type="pct"/>
            <w:tcBorders>
              <w:top w:val="nil"/>
              <w:left w:val="single" w:sz="4" w:space="0" w:color="auto"/>
              <w:bottom w:val="nil"/>
              <w:right w:val="single" w:sz="4" w:space="0" w:color="auto"/>
            </w:tcBorders>
            <w:shd w:val="clear" w:color="auto" w:fill="FFFFFF" w:themeFill="background1"/>
            <w:vAlign w:val="bottom"/>
          </w:tcPr>
          <w:p w14:paraId="3DA7E729" w14:textId="77777777" w:rsidR="000476B5" w:rsidRPr="000D1EE6" w:rsidRDefault="000476B5" w:rsidP="00FA27AA">
            <w:pPr>
              <w:jc w:val="right"/>
              <w:rPr>
                <w:sz w:val="20"/>
                <w:szCs w:val="20"/>
                <w:lang w:val="en-GB"/>
              </w:rPr>
            </w:pPr>
            <w:r w:rsidRPr="000D1EE6">
              <w:rPr>
                <w:sz w:val="20"/>
                <w:lang w:val="en-GB"/>
              </w:rPr>
              <w:t>248.11</w:t>
            </w:r>
          </w:p>
        </w:tc>
      </w:tr>
      <w:tr w:rsidR="000476B5" w:rsidRPr="000D1EE6" w14:paraId="18D0FA9E" w14:textId="77777777" w:rsidTr="00FA27AA">
        <w:trPr>
          <w:trHeight w:val="233"/>
        </w:trPr>
        <w:tc>
          <w:tcPr>
            <w:tcW w:w="4083" w:type="pct"/>
            <w:gridSpan w:val="2"/>
            <w:tcBorders>
              <w:top w:val="nil"/>
              <w:bottom w:val="nil"/>
            </w:tcBorders>
          </w:tcPr>
          <w:p w14:paraId="77654285" w14:textId="77777777" w:rsidR="000476B5" w:rsidRPr="000D1EE6" w:rsidRDefault="000476B5" w:rsidP="00FA27AA">
            <w:pPr>
              <w:spacing w:after="20"/>
              <w:ind w:left="447" w:hanging="447"/>
              <w:jc w:val="left"/>
              <w:rPr>
                <w:sz w:val="20"/>
                <w:szCs w:val="20"/>
                <w:lang w:val="en-GB"/>
              </w:rPr>
            </w:pPr>
            <w:r w:rsidRPr="000D1EE6">
              <w:rPr>
                <w:sz w:val="20"/>
                <w:lang w:val="en-GB"/>
              </w:rPr>
              <w:t>(c)</w:t>
            </w:r>
            <w:r w:rsidRPr="000D1EE6">
              <w:rPr>
                <w:sz w:val="20"/>
                <w:lang w:val="en-GB"/>
              </w:rPr>
              <w:tab/>
              <w:t>Annex E, (methyl bromide) (average 1995-1998)</w:t>
            </w:r>
          </w:p>
        </w:tc>
        <w:tc>
          <w:tcPr>
            <w:tcW w:w="917" w:type="pct"/>
            <w:tcBorders>
              <w:top w:val="nil"/>
              <w:bottom w:val="nil"/>
            </w:tcBorders>
            <w:shd w:val="clear" w:color="auto" w:fill="FFFFFF" w:themeFill="background1"/>
            <w:vAlign w:val="bottom"/>
          </w:tcPr>
          <w:p w14:paraId="02B5F051" w14:textId="77777777" w:rsidR="000476B5" w:rsidRPr="000D1EE6" w:rsidRDefault="000476B5" w:rsidP="00FA27AA">
            <w:pPr>
              <w:jc w:val="right"/>
              <w:rPr>
                <w:sz w:val="20"/>
                <w:szCs w:val="20"/>
                <w:lang w:val="en-GB"/>
              </w:rPr>
            </w:pPr>
            <w:r w:rsidRPr="000D1EE6">
              <w:rPr>
                <w:sz w:val="20"/>
                <w:lang w:val="en-GB"/>
              </w:rPr>
              <w:t>14.00</w:t>
            </w:r>
          </w:p>
        </w:tc>
      </w:tr>
      <w:tr w:rsidR="000476B5" w:rsidRPr="000D1EE6" w14:paraId="0A9AED29" w14:textId="77777777" w:rsidTr="00FA27AA">
        <w:trPr>
          <w:trHeight w:val="233"/>
        </w:trPr>
        <w:tc>
          <w:tcPr>
            <w:tcW w:w="4083" w:type="pct"/>
            <w:gridSpan w:val="2"/>
            <w:tcBorders>
              <w:top w:val="nil"/>
              <w:bottom w:val="single" w:sz="4" w:space="0" w:color="auto"/>
            </w:tcBorders>
          </w:tcPr>
          <w:p w14:paraId="242B32CE" w14:textId="77777777" w:rsidR="000476B5" w:rsidRPr="000D1EE6" w:rsidRDefault="000476B5" w:rsidP="00FA27AA">
            <w:pPr>
              <w:spacing w:after="20"/>
              <w:ind w:left="447" w:hanging="447"/>
              <w:jc w:val="left"/>
              <w:rPr>
                <w:sz w:val="20"/>
                <w:szCs w:val="20"/>
                <w:lang w:val="en-GB"/>
              </w:rPr>
            </w:pPr>
            <w:r w:rsidRPr="000D1EE6">
              <w:rPr>
                <w:color w:val="000000" w:themeColor="text1"/>
                <w:sz w:val="20"/>
                <w:lang w:val="en-GB"/>
              </w:rPr>
              <w:t>(d)</w:t>
            </w:r>
            <w:r w:rsidRPr="000D1EE6">
              <w:rPr>
                <w:color w:val="000000" w:themeColor="text1"/>
                <w:sz w:val="20"/>
                <w:lang w:val="en-GB"/>
              </w:rPr>
              <w:tab/>
              <w:t>Annex F (HFCs) (</w:t>
            </w:r>
            <w:r w:rsidRPr="000D1EE6">
              <w:rPr>
                <w:sz w:val="20"/>
                <w:lang w:val="en-GB"/>
              </w:rPr>
              <w:t>average 2020-2022 plus 65% of HCFC baseline)</w:t>
            </w:r>
          </w:p>
        </w:tc>
        <w:tc>
          <w:tcPr>
            <w:tcW w:w="917" w:type="pct"/>
            <w:tcBorders>
              <w:top w:val="nil"/>
              <w:bottom w:val="single" w:sz="4" w:space="0" w:color="auto"/>
            </w:tcBorders>
            <w:shd w:val="clear" w:color="auto" w:fill="FFFFFF" w:themeFill="background1"/>
            <w:vAlign w:val="bottom"/>
          </w:tcPr>
          <w:p w14:paraId="2848C42E" w14:textId="77777777" w:rsidR="000476B5" w:rsidRPr="000D1EE6" w:rsidRDefault="000476B5" w:rsidP="00FA27AA">
            <w:pPr>
              <w:jc w:val="right"/>
              <w:rPr>
                <w:sz w:val="20"/>
                <w:szCs w:val="20"/>
                <w:lang w:val="en-GB"/>
              </w:rPr>
            </w:pPr>
            <w:r w:rsidRPr="000D1EE6">
              <w:rPr>
                <w:sz w:val="20"/>
                <w:lang w:val="en-GB"/>
              </w:rPr>
              <w:t>Not available</w:t>
            </w:r>
          </w:p>
        </w:tc>
      </w:tr>
      <w:tr w:rsidR="000476B5" w:rsidRPr="000D1EE6" w14:paraId="317291D5" w14:textId="77777777" w:rsidTr="00FA27AA">
        <w:trPr>
          <w:trHeight w:val="233"/>
        </w:trPr>
        <w:tc>
          <w:tcPr>
            <w:tcW w:w="4083" w:type="pct"/>
            <w:gridSpan w:val="2"/>
            <w:tcBorders>
              <w:top w:val="single" w:sz="4" w:space="0" w:color="auto"/>
              <w:left w:val="single" w:sz="4" w:space="0" w:color="auto"/>
              <w:bottom w:val="nil"/>
              <w:right w:val="single" w:sz="4" w:space="0" w:color="auto"/>
            </w:tcBorders>
          </w:tcPr>
          <w:p w14:paraId="7488E634" w14:textId="77777777" w:rsidR="000476B5" w:rsidRPr="000D1EE6" w:rsidRDefault="000476B5" w:rsidP="00FA27AA">
            <w:pPr>
              <w:spacing w:before="20"/>
              <w:jc w:val="left"/>
              <w:rPr>
                <w:sz w:val="20"/>
                <w:szCs w:val="20"/>
                <w:lang w:val="en-GB"/>
              </w:rPr>
            </w:pPr>
            <w:r w:rsidRPr="000D1EE6">
              <w:rPr>
                <w:sz w:val="20"/>
                <w:lang w:val="en-GB"/>
              </w:rPr>
              <w:t>Latest reported ODS consumption (2022) (ODP tonnes) as per Article 7:</w:t>
            </w:r>
          </w:p>
        </w:tc>
        <w:tc>
          <w:tcPr>
            <w:tcW w:w="917" w:type="pct"/>
            <w:tcBorders>
              <w:top w:val="single" w:sz="4" w:space="0" w:color="auto"/>
              <w:left w:val="single" w:sz="4" w:space="0" w:color="auto"/>
              <w:bottom w:val="nil"/>
              <w:right w:val="single" w:sz="4" w:space="0" w:color="auto"/>
            </w:tcBorders>
            <w:shd w:val="clear" w:color="auto" w:fill="FFFFFF" w:themeFill="background1"/>
          </w:tcPr>
          <w:p w14:paraId="42F44E74" w14:textId="77777777" w:rsidR="000476B5" w:rsidRPr="000D1EE6" w:rsidRDefault="000476B5" w:rsidP="00FA27AA">
            <w:pPr>
              <w:spacing w:before="20"/>
              <w:jc w:val="right"/>
              <w:rPr>
                <w:sz w:val="20"/>
                <w:szCs w:val="20"/>
                <w:lang w:val="en-GB"/>
              </w:rPr>
            </w:pPr>
          </w:p>
        </w:tc>
      </w:tr>
      <w:tr w:rsidR="000476B5" w:rsidRPr="000D1EE6" w14:paraId="5EBE8D18" w14:textId="77777777" w:rsidTr="00FA27AA">
        <w:trPr>
          <w:trHeight w:val="233"/>
        </w:trPr>
        <w:tc>
          <w:tcPr>
            <w:tcW w:w="4083" w:type="pct"/>
            <w:gridSpan w:val="2"/>
            <w:tcBorders>
              <w:top w:val="nil"/>
              <w:left w:val="single" w:sz="4" w:space="0" w:color="auto"/>
              <w:bottom w:val="nil"/>
              <w:right w:val="single" w:sz="4" w:space="0" w:color="auto"/>
            </w:tcBorders>
          </w:tcPr>
          <w:p w14:paraId="13515C1E" w14:textId="77777777" w:rsidR="000476B5" w:rsidRPr="000D1EE6" w:rsidRDefault="000476B5" w:rsidP="00FA27AA">
            <w:pPr>
              <w:ind w:left="447" w:hanging="447"/>
              <w:jc w:val="left"/>
              <w:rPr>
                <w:sz w:val="20"/>
                <w:szCs w:val="20"/>
                <w:lang w:val="en-GB"/>
              </w:rPr>
            </w:pPr>
            <w:r w:rsidRPr="000D1EE6">
              <w:rPr>
                <w:sz w:val="20"/>
                <w:lang w:val="en-GB"/>
              </w:rPr>
              <w:t>(a)</w:t>
            </w:r>
            <w:r w:rsidRPr="000D1EE6">
              <w:rPr>
                <w:sz w:val="20"/>
                <w:lang w:val="en-GB"/>
              </w:rPr>
              <w:tab/>
              <w:t>Annex B, Group III (methyl chloroform)</w:t>
            </w:r>
          </w:p>
        </w:tc>
        <w:tc>
          <w:tcPr>
            <w:tcW w:w="917" w:type="pct"/>
            <w:tcBorders>
              <w:top w:val="nil"/>
              <w:left w:val="single" w:sz="4" w:space="0" w:color="auto"/>
              <w:bottom w:val="nil"/>
              <w:right w:val="single" w:sz="4" w:space="0" w:color="auto"/>
            </w:tcBorders>
            <w:shd w:val="clear" w:color="auto" w:fill="FFFFFF" w:themeFill="background1"/>
            <w:vAlign w:val="bottom"/>
          </w:tcPr>
          <w:p w14:paraId="3347A62B"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7BDCB972" w14:textId="77777777" w:rsidTr="00FA27AA">
        <w:trPr>
          <w:trHeight w:val="233"/>
        </w:trPr>
        <w:tc>
          <w:tcPr>
            <w:tcW w:w="4083" w:type="pct"/>
            <w:gridSpan w:val="2"/>
            <w:tcBorders>
              <w:top w:val="nil"/>
              <w:left w:val="single" w:sz="4" w:space="0" w:color="auto"/>
              <w:bottom w:val="nil"/>
              <w:right w:val="single" w:sz="4" w:space="0" w:color="auto"/>
            </w:tcBorders>
          </w:tcPr>
          <w:p w14:paraId="4F37CAE1" w14:textId="77777777" w:rsidR="000476B5" w:rsidRPr="000D1EE6" w:rsidRDefault="000476B5" w:rsidP="00FA27AA">
            <w:pPr>
              <w:ind w:left="447" w:hanging="447"/>
              <w:jc w:val="left"/>
              <w:rPr>
                <w:sz w:val="20"/>
                <w:szCs w:val="20"/>
                <w:lang w:val="en-GB"/>
              </w:rPr>
            </w:pPr>
            <w:r w:rsidRPr="000D1EE6">
              <w:rPr>
                <w:sz w:val="20"/>
                <w:lang w:val="en-GB"/>
              </w:rPr>
              <w:t>(b)</w:t>
            </w:r>
            <w:r w:rsidRPr="000D1EE6">
              <w:rPr>
                <w:sz w:val="20"/>
                <w:lang w:val="en-GB"/>
              </w:rPr>
              <w:tab/>
              <w:t>Annex C, Group I (HCFCs)</w:t>
            </w:r>
          </w:p>
        </w:tc>
        <w:tc>
          <w:tcPr>
            <w:tcW w:w="917" w:type="pct"/>
            <w:tcBorders>
              <w:top w:val="nil"/>
              <w:left w:val="single" w:sz="4" w:space="0" w:color="auto"/>
              <w:bottom w:val="nil"/>
              <w:right w:val="single" w:sz="4" w:space="0" w:color="auto"/>
            </w:tcBorders>
            <w:shd w:val="clear" w:color="auto" w:fill="FFFFFF" w:themeFill="background1"/>
            <w:vAlign w:val="bottom"/>
          </w:tcPr>
          <w:p w14:paraId="2A6EE891" w14:textId="77777777" w:rsidR="000476B5" w:rsidRPr="000D1EE6" w:rsidRDefault="000476B5" w:rsidP="00FA27AA">
            <w:pPr>
              <w:jc w:val="right"/>
              <w:rPr>
                <w:sz w:val="20"/>
                <w:szCs w:val="20"/>
                <w:lang w:val="en-GB"/>
              </w:rPr>
            </w:pPr>
            <w:r w:rsidRPr="000D1EE6">
              <w:rPr>
                <w:sz w:val="20"/>
                <w:lang w:val="en-GB"/>
              </w:rPr>
              <w:t>119.09</w:t>
            </w:r>
          </w:p>
        </w:tc>
      </w:tr>
      <w:tr w:rsidR="000476B5" w:rsidRPr="000D1EE6" w14:paraId="3713CB07" w14:textId="77777777" w:rsidTr="00FA27AA">
        <w:trPr>
          <w:trHeight w:val="233"/>
        </w:trPr>
        <w:tc>
          <w:tcPr>
            <w:tcW w:w="4083" w:type="pct"/>
            <w:gridSpan w:val="2"/>
            <w:tcBorders>
              <w:top w:val="nil"/>
              <w:left w:val="single" w:sz="4" w:space="0" w:color="auto"/>
              <w:bottom w:val="nil"/>
              <w:right w:val="single" w:sz="4" w:space="0" w:color="auto"/>
            </w:tcBorders>
          </w:tcPr>
          <w:p w14:paraId="5DC34226" w14:textId="77777777" w:rsidR="000476B5" w:rsidRPr="000D1EE6" w:rsidRDefault="000476B5" w:rsidP="00FA27AA">
            <w:pPr>
              <w:ind w:left="447" w:hanging="447"/>
              <w:jc w:val="left"/>
              <w:rPr>
                <w:sz w:val="20"/>
                <w:szCs w:val="20"/>
                <w:lang w:val="en-GB"/>
              </w:rPr>
            </w:pPr>
            <w:r w:rsidRPr="000D1EE6">
              <w:rPr>
                <w:sz w:val="20"/>
                <w:lang w:val="en-GB"/>
              </w:rPr>
              <w:t>(c)</w:t>
            </w:r>
            <w:r w:rsidRPr="000D1EE6">
              <w:rPr>
                <w:sz w:val="20"/>
                <w:lang w:val="en-GB"/>
              </w:rPr>
              <w:tab/>
              <w:t>Annex E, (methyl bromide)</w:t>
            </w:r>
          </w:p>
        </w:tc>
        <w:tc>
          <w:tcPr>
            <w:tcW w:w="917" w:type="pct"/>
            <w:tcBorders>
              <w:top w:val="nil"/>
              <w:left w:val="single" w:sz="4" w:space="0" w:color="auto"/>
              <w:bottom w:val="nil"/>
              <w:right w:val="single" w:sz="4" w:space="0" w:color="auto"/>
            </w:tcBorders>
            <w:shd w:val="clear" w:color="auto" w:fill="FFFFFF" w:themeFill="background1"/>
            <w:vAlign w:val="bottom"/>
          </w:tcPr>
          <w:p w14:paraId="26CD8FD6"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03763798" w14:textId="77777777" w:rsidTr="00FA27AA">
        <w:trPr>
          <w:trHeight w:val="233"/>
        </w:trPr>
        <w:tc>
          <w:tcPr>
            <w:tcW w:w="4083" w:type="pct"/>
            <w:gridSpan w:val="2"/>
            <w:tcBorders>
              <w:top w:val="nil"/>
              <w:left w:val="single" w:sz="4" w:space="0" w:color="auto"/>
              <w:bottom w:val="nil"/>
              <w:right w:val="single" w:sz="4" w:space="0" w:color="auto"/>
            </w:tcBorders>
          </w:tcPr>
          <w:p w14:paraId="0D608D8F" w14:textId="77777777" w:rsidR="000476B5" w:rsidRPr="000D1EE6" w:rsidRDefault="000476B5" w:rsidP="00FA27AA">
            <w:pPr>
              <w:tabs>
                <w:tab w:val="right" w:pos="7397"/>
              </w:tabs>
              <w:ind w:left="6480" w:right="-108"/>
              <w:jc w:val="left"/>
              <w:rPr>
                <w:sz w:val="20"/>
                <w:szCs w:val="20"/>
                <w:lang w:val="en-GB"/>
              </w:rPr>
            </w:pPr>
            <w:r w:rsidRPr="000D1EE6">
              <w:rPr>
                <w:sz w:val="20"/>
                <w:lang w:val="en-GB"/>
              </w:rPr>
              <w:tab/>
              <w:t>Total:</w:t>
            </w:r>
          </w:p>
        </w:tc>
        <w:tc>
          <w:tcPr>
            <w:tcW w:w="917" w:type="pct"/>
            <w:tcBorders>
              <w:top w:val="nil"/>
              <w:left w:val="single" w:sz="4" w:space="0" w:color="auto"/>
              <w:bottom w:val="nil"/>
              <w:right w:val="single" w:sz="4" w:space="0" w:color="auto"/>
            </w:tcBorders>
            <w:shd w:val="clear" w:color="auto" w:fill="FFFFFF" w:themeFill="background1"/>
            <w:vAlign w:val="bottom"/>
          </w:tcPr>
          <w:p w14:paraId="4C235B66" w14:textId="77777777" w:rsidR="000476B5" w:rsidRPr="000D1EE6" w:rsidRDefault="000476B5" w:rsidP="00FA27AA">
            <w:pPr>
              <w:jc w:val="right"/>
              <w:rPr>
                <w:sz w:val="20"/>
                <w:szCs w:val="20"/>
                <w:lang w:val="en-GB"/>
              </w:rPr>
            </w:pPr>
            <w:r w:rsidRPr="000D1EE6">
              <w:rPr>
                <w:sz w:val="20"/>
                <w:lang w:val="en-GB"/>
              </w:rPr>
              <w:t>119.09</w:t>
            </w:r>
          </w:p>
        </w:tc>
      </w:tr>
      <w:tr w:rsidR="000476B5" w:rsidRPr="000D1EE6" w14:paraId="14DDEC7C" w14:textId="77777777" w:rsidTr="00FA27AA">
        <w:trPr>
          <w:trHeight w:val="233"/>
        </w:trPr>
        <w:tc>
          <w:tcPr>
            <w:tcW w:w="4083" w:type="pct"/>
            <w:gridSpan w:val="2"/>
            <w:tcBorders>
              <w:top w:val="nil"/>
              <w:left w:val="single" w:sz="4" w:space="0" w:color="auto"/>
              <w:bottom w:val="single" w:sz="4" w:space="0" w:color="auto"/>
              <w:right w:val="single" w:sz="4" w:space="0" w:color="auto"/>
            </w:tcBorders>
          </w:tcPr>
          <w:p w14:paraId="693F6608" w14:textId="2FA740E5" w:rsidR="000476B5" w:rsidRPr="000D1EE6" w:rsidRDefault="0025394B" w:rsidP="00FA27AA">
            <w:pPr>
              <w:tabs>
                <w:tab w:val="right" w:pos="7397"/>
              </w:tabs>
              <w:ind w:left="447" w:right="-108" w:hanging="447"/>
              <w:jc w:val="left"/>
              <w:rPr>
                <w:sz w:val="20"/>
                <w:szCs w:val="20"/>
                <w:lang w:val="en-GB"/>
              </w:rPr>
            </w:pPr>
            <w:r w:rsidRPr="000D1EE6">
              <w:rPr>
                <w:color w:val="000000" w:themeColor="text1"/>
                <w:sz w:val="20"/>
                <w:lang w:val="en-GB"/>
              </w:rPr>
              <w:t>Latest reported Annex F (HFCs) consumption (2022) (CO</w:t>
            </w:r>
            <w:r w:rsidRPr="000D1EE6">
              <w:rPr>
                <w:color w:val="000000" w:themeColor="text1"/>
                <w:sz w:val="20"/>
                <w:vertAlign w:val="subscript"/>
                <w:lang w:val="en-GB"/>
              </w:rPr>
              <w:t>2</w:t>
            </w:r>
            <w:r w:rsidRPr="000D1EE6">
              <w:rPr>
                <w:color w:val="000000" w:themeColor="text1"/>
                <w:sz w:val="20"/>
                <w:lang w:val="en-GB"/>
              </w:rPr>
              <w:t xml:space="preserve">-eq tonnes) as per Article 7 </w:t>
            </w:r>
          </w:p>
        </w:tc>
        <w:tc>
          <w:tcPr>
            <w:tcW w:w="917" w:type="pct"/>
            <w:tcBorders>
              <w:top w:val="nil"/>
              <w:left w:val="single" w:sz="4" w:space="0" w:color="auto"/>
              <w:bottom w:val="single" w:sz="4" w:space="0" w:color="auto"/>
              <w:right w:val="single" w:sz="4" w:space="0" w:color="auto"/>
            </w:tcBorders>
            <w:shd w:val="clear" w:color="auto" w:fill="FFFFFF" w:themeFill="background1"/>
            <w:vAlign w:val="bottom"/>
          </w:tcPr>
          <w:p w14:paraId="403A3A5E" w14:textId="77777777" w:rsidR="000476B5" w:rsidRPr="000D1EE6" w:rsidRDefault="000476B5" w:rsidP="00FA27AA">
            <w:pPr>
              <w:jc w:val="right"/>
              <w:rPr>
                <w:sz w:val="20"/>
                <w:szCs w:val="20"/>
                <w:lang w:val="en-GB"/>
              </w:rPr>
            </w:pPr>
            <w:r w:rsidRPr="000D1EE6">
              <w:rPr>
                <w:sz w:val="20"/>
                <w:lang w:val="en-GB"/>
              </w:rPr>
              <w:t>Not available</w:t>
            </w:r>
          </w:p>
        </w:tc>
      </w:tr>
      <w:tr w:rsidR="000476B5" w:rsidRPr="000D1EE6" w14:paraId="7D0A0358" w14:textId="77777777" w:rsidTr="00FA27AA">
        <w:trPr>
          <w:trHeight w:val="233"/>
        </w:trPr>
        <w:tc>
          <w:tcPr>
            <w:tcW w:w="4083" w:type="pct"/>
            <w:gridSpan w:val="2"/>
            <w:tcBorders>
              <w:top w:val="nil"/>
              <w:left w:val="single" w:sz="4" w:space="0" w:color="auto"/>
              <w:bottom w:val="single" w:sz="4" w:space="0" w:color="auto"/>
              <w:right w:val="single" w:sz="4" w:space="0" w:color="auto"/>
            </w:tcBorders>
          </w:tcPr>
          <w:p w14:paraId="20C61DB3" w14:textId="77777777" w:rsidR="000476B5" w:rsidRPr="000D1EE6" w:rsidRDefault="000476B5" w:rsidP="00FA27AA">
            <w:pPr>
              <w:jc w:val="left"/>
              <w:rPr>
                <w:sz w:val="20"/>
                <w:szCs w:val="20"/>
                <w:lang w:val="en-GB"/>
              </w:rPr>
            </w:pPr>
            <w:r w:rsidRPr="000D1EE6">
              <w:rPr>
                <w:sz w:val="20"/>
                <w:lang w:val="en-GB"/>
              </w:rPr>
              <w:t>Year of reported country programme implementation data:</w:t>
            </w:r>
          </w:p>
        </w:tc>
        <w:tc>
          <w:tcPr>
            <w:tcW w:w="917" w:type="pct"/>
            <w:tcBorders>
              <w:top w:val="nil"/>
              <w:left w:val="single" w:sz="4" w:space="0" w:color="auto"/>
              <w:bottom w:val="single" w:sz="4" w:space="0" w:color="auto"/>
              <w:right w:val="single" w:sz="4" w:space="0" w:color="auto"/>
            </w:tcBorders>
            <w:shd w:val="clear" w:color="auto" w:fill="FFFFFF" w:themeFill="background1"/>
          </w:tcPr>
          <w:p w14:paraId="6B6E2EE5" w14:textId="77777777" w:rsidR="000476B5" w:rsidRPr="000D1EE6" w:rsidRDefault="000476B5" w:rsidP="00FA27AA">
            <w:pPr>
              <w:jc w:val="right"/>
              <w:rPr>
                <w:sz w:val="20"/>
                <w:szCs w:val="20"/>
                <w:lang w:val="en-GB"/>
              </w:rPr>
            </w:pPr>
            <w:r w:rsidRPr="000D1EE6">
              <w:rPr>
                <w:sz w:val="20"/>
                <w:lang w:val="en-GB"/>
              </w:rPr>
              <w:t>2022</w:t>
            </w:r>
          </w:p>
        </w:tc>
      </w:tr>
      <w:tr w:rsidR="000476B5" w:rsidRPr="000D1EE6" w14:paraId="2D95A763" w14:textId="77777777" w:rsidTr="00FA27AA">
        <w:trPr>
          <w:trHeight w:val="233"/>
        </w:trPr>
        <w:tc>
          <w:tcPr>
            <w:tcW w:w="4083" w:type="pct"/>
            <w:gridSpan w:val="2"/>
            <w:tcBorders>
              <w:top w:val="single" w:sz="4" w:space="0" w:color="auto"/>
            </w:tcBorders>
          </w:tcPr>
          <w:p w14:paraId="042F466D" w14:textId="77777777" w:rsidR="000476B5" w:rsidRPr="000D1EE6" w:rsidRDefault="000476B5" w:rsidP="00FA27AA">
            <w:pPr>
              <w:jc w:val="left"/>
              <w:rPr>
                <w:sz w:val="20"/>
                <w:szCs w:val="20"/>
                <w:lang w:val="en-GB"/>
              </w:rPr>
            </w:pPr>
            <w:r w:rsidRPr="000D1EE6">
              <w:rPr>
                <w:sz w:val="20"/>
                <w:lang w:val="en-GB"/>
              </w:rPr>
              <w:t>Amount approved for projects (as at June 2023) (US $):</w:t>
            </w:r>
          </w:p>
        </w:tc>
        <w:tc>
          <w:tcPr>
            <w:tcW w:w="917" w:type="pct"/>
            <w:tcBorders>
              <w:top w:val="single" w:sz="4" w:space="0" w:color="auto"/>
            </w:tcBorders>
            <w:shd w:val="clear" w:color="auto" w:fill="auto"/>
            <w:vAlign w:val="bottom"/>
          </w:tcPr>
          <w:p w14:paraId="24AD7607" w14:textId="77777777" w:rsidR="000476B5" w:rsidRPr="000D1EE6" w:rsidRDefault="000476B5" w:rsidP="00FA27AA">
            <w:pPr>
              <w:jc w:val="right"/>
              <w:rPr>
                <w:sz w:val="20"/>
                <w:szCs w:val="20"/>
                <w:lang w:val="en-GB"/>
              </w:rPr>
            </w:pPr>
            <w:r w:rsidRPr="000D1EE6">
              <w:rPr>
                <w:sz w:val="20"/>
                <w:lang w:val="en-GB"/>
              </w:rPr>
              <w:t>34,901,112</w:t>
            </w:r>
          </w:p>
        </w:tc>
      </w:tr>
      <w:tr w:rsidR="000476B5" w:rsidRPr="000D1EE6" w14:paraId="33EF630B" w14:textId="77777777" w:rsidTr="00FA27AA">
        <w:trPr>
          <w:trHeight w:val="233"/>
        </w:trPr>
        <w:tc>
          <w:tcPr>
            <w:tcW w:w="4083" w:type="pct"/>
            <w:gridSpan w:val="2"/>
          </w:tcPr>
          <w:p w14:paraId="61434752" w14:textId="77777777" w:rsidR="000476B5" w:rsidRPr="000D1EE6" w:rsidRDefault="000476B5" w:rsidP="00FA27AA">
            <w:pPr>
              <w:jc w:val="left"/>
              <w:rPr>
                <w:sz w:val="20"/>
                <w:szCs w:val="20"/>
                <w:lang w:val="en-GB"/>
              </w:rPr>
            </w:pPr>
            <w:r w:rsidRPr="000D1EE6">
              <w:rPr>
                <w:sz w:val="20"/>
                <w:lang w:val="en-GB"/>
              </w:rPr>
              <w:t>Amount disbursed (as at December 2022) (US $):</w:t>
            </w:r>
          </w:p>
        </w:tc>
        <w:tc>
          <w:tcPr>
            <w:tcW w:w="917" w:type="pct"/>
            <w:shd w:val="clear" w:color="auto" w:fill="auto"/>
          </w:tcPr>
          <w:p w14:paraId="6D140421" w14:textId="77777777" w:rsidR="000476B5" w:rsidRPr="000D1EE6" w:rsidRDefault="000476B5" w:rsidP="00FA27AA">
            <w:pPr>
              <w:jc w:val="right"/>
              <w:rPr>
                <w:sz w:val="20"/>
                <w:szCs w:val="20"/>
                <w:lang w:val="en-GB"/>
              </w:rPr>
            </w:pPr>
            <w:r w:rsidRPr="000D1EE6">
              <w:rPr>
                <w:sz w:val="20"/>
                <w:lang w:val="en-GB"/>
              </w:rPr>
              <w:t>30,739,978</w:t>
            </w:r>
          </w:p>
        </w:tc>
      </w:tr>
      <w:tr w:rsidR="000476B5" w:rsidRPr="000D1EE6" w14:paraId="4BD4C3EF" w14:textId="77777777" w:rsidTr="00FA27AA">
        <w:trPr>
          <w:trHeight w:val="233"/>
        </w:trPr>
        <w:tc>
          <w:tcPr>
            <w:tcW w:w="4083" w:type="pct"/>
            <w:gridSpan w:val="2"/>
          </w:tcPr>
          <w:p w14:paraId="01B77CFC" w14:textId="77777777" w:rsidR="000476B5" w:rsidRPr="000D1EE6" w:rsidRDefault="000476B5" w:rsidP="00FA27AA">
            <w:pPr>
              <w:jc w:val="left"/>
              <w:rPr>
                <w:sz w:val="20"/>
                <w:szCs w:val="20"/>
                <w:lang w:val="en-GB"/>
              </w:rPr>
            </w:pPr>
            <w:r w:rsidRPr="000D1EE6">
              <w:rPr>
                <w:sz w:val="20"/>
                <w:lang w:val="en-GB"/>
              </w:rPr>
              <w:t>ODS to be phased out (as at June 2023) (ODP tonnes):</w:t>
            </w:r>
          </w:p>
        </w:tc>
        <w:tc>
          <w:tcPr>
            <w:tcW w:w="917" w:type="pct"/>
            <w:shd w:val="clear" w:color="auto" w:fill="auto"/>
            <w:vAlign w:val="bottom"/>
          </w:tcPr>
          <w:p w14:paraId="774276CE" w14:textId="77777777" w:rsidR="000476B5" w:rsidRPr="000D1EE6" w:rsidRDefault="000476B5" w:rsidP="00FA27AA">
            <w:pPr>
              <w:jc w:val="right"/>
              <w:rPr>
                <w:sz w:val="20"/>
                <w:szCs w:val="20"/>
                <w:lang w:val="en-GB"/>
              </w:rPr>
            </w:pPr>
            <w:r w:rsidRPr="000D1EE6">
              <w:rPr>
                <w:sz w:val="20"/>
                <w:lang w:val="en-GB"/>
              </w:rPr>
              <w:t>2,632.3</w:t>
            </w:r>
          </w:p>
        </w:tc>
      </w:tr>
      <w:tr w:rsidR="000476B5" w:rsidRPr="000D1EE6" w14:paraId="3A208BE2" w14:textId="77777777" w:rsidTr="00FA27AA">
        <w:trPr>
          <w:trHeight w:val="233"/>
        </w:trPr>
        <w:tc>
          <w:tcPr>
            <w:tcW w:w="4083" w:type="pct"/>
            <w:gridSpan w:val="2"/>
          </w:tcPr>
          <w:p w14:paraId="3C6D8569" w14:textId="77777777" w:rsidR="000476B5" w:rsidRPr="000D1EE6" w:rsidRDefault="000476B5" w:rsidP="00FA27AA">
            <w:pPr>
              <w:jc w:val="left"/>
              <w:rPr>
                <w:sz w:val="20"/>
                <w:szCs w:val="20"/>
                <w:lang w:val="en-GB"/>
              </w:rPr>
            </w:pPr>
            <w:r w:rsidRPr="000D1EE6">
              <w:rPr>
                <w:sz w:val="20"/>
                <w:lang w:val="en-GB"/>
              </w:rPr>
              <w:t>ODS phased out (as at December 2022) (ODP tonnes):</w:t>
            </w:r>
          </w:p>
        </w:tc>
        <w:tc>
          <w:tcPr>
            <w:tcW w:w="917" w:type="pct"/>
            <w:shd w:val="clear" w:color="auto" w:fill="auto"/>
          </w:tcPr>
          <w:p w14:paraId="50A3E1F6" w14:textId="77777777" w:rsidR="000476B5" w:rsidRPr="000D1EE6" w:rsidRDefault="000476B5" w:rsidP="00FA27AA">
            <w:pPr>
              <w:jc w:val="right"/>
              <w:rPr>
                <w:sz w:val="20"/>
                <w:szCs w:val="20"/>
                <w:lang w:val="en-GB"/>
              </w:rPr>
            </w:pPr>
            <w:r w:rsidRPr="000D1EE6">
              <w:rPr>
                <w:sz w:val="20"/>
                <w:lang w:val="en-GB"/>
              </w:rPr>
              <w:t>2,610.3</w:t>
            </w:r>
          </w:p>
        </w:tc>
      </w:tr>
    </w:tbl>
    <w:p w14:paraId="0DA33E10" w14:textId="77777777" w:rsidR="000476B5" w:rsidRPr="000D1EE6" w:rsidRDefault="000476B5" w:rsidP="000476B5">
      <w:pPr>
        <w:outlineLvl w:val="0"/>
        <w:rPr>
          <w:lang w:val="en-GB"/>
        </w:rPr>
      </w:pPr>
    </w:p>
    <w:p w14:paraId="4A90A0F0" w14:textId="77777777" w:rsidR="000476B5" w:rsidRPr="000D1EE6" w:rsidRDefault="000476B5" w:rsidP="000476B5">
      <w:pPr>
        <w:numPr>
          <w:ilvl w:val="0"/>
          <w:numId w:val="1"/>
        </w:numPr>
        <w:spacing w:after="240"/>
        <w:outlineLvl w:val="0"/>
        <w:rPr>
          <w:lang w:val="en-GB"/>
        </w:rPr>
      </w:pPr>
      <w:r w:rsidRPr="000D1EE6">
        <w:rPr>
          <w:lang w:val="en-GB"/>
        </w:rPr>
        <w:t>Summary of activities and funds approved by the Executive Committee:</w:t>
      </w:r>
    </w:p>
    <w:tbl>
      <w:tblPr>
        <w:tblStyle w:val="TableGrid"/>
        <w:tblW w:w="4925" w:type="pct"/>
        <w:tblLayout w:type="fixed"/>
        <w:tblLook w:val="01E0" w:firstRow="1" w:lastRow="1" w:firstColumn="1" w:lastColumn="1" w:noHBand="0" w:noVBand="0"/>
      </w:tblPr>
      <w:tblGrid>
        <w:gridCol w:w="7508"/>
        <w:gridCol w:w="1702"/>
      </w:tblGrid>
      <w:tr w:rsidR="000476B5" w:rsidRPr="000D1EE6" w14:paraId="408FA261" w14:textId="77777777" w:rsidTr="00FA27AA">
        <w:tc>
          <w:tcPr>
            <w:tcW w:w="4076" w:type="pct"/>
            <w:tcBorders>
              <w:bottom w:val="single" w:sz="4" w:space="0" w:color="auto"/>
            </w:tcBorders>
          </w:tcPr>
          <w:p w14:paraId="297AE8B6" w14:textId="77777777" w:rsidR="000476B5" w:rsidRPr="000D1EE6" w:rsidRDefault="000476B5" w:rsidP="00FA27AA">
            <w:pPr>
              <w:widowControl w:val="0"/>
              <w:jc w:val="left"/>
              <w:rPr>
                <w:b/>
                <w:sz w:val="20"/>
                <w:lang w:val="en-GB"/>
              </w:rPr>
            </w:pPr>
            <w:r w:rsidRPr="000D1EE6">
              <w:rPr>
                <w:b/>
                <w:sz w:val="20"/>
                <w:lang w:val="en-GB"/>
              </w:rPr>
              <w:t>Summary of activities</w:t>
            </w:r>
          </w:p>
          <w:p w14:paraId="6B3E5991" w14:textId="77777777" w:rsidR="000476B5" w:rsidRPr="000D1EE6" w:rsidRDefault="000476B5" w:rsidP="00FA27AA">
            <w:pPr>
              <w:widowControl w:val="0"/>
              <w:jc w:val="left"/>
              <w:rPr>
                <w:b/>
                <w:sz w:val="20"/>
                <w:lang w:val="en-GB"/>
              </w:rPr>
            </w:pPr>
          </w:p>
        </w:tc>
        <w:tc>
          <w:tcPr>
            <w:tcW w:w="924" w:type="pct"/>
            <w:tcBorders>
              <w:bottom w:val="single" w:sz="4" w:space="0" w:color="auto"/>
            </w:tcBorders>
          </w:tcPr>
          <w:p w14:paraId="51FF0C81" w14:textId="77777777" w:rsidR="000476B5" w:rsidRPr="000D1EE6" w:rsidRDefault="000476B5" w:rsidP="00FA27AA">
            <w:pPr>
              <w:widowControl w:val="0"/>
              <w:jc w:val="center"/>
              <w:rPr>
                <w:b/>
                <w:sz w:val="20"/>
                <w:lang w:val="en-GB"/>
              </w:rPr>
            </w:pPr>
            <w:r w:rsidRPr="000D1EE6">
              <w:rPr>
                <w:b/>
                <w:sz w:val="20"/>
                <w:lang w:val="en-GB"/>
              </w:rPr>
              <w:t>Funds approved (US $)</w:t>
            </w:r>
          </w:p>
        </w:tc>
      </w:tr>
      <w:tr w:rsidR="000476B5" w:rsidRPr="000D1EE6" w14:paraId="11E69131" w14:textId="77777777" w:rsidTr="00FA27AA">
        <w:tc>
          <w:tcPr>
            <w:tcW w:w="4076" w:type="pct"/>
            <w:tcBorders>
              <w:top w:val="single" w:sz="4" w:space="0" w:color="auto"/>
              <w:left w:val="single" w:sz="4" w:space="0" w:color="auto"/>
              <w:bottom w:val="single" w:sz="4" w:space="0" w:color="auto"/>
              <w:right w:val="single" w:sz="4" w:space="0" w:color="auto"/>
            </w:tcBorders>
          </w:tcPr>
          <w:p w14:paraId="61554432" w14:textId="77777777" w:rsidR="000476B5" w:rsidRPr="000D1EE6" w:rsidRDefault="000476B5" w:rsidP="00FA27AA">
            <w:pPr>
              <w:widowControl w:val="0"/>
              <w:ind w:left="447" w:hanging="447"/>
              <w:jc w:val="left"/>
              <w:rPr>
                <w:sz w:val="20"/>
                <w:lang w:val="en-GB"/>
              </w:rPr>
            </w:pPr>
            <w:r w:rsidRPr="000D1EE6">
              <w:rPr>
                <w:sz w:val="20"/>
                <w:lang w:val="en-GB"/>
              </w:rPr>
              <w:t>(a)</w:t>
            </w:r>
            <w:r w:rsidRPr="000D1EE6">
              <w:rPr>
                <w:sz w:val="20"/>
                <w:lang w:val="en-GB"/>
              </w:rPr>
              <w:tab/>
              <w:t>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1F260DA7" w14:textId="77777777" w:rsidR="000476B5" w:rsidRPr="000D1EE6" w:rsidRDefault="000476B5" w:rsidP="00FA27AA">
            <w:pPr>
              <w:widowControl w:val="0"/>
              <w:jc w:val="right"/>
              <w:rPr>
                <w:sz w:val="20"/>
                <w:highlight w:val="yellow"/>
                <w:lang w:val="en-GB"/>
              </w:rPr>
            </w:pPr>
            <w:r w:rsidRPr="000D1EE6">
              <w:rPr>
                <w:sz w:val="20"/>
                <w:lang w:val="en-GB"/>
              </w:rPr>
              <w:t>27,350,844</w:t>
            </w:r>
          </w:p>
        </w:tc>
      </w:tr>
      <w:tr w:rsidR="000476B5" w:rsidRPr="000D1EE6" w14:paraId="07AB04A3" w14:textId="77777777" w:rsidTr="00FA27AA">
        <w:tc>
          <w:tcPr>
            <w:tcW w:w="4076" w:type="pct"/>
            <w:tcBorders>
              <w:top w:val="single" w:sz="4" w:space="0" w:color="auto"/>
              <w:left w:val="single" w:sz="4" w:space="0" w:color="auto"/>
              <w:bottom w:val="single" w:sz="4" w:space="0" w:color="auto"/>
              <w:right w:val="single" w:sz="4" w:space="0" w:color="auto"/>
            </w:tcBorders>
          </w:tcPr>
          <w:p w14:paraId="555CD041" w14:textId="77777777" w:rsidR="000476B5" w:rsidRPr="000D1EE6" w:rsidRDefault="000476B5" w:rsidP="00FA27AA">
            <w:pPr>
              <w:widowControl w:val="0"/>
              <w:ind w:left="447" w:hanging="447"/>
              <w:rPr>
                <w:sz w:val="20"/>
                <w:lang w:val="en-GB"/>
              </w:rPr>
            </w:pPr>
            <w:r w:rsidRPr="000D1EE6">
              <w:rPr>
                <w:sz w:val="20"/>
                <w:lang w:val="en-GB"/>
              </w:rPr>
              <w:t>(b)</w:t>
            </w:r>
            <w:r w:rsidRPr="000D1EE6">
              <w:rPr>
                <w:sz w:val="20"/>
                <w:lang w:val="en-GB"/>
              </w:rPr>
              <w:tab/>
              <w:t>Institutional strengthening:</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64AE2414" w14:textId="77777777" w:rsidR="000476B5" w:rsidRPr="000D1EE6" w:rsidRDefault="000476B5" w:rsidP="00FA27AA">
            <w:pPr>
              <w:widowControl w:val="0"/>
              <w:jc w:val="right"/>
              <w:rPr>
                <w:sz w:val="20"/>
                <w:highlight w:val="yellow"/>
                <w:lang w:val="en-GB"/>
              </w:rPr>
            </w:pPr>
            <w:r w:rsidRPr="000D1EE6">
              <w:rPr>
                <w:sz w:val="20"/>
                <w:lang w:val="en-GB"/>
              </w:rPr>
              <w:t>2,615,662</w:t>
            </w:r>
          </w:p>
        </w:tc>
      </w:tr>
      <w:tr w:rsidR="000476B5" w:rsidRPr="000D1EE6" w14:paraId="429C54CC" w14:textId="77777777" w:rsidTr="00FA27AA">
        <w:tc>
          <w:tcPr>
            <w:tcW w:w="4076" w:type="pct"/>
            <w:tcBorders>
              <w:top w:val="single" w:sz="4" w:space="0" w:color="auto"/>
              <w:left w:val="single" w:sz="4" w:space="0" w:color="auto"/>
              <w:bottom w:val="single" w:sz="4" w:space="0" w:color="auto"/>
              <w:right w:val="single" w:sz="4" w:space="0" w:color="auto"/>
            </w:tcBorders>
          </w:tcPr>
          <w:p w14:paraId="46DD8DDF" w14:textId="1BDC20AC" w:rsidR="000476B5" w:rsidRPr="000D1EE6" w:rsidRDefault="000476B5" w:rsidP="00FA27AA">
            <w:pPr>
              <w:widowControl w:val="0"/>
              <w:ind w:left="447" w:hanging="447"/>
              <w:rPr>
                <w:sz w:val="20"/>
                <w:lang w:val="en-GB"/>
              </w:rPr>
            </w:pPr>
            <w:r w:rsidRPr="000D1EE6">
              <w:rPr>
                <w:sz w:val="20"/>
                <w:lang w:val="en-GB"/>
              </w:rPr>
              <w:t>(c)</w:t>
            </w:r>
            <w:r w:rsidRPr="000D1EE6">
              <w:rPr>
                <w:sz w:val="20"/>
                <w:lang w:val="en-GB"/>
              </w:rPr>
              <w:tab/>
              <w:t>Project preparation, technical assistance, training, and other non-investment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3C9887BE" w14:textId="77777777" w:rsidR="000476B5" w:rsidRPr="000D1EE6" w:rsidRDefault="000476B5" w:rsidP="00FA27AA">
            <w:pPr>
              <w:widowControl w:val="0"/>
              <w:jc w:val="right"/>
              <w:rPr>
                <w:sz w:val="20"/>
                <w:highlight w:val="yellow"/>
                <w:lang w:val="en-GB"/>
              </w:rPr>
            </w:pPr>
            <w:r w:rsidRPr="000D1EE6">
              <w:rPr>
                <w:sz w:val="20"/>
                <w:lang w:val="en-GB"/>
              </w:rPr>
              <w:t>4,934,606</w:t>
            </w:r>
          </w:p>
        </w:tc>
      </w:tr>
      <w:tr w:rsidR="000476B5" w:rsidRPr="000D1EE6" w14:paraId="76A4D062" w14:textId="77777777" w:rsidTr="00FA27AA">
        <w:tc>
          <w:tcPr>
            <w:tcW w:w="4076" w:type="pct"/>
            <w:tcBorders>
              <w:top w:val="single" w:sz="4" w:space="0" w:color="auto"/>
              <w:left w:val="single" w:sz="4" w:space="0" w:color="auto"/>
              <w:bottom w:val="single" w:sz="4" w:space="0" w:color="auto"/>
              <w:right w:val="single" w:sz="4" w:space="0" w:color="auto"/>
            </w:tcBorders>
          </w:tcPr>
          <w:p w14:paraId="026DE89C" w14:textId="77777777" w:rsidR="000476B5" w:rsidRPr="000D1EE6" w:rsidRDefault="000476B5" w:rsidP="00FA27AA">
            <w:pPr>
              <w:widowControl w:val="0"/>
              <w:tabs>
                <w:tab w:val="right" w:pos="7473"/>
              </w:tabs>
              <w:ind w:left="6480" w:right="-108"/>
              <w:jc w:val="left"/>
              <w:rPr>
                <w:sz w:val="20"/>
                <w:lang w:val="en-GB"/>
              </w:rPr>
            </w:pPr>
            <w:r w:rsidRPr="000D1EE6">
              <w:rPr>
                <w:sz w:val="20"/>
                <w:lang w:val="en-GB"/>
              </w:rPr>
              <w:tab/>
              <w:t>Total:</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4D815B9F" w14:textId="77777777" w:rsidR="000476B5" w:rsidRPr="000D1EE6" w:rsidRDefault="000476B5" w:rsidP="00FA27AA">
            <w:pPr>
              <w:widowControl w:val="0"/>
              <w:jc w:val="right"/>
              <w:rPr>
                <w:sz w:val="20"/>
                <w:highlight w:val="yellow"/>
                <w:lang w:val="en-GB"/>
              </w:rPr>
            </w:pPr>
            <w:r w:rsidRPr="000D1EE6">
              <w:rPr>
                <w:sz w:val="20"/>
                <w:lang w:val="en-GB"/>
              </w:rPr>
              <w:t>34,901,112</w:t>
            </w:r>
          </w:p>
        </w:tc>
      </w:tr>
      <w:tr w:rsidR="000476B5" w:rsidRPr="000D1EE6" w14:paraId="2AD1CC72" w14:textId="77777777" w:rsidTr="00FA27AA">
        <w:tc>
          <w:tcPr>
            <w:tcW w:w="4076" w:type="pct"/>
            <w:tcBorders>
              <w:top w:val="single" w:sz="4" w:space="0" w:color="auto"/>
              <w:left w:val="single" w:sz="4" w:space="0" w:color="auto"/>
              <w:bottom w:val="single" w:sz="4" w:space="0" w:color="auto"/>
              <w:right w:val="single" w:sz="4" w:space="0" w:color="auto"/>
            </w:tcBorders>
          </w:tcPr>
          <w:p w14:paraId="2BDB267B" w14:textId="77777777" w:rsidR="000476B5" w:rsidRPr="000D1EE6" w:rsidRDefault="000476B5" w:rsidP="00FA27AA">
            <w:pPr>
              <w:widowControl w:val="0"/>
              <w:tabs>
                <w:tab w:val="right" w:pos="7560"/>
              </w:tabs>
              <w:ind w:left="447" w:right="-108" w:hanging="421"/>
              <w:jc w:val="left"/>
              <w:rPr>
                <w:sz w:val="20"/>
                <w:lang w:val="en-GB"/>
              </w:rPr>
            </w:pPr>
            <w:r w:rsidRPr="000D1EE6">
              <w:rPr>
                <w:sz w:val="20"/>
                <w:lang w:val="en-GB"/>
              </w:rPr>
              <w:t>(d)</w:t>
            </w:r>
            <w:r w:rsidRPr="000D1EE6">
              <w:rPr>
                <w:sz w:val="20"/>
                <w:lang w:val="en-GB"/>
              </w:rPr>
              <w:tab/>
              <w:t>HFC activities funded from additional voluntary contributions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115FFF4C" w14:textId="77777777" w:rsidR="000476B5" w:rsidRPr="000D1EE6" w:rsidRDefault="000476B5" w:rsidP="00FA27AA">
            <w:pPr>
              <w:widowControl w:val="0"/>
              <w:jc w:val="right"/>
              <w:rPr>
                <w:sz w:val="20"/>
                <w:lang w:val="en-GB"/>
              </w:rPr>
            </w:pPr>
            <w:r w:rsidRPr="000D1EE6">
              <w:rPr>
                <w:sz w:val="20"/>
                <w:lang w:val="en-GB"/>
              </w:rPr>
              <w:t>0</w:t>
            </w:r>
          </w:p>
        </w:tc>
      </w:tr>
    </w:tbl>
    <w:p w14:paraId="4D9CEFFB" w14:textId="77777777" w:rsidR="000476B5" w:rsidRPr="000D1EE6" w:rsidRDefault="000476B5" w:rsidP="000476B5">
      <w:pPr>
        <w:rPr>
          <w:lang w:val="en-GB"/>
        </w:rPr>
      </w:pPr>
    </w:p>
    <w:p w14:paraId="18AF3D5D" w14:textId="77777777" w:rsidR="000476B5" w:rsidRPr="000D1EE6" w:rsidRDefault="000476B5" w:rsidP="000476B5">
      <w:pPr>
        <w:keepNext/>
        <w:spacing w:after="240" w:line="360" w:lineRule="auto"/>
        <w:outlineLvl w:val="0"/>
        <w:rPr>
          <w:u w:val="single"/>
          <w:lang w:val="en-GB"/>
        </w:rPr>
      </w:pPr>
      <w:r w:rsidRPr="000D1EE6">
        <w:rPr>
          <w:u w:val="single"/>
          <w:lang w:val="en-GB"/>
        </w:rPr>
        <w:t>Progress report</w:t>
      </w:r>
    </w:p>
    <w:p w14:paraId="15D1CFB6" w14:textId="32B0B396" w:rsidR="000476B5" w:rsidRPr="000D1EE6" w:rsidRDefault="000476B5" w:rsidP="000476B5">
      <w:pPr>
        <w:numPr>
          <w:ilvl w:val="0"/>
          <w:numId w:val="1"/>
        </w:numPr>
        <w:spacing w:after="240"/>
        <w:outlineLvl w:val="0"/>
        <w:rPr>
          <w:lang w:val="en-GB"/>
        </w:rPr>
      </w:pPr>
      <w:r w:rsidRPr="000D1EE6">
        <w:rPr>
          <w:lang w:val="en-GB"/>
        </w:rPr>
        <w:t>Pakistan, under phase XI of its institutional strengthening project, has successfully sustained the ODS phase</w:t>
      </w:r>
      <w:r w:rsidRPr="000D1EE6">
        <w:rPr>
          <w:lang w:val="en-GB"/>
        </w:rPr>
        <w:noBreakHyphen/>
        <w:t>out through effective enforcement of regulations, monitoring, and collaboration with key stakeholders. The NOU also worked closely with other national agencies and stakeholders to ensure the monitoring of ODS phase</w:t>
      </w:r>
      <w:r w:rsidRPr="000D1EE6">
        <w:rPr>
          <w:lang w:val="en-GB"/>
        </w:rPr>
        <w:noBreakHyphen/>
        <w:t>out. Pakistan successfully implemented activities under stage II of the HPMP. The institutional strengthening project was instrumental in providing administrative and policy level support to Montreal Protocol activities such as the HCFC phase</w:t>
      </w:r>
      <w:r w:rsidRPr="000D1EE6">
        <w:rPr>
          <w:lang w:val="en-GB"/>
        </w:rPr>
        <w:noBreakHyphen/>
        <w:t>out strategy in Pakistan and helped the government to meet its international commitments relating to the Montreal Protocol.</w:t>
      </w:r>
    </w:p>
    <w:p w14:paraId="2D1A3210" w14:textId="77777777" w:rsidR="000476B5" w:rsidRPr="000D1EE6" w:rsidRDefault="000476B5" w:rsidP="00EC09FE">
      <w:pPr>
        <w:keepNext/>
        <w:keepLines/>
        <w:widowControl w:val="0"/>
        <w:spacing w:after="240"/>
        <w:outlineLvl w:val="0"/>
        <w:rPr>
          <w:u w:val="single"/>
          <w:lang w:val="en-GB"/>
        </w:rPr>
      </w:pPr>
      <w:r w:rsidRPr="000D1EE6">
        <w:rPr>
          <w:u w:val="single"/>
          <w:lang w:val="en-GB"/>
        </w:rPr>
        <w:lastRenderedPageBreak/>
        <w:t>Plan of action</w:t>
      </w:r>
    </w:p>
    <w:p w14:paraId="60FF6B73" w14:textId="3E4E8966" w:rsidR="000476B5" w:rsidRPr="000D1EE6" w:rsidRDefault="000476B5" w:rsidP="00EC09FE">
      <w:pPr>
        <w:keepNext/>
        <w:keepLines/>
        <w:widowControl w:val="0"/>
        <w:numPr>
          <w:ilvl w:val="0"/>
          <w:numId w:val="1"/>
        </w:numPr>
        <w:spacing w:after="240"/>
        <w:outlineLvl w:val="0"/>
        <w:rPr>
          <w:lang w:val="en-GB"/>
        </w:rPr>
      </w:pPr>
      <w:r w:rsidRPr="000D1EE6">
        <w:rPr>
          <w:lang w:val="en-GB"/>
        </w:rPr>
        <w:t xml:space="preserve">Phase XII of the institutional strengthening project will continue supporting the activities for stages II and III of the HPMP in order to sustain the HCFC reduction as agreed under the Montreal Protocol. Awareness raising and technology-driven campaigns for industries, importers, public sector, and the general public will be held regularly to keep stakeholders updated regarding the harmful effects of ozone-depleting substances, progress done by the global community to address related issues, efforts being made by the Montreal Protocol under the guidance of Scientific Assessment and Technical Panels as well as the positive linkage to climate change. Close coordination will be maintained with academia (focusing on environmental sciences/engineering and climate change) and all relevant stakeholders for awareness raising amongst the public, especially youth. The next phase will enable Pakistan to continue the process of preparing for the HFC phase-down, as well as ratification of the Kigali Amendment.  </w:t>
      </w:r>
    </w:p>
    <w:p w14:paraId="41C9FA3C" w14:textId="77777777" w:rsidR="000476B5" w:rsidRPr="000D1EE6" w:rsidRDefault="000476B5" w:rsidP="000476B5">
      <w:pPr>
        <w:spacing w:after="240" w:line="360" w:lineRule="auto"/>
        <w:outlineLvl w:val="0"/>
        <w:rPr>
          <w:u w:val="single"/>
          <w:lang w:val="en-GB"/>
        </w:rPr>
      </w:pPr>
      <w:r w:rsidRPr="000D1EE6">
        <w:rPr>
          <w:u w:val="single"/>
          <w:lang w:val="en-GB"/>
        </w:rPr>
        <w:t>Sustainability and risk assessment</w:t>
      </w:r>
    </w:p>
    <w:p w14:paraId="3B7FAE71" w14:textId="39E785C3" w:rsidR="000476B5" w:rsidRPr="000D1EE6" w:rsidRDefault="000476B5" w:rsidP="00250CA9">
      <w:pPr>
        <w:pStyle w:val="Heading1"/>
        <w:rPr>
          <w:lang w:val="en-GB"/>
        </w:rPr>
      </w:pPr>
      <w:r w:rsidRPr="000D1EE6">
        <w:rPr>
          <w:lang w:val="en-GB"/>
        </w:rPr>
        <w:t>As part of UNDP requirement, capacity assessment is carried out for investment projects, risks are assessed, and mitigation measures are developed. To mitigate risks, the implementing agency established regular monitoring mechanisms in coordination with the NOU. The key lessons learned include that risk assessment and continuous monitoring are essential to project success. Also, building partnerships with key stakeholders is vital in addressing compliance obligations and fostering project sustainability.</w:t>
      </w:r>
    </w:p>
    <w:p w14:paraId="2C53ED22" w14:textId="77777777" w:rsidR="000476B5" w:rsidRPr="000D1EE6" w:rsidRDefault="000476B5" w:rsidP="009412C8">
      <w:pPr>
        <w:outlineLvl w:val="0"/>
        <w:rPr>
          <w:b/>
          <w:bCs/>
          <w:lang w:val="en-GB"/>
        </w:rPr>
      </w:pPr>
      <w:r w:rsidRPr="000D1EE6">
        <w:rPr>
          <w:b/>
          <w:lang w:val="en-GB"/>
        </w:rPr>
        <w:t xml:space="preserve">Uruguay: Renewal of institutional strengthening </w:t>
      </w:r>
    </w:p>
    <w:tbl>
      <w:tblPr>
        <w:tblStyle w:val="TableGrid"/>
        <w:tblW w:w="5017" w:type="pct"/>
        <w:jc w:val="center"/>
        <w:tblLayout w:type="fixed"/>
        <w:tblLook w:val="01E0" w:firstRow="1" w:lastRow="1" w:firstColumn="1" w:lastColumn="1" w:noHBand="0" w:noVBand="0"/>
      </w:tblPr>
      <w:tblGrid>
        <w:gridCol w:w="5807"/>
        <w:gridCol w:w="1702"/>
        <w:gridCol w:w="1873"/>
      </w:tblGrid>
      <w:tr w:rsidR="000476B5" w:rsidRPr="000D1EE6" w14:paraId="0B391600" w14:textId="77777777" w:rsidTr="00FA27AA">
        <w:trPr>
          <w:trHeight w:val="278"/>
          <w:tblHeader/>
          <w:jc w:val="center"/>
        </w:trPr>
        <w:tc>
          <w:tcPr>
            <w:tcW w:w="4002" w:type="pct"/>
            <w:gridSpan w:val="2"/>
            <w:tcBorders>
              <w:bottom w:val="single" w:sz="4" w:space="0" w:color="auto"/>
            </w:tcBorders>
          </w:tcPr>
          <w:p w14:paraId="2ABD0127" w14:textId="77777777" w:rsidR="000476B5" w:rsidRPr="000D1EE6" w:rsidRDefault="000476B5" w:rsidP="00FA27AA">
            <w:pPr>
              <w:rPr>
                <w:b/>
                <w:sz w:val="20"/>
                <w:szCs w:val="20"/>
                <w:lang w:val="en-GB"/>
              </w:rPr>
            </w:pPr>
            <w:r w:rsidRPr="000D1EE6">
              <w:rPr>
                <w:b/>
                <w:sz w:val="20"/>
                <w:lang w:val="en-GB"/>
              </w:rPr>
              <w:t>Summary of the project and country profile</w:t>
            </w:r>
          </w:p>
        </w:tc>
        <w:tc>
          <w:tcPr>
            <w:tcW w:w="998" w:type="pct"/>
          </w:tcPr>
          <w:p w14:paraId="2FE1F9CE" w14:textId="77777777" w:rsidR="000476B5" w:rsidRPr="000D1EE6" w:rsidRDefault="000476B5" w:rsidP="00FA27AA">
            <w:pPr>
              <w:jc w:val="right"/>
              <w:rPr>
                <w:b/>
                <w:sz w:val="20"/>
                <w:szCs w:val="20"/>
                <w:lang w:val="en-GB"/>
              </w:rPr>
            </w:pPr>
          </w:p>
        </w:tc>
      </w:tr>
      <w:tr w:rsidR="000476B5" w:rsidRPr="000D1EE6" w14:paraId="695E47E7" w14:textId="77777777" w:rsidTr="00FA27AA">
        <w:trPr>
          <w:trHeight w:val="233"/>
          <w:jc w:val="center"/>
        </w:trPr>
        <w:tc>
          <w:tcPr>
            <w:tcW w:w="4002" w:type="pct"/>
            <w:gridSpan w:val="2"/>
            <w:tcBorders>
              <w:bottom w:val="single" w:sz="4" w:space="0" w:color="auto"/>
            </w:tcBorders>
          </w:tcPr>
          <w:p w14:paraId="280DC063" w14:textId="77777777" w:rsidR="000476B5" w:rsidRPr="000D1EE6" w:rsidRDefault="000476B5" w:rsidP="00FA27AA">
            <w:pPr>
              <w:rPr>
                <w:sz w:val="20"/>
                <w:szCs w:val="20"/>
                <w:lang w:val="en-GB"/>
              </w:rPr>
            </w:pPr>
            <w:r w:rsidRPr="000D1EE6">
              <w:rPr>
                <w:sz w:val="20"/>
                <w:lang w:val="en-GB"/>
              </w:rPr>
              <w:t>Implementing agency:</w:t>
            </w:r>
          </w:p>
        </w:tc>
        <w:tc>
          <w:tcPr>
            <w:tcW w:w="998" w:type="pct"/>
            <w:tcBorders>
              <w:bottom w:val="single" w:sz="4" w:space="0" w:color="auto"/>
            </w:tcBorders>
          </w:tcPr>
          <w:p w14:paraId="329A6D42" w14:textId="77777777" w:rsidR="000476B5" w:rsidRPr="000D1EE6" w:rsidRDefault="000476B5" w:rsidP="00FA27AA">
            <w:pPr>
              <w:jc w:val="center"/>
              <w:rPr>
                <w:sz w:val="20"/>
                <w:szCs w:val="20"/>
                <w:lang w:val="en-GB"/>
              </w:rPr>
            </w:pPr>
            <w:r w:rsidRPr="000D1EE6">
              <w:rPr>
                <w:sz w:val="20"/>
                <w:lang w:val="en-GB"/>
              </w:rPr>
              <w:t>UNDP</w:t>
            </w:r>
          </w:p>
        </w:tc>
      </w:tr>
      <w:tr w:rsidR="000476B5" w:rsidRPr="000D1EE6" w14:paraId="62C8DD54" w14:textId="77777777" w:rsidTr="00FA27AA">
        <w:trPr>
          <w:trHeight w:val="233"/>
          <w:jc w:val="center"/>
        </w:trPr>
        <w:tc>
          <w:tcPr>
            <w:tcW w:w="4002" w:type="pct"/>
            <w:gridSpan w:val="2"/>
            <w:tcBorders>
              <w:top w:val="single" w:sz="4" w:space="0" w:color="auto"/>
              <w:left w:val="single" w:sz="4" w:space="0" w:color="auto"/>
              <w:bottom w:val="nil"/>
              <w:right w:val="single" w:sz="4" w:space="0" w:color="auto"/>
            </w:tcBorders>
          </w:tcPr>
          <w:p w14:paraId="60F95B55" w14:textId="77777777" w:rsidR="000476B5" w:rsidRPr="000D1EE6" w:rsidRDefault="000476B5" w:rsidP="00FA27AA">
            <w:pPr>
              <w:rPr>
                <w:sz w:val="20"/>
                <w:szCs w:val="20"/>
                <w:lang w:val="en-GB"/>
              </w:rPr>
            </w:pPr>
            <w:r w:rsidRPr="000D1EE6">
              <w:rPr>
                <w:sz w:val="20"/>
                <w:lang w:val="en-GB"/>
              </w:rPr>
              <w:t>Amounts previously approved for institutional strengthening (US $):</w:t>
            </w:r>
          </w:p>
        </w:tc>
        <w:tc>
          <w:tcPr>
            <w:tcW w:w="998" w:type="pct"/>
            <w:tcBorders>
              <w:top w:val="single" w:sz="4" w:space="0" w:color="auto"/>
              <w:left w:val="single" w:sz="4" w:space="0" w:color="auto"/>
              <w:bottom w:val="nil"/>
              <w:right w:val="single" w:sz="4" w:space="0" w:color="auto"/>
            </w:tcBorders>
          </w:tcPr>
          <w:p w14:paraId="5931B3BA" w14:textId="77777777" w:rsidR="000476B5" w:rsidRPr="000D1EE6" w:rsidRDefault="000476B5" w:rsidP="00FA27AA">
            <w:pPr>
              <w:jc w:val="right"/>
              <w:rPr>
                <w:sz w:val="20"/>
                <w:szCs w:val="20"/>
                <w:lang w:val="en-GB"/>
              </w:rPr>
            </w:pPr>
          </w:p>
        </w:tc>
      </w:tr>
      <w:tr w:rsidR="000476B5" w:rsidRPr="000D1EE6" w14:paraId="23C86001"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4EDFDBE5" w14:textId="77777777" w:rsidR="000476B5" w:rsidRPr="000D1EE6" w:rsidRDefault="000476B5" w:rsidP="00FA27AA">
            <w:pPr>
              <w:ind w:left="4707" w:right="-198"/>
              <w:jc w:val="left"/>
              <w:rPr>
                <w:sz w:val="20"/>
                <w:szCs w:val="20"/>
                <w:lang w:val="en-GB"/>
              </w:rPr>
            </w:pPr>
            <w:r w:rsidRPr="000D1EE6">
              <w:rPr>
                <w:sz w:val="20"/>
                <w:lang w:val="en-GB"/>
              </w:rPr>
              <w:t>Phase I:</w:t>
            </w:r>
          </w:p>
        </w:tc>
        <w:tc>
          <w:tcPr>
            <w:tcW w:w="907" w:type="pct"/>
            <w:tcBorders>
              <w:top w:val="nil"/>
              <w:left w:val="nil"/>
              <w:bottom w:val="nil"/>
              <w:right w:val="single" w:sz="4" w:space="0" w:color="auto"/>
            </w:tcBorders>
            <w:shd w:val="clear" w:color="auto" w:fill="FFFFFF" w:themeFill="background1"/>
            <w:vAlign w:val="bottom"/>
          </w:tcPr>
          <w:p w14:paraId="7D03CE1C" w14:textId="77777777" w:rsidR="000476B5" w:rsidRPr="000D1EE6" w:rsidRDefault="000476B5" w:rsidP="00FA27AA">
            <w:pPr>
              <w:jc w:val="right"/>
              <w:rPr>
                <w:sz w:val="20"/>
                <w:szCs w:val="20"/>
                <w:lang w:val="en-GB"/>
              </w:rPr>
            </w:pPr>
            <w:r w:rsidRPr="000D1EE6">
              <w:rPr>
                <w:sz w:val="20"/>
                <w:lang w:val="en-GB"/>
              </w:rPr>
              <w:t>Jun-93 &amp; May-96</w:t>
            </w:r>
          </w:p>
        </w:tc>
        <w:tc>
          <w:tcPr>
            <w:tcW w:w="998" w:type="pct"/>
            <w:tcBorders>
              <w:top w:val="nil"/>
              <w:left w:val="single" w:sz="4" w:space="0" w:color="auto"/>
              <w:bottom w:val="nil"/>
              <w:right w:val="single" w:sz="4" w:space="0" w:color="auto"/>
            </w:tcBorders>
            <w:shd w:val="clear" w:color="auto" w:fill="FFFFFF" w:themeFill="background1"/>
          </w:tcPr>
          <w:p w14:paraId="1606F3EC" w14:textId="77777777" w:rsidR="000476B5" w:rsidRPr="000D1EE6" w:rsidRDefault="000476B5" w:rsidP="00FA27AA">
            <w:pPr>
              <w:jc w:val="right"/>
              <w:rPr>
                <w:sz w:val="20"/>
                <w:szCs w:val="20"/>
                <w:lang w:val="en-GB"/>
              </w:rPr>
            </w:pPr>
            <w:r w:rsidRPr="000D1EE6">
              <w:rPr>
                <w:sz w:val="20"/>
                <w:lang w:val="en-GB"/>
              </w:rPr>
              <w:t>202,800</w:t>
            </w:r>
          </w:p>
        </w:tc>
      </w:tr>
      <w:tr w:rsidR="000476B5" w:rsidRPr="000D1EE6" w14:paraId="55798B29"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5917D3D7" w14:textId="77777777" w:rsidR="000476B5" w:rsidRPr="000D1EE6" w:rsidRDefault="000476B5" w:rsidP="00FA27AA">
            <w:pPr>
              <w:ind w:left="4707" w:right="-198"/>
              <w:jc w:val="left"/>
              <w:rPr>
                <w:sz w:val="20"/>
                <w:szCs w:val="20"/>
                <w:lang w:val="en-GB"/>
              </w:rPr>
            </w:pPr>
            <w:r w:rsidRPr="000D1EE6">
              <w:rPr>
                <w:sz w:val="20"/>
                <w:lang w:val="en-GB"/>
              </w:rPr>
              <w:t>Phase II:</w:t>
            </w:r>
          </w:p>
        </w:tc>
        <w:tc>
          <w:tcPr>
            <w:tcW w:w="907" w:type="pct"/>
            <w:tcBorders>
              <w:top w:val="nil"/>
              <w:left w:val="nil"/>
              <w:bottom w:val="nil"/>
              <w:right w:val="single" w:sz="4" w:space="0" w:color="auto"/>
            </w:tcBorders>
            <w:shd w:val="clear" w:color="auto" w:fill="FFFFFF" w:themeFill="background1"/>
            <w:vAlign w:val="bottom"/>
          </w:tcPr>
          <w:p w14:paraId="0226B1E8" w14:textId="77777777" w:rsidR="000476B5" w:rsidRPr="000D1EE6" w:rsidRDefault="000476B5" w:rsidP="00FA27AA">
            <w:pPr>
              <w:jc w:val="right"/>
              <w:rPr>
                <w:sz w:val="20"/>
                <w:szCs w:val="20"/>
                <w:lang w:val="en-GB"/>
              </w:rPr>
            </w:pPr>
            <w:r w:rsidRPr="000D1EE6">
              <w:rPr>
                <w:sz w:val="20"/>
                <w:lang w:val="en-GB"/>
              </w:rPr>
              <w:t>Oct-96</w:t>
            </w:r>
          </w:p>
        </w:tc>
        <w:tc>
          <w:tcPr>
            <w:tcW w:w="998" w:type="pct"/>
            <w:tcBorders>
              <w:top w:val="nil"/>
              <w:left w:val="single" w:sz="4" w:space="0" w:color="auto"/>
              <w:bottom w:val="nil"/>
              <w:right w:val="single" w:sz="4" w:space="0" w:color="auto"/>
            </w:tcBorders>
            <w:shd w:val="clear" w:color="auto" w:fill="FFFFFF" w:themeFill="background1"/>
          </w:tcPr>
          <w:p w14:paraId="2183B9BF" w14:textId="77777777" w:rsidR="000476B5" w:rsidRPr="000D1EE6" w:rsidRDefault="000476B5" w:rsidP="00FA27AA">
            <w:pPr>
              <w:jc w:val="right"/>
              <w:rPr>
                <w:sz w:val="20"/>
                <w:szCs w:val="20"/>
                <w:lang w:val="en-GB"/>
              </w:rPr>
            </w:pPr>
            <w:r w:rsidRPr="000D1EE6">
              <w:rPr>
                <w:sz w:val="20"/>
                <w:lang w:val="en-GB"/>
              </w:rPr>
              <w:t>116,000</w:t>
            </w:r>
          </w:p>
        </w:tc>
      </w:tr>
      <w:tr w:rsidR="000476B5" w:rsidRPr="000D1EE6" w14:paraId="087F579D"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32DC8C45" w14:textId="77777777" w:rsidR="000476B5" w:rsidRPr="000D1EE6" w:rsidRDefault="000476B5" w:rsidP="00FA27AA">
            <w:pPr>
              <w:ind w:left="4707" w:right="-198"/>
              <w:jc w:val="left"/>
              <w:rPr>
                <w:sz w:val="20"/>
                <w:szCs w:val="20"/>
                <w:lang w:val="en-GB"/>
              </w:rPr>
            </w:pPr>
            <w:r w:rsidRPr="000D1EE6">
              <w:rPr>
                <w:sz w:val="20"/>
                <w:lang w:val="en-GB"/>
              </w:rPr>
              <w:t>Phase III:</w:t>
            </w:r>
          </w:p>
        </w:tc>
        <w:tc>
          <w:tcPr>
            <w:tcW w:w="907" w:type="pct"/>
            <w:tcBorders>
              <w:top w:val="nil"/>
              <w:left w:val="nil"/>
              <w:bottom w:val="nil"/>
              <w:right w:val="single" w:sz="4" w:space="0" w:color="auto"/>
            </w:tcBorders>
            <w:shd w:val="clear" w:color="auto" w:fill="FFFFFF" w:themeFill="background1"/>
            <w:vAlign w:val="bottom"/>
          </w:tcPr>
          <w:p w14:paraId="51FE0DE1" w14:textId="77777777" w:rsidR="000476B5" w:rsidRPr="000D1EE6" w:rsidRDefault="000476B5" w:rsidP="00FA27AA">
            <w:pPr>
              <w:jc w:val="right"/>
              <w:rPr>
                <w:sz w:val="20"/>
                <w:szCs w:val="20"/>
                <w:lang w:val="en-GB"/>
              </w:rPr>
            </w:pPr>
            <w:r w:rsidRPr="000D1EE6">
              <w:rPr>
                <w:sz w:val="20"/>
                <w:lang w:val="en-GB"/>
              </w:rPr>
              <w:t>Jul-98</w:t>
            </w:r>
          </w:p>
        </w:tc>
        <w:tc>
          <w:tcPr>
            <w:tcW w:w="998" w:type="pct"/>
            <w:tcBorders>
              <w:top w:val="nil"/>
              <w:left w:val="single" w:sz="4" w:space="0" w:color="auto"/>
              <w:bottom w:val="nil"/>
              <w:right w:val="single" w:sz="4" w:space="0" w:color="auto"/>
            </w:tcBorders>
            <w:shd w:val="clear" w:color="auto" w:fill="FFFFFF" w:themeFill="background1"/>
          </w:tcPr>
          <w:p w14:paraId="1A675046" w14:textId="77777777" w:rsidR="000476B5" w:rsidRPr="000D1EE6" w:rsidRDefault="000476B5" w:rsidP="00FA27AA">
            <w:pPr>
              <w:jc w:val="right"/>
              <w:rPr>
                <w:sz w:val="20"/>
                <w:szCs w:val="20"/>
                <w:lang w:val="en-GB"/>
              </w:rPr>
            </w:pPr>
            <w:r w:rsidRPr="000D1EE6">
              <w:rPr>
                <w:sz w:val="20"/>
                <w:lang w:val="en-GB"/>
              </w:rPr>
              <w:t>115,981</w:t>
            </w:r>
          </w:p>
        </w:tc>
      </w:tr>
      <w:tr w:rsidR="000476B5" w:rsidRPr="000D1EE6" w14:paraId="6CB48CFB"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1850CEC5" w14:textId="77777777" w:rsidR="000476B5" w:rsidRPr="000D1EE6" w:rsidRDefault="000476B5" w:rsidP="00FA27AA">
            <w:pPr>
              <w:ind w:left="4707" w:right="-198"/>
              <w:jc w:val="left"/>
              <w:rPr>
                <w:sz w:val="20"/>
                <w:szCs w:val="20"/>
                <w:lang w:val="en-GB"/>
              </w:rPr>
            </w:pPr>
            <w:r w:rsidRPr="000D1EE6">
              <w:rPr>
                <w:sz w:val="20"/>
                <w:lang w:val="en-GB"/>
              </w:rPr>
              <w:t>Phase IV:</w:t>
            </w:r>
          </w:p>
        </w:tc>
        <w:tc>
          <w:tcPr>
            <w:tcW w:w="907" w:type="pct"/>
            <w:tcBorders>
              <w:top w:val="nil"/>
              <w:left w:val="nil"/>
              <w:bottom w:val="nil"/>
              <w:right w:val="single" w:sz="4" w:space="0" w:color="auto"/>
            </w:tcBorders>
            <w:shd w:val="clear" w:color="auto" w:fill="FFFFFF" w:themeFill="background1"/>
            <w:vAlign w:val="bottom"/>
          </w:tcPr>
          <w:p w14:paraId="6F191FE6" w14:textId="77777777" w:rsidR="000476B5" w:rsidRPr="000D1EE6" w:rsidRDefault="000476B5" w:rsidP="00FA27AA">
            <w:pPr>
              <w:tabs>
                <w:tab w:val="left" w:pos="6840"/>
              </w:tabs>
              <w:ind w:left="-108"/>
              <w:jc w:val="right"/>
              <w:rPr>
                <w:sz w:val="20"/>
                <w:szCs w:val="20"/>
                <w:lang w:val="en-GB"/>
              </w:rPr>
            </w:pPr>
            <w:r w:rsidRPr="000D1EE6">
              <w:rPr>
                <w:sz w:val="20"/>
                <w:lang w:val="en-GB"/>
              </w:rPr>
              <w:t>Jul-00</w:t>
            </w:r>
          </w:p>
        </w:tc>
        <w:tc>
          <w:tcPr>
            <w:tcW w:w="998" w:type="pct"/>
            <w:tcBorders>
              <w:top w:val="nil"/>
              <w:left w:val="single" w:sz="4" w:space="0" w:color="auto"/>
              <w:bottom w:val="nil"/>
              <w:right w:val="single" w:sz="4" w:space="0" w:color="auto"/>
            </w:tcBorders>
            <w:shd w:val="clear" w:color="auto" w:fill="FFFFFF" w:themeFill="background1"/>
          </w:tcPr>
          <w:p w14:paraId="31E9AD92" w14:textId="77777777" w:rsidR="000476B5" w:rsidRPr="000D1EE6" w:rsidRDefault="000476B5" w:rsidP="00FA27AA">
            <w:pPr>
              <w:jc w:val="right"/>
              <w:rPr>
                <w:sz w:val="20"/>
                <w:szCs w:val="20"/>
                <w:lang w:val="en-GB"/>
              </w:rPr>
            </w:pPr>
            <w:r w:rsidRPr="000D1EE6">
              <w:rPr>
                <w:sz w:val="20"/>
                <w:lang w:val="en-GB"/>
              </w:rPr>
              <w:t>115,804</w:t>
            </w:r>
          </w:p>
        </w:tc>
      </w:tr>
      <w:tr w:rsidR="000476B5" w:rsidRPr="000D1EE6" w14:paraId="069FFE3A"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65917C4E" w14:textId="77777777" w:rsidR="000476B5" w:rsidRPr="000D1EE6" w:rsidRDefault="000476B5" w:rsidP="00FA27AA">
            <w:pPr>
              <w:ind w:left="4707" w:right="-198"/>
              <w:jc w:val="left"/>
              <w:rPr>
                <w:sz w:val="20"/>
                <w:szCs w:val="20"/>
                <w:lang w:val="en-GB"/>
              </w:rPr>
            </w:pPr>
            <w:r w:rsidRPr="000D1EE6">
              <w:rPr>
                <w:sz w:val="20"/>
                <w:lang w:val="en-GB"/>
              </w:rPr>
              <w:t>Phase V:</w:t>
            </w:r>
          </w:p>
        </w:tc>
        <w:tc>
          <w:tcPr>
            <w:tcW w:w="907" w:type="pct"/>
            <w:tcBorders>
              <w:top w:val="nil"/>
              <w:left w:val="nil"/>
              <w:bottom w:val="nil"/>
              <w:right w:val="single" w:sz="4" w:space="0" w:color="auto"/>
            </w:tcBorders>
            <w:shd w:val="clear" w:color="auto" w:fill="FFFFFF" w:themeFill="background1"/>
            <w:vAlign w:val="bottom"/>
          </w:tcPr>
          <w:p w14:paraId="195AB7BF" w14:textId="77777777" w:rsidR="000476B5" w:rsidRPr="000D1EE6" w:rsidRDefault="000476B5" w:rsidP="00FA27AA">
            <w:pPr>
              <w:tabs>
                <w:tab w:val="left" w:pos="6840"/>
              </w:tabs>
              <w:ind w:left="-108"/>
              <w:jc w:val="right"/>
              <w:rPr>
                <w:sz w:val="20"/>
                <w:szCs w:val="20"/>
                <w:lang w:val="en-GB"/>
              </w:rPr>
            </w:pPr>
            <w:r w:rsidRPr="000D1EE6">
              <w:rPr>
                <w:sz w:val="20"/>
                <w:lang w:val="en-GB"/>
              </w:rPr>
              <w:t>Jul-02</w:t>
            </w:r>
          </w:p>
        </w:tc>
        <w:tc>
          <w:tcPr>
            <w:tcW w:w="998" w:type="pct"/>
            <w:tcBorders>
              <w:top w:val="nil"/>
              <w:left w:val="single" w:sz="4" w:space="0" w:color="auto"/>
              <w:bottom w:val="nil"/>
              <w:right w:val="single" w:sz="4" w:space="0" w:color="auto"/>
            </w:tcBorders>
            <w:shd w:val="clear" w:color="auto" w:fill="FFFFFF" w:themeFill="background1"/>
          </w:tcPr>
          <w:p w14:paraId="4847D415" w14:textId="77777777" w:rsidR="000476B5" w:rsidRPr="000D1EE6" w:rsidRDefault="000476B5" w:rsidP="00FA27AA">
            <w:pPr>
              <w:jc w:val="right"/>
              <w:rPr>
                <w:sz w:val="20"/>
                <w:szCs w:val="20"/>
                <w:lang w:val="en-GB"/>
              </w:rPr>
            </w:pPr>
            <w:r w:rsidRPr="000D1EE6">
              <w:rPr>
                <w:sz w:val="20"/>
                <w:lang w:val="en-GB"/>
              </w:rPr>
              <w:t>150,800</w:t>
            </w:r>
          </w:p>
        </w:tc>
      </w:tr>
      <w:tr w:rsidR="000476B5" w:rsidRPr="000D1EE6" w14:paraId="056187FE"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42E8AD52" w14:textId="77777777" w:rsidR="000476B5" w:rsidRPr="000D1EE6" w:rsidRDefault="000476B5" w:rsidP="00FA27AA">
            <w:pPr>
              <w:ind w:left="4707" w:right="-198"/>
              <w:jc w:val="left"/>
              <w:rPr>
                <w:sz w:val="20"/>
                <w:szCs w:val="20"/>
                <w:lang w:val="en-GB"/>
              </w:rPr>
            </w:pPr>
            <w:r w:rsidRPr="000D1EE6">
              <w:rPr>
                <w:sz w:val="20"/>
                <w:lang w:val="en-GB"/>
              </w:rPr>
              <w:t>Phase VI:</w:t>
            </w:r>
          </w:p>
        </w:tc>
        <w:tc>
          <w:tcPr>
            <w:tcW w:w="907" w:type="pct"/>
            <w:tcBorders>
              <w:top w:val="nil"/>
              <w:left w:val="nil"/>
              <w:bottom w:val="nil"/>
              <w:right w:val="single" w:sz="4" w:space="0" w:color="auto"/>
            </w:tcBorders>
            <w:shd w:val="clear" w:color="auto" w:fill="FFFFFF" w:themeFill="background1"/>
            <w:vAlign w:val="bottom"/>
          </w:tcPr>
          <w:p w14:paraId="734DE9BE" w14:textId="77777777" w:rsidR="000476B5" w:rsidRPr="000D1EE6" w:rsidRDefault="000476B5" w:rsidP="00FA27AA">
            <w:pPr>
              <w:tabs>
                <w:tab w:val="left" w:pos="6840"/>
              </w:tabs>
              <w:ind w:left="-108"/>
              <w:jc w:val="right"/>
              <w:rPr>
                <w:sz w:val="20"/>
                <w:szCs w:val="20"/>
                <w:lang w:val="en-GB"/>
              </w:rPr>
            </w:pPr>
            <w:r w:rsidRPr="000D1EE6">
              <w:rPr>
                <w:sz w:val="20"/>
                <w:lang w:val="en-GB"/>
              </w:rPr>
              <w:t>Jul-04</w:t>
            </w:r>
          </w:p>
        </w:tc>
        <w:tc>
          <w:tcPr>
            <w:tcW w:w="998" w:type="pct"/>
            <w:tcBorders>
              <w:top w:val="nil"/>
              <w:left w:val="single" w:sz="4" w:space="0" w:color="auto"/>
              <w:bottom w:val="nil"/>
              <w:right w:val="single" w:sz="4" w:space="0" w:color="auto"/>
            </w:tcBorders>
            <w:shd w:val="clear" w:color="auto" w:fill="FFFFFF" w:themeFill="background1"/>
          </w:tcPr>
          <w:p w14:paraId="0F0D1EC1" w14:textId="77777777" w:rsidR="000476B5" w:rsidRPr="000D1EE6" w:rsidRDefault="000476B5" w:rsidP="00FA27AA">
            <w:pPr>
              <w:jc w:val="right"/>
              <w:rPr>
                <w:sz w:val="20"/>
                <w:szCs w:val="20"/>
                <w:lang w:val="en-GB"/>
              </w:rPr>
            </w:pPr>
            <w:r w:rsidRPr="000D1EE6">
              <w:rPr>
                <w:sz w:val="20"/>
                <w:lang w:val="en-GB"/>
              </w:rPr>
              <w:t>150,800</w:t>
            </w:r>
          </w:p>
        </w:tc>
      </w:tr>
      <w:tr w:rsidR="000476B5" w:rsidRPr="000D1EE6" w14:paraId="3C2D0BC9"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9AABF64" w14:textId="77777777" w:rsidR="000476B5" w:rsidRPr="000D1EE6" w:rsidRDefault="000476B5" w:rsidP="00FA27AA">
            <w:pPr>
              <w:ind w:left="4707" w:right="-198"/>
              <w:jc w:val="left"/>
              <w:rPr>
                <w:sz w:val="20"/>
                <w:szCs w:val="20"/>
                <w:lang w:val="en-GB"/>
              </w:rPr>
            </w:pPr>
            <w:r w:rsidRPr="000D1EE6">
              <w:rPr>
                <w:sz w:val="20"/>
                <w:lang w:val="en-GB"/>
              </w:rPr>
              <w:t>Phase VII:</w:t>
            </w:r>
          </w:p>
        </w:tc>
        <w:tc>
          <w:tcPr>
            <w:tcW w:w="907" w:type="pct"/>
            <w:tcBorders>
              <w:top w:val="nil"/>
              <w:left w:val="nil"/>
              <w:bottom w:val="nil"/>
              <w:right w:val="single" w:sz="4" w:space="0" w:color="auto"/>
            </w:tcBorders>
            <w:shd w:val="clear" w:color="auto" w:fill="FFFFFF" w:themeFill="background1"/>
            <w:vAlign w:val="bottom"/>
          </w:tcPr>
          <w:p w14:paraId="767D27EE" w14:textId="77777777" w:rsidR="000476B5" w:rsidRPr="000D1EE6" w:rsidRDefault="000476B5" w:rsidP="00FA27AA">
            <w:pPr>
              <w:tabs>
                <w:tab w:val="left" w:pos="6840"/>
              </w:tabs>
              <w:ind w:left="-108"/>
              <w:jc w:val="right"/>
              <w:rPr>
                <w:sz w:val="20"/>
                <w:szCs w:val="20"/>
                <w:lang w:val="en-GB"/>
              </w:rPr>
            </w:pPr>
            <w:r w:rsidRPr="000D1EE6">
              <w:rPr>
                <w:sz w:val="20"/>
                <w:lang w:val="en-GB"/>
              </w:rPr>
              <w:t>Jul-06</w:t>
            </w:r>
          </w:p>
        </w:tc>
        <w:tc>
          <w:tcPr>
            <w:tcW w:w="998" w:type="pct"/>
            <w:tcBorders>
              <w:top w:val="nil"/>
              <w:left w:val="single" w:sz="4" w:space="0" w:color="auto"/>
              <w:bottom w:val="nil"/>
              <w:right w:val="single" w:sz="4" w:space="0" w:color="auto"/>
            </w:tcBorders>
            <w:shd w:val="clear" w:color="auto" w:fill="FFFFFF" w:themeFill="background1"/>
          </w:tcPr>
          <w:p w14:paraId="3A71D60A" w14:textId="77777777" w:rsidR="000476B5" w:rsidRPr="000D1EE6" w:rsidRDefault="000476B5" w:rsidP="00FA27AA">
            <w:pPr>
              <w:jc w:val="right"/>
              <w:rPr>
                <w:sz w:val="20"/>
                <w:szCs w:val="20"/>
                <w:lang w:val="en-GB"/>
              </w:rPr>
            </w:pPr>
            <w:r w:rsidRPr="000D1EE6">
              <w:rPr>
                <w:sz w:val="20"/>
                <w:lang w:val="en-GB"/>
              </w:rPr>
              <w:t>150,800</w:t>
            </w:r>
          </w:p>
        </w:tc>
      </w:tr>
      <w:tr w:rsidR="000476B5" w:rsidRPr="000D1EE6" w14:paraId="5F32E9EB"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2729E2CE" w14:textId="77777777" w:rsidR="000476B5" w:rsidRPr="000D1EE6" w:rsidRDefault="000476B5" w:rsidP="00FA27AA">
            <w:pPr>
              <w:ind w:left="4707" w:right="-198"/>
              <w:jc w:val="left"/>
              <w:rPr>
                <w:sz w:val="20"/>
                <w:szCs w:val="20"/>
                <w:lang w:val="en-GB"/>
              </w:rPr>
            </w:pPr>
            <w:r w:rsidRPr="000D1EE6">
              <w:rPr>
                <w:sz w:val="20"/>
                <w:lang w:val="en-GB"/>
              </w:rPr>
              <w:t>Phase VIII:</w:t>
            </w:r>
          </w:p>
        </w:tc>
        <w:tc>
          <w:tcPr>
            <w:tcW w:w="907" w:type="pct"/>
            <w:tcBorders>
              <w:top w:val="nil"/>
              <w:left w:val="nil"/>
              <w:bottom w:val="nil"/>
              <w:right w:val="single" w:sz="4" w:space="0" w:color="auto"/>
            </w:tcBorders>
            <w:shd w:val="clear" w:color="auto" w:fill="FFFFFF" w:themeFill="background1"/>
            <w:vAlign w:val="bottom"/>
          </w:tcPr>
          <w:p w14:paraId="0CEEC8F0" w14:textId="77777777" w:rsidR="000476B5" w:rsidRPr="000D1EE6" w:rsidRDefault="000476B5" w:rsidP="00FA27AA">
            <w:pPr>
              <w:tabs>
                <w:tab w:val="left" w:pos="6840"/>
              </w:tabs>
              <w:ind w:left="-108"/>
              <w:jc w:val="right"/>
              <w:rPr>
                <w:sz w:val="20"/>
                <w:szCs w:val="20"/>
                <w:lang w:val="en-GB"/>
              </w:rPr>
            </w:pPr>
            <w:r w:rsidRPr="000D1EE6">
              <w:rPr>
                <w:sz w:val="20"/>
                <w:lang w:val="en-GB"/>
              </w:rPr>
              <w:t>Nov-08</w:t>
            </w:r>
          </w:p>
        </w:tc>
        <w:tc>
          <w:tcPr>
            <w:tcW w:w="998" w:type="pct"/>
            <w:tcBorders>
              <w:top w:val="nil"/>
              <w:left w:val="single" w:sz="4" w:space="0" w:color="auto"/>
              <w:bottom w:val="nil"/>
              <w:right w:val="single" w:sz="4" w:space="0" w:color="auto"/>
            </w:tcBorders>
            <w:shd w:val="clear" w:color="auto" w:fill="FFFFFF" w:themeFill="background1"/>
          </w:tcPr>
          <w:p w14:paraId="3F9F5955" w14:textId="77777777" w:rsidR="000476B5" w:rsidRPr="000D1EE6" w:rsidRDefault="000476B5" w:rsidP="00FA27AA">
            <w:pPr>
              <w:jc w:val="right"/>
              <w:rPr>
                <w:sz w:val="20"/>
                <w:szCs w:val="20"/>
                <w:lang w:val="en-GB"/>
              </w:rPr>
            </w:pPr>
            <w:r w:rsidRPr="000D1EE6">
              <w:rPr>
                <w:sz w:val="20"/>
                <w:lang w:val="en-GB"/>
              </w:rPr>
              <w:t>150,800</w:t>
            </w:r>
          </w:p>
        </w:tc>
      </w:tr>
      <w:tr w:rsidR="000476B5" w:rsidRPr="000D1EE6" w14:paraId="49A9970F"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3F44C69F" w14:textId="77777777" w:rsidR="000476B5" w:rsidRPr="000D1EE6" w:rsidRDefault="000476B5" w:rsidP="00FA27AA">
            <w:pPr>
              <w:ind w:left="4707" w:right="-198"/>
              <w:jc w:val="left"/>
              <w:rPr>
                <w:sz w:val="20"/>
                <w:szCs w:val="20"/>
                <w:lang w:val="en-GB"/>
              </w:rPr>
            </w:pPr>
            <w:r w:rsidRPr="000D1EE6">
              <w:rPr>
                <w:sz w:val="20"/>
                <w:lang w:val="en-GB"/>
              </w:rPr>
              <w:t>Phase IX:</w:t>
            </w:r>
          </w:p>
        </w:tc>
        <w:tc>
          <w:tcPr>
            <w:tcW w:w="907" w:type="pct"/>
            <w:tcBorders>
              <w:top w:val="nil"/>
              <w:left w:val="nil"/>
              <w:bottom w:val="nil"/>
              <w:right w:val="single" w:sz="4" w:space="0" w:color="auto"/>
            </w:tcBorders>
            <w:shd w:val="clear" w:color="auto" w:fill="FFFFFF" w:themeFill="background1"/>
            <w:vAlign w:val="bottom"/>
          </w:tcPr>
          <w:p w14:paraId="4C848AF7" w14:textId="77777777" w:rsidR="000476B5" w:rsidRPr="000D1EE6" w:rsidRDefault="000476B5" w:rsidP="00FA27AA">
            <w:pPr>
              <w:tabs>
                <w:tab w:val="left" w:pos="6840"/>
              </w:tabs>
              <w:ind w:left="-108"/>
              <w:jc w:val="right"/>
              <w:rPr>
                <w:sz w:val="20"/>
                <w:szCs w:val="20"/>
                <w:lang w:val="en-GB"/>
              </w:rPr>
            </w:pPr>
            <w:r w:rsidRPr="000D1EE6">
              <w:rPr>
                <w:sz w:val="20"/>
                <w:lang w:val="en-GB"/>
              </w:rPr>
              <w:t>Nov-11</w:t>
            </w:r>
          </w:p>
        </w:tc>
        <w:tc>
          <w:tcPr>
            <w:tcW w:w="998" w:type="pct"/>
            <w:tcBorders>
              <w:top w:val="nil"/>
              <w:left w:val="single" w:sz="4" w:space="0" w:color="auto"/>
              <w:bottom w:val="nil"/>
              <w:right w:val="single" w:sz="4" w:space="0" w:color="auto"/>
            </w:tcBorders>
            <w:shd w:val="clear" w:color="auto" w:fill="FFFFFF" w:themeFill="background1"/>
          </w:tcPr>
          <w:p w14:paraId="13D41155" w14:textId="77777777" w:rsidR="000476B5" w:rsidRPr="000D1EE6" w:rsidRDefault="000476B5" w:rsidP="00FA27AA">
            <w:pPr>
              <w:jc w:val="right"/>
              <w:rPr>
                <w:sz w:val="20"/>
                <w:szCs w:val="20"/>
                <w:lang w:val="en-GB"/>
              </w:rPr>
            </w:pPr>
            <w:r w:rsidRPr="000D1EE6">
              <w:rPr>
                <w:sz w:val="20"/>
                <w:lang w:val="en-GB"/>
              </w:rPr>
              <w:t>150,797</w:t>
            </w:r>
          </w:p>
        </w:tc>
      </w:tr>
      <w:tr w:rsidR="000476B5" w:rsidRPr="000D1EE6" w14:paraId="3636B7FF"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A150899" w14:textId="77777777" w:rsidR="000476B5" w:rsidRPr="000D1EE6" w:rsidRDefault="000476B5" w:rsidP="00FA27AA">
            <w:pPr>
              <w:ind w:left="4707" w:right="-198"/>
              <w:jc w:val="left"/>
              <w:rPr>
                <w:sz w:val="20"/>
                <w:szCs w:val="20"/>
                <w:lang w:val="en-GB"/>
              </w:rPr>
            </w:pPr>
            <w:r w:rsidRPr="000D1EE6">
              <w:rPr>
                <w:sz w:val="20"/>
                <w:lang w:val="en-GB"/>
              </w:rPr>
              <w:t>Phase X:</w:t>
            </w:r>
          </w:p>
        </w:tc>
        <w:tc>
          <w:tcPr>
            <w:tcW w:w="907" w:type="pct"/>
            <w:tcBorders>
              <w:top w:val="nil"/>
              <w:left w:val="nil"/>
              <w:bottom w:val="nil"/>
              <w:right w:val="single" w:sz="4" w:space="0" w:color="auto"/>
            </w:tcBorders>
            <w:shd w:val="clear" w:color="auto" w:fill="FFFFFF" w:themeFill="background1"/>
            <w:vAlign w:val="bottom"/>
          </w:tcPr>
          <w:p w14:paraId="63F78981" w14:textId="77777777" w:rsidR="000476B5" w:rsidRPr="000D1EE6" w:rsidRDefault="000476B5" w:rsidP="00FA27AA">
            <w:pPr>
              <w:tabs>
                <w:tab w:val="left" w:pos="6840"/>
              </w:tabs>
              <w:ind w:left="-108"/>
              <w:jc w:val="right"/>
              <w:rPr>
                <w:sz w:val="20"/>
                <w:szCs w:val="20"/>
                <w:lang w:val="en-GB"/>
              </w:rPr>
            </w:pPr>
            <w:r w:rsidRPr="000D1EE6">
              <w:rPr>
                <w:sz w:val="20"/>
                <w:lang w:val="en-GB"/>
              </w:rPr>
              <w:t>Dec-13</w:t>
            </w:r>
          </w:p>
        </w:tc>
        <w:tc>
          <w:tcPr>
            <w:tcW w:w="998" w:type="pct"/>
            <w:tcBorders>
              <w:top w:val="nil"/>
              <w:left w:val="single" w:sz="4" w:space="0" w:color="auto"/>
              <w:bottom w:val="nil"/>
              <w:right w:val="single" w:sz="4" w:space="0" w:color="auto"/>
            </w:tcBorders>
            <w:shd w:val="clear" w:color="auto" w:fill="FFFFFF" w:themeFill="background1"/>
          </w:tcPr>
          <w:p w14:paraId="2A631559" w14:textId="77777777" w:rsidR="000476B5" w:rsidRPr="000D1EE6" w:rsidRDefault="000476B5" w:rsidP="00FA27AA">
            <w:pPr>
              <w:jc w:val="right"/>
              <w:rPr>
                <w:sz w:val="20"/>
                <w:szCs w:val="20"/>
                <w:lang w:val="en-GB"/>
              </w:rPr>
            </w:pPr>
            <w:r w:rsidRPr="000D1EE6">
              <w:rPr>
                <w:sz w:val="20"/>
                <w:lang w:val="en-GB"/>
              </w:rPr>
              <w:t>150,800</w:t>
            </w:r>
          </w:p>
        </w:tc>
      </w:tr>
      <w:tr w:rsidR="000476B5" w:rsidRPr="000D1EE6" w14:paraId="19A5FB83"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6C3D821B" w14:textId="77777777" w:rsidR="000476B5" w:rsidRPr="000D1EE6" w:rsidRDefault="000476B5" w:rsidP="00FA27AA">
            <w:pPr>
              <w:ind w:left="4707" w:right="-198"/>
              <w:jc w:val="left"/>
              <w:rPr>
                <w:sz w:val="20"/>
                <w:szCs w:val="20"/>
                <w:lang w:val="en-GB"/>
              </w:rPr>
            </w:pPr>
            <w:r w:rsidRPr="000D1EE6">
              <w:rPr>
                <w:sz w:val="20"/>
                <w:lang w:val="en-GB"/>
              </w:rPr>
              <w:t>Phase XI:</w:t>
            </w:r>
          </w:p>
        </w:tc>
        <w:tc>
          <w:tcPr>
            <w:tcW w:w="907" w:type="pct"/>
            <w:tcBorders>
              <w:top w:val="nil"/>
              <w:left w:val="nil"/>
              <w:bottom w:val="nil"/>
              <w:right w:val="single" w:sz="4" w:space="0" w:color="auto"/>
            </w:tcBorders>
            <w:shd w:val="clear" w:color="auto" w:fill="FFFFFF" w:themeFill="background1"/>
            <w:vAlign w:val="bottom"/>
          </w:tcPr>
          <w:p w14:paraId="0EB54929" w14:textId="77777777" w:rsidR="000476B5" w:rsidRPr="000D1EE6" w:rsidRDefault="000476B5" w:rsidP="00FA27AA">
            <w:pPr>
              <w:tabs>
                <w:tab w:val="left" w:pos="6840"/>
              </w:tabs>
              <w:ind w:left="-108"/>
              <w:jc w:val="right"/>
              <w:rPr>
                <w:sz w:val="20"/>
                <w:szCs w:val="20"/>
                <w:lang w:val="en-GB"/>
              </w:rPr>
            </w:pPr>
            <w:r w:rsidRPr="000D1EE6">
              <w:rPr>
                <w:sz w:val="20"/>
                <w:lang w:val="en-GB"/>
              </w:rPr>
              <w:t>Nov-15</w:t>
            </w:r>
          </w:p>
        </w:tc>
        <w:tc>
          <w:tcPr>
            <w:tcW w:w="998" w:type="pct"/>
            <w:tcBorders>
              <w:top w:val="nil"/>
              <w:left w:val="single" w:sz="4" w:space="0" w:color="auto"/>
              <w:bottom w:val="nil"/>
              <w:right w:val="single" w:sz="4" w:space="0" w:color="auto"/>
            </w:tcBorders>
            <w:shd w:val="clear" w:color="auto" w:fill="FFFFFF" w:themeFill="background1"/>
          </w:tcPr>
          <w:p w14:paraId="5BC46D67" w14:textId="77777777" w:rsidR="000476B5" w:rsidRPr="000D1EE6" w:rsidRDefault="000476B5" w:rsidP="00FA27AA">
            <w:pPr>
              <w:jc w:val="right"/>
              <w:rPr>
                <w:sz w:val="20"/>
                <w:szCs w:val="20"/>
                <w:lang w:val="en-GB"/>
              </w:rPr>
            </w:pPr>
            <w:r w:rsidRPr="000D1EE6">
              <w:rPr>
                <w:sz w:val="20"/>
                <w:lang w:val="en-GB"/>
              </w:rPr>
              <w:t>193,024</w:t>
            </w:r>
          </w:p>
        </w:tc>
      </w:tr>
      <w:tr w:rsidR="000476B5" w:rsidRPr="000D1EE6" w14:paraId="21C617EF"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FAE8412" w14:textId="77777777" w:rsidR="000476B5" w:rsidRPr="000D1EE6" w:rsidRDefault="000476B5" w:rsidP="00FA27AA">
            <w:pPr>
              <w:ind w:left="4707" w:right="-198"/>
              <w:jc w:val="left"/>
              <w:rPr>
                <w:sz w:val="20"/>
                <w:szCs w:val="20"/>
                <w:lang w:val="en-GB"/>
              </w:rPr>
            </w:pPr>
            <w:r w:rsidRPr="000D1EE6">
              <w:rPr>
                <w:sz w:val="20"/>
                <w:lang w:val="en-GB"/>
              </w:rPr>
              <w:t>Phase XII:</w:t>
            </w:r>
          </w:p>
        </w:tc>
        <w:tc>
          <w:tcPr>
            <w:tcW w:w="907" w:type="pct"/>
            <w:tcBorders>
              <w:top w:val="nil"/>
              <w:left w:val="nil"/>
              <w:bottom w:val="nil"/>
              <w:right w:val="single" w:sz="4" w:space="0" w:color="auto"/>
            </w:tcBorders>
            <w:shd w:val="clear" w:color="auto" w:fill="FFFFFF" w:themeFill="background1"/>
            <w:vAlign w:val="bottom"/>
          </w:tcPr>
          <w:p w14:paraId="350D51D9" w14:textId="77777777" w:rsidR="000476B5" w:rsidRPr="000D1EE6" w:rsidRDefault="000476B5" w:rsidP="00FA27AA">
            <w:pPr>
              <w:tabs>
                <w:tab w:val="left" w:pos="6840"/>
              </w:tabs>
              <w:ind w:left="-108"/>
              <w:jc w:val="right"/>
              <w:rPr>
                <w:sz w:val="20"/>
                <w:szCs w:val="20"/>
                <w:lang w:val="en-GB"/>
              </w:rPr>
            </w:pPr>
            <w:r w:rsidRPr="000D1EE6">
              <w:rPr>
                <w:sz w:val="20"/>
                <w:lang w:val="en-GB"/>
              </w:rPr>
              <w:t>Nov-17</w:t>
            </w:r>
          </w:p>
        </w:tc>
        <w:tc>
          <w:tcPr>
            <w:tcW w:w="998" w:type="pct"/>
            <w:tcBorders>
              <w:top w:val="nil"/>
              <w:left w:val="single" w:sz="4" w:space="0" w:color="auto"/>
              <w:bottom w:val="nil"/>
              <w:right w:val="single" w:sz="4" w:space="0" w:color="auto"/>
            </w:tcBorders>
            <w:shd w:val="clear" w:color="auto" w:fill="FFFFFF" w:themeFill="background1"/>
          </w:tcPr>
          <w:p w14:paraId="5B09CB38" w14:textId="77777777" w:rsidR="000476B5" w:rsidRPr="000D1EE6" w:rsidRDefault="000476B5" w:rsidP="00FA27AA">
            <w:pPr>
              <w:jc w:val="right"/>
              <w:rPr>
                <w:sz w:val="20"/>
                <w:szCs w:val="20"/>
                <w:lang w:val="en-GB"/>
              </w:rPr>
            </w:pPr>
            <w:r w:rsidRPr="000D1EE6">
              <w:rPr>
                <w:sz w:val="20"/>
                <w:lang w:val="en-GB"/>
              </w:rPr>
              <w:t>192,729</w:t>
            </w:r>
          </w:p>
        </w:tc>
      </w:tr>
      <w:tr w:rsidR="000476B5" w:rsidRPr="000D1EE6" w14:paraId="3F8241CD"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4790F794" w14:textId="77777777" w:rsidR="000476B5" w:rsidRPr="000D1EE6" w:rsidRDefault="000476B5" w:rsidP="00FA27AA">
            <w:pPr>
              <w:ind w:left="4707" w:right="-198"/>
              <w:jc w:val="left"/>
              <w:rPr>
                <w:sz w:val="20"/>
                <w:szCs w:val="20"/>
                <w:lang w:val="en-GB"/>
              </w:rPr>
            </w:pPr>
            <w:r w:rsidRPr="000D1EE6">
              <w:rPr>
                <w:sz w:val="20"/>
                <w:lang w:val="en-GB"/>
              </w:rPr>
              <w:t>Phase XIII:</w:t>
            </w:r>
          </w:p>
        </w:tc>
        <w:tc>
          <w:tcPr>
            <w:tcW w:w="907" w:type="pct"/>
            <w:tcBorders>
              <w:top w:val="nil"/>
              <w:left w:val="nil"/>
              <w:bottom w:val="nil"/>
              <w:right w:val="single" w:sz="4" w:space="0" w:color="auto"/>
            </w:tcBorders>
            <w:shd w:val="clear" w:color="auto" w:fill="FFFFFF" w:themeFill="background1"/>
            <w:vAlign w:val="bottom"/>
          </w:tcPr>
          <w:p w14:paraId="1F76B4BF" w14:textId="77777777" w:rsidR="000476B5" w:rsidRPr="000D1EE6" w:rsidRDefault="000476B5" w:rsidP="00FA27AA">
            <w:pPr>
              <w:tabs>
                <w:tab w:val="left" w:pos="6840"/>
              </w:tabs>
              <w:ind w:left="-108"/>
              <w:jc w:val="right"/>
              <w:rPr>
                <w:sz w:val="20"/>
                <w:szCs w:val="20"/>
                <w:lang w:val="en-GB"/>
              </w:rPr>
            </w:pPr>
            <w:r w:rsidRPr="000D1EE6">
              <w:rPr>
                <w:sz w:val="20"/>
                <w:lang w:val="en-GB"/>
              </w:rPr>
              <w:t>Dec-19</w:t>
            </w:r>
          </w:p>
        </w:tc>
        <w:tc>
          <w:tcPr>
            <w:tcW w:w="998" w:type="pct"/>
            <w:tcBorders>
              <w:top w:val="nil"/>
              <w:left w:val="single" w:sz="4" w:space="0" w:color="auto"/>
              <w:bottom w:val="nil"/>
              <w:right w:val="single" w:sz="4" w:space="0" w:color="auto"/>
            </w:tcBorders>
            <w:shd w:val="clear" w:color="auto" w:fill="FFFFFF" w:themeFill="background1"/>
          </w:tcPr>
          <w:p w14:paraId="2800BDE8" w14:textId="77777777" w:rsidR="000476B5" w:rsidRPr="000D1EE6" w:rsidRDefault="000476B5" w:rsidP="00FA27AA">
            <w:pPr>
              <w:jc w:val="right"/>
              <w:rPr>
                <w:sz w:val="20"/>
                <w:szCs w:val="20"/>
                <w:lang w:val="en-GB"/>
              </w:rPr>
            </w:pPr>
            <w:r w:rsidRPr="000D1EE6">
              <w:rPr>
                <w:sz w:val="20"/>
                <w:lang w:val="en-GB"/>
              </w:rPr>
              <w:t>193,024</w:t>
            </w:r>
          </w:p>
        </w:tc>
      </w:tr>
      <w:tr w:rsidR="000476B5" w:rsidRPr="000D1EE6" w14:paraId="691233CF" w14:textId="77777777" w:rsidTr="00FA27AA">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3232B1F" w14:textId="77777777" w:rsidR="000476B5" w:rsidRPr="000D1EE6" w:rsidRDefault="000476B5" w:rsidP="00FA27AA">
            <w:pPr>
              <w:ind w:left="4707" w:right="-198"/>
              <w:jc w:val="left"/>
              <w:rPr>
                <w:sz w:val="20"/>
                <w:szCs w:val="20"/>
                <w:lang w:val="en-GB"/>
              </w:rPr>
            </w:pPr>
            <w:r w:rsidRPr="000D1EE6">
              <w:rPr>
                <w:sz w:val="20"/>
                <w:lang w:val="en-GB"/>
              </w:rPr>
              <w:t>Phase XIV:</w:t>
            </w:r>
          </w:p>
        </w:tc>
        <w:tc>
          <w:tcPr>
            <w:tcW w:w="907" w:type="pct"/>
            <w:tcBorders>
              <w:top w:val="nil"/>
              <w:left w:val="nil"/>
              <w:bottom w:val="nil"/>
              <w:right w:val="single" w:sz="4" w:space="0" w:color="auto"/>
            </w:tcBorders>
            <w:shd w:val="clear" w:color="auto" w:fill="FFFFFF" w:themeFill="background1"/>
            <w:vAlign w:val="bottom"/>
          </w:tcPr>
          <w:p w14:paraId="7739E8F9" w14:textId="77777777" w:rsidR="000476B5" w:rsidRPr="000D1EE6" w:rsidRDefault="000476B5" w:rsidP="00FA27AA">
            <w:pPr>
              <w:tabs>
                <w:tab w:val="left" w:pos="6840"/>
              </w:tabs>
              <w:ind w:left="-108"/>
              <w:jc w:val="right"/>
              <w:rPr>
                <w:sz w:val="20"/>
                <w:szCs w:val="20"/>
                <w:lang w:val="en-GB"/>
              </w:rPr>
            </w:pPr>
            <w:r w:rsidRPr="000D1EE6">
              <w:rPr>
                <w:sz w:val="20"/>
                <w:lang w:val="en-GB"/>
              </w:rPr>
              <w:t>Nov-21</w:t>
            </w:r>
          </w:p>
        </w:tc>
        <w:tc>
          <w:tcPr>
            <w:tcW w:w="998" w:type="pct"/>
            <w:tcBorders>
              <w:top w:val="nil"/>
              <w:left w:val="single" w:sz="4" w:space="0" w:color="auto"/>
              <w:bottom w:val="nil"/>
              <w:right w:val="single" w:sz="4" w:space="0" w:color="auto"/>
            </w:tcBorders>
            <w:shd w:val="clear" w:color="auto" w:fill="FFFFFF" w:themeFill="background1"/>
          </w:tcPr>
          <w:p w14:paraId="03AB98D1" w14:textId="77777777" w:rsidR="000476B5" w:rsidRPr="000D1EE6" w:rsidRDefault="000476B5" w:rsidP="00FA27AA">
            <w:pPr>
              <w:jc w:val="right"/>
              <w:rPr>
                <w:sz w:val="20"/>
                <w:szCs w:val="20"/>
                <w:lang w:val="en-GB"/>
              </w:rPr>
            </w:pPr>
            <w:r w:rsidRPr="000D1EE6">
              <w:rPr>
                <w:sz w:val="20"/>
                <w:lang w:val="en-GB"/>
              </w:rPr>
              <w:t>193,024</w:t>
            </w:r>
          </w:p>
        </w:tc>
      </w:tr>
      <w:tr w:rsidR="000476B5" w:rsidRPr="000D1EE6" w14:paraId="6D3DCCBB" w14:textId="77777777" w:rsidTr="00FA27AA">
        <w:trPr>
          <w:trHeight w:val="233"/>
          <w:jc w:val="center"/>
        </w:trPr>
        <w:tc>
          <w:tcPr>
            <w:tcW w:w="4002" w:type="pct"/>
            <w:gridSpan w:val="2"/>
            <w:tcBorders>
              <w:top w:val="nil"/>
              <w:left w:val="single" w:sz="4" w:space="0" w:color="auto"/>
              <w:bottom w:val="single" w:sz="4" w:space="0" w:color="auto"/>
              <w:right w:val="single" w:sz="4" w:space="0" w:color="auto"/>
            </w:tcBorders>
            <w:shd w:val="clear" w:color="auto" w:fill="auto"/>
          </w:tcPr>
          <w:p w14:paraId="7A5A7AA4" w14:textId="77777777" w:rsidR="000476B5" w:rsidRPr="000D1EE6" w:rsidRDefault="000476B5" w:rsidP="00FA27AA">
            <w:pPr>
              <w:tabs>
                <w:tab w:val="right" w:pos="7290"/>
              </w:tabs>
              <w:ind w:left="6480" w:right="-108"/>
              <w:jc w:val="left"/>
              <w:rPr>
                <w:sz w:val="20"/>
                <w:szCs w:val="20"/>
                <w:lang w:val="en-GB"/>
              </w:rPr>
            </w:pPr>
            <w:r w:rsidRPr="000D1EE6">
              <w:rPr>
                <w:sz w:val="20"/>
                <w:lang w:val="en-GB"/>
              </w:rPr>
              <w:tab/>
              <w:t>Total:</w:t>
            </w:r>
          </w:p>
        </w:tc>
        <w:tc>
          <w:tcPr>
            <w:tcW w:w="998" w:type="pct"/>
            <w:tcBorders>
              <w:top w:val="nil"/>
              <w:left w:val="single" w:sz="4" w:space="0" w:color="auto"/>
              <w:bottom w:val="single" w:sz="4" w:space="0" w:color="auto"/>
              <w:right w:val="single" w:sz="4" w:space="0" w:color="auto"/>
            </w:tcBorders>
            <w:shd w:val="clear" w:color="auto" w:fill="auto"/>
          </w:tcPr>
          <w:p w14:paraId="7C1FDBBD" w14:textId="77777777" w:rsidR="000476B5" w:rsidRPr="000D1EE6" w:rsidRDefault="000476B5" w:rsidP="00FA27AA">
            <w:pPr>
              <w:jc w:val="right"/>
              <w:rPr>
                <w:sz w:val="20"/>
                <w:szCs w:val="20"/>
                <w:highlight w:val="yellow"/>
                <w:lang w:val="en-GB"/>
              </w:rPr>
            </w:pPr>
            <w:r w:rsidRPr="000D1EE6">
              <w:rPr>
                <w:sz w:val="20"/>
                <w:lang w:val="en-GB"/>
              </w:rPr>
              <w:t>2,227,183</w:t>
            </w:r>
          </w:p>
        </w:tc>
      </w:tr>
      <w:tr w:rsidR="000476B5" w:rsidRPr="000D1EE6" w14:paraId="22373D93" w14:textId="77777777" w:rsidTr="00FA27AA">
        <w:trPr>
          <w:trHeight w:val="233"/>
          <w:jc w:val="center"/>
        </w:trPr>
        <w:tc>
          <w:tcPr>
            <w:tcW w:w="4002" w:type="pct"/>
            <w:gridSpan w:val="2"/>
            <w:shd w:val="clear" w:color="auto" w:fill="FFFFFF" w:themeFill="background1"/>
          </w:tcPr>
          <w:p w14:paraId="76E41180" w14:textId="77777777" w:rsidR="000476B5" w:rsidRPr="000D1EE6" w:rsidRDefault="000476B5" w:rsidP="00FA27AA">
            <w:pPr>
              <w:jc w:val="left"/>
              <w:rPr>
                <w:sz w:val="20"/>
                <w:szCs w:val="20"/>
                <w:lang w:val="en-GB"/>
              </w:rPr>
            </w:pPr>
            <w:r w:rsidRPr="000D1EE6">
              <w:rPr>
                <w:sz w:val="20"/>
                <w:lang w:val="en-GB"/>
              </w:rPr>
              <w:t>Amount requested for renewal (phase XV) (US $):</w:t>
            </w:r>
          </w:p>
        </w:tc>
        <w:tc>
          <w:tcPr>
            <w:tcW w:w="998" w:type="pct"/>
            <w:shd w:val="clear" w:color="auto" w:fill="auto"/>
          </w:tcPr>
          <w:p w14:paraId="2680472D" w14:textId="77777777" w:rsidR="000476B5" w:rsidRPr="000D1EE6" w:rsidRDefault="000476B5" w:rsidP="00FA27AA">
            <w:pPr>
              <w:jc w:val="right"/>
              <w:rPr>
                <w:sz w:val="20"/>
                <w:szCs w:val="20"/>
                <w:lang w:val="en-GB"/>
              </w:rPr>
            </w:pPr>
            <w:r w:rsidRPr="000D1EE6">
              <w:rPr>
                <w:sz w:val="20"/>
                <w:lang w:val="en-GB"/>
              </w:rPr>
              <w:t>399,560</w:t>
            </w:r>
          </w:p>
        </w:tc>
      </w:tr>
      <w:tr w:rsidR="000476B5" w:rsidRPr="000D1EE6" w14:paraId="4FAA65C0" w14:textId="77777777" w:rsidTr="00FA27AA">
        <w:trPr>
          <w:trHeight w:val="233"/>
          <w:jc w:val="center"/>
        </w:trPr>
        <w:tc>
          <w:tcPr>
            <w:tcW w:w="4002" w:type="pct"/>
            <w:gridSpan w:val="2"/>
          </w:tcPr>
          <w:p w14:paraId="3C41FB08" w14:textId="77777777" w:rsidR="000476B5" w:rsidRPr="000D1EE6" w:rsidRDefault="000476B5" w:rsidP="00FA27AA">
            <w:pPr>
              <w:jc w:val="left"/>
              <w:rPr>
                <w:sz w:val="20"/>
                <w:szCs w:val="20"/>
                <w:lang w:val="en-GB"/>
              </w:rPr>
            </w:pPr>
            <w:r w:rsidRPr="000D1EE6">
              <w:rPr>
                <w:sz w:val="20"/>
                <w:lang w:val="en-GB"/>
              </w:rPr>
              <w:t>Amount recommended for approval for phase XV (US $):</w:t>
            </w:r>
          </w:p>
        </w:tc>
        <w:tc>
          <w:tcPr>
            <w:tcW w:w="998" w:type="pct"/>
            <w:shd w:val="clear" w:color="auto" w:fill="auto"/>
          </w:tcPr>
          <w:p w14:paraId="4A483873" w14:textId="77777777" w:rsidR="000476B5" w:rsidRPr="000D1EE6" w:rsidRDefault="000476B5" w:rsidP="00FA27AA">
            <w:pPr>
              <w:jc w:val="right"/>
              <w:rPr>
                <w:sz w:val="20"/>
                <w:szCs w:val="20"/>
                <w:lang w:val="en-GB"/>
              </w:rPr>
            </w:pPr>
            <w:r w:rsidRPr="000D1EE6">
              <w:rPr>
                <w:sz w:val="20"/>
                <w:lang w:val="en-GB"/>
              </w:rPr>
              <w:t>399,560</w:t>
            </w:r>
          </w:p>
        </w:tc>
      </w:tr>
      <w:tr w:rsidR="000476B5" w:rsidRPr="000D1EE6" w14:paraId="7111EA65" w14:textId="77777777" w:rsidTr="00FA27AA">
        <w:trPr>
          <w:trHeight w:val="233"/>
          <w:jc w:val="center"/>
        </w:trPr>
        <w:tc>
          <w:tcPr>
            <w:tcW w:w="4002" w:type="pct"/>
            <w:gridSpan w:val="2"/>
          </w:tcPr>
          <w:p w14:paraId="570E45A6" w14:textId="77777777" w:rsidR="000476B5" w:rsidRPr="000D1EE6" w:rsidRDefault="000476B5" w:rsidP="00FA27AA">
            <w:pPr>
              <w:jc w:val="left"/>
              <w:rPr>
                <w:sz w:val="20"/>
                <w:szCs w:val="20"/>
                <w:lang w:val="en-GB"/>
              </w:rPr>
            </w:pPr>
            <w:r w:rsidRPr="000D1EE6">
              <w:rPr>
                <w:sz w:val="20"/>
                <w:lang w:val="en-GB"/>
              </w:rPr>
              <w:t>Agency support costs (US $):</w:t>
            </w:r>
          </w:p>
        </w:tc>
        <w:tc>
          <w:tcPr>
            <w:tcW w:w="998" w:type="pct"/>
            <w:shd w:val="clear" w:color="auto" w:fill="auto"/>
          </w:tcPr>
          <w:p w14:paraId="5992D568" w14:textId="77777777" w:rsidR="000476B5" w:rsidRPr="000D1EE6" w:rsidRDefault="000476B5" w:rsidP="00FA27AA">
            <w:pPr>
              <w:jc w:val="right"/>
              <w:rPr>
                <w:sz w:val="20"/>
                <w:szCs w:val="20"/>
                <w:lang w:val="en-GB"/>
              </w:rPr>
            </w:pPr>
            <w:r w:rsidRPr="000D1EE6">
              <w:rPr>
                <w:sz w:val="20"/>
                <w:lang w:val="en-GB"/>
              </w:rPr>
              <w:t>27,969</w:t>
            </w:r>
          </w:p>
        </w:tc>
      </w:tr>
      <w:tr w:rsidR="000476B5" w:rsidRPr="000D1EE6" w14:paraId="4C210C33" w14:textId="77777777" w:rsidTr="00FA27AA">
        <w:trPr>
          <w:trHeight w:val="233"/>
          <w:jc w:val="center"/>
        </w:trPr>
        <w:tc>
          <w:tcPr>
            <w:tcW w:w="4002" w:type="pct"/>
            <w:gridSpan w:val="2"/>
          </w:tcPr>
          <w:p w14:paraId="575A08F2" w14:textId="77777777" w:rsidR="000476B5" w:rsidRPr="000D1EE6" w:rsidRDefault="000476B5" w:rsidP="00FA27AA">
            <w:pPr>
              <w:jc w:val="left"/>
              <w:rPr>
                <w:sz w:val="20"/>
                <w:szCs w:val="20"/>
                <w:lang w:val="en-GB"/>
              </w:rPr>
            </w:pPr>
            <w:r w:rsidRPr="000D1EE6">
              <w:rPr>
                <w:sz w:val="20"/>
                <w:lang w:val="en-GB"/>
              </w:rPr>
              <w:t>Total cost of institutional strengthening phase XV to the Multilateral Fund (US $):</w:t>
            </w:r>
          </w:p>
        </w:tc>
        <w:tc>
          <w:tcPr>
            <w:tcW w:w="998" w:type="pct"/>
            <w:shd w:val="clear" w:color="auto" w:fill="auto"/>
          </w:tcPr>
          <w:p w14:paraId="34160741" w14:textId="77777777" w:rsidR="000476B5" w:rsidRPr="000D1EE6" w:rsidRDefault="000476B5" w:rsidP="00FA27AA">
            <w:pPr>
              <w:jc w:val="right"/>
              <w:rPr>
                <w:sz w:val="20"/>
                <w:szCs w:val="20"/>
                <w:lang w:val="en-GB"/>
              </w:rPr>
            </w:pPr>
            <w:r w:rsidRPr="000D1EE6">
              <w:rPr>
                <w:sz w:val="20"/>
                <w:lang w:val="en-GB"/>
              </w:rPr>
              <w:t>427,529</w:t>
            </w:r>
          </w:p>
        </w:tc>
      </w:tr>
      <w:tr w:rsidR="000476B5" w:rsidRPr="000D1EE6" w14:paraId="37D07BA5" w14:textId="77777777" w:rsidTr="00FA27AA">
        <w:trPr>
          <w:trHeight w:val="233"/>
          <w:jc w:val="center"/>
        </w:trPr>
        <w:tc>
          <w:tcPr>
            <w:tcW w:w="4002" w:type="pct"/>
            <w:gridSpan w:val="2"/>
          </w:tcPr>
          <w:p w14:paraId="2ADDD439" w14:textId="77777777" w:rsidR="000476B5" w:rsidRPr="000D1EE6" w:rsidRDefault="000476B5" w:rsidP="00FA27AA">
            <w:pPr>
              <w:jc w:val="left"/>
              <w:rPr>
                <w:sz w:val="20"/>
                <w:szCs w:val="20"/>
                <w:lang w:val="en-GB"/>
              </w:rPr>
            </w:pPr>
            <w:r w:rsidRPr="000D1EE6">
              <w:rPr>
                <w:sz w:val="20"/>
                <w:lang w:val="en-GB"/>
              </w:rPr>
              <w:t>Date of approval of country programme:</w:t>
            </w:r>
          </w:p>
        </w:tc>
        <w:tc>
          <w:tcPr>
            <w:tcW w:w="998" w:type="pct"/>
            <w:shd w:val="clear" w:color="auto" w:fill="FFFFFF" w:themeFill="background1"/>
          </w:tcPr>
          <w:p w14:paraId="1B23646D" w14:textId="77777777" w:rsidR="000476B5" w:rsidRPr="000D1EE6" w:rsidRDefault="000476B5" w:rsidP="00FA27AA">
            <w:pPr>
              <w:jc w:val="right"/>
              <w:rPr>
                <w:sz w:val="20"/>
                <w:szCs w:val="20"/>
                <w:lang w:val="en-GB"/>
              </w:rPr>
            </w:pPr>
            <w:r w:rsidRPr="000D1EE6">
              <w:rPr>
                <w:sz w:val="20"/>
                <w:lang w:val="en-GB"/>
              </w:rPr>
              <w:t>1993</w:t>
            </w:r>
          </w:p>
        </w:tc>
      </w:tr>
      <w:tr w:rsidR="000476B5" w:rsidRPr="000D1EE6" w14:paraId="123EB7B4" w14:textId="77777777" w:rsidTr="00FA27AA">
        <w:trPr>
          <w:trHeight w:val="233"/>
          <w:jc w:val="center"/>
        </w:trPr>
        <w:tc>
          <w:tcPr>
            <w:tcW w:w="4002" w:type="pct"/>
            <w:gridSpan w:val="2"/>
            <w:tcBorders>
              <w:bottom w:val="single" w:sz="4" w:space="0" w:color="auto"/>
            </w:tcBorders>
          </w:tcPr>
          <w:p w14:paraId="54243ECF" w14:textId="77777777" w:rsidR="000476B5" w:rsidRPr="000D1EE6" w:rsidRDefault="000476B5" w:rsidP="00FA27AA">
            <w:pPr>
              <w:jc w:val="left"/>
              <w:rPr>
                <w:sz w:val="20"/>
                <w:szCs w:val="20"/>
                <w:lang w:val="en-GB"/>
              </w:rPr>
            </w:pPr>
            <w:r w:rsidRPr="000D1EE6">
              <w:rPr>
                <w:sz w:val="20"/>
                <w:lang w:val="en-GB"/>
              </w:rPr>
              <w:t>Date of approval of HCFC phase-out management plan:</w:t>
            </w:r>
          </w:p>
        </w:tc>
        <w:tc>
          <w:tcPr>
            <w:tcW w:w="998" w:type="pct"/>
            <w:tcBorders>
              <w:bottom w:val="single" w:sz="4" w:space="0" w:color="auto"/>
            </w:tcBorders>
            <w:shd w:val="clear" w:color="auto" w:fill="FFFFFF" w:themeFill="background1"/>
          </w:tcPr>
          <w:p w14:paraId="0D8A6B30" w14:textId="77777777" w:rsidR="000476B5" w:rsidRPr="000D1EE6" w:rsidRDefault="000476B5" w:rsidP="00FA27AA">
            <w:pPr>
              <w:jc w:val="right"/>
              <w:rPr>
                <w:sz w:val="20"/>
                <w:szCs w:val="20"/>
                <w:lang w:val="en-GB"/>
              </w:rPr>
            </w:pPr>
            <w:r w:rsidRPr="000D1EE6">
              <w:rPr>
                <w:sz w:val="20"/>
                <w:lang w:val="en-GB"/>
              </w:rPr>
              <w:t>2011</w:t>
            </w:r>
          </w:p>
        </w:tc>
      </w:tr>
      <w:tr w:rsidR="000476B5" w:rsidRPr="000D1EE6" w14:paraId="12BCCE1F" w14:textId="77777777" w:rsidTr="00FA27AA">
        <w:trPr>
          <w:trHeight w:val="233"/>
          <w:jc w:val="center"/>
        </w:trPr>
        <w:tc>
          <w:tcPr>
            <w:tcW w:w="4002" w:type="pct"/>
            <w:gridSpan w:val="2"/>
            <w:tcBorders>
              <w:top w:val="single" w:sz="4" w:space="0" w:color="auto"/>
              <w:left w:val="single" w:sz="4" w:space="0" w:color="auto"/>
              <w:bottom w:val="nil"/>
              <w:right w:val="single" w:sz="4" w:space="0" w:color="auto"/>
            </w:tcBorders>
          </w:tcPr>
          <w:p w14:paraId="0B1A2EC3" w14:textId="25247DBD" w:rsidR="000476B5" w:rsidRPr="000D1EE6" w:rsidRDefault="000476B5" w:rsidP="00FA27AA">
            <w:pPr>
              <w:spacing w:before="20"/>
              <w:jc w:val="left"/>
              <w:rPr>
                <w:sz w:val="18"/>
                <w:szCs w:val="18"/>
                <w:lang w:val="en-GB"/>
              </w:rPr>
            </w:pPr>
            <w:r w:rsidRPr="000D1EE6">
              <w:rPr>
                <w:color w:val="000000" w:themeColor="text1"/>
                <w:sz w:val="18"/>
                <w:lang w:val="en-GB"/>
              </w:rPr>
              <w:t>Baseline consumption of controlled substances (ODP tonnes for ODS/CO</w:t>
            </w:r>
            <w:r w:rsidRPr="000D1EE6">
              <w:rPr>
                <w:color w:val="000000" w:themeColor="text1"/>
                <w:sz w:val="18"/>
                <w:vertAlign w:val="subscript"/>
                <w:lang w:val="en-GB"/>
              </w:rPr>
              <w:t>2</w:t>
            </w:r>
            <w:r w:rsidRPr="000D1EE6">
              <w:rPr>
                <w:color w:val="000000" w:themeColor="text1"/>
                <w:sz w:val="18"/>
                <w:lang w:val="en-GB"/>
              </w:rPr>
              <w:t>-eq tonnes for HFCs):</w:t>
            </w:r>
          </w:p>
        </w:tc>
        <w:tc>
          <w:tcPr>
            <w:tcW w:w="998" w:type="pct"/>
            <w:tcBorders>
              <w:top w:val="single" w:sz="4" w:space="0" w:color="auto"/>
              <w:left w:val="single" w:sz="4" w:space="0" w:color="auto"/>
              <w:bottom w:val="nil"/>
              <w:right w:val="single" w:sz="4" w:space="0" w:color="auto"/>
            </w:tcBorders>
            <w:shd w:val="clear" w:color="auto" w:fill="FFFFFF" w:themeFill="background1"/>
            <w:vAlign w:val="bottom"/>
          </w:tcPr>
          <w:p w14:paraId="0680B56D" w14:textId="77777777" w:rsidR="000476B5" w:rsidRPr="000D1EE6" w:rsidRDefault="000476B5" w:rsidP="00FA27AA">
            <w:pPr>
              <w:jc w:val="right"/>
              <w:rPr>
                <w:sz w:val="20"/>
                <w:szCs w:val="20"/>
                <w:lang w:val="en-GB"/>
              </w:rPr>
            </w:pPr>
          </w:p>
        </w:tc>
      </w:tr>
      <w:tr w:rsidR="000476B5" w:rsidRPr="000D1EE6" w14:paraId="557DF0FF" w14:textId="77777777" w:rsidTr="00FA27AA">
        <w:trPr>
          <w:trHeight w:val="233"/>
          <w:jc w:val="center"/>
        </w:trPr>
        <w:tc>
          <w:tcPr>
            <w:tcW w:w="4002" w:type="pct"/>
            <w:gridSpan w:val="2"/>
            <w:tcBorders>
              <w:top w:val="nil"/>
              <w:left w:val="single" w:sz="4" w:space="0" w:color="auto"/>
              <w:bottom w:val="nil"/>
              <w:right w:val="single" w:sz="4" w:space="0" w:color="auto"/>
            </w:tcBorders>
          </w:tcPr>
          <w:p w14:paraId="703C4597" w14:textId="77777777" w:rsidR="000476B5" w:rsidRPr="000D1EE6" w:rsidRDefault="000476B5" w:rsidP="00FA27AA">
            <w:pPr>
              <w:ind w:left="447" w:hanging="425"/>
              <w:jc w:val="left"/>
              <w:rPr>
                <w:sz w:val="20"/>
                <w:szCs w:val="20"/>
                <w:lang w:val="en-GB"/>
              </w:rPr>
            </w:pPr>
            <w:r w:rsidRPr="000D1EE6">
              <w:rPr>
                <w:sz w:val="20"/>
                <w:lang w:val="en-GB"/>
              </w:rPr>
              <w:t>(a)</w:t>
            </w:r>
            <w:r w:rsidRPr="000D1EE6">
              <w:rPr>
                <w:sz w:val="20"/>
                <w:lang w:val="en-GB"/>
              </w:rPr>
              <w:tab/>
              <w:t>Annex B, Group III (methyl chloroform) (average 1998-2000)</w:t>
            </w:r>
          </w:p>
        </w:tc>
        <w:tc>
          <w:tcPr>
            <w:tcW w:w="998" w:type="pct"/>
            <w:tcBorders>
              <w:top w:val="nil"/>
              <w:left w:val="single" w:sz="4" w:space="0" w:color="auto"/>
              <w:bottom w:val="nil"/>
              <w:right w:val="single" w:sz="4" w:space="0" w:color="auto"/>
            </w:tcBorders>
            <w:shd w:val="clear" w:color="auto" w:fill="FFFFFF" w:themeFill="background1"/>
            <w:vAlign w:val="bottom"/>
          </w:tcPr>
          <w:p w14:paraId="534692E3" w14:textId="77777777" w:rsidR="000476B5" w:rsidRPr="000D1EE6" w:rsidRDefault="000476B5" w:rsidP="00FA27AA">
            <w:pPr>
              <w:jc w:val="right"/>
              <w:rPr>
                <w:sz w:val="20"/>
                <w:szCs w:val="20"/>
                <w:lang w:val="en-GB"/>
              </w:rPr>
            </w:pPr>
            <w:r w:rsidRPr="000D1EE6">
              <w:rPr>
                <w:sz w:val="20"/>
                <w:lang w:val="en-GB"/>
              </w:rPr>
              <w:t>0.0</w:t>
            </w:r>
          </w:p>
        </w:tc>
      </w:tr>
      <w:tr w:rsidR="000476B5" w:rsidRPr="000D1EE6" w14:paraId="7DFE0CA4" w14:textId="77777777" w:rsidTr="00FA27AA">
        <w:trPr>
          <w:trHeight w:val="233"/>
          <w:jc w:val="center"/>
        </w:trPr>
        <w:tc>
          <w:tcPr>
            <w:tcW w:w="4002" w:type="pct"/>
            <w:gridSpan w:val="2"/>
            <w:tcBorders>
              <w:top w:val="nil"/>
              <w:left w:val="single" w:sz="4" w:space="0" w:color="auto"/>
              <w:bottom w:val="nil"/>
              <w:right w:val="single" w:sz="4" w:space="0" w:color="auto"/>
            </w:tcBorders>
          </w:tcPr>
          <w:p w14:paraId="5B933B01" w14:textId="77777777" w:rsidR="000476B5" w:rsidRPr="000D1EE6" w:rsidRDefault="000476B5" w:rsidP="00FA27AA">
            <w:pPr>
              <w:spacing w:after="20"/>
              <w:ind w:left="447" w:hanging="425"/>
              <w:jc w:val="left"/>
              <w:rPr>
                <w:sz w:val="20"/>
                <w:szCs w:val="20"/>
                <w:lang w:val="en-GB"/>
              </w:rPr>
            </w:pPr>
            <w:r w:rsidRPr="000D1EE6">
              <w:rPr>
                <w:sz w:val="20"/>
                <w:lang w:val="en-GB"/>
              </w:rPr>
              <w:t>(b)</w:t>
            </w:r>
            <w:r w:rsidRPr="000D1EE6">
              <w:rPr>
                <w:sz w:val="20"/>
                <w:lang w:val="en-GB"/>
              </w:rPr>
              <w:tab/>
              <w:t>Annex C, Group I (HCFCs) (average 2009-2010)</w:t>
            </w:r>
          </w:p>
        </w:tc>
        <w:tc>
          <w:tcPr>
            <w:tcW w:w="998" w:type="pct"/>
            <w:tcBorders>
              <w:top w:val="nil"/>
              <w:left w:val="single" w:sz="4" w:space="0" w:color="auto"/>
              <w:bottom w:val="nil"/>
              <w:right w:val="single" w:sz="4" w:space="0" w:color="auto"/>
            </w:tcBorders>
            <w:shd w:val="clear" w:color="auto" w:fill="FFFFFF" w:themeFill="background1"/>
            <w:vAlign w:val="bottom"/>
          </w:tcPr>
          <w:p w14:paraId="3A4B836F" w14:textId="77777777" w:rsidR="000476B5" w:rsidRPr="000D1EE6" w:rsidRDefault="000476B5" w:rsidP="00FA27AA">
            <w:pPr>
              <w:jc w:val="right"/>
              <w:rPr>
                <w:sz w:val="20"/>
                <w:szCs w:val="20"/>
                <w:lang w:val="en-GB"/>
              </w:rPr>
            </w:pPr>
            <w:r w:rsidRPr="000D1EE6">
              <w:rPr>
                <w:sz w:val="20"/>
                <w:lang w:val="en-GB"/>
              </w:rPr>
              <w:t>23.4</w:t>
            </w:r>
          </w:p>
        </w:tc>
      </w:tr>
      <w:tr w:rsidR="000476B5" w:rsidRPr="000D1EE6" w14:paraId="6FCE09A6" w14:textId="77777777" w:rsidTr="00FA27AA">
        <w:trPr>
          <w:trHeight w:val="233"/>
          <w:jc w:val="center"/>
        </w:trPr>
        <w:tc>
          <w:tcPr>
            <w:tcW w:w="4002" w:type="pct"/>
            <w:gridSpan w:val="2"/>
            <w:tcBorders>
              <w:top w:val="nil"/>
              <w:left w:val="single" w:sz="4" w:space="0" w:color="auto"/>
              <w:bottom w:val="nil"/>
              <w:right w:val="single" w:sz="4" w:space="0" w:color="auto"/>
            </w:tcBorders>
          </w:tcPr>
          <w:p w14:paraId="1637EF2F" w14:textId="77777777" w:rsidR="000476B5" w:rsidRPr="000D1EE6" w:rsidRDefault="000476B5" w:rsidP="00FA27AA">
            <w:pPr>
              <w:spacing w:after="20"/>
              <w:ind w:left="447" w:hanging="425"/>
              <w:jc w:val="left"/>
              <w:rPr>
                <w:sz w:val="20"/>
                <w:szCs w:val="20"/>
                <w:lang w:val="en-GB"/>
              </w:rPr>
            </w:pPr>
            <w:r w:rsidRPr="000D1EE6">
              <w:rPr>
                <w:sz w:val="20"/>
                <w:lang w:val="en-GB"/>
              </w:rPr>
              <w:t>(c)</w:t>
            </w:r>
            <w:r w:rsidRPr="000D1EE6">
              <w:rPr>
                <w:sz w:val="20"/>
                <w:lang w:val="en-GB"/>
              </w:rPr>
              <w:tab/>
              <w:t>Annex E (methyl bromide) (average 1995-1998)</w:t>
            </w:r>
          </w:p>
        </w:tc>
        <w:tc>
          <w:tcPr>
            <w:tcW w:w="998" w:type="pct"/>
            <w:tcBorders>
              <w:top w:val="nil"/>
              <w:left w:val="single" w:sz="4" w:space="0" w:color="auto"/>
              <w:bottom w:val="nil"/>
              <w:right w:val="single" w:sz="4" w:space="0" w:color="auto"/>
            </w:tcBorders>
            <w:shd w:val="clear" w:color="auto" w:fill="FFFFFF" w:themeFill="background1"/>
            <w:vAlign w:val="bottom"/>
          </w:tcPr>
          <w:p w14:paraId="7ADF9E6F" w14:textId="77777777" w:rsidR="000476B5" w:rsidRPr="000D1EE6" w:rsidRDefault="000476B5" w:rsidP="00FA27AA">
            <w:pPr>
              <w:jc w:val="right"/>
              <w:rPr>
                <w:sz w:val="20"/>
                <w:szCs w:val="20"/>
                <w:lang w:val="en-GB"/>
              </w:rPr>
            </w:pPr>
            <w:r w:rsidRPr="000D1EE6">
              <w:rPr>
                <w:sz w:val="20"/>
                <w:lang w:val="en-GB"/>
              </w:rPr>
              <w:t>11.2</w:t>
            </w:r>
          </w:p>
        </w:tc>
      </w:tr>
      <w:tr w:rsidR="000476B5" w:rsidRPr="000D1EE6" w14:paraId="652A44EE" w14:textId="77777777" w:rsidTr="00FA27AA">
        <w:trPr>
          <w:trHeight w:val="233"/>
          <w:jc w:val="center"/>
        </w:trPr>
        <w:tc>
          <w:tcPr>
            <w:tcW w:w="4002" w:type="pct"/>
            <w:gridSpan w:val="2"/>
            <w:tcBorders>
              <w:top w:val="nil"/>
              <w:bottom w:val="single" w:sz="4" w:space="0" w:color="auto"/>
            </w:tcBorders>
          </w:tcPr>
          <w:p w14:paraId="4E5512ED" w14:textId="77777777" w:rsidR="000476B5" w:rsidRPr="000D1EE6" w:rsidRDefault="000476B5" w:rsidP="00FA27AA">
            <w:pPr>
              <w:spacing w:after="20"/>
              <w:ind w:left="447" w:hanging="425"/>
              <w:jc w:val="left"/>
              <w:rPr>
                <w:sz w:val="20"/>
                <w:szCs w:val="20"/>
                <w:lang w:val="en-GB"/>
              </w:rPr>
            </w:pPr>
            <w:r w:rsidRPr="000D1EE6">
              <w:rPr>
                <w:color w:val="000000" w:themeColor="text1"/>
                <w:sz w:val="20"/>
                <w:lang w:val="en-GB"/>
              </w:rPr>
              <w:t>(d)</w:t>
            </w:r>
            <w:r w:rsidRPr="000D1EE6">
              <w:rPr>
                <w:color w:val="000000" w:themeColor="text1"/>
                <w:sz w:val="20"/>
                <w:lang w:val="en-GB"/>
              </w:rPr>
              <w:tab/>
              <w:t>Annex F (HFCs) (</w:t>
            </w:r>
            <w:r w:rsidRPr="000D1EE6">
              <w:rPr>
                <w:sz w:val="20"/>
                <w:lang w:val="en-GB"/>
              </w:rPr>
              <w:t>average 2020-2022 plus 65% of HCFC baseline)</w:t>
            </w:r>
          </w:p>
        </w:tc>
        <w:tc>
          <w:tcPr>
            <w:tcW w:w="998" w:type="pct"/>
            <w:tcBorders>
              <w:top w:val="nil"/>
              <w:left w:val="single" w:sz="4" w:space="0" w:color="auto"/>
              <w:bottom w:val="single" w:sz="4" w:space="0" w:color="auto"/>
              <w:right w:val="single" w:sz="4" w:space="0" w:color="auto"/>
            </w:tcBorders>
            <w:shd w:val="clear" w:color="auto" w:fill="FFFFFF" w:themeFill="background1"/>
            <w:vAlign w:val="bottom"/>
          </w:tcPr>
          <w:p w14:paraId="30C3DE0C" w14:textId="77777777" w:rsidR="000476B5" w:rsidRPr="000D1EE6" w:rsidRDefault="000476B5" w:rsidP="00FA27AA">
            <w:pPr>
              <w:jc w:val="right"/>
              <w:rPr>
                <w:sz w:val="20"/>
                <w:szCs w:val="20"/>
                <w:lang w:val="en-GB"/>
              </w:rPr>
            </w:pPr>
            <w:r w:rsidRPr="000D1EE6">
              <w:rPr>
                <w:sz w:val="20"/>
                <w:lang w:val="en-GB"/>
              </w:rPr>
              <w:t>1,012,431</w:t>
            </w:r>
          </w:p>
        </w:tc>
      </w:tr>
      <w:tr w:rsidR="000476B5" w:rsidRPr="000D1EE6" w14:paraId="4DA72CED" w14:textId="77777777" w:rsidTr="00FA27AA">
        <w:trPr>
          <w:trHeight w:val="233"/>
          <w:jc w:val="center"/>
        </w:trPr>
        <w:tc>
          <w:tcPr>
            <w:tcW w:w="4002" w:type="pct"/>
            <w:gridSpan w:val="2"/>
            <w:tcBorders>
              <w:top w:val="single" w:sz="4" w:space="0" w:color="auto"/>
              <w:left w:val="single" w:sz="4" w:space="0" w:color="auto"/>
              <w:bottom w:val="nil"/>
              <w:right w:val="single" w:sz="4" w:space="0" w:color="auto"/>
            </w:tcBorders>
          </w:tcPr>
          <w:p w14:paraId="21A33EBF" w14:textId="77777777" w:rsidR="000476B5" w:rsidRPr="000D1EE6" w:rsidRDefault="000476B5" w:rsidP="00FA27AA">
            <w:pPr>
              <w:spacing w:before="20"/>
              <w:jc w:val="left"/>
              <w:rPr>
                <w:sz w:val="20"/>
                <w:szCs w:val="20"/>
                <w:lang w:val="en-GB"/>
              </w:rPr>
            </w:pPr>
            <w:r w:rsidRPr="000D1EE6">
              <w:rPr>
                <w:sz w:val="20"/>
                <w:lang w:val="en-GB"/>
              </w:rPr>
              <w:t>Latest reported ODS consumption (2022) (ODP tonnes) as per Article 7:</w:t>
            </w:r>
          </w:p>
        </w:tc>
        <w:tc>
          <w:tcPr>
            <w:tcW w:w="998" w:type="pct"/>
            <w:tcBorders>
              <w:top w:val="single" w:sz="4" w:space="0" w:color="auto"/>
              <w:left w:val="single" w:sz="4" w:space="0" w:color="auto"/>
              <w:bottom w:val="nil"/>
              <w:right w:val="single" w:sz="4" w:space="0" w:color="auto"/>
            </w:tcBorders>
            <w:shd w:val="clear" w:color="auto" w:fill="FFFFFF" w:themeFill="background1"/>
          </w:tcPr>
          <w:p w14:paraId="0EAAE887" w14:textId="77777777" w:rsidR="000476B5" w:rsidRPr="000D1EE6" w:rsidRDefault="000476B5" w:rsidP="00FA27AA">
            <w:pPr>
              <w:spacing w:before="20"/>
              <w:jc w:val="right"/>
              <w:rPr>
                <w:sz w:val="20"/>
                <w:szCs w:val="20"/>
                <w:lang w:val="en-GB"/>
              </w:rPr>
            </w:pPr>
          </w:p>
        </w:tc>
      </w:tr>
      <w:tr w:rsidR="000476B5" w:rsidRPr="000D1EE6" w14:paraId="02801A3F" w14:textId="77777777" w:rsidTr="00EC09FE">
        <w:trPr>
          <w:trHeight w:val="233"/>
          <w:jc w:val="center"/>
        </w:trPr>
        <w:tc>
          <w:tcPr>
            <w:tcW w:w="4002" w:type="pct"/>
            <w:gridSpan w:val="2"/>
            <w:tcBorders>
              <w:top w:val="nil"/>
              <w:left w:val="single" w:sz="4" w:space="0" w:color="auto"/>
              <w:bottom w:val="nil"/>
              <w:right w:val="single" w:sz="4" w:space="0" w:color="auto"/>
            </w:tcBorders>
          </w:tcPr>
          <w:p w14:paraId="21736E8B" w14:textId="77777777" w:rsidR="000476B5" w:rsidRPr="000D1EE6" w:rsidRDefault="000476B5" w:rsidP="00FA27AA">
            <w:pPr>
              <w:ind w:left="447" w:hanging="425"/>
              <w:jc w:val="left"/>
              <w:rPr>
                <w:sz w:val="20"/>
                <w:szCs w:val="20"/>
                <w:lang w:val="en-GB"/>
              </w:rPr>
            </w:pPr>
            <w:r w:rsidRPr="000D1EE6">
              <w:rPr>
                <w:sz w:val="20"/>
                <w:lang w:val="en-GB"/>
              </w:rPr>
              <w:t>(a)</w:t>
            </w:r>
            <w:r w:rsidRPr="000D1EE6">
              <w:rPr>
                <w:sz w:val="20"/>
                <w:lang w:val="en-GB"/>
              </w:rPr>
              <w:tab/>
              <w:t>Annex B, Group III (methyl chloroform)</w:t>
            </w:r>
          </w:p>
        </w:tc>
        <w:tc>
          <w:tcPr>
            <w:tcW w:w="998" w:type="pct"/>
            <w:tcBorders>
              <w:top w:val="nil"/>
              <w:left w:val="single" w:sz="4" w:space="0" w:color="auto"/>
              <w:bottom w:val="nil"/>
              <w:right w:val="single" w:sz="4" w:space="0" w:color="auto"/>
            </w:tcBorders>
            <w:shd w:val="clear" w:color="auto" w:fill="FFFFFF" w:themeFill="background1"/>
            <w:vAlign w:val="bottom"/>
          </w:tcPr>
          <w:p w14:paraId="64649A4B"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622C6E75" w14:textId="77777777" w:rsidTr="00EC09FE">
        <w:trPr>
          <w:trHeight w:val="233"/>
          <w:jc w:val="center"/>
        </w:trPr>
        <w:tc>
          <w:tcPr>
            <w:tcW w:w="4002" w:type="pct"/>
            <w:gridSpan w:val="2"/>
            <w:tcBorders>
              <w:top w:val="nil"/>
              <w:left w:val="single" w:sz="4" w:space="0" w:color="auto"/>
              <w:bottom w:val="single" w:sz="4" w:space="0" w:color="auto"/>
              <w:right w:val="single" w:sz="4" w:space="0" w:color="auto"/>
            </w:tcBorders>
          </w:tcPr>
          <w:p w14:paraId="077BA50D" w14:textId="77777777" w:rsidR="000476B5" w:rsidRPr="000D1EE6" w:rsidRDefault="000476B5" w:rsidP="00FA27AA">
            <w:pPr>
              <w:ind w:left="447" w:hanging="425"/>
              <w:jc w:val="left"/>
              <w:rPr>
                <w:sz w:val="20"/>
                <w:szCs w:val="20"/>
                <w:lang w:val="en-GB"/>
              </w:rPr>
            </w:pPr>
            <w:r w:rsidRPr="000D1EE6">
              <w:rPr>
                <w:sz w:val="20"/>
                <w:lang w:val="en-GB"/>
              </w:rPr>
              <w:t>(b)</w:t>
            </w:r>
            <w:r w:rsidRPr="000D1EE6">
              <w:rPr>
                <w:sz w:val="20"/>
                <w:lang w:val="en-GB"/>
              </w:rPr>
              <w:tab/>
              <w:t>Annex C, Group I (HCFCs)</w:t>
            </w:r>
          </w:p>
        </w:tc>
        <w:tc>
          <w:tcPr>
            <w:tcW w:w="998" w:type="pct"/>
            <w:tcBorders>
              <w:top w:val="nil"/>
              <w:left w:val="single" w:sz="4" w:space="0" w:color="auto"/>
              <w:bottom w:val="single" w:sz="4" w:space="0" w:color="auto"/>
              <w:right w:val="single" w:sz="4" w:space="0" w:color="auto"/>
            </w:tcBorders>
            <w:shd w:val="clear" w:color="auto" w:fill="FFFFFF" w:themeFill="background1"/>
            <w:vAlign w:val="bottom"/>
          </w:tcPr>
          <w:p w14:paraId="2D77A61D" w14:textId="77777777" w:rsidR="000476B5" w:rsidRPr="000D1EE6" w:rsidRDefault="000476B5" w:rsidP="00FA27AA">
            <w:pPr>
              <w:jc w:val="right"/>
              <w:rPr>
                <w:sz w:val="20"/>
                <w:szCs w:val="20"/>
                <w:lang w:val="en-GB"/>
              </w:rPr>
            </w:pPr>
            <w:r w:rsidRPr="000D1EE6">
              <w:rPr>
                <w:sz w:val="20"/>
                <w:lang w:val="en-GB"/>
              </w:rPr>
              <w:t>12.82</w:t>
            </w:r>
          </w:p>
        </w:tc>
      </w:tr>
      <w:tr w:rsidR="000476B5" w:rsidRPr="000D1EE6" w14:paraId="7D95B049" w14:textId="77777777" w:rsidTr="00EC09FE">
        <w:trPr>
          <w:trHeight w:val="233"/>
          <w:jc w:val="center"/>
        </w:trPr>
        <w:tc>
          <w:tcPr>
            <w:tcW w:w="4002" w:type="pct"/>
            <w:gridSpan w:val="2"/>
            <w:tcBorders>
              <w:top w:val="single" w:sz="4" w:space="0" w:color="auto"/>
              <w:left w:val="single" w:sz="4" w:space="0" w:color="auto"/>
              <w:bottom w:val="nil"/>
              <w:right w:val="single" w:sz="4" w:space="0" w:color="auto"/>
            </w:tcBorders>
          </w:tcPr>
          <w:p w14:paraId="5D96577B" w14:textId="77777777" w:rsidR="000476B5" w:rsidRPr="000D1EE6" w:rsidRDefault="000476B5" w:rsidP="00FA27AA">
            <w:pPr>
              <w:ind w:left="447" w:hanging="425"/>
              <w:jc w:val="left"/>
              <w:rPr>
                <w:sz w:val="20"/>
                <w:szCs w:val="20"/>
                <w:lang w:val="en-GB"/>
              </w:rPr>
            </w:pPr>
            <w:r w:rsidRPr="000D1EE6">
              <w:rPr>
                <w:sz w:val="20"/>
                <w:lang w:val="en-GB"/>
              </w:rPr>
              <w:lastRenderedPageBreak/>
              <w:t>(c)</w:t>
            </w:r>
            <w:r w:rsidRPr="000D1EE6">
              <w:rPr>
                <w:sz w:val="20"/>
                <w:lang w:val="en-GB"/>
              </w:rPr>
              <w:tab/>
              <w:t>Annex E (methyl bromide)</w:t>
            </w:r>
          </w:p>
        </w:tc>
        <w:tc>
          <w:tcPr>
            <w:tcW w:w="998" w:type="pct"/>
            <w:tcBorders>
              <w:top w:val="single" w:sz="4" w:space="0" w:color="auto"/>
              <w:left w:val="single" w:sz="4" w:space="0" w:color="auto"/>
              <w:bottom w:val="nil"/>
              <w:right w:val="single" w:sz="4" w:space="0" w:color="auto"/>
            </w:tcBorders>
            <w:shd w:val="clear" w:color="auto" w:fill="FFFFFF" w:themeFill="background1"/>
            <w:vAlign w:val="bottom"/>
          </w:tcPr>
          <w:p w14:paraId="6BA6EB17" w14:textId="77777777" w:rsidR="000476B5" w:rsidRPr="000D1EE6" w:rsidRDefault="000476B5" w:rsidP="00FA27AA">
            <w:pPr>
              <w:jc w:val="right"/>
              <w:rPr>
                <w:sz w:val="20"/>
                <w:szCs w:val="20"/>
                <w:lang w:val="en-GB"/>
              </w:rPr>
            </w:pPr>
            <w:r w:rsidRPr="000D1EE6">
              <w:rPr>
                <w:sz w:val="20"/>
                <w:lang w:val="en-GB"/>
              </w:rPr>
              <w:t>0.00</w:t>
            </w:r>
          </w:p>
        </w:tc>
      </w:tr>
      <w:tr w:rsidR="000476B5" w:rsidRPr="000D1EE6" w14:paraId="789D3B33" w14:textId="77777777" w:rsidTr="00FA27AA">
        <w:trPr>
          <w:trHeight w:val="233"/>
          <w:jc w:val="center"/>
        </w:trPr>
        <w:tc>
          <w:tcPr>
            <w:tcW w:w="4002" w:type="pct"/>
            <w:gridSpan w:val="2"/>
            <w:tcBorders>
              <w:top w:val="nil"/>
              <w:left w:val="single" w:sz="4" w:space="0" w:color="auto"/>
              <w:bottom w:val="single" w:sz="4" w:space="0" w:color="auto"/>
              <w:right w:val="single" w:sz="4" w:space="0" w:color="auto"/>
            </w:tcBorders>
          </w:tcPr>
          <w:p w14:paraId="7298E61D" w14:textId="77777777" w:rsidR="000476B5" w:rsidRPr="000D1EE6" w:rsidRDefault="000476B5" w:rsidP="00FA27AA">
            <w:pPr>
              <w:tabs>
                <w:tab w:val="right" w:pos="7560"/>
              </w:tabs>
              <w:ind w:left="6480" w:right="-10"/>
              <w:jc w:val="left"/>
              <w:rPr>
                <w:sz w:val="20"/>
                <w:szCs w:val="20"/>
                <w:lang w:val="en-GB"/>
              </w:rPr>
            </w:pPr>
            <w:r w:rsidRPr="000D1EE6">
              <w:rPr>
                <w:sz w:val="20"/>
                <w:lang w:val="en-GB"/>
              </w:rPr>
              <w:tab/>
              <w:t>Total:</w:t>
            </w:r>
          </w:p>
        </w:tc>
        <w:tc>
          <w:tcPr>
            <w:tcW w:w="998" w:type="pct"/>
            <w:tcBorders>
              <w:top w:val="nil"/>
              <w:left w:val="single" w:sz="4" w:space="0" w:color="auto"/>
              <w:bottom w:val="single" w:sz="4" w:space="0" w:color="auto"/>
              <w:right w:val="single" w:sz="4" w:space="0" w:color="auto"/>
            </w:tcBorders>
            <w:shd w:val="clear" w:color="auto" w:fill="FFFFFF" w:themeFill="background1"/>
            <w:vAlign w:val="bottom"/>
          </w:tcPr>
          <w:p w14:paraId="6EC0E1A4" w14:textId="77777777" w:rsidR="000476B5" w:rsidRPr="000D1EE6" w:rsidRDefault="000476B5" w:rsidP="00FA27AA">
            <w:pPr>
              <w:jc w:val="right"/>
              <w:rPr>
                <w:sz w:val="20"/>
                <w:szCs w:val="20"/>
                <w:lang w:val="en-GB"/>
              </w:rPr>
            </w:pPr>
            <w:r w:rsidRPr="000D1EE6">
              <w:rPr>
                <w:sz w:val="20"/>
                <w:lang w:val="en-GB"/>
              </w:rPr>
              <w:t>12.82</w:t>
            </w:r>
          </w:p>
        </w:tc>
      </w:tr>
      <w:tr w:rsidR="000476B5" w:rsidRPr="000D1EE6" w14:paraId="45A31EDF" w14:textId="77777777" w:rsidTr="00FA27AA">
        <w:trPr>
          <w:trHeight w:val="233"/>
          <w:jc w:val="center"/>
        </w:trPr>
        <w:tc>
          <w:tcPr>
            <w:tcW w:w="4002" w:type="pct"/>
            <w:gridSpan w:val="2"/>
            <w:tcBorders>
              <w:top w:val="single" w:sz="4" w:space="0" w:color="auto"/>
              <w:left w:val="single" w:sz="4" w:space="0" w:color="auto"/>
              <w:bottom w:val="single" w:sz="4" w:space="0" w:color="auto"/>
              <w:right w:val="single" w:sz="4" w:space="0" w:color="auto"/>
            </w:tcBorders>
          </w:tcPr>
          <w:p w14:paraId="42F4FFA6" w14:textId="591D7320" w:rsidR="000476B5" w:rsidRPr="000D1EE6" w:rsidRDefault="0025394B" w:rsidP="00FA27AA">
            <w:pPr>
              <w:tabs>
                <w:tab w:val="right" w:pos="7560"/>
              </w:tabs>
              <w:ind w:left="447" w:right="-10" w:hanging="425"/>
              <w:jc w:val="left"/>
              <w:rPr>
                <w:sz w:val="20"/>
                <w:szCs w:val="20"/>
                <w:highlight w:val="yellow"/>
                <w:lang w:val="en-GB"/>
              </w:rPr>
            </w:pPr>
            <w:r w:rsidRPr="000D1EE6">
              <w:rPr>
                <w:color w:val="000000" w:themeColor="text1"/>
                <w:sz w:val="20"/>
                <w:lang w:val="en-GB"/>
              </w:rPr>
              <w:t>Latest reported Annex F (HFCs) consumption (2022) (CO</w:t>
            </w:r>
            <w:r w:rsidRPr="000D1EE6">
              <w:rPr>
                <w:color w:val="000000" w:themeColor="text1"/>
                <w:sz w:val="20"/>
                <w:vertAlign w:val="subscript"/>
                <w:lang w:val="en-GB"/>
              </w:rPr>
              <w:t>2</w:t>
            </w:r>
            <w:r w:rsidRPr="000D1EE6">
              <w:rPr>
                <w:color w:val="000000" w:themeColor="text1"/>
                <w:sz w:val="20"/>
                <w:lang w:val="en-GB"/>
              </w:rPr>
              <w:t xml:space="preserve">-eq tonnes) as per Article 7 </w:t>
            </w:r>
          </w:p>
        </w:tc>
        <w:tc>
          <w:tcPr>
            <w:tcW w:w="998" w:type="pct"/>
            <w:tcBorders>
              <w:top w:val="single" w:sz="4" w:space="0" w:color="auto"/>
              <w:left w:val="single" w:sz="4" w:space="0" w:color="auto"/>
              <w:bottom w:val="single" w:sz="4" w:space="0" w:color="auto"/>
              <w:right w:val="single" w:sz="4" w:space="0" w:color="auto"/>
            </w:tcBorders>
            <w:shd w:val="clear" w:color="auto" w:fill="FFFFFF" w:themeFill="background1"/>
            <w:vAlign w:val="bottom"/>
          </w:tcPr>
          <w:p w14:paraId="4C006157" w14:textId="77777777" w:rsidR="000476B5" w:rsidRPr="000D1EE6" w:rsidRDefault="000476B5" w:rsidP="00FA27AA">
            <w:pPr>
              <w:jc w:val="right"/>
              <w:rPr>
                <w:sz w:val="20"/>
                <w:szCs w:val="20"/>
                <w:lang w:val="en-GB"/>
              </w:rPr>
            </w:pPr>
            <w:r w:rsidRPr="000D1EE6">
              <w:rPr>
                <w:sz w:val="20"/>
                <w:lang w:val="en-GB"/>
              </w:rPr>
              <w:t>571,556</w:t>
            </w:r>
          </w:p>
        </w:tc>
      </w:tr>
      <w:tr w:rsidR="000476B5" w:rsidRPr="000D1EE6" w14:paraId="74695991" w14:textId="77777777" w:rsidTr="00FA27AA">
        <w:trPr>
          <w:trHeight w:val="233"/>
          <w:jc w:val="center"/>
        </w:trPr>
        <w:tc>
          <w:tcPr>
            <w:tcW w:w="4002" w:type="pct"/>
            <w:gridSpan w:val="2"/>
            <w:tcBorders>
              <w:top w:val="nil"/>
              <w:left w:val="single" w:sz="4" w:space="0" w:color="auto"/>
              <w:bottom w:val="single" w:sz="4" w:space="0" w:color="auto"/>
              <w:right w:val="single" w:sz="4" w:space="0" w:color="auto"/>
            </w:tcBorders>
          </w:tcPr>
          <w:p w14:paraId="1DE429CE" w14:textId="77777777" w:rsidR="000476B5" w:rsidRPr="000D1EE6" w:rsidRDefault="000476B5" w:rsidP="00FA27AA">
            <w:pPr>
              <w:keepNext/>
              <w:jc w:val="left"/>
              <w:rPr>
                <w:sz w:val="20"/>
                <w:szCs w:val="20"/>
                <w:lang w:val="en-GB"/>
              </w:rPr>
            </w:pPr>
            <w:r w:rsidRPr="000D1EE6">
              <w:rPr>
                <w:sz w:val="20"/>
                <w:lang w:val="en-GB"/>
              </w:rPr>
              <w:t>Year of reported country programme implementation data:</w:t>
            </w:r>
          </w:p>
        </w:tc>
        <w:tc>
          <w:tcPr>
            <w:tcW w:w="998" w:type="pct"/>
            <w:tcBorders>
              <w:top w:val="nil"/>
              <w:left w:val="single" w:sz="4" w:space="0" w:color="auto"/>
              <w:bottom w:val="single" w:sz="4" w:space="0" w:color="auto"/>
              <w:right w:val="single" w:sz="4" w:space="0" w:color="auto"/>
            </w:tcBorders>
            <w:shd w:val="clear" w:color="auto" w:fill="FFFFFF" w:themeFill="background1"/>
          </w:tcPr>
          <w:p w14:paraId="552480AD" w14:textId="77777777" w:rsidR="000476B5" w:rsidRPr="000D1EE6" w:rsidRDefault="000476B5" w:rsidP="00FA27AA">
            <w:pPr>
              <w:keepNext/>
              <w:jc w:val="right"/>
              <w:rPr>
                <w:sz w:val="20"/>
                <w:szCs w:val="20"/>
                <w:lang w:val="en-GB"/>
              </w:rPr>
            </w:pPr>
            <w:r w:rsidRPr="000D1EE6">
              <w:rPr>
                <w:sz w:val="20"/>
                <w:lang w:val="en-GB"/>
              </w:rPr>
              <w:t>2022</w:t>
            </w:r>
          </w:p>
        </w:tc>
      </w:tr>
      <w:tr w:rsidR="000476B5" w:rsidRPr="000D1EE6" w14:paraId="1DA9CFE1" w14:textId="77777777" w:rsidTr="00FA27AA">
        <w:trPr>
          <w:trHeight w:val="233"/>
          <w:jc w:val="center"/>
        </w:trPr>
        <w:tc>
          <w:tcPr>
            <w:tcW w:w="4002" w:type="pct"/>
            <w:gridSpan w:val="2"/>
            <w:tcBorders>
              <w:top w:val="single" w:sz="4" w:space="0" w:color="auto"/>
            </w:tcBorders>
          </w:tcPr>
          <w:p w14:paraId="089DFF06" w14:textId="77777777" w:rsidR="000476B5" w:rsidRPr="000D1EE6" w:rsidRDefault="000476B5" w:rsidP="00FA27AA">
            <w:pPr>
              <w:keepNext/>
              <w:jc w:val="left"/>
              <w:rPr>
                <w:sz w:val="20"/>
                <w:szCs w:val="20"/>
                <w:lang w:val="en-GB"/>
              </w:rPr>
            </w:pPr>
            <w:r w:rsidRPr="000D1EE6">
              <w:rPr>
                <w:sz w:val="20"/>
                <w:lang w:val="en-GB"/>
              </w:rPr>
              <w:t>Amount approved for projects (as at June 2023) (US $):</w:t>
            </w:r>
          </w:p>
        </w:tc>
        <w:tc>
          <w:tcPr>
            <w:tcW w:w="998" w:type="pct"/>
            <w:tcBorders>
              <w:top w:val="single" w:sz="4" w:space="0" w:color="auto"/>
            </w:tcBorders>
            <w:shd w:val="clear" w:color="auto" w:fill="auto"/>
            <w:vAlign w:val="bottom"/>
          </w:tcPr>
          <w:p w14:paraId="304D39A9" w14:textId="77777777" w:rsidR="000476B5" w:rsidRPr="000D1EE6" w:rsidRDefault="000476B5" w:rsidP="00FA27AA">
            <w:pPr>
              <w:keepNext/>
              <w:jc w:val="right"/>
              <w:rPr>
                <w:color w:val="000000" w:themeColor="text1"/>
                <w:sz w:val="20"/>
                <w:szCs w:val="20"/>
                <w:lang w:val="en-GB"/>
              </w:rPr>
            </w:pPr>
            <w:r w:rsidRPr="000D1EE6">
              <w:rPr>
                <w:color w:val="000000" w:themeColor="text1"/>
                <w:sz w:val="20"/>
                <w:lang w:val="en-GB"/>
              </w:rPr>
              <w:t>10,096,282</w:t>
            </w:r>
          </w:p>
        </w:tc>
      </w:tr>
      <w:tr w:rsidR="000476B5" w:rsidRPr="000D1EE6" w14:paraId="42A8C518" w14:textId="77777777" w:rsidTr="00FA27AA">
        <w:trPr>
          <w:trHeight w:val="233"/>
          <w:jc w:val="center"/>
        </w:trPr>
        <w:tc>
          <w:tcPr>
            <w:tcW w:w="4002" w:type="pct"/>
            <w:gridSpan w:val="2"/>
          </w:tcPr>
          <w:p w14:paraId="1698A928" w14:textId="77777777" w:rsidR="000476B5" w:rsidRPr="000D1EE6" w:rsidRDefault="000476B5" w:rsidP="00FA27AA">
            <w:pPr>
              <w:keepNext/>
              <w:jc w:val="left"/>
              <w:rPr>
                <w:sz w:val="20"/>
                <w:szCs w:val="20"/>
                <w:lang w:val="en-GB"/>
              </w:rPr>
            </w:pPr>
            <w:r w:rsidRPr="000D1EE6">
              <w:rPr>
                <w:sz w:val="20"/>
                <w:lang w:val="en-GB"/>
              </w:rPr>
              <w:t>Amount disbursed (as at December 2022) (US $):</w:t>
            </w:r>
          </w:p>
        </w:tc>
        <w:tc>
          <w:tcPr>
            <w:tcW w:w="998" w:type="pct"/>
            <w:shd w:val="clear" w:color="auto" w:fill="auto"/>
          </w:tcPr>
          <w:p w14:paraId="799E22C4" w14:textId="77777777" w:rsidR="000476B5" w:rsidRPr="000D1EE6" w:rsidRDefault="000476B5" w:rsidP="00FA27AA">
            <w:pPr>
              <w:keepNext/>
              <w:jc w:val="right"/>
              <w:rPr>
                <w:color w:val="000000" w:themeColor="text1"/>
                <w:sz w:val="20"/>
                <w:szCs w:val="20"/>
                <w:lang w:val="en-GB"/>
              </w:rPr>
            </w:pPr>
            <w:r w:rsidRPr="000D1EE6">
              <w:rPr>
                <w:color w:val="000000" w:themeColor="text1"/>
                <w:sz w:val="20"/>
                <w:lang w:val="en-GB"/>
              </w:rPr>
              <w:t>8,615,260</w:t>
            </w:r>
          </w:p>
        </w:tc>
      </w:tr>
      <w:tr w:rsidR="000476B5" w:rsidRPr="000D1EE6" w14:paraId="15D16428" w14:textId="77777777" w:rsidTr="00FA27AA">
        <w:trPr>
          <w:trHeight w:val="233"/>
          <w:jc w:val="center"/>
        </w:trPr>
        <w:tc>
          <w:tcPr>
            <w:tcW w:w="4002" w:type="pct"/>
            <w:gridSpan w:val="2"/>
          </w:tcPr>
          <w:p w14:paraId="5F9E085A"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to be phased out (as at June 2023) (ODP tonnes):</w:t>
            </w:r>
          </w:p>
        </w:tc>
        <w:tc>
          <w:tcPr>
            <w:tcW w:w="998" w:type="pct"/>
            <w:shd w:val="clear" w:color="auto" w:fill="auto"/>
            <w:vAlign w:val="bottom"/>
          </w:tcPr>
          <w:p w14:paraId="4CB34E58" w14:textId="77777777" w:rsidR="000476B5" w:rsidRPr="000D1EE6" w:rsidRDefault="000476B5" w:rsidP="00FA27AA">
            <w:pPr>
              <w:keepNext/>
              <w:jc w:val="right"/>
              <w:rPr>
                <w:color w:val="000000" w:themeColor="text1"/>
                <w:sz w:val="20"/>
                <w:szCs w:val="20"/>
                <w:lang w:val="en-GB"/>
              </w:rPr>
            </w:pPr>
            <w:r w:rsidRPr="000D1EE6">
              <w:rPr>
                <w:color w:val="000000" w:themeColor="text1"/>
                <w:sz w:val="20"/>
                <w:lang w:val="en-GB"/>
              </w:rPr>
              <w:t>545</w:t>
            </w:r>
          </w:p>
        </w:tc>
      </w:tr>
      <w:tr w:rsidR="000476B5" w:rsidRPr="000D1EE6" w14:paraId="4104FE67" w14:textId="77777777" w:rsidTr="00FA27AA">
        <w:trPr>
          <w:trHeight w:val="233"/>
          <w:jc w:val="center"/>
        </w:trPr>
        <w:tc>
          <w:tcPr>
            <w:tcW w:w="4002" w:type="pct"/>
            <w:gridSpan w:val="2"/>
          </w:tcPr>
          <w:p w14:paraId="1CFC125F" w14:textId="77777777" w:rsidR="000476B5" w:rsidRPr="000D1EE6" w:rsidRDefault="000476B5" w:rsidP="00FA27AA">
            <w:pPr>
              <w:keepNext/>
              <w:jc w:val="left"/>
              <w:rPr>
                <w:color w:val="000000" w:themeColor="text1"/>
                <w:sz w:val="20"/>
                <w:szCs w:val="20"/>
                <w:lang w:val="en-GB"/>
              </w:rPr>
            </w:pPr>
            <w:r w:rsidRPr="000D1EE6">
              <w:rPr>
                <w:color w:val="000000" w:themeColor="text1"/>
                <w:sz w:val="20"/>
                <w:lang w:val="en-GB"/>
              </w:rPr>
              <w:t>ODS phased out (as at December 2022) (ODP tonnes):</w:t>
            </w:r>
          </w:p>
        </w:tc>
        <w:tc>
          <w:tcPr>
            <w:tcW w:w="998" w:type="pct"/>
            <w:shd w:val="clear" w:color="auto" w:fill="auto"/>
          </w:tcPr>
          <w:p w14:paraId="0D599710" w14:textId="77777777" w:rsidR="000476B5" w:rsidRPr="000D1EE6" w:rsidRDefault="000476B5" w:rsidP="00FA27AA">
            <w:pPr>
              <w:keepNext/>
              <w:jc w:val="right"/>
              <w:rPr>
                <w:color w:val="000000" w:themeColor="text1"/>
                <w:sz w:val="20"/>
                <w:szCs w:val="20"/>
                <w:lang w:val="en-GB"/>
              </w:rPr>
            </w:pPr>
            <w:r w:rsidRPr="000D1EE6">
              <w:rPr>
                <w:color w:val="000000" w:themeColor="text1"/>
                <w:sz w:val="20"/>
                <w:lang w:val="en-GB"/>
              </w:rPr>
              <w:t>453.8</w:t>
            </w:r>
          </w:p>
        </w:tc>
      </w:tr>
    </w:tbl>
    <w:p w14:paraId="77A09B18" w14:textId="77777777" w:rsidR="000476B5" w:rsidRPr="000D1EE6" w:rsidRDefault="000476B5" w:rsidP="000476B5">
      <w:pPr>
        <w:tabs>
          <w:tab w:val="left" w:pos="7513"/>
          <w:tab w:val="left" w:pos="7655"/>
        </w:tabs>
        <w:rPr>
          <w:lang w:val="en-GB"/>
        </w:rPr>
      </w:pPr>
    </w:p>
    <w:p w14:paraId="676AD436" w14:textId="77777777" w:rsidR="000476B5" w:rsidRPr="000D1EE6" w:rsidRDefault="000476B5" w:rsidP="000476B5">
      <w:pPr>
        <w:keepNext/>
        <w:keepLines/>
        <w:numPr>
          <w:ilvl w:val="0"/>
          <w:numId w:val="1"/>
        </w:numPr>
        <w:spacing w:after="240"/>
        <w:outlineLvl w:val="0"/>
        <w:rPr>
          <w:lang w:val="en-GB"/>
        </w:rPr>
      </w:pPr>
      <w:r w:rsidRPr="000D1EE6">
        <w:rPr>
          <w:lang w:val="en-GB"/>
        </w:rPr>
        <w:t>Summary of activities and funds approved by the Executive Committee:</w:t>
      </w:r>
    </w:p>
    <w:tbl>
      <w:tblPr>
        <w:tblStyle w:val="TableGrid"/>
        <w:tblW w:w="5000" w:type="pct"/>
        <w:tblInd w:w="23" w:type="dxa"/>
        <w:tblLayout w:type="fixed"/>
        <w:tblLook w:val="01E0" w:firstRow="1" w:lastRow="1" w:firstColumn="1" w:lastColumn="1" w:noHBand="0" w:noVBand="0"/>
      </w:tblPr>
      <w:tblGrid>
        <w:gridCol w:w="7486"/>
        <w:gridCol w:w="1864"/>
      </w:tblGrid>
      <w:tr w:rsidR="000476B5" w:rsidRPr="000D1EE6" w14:paraId="3491BDE2" w14:textId="77777777" w:rsidTr="00FA27AA">
        <w:tc>
          <w:tcPr>
            <w:tcW w:w="4003" w:type="pct"/>
            <w:tcBorders>
              <w:bottom w:val="single" w:sz="4" w:space="0" w:color="auto"/>
            </w:tcBorders>
          </w:tcPr>
          <w:p w14:paraId="085C1C6C" w14:textId="77777777" w:rsidR="000476B5" w:rsidRPr="000D1EE6" w:rsidRDefault="000476B5" w:rsidP="00FA27AA">
            <w:pPr>
              <w:keepNext/>
              <w:keepLines/>
              <w:widowControl w:val="0"/>
              <w:jc w:val="left"/>
              <w:rPr>
                <w:b/>
                <w:sz w:val="20"/>
                <w:lang w:val="en-GB"/>
              </w:rPr>
            </w:pPr>
            <w:r w:rsidRPr="000D1EE6">
              <w:rPr>
                <w:b/>
                <w:sz w:val="20"/>
                <w:lang w:val="en-GB"/>
              </w:rPr>
              <w:t>Summary of activities</w:t>
            </w:r>
          </w:p>
        </w:tc>
        <w:tc>
          <w:tcPr>
            <w:tcW w:w="997" w:type="pct"/>
            <w:tcBorders>
              <w:bottom w:val="single" w:sz="4" w:space="0" w:color="auto"/>
            </w:tcBorders>
          </w:tcPr>
          <w:p w14:paraId="50BB17ED" w14:textId="77777777" w:rsidR="000476B5" w:rsidRPr="000D1EE6" w:rsidRDefault="000476B5" w:rsidP="00FA27AA">
            <w:pPr>
              <w:keepNext/>
              <w:keepLines/>
              <w:widowControl w:val="0"/>
              <w:jc w:val="center"/>
              <w:rPr>
                <w:b/>
                <w:sz w:val="20"/>
                <w:lang w:val="en-GB"/>
              </w:rPr>
            </w:pPr>
            <w:r w:rsidRPr="000D1EE6">
              <w:rPr>
                <w:b/>
                <w:sz w:val="20"/>
                <w:lang w:val="en-GB"/>
              </w:rPr>
              <w:t>Funds approved (US $)</w:t>
            </w:r>
          </w:p>
        </w:tc>
      </w:tr>
      <w:tr w:rsidR="000476B5" w:rsidRPr="000D1EE6" w14:paraId="3CFE05AC" w14:textId="77777777" w:rsidTr="00FA27AA">
        <w:tc>
          <w:tcPr>
            <w:tcW w:w="4003" w:type="pct"/>
            <w:tcBorders>
              <w:top w:val="single" w:sz="4" w:space="0" w:color="auto"/>
              <w:left w:val="single" w:sz="4" w:space="0" w:color="auto"/>
              <w:bottom w:val="single" w:sz="4" w:space="0" w:color="auto"/>
              <w:right w:val="single" w:sz="4" w:space="0" w:color="auto"/>
            </w:tcBorders>
          </w:tcPr>
          <w:p w14:paraId="562E5853" w14:textId="77777777" w:rsidR="000476B5" w:rsidRPr="000D1EE6" w:rsidRDefault="000476B5" w:rsidP="00FA27AA">
            <w:pPr>
              <w:widowControl w:val="0"/>
              <w:ind w:left="432" w:hanging="432"/>
              <w:jc w:val="left"/>
              <w:rPr>
                <w:sz w:val="20"/>
                <w:lang w:val="en-GB"/>
              </w:rPr>
            </w:pPr>
            <w:r w:rsidRPr="000D1EE6">
              <w:rPr>
                <w:sz w:val="20"/>
                <w:lang w:val="en-GB"/>
              </w:rPr>
              <w:t>(a)</w:t>
            </w:r>
            <w:r w:rsidRPr="000D1EE6">
              <w:rPr>
                <w:sz w:val="20"/>
                <w:lang w:val="en-GB"/>
              </w:rPr>
              <w:tab/>
              <w:t>Investment projects:</w:t>
            </w:r>
          </w:p>
        </w:tc>
        <w:tc>
          <w:tcPr>
            <w:tcW w:w="997" w:type="pct"/>
            <w:tcBorders>
              <w:top w:val="single" w:sz="4" w:space="0" w:color="auto"/>
              <w:left w:val="single" w:sz="4" w:space="0" w:color="auto"/>
              <w:bottom w:val="single" w:sz="4" w:space="0" w:color="auto"/>
              <w:right w:val="single" w:sz="4" w:space="0" w:color="auto"/>
            </w:tcBorders>
            <w:shd w:val="clear" w:color="auto" w:fill="auto"/>
          </w:tcPr>
          <w:p w14:paraId="4AFF3E18" w14:textId="77777777" w:rsidR="000476B5" w:rsidRPr="000D1EE6" w:rsidRDefault="000476B5" w:rsidP="00FA27AA">
            <w:pPr>
              <w:widowControl w:val="0"/>
              <w:jc w:val="right"/>
              <w:rPr>
                <w:sz w:val="20"/>
                <w:highlight w:val="yellow"/>
                <w:lang w:val="en-GB"/>
              </w:rPr>
            </w:pPr>
            <w:r w:rsidRPr="000D1EE6">
              <w:rPr>
                <w:sz w:val="20"/>
                <w:lang w:val="en-GB"/>
              </w:rPr>
              <w:t>4,754,381</w:t>
            </w:r>
          </w:p>
        </w:tc>
      </w:tr>
      <w:tr w:rsidR="000476B5" w:rsidRPr="000D1EE6" w14:paraId="445AA1E1" w14:textId="77777777" w:rsidTr="00FA27AA">
        <w:tc>
          <w:tcPr>
            <w:tcW w:w="4003" w:type="pct"/>
            <w:tcBorders>
              <w:top w:val="single" w:sz="4" w:space="0" w:color="auto"/>
              <w:left w:val="single" w:sz="4" w:space="0" w:color="auto"/>
              <w:bottom w:val="single" w:sz="4" w:space="0" w:color="auto"/>
              <w:right w:val="single" w:sz="4" w:space="0" w:color="auto"/>
            </w:tcBorders>
          </w:tcPr>
          <w:p w14:paraId="782C60FC" w14:textId="77777777" w:rsidR="000476B5" w:rsidRPr="000D1EE6" w:rsidRDefault="000476B5" w:rsidP="00FA27AA">
            <w:pPr>
              <w:widowControl w:val="0"/>
              <w:ind w:left="432" w:hanging="432"/>
              <w:rPr>
                <w:sz w:val="20"/>
                <w:lang w:val="en-GB"/>
              </w:rPr>
            </w:pPr>
            <w:r w:rsidRPr="000D1EE6">
              <w:rPr>
                <w:sz w:val="20"/>
                <w:lang w:val="en-GB"/>
              </w:rPr>
              <w:t>(b)</w:t>
            </w:r>
            <w:r w:rsidRPr="000D1EE6">
              <w:rPr>
                <w:sz w:val="20"/>
                <w:lang w:val="en-GB"/>
              </w:rPr>
              <w:tab/>
              <w:t>Institutional strengthening:</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5991AB04" w14:textId="77777777" w:rsidR="000476B5" w:rsidRPr="000D1EE6" w:rsidRDefault="000476B5" w:rsidP="00FA27AA">
            <w:pPr>
              <w:widowControl w:val="0"/>
              <w:jc w:val="right"/>
              <w:rPr>
                <w:sz w:val="20"/>
                <w:highlight w:val="yellow"/>
                <w:lang w:val="en-GB"/>
              </w:rPr>
            </w:pPr>
            <w:r w:rsidRPr="000D1EE6">
              <w:rPr>
                <w:sz w:val="20"/>
                <w:lang w:val="en-GB"/>
              </w:rPr>
              <w:t>2,227,183</w:t>
            </w:r>
          </w:p>
        </w:tc>
      </w:tr>
      <w:tr w:rsidR="000476B5" w:rsidRPr="000D1EE6" w14:paraId="340ED93E" w14:textId="77777777" w:rsidTr="00FA27AA">
        <w:tc>
          <w:tcPr>
            <w:tcW w:w="4003" w:type="pct"/>
            <w:tcBorders>
              <w:top w:val="single" w:sz="4" w:space="0" w:color="auto"/>
              <w:left w:val="single" w:sz="4" w:space="0" w:color="auto"/>
              <w:bottom w:val="single" w:sz="4" w:space="0" w:color="auto"/>
              <w:right w:val="single" w:sz="4" w:space="0" w:color="auto"/>
            </w:tcBorders>
          </w:tcPr>
          <w:p w14:paraId="6400FE04" w14:textId="6712F0AC" w:rsidR="000476B5" w:rsidRPr="000D1EE6" w:rsidRDefault="000476B5" w:rsidP="00FA27AA">
            <w:pPr>
              <w:widowControl w:val="0"/>
              <w:ind w:left="432" w:hanging="432"/>
              <w:rPr>
                <w:sz w:val="20"/>
                <w:lang w:val="en-GB"/>
              </w:rPr>
            </w:pPr>
            <w:r w:rsidRPr="000D1EE6">
              <w:rPr>
                <w:sz w:val="20"/>
                <w:lang w:val="en-GB"/>
              </w:rPr>
              <w:t>(c)</w:t>
            </w:r>
            <w:r w:rsidRPr="000D1EE6">
              <w:rPr>
                <w:sz w:val="20"/>
                <w:lang w:val="en-GB"/>
              </w:rPr>
              <w:tab/>
              <w:t>Project preparation, technical assistance, training, and other non-investment projects:</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151DD205" w14:textId="77777777" w:rsidR="000476B5" w:rsidRPr="000D1EE6" w:rsidRDefault="000476B5" w:rsidP="00FA27AA">
            <w:pPr>
              <w:jc w:val="right"/>
              <w:rPr>
                <w:sz w:val="20"/>
                <w:szCs w:val="20"/>
                <w:highlight w:val="yellow"/>
                <w:lang w:val="en-GB"/>
              </w:rPr>
            </w:pPr>
            <w:r w:rsidRPr="000D1EE6">
              <w:rPr>
                <w:color w:val="000000"/>
                <w:sz w:val="20"/>
                <w:lang w:val="en-GB"/>
              </w:rPr>
              <w:t>3,114,718</w:t>
            </w:r>
          </w:p>
        </w:tc>
      </w:tr>
      <w:tr w:rsidR="000476B5" w:rsidRPr="000D1EE6" w14:paraId="355B61B3" w14:textId="77777777" w:rsidTr="00FA27AA">
        <w:tc>
          <w:tcPr>
            <w:tcW w:w="4003" w:type="pct"/>
            <w:tcBorders>
              <w:top w:val="single" w:sz="4" w:space="0" w:color="auto"/>
              <w:left w:val="single" w:sz="4" w:space="0" w:color="auto"/>
              <w:bottom w:val="single" w:sz="4" w:space="0" w:color="auto"/>
              <w:right w:val="single" w:sz="4" w:space="0" w:color="auto"/>
            </w:tcBorders>
          </w:tcPr>
          <w:p w14:paraId="38B0E7AE" w14:textId="77777777" w:rsidR="000476B5" w:rsidRPr="000D1EE6" w:rsidRDefault="000476B5" w:rsidP="00FA27AA">
            <w:pPr>
              <w:widowControl w:val="0"/>
              <w:tabs>
                <w:tab w:val="right" w:pos="7560"/>
              </w:tabs>
              <w:ind w:left="6480" w:right="-25"/>
              <w:jc w:val="left"/>
              <w:rPr>
                <w:sz w:val="20"/>
                <w:lang w:val="en-GB"/>
              </w:rPr>
            </w:pPr>
            <w:r w:rsidRPr="000D1EE6">
              <w:rPr>
                <w:sz w:val="20"/>
                <w:lang w:val="en-GB"/>
              </w:rPr>
              <w:tab/>
              <w:t>Total:</w:t>
            </w:r>
          </w:p>
        </w:tc>
        <w:tc>
          <w:tcPr>
            <w:tcW w:w="997" w:type="pct"/>
            <w:tcBorders>
              <w:top w:val="single" w:sz="4" w:space="0" w:color="auto"/>
              <w:left w:val="single" w:sz="4" w:space="0" w:color="auto"/>
              <w:bottom w:val="single" w:sz="4" w:space="0" w:color="auto"/>
              <w:right w:val="single" w:sz="4" w:space="0" w:color="auto"/>
            </w:tcBorders>
            <w:shd w:val="clear" w:color="auto" w:fill="auto"/>
          </w:tcPr>
          <w:p w14:paraId="75B4D4FA" w14:textId="77777777" w:rsidR="000476B5" w:rsidRPr="000D1EE6" w:rsidRDefault="000476B5" w:rsidP="00FA27AA">
            <w:pPr>
              <w:widowControl w:val="0"/>
              <w:jc w:val="right"/>
              <w:rPr>
                <w:sz w:val="20"/>
                <w:highlight w:val="yellow"/>
                <w:lang w:val="en-GB"/>
              </w:rPr>
            </w:pPr>
            <w:r w:rsidRPr="000D1EE6">
              <w:rPr>
                <w:color w:val="000000" w:themeColor="text1"/>
                <w:sz w:val="20"/>
                <w:lang w:val="en-GB"/>
              </w:rPr>
              <w:t>10,096,282</w:t>
            </w:r>
          </w:p>
        </w:tc>
      </w:tr>
      <w:tr w:rsidR="000476B5" w:rsidRPr="000D1EE6" w14:paraId="1A89D813" w14:textId="77777777" w:rsidTr="00FA27AA">
        <w:tc>
          <w:tcPr>
            <w:tcW w:w="4003" w:type="pct"/>
            <w:tcBorders>
              <w:top w:val="single" w:sz="4" w:space="0" w:color="auto"/>
              <w:left w:val="single" w:sz="4" w:space="0" w:color="auto"/>
              <w:bottom w:val="single" w:sz="4" w:space="0" w:color="auto"/>
              <w:right w:val="single" w:sz="4" w:space="0" w:color="auto"/>
            </w:tcBorders>
          </w:tcPr>
          <w:p w14:paraId="0DBFD2A4" w14:textId="77777777" w:rsidR="000476B5" w:rsidRPr="000D1EE6" w:rsidRDefault="000476B5" w:rsidP="00FA27AA">
            <w:pPr>
              <w:widowControl w:val="0"/>
              <w:ind w:left="432" w:hanging="432"/>
              <w:rPr>
                <w:sz w:val="20"/>
                <w:lang w:val="en-GB"/>
              </w:rPr>
            </w:pPr>
            <w:r w:rsidRPr="000D1EE6">
              <w:rPr>
                <w:sz w:val="20"/>
                <w:lang w:val="en-GB"/>
              </w:rPr>
              <w:t>(d)</w:t>
            </w:r>
            <w:r w:rsidRPr="000D1EE6">
              <w:rPr>
                <w:sz w:val="20"/>
                <w:lang w:val="en-GB"/>
              </w:rPr>
              <w:tab/>
              <w:t>HFC activities funded from additional voluntary contributions</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1300A36A" w14:textId="77777777" w:rsidR="000476B5" w:rsidRPr="000D1EE6" w:rsidRDefault="000476B5" w:rsidP="00FA27AA">
            <w:pPr>
              <w:jc w:val="right"/>
              <w:rPr>
                <w:color w:val="000000"/>
                <w:sz w:val="20"/>
                <w:szCs w:val="20"/>
                <w:highlight w:val="yellow"/>
                <w:lang w:val="en-GB"/>
              </w:rPr>
            </w:pPr>
            <w:r w:rsidRPr="000D1EE6">
              <w:rPr>
                <w:color w:val="000000"/>
                <w:sz w:val="20"/>
                <w:lang w:val="en-GB"/>
              </w:rPr>
              <w:t>150,000</w:t>
            </w:r>
          </w:p>
        </w:tc>
      </w:tr>
    </w:tbl>
    <w:p w14:paraId="35331E14" w14:textId="77777777" w:rsidR="000476B5" w:rsidRPr="000D1EE6" w:rsidRDefault="000476B5" w:rsidP="000476B5">
      <w:pPr>
        <w:rPr>
          <w:lang w:val="en-GB"/>
        </w:rPr>
      </w:pPr>
    </w:p>
    <w:p w14:paraId="0515C28E" w14:textId="77777777" w:rsidR="000476B5" w:rsidRPr="000D1EE6" w:rsidRDefault="000476B5" w:rsidP="00EC09FE">
      <w:pPr>
        <w:keepNext/>
        <w:spacing w:after="120"/>
        <w:outlineLvl w:val="0"/>
        <w:rPr>
          <w:u w:val="single"/>
          <w:lang w:val="en-GB"/>
        </w:rPr>
      </w:pPr>
      <w:r w:rsidRPr="000D1EE6">
        <w:rPr>
          <w:u w:val="single"/>
          <w:lang w:val="en-GB"/>
        </w:rPr>
        <w:t>Progress report</w:t>
      </w:r>
    </w:p>
    <w:p w14:paraId="2ED57A88" w14:textId="198847E4" w:rsidR="000476B5" w:rsidRPr="000D1EE6" w:rsidRDefault="000476B5" w:rsidP="000476B5">
      <w:pPr>
        <w:numPr>
          <w:ilvl w:val="0"/>
          <w:numId w:val="1"/>
        </w:numPr>
        <w:spacing w:after="240"/>
        <w:outlineLvl w:val="0"/>
        <w:rPr>
          <w:lang w:val="en-GB"/>
        </w:rPr>
      </w:pPr>
      <w:r w:rsidRPr="000D1EE6">
        <w:rPr>
          <w:lang w:val="en-GB"/>
        </w:rPr>
        <w:t xml:space="preserve">Phase XIV of the institutional strengthening project for Uruguay was successfully implemented. Uruguay is completing stage II of its HPMP and implementing stage III, in close collaboration with local authorities and stakeholders, including training of RAC technicians on low-GWP alternatives and application of good refrigeration practices. The preparation of the Kigali HFC implementation plan (KIP) is underway; HCFC import, export and transit controls are fully operational; advancement is progressing in the design of the HFC quota system and the licensing system has been fully implemented. The NOU also actively participated in regional and global meetings relevant to the implementation of the Montreal Protocol. </w:t>
      </w:r>
    </w:p>
    <w:p w14:paraId="4ECA8F0B" w14:textId="77777777" w:rsidR="000476B5" w:rsidRPr="000D1EE6" w:rsidRDefault="000476B5" w:rsidP="00EC09FE">
      <w:pPr>
        <w:spacing w:after="120"/>
        <w:outlineLvl w:val="0"/>
        <w:rPr>
          <w:u w:val="single"/>
          <w:lang w:val="en-GB"/>
        </w:rPr>
      </w:pPr>
      <w:r w:rsidRPr="000D1EE6">
        <w:rPr>
          <w:u w:val="single"/>
          <w:lang w:val="en-GB"/>
        </w:rPr>
        <w:t>Plan of action</w:t>
      </w:r>
    </w:p>
    <w:p w14:paraId="4BDE7874" w14:textId="0782B8FE" w:rsidR="000476B5" w:rsidRPr="000D1EE6" w:rsidRDefault="000476B5" w:rsidP="000476B5">
      <w:pPr>
        <w:numPr>
          <w:ilvl w:val="0"/>
          <w:numId w:val="1"/>
        </w:numPr>
        <w:spacing w:after="240"/>
        <w:outlineLvl w:val="0"/>
        <w:rPr>
          <w:lang w:val="en-GB"/>
        </w:rPr>
      </w:pPr>
      <w:r w:rsidRPr="000D1EE6">
        <w:rPr>
          <w:lang w:val="en-GB"/>
        </w:rPr>
        <w:t>During phase XV of the institutional strengthening project, the Government of Uruguay will maintain the ban on CFCs and halons and the reductions made in HCFC consumption. In this phase, the government will establish its HFC quota system and will guide importers in the application of their quota. In addition, the NOU will work with public and private entities to enforce the control measures on HCFC and HFC consumption. The NOU will also oversee the implementation of stage III of the HPMP which will include a training programme on good refrigeration practices and continued public awareness activities. The Government of Uruguay will complete the process for the preparation of the KIP and start the implementation of its first tranche. The Government of Uruguay will also continue to actively participate in the regional and global network meetings of the Montreal Protocol, to exchange information and experiences that favour the implementation of national policies and strategies for the protection of the ozone layer.</w:t>
      </w:r>
    </w:p>
    <w:p w14:paraId="30BFE3B7" w14:textId="77777777" w:rsidR="000476B5" w:rsidRPr="000D1EE6" w:rsidRDefault="000476B5" w:rsidP="00EC09FE">
      <w:pPr>
        <w:spacing w:after="120"/>
        <w:outlineLvl w:val="0"/>
        <w:rPr>
          <w:u w:val="single"/>
          <w:lang w:val="en-GB"/>
        </w:rPr>
      </w:pPr>
      <w:r w:rsidRPr="000D1EE6">
        <w:rPr>
          <w:u w:val="single"/>
          <w:lang w:val="en-GB"/>
        </w:rPr>
        <w:t>Sustainability and risk assessment</w:t>
      </w:r>
    </w:p>
    <w:p w14:paraId="3A9EB0EB" w14:textId="3CFFAE2F" w:rsidR="00C51E23" w:rsidRPr="000D1EE6" w:rsidRDefault="000476B5" w:rsidP="00827B6D">
      <w:pPr>
        <w:widowControl w:val="0"/>
        <w:numPr>
          <w:ilvl w:val="0"/>
          <w:numId w:val="1"/>
        </w:numPr>
        <w:spacing w:after="240"/>
        <w:outlineLvl w:val="0"/>
        <w:rPr>
          <w:b/>
          <w:caps/>
          <w:lang w:val="en-GB"/>
        </w:rPr>
      </w:pPr>
      <w:r w:rsidRPr="000D1EE6">
        <w:rPr>
          <w:lang w:val="en-GB"/>
        </w:rPr>
        <w:t xml:space="preserve">The NOU is located within the Ministry of Environment, which ensures that the policies and activities implemented by the NOU have the institutional support and consider the national priorities and strategies. The NOU works with different stakeholders from the public and private sector, which facilitates the long-term effects of its interventions. Although there will be general elections in October 2024, Uruguay has strong institutions and is politically stable, so it is expected that the transition will not impact the project implementation. On the risks associated with the availability of alternatives to HCFC and HFC, the NOU works with importers and technology suppliers to monitor the market and promote the availability of alternatives. </w:t>
      </w:r>
    </w:p>
    <w:p w14:paraId="25EB4A72" w14:textId="77777777" w:rsidR="00C41C73" w:rsidRPr="008A6ED1" w:rsidRDefault="00C41C73" w:rsidP="00C41C73">
      <w:pPr>
        <w:tabs>
          <w:tab w:val="left" w:pos="2820"/>
        </w:tabs>
        <w:rPr>
          <w:lang w:val="en-US"/>
        </w:rPr>
        <w:sectPr w:rsidR="00C41C73" w:rsidRPr="008A6ED1">
          <w:headerReference w:type="even" r:id="rId18"/>
          <w:headerReference w:type="default" r:id="rId19"/>
          <w:footerReference w:type="even" r:id="rId20"/>
          <w:footerReference w:type="default" r:id="rId21"/>
          <w:footerReference w:type="first" r:id="rId22"/>
          <w:footnotePr>
            <w:numRestart w:val="eachSect"/>
          </w:footnotePr>
          <w:pgSz w:w="12240" w:h="15840" w:code="1"/>
          <w:pgMar w:top="720" w:right="1440" w:bottom="864" w:left="1440" w:header="720" w:footer="475" w:gutter="0"/>
          <w:pgNumType w:start="1"/>
          <w:cols w:space="720"/>
          <w:docGrid w:linePitch="299"/>
        </w:sectPr>
      </w:pPr>
    </w:p>
    <w:p w14:paraId="4C07EF52" w14:textId="77777777" w:rsidR="00176615" w:rsidRPr="002178BD" w:rsidRDefault="00176615" w:rsidP="00176615">
      <w:pPr>
        <w:widowControl w:val="0"/>
        <w:spacing w:after="120"/>
        <w:jc w:val="center"/>
        <w:outlineLvl w:val="0"/>
        <w:rPr>
          <w:b/>
          <w:caps/>
          <w:color w:val="000000" w:themeColor="text1"/>
        </w:rPr>
      </w:pPr>
      <w:r>
        <w:rPr>
          <w:b/>
          <w:color w:val="000000" w:themeColor="text1"/>
        </w:rPr>
        <w:lastRenderedPageBreak/>
        <w:t>Anexo</w:t>
      </w:r>
      <w:r>
        <w:rPr>
          <w:b/>
          <w:caps/>
          <w:color w:val="000000" w:themeColor="text1"/>
        </w:rPr>
        <w:t xml:space="preserve"> II</w:t>
      </w:r>
    </w:p>
    <w:p w14:paraId="677508D5" w14:textId="77777777" w:rsidR="00176615" w:rsidRPr="002178BD" w:rsidRDefault="00176615" w:rsidP="00176615">
      <w:pPr>
        <w:widowControl w:val="0"/>
        <w:jc w:val="center"/>
        <w:outlineLvl w:val="0"/>
        <w:rPr>
          <w:b/>
          <w:caps/>
          <w:color w:val="000000" w:themeColor="text1"/>
        </w:rPr>
      </w:pPr>
      <w:r>
        <w:rPr>
          <w:b/>
          <w:caps/>
          <w:color w:val="000000" w:themeColor="text1"/>
        </w:rPr>
        <w:t>CONSIDERACIONES PRELIMINARES EXPRESADAS POR EL COMITÉ EJECUTIVO SOBRE LA RENOVACIÓN DE PROYECTOS DE FORTALECIMIENTO INSTITUCIONAL PRESENTADOS A LA 93ª REUNIÓN</w:t>
      </w:r>
    </w:p>
    <w:p w14:paraId="0FE0D0BD" w14:textId="7A03CA01" w:rsidR="00176615" w:rsidRPr="002178BD" w:rsidRDefault="00176615" w:rsidP="00176615">
      <w:pPr>
        <w:widowControl w:val="0"/>
        <w:jc w:val="center"/>
        <w:outlineLvl w:val="0"/>
        <w:rPr>
          <w:b/>
          <w:caps/>
          <w:color w:val="000000" w:themeColor="text1"/>
        </w:rPr>
      </w:pPr>
    </w:p>
    <w:p w14:paraId="3EB491B7" w14:textId="77777777" w:rsidR="00176615" w:rsidRPr="00B656B3" w:rsidRDefault="00176615" w:rsidP="00176615">
      <w:pPr>
        <w:rPr>
          <w:color w:val="000000" w:themeColor="text1"/>
          <w:lang w:val="fr-FR"/>
        </w:rPr>
      </w:pPr>
    </w:p>
    <w:p w14:paraId="3046F605" w14:textId="37CA069C" w:rsidR="00176615" w:rsidRPr="002178BD" w:rsidRDefault="005B635C" w:rsidP="00176615">
      <w:pPr>
        <w:spacing w:after="240"/>
        <w:rPr>
          <w:b/>
          <w:bCs/>
          <w:color w:val="000000" w:themeColor="text1"/>
        </w:rPr>
      </w:pPr>
      <w:r>
        <w:rPr>
          <w:b/>
          <w:color w:val="000000" w:themeColor="text1"/>
        </w:rPr>
        <w:t>Colombia</w:t>
      </w:r>
    </w:p>
    <w:p w14:paraId="2D58DDCE" w14:textId="453A8A71" w:rsidR="00176615" w:rsidRPr="00176615" w:rsidRDefault="00176615" w:rsidP="00370B76">
      <w:pPr>
        <w:pStyle w:val="Heading1"/>
        <w:numPr>
          <w:ilvl w:val="0"/>
          <w:numId w:val="11"/>
        </w:numPr>
        <w:tabs>
          <w:tab w:val="clear" w:pos="0"/>
        </w:tabs>
        <w:rPr>
          <w:color w:val="000000" w:themeColor="text1"/>
        </w:rPr>
      </w:pPr>
      <w:r>
        <w:rPr>
          <w:color w:val="000000" w:themeColor="text1"/>
        </w:rPr>
        <w:t>El Comité Ejecutivo examinó el informe presentado con la solicitud para la renovación del proyecto de fortalecimiento institucional para Colombia (fase XIV) y tomó nota con beneplácito de hecho de que el Gobierno notificó datos del Artículo 7 de 2021 y 2022 a la Secretaría del Ozono y datos del programa de país a la Secretaría del Fondo que indicaban que el país cumple con el Protocolo de Montreal. El Comité constató que Colombia ha adoptado medidas para eliminar el consumo de SAO, entre ellas la aplicación un sistema de licencias y cupos que controla la importación de HCFC, y la capacitación de funcionarios aduaneros y técnicos en refrigeración. El Comité también tomó nota con beneplácito del inicio de actividades para facilitar la aplicación de la Enmienda de Kigali. El Comité reconoció los esfuerzos del Gobierno de Colombia y, por lo tanto, tiene la esperanza de que, en los próximos tres años, el país continuará la ejecución del plan de gestión de eliminación de los HCFC, la preparación de la etapa I del plan de ejecución de Kigali y la ejecución de las actividades de fortalecimiento institucional con el fin de lograr y mantener la reducción del 65 por ciento del consumo de HCFC requerida desde el 1 de enero de 2021 y los objetivos de control futuros en 2024 y 2025.</w:t>
      </w:r>
    </w:p>
    <w:p w14:paraId="45420652" w14:textId="77777777" w:rsidR="00176615" w:rsidRPr="002178BD" w:rsidRDefault="00176615" w:rsidP="00176615">
      <w:pPr>
        <w:spacing w:after="240"/>
        <w:rPr>
          <w:b/>
          <w:bCs/>
          <w:color w:val="000000" w:themeColor="text1"/>
        </w:rPr>
      </w:pPr>
      <w:r>
        <w:rPr>
          <w:b/>
          <w:color w:val="000000" w:themeColor="text1"/>
        </w:rPr>
        <w:t>Costa Rica</w:t>
      </w:r>
    </w:p>
    <w:p w14:paraId="10F95381" w14:textId="4071EA6D" w:rsidR="00176615" w:rsidRPr="002178BD" w:rsidRDefault="00176615" w:rsidP="00176615">
      <w:pPr>
        <w:numPr>
          <w:ilvl w:val="0"/>
          <w:numId w:val="10"/>
        </w:numPr>
        <w:tabs>
          <w:tab w:val="clear" w:pos="0"/>
        </w:tabs>
        <w:spacing w:after="240"/>
        <w:outlineLvl w:val="0"/>
        <w:rPr>
          <w:color w:val="000000" w:themeColor="text1"/>
        </w:rPr>
      </w:pPr>
      <w:r>
        <w:rPr>
          <w:color w:val="000000" w:themeColor="text1"/>
        </w:rPr>
        <w:t>El Comité Ejecutivo examinó el informe presentado con el pedido para la renovación del proyecto de fortalecimiento institucional para Costa Rica (fase XV) y tomó nota con beneplácito de que el Gobierno de Costa Rica cumple con sus objetivos de reducción y notificó datos de 2021 y 2022 con arreglo al Artículo 7 a la Secretaría del Ozono y los datos del programa de país a la Secretaría del Fondo. El Comité constató además que el Gobierno ha adoptado medidas para eliminar el consumo de SAO, entre ellas la aplicación un sistema de licencias y cupos que controla la importación de HCFC, y la capacitación de funcionarios aduaneros y técnicos en refrigeración. El Comité también tomó nota con beneplácito del inicio de actividades para la aplicación de la Enmienda de Kigali. El Comité reconoció los esfuerzos de Costa Rica y, por lo tanto, confía en que, en los próximos tres años, Costa Rica continuará la ejecución del plan de gestión de eliminación de los HCFC, la preparación del plan de ejecución de Kigali para los HFC y la ejecución de las actividades del proyecto de fortalecimiento institucional para mantener la reducción del 65 por ciento del consumo de HCFC requerida desde el 1 de enero de 2021 y establecer las bases para la aplicación de la Enmienda de Kigali.</w:t>
      </w:r>
    </w:p>
    <w:p w14:paraId="48053BED" w14:textId="77777777" w:rsidR="00176615" w:rsidRPr="002178BD" w:rsidRDefault="00176615" w:rsidP="00176615">
      <w:pPr>
        <w:spacing w:after="240"/>
        <w:rPr>
          <w:b/>
          <w:bCs/>
          <w:color w:val="000000" w:themeColor="text1"/>
        </w:rPr>
      </w:pPr>
      <w:r>
        <w:rPr>
          <w:b/>
          <w:color w:val="000000" w:themeColor="text1"/>
        </w:rPr>
        <w:t>India</w:t>
      </w:r>
    </w:p>
    <w:p w14:paraId="0BD8D88E" w14:textId="1E9030C2" w:rsidR="00176615" w:rsidRPr="002178BD" w:rsidRDefault="00176615" w:rsidP="00176615">
      <w:pPr>
        <w:numPr>
          <w:ilvl w:val="0"/>
          <w:numId w:val="10"/>
        </w:numPr>
        <w:tabs>
          <w:tab w:val="clear" w:pos="0"/>
        </w:tabs>
        <w:spacing w:after="240"/>
        <w:outlineLvl w:val="0"/>
        <w:rPr>
          <w:color w:val="000000" w:themeColor="text1"/>
        </w:rPr>
      </w:pPr>
      <w:r>
        <w:rPr>
          <w:color w:val="000000" w:themeColor="text1"/>
        </w:rPr>
        <w:t>El Comité Ejecutivo examinó el informe presentado con la solicitud para la renovación del proyecto de fortalecimiento institucional para la India (fase XIV). El Comité tomó nota con beneplácito de la ratificación de la Enmienda de Kigali y de sus continuos y diligentes esfuerzos para mantener la eliminación de SAO, abarcando diversas iniciativas de políticas, reglamentarias, transferencia de tecnología y sensibilización. El Comité Ejecutivo reconoció los esfuerzos del Gobierno de la India para demostrar el cumplimiento del país con el Protocolo de Montreal y, por lo tanto, confía en que, en los próximos tres años, el país completará la etapa II de su plan de gestión de eliminación de los HCFC y comenzará la ejecución de la etapa III, así como el desarrollo de la etapa I del plan de ejecución de Kigali para los HFC, y ejecutará correctamente las actividades del proyecto de fortalecimiento institucional.</w:t>
      </w:r>
    </w:p>
    <w:p w14:paraId="18F870D1" w14:textId="77777777" w:rsidR="00176615" w:rsidRPr="002178BD" w:rsidRDefault="00176615" w:rsidP="00B656B3">
      <w:pPr>
        <w:keepNext/>
        <w:keepLines/>
        <w:widowControl w:val="0"/>
        <w:spacing w:after="240"/>
        <w:rPr>
          <w:b/>
          <w:bCs/>
          <w:color w:val="000000" w:themeColor="text1"/>
        </w:rPr>
      </w:pPr>
      <w:r>
        <w:rPr>
          <w:b/>
          <w:color w:val="000000" w:themeColor="text1"/>
        </w:rPr>
        <w:lastRenderedPageBreak/>
        <w:t>Malasia</w:t>
      </w:r>
    </w:p>
    <w:p w14:paraId="0E0CC25E" w14:textId="38543241" w:rsidR="00176615" w:rsidRPr="002178BD" w:rsidRDefault="00176615" w:rsidP="00B656B3">
      <w:pPr>
        <w:keepNext/>
        <w:keepLines/>
        <w:widowControl w:val="0"/>
        <w:numPr>
          <w:ilvl w:val="0"/>
          <w:numId w:val="10"/>
        </w:numPr>
        <w:tabs>
          <w:tab w:val="clear" w:pos="0"/>
        </w:tabs>
        <w:spacing w:after="240"/>
        <w:outlineLvl w:val="0"/>
      </w:pPr>
      <w:r>
        <w:rPr>
          <w:color w:val="000000" w:themeColor="text1"/>
        </w:rPr>
        <w:t>El Comité Ejecutivo examinó el informe presentado con la solicitud para la renovación del proyecto de fortalecimiento institucional para Malasia (fase XV) y expresó su apreciación por los esfuerzos diligentes del Gobierno de Malasia para supervisar y regular la eliminación de SAO y los preparativos para la reducción de los HFC, incluyendo iniciativas de políticas, reglamentaciones, transferencia de tecnología y sensibilización. El Comité también tomó nota de la entrega puntual de los datos del programa de país y del Artículo 7 de 2021 y 2022 a las Secretarías del Ozono y del Fondo, respectivamente, que indican que el país cumple con el Protocolo de Montreal. Además, el Comité observó que, a pesar de las dificultades que planteó la pandemia del COVID-19, Malasia mantuvo su compromiso de ejecutar el plan de eliminación de SAO, ratificó la Enmienda de Kigali, e inició medidas para la reducción de los HFC. El Comité Ejecutivo espera con interés la participación continua del país en las actividades del Protocolo de Montreal durante los próximos tres años, inclusive la terminación de la etapa II del plan de gestión de eliminación de los HCFC, el desarrollo y la ejecución de la etapa III, y la ejecución de la etapa I del plan de ejecución de Kigali para los HFC, junto con la ejecución eficaz de las actividades del proyecto de fortalecimiento institucional.</w:t>
      </w:r>
    </w:p>
    <w:p w14:paraId="1A894BB8" w14:textId="77777777" w:rsidR="00176615" w:rsidRPr="002178BD" w:rsidRDefault="00176615" w:rsidP="00176615">
      <w:pPr>
        <w:spacing w:after="240"/>
        <w:rPr>
          <w:b/>
          <w:bCs/>
          <w:color w:val="000000" w:themeColor="text1"/>
        </w:rPr>
      </w:pPr>
      <w:r>
        <w:rPr>
          <w:b/>
          <w:color w:val="000000" w:themeColor="text1"/>
        </w:rPr>
        <w:t>Pakistán</w:t>
      </w:r>
    </w:p>
    <w:p w14:paraId="202A94D5" w14:textId="18E03CBD" w:rsidR="00176615" w:rsidRPr="002178BD" w:rsidRDefault="00176615" w:rsidP="00176615">
      <w:pPr>
        <w:numPr>
          <w:ilvl w:val="0"/>
          <w:numId w:val="10"/>
        </w:numPr>
        <w:tabs>
          <w:tab w:val="clear" w:pos="0"/>
        </w:tabs>
        <w:spacing w:after="240"/>
        <w:outlineLvl w:val="0"/>
        <w:rPr>
          <w:color w:val="000000" w:themeColor="text1"/>
        </w:rPr>
      </w:pPr>
      <w:r>
        <w:rPr>
          <w:color w:val="000000" w:themeColor="text1"/>
        </w:rPr>
        <w:t>El Comité Ejecutivo examinó el informe presentado con el pedido para la renovación del proyecto de fortalecimiento institucional para Pakistán (fase XII) y tomó nota con beneplácito de los esfuerzos del Gobierno para supervisar y controlar la eliminación de SAO mediante diversas políticas y reglamentaciones, junto con las actividades de sensibilización. Además, el Comité observó que el Gobierno del Pakistán aseguró el cumplimiento del Protocolo de Montreal y presentó los datos del programa de país y conforme al Artículo 7 de manera puntual; ejecutó la etapa II del plan de gestión de eliminación de los HCFC (PGEH), presentó y recibió la aprobación para la etapa III del PGEH y se preparó para la ratificación de la Enmienda de Kigali y la reducción de los HFC. El Comité reconoció los esfuerzos del Gobierno del Pakistán y, por lo tanto, confía en que, en los próximos tres años, el país continuará la coordinación con otros organismos nacionales e interesados directos en la aplicación de políticas y reglamentos para mantener la eliminación de SAO y continuar las actividades del Protocolo de Montreal, incluida la ejecución de la etapa III del PGEH, la preparación del plan de ejecución de Kigali HFC y la ejecución del proyecto de fortalecimiento institucional.</w:t>
      </w:r>
    </w:p>
    <w:p w14:paraId="1C9C71B1" w14:textId="77777777" w:rsidR="00176615" w:rsidRPr="002178BD" w:rsidRDefault="00176615" w:rsidP="00176615">
      <w:pPr>
        <w:spacing w:after="240"/>
        <w:rPr>
          <w:b/>
          <w:bCs/>
          <w:color w:val="000000" w:themeColor="text1"/>
        </w:rPr>
      </w:pPr>
      <w:r>
        <w:rPr>
          <w:b/>
          <w:color w:val="000000" w:themeColor="text1"/>
        </w:rPr>
        <w:t>Uruguay</w:t>
      </w:r>
    </w:p>
    <w:p w14:paraId="38C263A0" w14:textId="489EFF47" w:rsidR="00176615" w:rsidRPr="002178BD" w:rsidRDefault="00176615" w:rsidP="00176615">
      <w:pPr>
        <w:numPr>
          <w:ilvl w:val="0"/>
          <w:numId w:val="10"/>
        </w:numPr>
        <w:tabs>
          <w:tab w:val="clear" w:pos="0"/>
        </w:tabs>
        <w:spacing w:after="240"/>
        <w:outlineLvl w:val="0"/>
      </w:pPr>
      <w:r>
        <w:rPr>
          <w:color w:val="000000" w:themeColor="text1"/>
        </w:rPr>
        <w:t>El Comité Ejecutivo examinó el informe presentado con la solicitud para la renovación del proyecto de fortalecimiento institucional para Uruguay (fase XV) y tomó nota con beneplácito de que el Gobierno de Uruguay notificó datos del Artículo 7 de 2021 y 2022 a la Secretaría del Ozono y datos del programa de país a la Secretaría del Fondo que indicaban que el país cumple con el Protocolo de Montreal. El Comité constató además que el Gobierno de Uruguay ha adoptado medidas para eliminar el consumo de SAO, entre ellas la aplicación un sistema de licencias y cupos que controla la importación de HCFC, y la capacitación de funcionarios aduaneros y técnicos en refrigeración. El Comité también tomó nota con beneplácito de las actividades iniciadas para facilitar la aplicación de la Enmienda de Kigali mediante la preparación del plan de ejecución de Kigali para los HFC (KIP). El Comité reconoció los esfuerzos del Gobierno del Uruguay en la aplicación del Protocolo de Montreal y confía en que, en los próximos tres años, el país continuará la ejecución del plan de gestión de eliminación de los HCFC, la preparación del KIP y la ejecución de las actividades del proyecto de fortalecimiento institucional para cumplir con los objetivos de reducción del Protocolo de Montreal.</w:t>
      </w:r>
    </w:p>
    <w:p w14:paraId="52DF4A48" w14:textId="77777777" w:rsidR="00C41C73" w:rsidRPr="00B656B3" w:rsidRDefault="00C41C73" w:rsidP="00293BA5">
      <w:pPr>
        <w:widowControl w:val="0"/>
        <w:outlineLvl w:val="0"/>
        <w:rPr>
          <w:caps/>
          <w:lang w:val="fr-FR"/>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C41C73" w:rsidRPr="009B0D30" w14:paraId="7DCB342A" w14:textId="77777777">
        <w:tc>
          <w:tcPr>
            <w:tcW w:w="1871" w:type="dxa"/>
          </w:tcPr>
          <w:p w14:paraId="0C5F99DE" w14:textId="77777777" w:rsidR="00C41C73" w:rsidRPr="009B0D30" w:rsidRDefault="00C41C73"/>
        </w:tc>
        <w:tc>
          <w:tcPr>
            <w:tcW w:w="1872" w:type="dxa"/>
          </w:tcPr>
          <w:p w14:paraId="4A9E845C" w14:textId="77777777" w:rsidR="00C41C73" w:rsidRPr="009B0D30" w:rsidRDefault="00C41C73"/>
        </w:tc>
        <w:tc>
          <w:tcPr>
            <w:tcW w:w="1872" w:type="dxa"/>
            <w:tcBorders>
              <w:bottom w:val="single" w:sz="4" w:space="0" w:color="auto"/>
            </w:tcBorders>
          </w:tcPr>
          <w:p w14:paraId="3E489C6C" w14:textId="77777777" w:rsidR="00C41C73" w:rsidRPr="009B0D30" w:rsidRDefault="00C41C73"/>
        </w:tc>
        <w:tc>
          <w:tcPr>
            <w:tcW w:w="1872" w:type="dxa"/>
          </w:tcPr>
          <w:p w14:paraId="02A5B215" w14:textId="77777777" w:rsidR="00C41C73" w:rsidRPr="009B0D30" w:rsidRDefault="00C41C73"/>
        </w:tc>
        <w:tc>
          <w:tcPr>
            <w:tcW w:w="1873" w:type="dxa"/>
          </w:tcPr>
          <w:p w14:paraId="29AD70C0" w14:textId="77777777" w:rsidR="00C41C73" w:rsidRPr="009B0D30" w:rsidRDefault="00C41C73"/>
        </w:tc>
      </w:tr>
    </w:tbl>
    <w:p w14:paraId="779D2BDC" w14:textId="77777777" w:rsidR="00C41C73" w:rsidRPr="009B0D30" w:rsidRDefault="00C41C73" w:rsidP="00C41C73"/>
    <w:p w14:paraId="40D98167" w14:textId="77777777" w:rsidR="004E7F9C" w:rsidRPr="00B656B3" w:rsidRDefault="004E7F9C" w:rsidP="004E7F9C">
      <w:pPr>
        <w:pStyle w:val="Title1"/>
        <w:rPr>
          <w:lang w:val="fr-FR"/>
        </w:rPr>
      </w:pPr>
    </w:p>
    <w:p w14:paraId="734633BE" w14:textId="77777777" w:rsidR="008C5738" w:rsidRPr="0066768F" w:rsidRDefault="008C5738" w:rsidP="0066768F">
      <w:pPr>
        <w:pStyle w:val="StyleHeader4Para4Left0Firstline0"/>
        <w:numPr>
          <w:ilvl w:val="0"/>
          <w:numId w:val="0"/>
        </w:numPr>
        <w:jc w:val="right"/>
        <w:rPr>
          <w:b/>
          <w:sz w:val="22"/>
        </w:rPr>
      </w:pPr>
    </w:p>
    <w:sectPr w:rsidR="008C5738" w:rsidRPr="0066768F" w:rsidSect="00C51E23">
      <w:headerReference w:type="even" r:id="rId23"/>
      <w:headerReference w:type="default" r:id="rId24"/>
      <w:footerReference w:type="even" r:id="rId25"/>
      <w:footerReference w:type="default" r:id="rId26"/>
      <w:headerReference w:type="first" r:id="rId27"/>
      <w:footerReference w:type="first" r:id="rId28"/>
      <w:pgSz w:w="12240" w:h="15840" w:code="1"/>
      <w:pgMar w:top="720" w:right="1440" w:bottom="864" w:left="1440" w:header="720" w:footer="475"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0CFCF9A" w14:textId="77777777" w:rsidR="00DB2B12" w:rsidRDefault="00DB2B12" w:rsidP="004A504B">
      <w:r>
        <w:separator/>
      </w:r>
    </w:p>
  </w:endnote>
  <w:endnote w:type="continuationSeparator" w:id="0">
    <w:p w14:paraId="0B711B8F" w14:textId="77777777" w:rsidR="00DB2B12" w:rsidRDefault="00DB2B12" w:rsidP="004A504B">
      <w:r>
        <w:continuationSeparator/>
      </w:r>
    </w:p>
  </w:endnote>
  <w:endnote w:type="continuationNotice" w:id="1">
    <w:p w14:paraId="293D563D" w14:textId="77777777" w:rsidR="00DB2B12" w:rsidRDefault="00DB2B1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Univers">
    <w:altName w:val="Univers"/>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default"/>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1C26C" w14:textId="77777777" w:rsidR="00C41C73" w:rsidRPr="0033525D" w:rsidRDefault="00C41C73">
    <w:pPr>
      <w:jc w:val="center"/>
    </w:pPr>
    <w:r>
      <w:fldChar w:fldCharType="begin"/>
    </w:r>
    <w:r>
      <w:instrText xml:space="preserve"> PAGE </w:instrText>
    </w:r>
    <w:r>
      <w:fldChar w:fldCharType="separate"/>
    </w:r>
    <w:r>
      <w:t>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F49169" w14:textId="77777777" w:rsidR="00C41C73" w:rsidRPr="0033525D" w:rsidRDefault="00C41C73">
    <w:pPr>
      <w:jc w:val="center"/>
    </w:pPr>
    <w:r>
      <w:fldChar w:fldCharType="begin"/>
    </w:r>
    <w:r>
      <w:instrText xml:space="preserve"> PAGE </w:instrText>
    </w:r>
    <w:r>
      <w:fldChar w:fldCharType="separate"/>
    </w:r>
    <w:r>
      <w:t>3</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11F56" w14:textId="39F88214" w:rsidR="00C41C73" w:rsidRPr="000D1EE6" w:rsidRDefault="000D1EE6" w:rsidP="000D1EE6">
    <w:pPr>
      <w:pStyle w:val="Footer"/>
      <w:pBdr>
        <w:top w:val="single" w:sz="4" w:space="1" w:color="auto"/>
        <w:left w:val="single" w:sz="4" w:space="4" w:color="auto"/>
        <w:bottom w:val="single" w:sz="4" w:space="1" w:color="auto"/>
        <w:right w:val="single" w:sz="4" w:space="4" w:color="auto"/>
      </w:pBdr>
      <w:ind w:left="-142" w:firstLine="142"/>
      <w:jc w:val="center"/>
      <w:rPr>
        <w:sz w:val="18"/>
        <w:szCs w:val="18"/>
      </w:rPr>
    </w:pPr>
    <w:r>
      <w:rPr>
        <w:sz w:val="18"/>
        <w:szCs w:val="18"/>
      </w:rPr>
      <w:t>Los documentos previos al período de sesiones del Comité Ejecutivo del Fondo Multilateral para la Aplicación del Protocolo de Montreal no van en perjuicio de cualquier decisión que el Comité Ejecutivo pudiera adoptar después de la emisión de los mismos.</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406785" w14:textId="77777777" w:rsidR="00C41C73" w:rsidRPr="0033525D" w:rsidRDefault="00C41C73">
    <w:pPr>
      <w:jc w:val="center"/>
    </w:pPr>
    <w:r>
      <w:fldChar w:fldCharType="begin"/>
    </w:r>
    <w:r>
      <w:instrText xml:space="preserve"> PAGE </w:instrText>
    </w:r>
    <w:r>
      <w:fldChar w:fldCharType="separate"/>
    </w:r>
    <w:r>
      <w:t>2</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2D2159" w14:textId="77777777" w:rsidR="00C41C73" w:rsidRPr="0033525D" w:rsidRDefault="00C41C73">
    <w:pPr>
      <w:jc w:val="center"/>
    </w:pPr>
    <w:r>
      <w:fldChar w:fldCharType="begin"/>
    </w:r>
    <w:r>
      <w:instrText xml:space="preserve"> PAGE </w:instrText>
    </w:r>
    <w:r>
      <w:fldChar w:fldCharType="separate"/>
    </w:r>
    <w:r>
      <w:t>3</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8E791D" w14:textId="77777777" w:rsidR="00C41C73" w:rsidRDefault="00C41C73" w:rsidP="004E7F9C">
    <w:pPr>
      <w:pBdr>
        <w:top w:val="single" w:sz="4" w:space="1" w:color="auto"/>
        <w:left w:val="single" w:sz="4" w:space="4" w:color="auto"/>
        <w:bottom w:val="single" w:sz="4" w:space="1" w:color="auto"/>
        <w:right w:val="single" w:sz="4" w:space="4" w:color="auto"/>
      </w:pBdr>
      <w:jc w:val="center"/>
      <w:rPr>
        <w:sz w:val="18"/>
        <w:szCs w:val="18"/>
      </w:rPr>
    </w:pPr>
    <w:r>
      <w:rPr>
        <w:sz w:val="18"/>
      </w:rPr>
      <w:t>Los documentos previos al periodo de sesiones del Comité Ejecutivo del Fondo Multilateral para la Aplicación del Protocolo de Montreal no van en perjuicio de cualquier decisión que el Comité Ejecutivo pudiera adoptar después de la emisión de los mismos.</w:t>
    </w:r>
  </w:p>
  <w:p w14:paraId="29C92414" w14:textId="77777777" w:rsidR="00C41C73" w:rsidRDefault="00C41C73" w:rsidP="004E7F9C">
    <w:pPr>
      <w:pBdr>
        <w:top w:val="single" w:sz="4" w:space="1" w:color="auto"/>
        <w:left w:val="single" w:sz="4" w:space="4" w:color="auto"/>
        <w:bottom w:val="single" w:sz="4" w:space="1" w:color="auto"/>
        <w:right w:val="single" w:sz="4" w:space="4" w:color="auto"/>
      </w:pBdr>
      <w:jc w:val="center"/>
      <w:rPr>
        <w:sz w:val="18"/>
        <w:szCs w:val="18"/>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FC1D42" w14:textId="77777777" w:rsidR="00DC6A10" w:rsidRPr="0033525D" w:rsidRDefault="00BC2495">
    <w:pPr>
      <w:jc w:val="center"/>
    </w:pPr>
    <w:r>
      <w:fldChar w:fldCharType="begin"/>
    </w:r>
    <w:r w:rsidR="00851352">
      <w:instrText xml:space="preserve"> PAGE </w:instrText>
    </w:r>
    <w:r>
      <w:fldChar w:fldCharType="separate"/>
    </w:r>
    <w:r w:rsidR="00E753E8">
      <w:t>2</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87BE32" w14:textId="77777777" w:rsidR="00DC6A10" w:rsidRPr="0033525D" w:rsidRDefault="00BC2495">
    <w:pPr>
      <w:jc w:val="center"/>
    </w:pPr>
    <w:r>
      <w:fldChar w:fldCharType="begin"/>
    </w:r>
    <w:r w:rsidR="00851352">
      <w:instrText xml:space="preserve"> PAGE </w:instrText>
    </w:r>
    <w:r>
      <w:fldChar w:fldCharType="separate"/>
    </w:r>
    <w:r w:rsidR="00E753E8">
      <w:t>3</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62E41A" w14:textId="77777777" w:rsidR="004E7F9C" w:rsidRDefault="004E7F9C" w:rsidP="004E7F9C">
    <w:pPr>
      <w:pBdr>
        <w:top w:val="single" w:sz="4" w:space="1" w:color="auto"/>
        <w:left w:val="single" w:sz="4" w:space="4" w:color="auto"/>
        <w:bottom w:val="single" w:sz="4" w:space="1" w:color="auto"/>
        <w:right w:val="single" w:sz="4" w:space="4" w:color="auto"/>
      </w:pBdr>
      <w:jc w:val="center"/>
      <w:rPr>
        <w:sz w:val="18"/>
        <w:szCs w:val="18"/>
      </w:rPr>
    </w:pPr>
    <w:r>
      <w:rPr>
        <w:sz w:val="18"/>
      </w:rPr>
      <w:t>Los documentos previos al periodo de sesiones del Comité Ejecutivo del Fondo Multilateral para la Aplicación del Protocolo de Montreal no van en perjuicio de cualquier decisión que el Comité Ejecutivo pudiera adoptar después de la emisión de los mismos.</w:t>
    </w:r>
  </w:p>
  <w:p w14:paraId="77D567AC" w14:textId="77777777" w:rsidR="004E7F9C" w:rsidRDefault="004E7F9C" w:rsidP="004E7F9C">
    <w:pPr>
      <w:pBdr>
        <w:top w:val="single" w:sz="4" w:space="1" w:color="auto"/>
        <w:left w:val="single" w:sz="4" w:space="4" w:color="auto"/>
        <w:bottom w:val="single" w:sz="4" w:space="1" w:color="auto"/>
        <w:right w:val="single" w:sz="4" w:space="4" w:color="auto"/>
      </w:pBdr>
      <w:jc w:val="center"/>
      <w:rPr>
        <w:sz w:val="18"/>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0BD2A46" w14:textId="77777777" w:rsidR="00DB2B12" w:rsidRDefault="00DB2B12" w:rsidP="004A504B">
      <w:r>
        <w:separator/>
      </w:r>
    </w:p>
  </w:footnote>
  <w:footnote w:type="continuationSeparator" w:id="0">
    <w:p w14:paraId="742A7823" w14:textId="77777777" w:rsidR="00DB2B12" w:rsidRDefault="00DB2B12" w:rsidP="004A504B">
      <w:r>
        <w:continuationSeparator/>
      </w:r>
    </w:p>
  </w:footnote>
  <w:footnote w:type="continuationNotice" w:id="1">
    <w:p w14:paraId="3A62B03F" w14:textId="77777777" w:rsidR="00DB2B12" w:rsidRDefault="00DB2B12"/>
  </w:footnote>
  <w:footnote w:id="2">
    <w:p w14:paraId="5A16CE04" w14:textId="77777777" w:rsidR="0079781A" w:rsidRPr="001E1147" w:rsidRDefault="0079781A" w:rsidP="0079781A">
      <w:pPr>
        <w:pStyle w:val="FootnoteText"/>
      </w:pPr>
      <w:r>
        <w:rPr>
          <w:rStyle w:val="FootnoteReference"/>
        </w:rPr>
        <w:footnoteRef/>
      </w:r>
      <w:r>
        <w:t xml:space="preserve"> UNEP/OzL.Pro/ExCom/93/1</w:t>
      </w:r>
    </w:p>
  </w:footnote>
  <w:footnote w:id="3">
    <w:p w14:paraId="30D887FE" w14:textId="23B5E13C" w:rsidR="000E2026" w:rsidRPr="00B656B3" w:rsidRDefault="000E2026" w:rsidP="00B656B3">
      <w:pPr>
        <w:rPr>
          <w:b/>
          <w:bCs/>
          <w:color w:val="000000" w:themeColor="text1"/>
          <w:sz w:val="18"/>
          <w:szCs w:val="18"/>
        </w:rPr>
      </w:pPr>
      <w:r>
        <w:rPr>
          <w:rStyle w:val="FootnoteReference"/>
        </w:rPr>
        <w:footnoteRef/>
      </w:r>
      <w:r>
        <w:rPr>
          <w:color w:val="000000" w:themeColor="text1"/>
          <w:sz w:val="18"/>
        </w:rPr>
        <w:t xml:space="preserve"> Aquí se menciona como preparación de un inventario nacional de bancos de sustancias controladas usadas o no deseadas y un plan</w:t>
      </w:r>
    </w:p>
  </w:footnote>
  <w:footnote w:id="4">
    <w:p w14:paraId="7DE5E23A" w14:textId="77777777" w:rsidR="000E2026" w:rsidRPr="00C15E6A" w:rsidRDefault="000E2026" w:rsidP="000E2026">
      <w:pPr>
        <w:pStyle w:val="FootnoteText"/>
      </w:pPr>
      <w:r>
        <w:rPr>
          <w:rStyle w:val="FootnoteReference"/>
        </w:rPr>
        <w:footnoteRef/>
      </w:r>
      <w:r>
        <w:t xml:space="preserve"> Aquí se menciona como preparación de un proyecto piloto para mantener y/o mejorar la eficiencia energética</w:t>
      </w:r>
    </w:p>
  </w:footnote>
  <w:footnote w:id="5">
    <w:p w14:paraId="7724CBCB" w14:textId="77777777" w:rsidR="000E2026" w:rsidRDefault="000E2026" w:rsidP="000E2026">
      <w:pPr>
        <w:pStyle w:val="FootnoteText"/>
      </w:pPr>
      <w:r>
        <w:rPr>
          <w:rStyle w:val="FootnoteReference"/>
        </w:rPr>
        <w:footnoteRef/>
      </w:r>
      <w:r>
        <w:t xml:space="preserve"> Decisión 91/63: b) aprobar el formato revisado para los informes finales y las solicitudes de prórroga de la financiación de fortalecimiento institucional y los indicadores de desempeño correspondientes; y c) solicitar a los países que operan al amparo del Artículo 5, a través de los organismos bilaterales y de ejecución, que utilicen el formato revisado mencionado en el subpárrafo b) anterior para todas las solicitudes de renovación de fortalecimiento institucional a partir de la primera reunión del Comité Ejecutivo en 2023.</w:t>
      </w:r>
    </w:p>
  </w:footnote>
  <w:footnote w:id="6">
    <w:p w14:paraId="59AB2D58" w14:textId="77777777" w:rsidR="000E2026" w:rsidRPr="007A41C9" w:rsidRDefault="000E2026" w:rsidP="000E2026">
      <w:pPr>
        <w:jc w:val="left"/>
      </w:pPr>
      <w:r>
        <w:rPr>
          <w:rStyle w:val="FootnoteReference"/>
          <w:sz w:val="20"/>
          <w:szCs w:val="20"/>
        </w:rPr>
        <w:footnoteRef/>
      </w:r>
      <w:r>
        <w:rPr>
          <w:sz w:val="20"/>
        </w:rPr>
        <w:t xml:space="preserve"> UNEP/OzL.Pro/ExCom/93/36 </w:t>
      </w:r>
    </w:p>
  </w:footnote>
  <w:footnote w:id="7">
    <w:p w14:paraId="16F779E3" w14:textId="77777777" w:rsidR="000E2026" w:rsidRDefault="000E2026" w:rsidP="000E2026">
      <w:pPr>
        <w:pStyle w:val="FootnoteText"/>
      </w:pPr>
      <w:r>
        <w:rPr>
          <w:rStyle w:val="FootnoteReference"/>
        </w:rPr>
        <w:footnoteRef/>
      </w:r>
      <w:r>
        <w:t xml:space="preserve"> La inclusión de la etapa III de los PGEH en los planes administrativos tan solo se permite para países que tuvieran aprobada la etapa II de los PGEH con objetivos de reducción inferiores a los objetivos de cumplimiento para 2025.</w:t>
      </w:r>
    </w:p>
  </w:footnote>
  <w:footnote w:id="8">
    <w:p w14:paraId="2F0BC90A" w14:textId="120C8126" w:rsidR="000E2026" w:rsidRDefault="000E2026" w:rsidP="000E2026">
      <w:pPr>
        <w:pStyle w:val="FootnoteText"/>
      </w:pPr>
      <w:r>
        <w:rPr>
          <w:rStyle w:val="FootnoteReference"/>
        </w:rPr>
        <w:footnoteRef/>
      </w:r>
      <w:r>
        <w:t xml:space="preserve"> 2025 es el último año para el que se ha especificado un nivel de consumo total máximo permitido en el Apéndice</w:t>
      </w:r>
      <w:r w:rsidR="00B656B3">
        <w:t> </w:t>
      </w:r>
      <w:r>
        <w:t>2</w:t>
      </w:r>
      <w:r w:rsidR="00B656B3">
        <w:noBreakHyphen/>
      </w:r>
      <w:r>
        <w:t xml:space="preserve">A del Acuerdo entre el Gobierno de Perú y el Comité Ejecutivo para la etapa II del PGEH. </w:t>
      </w:r>
    </w:p>
  </w:footnote>
  <w:footnote w:id="9">
    <w:p w14:paraId="299BCF86" w14:textId="5DD4F1E9" w:rsidR="00B74C13" w:rsidRPr="00867908" w:rsidRDefault="00B74C13">
      <w:pPr>
        <w:pStyle w:val="FootnoteText"/>
      </w:pPr>
      <w:r>
        <w:rPr>
          <w:rStyle w:val="FootnoteReference"/>
        </w:rPr>
        <w:footnoteRef/>
      </w:r>
      <w:r>
        <w:t xml:space="preserve"> UNEP/OzL.Pro/ExCom/93/37</w:t>
      </w:r>
    </w:p>
  </w:footnote>
  <w:footnote w:id="10">
    <w:p w14:paraId="2AA16019" w14:textId="77777777" w:rsidR="000E2026" w:rsidRPr="00424EEB" w:rsidRDefault="000E2026" w:rsidP="000E2026">
      <w:pPr>
        <w:pStyle w:val="FootnoteText"/>
      </w:pPr>
      <w:r>
        <w:rPr>
          <w:rStyle w:val="FootnoteReference"/>
        </w:rPr>
        <w:footnoteRef/>
      </w:r>
      <w:r>
        <w:t xml:space="preserve"> UNEP/OzL.Pro/ExCom/93/32</w:t>
      </w:r>
    </w:p>
  </w:footnote>
  <w:footnote w:id="11">
    <w:p w14:paraId="0BF06059" w14:textId="77777777" w:rsidR="000E2026" w:rsidRPr="00BB3056" w:rsidRDefault="000E2026" w:rsidP="000E2026">
      <w:pPr>
        <w:pStyle w:val="FootnoteText"/>
      </w:pPr>
      <w:r>
        <w:rPr>
          <w:rStyle w:val="FootnoteReference"/>
        </w:rPr>
        <w:footnoteRef/>
      </w:r>
      <w:r>
        <w:t xml:space="preserve"> Ibid.</w:t>
      </w:r>
    </w:p>
  </w:footnote>
  <w:footnote w:id="12">
    <w:p w14:paraId="1FACF1D4" w14:textId="13402F63" w:rsidR="000E2026" w:rsidRPr="007B25F3" w:rsidRDefault="000E2026" w:rsidP="000E2026">
      <w:pPr>
        <w:pStyle w:val="FootnoteText"/>
      </w:pPr>
      <w:r>
        <w:rPr>
          <w:rStyle w:val="FootnoteReference"/>
        </w:rPr>
        <w:footnoteRef/>
      </w:r>
      <w:r>
        <w:t xml:space="preserve"> Fecha de ratificación de la Enmienda de Kigali: 19 de octubre de 2022</w:t>
      </w:r>
    </w:p>
  </w:footnote>
  <w:footnote w:id="13">
    <w:p w14:paraId="6F447279" w14:textId="425E82D6" w:rsidR="00B1225C" w:rsidRPr="00B1225C" w:rsidRDefault="00B1225C">
      <w:pPr>
        <w:pStyle w:val="FootnoteText"/>
      </w:pPr>
      <w:r>
        <w:rPr>
          <w:rStyle w:val="FootnoteReference"/>
        </w:rPr>
        <w:footnoteRef/>
      </w:r>
      <w:r>
        <w:t xml:space="preserve"> 135.000 $EUA para el PNUD y 35.000 $EUA para el PNUMA</w:t>
      </w:r>
    </w:p>
  </w:footnote>
  <w:footnote w:id="14">
    <w:p w14:paraId="48C60E08" w14:textId="0E6E1EE3" w:rsidR="000E2026" w:rsidRPr="00C22F85" w:rsidRDefault="000E2026" w:rsidP="000E2026">
      <w:pPr>
        <w:pStyle w:val="FootnoteText"/>
      </w:pPr>
      <w:r>
        <w:rPr>
          <w:rStyle w:val="FootnoteReference"/>
        </w:rPr>
        <w:footnoteRef/>
      </w:r>
      <w:r>
        <w:t xml:space="preserve"> Actividades de montaje e instalación de equipos de refrigeración comercial e industrial, aire acondicionado y bombas de calor c. Se considerarían prioritariamente los proyectos que implican asistencia técnica para el montaje e instalación de equipos que darían lugar a la adopción de tecnologías para mantener o mejorar la eficiencia energética durante la conversión de los HFC y la reproducibilidad y escalabilidad en el país o región.</w:t>
      </w:r>
    </w:p>
  </w:footnote>
  <w:footnote w:id="15">
    <w:p w14:paraId="214EB491" w14:textId="02E6BC22" w:rsidR="00B92606" w:rsidRPr="00E379EF" w:rsidRDefault="00B92606">
      <w:pPr>
        <w:pStyle w:val="FootnoteText"/>
      </w:pPr>
      <w:r>
        <w:rPr>
          <w:rStyle w:val="FootnoteReference"/>
        </w:rPr>
        <w:footnoteRef/>
      </w:r>
      <w:r>
        <w:t xml:space="preserve"> Fecha de ratificación de la Enmienda de Kigali: 27 de septiembre de 2021</w:t>
      </w:r>
    </w:p>
  </w:footnote>
  <w:footnote w:id="16">
    <w:p w14:paraId="711535B3" w14:textId="77777777" w:rsidR="000E2026" w:rsidRPr="00922ED9" w:rsidRDefault="000E2026" w:rsidP="000E2026">
      <w:pPr>
        <w:pStyle w:val="FootnoteText"/>
      </w:pPr>
      <w:r>
        <w:rPr>
          <w:rStyle w:val="FootnoteReference"/>
        </w:rPr>
        <w:footnoteRef/>
      </w:r>
      <w:r>
        <w:t xml:space="preserve"> Decisión 87/50 f)</w:t>
      </w:r>
    </w:p>
  </w:footnote>
  <w:footnote w:id="17">
    <w:p w14:paraId="55BA0A57" w14:textId="77777777" w:rsidR="000E2026" w:rsidRPr="000E2026" w:rsidRDefault="000E2026" w:rsidP="000E2026">
      <w:pPr>
        <w:pStyle w:val="FootnoteText"/>
      </w:pPr>
      <w:r>
        <w:rPr>
          <w:rStyle w:val="FootnoteReference"/>
        </w:rPr>
        <w:footnoteRef/>
      </w:r>
      <w:r>
        <w:t xml:space="preserve"> https://digitalstrategy.undp.org</w:t>
      </w:r>
    </w:p>
  </w:footnote>
  <w:footnote w:id="18">
    <w:p w14:paraId="5D2B7E40" w14:textId="2416E36E" w:rsidR="000E2026" w:rsidRPr="00C22F85" w:rsidRDefault="000E2026" w:rsidP="000E2026">
      <w:pPr>
        <w:pStyle w:val="FootnoteText"/>
      </w:pPr>
      <w:r>
        <w:rPr>
          <w:rStyle w:val="FootnoteReference"/>
        </w:rPr>
        <w:footnoteRef/>
      </w:r>
      <w:r>
        <w:t xml:space="preserve"> Actividades de montaje e instalación de equipos de refrigeración comercial e industrial, aire acondicionado y bombas de calor c). Se considerarían prioritariamente los proyectos que implican asistencia técnica para el montaje e instalación de equipos que darían lugar a la adopción de tecnologías para mantener o mejorar la eficiencia energética durante la conversión de los HFC y la reproducibilidad y escalabilidad en el país o región.</w:t>
      </w:r>
    </w:p>
  </w:footnote>
  <w:footnote w:id="19">
    <w:p w14:paraId="40FA28FD" w14:textId="77777777" w:rsidR="000476B5" w:rsidRDefault="000476B5" w:rsidP="000476B5">
      <w:pPr>
        <w:pStyle w:val="FootnoteText"/>
      </w:pPr>
      <w:r>
        <w:rPr>
          <w:rStyle w:val="FootnoteReference"/>
        </w:rPr>
        <w:footnoteRef/>
      </w:r>
      <w:r>
        <w:t xml:space="preserve"> Data as at </w:t>
      </w:r>
      <w:proofErr w:type="spellStart"/>
      <w:r>
        <w:t>December</w:t>
      </w:r>
      <w:proofErr w:type="spellEnd"/>
      <w:r>
        <w:t xml:space="preserve"> 2022 are </w:t>
      </w:r>
      <w:proofErr w:type="spellStart"/>
      <w:r>
        <w:t>based</w:t>
      </w:r>
      <w:proofErr w:type="spellEnd"/>
      <w:r>
        <w:t xml:space="preserve"> </w:t>
      </w:r>
      <w:proofErr w:type="spellStart"/>
      <w:r>
        <w:t>on</w:t>
      </w:r>
      <w:proofErr w:type="spellEnd"/>
      <w:r>
        <w:t xml:space="preserve"> </w:t>
      </w:r>
      <w:proofErr w:type="spellStart"/>
      <w:r>
        <w:t>document</w:t>
      </w:r>
      <w:proofErr w:type="spellEnd"/>
      <w:r>
        <w:t xml:space="preserve"> UNEP/</w:t>
      </w:r>
      <w:proofErr w:type="spellStart"/>
      <w:r>
        <w:t>OzL.Pro</w:t>
      </w:r>
      <w:proofErr w:type="spellEnd"/>
      <w:r>
        <w:t>/</w:t>
      </w:r>
      <w:proofErr w:type="spellStart"/>
      <w:r>
        <w:t>ExCom</w:t>
      </w:r>
      <w:proofErr w:type="spellEnd"/>
      <w:r>
        <w:t>/93/16.</w:t>
      </w:r>
    </w:p>
    <w:p w14:paraId="58034215" w14:textId="77777777" w:rsidR="000476B5" w:rsidRPr="00A21EDB" w:rsidRDefault="000476B5" w:rsidP="000476B5">
      <w:pPr>
        <w:pStyle w:val="FootnoteText"/>
        <w:rPr>
          <w:lang w:val="en-US"/>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okmarkStart w:id="0" w:name="_Hlk150266462"/>
  <w:p w14:paraId="38433E83" w14:textId="1140B517" w:rsidR="00C41C73" w:rsidRPr="0033525D" w:rsidRDefault="00C41C73">
    <w:pPr>
      <w:jc w:val="left"/>
    </w:pPr>
    <w:r>
      <w:fldChar w:fldCharType="begin"/>
    </w:r>
    <w:r>
      <w:instrText>DOCPROPERTY "Document number"  \* MERGEFORMAT</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bookmarkEnd w:id="0"/>
  <w:p w14:paraId="06C1F4D8" w14:textId="77777777" w:rsidR="00C41C73" w:rsidRPr="0033525D" w:rsidRDefault="00C41C73"/>
  <w:p w14:paraId="59DAC05C" w14:textId="77777777" w:rsidR="00C41C73" w:rsidRPr="0033525D" w:rsidRDefault="00C41C7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AA90AF" w14:textId="53F52E18" w:rsidR="00C41C73" w:rsidRPr="0033525D" w:rsidRDefault="00000000">
    <w:pPr>
      <w:jc w:val="right"/>
    </w:pPr>
    <w:r>
      <w:fldChar w:fldCharType="begin"/>
    </w:r>
    <w:r>
      <w:instrText>DOCPROPERTY "Document number"  \* MERGEFORMAT</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p w14:paraId="0E7D6584" w14:textId="77777777" w:rsidR="00C41C73" w:rsidRPr="0033525D" w:rsidRDefault="00C41C73"/>
  <w:p w14:paraId="7BAC278E" w14:textId="77777777" w:rsidR="00C41C73" w:rsidRPr="0033525D" w:rsidRDefault="00C41C7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0C1869" w14:textId="0654C3C5" w:rsidR="00C41C73" w:rsidRPr="0033525D" w:rsidRDefault="00000000">
    <w:pPr>
      <w:jc w:val="left"/>
    </w:pPr>
    <w:r>
      <w:fldChar w:fldCharType="begin"/>
    </w:r>
    <w:r>
      <w:instrText>DOCPROPERTY "Document number"  \* MERGEFORMAT</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p w14:paraId="2C113A5B" w14:textId="599A9ADF" w:rsidR="00C41C73" w:rsidRPr="0033525D" w:rsidRDefault="00C41C73">
    <w:pPr>
      <w:jc w:val="left"/>
    </w:pPr>
    <w:r>
      <w:t>Anex</w:t>
    </w:r>
    <w:r w:rsidR="00EC09FE">
      <w:t>o</w:t>
    </w:r>
    <w:r>
      <w:t xml:space="preserve"> I</w:t>
    </w:r>
  </w:p>
  <w:p w14:paraId="2BF8701B" w14:textId="77777777" w:rsidR="00C41C73" w:rsidRPr="0033525D" w:rsidRDefault="00C41C73"/>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A8C65" w14:textId="2309DA35" w:rsidR="00C41C73" w:rsidRPr="0033525D" w:rsidRDefault="00000000">
    <w:pPr>
      <w:jc w:val="right"/>
    </w:pPr>
    <w:r>
      <w:fldChar w:fldCharType="begin"/>
    </w:r>
    <w:r>
      <w:instrText>DOCPROPERTY "Document number"  \* MERGEFORMAT</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p w14:paraId="25B8F2E8" w14:textId="50B5E56B" w:rsidR="00C41C73" w:rsidRPr="0033525D" w:rsidRDefault="00C41C73">
    <w:pPr>
      <w:jc w:val="right"/>
    </w:pPr>
    <w:r>
      <w:t>Anex</w:t>
    </w:r>
    <w:r w:rsidR="00EC09FE">
      <w:t>o</w:t>
    </w:r>
    <w:r>
      <w:t xml:space="preserve"> I</w:t>
    </w:r>
  </w:p>
  <w:p w14:paraId="434B7DA1" w14:textId="77777777" w:rsidR="00C41C73" w:rsidRPr="0033525D" w:rsidRDefault="00C41C7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AEDBA4" w14:textId="737E0054" w:rsidR="00DC6A10" w:rsidRPr="0033525D" w:rsidRDefault="00000000">
    <w:r>
      <w:fldChar w:fldCharType="begin"/>
    </w:r>
    <w:r>
      <w:instrText xml:space="preserve"> DOCPROPERTY "Document number"  \* MERGEFORMAT </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p w14:paraId="512D0F99" w14:textId="1D7BC048" w:rsidR="00DC6A10" w:rsidRPr="0033525D" w:rsidRDefault="00293399">
    <w:r>
      <w:t>Anexo II</w:t>
    </w:r>
  </w:p>
  <w:p w14:paraId="48BC456F" w14:textId="77777777" w:rsidR="00DC6A10" w:rsidRPr="0033525D" w:rsidRDefault="00DC6A10"/>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C2F599" w14:textId="3BBEB61A" w:rsidR="00DC6A10" w:rsidRPr="0033525D" w:rsidRDefault="00000000" w:rsidP="00E13736">
    <w:pPr>
      <w:jc w:val="right"/>
    </w:pPr>
    <w:r>
      <w:fldChar w:fldCharType="begin"/>
    </w:r>
    <w:r>
      <w:instrText xml:space="preserve"> DOCPROPERTY "Document number"  \* MERGEFORMAT </w:instrText>
    </w:r>
    <w:r>
      <w:fldChar w:fldCharType="separate"/>
    </w:r>
    <w:r w:rsidR="00B656B3">
      <w:t>UNEP/</w:t>
    </w:r>
    <w:proofErr w:type="spellStart"/>
    <w:r w:rsidR="00B656B3">
      <w:t>OzL.Pro</w:t>
    </w:r>
    <w:proofErr w:type="spellEnd"/>
    <w:r w:rsidR="00B656B3">
      <w:t>/</w:t>
    </w:r>
    <w:proofErr w:type="spellStart"/>
    <w:r w:rsidR="00B656B3">
      <w:t>ExCom</w:t>
    </w:r>
    <w:proofErr w:type="spellEnd"/>
    <w:r w:rsidR="00B656B3">
      <w:t>/93/35</w:t>
    </w:r>
    <w:r>
      <w:fldChar w:fldCharType="end"/>
    </w:r>
  </w:p>
  <w:p w14:paraId="6B54CD84" w14:textId="2787E7E4" w:rsidR="00DC6A10" w:rsidRPr="0033525D" w:rsidRDefault="0092415B" w:rsidP="00E13736">
    <w:pPr>
      <w:jc w:val="right"/>
    </w:pPr>
    <w:r>
      <w:t>Anexo II</w:t>
    </w:r>
  </w:p>
  <w:p w14:paraId="2F5D2030" w14:textId="77777777" w:rsidR="00DC6A10" w:rsidRPr="0033525D" w:rsidRDefault="00DC6A1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E5629" w14:textId="77777777" w:rsidR="00C51E23" w:rsidRDefault="00C51E2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251617E8"/>
    <w:lvl w:ilvl="0">
      <w:start w:val="1"/>
      <w:numFmt w:val="decimal"/>
      <w:pStyle w:val="Heading1"/>
      <w:lvlText w:val="%1."/>
      <w:lvlJc w:val="left"/>
      <w:pPr>
        <w:tabs>
          <w:tab w:val="num" w:pos="0"/>
        </w:tabs>
        <w:ind w:left="0" w:firstLine="0"/>
      </w:pPr>
      <w:rPr>
        <w:rFonts w:hint="default"/>
        <w:b w:val="0"/>
        <w:bCs/>
      </w:rPr>
    </w:lvl>
    <w:lvl w:ilvl="1">
      <w:start w:val="1"/>
      <w:numFmt w:val="lowerLetter"/>
      <w:pStyle w:val="Heading2"/>
      <w:lvlText w:val="%2)"/>
      <w:lvlJc w:val="left"/>
      <w:pPr>
        <w:tabs>
          <w:tab w:val="num" w:pos="0"/>
        </w:tabs>
        <w:ind w:left="1440" w:hanging="720"/>
      </w:pPr>
      <w:rPr>
        <w:rFonts w:hint="default"/>
      </w:rPr>
    </w:lvl>
    <w:lvl w:ilvl="2">
      <w:start w:val="1"/>
      <w:numFmt w:val="lowerRoman"/>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pStyle w:val="Heading6"/>
      <w:lvlText w:val="(%6)"/>
      <w:lvlJc w:val="left"/>
      <w:pPr>
        <w:tabs>
          <w:tab w:val="num" w:pos="0"/>
        </w:tabs>
        <w:ind w:left="4291" w:hanging="720"/>
      </w:pPr>
      <w:rPr>
        <w:rFonts w:hint="default"/>
      </w:rPr>
    </w:lvl>
    <w:lvl w:ilvl="6">
      <w:start w:val="1"/>
      <w:numFmt w:val="lowerRoman"/>
      <w:pStyle w:val="Heading7"/>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pStyle w:val="Heading9"/>
      <w:lvlText w:val="(%9)"/>
      <w:lvlJc w:val="left"/>
      <w:pPr>
        <w:tabs>
          <w:tab w:val="num" w:pos="0"/>
        </w:tabs>
        <w:ind w:left="6408" w:hanging="706"/>
      </w:pPr>
      <w:rPr>
        <w:rFonts w:hint="default"/>
      </w:rPr>
    </w:lvl>
  </w:abstractNum>
  <w:abstractNum w:abstractNumId="1"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3"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5"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842863112">
    <w:abstractNumId w:val="0"/>
  </w:num>
  <w:num w:numId="2" w16cid:durableId="1467314392">
    <w:abstractNumId w:val="0"/>
  </w:num>
  <w:num w:numId="3" w16cid:durableId="983697108">
    <w:abstractNumId w:val="0"/>
  </w:num>
  <w:num w:numId="4" w16cid:durableId="2023127001">
    <w:abstractNumId w:val="0"/>
  </w:num>
  <w:num w:numId="5" w16cid:durableId="462847601">
    <w:abstractNumId w:val="1"/>
  </w:num>
  <w:num w:numId="6" w16cid:durableId="299306927">
    <w:abstractNumId w:val="3"/>
  </w:num>
  <w:num w:numId="7" w16cid:durableId="559828470">
    <w:abstractNumId w:val="4"/>
  </w:num>
  <w:num w:numId="8" w16cid:durableId="1488010068">
    <w:abstractNumId w:val="5"/>
  </w:num>
  <w:num w:numId="9" w16cid:durableId="444007775">
    <w:abstractNumId w:val="2"/>
  </w:num>
  <w:num w:numId="10" w16cid:durableId="22555846">
    <w:abstractNumId w:val="0"/>
  </w:num>
  <w:num w:numId="11" w16cid:durableId="69438084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7189833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evenAndOddHeaders/>
  <w:displayHorizontalDrawingGridEvery w:val="0"/>
  <w:displayVerticalDrawingGridEvery w:val="0"/>
  <w:doNotUseMarginsForDrawingGridOrigin/>
  <w:noPunctuationKerning/>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0MbM0tTQyNTW0MDI1MzdS0lEKTi0uzszPAykwNK4FANLcE7ItAAAA"/>
  </w:docVars>
  <w:rsids>
    <w:rsidRoot w:val="0087147D"/>
    <w:rsid w:val="00000FED"/>
    <w:rsid w:val="00002719"/>
    <w:rsid w:val="00002A64"/>
    <w:rsid w:val="0000434E"/>
    <w:rsid w:val="00010846"/>
    <w:rsid w:val="00011E40"/>
    <w:rsid w:val="00013029"/>
    <w:rsid w:val="0001339B"/>
    <w:rsid w:val="000160D1"/>
    <w:rsid w:val="00017751"/>
    <w:rsid w:val="000178EF"/>
    <w:rsid w:val="00020D04"/>
    <w:rsid w:val="000211A9"/>
    <w:rsid w:val="00021238"/>
    <w:rsid w:val="000230AC"/>
    <w:rsid w:val="000234FD"/>
    <w:rsid w:val="00025D56"/>
    <w:rsid w:val="00025F16"/>
    <w:rsid w:val="00027282"/>
    <w:rsid w:val="00027343"/>
    <w:rsid w:val="00031260"/>
    <w:rsid w:val="0003681A"/>
    <w:rsid w:val="000372B7"/>
    <w:rsid w:val="00037414"/>
    <w:rsid w:val="00037B2C"/>
    <w:rsid w:val="00040F7D"/>
    <w:rsid w:val="000423FD"/>
    <w:rsid w:val="000476B5"/>
    <w:rsid w:val="00050F6E"/>
    <w:rsid w:val="00053298"/>
    <w:rsid w:val="000564D7"/>
    <w:rsid w:val="00061EA0"/>
    <w:rsid w:val="00061EC2"/>
    <w:rsid w:val="00062297"/>
    <w:rsid w:val="00062A81"/>
    <w:rsid w:val="00065C76"/>
    <w:rsid w:val="00066CE8"/>
    <w:rsid w:val="00067520"/>
    <w:rsid w:val="0006780A"/>
    <w:rsid w:val="000727C1"/>
    <w:rsid w:val="00073054"/>
    <w:rsid w:val="000731D8"/>
    <w:rsid w:val="00075BAF"/>
    <w:rsid w:val="0007684D"/>
    <w:rsid w:val="00080988"/>
    <w:rsid w:val="00080B70"/>
    <w:rsid w:val="00080ED0"/>
    <w:rsid w:val="00082611"/>
    <w:rsid w:val="00082B1C"/>
    <w:rsid w:val="000852D7"/>
    <w:rsid w:val="00085B8F"/>
    <w:rsid w:val="00090481"/>
    <w:rsid w:val="0009181B"/>
    <w:rsid w:val="000923C1"/>
    <w:rsid w:val="0009369C"/>
    <w:rsid w:val="000938C2"/>
    <w:rsid w:val="00094EB8"/>
    <w:rsid w:val="000953EE"/>
    <w:rsid w:val="000957C7"/>
    <w:rsid w:val="00097A6D"/>
    <w:rsid w:val="000A3826"/>
    <w:rsid w:val="000A5A81"/>
    <w:rsid w:val="000A6C26"/>
    <w:rsid w:val="000A7155"/>
    <w:rsid w:val="000A7180"/>
    <w:rsid w:val="000A7B4F"/>
    <w:rsid w:val="000B127C"/>
    <w:rsid w:val="000B15AC"/>
    <w:rsid w:val="000B1EBA"/>
    <w:rsid w:val="000B2079"/>
    <w:rsid w:val="000B36C8"/>
    <w:rsid w:val="000B5C79"/>
    <w:rsid w:val="000C333C"/>
    <w:rsid w:val="000C5197"/>
    <w:rsid w:val="000C524F"/>
    <w:rsid w:val="000C5EB8"/>
    <w:rsid w:val="000C62BF"/>
    <w:rsid w:val="000D0EE4"/>
    <w:rsid w:val="000D1EE6"/>
    <w:rsid w:val="000D52A4"/>
    <w:rsid w:val="000D58FB"/>
    <w:rsid w:val="000D7AF4"/>
    <w:rsid w:val="000E07BC"/>
    <w:rsid w:val="000E2026"/>
    <w:rsid w:val="000E21E5"/>
    <w:rsid w:val="000E2E21"/>
    <w:rsid w:val="000E711C"/>
    <w:rsid w:val="000F1B21"/>
    <w:rsid w:val="000F1CD4"/>
    <w:rsid w:val="000F1EFE"/>
    <w:rsid w:val="000F3BDC"/>
    <w:rsid w:val="000F4103"/>
    <w:rsid w:val="000F440D"/>
    <w:rsid w:val="000F70A7"/>
    <w:rsid w:val="000F79BD"/>
    <w:rsid w:val="0010387C"/>
    <w:rsid w:val="0010665D"/>
    <w:rsid w:val="001125DB"/>
    <w:rsid w:val="001129F8"/>
    <w:rsid w:val="00113CCA"/>
    <w:rsid w:val="00114922"/>
    <w:rsid w:val="00116E4C"/>
    <w:rsid w:val="001177CB"/>
    <w:rsid w:val="00120AE5"/>
    <w:rsid w:val="00122F25"/>
    <w:rsid w:val="00126897"/>
    <w:rsid w:val="00127EA8"/>
    <w:rsid w:val="00131ACA"/>
    <w:rsid w:val="00135980"/>
    <w:rsid w:val="00135D6C"/>
    <w:rsid w:val="00135E64"/>
    <w:rsid w:val="001362CF"/>
    <w:rsid w:val="00136BBA"/>
    <w:rsid w:val="0013786F"/>
    <w:rsid w:val="001378FB"/>
    <w:rsid w:val="0014483B"/>
    <w:rsid w:val="0014507C"/>
    <w:rsid w:val="00145FFB"/>
    <w:rsid w:val="00151B6F"/>
    <w:rsid w:val="0015283C"/>
    <w:rsid w:val="00153529"/>
    <w:rsid w:val="001539FA"/>
    <w:rsid w:val="00153D62"/>
    <w:rsid w:val="00153DCB"/>
    <w:rsid w:val="001557A5"/>
    <w:rsid w:val="001563CA"/>
    <w:rsid w:val="00157721"/>
    <w:rsid w:val="001603B6"/>
    <w:rsid w:val="00160691"/>
    <w:rsid w:val="00164719"/>
    <w:rsid w:val="00165186"/>
    <w:rsid w:val="00166FC4"/>
    <w:rsid w:val="001677AC"/>
    <w:rsid w:val="00167B9B"/>
    <w:rsid w:val="0017009F"/>
    <w:rsid w:val="00170E1C"/>
    <w:rsid w:val="00173354"/>
    <w:rsid w:val="00173799"/>
    <w:rsid w:val="00173EC6"/>
    <w:rsid w:val="00173FC3"/>
    <w:rsid w:val="001755AA"/>
    <w:rsid w:val="001765E7"/>
    <w:rsid w:val="00176615"/>
    <w:rsid w:val="001804EA"/>
    <w:rsid w:val="0018244B"/>
    <w:rsid w:val="00185743"/>
    <w:rsid w:val="00190A61"/>
    <w:rsid w:val="00191B78"/>
    <w:rsid w:val="00191CC4"/>
    <w:rsid w:val="00197179"/>
    <w:rsid w:val="00197305"/>
    <w:rsid w:val="001A2215"/>
    <w:rsid w:val="001A3041"/>
    <w:rsid w:val="001A3209"/>
    <w:rsid w:val="001A3342"/>
    <w:rsid w:val="001A3E3D"/>
    <w:rsid w:val="001A403B"/>
    <w:rsid w:val="001A5059"/>
    <w:rsid w:val="001A647D"/>
    <w:rsid w:val="001A7049"/>
    <w:rsid w:val="001A7841"/>
    <w:rsid w:val="001A7FF7"/>
    <w:rsid w:val="001B0A5F"/>
    <w:rsid w:val="001B1E40"/>
    <w:rsid w:val="001B221C"/>
    <w:rsid w:val="001B2B2F"/>
    <w:rsid w:val="001B5C68"/>
    <w:rsid w:val="001B7F49"/>
    <w:rsid w:val="001C1833"/>
    <w:rsid w:val="001C1860"/>
    <w:rsid w:val="001C44F6"/>
    <w:rsid w:val="001C764E"/>
    <w:rsid w:val="001D4ED2"/>
    <w:rsid w:val="001D5E84"/>
    <w:rsid w:val="001D6696"/>
    <w:rsid w:val="001E1052"/>
    <w:rsid w:val="001E21B1"/>
    <w:rsid w:val="001E2F93"/>
    <w:rsid w:val="001E4554"/>
    <w:rsid w:val="001E5D65"/>
    <w:rsid w:val="001E61E5"/>
    <w:rsid w:val="001E6B2F"/>
    <w:rsid w:val="001F0636"/>
    <w:rsid w:val="001F2159"/>
    <w:rsid w:val="001F53FD"/>
    <w:rsid w:val="001F5D7E"/>
    <w:rsid w:val="001F5DA3"/>
    <w:rsid w:val="001F66D9"/>
    <w:rsid w:val="001F7AED"/>
    <w:rsid w:val="00200982"/>
    <w:rsid w:val="00203E5B"/>
    <w:rsid w:val="0020547F"/>
    <w:rsid w:val="002056BD"/>
    <w:rsid w:val="00210B8B"/>
    <w:rsid w:val="00211274"/>
    <w:rsid w:val="00211F8C"/>
    <w:rsid w:val="002120AB"/>
    <w:rsid w:val="00212EC1"/>
    <w:rsid w:val="002132AD"/>
    <w:rsid w:val="00213B50"/>
    <w:rsid w:val="002143F5"/>
    <w:rsid w:val="00214863"/>
    <w:rsid w:val="002156B4"/>
    <w:rsid w:val="00215F38"/>
    <w:rsid w:val="00216686"/>
    <w:rsid w:val="00222EC1"/>
    <w:rsid w:val="002239D0"/>
    <w:rsid w:val="00223E33"/>
    <w:rsid w:val="002242C6"/>
    <w:rsid w:val="00224FCD"/>
    <w:rsid w:val="00225E64"/>
    <w:rsid w:val="00226BA8"/>
    <w:rsid w:val="002277AC"/>
    <w:rsid w:val="00230569"/>
    <w:rsid w:val="002314E9"/>
    <w:rsid w:val="00233E5C"/>
    <w:rsid w:val="00234579"/>
    <w:rsid w:val="0024455F"/>
    <w:rsid w:val="0024491F"/>
    <w:rsid w:val="0024568D"/>
    <w:rsid w:val="002462A3"/>
    <w:rsid w:val="0024654E"/>
    <w:rsid w:val="00247275"/>
    <w:rsid w:val="0024731C"/>
    <w:rsid w:val="00251C2A"/>
    <w:rsid w:val="00253222"/>
    <w:rsid w:val="0025394B"/>
    <w:rsid w:val="00254784"/>
    <w:rsid w:val="00255421"/>
    <w:rsid w:val="00256881"/>
    <w:rsid w:val="002603B0"/>
    <w:rsid w:val="00260F8F"/>
    <w:rsid w:val="00261C13"/>
    <w:rsid w:val="00262847"/>
    <w:rsid w:val="00263E44"/>
    <w:rsid w:val="00264568"/>
    <w:rsid w:val="00264654"/>
    <w:rsid w:val="002650F0"/>
    <w:rsid w:val="00266F71"/>
    <w:rsid w:val="00267AFC"/>
    <w:rsid w:val="00271F7C"/>
    <w:rsid w:val="00271F98"/>
    <w:rsid w:val="0027414C"/>
    <w:rsid w:val="0027691E"/>
    <w:rsid w:val="0027792A"/>
    <w:rsid w:val="00277C79"/>
    <w:rsid w:val="0028027A"/>
    <w:rsid w:val="00281BB2"/>
    <w:rsid w:val="002835CC"/>
    <w:rsid w:val="0028408D"/>
    <w:rsid w:val="00286D9A"/>
    <w:rsid w:val="00293399"/>
    <w:rsid w:val="002933B5"/>
    <w:rsid w:val="00293BA5"/>
    <w:rsid w:val="002950C9"/>
    <w:rsid w:val="002956FD"/>
    <w:rsid w:val="002957A1"/>
    <w:rsid w:val="002A03C3"/>
    <w:rsid w:val="002A1764"/>
    <w:rsid w:val="002A7126"/>
    <w:rsid w:val="002A7215"/>
    <w:rsid w:val="002A7FD2"/>
    <w:rsid w:val="002B02F4"/>
    <w:rsid w:val="002B0556"/>
    <w:rsid w:val="002B0B41"/>
    <w:rsid w:val="002B14EB"/>
    <w:rsid w:val="002B254E"/>
    <w:rsid w:val="002B4CE8"/>
    <w:rsid w:val="002B6130"/>
    <w:rsid w:val="002B6A8F"/>
    <w:rsid w:val="002B72E9"/>
    <w:rsid w:val="002C028E"/>
    <w:rsid w:val="002C0476"/>
    <w:rsid w:val="002C1313"/>
    <w:rsid w:val="002C15D0"/>
    <w:rsid w:val="002C274E"/>
    <w:rsid w:val="002C7998"/>
    <w:rsid w:val="002D10A0"/>
    <w:rsid w:val="002D472C"/>
    <w:rsid w:val="002D5F5D"/>
    <w:rsid w:val="002E09CA"/>
    <w:rsid w:val="002E1FBD"/>
    <w:rsid w:val="002E2928"/>
    <w:rsid w:val="002E73C3"/>
    <w:rsid w:val="002F02FE"/>
    <w:rsid w:val="002F1E53"/>
    <w:rsid w:val="002F225E"/>
    <w:rsid w:val="002F2CAA"/>
    <w:rsid w:val="002F34E4"/>
    <w:rsid w:val="002F6314"/>
    <w:rsid w:val="0030052C"/>
    <w:rsid w:val="003018AF"/>
    <w:rsid w:val="00305E64"/>
    <w:rsid w:val="00307BBA"/>
    <w:rsid w:val="0031495D"/>
    <w:rsid w:val="00314F5F"/>
    <w:rsid w:val="00316250"/>
    <w:rsid w:val="003163BF"/>
    <w:rsid w:val="00320526"/>
    <w:rsid w:val="0032082D"/>
    <w:rsid w:val="00320D0F"/>
    <w:rsid w:val="003215C5"/>
    <w:rsid w:val="00324520"/>
    <w:rsid w:val="00326130"/>
    <w:rsid w:val="00326E3F"/>
    <w:rsid w:val="003306E1"/>
    <w:rsid w:val="0033090D"/>
    <w:rsid w:val="003318F8"/>
    <w:rsid w:val="00331F31"/>
    <w:rsid w:val="003320E4"/>
    <w:rsid w:val="0033525D"/>
    <w:rsid w:val="00336EBF"/>
    <w:rsid w:val="00340ADB"/>
    <w:rsid w:val="003414F3"/>
    <w:rsid w:val="00341F37"/>
    <w:rsid w:val="00343A81"/>
    <w:rsid w:val="00345301"/>
    <w:rsid w:val="00346C99"/>
    <w:rsid w:val="003557D0"/>
    <w:rsid w:val="00355E8F"/>
    <w:rsid w:val="00355F3D"/>
    <w:rsid w:val="0035613E"/>
    <w:rsid w:val="00363C5F"/>
    <w:rsid w:val="00363EE9"/>
    <w:rsid w:val="003658A5"/>
    <w:rsid w:val="00365A76"/>
    <w:rsid w:val="00367593"/>
    <w:rsid w:val="00370B76"/>
    <w:rsid w:val="00370DE8"/>
    <w:rsid w:val="003724C5"/>
    <w:rsid w:val="00373260"/>
    <w:rsid w:val="003744EA"/>
    <w:rsid w:val="00375EC1"/>
    <w:rsid w:val="00376128"/>
    <w:rsid w:val="0037742E"/>
    <w:rsid w:val="00377D56"/>
    <w:rsid w:val="00380799"/>
    <w:rsid w:val="00381AEE"/>
    <w:rsid w:val="0038245A"/>
    <w:rsid w:val="003825DD"/>
    <w:rsid w:val="003840E6"/>
    <w:rsid w:val="00385CFC"/>
    <w:rsid w:val="00385E08"/>
    <w:rsid w:val="00385FAC"/>
    <w:rsid w:val="003867D5"/>
    <w:rsid w:val="00386F01"/>
    <w:rsid w:val="00390003"/>
    <w:rsid w:val="003931CC"/>
    <w:rsid w:val="0039337A"/>
    <w:rsid w:val="003944BB"/>
    <w:rsid w:val="003947CF"/>
    <w:rsid w:val="003965AB"/>
    <w:rsid w:val="0039713A"/>
    <w:rsid w:val="00397932"/>
    <w:rsid w:val="003A0085"/>
    <w:rsid w:val="003A3189"/>
    <w:rsid w:val="003A3CA7"/>
    <w:rsid w:val="003A462B"/>
    <w:rsid w:val="003B33BD"/>
    <w:rsid w:val="003B569D"/>
    <w:rsid w:val="003B5A42"/>
    <w:rsid w:val="003B6A7E"/>
    <w:rsid w:val="003B7F26"/>
    <w:rsid w:val="003C004C"/>
    <w:rsid w:val="003C1D76"/>
    <w:rsid w:val="003C240A"/>
    <w:rsid w:val="003C3C0E"/>
    <w:rsid w:val="003C4161"/>
    <w:rsid w:val="003C4C8A"/>
    <w:rsid w:val="003D42A6"/>
    <w:rsid w:val="003D4F21"/>
    <w:rsid w:val="003D4F43"/>
    <w:rsid w:val="003D4FAC"/>
    <w:rsid w:val="003D53F1"/>
    <w:rsid w:val="003D6B9D"/>
    <w:rsid w:val="003E05D0"/>
    <w:rsid w:val="003E0DA1"/>
    <w:rsid w:val="003E69FE"/>
    <w:rsid w:val="003E7906"/>
    <w:rsid w:val="003F000F"/>
    <w:rsid w:val="003F0C17"/>
    <w:rsid w:val="003F3C50"/>
    <w:rsid w:val="003F5365"/>
    <w:rsid w:val="00401605"/>
    <w:rsid w:val="00401999"/>
    <w:rsid w:val="004034EA"/>
    <w:rsid w:val="00406202"/>
    <w:rsid w:val="00406A6A"/>
    <w:rsid w:val="00406B22"/>
    <w:rsid w:val="00407147"/>
    <w:rsid w:val="004078FA"/>
    <w:rsid w:val="00410497"/>
    <w:rsid w:val="00413548"/>
    <w:rsid w:val="00414F2B"/>
    <w:rsid w:val="004166EE"/>
    <w:rsid w:val="00416B75"/>
    <w:rsid w:val="00417820"/>
    <w:rsid w:val="00421866"/>
    <w:rsid w:val="00424EEB"/>
    <w:rsid w:val="0042600D"/>
    <w:rsid w:val="00427E91"/>
    <w:rsid w:val="00431E08"/>
    <w:rsid w:val="004328A7"/>
    <w:rsid w:val="00434C74"/>
    <w:rsid w:val="00435870"/>
    <w:rsid w:val="004364DF"/>
    <w:rsid w:val="0043664C"/>
    <w:rsid w:val="004406C8"/>
    <w:rsid w:val="00440FFB"/>
    <w:rsid w:val="00441F93"/>
    <w:rsid w:val="00441FDC"/>
    <w:rsid w:val="0044463C"/>
    <w:rsid w:val="00447053"/>
    <w:rsid w:val="00454B82"/>
    <w:rsid w:val="00456138"/>
    <w:rsid w:val="00456D6C"/>
    <w:rsid w:val="00456EB4"/>
    <w:rsid w:val="0045725B"/>
    <w:rsid w:val="00457827"/>
    <w:rsid w:val="0046140B"/>
    <w:rsid w:val="00462435"/>
    <w:rsid w:val="00463C58"/>
    <w:rsid w:val="00465540"/>
    <w:rsid w:val="00465744"/>
    <w:rsid w:val="004665B1"/>
    <w:rsid w:val="00467B70"/>
    <w:rsid w:val="004704E7"/>
    <w:rsid w:val="00470FE5"/>
    <w:rsid w:val="004718F3"/>
    <w:rsid w:val="0047239B"/>
    <w:rsid w:val="00473F87"/>
    <w:rsid w:val="00475040"/>
    <w:rsid w:val="00480B38"/>
    <w:rsid w:val="00481704"/>
    <w:rsid w:val="00482FBF"/>
    <w:rsid w:val="00485ED3"/>
    <w:rsid w:val="00486416"/>
    <w:rsid w:val="00486520"/>
    <w:rsid w:val="00490C06"/>
    <w:rsid w:val="00493BB1"/>
    <w:rsid w:val="00493D40"/>
    <w:rsid w:val="00493EE3"/>
    <w:rsid w:val="00495165"/>
    <w:rsid w:val="004967B6"/>
    <w:rsid w:val="004A418E"/>
    <w:rsid w:val="004A504B"/>
    <w:rsid w:val="004A603B"/>
    <w:rsid w:val="004A6520"/>
    <w:rsid w:val="004A6911"/>
    <w:rsid w:val="004A6EB2"/>
    <w:rsid w:val="004A78E4"/>
    <w:rsid w:val="004B22B7"/>
    <w:rsid w:val="004B35CF"/>
    <w:rsid w:val="004B54E0"/>
    <w:rsid w:val="004B598A"/>
    <w:rsid w:val="004B6AAE"/>
    <w:rsid w:val="004B6C66"/>
    <w:rsid w:val="004B7384"/>
    <w:rsid w:val="004B7BC9"/>
    <w:rsid w:val="004C20B1"/>
    <w:rsid w:val="004C326E"/>
    <w:rsid w:val="004C4269"/>
    <w:rsid w:val="004C5351"/>
    <w:rsid w:val="004D1166"/>
    <w:rsid w:val="004D3C22"/>
    <w:rsid w:val="004D458A"/>
    <w:rsid w:val="004D6236"/>
    <w:rsid w:val="004D6E02"/>
    <w:rsid w:val="004D7CD2"/>
    <w:rsid w:val="004D7F90"/>
    <w:rsid w:val="004E1B06"/>
    <w:rsid w:val="004E49B9"/>
    <w:rsid w:val="004E4DBB"/>
    <w:rsid w:val="004E4E41"/>
    <w:rsid w:val="004E73DB"/>
    <w:rsid w:val="004E7598"/>
    <w:rsid w:val="004E7F9C"/>
    <w:rsid w:val="004F1152"/>
    <w:rsid w:val="004F235C"/>
    <w:rsid w:val="004F3493"/>
    <w:rsid w:val="004F3DB5"/>
    <w:rsid w:val="004F5143"/>
    <w:rsid w:val="005020EB"/>
    <w:rsid w:val="00503717"/>
    <w:rsid w:val="0050389E"/>
    <w:rsid w:val="00512B09"/>
    <w:rsid w:val="005146B0"/>
    <w:rsid w:val="00521578"/>
    <w:rsid w:val="0052188D"/>
    <w:rsid w:val="00521FBC"/>
    <w:rsid w:val="005220ED"/>
    <w:rsid w:val="00523833"/>
    <w:rsid w:val="005305AF"/>
    <w:rsid w:val="00530BEC"/>
    <w:rsid w:val="00531A8B"/>
    <w:rsid w:val="00532E27"/>
    <w:rsid w:val="00533796"/>
    <w:rsid w:val="0053446C"/>
    <w:rsid w:val="005364D1"/>
    <w:rsid w:val="00537343"/>
    <w:rsid w:val="005443C0"/>
    <w:rsid w:val="00544E2B"/>
    <w:rsid w:val="00546004"/>
    <w:rsid w:val="005512C3"/>
    <w:rsid w:val="005516F3"/>
    <w:rsid w:val="00553A98"/>
    <w:rsid w:val="00555D0B"/>
    <w:rsid w:val="00555D75"/>
    <w:rsid w:val="00560DF0"/>
    <w:rsid w:val="005672AA"/>
    <w:rsid w:val="0056759C"/>
    <w:rsid w:val="005746A9"/>
    <w:rsid w:val="0057658F"/>
    <w:rsid w:val="00576E3E"/>
    <w:rsid w:val="00586F0A"/>
    <w:rsid w:val="00590969"/>
    <w:rsid w:val="00592285"/>
    <w:rsid w:val="005924CD"/>
    <w:rsid w:val="00592802"/>
    <w:rsid w:val="00593D1C"/>
    <w:rsid w:val="005950E2"/>
    <w:rsid w:val="0059513E"/>
    <w:rsid w:val="00596BD4"/>
    <w:rsid w:val="00597F83"/>
    <w:rsid w:val="005A650C"/>
    <w:rsid w:val="005A6726"/>
    <w:rsid w:val="005A682B"/>
    <w:rsid w:val="005A6AA4"/>
    <w:rsid w:val="005A6D9F"/>
    <w:rsid w:val="005B1ED7"/>
    <w:rsid w:val="005B3BA3"/>
    <w:rsid w:val="005B48FF"/>
    <w:rsid w:val="005B635C"/>
    <w:rsid w:val="005C1E32"/>
    <w:rsid w:val="005C2163"/>
    <w:rsid w:val="005C3F7B"/>
    <w:rsid w:val="005C4776"/>
    <w:rsid w:val="005C55E1"/>
    <w:rsid w:val="005C670D"/>
    <w:rsid w:val="005D0205"/>
    <w:rsid w:val="005D1DA8"/>
    <w:rsid w:val="005D34FC"/>
    <w:rsid w:val="005D363F"/>
    <w:rsid w:val="005D7D8E"/>
    <w:rsid w:val="005E2278"/>
    <w:rsid w:val="005E41D4"/>
    <w:rsid w:val="005E488F"/>
    <w:rsid w:val="005F298C"/>
    <w:rsid w:val="005F333E"/>
    <w:rsid w:val="005F352D"/>
    <w:rsid w:val="005F48A8"/>
    <w:rsid w:val="005F4DF8"/>
    <w:rsid w:val="005F6402"/>
    <w:rsid w:val="00604C15"/>
    <w:rsid w:val="00604E55"/>
    <w:rsid w:val="00605F88"/>
    <w:rsid w:val="006103F5"/>
    <w:rsid w:val="006105B2"/>
    <w:rsid w:val="006158D5"/>
    <w:rsid w:val="00616F87"/>
    <w:rsid w:val="00617A52"/>
    <w:rsid w:val="00617C7D"/>
    <w:rsid w:val="0062163D"/>
    <w:rsid w:val="00621D2A"/>
    <w:rsid w:val="0062271C"/>
    <w:rsid w:val="00622B3E"/>
    <w:rsid w:val="00623A3A"/>
    <w:rsid w:val="00624E03"/>
    <w:rsid w:val="00624FCD"/>
    <w:rsid w:val="006250CB"/>
    <w:rsid w:val="00625274"/>
    <w:rsid w:val="00625461"/>
    <w:rsid w:val="00625858"/>
    <w:rsid w:val="00625D83"/>
    <w:rsid w:val="00625DED"/>
    <w:rsid w:val="006317EC"/>
    <w:rsid w:val="006320D5"/>
    <w:rsid w:val="00633EFD"/>
    <w:rsid w:val="00634A2E"/>
    <w:rsid w:val="00634A59"/>
    <w:rsid w:val="00635DD8"/>
    <w:rsid w:val="00642BB7"/>
    <w:rsid w:val="00643A62"/>
    <w:rsid w:val="00643D5C"/>
    <w:rsid w:val="00646929"/>
    <w:rsid w:val="00650494"/>
    <w:rsid w:val="00651984"/>
    <w:rsid w:val="00652C8D"/>
    <w:rsid w:val="0065761D"/>
    <w:rsid w:val="00657D0D"/>
    <w:rsid w:val="006623E7"/>
    <w:rsid w:val="00662B80"/>
    <w:rsid w:val="00662E2B"/>
    <w:rsid w:val="00663BB0"/>
    <w:rsid w:val="0066768F"/>
    <w:rsid w:val="00670F6C"/>
    <w:rsid w:val="00671346"/>
    <w:rsid w:val="00672DFE"/>
    <w:rsid w:val="0067305E"/>
    <w:rsid w:val="00673980"/>
    <w:rsid w:val="0067656B"/>
    <w:rsid w:val="00676E58"/>
    <w:rsid w:val="0068333C"/>
    <w:rsid w:val="00683CE3"/>
    <w:rsid w:val="0068409B"/>
    <w:rsid w:val="006852C0"/>
    <w:rsid w:val="006852C7"/>
    <w:rsid w:val="006852CE"/>
    <w:rsid w:val="0068535B"/>
    <w:rsid w:val="006877B8"/>
    <w:rsid w:val="006913C1"/>
    <w:rsid w:val="00692D14"/>
    <w:rsid w:val="00692E59"/>
    <w:rsid w:val="006A1ED9"/>
    <w:rsid w:val="006A6A0B"/>
    <w:rsid w:val="006A7A3B"/>
    <w:rsid w:val="006B0909"/>
    <w:rsid w:val="006B16CB"/>
    <w:rsid w:val="006B1722"/>
    <w:rsid w:val="006B42F6"/>
    <w:rsid w:val="006B65C7"/>
    <w:rsid w:val="006B7B97"/>
    <w:rsid w:val="006C1727"/>
    <w:rsid w:val="006C294C"/>
    <w:rsid w:val="006C32FD"/>
    <w:rsid w:val="006C3828"/>
    <w:rsid w:val="006C39CE"/>
    <w:rsid w:val="006C4D3B"/>
    <w:rsid w:val="006C565D"/>
    <w:rsid w:val="006C6CD3"/>
    <w:rsid w:val="006D0FCC"/>
    <w:rsid w:val="006D11F4"/>
    <w:rsid w:val="006D21F5"/>
    <w:rsid w:val="006D3089"/>
    <w:rsid w:val="006D40DC"/>
    <w:rsid w:val="006D7FA1"/>
    <w:rsid w:val="006E126D"/>
    <w:rsid w:val="006E1FC3"/>
    <w:rsid w:val="006E2D21"/>
    <w:rsid w:val="006E4B62"/>
    <w:rsid w:val="006F220B"/>
    <w:rsid w:val="006F2BA6"/>
    <w:rsid w:val="006F520F"/>
    <w:rsid w:val="006F6D05"/>
    <w:rsid w:val="006F7AC7"/>
    <w:rsid w:val="00700223"/>
    <w:rsid w:val="007049C9"/>
    <w:rsid w:val="00704CE9"/>
    <w:rsid w:val="0070616B"/>
    <w:rsid w:val="00706295"/>
    <w:rsid w:val="00706FDA"/>
    <w:rsid w:val="00707688"/>
    <w:rsid w:val="00711F9A"/>
    <w:rsid w:val="007133B7"/>
    <w:rsid w:val="00713810"/>
    <w:rsid w:val="007156DE"/>
    <w:rsid w:val="00716369"/>
    <w:rsid w:val="00716911"/>
    <w:rsid w:val="0072438E"/>
    <w:rsid w:val="00725B88"/>
    <w:rsid w:val="00725F40"/>
    <w:rsid w:val="007261E7"/>
    <w:rsid w:val="00726EDB"/>
    <w:rsid w:val="00727560"/>
    <w:rsid w:val="007303A5"/>
    <w:rsid w:val="007304F7"/>
    <w:rsid w:val="00730B3E"/>
    <w:rsid w:val="007329EE"/>
    <w:rsid w:val="0073420B"/>
    <w:rsid w:val="007343BD"/>
    <w:rsid w:val="007359FC"/>
    <w:rsid w:val="00736367"/>
    <w:rsid w:val="00741C97"/>
    <w:rsid w:val="007425C3"/>
    <w:rsid w:val="00742EE6"/>
    <w:rsid w:val="00745A47"/>
    <w:rsid w:val="00746FE1"/>
    <w:rsid w:val="0074760E"/>
    <w:rsid w:val="007522DB"/>
    <w:rsid w:val="00754ABA"/>
    <w:rsid w:val="00756330"/>
    <w:rsid w:val="007572BD"/>
    <w:rsid w:val="0076072A"/>
    <w:rsid w:val="00760C40"/>
    <w:rsid w:val="00762B7A"/>
    <w:rsid w:val="00766502"/>
    <w:rsid w:val="00770B24"/>
    <w:rsid w:val="00770BD7"/>
    <w:rsid w:val="00770BE7"/>
    <w:rsid w:val="00770BE9"/>
    <w:rsid w:val="00770D79"/>
    <w:rsid w:val="00772641"/>
    <w:rsid w:val="00776E13"/>
    <w:rsid w:val="00777707"/>
    <w:rsid w:val="00781B72"/>
    <w:rsid w:val="00782B0D"/>
    <w:rsid w:val="00782E29"/>
    <w:rsid w:val="00786F42"/>
    <w:rsid w:val="00792AB6"/>
    <w:rsid w:val="00793058"/>
    <w:rsid w:val="00793512"/>
    <w:rsid w:val="0079781A"/>
    <w:rsid w:val="007A0E46"/>
    <w:rsid w:val="007A1546"/>
    <w:rsid w:val="007A1CA1"/>
    <w:rsid w:val="007A228C"/>
    <w:rsid w:val="007A2B5B"/>
    <w:rsid w:val="007A34B7"/>
    <w:rsid w:val="007A368E"/>
    <w:rsid w:val="007A49D5"/>
    <w:rsid w:val="007A5868"/>
    <w:rsid w:val="007A5D2D"/>
    <w:rsid w:val="007A6F52"/>
    <w:rsid w:val="007B04CE"/>
    <w:rsid w:val="007B25F3"/>
    <w:rsid w:val="007B29F4"/>
    <w:rsid w:val="007B6871"/>
    <w:rsid w:val="007B7A2F"/>
    <w:rsid w:val="007B7BBC"/>
    <w:rsid w:val="007C32EE"/>
    <w:rsid w:val="007C34E8"/>
    <w:rsid w:val="007C3D33"/>
    <w:rsid w:val="007C5D46"/>
    <w:rsid w:val="007C64D2"/>
    <w:rsid w:val="007C6CEE"/>
    <w:rsid w:val="007D0C27"/>
    <w:rsid w:val="007D0D99"/>
    <w:rsid w:val="007D0DC9"/>
    <w:rsid w:val="007D1307"/>
    <w:rsid w:val="007D1480"/>
    <w:rsid w:val="007D294A"/>
    <w:rsid w:val="007D47D2"/>
    <w:rsid w:val="007D5A1D"/>
    <w:rsid w:val="007D5DBC"/>
    <w:rsid w:val="007D6EC0"/>
    <w:rsid w:val="007D7E1D"/>
    <w:rsid w:val="007E2EFB"/>
    <w:rsid w:val="007E3A18"/>
    <w:rsid w:val="007E47B8"/>
    <w:rsid w:val="007E503C"/>
    <w:rsid w:val="007E532F"/>
    <w:rsid w:val="007F04FC"/>
    <w:rsid w:val="007F2712"/>
    <w:rsid w:val="007F2C32"/>
    <w:rsid w:val="007F3EBC"/>
    <w:rsid w:val="00800392"/>
    <w:rsid w:val="00801752"/>
    <w:rsid w:val="0080345C"/>
    <w:rsid w:val="0080586F"/>
    <w:rsid w:val="00811483"/>
    <w:rsid w:val="0081545C"/>
    <w:rsid w:val="008158CB"/>
    <w:rsid w:val="008177CD"/>
    <w:rsid w:val="0082376C"/>
    <w:rsid w:val="0082522F"/>
    <w:rsid w:val="0082766D"/>
    <w:rsid w:val="00831979"/>
    <w:rsid w:val="00832C5F"/>
    <w:rsid w:val="00832F6F"/>
    <w:rsid w:val="00833AE4"/>
    <w:rsid w:val="00834059"/>
    <w:rsid w:val="008355CB"/>
    <w:rsid w:val="0083676C"/>
    <w:rsid w:val="00841D56"/>
    <w:rsid w:val="00842D22"/>
    <w:rsid w:val="00843634"/>
    <w:rsid w:val="00845C7E"/>
    <w:rsid w:val="0084605D"/>
    <w:rsid w:val="00846097"/>
    <w:rsid w:val="008468D3"/>
    <w:rsid w:val="0084748B"/>
    <w:rsid w:val="00850E9F"/>
    <w:rsid w:val="00851352"/>
    <w:rsid w:val="0085374E"/>
    <w:rsid w:val="008553F4"/>
    <w:rsid w:val="0085546E"/>
    <w:rsid w:val="00857077"/>
    <w:rsid w:val="00863230"/>
    <w:rsid w:val="008636E5"/>
    <w:rsid w:val="00864FFA"/>
    <w:rsid w:val="00865BD0"/>
    <w:rsid w:val="00867908"/>
    <w:rsid w:val="00867D87"/>
    <w:rsid w:val="0087010F"/>
    <w:rsid w:val="0087147D"/>
    <w:rsid w:val="008717D8"/>
    <w:rsid w:val="0087215C"/>
    <w:rsid w:val="00875D25"/>
    <w:rsid w:val="00876DF0"/>
    <w:rsid w:val="00880E35"/>
    <w:rsid w:val="0088189C"/>
    <w:rsid w:val="00881FF5"/>
    <w:rsid w:val="00883F51"/>
    <w:rsid w:val="008854FC"/>
    <w:rsid w:val="008875FE"/>
    <w:rsid w:val="0088766D"/>
    <w:rsid w:val="00887F8E"/>
    <w:rsid w:val="0089104B"/>
    <w:rsid w:val="008922B5"/>
    <w:rsid w:val="00892527"/>
    <w:rsid w:val="00896234"/>
    <w:rsid w:val="00897E43"/>
    <w:rsid w:val="008A0409"/>
    <w:rsid w:val="008A7894"/>
    <w:rsid w:val="008B2420"/>
    <w:rsid w:val="008B3FD3"/>
    <w:rsid w:val="008B54C3"/>
    <w:rsid w:val="008B73A0"/>
    <w:rsid w:val="008B7C91"/>
    <w:rsid w:val="008B7D36"/>
    <w:rsid w:val="008C1601"/>
    <w:rsid w:val="008C1FCD"/>
    <w:rsid w:val="008C222B"/>
    <w:rsid w:val="008C3AF4"/>
    <w:rsid w:val="008C3D19"/>
    <w:rsid w:val="008C3F75"/>
    <w:rsid w:val="008C5738"/>
    <w:rsid w:val="008C5864"/>
    <w:rsid w:val="008C60A7"/>
    <w:rsid w:val="008C6F5B"/>
    <w:rsid w:val="008C76EE"/>
    <w:rsid w:val="008C7EAD"/>
    <w:rsid w:val="008D0AB3"/>
    <w:rsid w:val="008D0CFE"/>
    <w:rsid w:val="008D142B"/>
    <w:rsid w:val="008D6152"/>
    <w:rsid w:val="008D6B71"/>
    <w:rsid w:val="008E1E87"/>
    <w:rsid w:val="008E210F"/>
    <w:rsid w:val="008E4694"/>
    <w:rsid w:val="008E5662"/>
    <w:rsid w:val="008E5910"/>
    <w:rsid w:val="008E7BA9"/>
    <w:rsid w:val="008F0F81"/>
    <w:rsid w:val="008F25ED"/>
    <w:rsid w:val="008F27BF"/>
    <w:rsid w:val="008F2E32"/>
    <w:rsid w:val="008F2E64"/>
    <w:rsid w:val="008F65FB"/>
    <w:rsid w:val="009004A2"/>
    <w:rsid w:val="00900A62"/>
    <w:rsid w:val="0090115D"/>
    <w:rsid w:val="0090590C"/>
    <w:rsid w:val="00906A85"/>
    <w:rsid w:val="00910F00"/>
    <w:rsid w:val="00910FD7"/>
    <w:rsid w:val="009142EC"/>
    <w:rsid w:val="009154C3"/>
    <w:rsid w:val="00920357"/>
    <w:rsid w:val="00923540"/>
    <w:rsid w:val="00924093"/>
    <w:rsid w:val="0092415B"/>
    <w:rsid w:val="00926724"/>
    <w:rsid w:val="00926767"/>
    <w:rsid w:val="00930A6F"/>
    <w:rsid w:val="00930FDF"/>
    <w:rsid w:val="00931DEE"/>
    <w:rsid w:val="00934444"/>
    <w:rsid w:val="00934EBB"/>
    <w:rsid w:val="00935BE5"/>
    <w:rsid w:val="00935FDC"/>
    <w:rsid w:val="009361D5"/>
    <w:rsid w:val="00937B82"/>
    <w:rsid w:val="009412C8"/>
    <w:rsid w:val="009416B0"/>
    <w:rsid w:val="009428A4"/>
    <w:rsid w:val="00942AE8"/>
    <w:rsid w:val="00943420"/>
    <w:rsid w:val="00944544"/>
    <w:rsid w:val="00952AE7"/>
    <w:rsid w:val="0095598F"/>
    <w:rsid w:val="009573F6"/>
    <w:rsid w:val="0096015C"/>
    <w:rsid w:val="0096022B"/>
    <w:rsid w:val="00960F2B"/>
    <w:rsid w:val="00962A99"/>
    <w:rsid w:val="00962ED2"/>
    <w:rsid w:val="009637A2"/>
    <w:rsid w:val="009659F4"/>
    <w:rsid w:val="0096674E"/>
    <w:rsid w:val="00970413"/>
    <w:rsid w:val="00970D60"/>
    <w:rsid w:val="00970E09"/>
    <w:rsid w:val="009713A8"/>
    <w:rsid w:val="009728FD"/>
    <w:rsid w:val="00972999"/>
    <w:rsid w:val="009741B5"/>
    <w:rsid w:val="00976886"/>
    <w:rsid w:val="00976FA1"/>
    <w:rsid w:val="00981854"/>
    <w:rsid w:val="00982C28"/>
    <w:rsid w:val="00982C7A"/>
    <w:rsid w:val="00986E92"/>
    <w:rsid w:val="00987F75"/>
    <w:rsid w:val="009908EF"/>
    <w:rsid w:val="00990C72"/>
    <w:rsid w:val="00991188"/>
    <w:rsid w:val="00992474"/>
    <w:rsid w:val="0099294D"/>
    <w:rsid w:val="0099390E"/>
    <w:rsid w:val="00995566"/>
    <w:rsid w:val="00995971"/>
    <w:rsid w:val="00995D5F"/>
    <w:rsid w:val="009960E5"/>
    <w:rsid w:val="00997712"/>
    <w:rsid w:val="009A1117"/>
    <w:rsid w:val="009A317B"/>
    <w:rsid w:val="009A38CD"/>
    <w:rsid w:val="009A3B4E"/>
    <w:rsid w:val="009A3D04"/>
    <w:rsid w:val="009A5455"/>
    <w:rsid w:val="009A7088"/>
    <w:rsid w:val="009A7ADC"/>
    <w:rsid w:val="009B02AA"/>
    <w:rsid w:val="009B0D30"/>
    <w:rsid w:val="009B30D1"/>
    <w:rsid w:val="009B47E5"/>
    <w:rsid w:val="009B49A5"/>
    <w:rsid w:val="009B729C"/>
    <w:rsid w:val="009B7C1D"/>
    <w:rsid w:val="009C12A4"/>
    <w:rsid w:val="009C19B7"/>
    <w:rsid w:val="009C1E93"/>
    <w:rsid w:val="009C32F6"/>
    <w:rsid w:val="009C3711"/>
    <w:rsid w:val="009C458F"/>
    <w:rsid w:val="009C49AF"/>
    <w:rsid w:val="009C5ABB"/>
    <w:rsid w:val="009D0E6D"/>
    <w:rsid w:val="009D21A9"/>
    <w:rsid w:val="009D3DAA"/>
    <w:rsid w:val="009D7C51"/>
    <w:rsid w:val="009E11CB"/>
    <w:rsid w:val="009E196C"/>
    <w:rsid w:val="009E5CDC"/>
    <w:rsid w:val="009E6A0A"/>
    <w:rsid w:val="009F0216"/>
    <w:rsid w:val="009F0E31"/>
    <w:rsid w:val="009F14F6"/>
    <w:rsid w:val="009F36BF"/>
    <w:rsid w:val="009F42BF"/>
    <w:rsid w:val="009F520E"/>
    <w:rsid w:val="009F6F62"/>
    <w:rsid w:val="009F7E2D"/>
    <w:rsid w:val="00A00E68"/>
    <w:rsid w:val="00A0156D"/>
    <w:rsid w:val="00A02F4D"/>
    <w:rsid w:val="00A0610E"/>
    <w:rsid w:val="00A06CD3"/>
    <w:rsid w:val="00A075EA"/>
    <w:rsid w:val="00A07ABD"/>
    <w:rsid w:val="00A07BD4"/>
    <w:rsid w:val="00A107B4"/>
    <w:rsid w:val="00A111B6"/>
    <w:rsid w:val="00A11E26"/>
    <w:rsid w:val="00A15D48"/>
    <w:rsid w:val="00A222F8"/>
    <w:rsid w:val="00A242CC"/>
    <w:rsid w:val="00A26D27"/>
    <w:rsid w:val="00A30019"/>
    <w:rsid w:val="00A330B6"/>
    <w:rsid w:val="00A34382"/>
    <w:rsid w:val="00A34AEF"/>
    <w:rsid w:val="00A36B3C"/>
    <w:rsid w:val="00A376EE"/>
    <w:rsid w:val="00A413FB"/>
    <w:rsid w:val="00A4280F"/>
    <w:rsid w:val="00A42A99"/>
    <w:rsid w:val="00A46496"/>
    <w:rsid w:val="00A4674E"/>
    <w:rsid w:val="00A47482"/>
    <w:rsid w:val="00A5151A"/>
    <w:rsid w:val="00A51EF8"/>
    <w:rsid w:val="00A533B7"/>
    <w:rsid w:val="00A53E3A"/>
    <w:rsid w:val="00A542FF"/>
    <w:rsid w:val="00A55E21"/>
    <w:rsid w:val="00A57E0A"/>
    <w:rsid w:val="00A60BC8"/>
    <w:rsid w:val="00A70A6D"/>
    <w:rsid w:val="00A72405"/>
    <w:rsid w:val="00A737B9"/>
    <w:rsid w:val="00A74621"/>
    <w:rsid w:val="00A82012"/>
    <w:rsid w:val="00A823F6"/>
    <w:rsid w:val="00A83D30"/>
    <w:rsid w:val="00A86221"/>
    <w:rsid w:val="00A8719E"/>
    <w:rsid w:val="00A90CE3"/>
    <w:rsid w:val="00A97D0E"/>
    <w:rsid w:val="00AA07B1"/>
    <w:rsid w:val="00AA0A89"/>
    <w:rsid w:val="00AA1CA1"/>
    <w:rsid w:val="00AA2F8E"/>
    <w:rsid w:val="00AA5368"/>
    <w:rsid w:val="00AA6429"/>
    <w:rsid w:val="00AA7E2E"/>
    <w:rsid w:val="00AB10F9"/>
    <w:rsid w:val="00AB18B1"/>
    <w:rsid w:val="00AB2B31"/>
    <w:rsid w:val="00AB4B7D"/>
    <w:rsid w:val="00AB5583"/>
    <w:rsid w:val="00AB6999"/>
    <w:rsid w:val="00AC01AA"/>
    <w:rsid w:val="00AC23EB"/>
    <w:rsid w:val="00AC29F7"/>
    <w:rsid w:val="00AC359D"/>
    <w:rsid w:val="00AC35F8"/>
    <w:rsid w:val="00AC4397"/>
    <w:rsid w:val="00AC4F72"/>
    <w:rsid w:val="00AC76AF"/>
    <w:rsid w:val="00AD027A"/>
    <w:rsid w:val="00AD1095"/>
    <w:rsid w:val="00AD189E"/>
    <w:rsid w:val="00AD24C3"/>
    <w:rsid w:val="00AD3FBB"/>
    <w:rsid w:val="00AD756E"/>
    <w:rsid w:val="00AE0691"/>
    <w:rsid w:val="00AE0A79"/>
    <w:rsid w:val="00AE1BEA"/>
    <w:rsid w:val="00AE2049"/>
    <w:rsid w:val="00AE2728"/>
    <w:rsid w:val="00AE482E"/>
    <w:rsid w:val="00AE75D1"/>
    <w:rsid w:val="00AE776D"/>
    <w:rsid w:val="00AE7AC8"/>
    <w:rsid w:val="00AF0036"/>
    <w:rsid w:val="00AF3A41"/>
    <w:rsid w:val="00AF65FC"/>
    <w:rsid w:val="00AF741A"/>
    <w:rsid w:val="00AF7BE8"/>
    <w:rsid w:val="00B00BBF"/>
    <w:rsid w:val="00B01ADB"/>
    <w:rsid w:val="00B03C05"/>
    <w:rsid w:val="00B04161"/>
    <w:rsid w:val="00B056F9"/>
    <w:rsid w:val="00B05D32"/>
    <w:rsid w:val="00B06A6D"/>
    <w:rsid w:val="00B06C12"/>
    <w:rsid w:val="00B0758C"/>
    <w:rsid w:val="00B07D44"/>
    <w:rsid w:val="00B11E3D"/>
    <w:rsid w:val="00B11E66"/>
    <w:rsid w:val="00B1225C"/>
    <w:rsid w:val="00B14343"/>
    <w:rsid w:val="00B14D2C"/>
    <w:rsid w:val="00B16282"/>
    <w:rsid w:val="00B17E82"/>
    <w:rsid w:val="00B24F2C"/>
    <w:rsid w:val="00B258C5"/>
    <w:rsid w:val="00B34E4B"/>
    <w:rsid w:val="00B37C33"/>
    <w:rsid w:val="00B429A6"/>
    <w:rsid w:val="00B4539A"/>
    <w:rsid w:val="00B4575A"/>
    <w:rsid w:val="00B555CD"/>
    <w:rsid w:val="00B561C4"/>
    <w:rsid w:val="00B56643"/>
    <w:rsid w:val="00B56F1B"/>
    <w:rsid w:val="00B575BA"/>
    <w:rsid w:val="00B61BBF"/>
    <w:rsid w:val="00B61CAB"/>
    <w:rsid w:val="00B61F74"/>
    <w:rsid w:val="00B623AA"/>
    <w:rsid w:val="00B63720"/>
    <w:rsid w:val="00B645D8"/>
    <w:rsid w:val="00B656B3"/>
    <w:rsid w:val="00B66B28"/>
    <w:rsid w:val="00B67B20"/>
    <w:rsid w:val="00B7001F"/>
    <w:rsid w:val="00B701EC"/>
    <w:rsid w:val="00B7137F"/>
    <w:rsid w:val="00B71608"/>
    <w:rsid w:val="00B71A23"/>
    <w:rsid w:val="00B71E79"/>
    <w:rsid w:val="00B72527"/>
    <w:rsid w:val="00B72EF2"/>
    <w:rsid w:val="00B73FD9"/>
    <w:rsid w:val="00B74446"/>
    <w:rsid w:val="00B74C13"/>
    <w:rsid w:val="00B76429"/>
    <w:rsid w:val="00B76D95"/>
    <w:rsid w:val="00B80615"/>
    <w:rsid w:val="00B82316"/>
    <w:rsid w:val="00B824A8"/>
    <w:rsid w:val="00B84CC6"/>
    <w:rsid w:val="00B86471"/>
    <w:rsid w:val="00B912B1"/>
    <w:rsid w:val="00B91FFA"/>
    <w:rsid w:val="00B92606"/>
    <w:rsid w:val="00B937FE"/>
    <w:rsid w:val="00B93F48"/>
    <w:rsid w:val="00B941B0"/>
    <w:rsid w:val="00B94D94"/>
    <w:rsid w:val="00B952D9"/>
    <w:rsid w:val="00B956D4"/>
    <w:rsid w:val="00B95F85"/>
    <w:rsid w:val="00B97446"/>
    <w:rsid w:val="00BA0F47"/>
    <w:rsid w:val="00BA131B"/>
    <w:rsid w:val="00BA19F4"/>
    <w:rsid w:val="00BA6C87"/>
    <w:rsid w:val="00BA7432"/>
    <w:rsid w:val="00BB0ABD"/>
    <w:rsid w:val="00BB26C8"/>
    <w:rsid w:val="00BB2764"/>
    <w:rsid w:val="00BB3056"/>
    <w:rsid w:val="00BB4856"/>
    <w:rsid w:val="00BB5ED4"/>
    <w:rsid w:val="00BB6BE5"/>
    <w:rsid w:val="00BB7406"/>
    <w:rsid w:val="00BC1A0E"/>
    <w:rsid w:val="00BC1AA0"/>
    <w:rsid w:val="00BC2495"/>
    <w:rsid w:val="00BC2517"/>
    <w:rsid w:val="00BC314A"/>
    <w:rsid w:val="00BC67D1"/>
    <w:rsid w:val="00BC72BE"/>
    <w:rsid w:val="00BC7337"/>
    <w:rsid w:val="00BC7EB9"/>
    <w:rsid w:val="00BD2643"/>
    <w:rsid w:val="00BD32B6"/>
    <w:rsid w:val="00BD56B1"/>
    <w:rsid w:val="00BD62AE"/>
    <w:rsid w:val="00BD6558"/>
    <w:rsid w:val="00BE05CF"/>
    <w:rsid w:val="00BE564A"/>
    <w:rsid w:val="00BE79C7"/>
    <w:rsid w:val="00BF0B93"/>
    <w:rsid w:val="00BF275A"/>
    <w:rsid w:val="00BF2AD7"/>
    <w:rsid w:val="00BF2F76"/>
    <w:rsid w:val="00BF3022"/>
    <w:rsid w:val="00BF3214"/>
    <w:rsid w:val="00BF5573"/>
    <w:rsid w:val="00BF5675"/>
    <w:rsid w:val="00BF5B9D"/>
    <w:rsid w:val="00BF6077"/>
    <w:rsid w:val="00C00108"/>
    <w:rsid w:val="00C00CD9"/>
    <w:rsid w:val="00C012E0"/>
    <w:rsid w:val="00C01E47"/>
    <w:rsid w:val="00C02D8B"/>
    <w:rsid w:val="00C036BC"/>
    <w:rsid w:val="00C0574C"/>
    <w:rsid w:val="00C10A06"/>
    <w:rsid w:val="00C10BB6"/>
    <w:rsid w:val="00C15867"/>
    <w:rsid w:val="00C15E6A"/>
    <w:rsid w:val="00C178DF"/>
    <w:rsid w:val="00C22398"/>
    <w:rsid w:val="00C2296D"/>
    <w:rsid w:val="00C22F85"/>
    <w:rsid w:val="00C23155"/>
    <w:rsid w:val="00C23346"/>
    <w:rsid w:val="00C249D4"/>
    <w:rsid w:val="00C251A3"/>
    <w:rsid w:val="00C26636"/>
    <w:rsid w:val="00C3213F"/>
    <w:rsid w:val="00C33676"/>
    <w:rsid w:val="00C342EA"/>
    <w:rsid w:val="00C40C41"/>
    <w:rsid w:val="00C41C73"/>
    <w:rsid w:val="00C434ED"/>
    <w:rsid w:val="00C45885"/>
    <w:rsid w:val="00C46831"/>
    <w:rsid w:val="00C46BCF"/>
    <w:rsid w:val="00C507C0"/>
    <w:rsid w:val="00C508CE"/>
    <w:rsid w:val="00C50F22"/>
    <w:rsid w:val="00C51A49"/>
    <w:rsid w:val="00C51E23"/>
    <w:rsid w:val="00C52C35"/>
    <w:rsid w:val="00C553C6"/>
    <w:rsid w:val="00C55CEE"/>
    <w:rsid w:val="00C57971"/>
    <w:rsid w:val="00C62B23"/>
    <w:rsid w:val="00C65BD7"/>
    <w:rsid w:val="00C66E02"/>
    <w:rsid w:val="00C73256"/>
    <w:rsid w:val="00C745F3"/>
    <w:rsid w:val="00C74749"/>
    <w:rsid w:val="00C757B6"/>
    <w:rsid w:val="00C76334"/>
    <w:rsid w:val="00C76BA4"/>
    <w:rsid w:val="00C83A48"/>
    <w:rsid w:val="00C85865"/>
    <w:rsid w:val="00C85B49"/>
    <w:rsid w:val="00C85E85"/>
    <w:rsid w:val="00C8629D"/>
    <w:rsid w:val="00C86302"/>
    <w:rsid w:val="00C90F69"/>
    <w:rsid w:val="00C91021"/>
    <w:rsid w:val="00C97341"/>
    <w:rsid w:val="00CA1E31"/>
    <w:rsid w:val="00CA2EAE"/>
    <w:rsid w:val="00CA3406"/>
    <w:rsid w:val="00CA40D3"/>
    <w:rsid w:val="00CA4AC1"/>
    <w:rsid w:val="00CA59FB"/>
    <w:rsid w:val="00CA61CC"/>
    <w:rsid w:val="00CA71F5"/>
    <w:rsid w:val="00CA7CDB"/>
    <w:rsid w:val="00CB0316"/>
    <w:rsid w:val="00CB0564"/>
    <w:rsid w:val="00CB0B11"/>
    <w:rsid w:val="00CB2216"/>
    <w:rsid w:val="00CB426A"/>
    <w:rsid w:val="00CB4278"/>
    <w:rsid w:val="00CB5354"/>
    <w:rsid w:val="00CB557F"/>
    <w:rsid w:val="00CB72F7"/>
    <w:rsid w:val="00CC3C9E"/>
    <w:rsid w:val="00CC6A14"/>
    <w:rsid w:val="00CC70A3"/>
    <w:rsid w:val="00CD2C72"/>
    <w:rsid w:val="00CD2D47"/>
    <w:rsid w:val="00CD3E97"/>
    <w:rsid w:val="00CD4442"/>
    <w:rsid w:val="00CD4A8B"/>
    <w:rsid w:val="00CD53C3"/>
    <w:rsid w:val="00CD55CF"/>
    <w:rsid w:val="00CD574E"/>
    <w:rsid w:val="00CD5909"/>
    <w:rsid w:val="00CD7295"/>
    <w:rsid w:val="00CD7682"/>
    <w:rsid w:val="00CE4C22"/>
    <w:rsid w:val="00CE66E7"/>
    <w:rsid w:val="00CE6928"/>
    <w:rsid w:val="00CE76E5"/>
    <w:rsid w:val="00CF41EC"/>
    <w:rsid w:val="00CF4B94"/>
    <w:rsid w:val="00CF5D04"/>
    <w:rsid w:val="00CF66A3"/>
    <w:rsid w:val="00CF73A3"/>
    <w:rsid w:val="00D00213"/>
    <w:rsid w:val="00D016EF"/>
    <w:rsid w:val="00D04DE4"/>
    <w:rsid w:val="00D0571C"/>
    <w:rsid w:val="00D063F1"/>
    <w:rsid w:val="00D133D9"/>
    <w:rsid w:val="00D134C1"/>
    <w:rsid w:val="00D142AA"/>
    <w:rsid w:val="00D14DAE"/>
    <w:rsid w:val="00D14F22"/>
    <w:rsid w:val="00D15EA9"/>
    <w:rsid w:val="00D20ED7"/>
    <w:rsid w:val="00D2208F"/>
    <w:rsid w:val="00D24603"/>
    <w:rsid w:val="00D25FC0"/>
    <w:rsid w:val="00D318CE"/>
    <w:rsid w:val="00D31922"/>
    <w:rsid w:val="00D333BD"/>
    <w:rsid w:val="00D33F8D"/>
    <w:rsid w:val="00D3731C"/>
    <w:rsid w:val="00D3769A"/>
    <w:rsid w:val="00D378D4"/>
    <w:rsid w:val="00D40911"/>
    <w:rsid w:val="00D43F4E"/>
    <w:rsid w:val="00D4741C"/>
    <w:rsid w:val="00D51BF6"/>
    <w:rsid w:val="00D52A3C"/>
    <w:rsid w:val="00D530F4"/>
    <w:rsid w:val="00D5331A"/>
    <w:rsid w:val="00D55563"/>
    <w:rsid w:val="00D57918"/>
    <w:rsid w:val="00D6046E"/>
    <w:rsid w:val="00D60EAA"/>
    <w:rsid w:val="00D61F7F"/>
    <w:rsid w:val="00D64E3E"/>
    <w:rsid w:val="00D66B97"/>
    <w:rsid w:val="00D66E87"/>
    <w:rsid w:val="00D7154F"/>
    <w:rsid w:val="00D725A3"/>
    <w:rsid w:val="00D72FE3"/>
    <w:rsid w:val="00D73DC6"/>
    <w:rsid w:val="00D73FFA"/>
    <w:rsid w:val="00D74C1A"/>
    <w:rsid w:val="00D754C1"/>
    <w:rsid w:val="00D75CCE"/>
    <w:rsid w:val="00D76DC4"/>
    <w:rsid w:val="00D76F34"/>
    <w:rsid w:val="00D77393"/>
    <w:rsid w:val="00D77A35"/>
    <w:rsid w:val="00D81B3E"/>
    <w:rsid w:val="00D83567"/>
    <w:rsid w:val="00D83F9D"/>
    <w:rsid w:val="00D8740A"/>
    <w:rsid w:val="00D90C70"/>
    <w:rsid w:val="00D90E49"/>
    <w:rsid w:val="00D91989"/>
    <w:rsid w:val="00D96622"/>
    <w:rsid w:val="00D96ADD"/>
    <w:rsid w:val="00D96ADE"/>
    <w:rsid w:val="00DA0CE2"/>
    <w:rsid w:val="00DA1CF0"/>
    <w:rsid w:val="00DA2387"/>
    <w:rsid w:val="00DA23F6"/>
    <w:rsid w:val="00DA25FE"/>
    <w:rsid w:val="00DA34E2"/>
    <w:rsid w:val="00DA5C43"/>
    <w:rsid w:val="00DA5EBB"/>
    <w:rsid w:val="00DA7961"/>
    <w:rsid w:val="00DB1298"/>
    <w:rsid w:val="00DB2B12"/>
    <w:rsid w:val="00DB2BF9"/>
    <w:rsid w:val="00DC07C8"/>
    <w:rsid w:val="00DC2B39"/>
    <w:rsid w:val="00DC4111"/>
    <w:rsid w:val="00DC4CE6"/>
    <w:rsid w:val="00DC6374"/>
    <w:rsid w:val="00DC6948"/>
    <w:rsid w:val="00DC6A10"/>
    <w:rsid w:val="00DC7E4C"/>
    <w:rsid w:val="00DD50C0"/>
    <w:rsid w:val="00DD59C1"/>
    <w:rsid w:val="00DE1448"/>
    <w:rsid w:val="00DE657E"/>
    <w:rsid w:val="00DE7FE7"/>
    <w:rsid w:val="00DF029C"/>
    <w:rsid w:val="00DF28C6"/>
    <w:rsid w:val="00DF3E1C"/>
    <w:rsid w:val="00DF4704"/>
    <w:rsid w:val="00DF47AC"/>
    <w:rsid w:val="00DF61F9"/>
    <w:rsid w:val="00E008B4"/>
    <w:rsid w:val="00E024AA"/>
    <w:rsid w:val="00E0264D"/>
    <w:rsid w:val="00E03B76"/>
    <w:rsid w:val="00E04794"/>
    <w:rsid w:val="00E06F14"/>
    <w:rsid w:val="00E10BBC"/>
    <w:rsid w:val="00E118DC"/>
    <w:rsid w:val="00E12C46"/>
    <w:rsid w:val="00E13736"/>
    <w:rsid w:val="00E15C77"/>
    <w:rsid w:val="00E1652F"/>
    <w:rsid w:val="00E24290"/>
    <w:rsid w:val="00E24E7E"/>
    <w:rsid w:val="00E250F1"/>
    <w:rsid w:val="00E2688E"/>
    <w:rsid w:val="00E30F64"/>
    <w:rsid w:val="00E3550D"/>
    <w:rsid w:val="00E36D2F"/>
    <w:rsid w:val="00E375C9"/>
    <w:rsid w:val="00E379EF"/>
    <w:rsid w:val="00E37E80"/>
    <w:rsid w:val="00E44F85"/>
    <w:rsid w:val="00E47518"/>
    <w:rsid w:val="00E52838"/>
    <w:rsid w:val="00E53424"/>
    <w:rsid w:val="00E57324"/>
    <w:rsid w:val="00E57ACB"/>
    <w:rsid w:val="00E60D0B"/>
    <w:rsid w:val="00E61464"/>
    <w:rsid w:val="00E614E0"/>
    <w:rsid w:val="00E615BA"/>
    <w:rsid w:val="00E62E6A"/>
    <w:rsid w:val="00E63E92"/>
    <w:rsid w:val="00E65339"/>
    <w:rsid w:val="00E65A0C"/>
    <w:rsid w:val="00E65EEB"/>
    <w:rsid w:val="00E6658A"/>
    <w:rsid w:val="00E677ED"/>
    <w:rsid w:val="00E731F1"/>
    <w:rsid w:val="00E73F7F"/>
    <w:rsid w:val="00E74F0D"/>
    <w:rsid w:val="00E753E8"/>
    <w:rsid w:val="00E80933"/>
    <w:rsid w:val="00E82868"/>
    <w:rsid w:val="00E82D80"/>
    <w:rsid w:val="00E845A3"/>
    <w:rsid w:val="00E8460A"/>
    <w:rsid w:val="00E85229"/>
    <w:rsid w:val="00E85409"/>
    <w:rsid w:val="00E85F4A"/>
    <w:rsid w:val="00E8749B"/>
    <w:rsid w:val="00E95073"/>
    <w:rsid w:val="00EA064B"/>
    <w:rsid w:val="00EA3C40"/>
    <w:rsid w:val="00EA429F"/>
    <w:rsid w:val="00EA4F9E"/>
    <w:rsid w:val="00EA5C4F"/>
    <w:rsid w:val="00EA63CA"/>
    <w:rsid w:val="00EA6D3B"/>
    <w:rsid w:val="00EA6E39"/>
    <w:rsid w:val="00EA7C8F"/>
    <w:rsid w:val="00EB0045"/>
    <w:rsid w:val="00EB00AD"/>
    <w:rsid w:val="00EB0496"/>
    <w:rsid w:val="00EB136C"/>
    <w:rsid w:val="00EB3B9F"/>
    <w:rsid w:val="00EB480E"/>
    <w:rsid w:val="00EB5EC6"/>
    <w:rsid w:val="00EB7FC9"/>
    <w:rsid w:val="00EC09FE"/>
    <w:rsid w:val="00EC0F70"/>
    <w:rsid w:val="00EC4D96"/>
    <w:rsid w:val="00EC6F10"/>
    <w:rsid w:val="00ED0786"/>
    <w:rsid w:val="00ED1637"/>
    <w:rsid w:val="00ED1C6C"/>
    <w:rsid w:val="00ED2290"/>
    <w:rsid w:val="00ED27E8"/>
    <w:rsid w:val="00ED2BEE"/>
    <w:rsid w:val="00ED3D5D"/>
    <w:rsid w:val="00ED52F7"/>
    <w:rsid w:val="00ED55D0"/>
    <w:rsid w:val="00ED7137"/>
    <w:rsid w:val="00ED7A9F"/>
    <w:rsid w:val="00EE1D46"/>
    <w:rsid w:val="00EE2B0D"/>
    <w:rsid w:val="00EE3AD4"/>
    <w:rsid w:val="00EE498B"/>
    <w:rsid w:val="00EF06EA"/>
    <w:rsid w:val="00EF18F2"/>
    <w:rsid w:val="00EF19DC"/>
    <w:rsid w:val="00EF2899"/>
    <w:rsid w:val="00EF3215"/>
    <w:rsid w:val="00EF76C0"/>
    <w:rsid w:val="00F02A65"/>
    <w:rsid w:val="00F02D50"/>
    <w:rsid w:val="00F03334"/>
    <w:rsid w:val="00F06F9A"/>
    <w:rsid w:val="00F07525"/>
    <w:rsid w:val="00F07604"/>
    <w:rsid w:val="00F1055A"/>
    <w:rsid w:val="00F10F6A"/>
    <w:rsid w:val="00F1304D"/>
    <w:rsid w:val="00F178EA"/>
    <w:rsid w:val="00F21088"/>
    <w:rsid w:val="00F21CD3"/>
    <w:rsid w:val="00F24075"/>
    <w:rsid w:val="00F2457B"/>
    <w:rsid w:val="00F27F03"/>
    <w:rsid w:val="00F30223"/>
    <w:rsid w:val="00F30A30"/>
    <w:rsid w:val="00F30FE4"/>
    <w:rsid w:val="00F327E7"/>
    <w:rsid w:val="00F35746"/>
    <w:rsid w:val="00F36126"/>
    <w:rsid w:val="00F37413"/>
    <w:rsid w:val="00F40340"/>
    <w:rsid w:val="00F4036B"/>
    <w:rsid w:val="00F4104B"/>
    <w:rsid w:val="00F43162"/>
    <w:rsid w:val="00F43F72"/>
    <w:rsid w:val="00F447C7"/>
    <w:rsid w:val="00F4480A"/>
    <w:rsid w:val="00F44BF7"/>
    <w:rsid w:val="00F459B4"/>
    <w:rsid w:val="00F46A3A"/>
    <w:rsid w:val="00F46C02"/>
    <w:rsid w:val="00F46F98"/>
    <w:rsid w:val="00F5180A"/>
    <w:rsid w:val="00F5211B"/>
    <w:rsid w:val="00F5326E"/>
    <w:rsid w:val="00F536B1"/>
    <w:rsid w:val="00F554A9"/>
    <w:rsid w:val="00F55791"/>
    <w:rsid w:val="00F56704"/>
    <w:rsid w:val="00F56AE9"/>
    <w:rsid w:val="00F56ED0"/>
    <w:rsid w:val="00F641E1"/>
    <w:rsid w:val="00F716FD"/>
    <w:rsid w:val="00F720BB"/>
    <w:rsid w:val="00F76ADA"/>
    <w:rsid w:val="00F8022F"/>
    <w:rsid w:val="00F80355"/>
    <w:rsid w:val="00F803A1"/>
    <w:rsid w:val="00F8050B"/>
    <w:rsid w:val="00F812B9"/>
    <w:rsid w:val="00F81903"/>
    <w:rsid w:val="00F82D83"/>
    <w:rsid w:val="00F87C43"/>
    <w:rsid w:val="00F90009"/>
    <w:rsid w:val="00F90775"/>
    <w:rsid w:val="00F91CD5"/>
    <w:rsid w:val="00F951AF"/>
    <w:rsid w:val="00F964B4"/>
    <w:rsid w:val="00FA0444"/>
    <w:rsid w:val="00FA3864"/>
    <w:rsid w:val="00FA492D"/>
    <w:rsid w:val="00FA5722"/>
    <w:rsid w:val="00FA57B5"/>
    <w:rsid w:val="00FA72D4"/>
    <w:rsid w:val="00FB0C81"/>
    <w:rsid w:val="00FB2652"/>
    <w:rsid w:val="00FB59FF"/>
    <w:rsid w:val="00FB7A60"/>
    <w:rsid w:val="00FC0055"/>
    <w:rsid w:val="00FC2200"/>
    <w:rsid w:val="00FC2540"/>
    <w:rsid w:val="00FC264B"/>
    <w:rsid w:val="00FC476D"/>
    <w:rsid w:val="00FC56BC"/>
    <w:rsid w:val="00FD0BF5"/>
    <w:rsid w:val="00FD0DAB"/>
    <w:rsid w:val="00FE09C0"/>
    <w:rsid w:val="00FE2A8A"/>
    <w:rsid w:val="00FE3987"/>
    <w:rsid w:val="00FE3AEC"/>
    <w:rsid w:val="00FE3F98"/>
    <w:rsid w:val="00FE4CAE"/>
    <w:rsid w:val="00FF0204"/>
    <w:rsid w:val="00FF0609"/>
    <w:rsid w:val="00FF3AED"/>
    <w:rsid w:val="00FF5264"/>
    <w:rsid w:val="00FF57F9"/>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32"/>
    <o:shapelayout v:ext="edit">
      <o:idmap v:ext="edit" data="1"/>
    </o:shapelayout>
  </w:shapeDefaults>
  <w:decimalSymbol w:val="."/>
  <w:listSeparator w:val=","/>
  <w14:docId w14:val="4719E07B"/>
  <w15:docId w15:val="{4E03DFCF-F887-410D-ACDB-449E0BF945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C6374"/>
    <w:pPr>
      <w:jc w:val="both"/>
    </w:pPr>
    <w:rPr>
      <w:sz w:val="22"/>
      <w:szCs w:val="22"/>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Heading1"/>
    <w:basedOn w:val="Normal"/>
    <w:next w:val="Normal"/>
    <w:link w:val="Heading1Char1"/>
    <w:qFormat/>
    <w:rsid w:val="0033525D"/>
    <w:pPr>
      <w:numPr>
        <w:numId w:val="10"/>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rsid w:val="0033525D"/>
    <w:pPr>
      <w:widowControl w:val="0"/>
      <w:numPr>
        <w:ilvl w:val="1"/>
        <w:numId w:val="10"/>
      </w:numPr>
      <w:spacing w:after="240"/>
      <w:outlineLvl w:val="1"/>
    </w:pPr>
  </w:style>
  <w:style w:type="paragraph" w:styleId="Heading3">
    <w:name w:val="heading 3"/>
    <w:aliases w:val="Char,Heading 3 Char1,Heading 3 Char Char,Char Char Char,Char Char1,Heading 3 Char1 Char,Heading 3 Char Char Char,Char Char Char Char,Char Char1 Char,Char Char,Heading 3 Char2,Char Char2,Char Char Char1,Heading 3 Char Char1 Char,Heading 3 Char3"/>
    <w:basedOn w:val="Normal"/>
    <w:next w:val="Normal"/>
    <w:link w:val="Heading3Char"/>
    <w:qFormat/>
    <w:rsid w:val="0033525D"/>
    <w:pPr>
      <w:widowControl w:val="0"/>
      <w:numPr>
        <w:ilvl w:val="2"/>
        <w:numId w:val="10"/>
      </w:numPr>
      <w:spacing w:after="240"/>
      <w:outlineLvl w:val="2"/>
    </w:pPr>
  </w:style>
  <w:style w:type="paragraph" w:styleId="Heading4">
    <w:name w:val="heading 4"/>
    <w:aliases w:val="Heading 11,para 4,Título 41,heading 4,Heading 41,标题 41,He=ding 41"/>
    <w:basedOn w:val="Normal"/>
    <w:next w:val="Heading9"/>
    <w:link w:val="Heading4Char"/>
    <w:qFormat/>
    <w:rsid w:val="007B6871"/>
    <w:pPr>
      <w:keepNext/>
      <w:numPr>
        <w:ilvl w:val="3"/>
        <w:numId w:val="10"/>
      </w:numPr>
      <w:spacing w:before="240" w:after="60"/>
      <w:outlineLvl w:val="3"/>
    </w:pPr>
  </w:style>
  <w:style w:type="paragraph" w:styleId="Heading5">
    <w:name w:val="heading 5"/>
    <w:basedOn w:val="Normal"/>
    <w:next w:val="Normal"/>
    <w:link w:val="Heading5Char"/>
    <w:qFormat/>
    <w:rsid w:val="00DC6A10"/>
    <w:pPr>
      <w:keepNext/>
      <w:numPr>
        <w:numId w:val="9"/>
      </w:numPr>
      <w:spacing w:after="240"/>
      <w:ind w:left="3600" w:hanging="720"/>
      <w:outlineLvl w:val="4"/>
    </w:pPr>
  </w:style>
  <w:style w:type="paragraph" w:styleId="Heading6">
    <w:name w:val="heading 6"/>
    <w:basedOn w:val="Normal"/>
    <w:next w:val="Normal"/>
    <w:link w:val="Heading6Char"/>
    <w:qFormat/>
    <w:rsid w:val="00A5151A"/>
    <w:pPr>
      <w:numPr>
        <w:ilvl w:val="5"/>
        <w:numId w:val="10"/>
      </w:numPr>
      <w:spacing w:before="240" w:after="60"/>
      <w:outlineLvl w:val="5"/>
    </w:pPr>
    <w:rPr>
      <w:rFonts w:ascii="Arial" w:hAnsi="Arial"/>
      <w:i/>
    </w:rPr>
  </w:style>
  <w:style w:type="paragraph" w:styleId="Heading7">
    <w:name w:val="heading 7"/>
    <w:basedOn w:val="Normal"/>
    <w:next w:val="Normal"/>
    <w:link w:val="Heading7Char"/>
    <w:qFormat/>
    <w:rsid w:val="00A5151A"/>
    <w:pPr>
      <w:numPr>
        <w:ilvl w:val="6"/>
        <w:numId w:val="10"/>
      </w:numPr>
      <w:spacing w:before="240" w:after="60"/>
      <w:outlineLvl w:val="6"/>
    </w:pPr>
    <w:rPr>
      <w:rFonts w:ascii="Arial" w:hAnsi="Arial"/>
    </w:rPr>
  </w:style>
  <w:style w:type="paragraph" w:styleId="Heading8">
    <w:name w:val="heading 8"/>
    <w:basedOn w:val="Normal"/>
    <w:next w:val="Normal"/>
    <w:link w:val="Heading8Char"/>
    <w:qFormat/>
    <w:rsid w:val="00CC6A14"/>
    <w:pPr>
      <w:outlineLvl w:val="7"/>
    </w:pPr>
    <w:rPr>
      <w:b/>
    </w:rPr>
  </w:style>
  <w:style w:type="paragraph" w:styleId="Heading9">
    <w:name w:val="heading 9"/>
    <w:basedOn w:val="Normal"/>
    <w:next w:val="Normal"/>
    <w:link w:val="Heading9Char"/>
    <w:qFormat/>
    <w:rsid w:val="00A5151A"/>
    <w:pPr>
      <w:numPr>
        <w:ilvl w:val="8"/>
        <w:numId w:val="10"/>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493D40"/>
    <w:pPr>
      <w:numPr>
        <w:numId w:val="5"/>
      </w:numPr>
    </w:pPr>
  </w:style>
  <w:style w:type="paragraph" w:styleId="Header">
    <w:name w:val="header"/>
    <w:basedOn w:val="Normal"/>
    <w:link w:val="HeaderChar"/>
    <w:rsid w:val="00A5151A"/>
    <w:pPr>
      <w:tabs>
        <w:tab w:val="center" w:pos="4320"/>
        <w:tab w:val="right" w:pos="8640"/>
      </w:tabs>
    </w:pPr>
  </w:style>
  <w:style w:type="paragraph" w:customStyle="1" w:styleId="sub-title">
    <w:name w:val="sub-title"/>
    <w:rsid w:val="0033525D"/>
    <w:pPr>
      <w:jc w:val="both"/>
      <w:outlineLvl w:val="0"/>
    </w:pPr>
    <w:rPr>
      <w:b/>
      <w:noProof/>
      <w:sz w:val="22"/>
      <w:szCs w:val="22"/>
    </w:rPr>
  </w:style>
  <w:style w:type="paragraph" w:customStyle="1" w:styleId="Title1">
    <w:name w:val="Title1"/>
    <w:rsid w:val="0033525D"/>
    <w:pPr>
      <w:jc w:val="center"/>
      <w:outlineLvl w:val="0"/>
    </w:pPr>
    <w:rPr>
      <w:b/>
      <w:caps/>
      <w:sz w:val="22"/>
      <w:szCs w:val="22"/>
    </w:rPr>
  </w:style>
  <w:style w:type="paragraph" w:customStyle="1" w:styleId="Decision">
    <w:name w:val="Decision"/>
    <w:basedOn w:val="Normal"/>
    <w:rsid w:val="0033525D"/>
    <w:pPr>
      <w:keepLines/>
      <w:jc w:val="right"/>
    </w:pPr>
    <w:rPr>
      <w:b/>
    </w:rPr>
  </w:style>
  <w:style w:type="paragraph" w:customStyle="1" w:styleId="0Heading0">
    <w:name w:val="0 Heading 0"/>
    <w:rsid w:val="0033525D"/>
    <w:rPr>
      <w:sz w:val="22"/>
      <w:szCs w:val="22"/>
    </w:rPr>
  </w:style>
  <w:style w:type="paragraph" w:styleId="Footer">
    <w:name w:val="footer"/>
    <w:basedOn w:val="Normal"/>
    <w:link w:val="FooterChar"/>
    <w:uiPriority w:val="99"/>
    <w:rsid w:val="00A5151A"/>
    <w:pPr>
      <w:tabs>
        <w:tab w:val="center" w:pos="4320"/>
        <w:tab w:val="right" w:pos="8640"/>
      </w:tabs>
    </w:pPr>
  </w:style>
  <w:style w:type="numbering" w:styleId="1ai">
    <w:name w:val="Outline List 1"/>
    <w:basedOn w:val="NoList"/>
    <w:semiHidden/>
    <w:rsid w:val="00493D40"/>
    <w:pPr>
      <w:numPr>
        <w:numId w:val="6"/>
      </w:numPr>
    </w:pPr>
  </w:style>
  <w:style w:type="numbering" w:styleId="ArticleSection">
    <w:name w:val="Outline List 3"/>
    <w:basedOn w:val="NoList"/>
    <w:semiHidden/>
    <w:rsid w:val="00493D40"/>
    <w:pPr>
      <w:numPr>
        <w:numId w:val="7"/>
      </w:numPr>
    </w:pPr>
  </w:style>
  <w:style w:type="paragraph" w:styleId="BlockText">
    <w:name w:val="Block Text"/>
    <w:basedOn w:val="Normal"/>
    <w:semiHidden/>
    <w:rsid w:val="00493D40"/>
    <w:pPr>
      <w:spacing w:after="120"/>
      <w:ind w:left="1440" w:right="1440"/>
    </w:pPr>
  </w:style>
  <w:style w:type="paragraph" w:styleId="BodyText3">
    <w:name w:val="Body Text 3"/>
    <w:basedOn w:val="Normal"/>
    <w:link w:val="BodyText3Char"/>
    <w:semiHidden/>
    <w:rsid w:val="00493D40"/>
    <w:pPr>
      <w:spacing w:after="120"/>
    </w:pPr>
    <w:rPr>
      <w:sz w:val="16"/>
      <w:szCs w:val="16"/>
    </w:rPr>
  </w:style>
  <w:style w:type="paragraph" w:styleId="BodyTextIndent3">
    <w:name w:val="Body Text Indent 3"/>
    <w:basedOn w:val="Normal"/>
    <w:link w:val="BodyTextIndent3Char"/>
    <w:semiHidden/>
    <w:rsid w:val="00493D40"/>
    <w:pPr>
      <w:spacing w:after="120"/>
      <w:ind w:left="360"/>
    </w:pPr>
    <w:rPr>
      <w:sz w:val="16"/>
      <w:szCs w:val="16"/>
    </w:rPr>
  </w:style>
  <w:style w:type="paragraph" w:styleId="PlainText">
    <w:name w:val="Plain Text"/>
    <w:basedOn w:val="Normal"/>
    <w:link w:val="PlainTextChar"/>
    <w:semiHidden/>
    <w:rsid w:val="00493D40"/>
    <w:rPr>
      <w:rFonts w:ascii="Courier New" w:hAnsi="Courier New" w:cs="Courier New"/>
      <w:sz w:val="20"/>
    </w:rPr>
  </w:style>
  <w:style w:type="table" w:styleId="Table3Deffects1">
    <w:name w:val="Table 3D effects 1"/>
    <w:basedOn w:val="TableNormal"/>
    <w:semiHidden/>
    <w:rsid w:val="00493D40"/>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93D40"/>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93D40"/>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93D40"/>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93D40"/>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93D40"/>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93D40"/>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93D40"/>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93D40"/>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93D40"/>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93D40"/>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93D40"/>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93D40"/>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93D40"/>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93D40"/>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93D40"/>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93D40"/>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93D40"/>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93D40"/>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93D40"/>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93D40"/>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93D40"/>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93D40"/>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93D40"/>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93D40"/>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93D40"/>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93D40"/>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93D40"/>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93D40"/>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93D40"/>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93D40"/>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93D40"/>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sid w:val="0033525D"/>
    <w:rPr>
      <w:sz w:val="22"/>
      <w:szCs w:val="22"/>
      <w:lang w:val="es-ES"/>
    </w:rPr>
  </w:style>
  <w:style w:type="paragraph" w:customStyle="1" w:styleId="Header4">
    <w:name w:val="Header4"/>
    <w:aliases w:val="Para 4"/>
    <w:basedOn w:val="Normal"/>
    <w:next w:val="Normal"/>
    <w:rsid w:val="00DC6A10"/>
    <w:pPr>
      <w:widowControl w:val="0"/>
      <w:numPr>
        <w:numId w:val="8"/>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sid w:val="00B04161"/>
    <w:rPr>
      <w:sz w:val="16"/>
      <w:szCs w:val="16"/>
    </w:rPr>
  </w:style>
  <w:style w:type="paragraph" w:styleId="Subtitle">
    <w:name w:val="Subtitle"/>
    <w:basedOn w:val="Normal"/>
    <w:link w:val="SubtitleChar"/>
    <w:qFormat/>
    <w:rsid w:val="0033525D"/>
    <w:pPr>
      <w:spacing w:after="60"/>
      <w:jc w:val="center"/>
      <w:outlineLvl w:val="1"/>
    </w:pPr>
    <w:rPr>
      <w:rFonts w:ascii="Arial" w:hAnsi="Arial" w:cs="Arial"/>
    </w:rPr>
  </w:style>
  <w:style w:type="paragraph" w:styleId="Title">
    <w:name w:val="Title"/>
    <w:basedOn w:val="Normal"/>
    <w:link w:val="TitleChar"/>
    <w:qFormat/>
    <w:rsid w:val="0033525D"/>
    <w:pPr>
      <w:spacing w:before="240" w:after="60"/>
      <w:jc w:val="center"/>
      <w:outlineLvl w:val="0"/>
    </w:pPr>
    <w:rPr>
      <w:rFonts w:ascii="Arial" w:hAnsi="Arial" w:cs="Arial"/>
      <w:b/>
      <w:bCs/>
      <w:kern w:val="28"/>
    </w:rPr>
  </w:style>
  <w:style w:type="paragraph" w:styleId="Date">
    <w:name w:val="Date"/>
    <w:basedOn w:val="Normal"/>
    <w:next w:val="Normal"/>
    <w:link w:val="DateChar"/>
    <w:rsid w:val="0033525D"/>
  </w:style>
  <w:style w:type="character" w:styleId="PlaceholderText">
    <w:name w:val="Placeholder Text"/>
    <w:basedOn w:val="DefaultParagraphFont"/>
    <w:uiPriority w:val="99"/>
    <w:semiHidden/>
    <w:rsid w:val="00FC2540"/>
    <w:rPr>
      <w:color w:val="808080"/>
    </w:rPr>
  </w:style>
  <w:style w:type="paragraph" w:styleId="BalloonText">
    <w:name w:val="Balloon Text"/>
    <w:basedOn w:val="Normal"/>
    <w:link w:val="BalloonTextChar"/>
    <w:uiPriority w:val="99"/>
    <w:semiHidden/>
    <w:unhideWhenUsed/>
    <w:rsid w:val="00FC2540"/>
    <w:rPr>
      <w:rFonts w:ascii="Tahoma" w:hAnsi="Tahoma" w:cs="Tahoma"/>
      <w:sz w:val="16"/>
      <w:szCs w:val="16"/>
    </w:rPr>
  </w:style>
  <w:style w:type="character" w:customStyle="1" w:styleId="BalloonTextChar">
    <w:name w:val="Balloon Text Char"/>
    <w:basedOn w:val="DefaultParagraphFont"/>
    <w:link w:val="BalloonText"/>
    <w:uiPriority w:val="99"/>
    <w:semiHidden/>
    <w:rsid w:val="00FC2540"/>
    <w:rPr>
      <w:rFonts w:ascii="Tahoma" w:hAnsi="Tahoma" w:cs="Tahoma"/>
      <w:sz w:val="16"/>
      <w:szCs w:val="16"/>
      <w:lang w:val="es-ES"/>
    </w:rPr>
  </w:style>
  <w:style w:type="paragraph" w:styleId="CommentText">
    <w:name w:val="annotation text"/>
    <w:basedOn w:val="Normal"/>
    <w:link w:val="CommentTextChar"/>
    <w:uiPriority w:val="99"/>
    <w:unhideWhenUsed/>
    <w:rsid w:val="00B04161"/>
    <w:rPr>
      <w:sz w:val="20"/>
      <w:szCs w:val="20"/>
    </w:rPr>
  </w:style>
  <w:style w:type="character" w:customStyle="1" w:styleId="CommentTextChar">
    <w:name w:val="Comment Text Char"/>
    <w:basedOn w:val="DefaultParagraphFont"/>
    <w:link w:val="CommentText"/>
    <w:uiPriority w:val="99"/>
    <w:rsid w:val="00B04161"/>
    <w:rPr>
      <w:lang w:val="es-ES"/>
    </w:rPr>
  </w:style>
  <w:style w:type="paragraph" w:styleId="CommentSubject">
    <w:name w:val="annotation subject"/>
    <w:basedOn w:val="CommentText"/>
    <w:next w:val="CommentText"/>
    <w:link w:val="CommentSubjectChar"/>
    <w:uiPriority w:val="99"/>
    <w:semiHidden/>
    <w:unhideWhenUsed/>
    <w:rsid w:val="00B04161"/>
    <w:rPr>
      <w:b/>
      <w:bCs/>
    </w:rPr>
  </w:style>
  <w:style w:type="character" w:customStyle="1" w:styleId="CommentSubjectChar">
    <w:name w:val="Comment Subject Char"/>
    <w:basedOn w:val="CommentTextChar"/>
    <w:link w:val="CommentSubject"/>
    <w:uiPriority w:val="99"/>
    <w:semiHidden/>
    <w:rsid w:val="00B04161"/>
    <w:rPr>
      <w:b/>
      <w:bCs/>
      <w:lang w:val="es-ES"/>
    </w:rPr>
  </w:style>
  <w:style w:type="paragraph" w:customStyle="1" w:styleId="StyleHeader4Para4Left0Firstline0">
    <w:name w:val="Style Header4Para 4 + Left:  0&quot; First line:  0&quot;"/>
    <w:basedOn w:val="Header4"/>
    <w:rsid w:val="004E7F9C"/>
    <w:pPr>
      <w:ind w:left="0" w:firstLine="0"/>
    </w:pPr>
    <w:rPr>
      <w:sz w:val="20"/>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
    <w:basedOn w:val="Normal"/>
    <w:link w:val="FootnoteTextChar"/>
    <w:uiPriority w:val="99"/>
    <w:unhideWhenUsed/>
    <w:qFormat/>
    <w:rsid w:val="006E126D"/>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
    <w:basedOn w:val="DefaultParagraphFont"/>
    <w:link w:val="FootnoteText"/>
    <w:uiPriority w:val="99"/>
    <w:rsid w:val="006E126D"/>
    <w:rPr>
      <w:lang w:val="es-ES"/>
    </w:rPr>
  </w:style>
  <w:style w:type="character" w:styleId="FootnoteReference">
    <w:name w:val="footnote reference"/>
    <w:aliases w:val="Footnote text,Footnote Text1,Footnote Text2,ftref,16 Point,Superscript 6 Point,Superscript 6 Point + 11 pt,BVI fnr,BVI fnr Car Car,BVI fnr Car,BVI fnr Car Car Car Car,number,Footnote reference number,Footnote symbol,note TESI,SUPERS,f"/>
    <w:basedOn w:val="DefaultParagraphFont"/>
    <w:link w:val="CharCharCharCharCarChar"/>
    <w:uiPriority w:val="99"/>
    <w:unhideWhenUsed/>
    <w:qFormat/>
    <w:rsid w:val="006E126D"/>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C41C73"/>
    <w:rPr>
      <w:sz w:val="22"/>
      <w:szCs w:val="22"/>
      <w:lang w:val="es-ES"/>
    </w:rPr>
  </w:style>
  <w:style w:type="character" w:customStyle="1" w:styleId="Heading3Char">
    <w:name w:val="Heading 3 Char"/>
    <w:aliases w:val="Char Char3,Heading 3 Char1 Char1,Heading 3 Char Char Char1,Char Char Char Char1,Char Char1 Char1,Heading 3 Char1 Char Char,Heading 3 Char Char Char Char,Char Char Char Char Char,Char Char1 Char Char,Char Char Char2,Heading 3 Char2 Char"/>
    <w:basedOn w:val="DefaultParagraphFont"/>
    <w:link w:val="Heading3"/>
    <w:rsid w:val="00C41C73"/>
    <w:rPr>
      <w:sz w:val="22"/>
      <w:szCs w:val="22"/>
      <w:lang w:val="es-ES"/>
    </w:rPr>
  </w:style>
  <w:style w:type="character" w:customStyle="1" w:styleId="Heading4Char">
    <w:name w:val="Heading 4 Char"/>
    <w:aliases w:val="Heading 11 Char,para 4 Char,Título 41 Char,heading 4 Char,Heading 41 Char,标题 41 Char,He=ding 41 Char"/>
    <w:basedOn w:val="DefaultParagraphFont"/>
    <w:link w:val="Heading4"/>
    <w:rsid w:val="00C41C73"/>
    <w:rPr>
      <w:sz w:val="22"/>
      <w:szCs w:val="22"/>
      <w:lang w:val="es-ES"/>
    </w:rPr>
  </w:style>
  <w:style w:type="character" w:customStyle="1" w:styleId="Heading5Char">
    <w:name w:val="Heading 5 Char"/>
    <w:basedOn w:val="DefaultParagraphFont"/>
    <w:link w:val="Heading5"/>
    <w:rsid w:val="00C41C73"/>
    <w:rPr>
      <w:sz w:val="22"/>
      <w:szCs w:val="22"/>
      <w:lang w:val="es-ES"/>
    </w:rPr>
  </w:style>
  <w:style w:type="character" w:customStyle="1" w:styleId="Heading6Char">
    <w:name w:val="Heading 6 Char"/>
    <w:basedOn w:val="DefaultParagraphFont"/>
    <w:link w:val="Heading6"/>
    <w:rsid w:val="00C41C73"/>
    <w:rPr>
      <w:rFonts w:ascii="Arial" w:hAnsi="Arial"/>
      <w:i/>
      <w:sz w:val="22"/>
      <w:szCs w:val="22"/>
      <w:lang w:val="es-ES"/>
    </w:rPr>
  </w:style>
  <w:style w:type="character" w:customStyle="1" w:styleId="Heading7Char">
    <w:name w:val="Heading 7 Char"/>
    <w:basedOn w:val="DefaultParagraphFont"/>
    <w:link w:val="Heading7"/>
    <w:rsid w:val="00C41C73"/>
    <w:rPr>
      <w:rFonts w:ascii="Arial" w:hAnsi="Arial"/>
      <w:sz w:val="22"/>
      <w:szCs w:val="22"/>
      <w:lang w:val="es-ES"/>
    </w:rPr>
  </w:style>
  <w:style w:type="character" w:customStyle="1" w:styleId="Heading8Char">
    <w:name w:val="Heading 8 Char"/>
    <w:basedOn w:val="DefaultParagraphFont"/>
    <w:link w:val="Heading8"/>
    <w:rsid w:val="00C41C73"/>
    <w:rPr>
      <w:b/>
      <w:sz w:val="22"/>
      <w:szCs w:val="22"/>
      <w:lang w:val="es-ES"/>
    </w:rPr>
  </w:style>
  <w:style w:type="character" w:customStyle="1" w:styleId="Heading9Char">
    <w:name w:val="Heading 9 Char"/>
    <w:basedOn w:val="DefaultParagraphFont"/>
    <w:link w:val="Heading9"/>
    <w:rsid w:val="00C41C73"/>
    <w:rPr>
      <w:rFonts w:ascii="Arial" w:hAnsi="Arial"/>
      <w:i/>
      <w:sz w:val="18"/>
      <w:szCs w:val="22"/>
      <w:lang w:val="es-ES"/>
    </w:rPr>
  </w:style>
  <w:style w:type="character" w:customStyle="1" w:styleId="HeaderChar">
    <w:name w:val="Header Char"/>
    <w:basedOn w:val="DefaultParagraphFont"/>
    <w:link w:val="Header"/>
    <w:rsid w:val="00C41C73"/>
    <w:rPr>
      <w:sz w:val="22"/>
      <w:szCs w:val="22"/>
      <w:lang w:val="es-ES"/>
    </w:rPr>
  </w:style>
  <w:style w:type="character" w:customStyle="1" w:styleId="FooterChar">
    <w:name w:val="Footer Char"/>
    <w:basedOn w:val="DefaultParagraphFont"/>
    <w:link w:val="Footer"/>
    <w:uiPriority w:val="99"/>
    <w:rsid w:val="00C41C73"/>
    <w:rPr>
      <w:sz w:val="22"/>
      <w:szCs w:val="22"/>
      <w:lang w:val="es-ES"/>
    </w:rPr>
  </w:style>
  <w:style w:type="character" w:customStyle="1" w:styleId="BodyText3Char">
    <w:name w:val="Body Text 3 Char"/>
    <w:basedOn w:val="DefaultParagraphFont"/>
    <w:link w:val="BodyText3"/>
    <w:semiHidden/>
    <w:rsid w:val="00C41C73"/>
    <w:rPr>
      <w:sz w:val="16"/>
      <w:szCs w:val="16"/>
      <w:lang w:val="es-ES"/>
    </w:rPr>
  </w:style>
  <w:style w:type="character" w:customStyle="1" w:styleId="BodyTextIndent3Char">
    <w:name w:val="Body Text Indent 3 Char"/>
    <w:basedOn w:val="DefaultParagraphFont"/>
    <w:link w:val="BodyTextIndent3"/>
    <w:semiHidden/>
    <w:rsid w:val="00C41C73"/>
    <w:rPr>
      <w:sz w:val="16"/>
      <w:szCs w:val="16"/>
      <w:lang w:val="es-ES"/>
    </w:rPr>
  </w:style>
  <w:style w:type="character" w:customStyle="1" w:styleId="PlainTextChar">
    <w:name w:val="Plain Text Char"/>
    <w:basedOn w:val="DefaultParagraphFont"/>
    <w:link w:val="PlainText"/>
    <w:semiHidden/>
    <w:rsid w:val="00C41C73"/>
    <w:rPr>
      <w:rFonts w:ascii="Courier New" w:hAnsi="Courier New" w:cs="Courier New"/>
      <w:szCs w:val="22"/>
      <w:lang w:val="es-ES"/>
    </w:rPr>
  </w:style>
  <w:style w:type="character" w:customStyle="1" w:styleId="SubtitleChar">
    <w:name w:val="Subtitle Char"/>
    <w:basedOn w:val="DefaultParagraphFont"/>
    <w:link w:val="Subtitle"/>
    <w:rsid w:val="00C41C73"/>
    <w:rPr>
      <w:rFonts w:ascii="Arial" w:hAnsi="Arial" w:cs="Arial"/>
      <w:sz w:val="22"/>
      <w:szCs w:val="22"/>
      <w:lang w:val="es-ES"/>
    </w:rPr>
  </w:style>
  <w:style w:type="character" w:customStyle="1" w:styleId="TitleChar">
    <w:name w:val="Title Char"/>
    <w:basedOn w:val="DefaultParagraphFont"/>
    <w:link w:val="Title"/>
    <w:rsid w:val="00C41C73"/>
    <w:rPr>
      <w:rFonts w:ascii="Arial" w:hAnsi="Arial" w:cs="Arial"/>
      <w:b/>
      <w:bCs/>
      <w:kern w:val="28"/>
      <w:sz w:val="22"/>
      <w:szCs w:val="22"/>
      <w:lang w:val="es-ES"/>
    </w:rPr>
  </w:style>
  <w:style w:type="character" w:customStyle="1" w:styleId="DateChar">
    <w:name w:val="Date Char"/>
    <w:basedOn w:val="DefaultParagraphFont"/>
    <w:link w:val="Date"/>
    <w:rsid w:val="00C41C73"/>
    <w:rPr>
      <w:sz w:val="22"/>
      <w:szCs w:val="22"/>
      <w:lang w:val="es-ES"/>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C41C73"/>
    <w:pPr>
      <w:spacing w:after="160" w:line="240" w:lineRule="exact"/>
    </w:pPr>
    <w:rPr>
      <w:sz w:val="20"/>
      <w:szCs w:val="20"/>
      <w:vertAlign w:val="superscript"/>
    </w:rPr>
  </w:style>
  <w:style w:type="paragraph" w:styleId="Revision">
    <w:name w:val="Revision"/>
    <w:hidden/>
    <w:uiPriority w:val="99"/>
    <w:semiHidden/>
    <w:rsid w:val="00C41C73"/>
    <w:rPr>
      <w:sz w:val="22"/>
      <w:szCs w:val="22"/>
    </w:rPr>
  </w:style>
  <w:style w:type="table" w:customStyle="1" w:styleId="TableGrid20">
    <w:name w:val="Table Grid2"/>
    <w:basedOn w:val="TableNormal"/>
    <w:next w:val="TableGrid"/>
    <w:rsid w:val="00C41C73"/>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
    <w:basedOn w:val="TableNormal"/>
    <w:next w:val="TableGrid"/>
    <w:rsid w:val="00C41C73"/>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ontentpasted0">
    <w:name w:val="contentpasted0"/>
    <w:basedOn w:val="DefaultParagraphFont"/>
    <w:rsid w:val="00C41C73"/>
  </w:style>
  <w:style w:type="paragraph" w:styleId="ListParagraph">
    <w:name w:val="List Paragraph"/>
    <w:aliases w:val="List Paragraph1,Table/Figure Heading,En tête 1,List Paragraph (numbered (a)),Lapis Bulleted List,Dot pt,F5 List Paragraph,No Spacing1,List Paragraph Char Char Char,Indicator Text,Numbered Para 1,Bullet 1,List Paragraph12,Bullet Points,L"/>
    <w:basedOn w:val="Normal"/>
    <w:link w:val="ListParagraphChar"/>
    <w:uiPriority w:val="34"/>
    <w:qFormat/>
    <w:rsid w:val="00C41C73"/>
    <w:pPr>
      <w:spacing w:after="160" w:line="256" w:lineRule="auto"/>
      <w:ind w:left="720"/>
      <w:contextualSpacing/>
      <w:jc w:val="left"/>
    </w:pPr>
    <w:rPr>
      <w:rFonts w:asciiTheme="minorHAnsi" w:eastAsiaTheme="minorHAnsi" w:hAnsiTheme="minorHAnsi" w:cstheme="minorBidi"/>
    </w:rPr>
  </w:style>
  <w:style w:type="paragraph" w:customStyle="1" w:styleId="yiv0547830983msonormal">
    <w:name w:val="yiv0547830983msonormal"/>
    <w:basedOn w:val="Normal"/>
    <w:rsid w:val="00C41C73"/>
    <w:pPr>
      <w:spacing w:before="100" w:beforeAutospacing="1" w:after="100" w:afterAutospacing="1"/>
      <w:jc w:val="left"/>
    </w:pPr>
    <w:rPr>
      <w:sz w:val="24"/>
      <w:szCs w:val="24"/>
      <w:lang w:eastAsia="en-GB"/>
    </w:rPr>
  </w:style>
  <w:style w:type="character" w:customStyle="1" w:styleId="contentpasted2">
    <w:name w:val="contentpasted2"/>
    <w:basedOn w:val="DefaultParagraphFont"/>
    <w:rsid w:val="00C41C73"/>
  </w:style>
  <w:style w:type="paragraph" w:styleId="BodyTextIndent">
    <w:name w:val="Body Text Indent"/>
    <w:basedOn w:val="Normal"/>
    <w:link w:val="BodyTextIndentChar"/>
    <w:uiPriority w:val="99"/>
    <w:semiHidden/>
    <w:unhideWhenUsed/>
    <w:rsid w:val="00C41C73"/>
    <w:pPr>
      <w:spacing w:after="120"/>
      <w:ind w:left="283"/>
    </w:pPr>
  </w:style>
  <w:style w:type="character" w:customStyle="1" w:styleId="BodyTextIndentChar">
    <w:name w:val="Body Text Indent Char"/>
    <w:basedOn w:val="DefaultParagraphFont"/>
    <w:link w:val="BodyTextIndent"/>
    <w:uiPriority w:val="99"/>
    <w:semiHidden/>
    <w:rsid w:val="00C41C73"/>
    <w:rPr>
      <w:sz w:val="22"/>
      <w:szCs w:val="22"/>
      <w:lang w:val="es-ES"/>
    </w:rPr>
  </w:style>
  <w:style w:type="character" w:customStyle="1" w:styleId="ListParagraphChar">
    <w:name w:val="List Paragraph Char"/>
    <w:aliases w:val="List Paragraph1 Char,Table/Figure Heading Char,En tête 1 Char,List Paragraph (numbered (a)) Char,Lapis Bulleted List Char,Dot pt Char,F5 List Paragraph Char,No Spacing1 Char,List Paragraph Char Char Char Char,Indicator Text Char"/>
    <w:link w:val="ListParagraph"/>
    <w:uiPriority w:val="34"/>
    <w:qFormat/>
    <w:rsid w:val="00C41C73"/>
    <w:rPr>
      <w:rFonts w:asciiTheme="minorHAnsi" w:eastAsiaTheme="minorHAnsi" w:hAnsiTheme="minorHAnsi" w:cstheme="minorBidi"/>
      <w:sz w:val="22"/>
      <w:szCs w:val="22"/>
      <w:lang w:val="es-ES"/>
    </w:rPr>
  </w:style>
  <w:style w:type="paragraph" w:styleId="EndnoteText">
    <w:name w:val="endnote text"/>
    <w:basedOn w:val="Normal"/>
    <w:link w:val="EndnoteTextChar"/>
    <w:uiPriority w:val="99"/>
    <w:semiHidden/>
    <w:unhideWhenUsed/>
    <w:rsid w:val="00C22F85"/>
    <w:rPr>
      <w:sz w:val="20"/>
      <w:szCs w:val="20"/>
    </w:rPr>
  </w:style>
  <w:style w:type="character" w:customStyle="1" w:styleId="EndnoteTextChar">
    <w:name w:val="Endnote Text Char"/>
    <w:basedOn w:val="DefaultParagraphFont"/>
    <w:link w:val="EndnoteText"/>
    <w:uiPriority w:val="99"/>
    <w:semiHidden/>
    <w:rsid w:val="00C22F85"/>
    <w:rPr>
      <w:lang w:val="es-ES"/>
    </w:rPr>
  </w:style>
  <w:style w:type="character" w:styleId="EndnoteReference">
    <w:name w:val="endnote reference"/>
    <w:basedOn w:val="DefaultParagraphFont"/>
    <w:uiPriority w:val="99"/>
    <w:semiHidden/>
    <w:unhideWhenUsed/>
    <w:rsid w:val="00C22F85"/>
    <w:rPr>
      <w:vertAlign w:val="superscript"/>
    </w:rPr>
  </w:style>
  <w:style w:type="character" w:styleId="Hyperlink">
    <w:name w:val="Hyperlink"/>
    <w:basedOn w:val="DefaultParagraphFont"/>
    <w:uiPriority w:val="99"/>
    <w:unhideWhenUsed/>
    <w:rsid w:val="00320D0F"/>
    <w:rPr>
      <w:color w:val="0000FF" w:themeColor="hyperlink"/>
      <w:u w:val="single"/>
    </w:rPr>
  </w:style>
  <w:style w:type="character" w:styleId="UnresolvedMention">
    <w:name w:val="Unresolved Mention"/>
    <w:basedOn w:val="DefaultParagraphFont"/>
    <w:uiPriority w:val="99"/>
    <w:semiHidden/>
    <w:unhideWhenUsed/>
    <w:rsid w:val="00320D0F"/>
    <w:rPr>
      <w:color w:val="605E5C"/>
      <w:shd w:val="clear" w:color="auto" w:fill="E1DFDD"/>
    </w:rPr>
  </w:style>
  <w:style w:type="character" w:styleId="FollowedHyperlink">
    <w:name w:val="FollowedHyperlink"/>
    <w:basedOn w:val="DefaultParagraphFont"/>
    <w:uiPriority w:val="99"/>
    <w:semiHidden/>
    <w:unhideWhenUsed/>
    <w:rsid w:val="000E2026"/>
    <w:rPr>
      <w:color w:val="800080" w:themeColor="followedHyperlink"/>
      <w:u w:val="single"/>
    </w:rPr>
  </w:style>
  <w:style w:type="numbering" w:customStyle="1" w:styleId="1111111">
    <w:name w:val="1 / 1.1 / 1.1.11"/>
    <w:basedOn w:val="NoList"/>
    <w:next w:val="111111"/>
    <w:semiHidden/>
    <w:rsid w:val="000E2026"/>
  </w:style>
  <w:style w:type="numbering" w:customStyle="1" w:styleId="1ai1">
    <w:name w:val="1 / a / i1"/>
    <w:basedOn w:val="NoList"/>
    <w:next w:val="1ai"/>
    <w:semiHidden/>
    <w:rsid w:val="000E2026"/>
  </w:style>
  <w:style w:type="numbering" w:customStyle="1" w:styleId="ArticleSection1">
    <w:name w:val="Article / Section1"/>
    <w:basedOn w:val="NoList"/>
    <w:next w:val="ArticleSection"/>
    <w:semiHidden/>
    <w:rsid w:val="000E202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71474779">
      <w:bodyDiv w:val="1"/>
      <w:marLeft w:val="0"/>
      <w:marRight w:val="0"/>
      <w:marTop w:val="0"/>
      <w:marBottom w:val="0"/>
      <w:divBdr>
        <w:top w:val="none" w:sz="0" w:space="0" w:color="auto"/>
        <w:left w:val="none" w:sz="0" w:space="0" w:color="auto"/>
        <w:bottom w:val="none" w:sz="0" w:space="0" w:color="auto"/>
        <w:right w:val="none" w:sz="0" w:space="0" w:color="auto"/>
      </w:divBdr>
    </w:div>
    <w:div w:id="298220790">
      <w:bodyDiv w:val="1"/>
      <w:marLeft w:val="0"/>
      <w:marRight w:val="0"/>
      <w:marTop w:val="0"/>
      <w:marBottom w:val="0"/>
      <w:divBdr>
        <w:top w:val="none" w:sz="0" w:space="0" w:color="auto"/>
        <w:left w:val="none" w:sz="0" w:space="0" w:color="auto"/>
        <w:bottom w:val="none" w:sz="0" w:space="0" w:color="auto"/>
        <w:right w:val="none" w:sz="0" w:space="0" w:color="auto"/>
      </w:divBdr>
    </w:div>
    <w:div w:id="392890391">
      <w:bodyDiv w:val="1"/>
      <w:marLeft w:val="0"/>
      <w:marRight w:val="0"/>
      <w:marTop w:val="0"/>
      <w:marBottom w:val="0"/>
      <w:divBdr>
        <w:top w:val="none" w:sz="0" w:space="0" w:color="auto"/>
        <w:left w:val="none" w:sz="0" w:space="0" w:color="auto"/>
        <w:bottom w:val="none" w:sz="0" w:space="0" w:color="auto"/>
        <w:right w:val="none" w:sz="0" w:space="0" w:color="auto"/>
      </w:divBdr>
    </w:div>
    <w:div w:id="650015331">
      <w:bodyDiv w:val="1"/>
      <w:marLeft w:val="0"/>
      <w:marRight w:val="0"/>
      <w:marTop w:val="0"/>
      <w:marBottom w:val="0"/>
      <w:divBdr>
        <w:top w:val="none" w:sz="0" w:space="0" w:color="auto"/>
        <w:left w:val="none" w:sz="0" w:space="0" w:color="auto"/>
        <w:bottom w:val="none" w:sz="0" w:space="0" w:color="auto"/>
        <w:right w:val="none" w:sz="0" w:space="0" w:color="auto"/>
      </w:divBdr>
    </w:div>
    <w:div w:id="701638400">
      <w:bodyDiv w:val="1"/>
      <w:marLeft w:val="0"/>
      <w:marRight w:val="0"/>
      <w:marTop w:val="0"/>
      <w:marBottom w:val="0"/>
      <w:divBdr>
        <w:top w:val="none" w:sz="0" w:space="0" w:color="auto"/>
        <w:left w:val="none" w:sz="0" w:space="0" w:color="auto"/>
        <w:bottom w:val="none" w:sz="0" w:space="0" w:color="auto"/>
        <w:right w:val="none" w:sz="0" w:space="0" w:color="auto"/>
      </w:divBdr>
    </w:div>
    <w:div w:id="744104521">
      <w:bodyDiv w:val="1"/>
      <w:marLeft w:val="0"/>
      <w:marRight w:val="0"/>
      <w:marTop w:val="0"/>
      <w:marBottom w:val="0"/>
      <w:divBdr>
        <w:top w:val="none" w:sz="0" w:space="0" w:color="auto"/>
        <w:left w:val="none" w:sz="0" w:space="0" w:color="auto"/>
        <w:bottom w:val="none" w:sz="0" w:space="0" w:color="auto"/>
        <w:right w:val="none" w:sz="0" w:space="0" w:color="auto"/>
      </w:divBdr>
    </w:div>
    <w:div w:id="1002123911">
      <w:bodyDiv w:val="1"/>
      <w:marLeft w:val="0"/>
      <w:marRight w:val="0"/>
      <w:marTop w:val="0"/>
      <w:marBottom w:val="0"/>
      <w:divBdr>
        <w:top w:val="none" w:sz="0" w:space="0" w:color="auto"/>
        <w:left w:val="none" w:sz="0" w:space="0" w:color="auto"/>
        <w:bottom w:val="none" w:sz="0" w:space="0" w:color="auto"/>
        <w:right w:val="none" w:sz="0" w:space="0" w:color="auto"/>
      </w:divBdr>
    </w:div>
    <w:div w:id="1114131378">
      <w:bodyDiv w:val="1"/>
      <w:marLeft w:val="0"/>
      <w:marRight w:val="0"/>
      <w:marTop w:val="0"/>
      <w:marBottom w:val="0"/>
      <w:divBdr>
        <w:top w:val="none" w:sz="0" w:space="0" w:color="auto"/>
        <w:left w:val="none" w:sz="0" w:space="0" w:color="auto"/>
        <w:bottom w:val="none" w:sz="0" w:space="0" w:color="auto"/>
        <w:right w:val="none" w:sz="0" w:space="0" w:color="auto"/>
      </w:divBdr>
    </w:div>
    <w:div w:id="1136796508">
      <w:bodyDiv w:val="1"/>
      <w:marLeft w:val="0"/>
      <w:marRight w:val="0"/>
      <w:marTop w:val="0"/>
      <w:marBottom w:val="0"/>
      <w:divBdr>
        <w:top w:val="none" w:sz="0" w:space="0" w:color="auto"/>
        <w:left w:val="none" w:sz="0" w:space="0" w:color="auto"/>
        <w:bottom w:val="none" w:sz="0" w:space="0" w:color="auto"/>
        <w:right w:val="none" w:sz="0" w:space="0" w:color="auto"/>
      </w:divBdr>
    </w:div>
    <w:div w:id="1272401306">
      <w:bodyDiv w:val="1"/>
      <w:marLeft w:val="0"/>
      <w:marRight w:val="0"/>
      <w:marTop w:val="0"/>
      <w:marBottom w:val="0"/>
      <w:divBdr>
        <w:top w:val="none" w:sz="0" w:space="0" w:color="auto"/>
        <w:left w:val="none" w:sz="0" w:space="0" w:color="auto"/>
        <w:bottom w:val="none" w:sz="0" w:space="0" w:color="auto"/>
        <w:right w:val="none" w:sz="0" w:space="0" w:color="auto"/>
      </w:divBdr>
    </w:div>
    <w:div w:id="1393195865">
      <w:bodyDiv w:val="1"/>
      <w:marLeft w:val="0"/>
      <w:marRight w:val="0"/>
      <w:marTop w:val="0"/>
      <w:marBottom w:val="0"/>
      <w:divBdr>
        <w:top w:val="none" w:sz="0" w:space="0" w:color="auto"/>
        <w:left w:val="none" w:sz="0" w:space="0" w:color="auto"/>
        <w:bottom w:val="none" w:sz="0" w:space="0" w:color="auto"/>
        <w:right w:val="none" w:sz="0" w:space="0" w:color="auto"/>
      </w:divBdr>
    </w:div>
    <w:div w:id="1436711287">
      <w:bodyDiv w:val="1"/>
      <w:marLeft w:val="0"/>
      <w:marRight w:val="0"/>
      <w:marTop w:val="0"/>
      <w:marBottom w:val="0"/>
      <w:divBdr>
        <w:top w:val="none" w:sz="0" w:space="0" w:color="auto"/>
        <w:left w:val="none" w:sz="0" w:space="0" w:color="auto"/>
        <w:bottom w:val="none" w:sz="0" w:space="0" w:color="auto"/>
        <w:right w:val="none" w:sz="0" w:space="0" w:color="auto"/>
      </w:divBdr>
    </w:div>
    <w:div w:id="1563176204">
      <w:bodyDiv w:val="1"/>
      <w:marLeft w:val="0"/>
      <w:marRight w:val="0"/>
      <w:marTop w:val="0"/>
      <w:marBottom w:val="0"/>
      <w:divBdr>
        <w:top w:val="none" w:sz="0" w:space="0" w:color="auto"/>
        <w:left w:val="none" w:sz="0" w:space="0" w:color="auto"/>
        <w:bottom w:val="none" w:sz="0" w:space="0" w:color="auto"/>
        <w:right w:val="none" w:sz="0" w:space="0" w:color="auto"/>
      </w:divBdr>
    </w:div>
    <w:div w:id="1575165415">
      <w:bodyDiv w:val="1"/>
      <w:marLeft w:val="0"/>
      <w:marRight w:val="0"/>
      <w:marTop w:val="0"/>
      <w:marBottom w:val="0"/>
      <w:divBdr>
        <w:top w:val="none" w:sz="0" w:space="0" w:color="auto"/>
        <w:left w:val="none" w:sz="0" w:space="0" w:color="auto"/>
        <w:bottom w:val="none" w:sz="0" w:space="0" w:color="auto"/>
        <w:right w:val="none" w:sz="0" w:space="0" w:color="auto"/>
      </w:divBdr>
    </w:div>
    <w:div w:id="1614555614">
      <w:bodyDiv w:val="1"/>
      <w:marLeft w:val="0"/>
      <w:marRight w:val="0"/>
      <w:marTop w:val="0"/>
      <w:marBottom w:val="0"/>
      <w:divBdr>
        <w:top w:val="none" w:sz="0" w:space="0" w:color="auto"/>
        <w:left w:val="none" w:sz="0" w:space="0" w:color="auto"/>
        <w:bottom w:val="none" w:sz="0" w:space="0" w:color="auto"/>
        <w:right w:val="none" w:sz="0" w:space="0" w:color="auto"/>
      </w:divBdr>
    </w:div>
    <w:div w:id="1648318395">
      <w:bodyDiv w:val="1"/>
      <w:marLeft w:val="0"/>
      <w:marRight w:val="0"/>
      <w:marTop w:val="0"/>
      <w:marBottom w:val="0"/>
      <w:divBdr>
        <w:top w:val="none" w:sz="0" w:space="0" w:color="auto"/>
        <w:left w:val="none" w:sz="0" w:space="0" w:color="auto"/>
        <w:bottom w:val="none" w:sz="0" w:space="0" w:color="auto"/>
        <w:right w:val="none" w:sz="0" w:space="0" w:color="auto"/>
      </w:divBdr>
    </w:div>
    <w:div w:id="1697386517">
      <w:bodyDiv w:val="1"/>
      <w:marLeft w:val="0"/>
      <w:marRight w:val="0"/>
      <w:marTop w:val="0"/>
      <w:marBottom w:val="0"/>
      <w:divBdr>
        <w:top w:val="none" w:sz="0" w:space="0" w:color="auto"/>
        <w:left w:val="none" w:sz="0" w:space="0" w:color="auto"/>
        <w:bottom w:val="none" w:sz="0" w:space="0" w:color="auto"/>
        <w:right w:val="none" w:sz="0" w:space="0" w:color="auto"/>
      </w:divBdr>
    </w:div>
    <w:div w:id="1860046557">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 w:id="1901750336">
      <w:bodyDiv w:val="1"/>
      <w:marLeft w:val="0"/>
      <w:marRight w:val="0"/>
      <w:marTop w:val="0"/>
      <w:marBottom w:val="0"/>
      <w:divBdr>
        <w:top w:val="none" w:sz="0" w:space="0" w:color="auto"/>
        <w:left w:val="none" w:sz="0" w:space="0" w:color="auto"/>
        <w:bottom w:val="none" w:sz="0" w:space="0" w:color="auto"/>
        <w:right w:val="none" w:sz="0" w:space="0" w:color="auto"/>
      </w:divBdr>
    </w:div>
    <w:div w:id="21407569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5.xml"/><Relationship Id="rId28"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6.xml"/><Relationship Id="rId27" Type="http://schemas.openxmlformats.org/officeDocument/2006/relationships/header" Target="header7.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aleen\United%20Nations\UNEP-UNMFS-Shared_drives%20-%20General\DRIVE%20J%20-%20Meeting\93rd\Templates\Eec93G.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0BE8FD96EBD4FAFB3E455E70BB1CF7B"/>
        <w:category>
          <w:name w:val="General"/>
          <w:gallery w:val="placeholder"/>
        </w:category>
        <w:types>
          <w:type w:val="bbPlcHdr"/>
        </w:types>
        <w:behaviors>
          <w:behavior w:val="content"/>
        </w:behaviors>
        <w:guid w:val="{C2AFF687-7E8F-44CA-A4DE-B1D930373600}"/>
      </w:docPartPr>
      <w:docPartBody>
        <w:p w:rsidR="00DA7CA3" w:rsidRDefault="00CE4ECD" w:rsidP="00CE4ECD">
          <w:pPr>
            <w:pStyle w:val="A0BE8FD96EBD4FAFB3E455E70BB1CF7B"/>
          </w:pPr>
          <w:r w:rsidRPr="001F422F">
            <w:rPr>
              <w:rStyle w:val="PlaceholderText"/>
              <w:color w:val="000000" w:themeColor="text1"/>
              <w:sz w:val="20"/>
              <w:szCs w:val="20"/>
              <w:highlight w:val="lightGray"/>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Univers">
    <w:altName w:val="Univers"/>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default"/>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2456"/>
    <w:rsid w:val="000158D0"/>
    <w:rsid w:val="00081329"/>
    <w:rsid w:val="00102C9E"/>
    <w:rsid w:val="00272456"/>
    <w:rsid w:val="002E5B11"/>
    <w:rsid w:val="003F20C2"/>
    <w:rsid w:val="00550922"/>
    <w:rsid w:val="00622569"/>
    <w:rsid w:val="00625554"/>
    <w:rsid w:val="006A5803"/>
    <w:rsid w:val="006C0745"/>
    <w:rsid w:val="00A34BB8"/>
    <w:rsid w:val="00AF5D3B"/>
    <w:rsid w:val="00B352D2"/>
    <w:rsid w:val="00CE4ECD"/>
    <w:rsid w:val="00CF51D6"/>
    <w:rsid w:val="00D130B2"/>
    <w:rsid w:val="00D2179A"/>
    <w:rsid w:val="00D87B31"/>
    <w:rsid w:val="00DA7CA3"/>
    <w:rsid w:val="00E605E2"/>
    <w:rsid w:val="00EF3347"/>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en-CA" w:eastAsia="en-CA"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E4ECD"/>
    <w:rPr>
      <w:color w:val="808080"/>
    </w:rPr>
  </w:style>
  <w:style w:type="paragraph" w:customStyle="1" w:styleId="A0BE8FD96EBD4FAFB3E455E70BB1CF7B">
    <w:name w:val="A0BE8FD96EBD4FAFB3E455E70BB1CF7B"/>
    <w:rsid w:val="00CE4ECD"/>
    <w:rPr>
      <w:lang w:val="en-US"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ocument_x0020_Number xmlns="6b03d5a6-c642-4a08-93b6-965b66bfac2e">UNEP/OzL.Pro/ExCom/93/35</Document_x0020_Number>
    <Part_x0020_I_x003a__x0020_Online_x002f_Part_x0020_II_x003a__x0020_In_x0020_Person xmlns="06f771d2-e9c4-49f6-918c-e8f42cc522aa">Part I</Part_x0020_I_x003a__x0020_Online_x002f_Part_x0020_II_x003a__x0020_In_x0020_Person>
    <DocumentType xmlns="64e33b30-101d-41de-b951-961aab25ea29">Pre-session</DocumentTyp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4485A71B8AC2E43A0CB2A8996969BFF" ma:contentTypeVersion="5" ma:contentTypeDescription="Create a new document." ma:contentTypeScope="" ma:versionID="f0ffba110fd2197e11745fa11b39967c">
  <xsd:schema xmlns:xsd="http://www.w3.org/2001/XMLSchema" xmlns:p="http://schemas.microsoft.com/office/2006/metadata/properties" xmlns:ns2="6b03d5a6-c642-4a08-93b6-965b66bfac2e" xmlns:ns3="64e33b30-101d-41de-b951-961aab25ea29" xmlns:ns4="06f771d2-e9c4-49f6-918c-e8f42cc522aa" targetNamespace="http://schemas.microsoft.com/office/2006/metadata/properties" ma:root="true" ma:fieldsID="777c9ad5835d2c0e73c090edbd65feaa" ns2:_="" ns3:_="" ns4:_="">
    <xsd:import namespace="6b03d5a6-c642-4a08-93b6-965b66bfac2e"/>
    <xsd:import namespace="64e33b30-101d-41de-b951-961aab25ea29"/>
    <xsd:import namespace="06f771d2-e9c4-49f6-918c-e8f42cc522aa"/>
    <xsd:element name="properties">
      <xsd:complexType>
        <xsd:sequence>
          <xsd:element name="documentManagement">
            <xsd:complexType>
              <xsd:all>
                <xsd:element ref="ns2:Document_x0020_Number" minOccurs="0"/>
                <xsd:element ref="ns3:DocumentType" minOccurs="0"/>
                <xsd:element ref="ns4:Part_x0020_I_x003a__x0020_Online_x002f_Part_x0020_II_x003a__x0020_In_x0020_Person" minOccurs="0"/>
              </xsd:all>
            </xsd:complexType>
          </xsd:element>
        </xsd:sequence>
      </xsd:complexType>
    </xsd:element>
  </xsd:schema>
  <xsd:schema xmlns:xsd="http://www.w3.org/2001/XMLSchema" xmlns:dms="http://schemas.microsoft.com/office/2006/documentManagement/types" targetNamespace="6b03d5a6-c642-4a08-93b6-965b66bfac2e" elementFormDefault="qualified">
    <xsd:import namespace="http://schemas.microsoft.com/office/2006/documentManagement/types"/>
    <xsd:element name="Document_x0020_Number" ma:index="8" nillable="true" ma:displayName="Document Number" ma:default="UNEP/OzL.Pro/ExCom/64/" ma:internalName="Document_x0020_Number">
      <xsd:simpleType>
        <xsd:restriction base="dms:Text">
          <xsd:maxLength value="255"/>
        </xsd:restriction>
      </xsd:simpleType>
    </xsd:element>
  </xsd:schema>
  <xsd:schema xmlns:xsd="http://www.w3.org/2001/XMLSchema" xmlns:dms="http://schemas.microsoft.com/office/2006/documentManagement/types" targetNamespace="64e33b30-101d-41de-b951-961aab25ea29"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xsd="http://www.w3.org/2001/XMLSchema" xmlns:dms="http://schemas.microsoft.com/office/2006/documentManagement/types" targetNamespace="06f771d2-e9c4-49f6-918c-e8f42cc522aa" elementFormDefault="qualified">
    <xsd:import namespace="http://schemas.microsoft.com/office/2006/documentManagement/types"/>
    <xsd:element name="Part_x0020_I_x003a__x0020_Online_x002f_Part_x0020_II_x003a__x0020_In_x0020_Person" ma:index="10" nillable="true" ma:displayName="Part I: Online/Part II: In Person" ma:default="Part I" ma:format="Dropdown" ma:internalName="Part_x0020_I_x003a__x0020_Online_x002f_Part_x0020_II_x003a__x0020_In_x0020_Person">
      <xsd:simpleType>
        <xsd:restriction base="dms:Choice">
          <xsd:enumeration value="Part I"/>
          <xsd:enumeration value="Part II"/>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167F36D6-4402-4DB6-B673-C4A17DD7A266}"/>
</file>

<file path=customXml/itemProps2.xml><?xml version="1.0" encoding="utf-8"?>
<ds:datastoreItem xmlns:ds="http://schemas.openxmlformats.org/officeDocument/2006/customXml" ds:itemID="{690E6A70-B12D-4E8F-9862-49011D065232}"/>
</file>

<file path=customXml/itemProps3.xml><?xml version="1.0" encoding="utf-8"?>
<ds:datastoreItem xmlns:ds="http://schemas.openxmlformats.org/officeDocument/2006/customXml" ds:itemID="{7592A24F-4CE0-4842-8839-18C0B0D5F7D1}"/>
</file>

<file path=customXml/itemProps4.xml><?xml version="1.0" encoding="utf-8"?>
<ds:datastoreItem xmlns:ds="http://schemas.openxmlformats.org/officeDocument/2006/customXml" ds:itemID="{73EC494D-4F6C-43F8-8B2B-962BD63D8FB2}"/>
</file>

<file path=docProps/app.xml><?xml version="1.0" encoding="utf-8"?>
<Properties xmlns="http://schemas.openxmlformats.org/officeDocument/2006/extended-properties" xmlns:vt="http://schemas.openxmlformats.org/officeDocument/2006/docPropsVTypes">
  <Template>Eec93G</Template>
  <TotalTime>3</TotalTime>
  <Pages>24</Pages>
  <Words>11092</Words>
  <Characters>63231</Characters>
  <Application>Microsoft Office Word</Application>
  <DocSecurity>0</DocSecurity>
  <Lines>526</Lines>
  <Paragraphs>148</Paragraphs>
  <ScaleCrop>false</ScaleCrop>
  <HeadingPairs>
    <vt:vector size="2" baseType="variant">
      <vt:variant>
        <vt:lpstr>Title</vt:lpstr>
      </vt:variant>
      <vt:variant>
        <vt:i4>1</vt:i4>
      </vt:variant>
    </vt:vector>
  </HeadingPairs>
  <TitlesOfParts>
    <vt:vector size="1" baseType="lpstr">
      <vt:lpstr>Enmiendas al programa de trabajo del PNUD para 2023</vt:lpstr>
    </vt:vector>
  </TitlesOfParts>
  <Company>UNMFS</Company>
  <LinksUpToDate>false</LinksUpToDate>
  <CharactersWithSpaces>74175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Enmiendas al programa de trabajo del PNUD para 2023 (part I)</dc:title>
  <dc:subject/>
  <dc:creator>Kaleen  McNamara</dc:creator>
  <cp:keywords/>
  <cp:lastModifiedBy>Martine Chery</cp:lastModifiedBy>
  <cp:revision>2</cp:revision>
  <cp:lastPrinted>2001-05-26T19:40:00Z</cp:lastPrinted>
  <dcterms:created xsi:type="dcterms:W3CDTF">2023-11-22T17:14:00Z</dcterms:created>
  <dcterms:modified xsi:type="dcterms:W3CDTF">2023-11-22T17:14:00Z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UNEP/OzL.Pro/ExCom/93/35</vt:lpwstr>
  </property>
  <property fmtid="{D5CDD505-2E9C-101B-9397-08002B2CF9AE}" pid="3" name="Revision date">
    <vt:lpwstr>11/20/2023</vt:lpwstr>
  </property>
  <property fmtid="{D5CDD505-2E9C-101B-9397-08002B2CF9AE}" pid="4" name="ContentTypeId">
    <vt:lpwstr>0x01010064485A71B8AC2E43A0CB2A8996969BFF</vt:lpwstr>
  </property>
  <property fmtid="{D5CDD505-2E9C-101B-9397-08002B2CF9AE}" pid="5" name="Order">
    <vt:r8>4523400</vt:r8>
  </property>
  <property fmtid="{D5CDD505-2E9C-101B-9397-08002B2CF9AE}" pid="6" name="MediaServiceImageTags">
    <vt:lpwstr/>
  </property>
  <property fmtid="{D5CDD505-2E9C-101B-9397-08002B2CF9AE}" pid="7" name="xd_ProgID">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TriggerFlowInfo">
    <vt:lpwstr/>
  </property>
  <property fmtid="{D5CDD505-2E9C-101B-9397-08002B2CF9AE}" pid="14" name="xd_Signature">
    <vt:bool>false</vt:bool>
  </property>
  <property fmtid="{D5CDD505-2E9C-101B-9397-08002B2CF9AE}" pid="15" name="SharedWithUsers">
    <vt:lpwstr>Kata Koppel67Kaleen Mcnamara76Cecilia Mercado77</vt:lpwstr>
  </property>
  <property fmtid="{D5CDD505-2E9C-101B-9397-08002B2CF9AE}" pid="17" name="lcf76f155ced4ddcb4097134ff3c332f">
    <vt:lpwstr/>
  </property>
</Properties>
</file>