
<file path=[Content_Types].xml><?xml version="1.0" encoding="utf-8"?>
<Types xmlns="http://schemas.openxmlformats.org/package/2006/content-types">
  <Default Extension="png" ContentType="image/png"/>
  <Override PartName="/word/footnotes.xml" ContentType="application/vnd.openxmlformats-officedocument.wordprocessingml.footnotes+xml"/>
  <Override PartName="/customXml/itemProps2.xml" ContentType="application/vnd.openxmlformats-officedocument.customXmlProperties+xml"/>
  <Override PartName="/customXml/itemProps3.xml" ContentType="application/vnd.openxmlformats-officedocument.customXmlProperties+xml"/>
  <Override PartName="/customXml/itemProps1.xml" ContentType="application/vnd.openxmlformats-officedocument.customXmlProperties+xml"/>
  <Default Extension="rels" ContentType="application/vnd.openxmlformats-package.relationships+xml"/>
  <Default Extension="xml" ContentType="application/xml"/>
  <Override PartName="/word/document.xml" ContentType="application/vnd.openxmlformats-officedocument.wordprocessingml.document.main+xml"/>
  <Override PartName="/word/numbering.xml" ContentType="application/vnd.openxmlformats-officedocument.wordprocessingml.numbering+xml"/>
  <Override PartName="/word/styles.xml" ContentType="application/vnd.openxmlformats-officedocument.wordprocessingml.styles+xml"/>
  <Override PartName="/word/endnotes.xml" ContentType="application/vnd.openxmlformats-officedocument.wordprocessingml.endnotes+xml"/>
  <Override PartName="/docProps/app.xml" ContentType="application/vnd.openxmlformats-officedocument.extended-properties+xml"/>
  <Override PartName="/word/settings.xml" ContentType="application/vnd.openxmlformats-officedocument.wordprocessingml.settings+xml"/>
  <Override PartName="/word/footer2.xml" ContentType="application/vnd.openxmlformats-officedocument.wordprocessingml.footer+xml"/>
  <Override PartName="/word/footer3.xml" ContentType="application/vnd.openxmlformats-officedocument.wordprocessingml.footer+xml"/>
  <Override PartName="/docProps/custom.xml" ContentType="application/vnd.openxmlformats-officedocument.custom-properties+xml"/>
  <Override PartName="/word/footer1.xml" ContentType="application/vnd.openxmlformats-officedocument.wordprocessingml.footer+xml"/>
  <Override PartName="/word/theme/theme1.xml" ContentType="application/vnd.openxmlformats-officedocument.theme+xml"/>
  <Override PartName="/word/header2.xml" ContentType="application/vnd.openxmlformats-officedocument.wordprocessingml.header+xml"/>
  <Override PartName="/word/fontTable.xml" ContentType="application/vnd.openxmlformats-officedocument.wordprocessingml.fontTable+xml"/>
  <Override PartName="/word/webSettings.xml" ContentType="application/vnd.openxmlformats-officedocument.wordprocessingml.webSettings+xml"/>
  <Override PartName="/word/header1.xml" ContentType="application/vnd.openxmlformats-officedocument.wordprocessingml.header+xml"/>
  <Override PartName="/docProps/core.xml" ContentType="application/vnd.openxmlformats-package.core-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06/relationships/ui/userCustomization" Target="userCustomization/customUI.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tbl>
      <w:tblPr>
        <w:tblW w:w="10249" w:type="dxa"/>
        <w:tblInd w:w="-432" w:type="dxa"/>
        <w:tblLayout w:type="fixed"/>
        <w:tblLook w:val="0000" w:firstRow="0" w:lastRow="0" w:firstColumn="0" w:lastColumn="0" w:noHBand="0" w:noVBand="0"/>
      </w:tblPr>
      <w:tblGrid>
        <w:gridCol w:w="1913"/>
        <w:gridCol w:w="4092"/>
        <w:gridCol w:w="4244"/>
      </w:tblGrid>
      <w:tr w:rsidR="0087455A" w:rsidRPr="003D6AD4" w14:paraId="4648287C" w14:textId="77777777" w:rsidTr="00120636">
        <w:trPr>
          <w:trHeight w:val="746"/>
        </w:trPr>
        <w:tc>
          <w:tcPr>
            <w:tcW w:w="6005" w:type="dxa"/>
            <w:gridSpan w:val="2"/>
            <w:tcBorders>
              <w:bottom w:val="single" w:sz="18" w:space="0" w:color="auto"/>
            </w:tcBorders>
          </w:tcPr>
          <w:p w14:paraId="0BE7DCC0" w14:textId="77777777" w:rsidR="0087455A" w:rsidRPr="003D6AD4" w:rsidRDefault="0024162E">
            <w:pPr>
              <w:rPr>
                <w:rFonts w:ascii="Univers" w:hAnsi="Univers"/>
                <w:b/>
                <w:sz w:val="28"/>
                <w:szCs w:val="28"/>
                <w:lang w:val="es-ES_tradnl"/>
              </w:rPr>
            </w:pPr>
            <w:r w:rsidRPr="003D6AD4">
              <w:rPr>
                <w:rFonts w:ascii="Univers" w:hAnsi="Univers"/>
                <w:b/>
                <w:sz w:val="28"/>
                <w:szCs w:val="28"/>
                <w:lang w:val="es-ES_tradnl"/>
              </w:rPr>
              <w:t>NACIONES</w:t>
            </w:r>
          </w:p>
          <w:p w14:paraId="590C764F" w14:textId="77777777" w:rsidR="0087455A" w:rsidRPr="003D6AD4" w:rsidRDefault="0024162E">
            <w:pPr>
              <w:rPr>
                <w:rFonts w:ascii="Univers" w:hAnsi="Univers"/>
                <w:b/>
                <w:sz w:val="28"/>
                <w:szCs w:val="28"/>
                <w:lang w:val="es-ES_tradnl"/>
              </w:rPr>
            </w:pPr>
            <w:r w:rsidRPr="003D6AD4">
              <w:rPr>
                <w:rFonts w:ascii="Univers" w:hAnsi="Univers"/>
                <w:b/>
                <w:sz w:val="28"/>
                <w:szCs w:val="28"/>
                <w:lang w:val="es-ES_tradnl"/>
              </w:rPr>
              <w:t>UNIDAS</w:t>
            </w:r>
          </w:p>
        </w:tc>
        <w:tc>
          <w:tcPr>
            <w:tcW w:w="4244" w:type="dxa"/>
            <w:tcBorders>
              <w:bottom w:val="single" w:sz="18" w:space="0" w:color="auto"/>
            </w:tcBorders>
          </w:tcPr>
          <w:p w14:paraId="4E239641" w14:textId="77777777" w:rsidR="0087455A" w:rsidRPr="003D6AD4" w:rsidRDefault="0024162E">
            <w:pPr>
              <w:jc w:val="right"/>
              <w:rPr>
                <w:rFonts w:asciiTheme="minorBidi" w:hAnsiTheme="minorBidi" w:cstheme="minorBidi"/>
                <w:sz w:val="52"/>
                <w:szCs w:val="52"/>
                <w:lang w:val="es-ES_tradnl"/>
              </w:rPr>
            </w:pPr>
            <w:r w:rsidRPr="003D6AD4">
              <w:rPr>
                <w:rFonts w:asciiTheme="minorBidi" w:hAnsiTheme="minorBidi" w:cstheme="minorBidi"/>
                <w:b/>
                <w:sz w:val="72"/>
                <w:lang w:val="es-ES_tradnl"/>
              </w:rPr>
              <w:t>EP</w:t>
            </w:r>
          </w:p>
        </w:tc>
      </w:tr>
      <w:tr w:rsidR="0087455A" w:rsidRPr="003D6AD4" w14:paraId="54C069A3" w14:textId="77777777" w:rsidTr="00120636">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819"/>
        </w:trPr>
        <w:tc>
          <w:tcPr>
            <w:tcW w:w="1913" w:type="dxa"/>
            <w:tcBorders>
              <w:top w:val="nil"/>
              <w:left w:val="nil"/>
              <w:bottom w:val="single" w:sz="36" w:space="0" w:color="auto"/>
              <w:right w:val="nil"/>
            </w:tcBorders>
          </w:tcPr>
          <w:p w14:paraId="5945F3F6" w14:textId="77777777" w:rsidR="0087455A" w:rsidRPr="003D6AD4" w:rsidRDefault="0024162E">
            <w:pPr>
              <w:spacing w:before="120"/>
              <w:rPr>
                <w:lang w:val="es-ES_tradnl"/>
              </w:rPr>
            </w:pPr>
            <w:r w:rsidRPr="003D6AD4">
              <w:rPr>
                <w:noProof/>
                <w:lang w:val="en-US"/>
              </w:rPr>
              <w:drawing>
                <wp:anchor distT="0" distB="0" distL="114300" distR="114300" simplePos="0" relativeHeight="251660288" behindDoc="0" locked="0" layoutInCell="1" allowOverlap="1" wp14:anchorId="32CD3B63" wp14:editId="4197739D">
                  <wp:simplePos x="0" y="0"/>
                  <wp:positionH relativeFrom="column">
                    <wp:posOffset>66675</wp:posOffset>
                  </wp:positionH>
                  <wp:positionV relativeFrom="paragraph">
                    <wp:posOffset>868680</wp:posOffset>
                  </wp:positionV>
                  <wp:extent cx="800100" cy="705485"/>
                  <wp:effectExtent l="0" t="0" r="0" b="0"/>
                  <wp:wrapNone/>
                  <wp:docPr id="2" name="Picture 2"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UNEP"/>
                          <pic:cNvPicPr>
                            <a:picLocks noChangeAspect="1" noChangeArrowheads="1"/>
                          </pic:cNvPicPr>
                        </pic:nvPicPr>
                        <pic:blipFill>
                          <a:blip r:embed="rId8" cstate="print"/>
                          <a:srcRect/>
                          <a:stretch>
                            <a:fillRect/>
                          </a:stretch>
                        </pic:blipFill>
                        <pic:spPr bwMode="auto">
                          <a:xfrm>
                            <a:off x="0" y="0"/>
                            <a:ext cx="800100" cy="705485"/>
                          </a:xfrm>
                          <a:prstGeom prst="rect">
                            <a:avLst/>
                          </a:prstGeom>
                          <a:noFill/>
                        </pic:spPr>
                      </pic:pic>
                    </a:graphicData>
                  </a:graphic>
                </wp:anchor>
              </w:drawing>
            </w:r>
            <w:r w:rsidRPr="003D6AD4">
              <w:rPr>
                <w:noProof/>
                <w:lang w:val="en-US"/>
              </w:rPr>
              <w:drawing>
                <wp:anchor distT="0" distB="0" distL="114300" distR="114300" simplePos="0" relativeHeight="251661312" behindDoc="1" locked="0" layoutInCell="0" allowOverlap="1" wp14:anchorId="7D0ED4B2" wp14:editId="3D029D16">
                  <wp:simplePos x="0" y="0"/>
                  <wp:positionH relativeFrom="column">
                    <wp:posOffset>0</wp:posOffset>
                  </wp:positionH>
                  <wp:positionV relativeFrom="paragraph">
                    <wp:posOffset>114300</wp:posOffset>
                  </wp:positionV>
                  <wp:extent cx="822960" cy="731520"/>
                  <wp:effectExtent l="1905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9" cstate="print"/>
                          <a:srcRect/>
                          <a:stretch>
                            <a:fillRect/>
                          </a:stretch>
                        </pic:blipFill>
                        <pic:spPr bwMode="auto">
                          <a:xfrm>
                            <a:off x="0" y="0"/>
                            <a:ext cx="822960" cy="731520"/>
                          </a:xfrm>
                          <a:prstGeom prst="rect">
                            <a:avLst/>
                          </a:prstGeom>
                          <a:noFill/>
                        </pic:spPr>
                      </pic:pic>
                    </a:graphicData>
                  </a:graphic>
                </wp:anchor>
              </w:drawing>
            </w:r>
          </w:p>
        </w:tc>
        <w:tc>
          <w:tcPr>
            <w:tcW w:w="4091" w:type="dxa"/>
            <w:tcBorders>
              <w:top w:val="nil"/>
              <w:left w:val="nil"/>
              <w:bottom w:val="single" w:sz="36" w:space="0" w:color="auto"/>
              <w:right w:val="nil"/>
            </w:tcBorders>
          </w:tcPr>
          <w:p w14:paraId="6BAD192E" w14:textId="77777777" w:rsidR="0087455A" w:rsidRPr="003D6AD4" w:rsidRDefault="0087455A">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p>
          <w:p w14:paraId="6AABDA5E" w14:textId="77777777" w:rsidR="0087455A" w:rsidRPr="003D6AD4" w:rsidRDefault="0024162E">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3D6AD4">
              <w:rPr>
                <w:rFonts w:ascii="Univers" w:hAnsi="Univers"/>
                <w:b/>
                <w:sz w:val="32"/>
                <w:lang w:val="es-ES_tradnl"/>
              </w:rPr>
              <w:t>Programa de las</w:t>
            </w:r>
          </w:p>
          <w:p w14:paraId="5DE52E46" w14:textId="77777777" w:rsidR="0087455A" w:rsidRPr="003D6AD4" w:rsidRDefault="0024162E">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3D6AD4">
              <w:rPr>
                <w:rFonts w:ascii="Univers" w:hAnsi="Univers"/>
                <w:b/>
                <w:sz w:val="32"/>
                <w:lang w:val="es-ES_tradnl"/>
              </w:rPr>
              <w:t>Naciones Unidas</w:t>
            </w:r>
          </w:p>
          <w:p w14:paraId="2A9EEECC" w14:textId="1A960222" w:rsidR="0087455A" w:rsidRPr="003D6AD4" w:rsidRDefault="0024162E" w:rsidP="00794CE2">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rFonts w:ascii="Univers" w:hAnsi="Univers"/>
                <w:b/>
                <w:sz w:val="32"/>
                <w:lang w:val="es-ES_tradnl"/>
              </w:rPr>
            </w:pPr>
            <w:r w:rsidRPr="003D6AD4">
              <w:rPr>
                <w:rFonts w:ascii="Univers" w:hAnsi="Univers"/>
                <w:b/>
                <w:sz w:val="32"/>
                <w:lang w:val="es-ES_tradnl"/>
              </w:rPr>
              <w:t>para el Medio Ambiente</w:t>
            </w:r>
          </w:p>
        </w:tc>
        <w:tc>
          <w:tcPr>
            <w:tcW w:w="4244" w:type="dxa"/>
            <w:tcBorders>
              <w:top w:val="nil"/>
              <w:left w:val="nil"/>
              <w:bottom w:val="single" w:sz="36" w:space="0" w:color="auto"/>
              <w:right w:val="nil"/>
            </w:tcBorders>
          </w:tcPr>
          <w:p w14:paraId="2E3BD1C4" w14:textId="77777777" w:rsidR="0087455A" w:rsidRPr="003D6AD4" w:rsidRDefault="0087455A">
            <w:pPr>
              <w:rPr>
                <w:lang w:val="es-ES_tradnl"/>
              </w:rPr>
            </w:pPr>
          </w:p>
          <w:p w14:paraId="47EB14E2" w14:textId="77777777" w:rsidR="0087455A" w:rsidRPr="003D6AD4" w:rsidRDefault="0024162E">
            <w:pPr>
              <w:rPr>
                <w:lang w:val="es-ES_tradnl"/>
              </w:rPr>
            </w:pPr>
            <w:r w:rsidRPr="003D6AD4">
              <w:rPr>
                <w:lang w:val="es-ES_tradnl"/>
              </w:rPr>
              <w:t>Distr.</w:t>
            </w:r>
          </w:p>
          <w:p w14:paraId="208D0349" w14:textId="77777777" w:rsidR="0087455A" w:rsidRPr="003D6AD4" w:rsidRDefault="0024162E">
            <w:pPr>
              <w:rPr>
                <w:lang w:val="es-ES_tradnl"/>
              </w:rPr>
            </w:pPr>
            <w:r w:rsidRPr="003D6AD4">
              <w:rPr>
                <w:lang w:val="es-ES_tradnl"/>
              </w:rPr>
              <w:t>GENERAL</w:t>
            </w:r>
          </w:p>
          <w:p w14:paraId="5CC3D18C" w14:textId="77777777" w:rsidR="0087455A" w:rsidRPr="003D6AD4" w:rsidRDefault="0087455A">
            <w:pPr>
              <w:rPr>
                <w:lang w:val="es-ES_tradnl"/>
              </w:rPr>
            </w:pPr>
          </w:p>
          <w:p w14:paraId="5F4AD361" w14:textId="0DB8AF75" w:rsidR="0087455A" w:rsidRPr="003D6AD4" w:rsidRDefault="0024162E">
            <w:pPr>
              <w:rPr>
                <w:lang w:val="es-ES_tradnl"/>
              </w:rPr>
            </w:pPr>
            <w:r w:rsidRPr="003D6AD4">
              <w:rPr>
                <w:lang w:val="es-ES_tradnl"/>
              </w:rPr>
              <w:fldChar w:fldCharType="begin"/>
            </w:r>
            <w:r w:rsidRPr="003D6AD4">
              <w:rPr>
                <w:lang w:val="es-ES_tradnl"/>
              </w:rPr>
              <w:instrText xml:space="preserve"> DOCPROPERTY "Document number"  \* MERGEFORMAT </w:instrText>
            </w:r>
            <w:r w:rsidRPr="003D6AD4">
              <w:rPr>
                <w:lang w:val="es-ES_tradnl"/>
              </w:rPr>
              <w:fldChar w:fldCharType="separate"/>
            </w:r>
            <w:r w:rsidR="00003956">
              <w:rPr>
                <w:lang w:val="es-ES_tradnl"/>
              </w:rPr>
              <w:t>UNEP/</w:t>
            </w:r>
            <w:proofErr w:type="spellStart"/>
            <w:r w:rsidR="00003956">
              <w:rPr>
                <w:lang w:val="es-ES_tradnl"/>
              </w:rPr>
              <w:t>OzL.Pro</w:t>
            </w:r>
            <w:proofErr w:type="spellEnd"/>
            <w:r w:rsidR="00003956">
              <w:rPr>
                <w:lang w:val="es-ES_tradnl"/>
              </w:rPr>
              <w:t>/</w:t>
            </w:r>
            <w:proofErr w:type="spellStart"/>
            <w:r w:rsidR="00003956">
              <w:rPr>
                <w:lang w:val="es-ES_tradnl"/>
              </w:rPr>
              <w:t>ExCom</w:t>
            </w:r>
            <w:proofErr w:type="spellEnd"/>
            <w:r w:rsidR="00003956">
              <w:rPr>
                <w:lang w:val="es-ES_tradnl"/>
              </w:rPr>
              <w:t>/86/66</w:t>
            </w:r>
            <w:r w:rsidRPr="003D6AD4">
              <w:rPr>
                <w:lang w:val="es-ES_tradnl"/>
              </w:rPr>
              <w:fldChar w:fldCharType="end"/>
            </w:r>
          </w:p>
          <w:p w14:paraId="549C232D" w14:textId="2822F0E1" w:rsidR="0087455A" w:rsidRPr="003D6AD4" w:rsidRDefault="00794CE2" w:rsidP="00F10CD9">
            <w:pPr>
              <w:rPr>
                <w:caps/>
                <w:lang w:val="es-ES_tradnl"/>
              </w:rPr>
            </w:pPr>
            <w:r w:rsidRPr="003D6AD4">
              <w:rPr>
                <w:caps/>
                <w:lang w:val="es-ES_tradnl"/>
              </w:rPr>
              <w:t>19</w:t>
            </w:r>
            <w:r w:rsidR="00114CAA" w:rsidRPr="003D6AD4">
              <w:rPr>
                <w:caps/>
                <w:lang w:val="es-ES_tradnl"/>
              </w:rPr>
              <w:t xml:space="preserve"> </w:t>
            </w:r>
            <w:r w:rsidR="00114CAA" w:rsidRPr="003D6AD4">
              <w:rPr>
                <w:lang w:val="es-ES_tradnl"/>
              </w:rPr>
              <w:t xml:space="preserve">de </w:t>
            </w:r>
            <w:r w:rsidR="00B83FFA" w:rsidRPr="003D6AD4">
              <w:rPr>
                <w:lang w:val="es-ES_tradnl"/>
              </w:rPr>
              <w:t>octubre</w:t>
            </w:r>
            <w:r w:rsidR="00114CAA" w:rsidRPr="003D6AD4">
              <w:rPr>
                <w:lang w:val="es-ES_tradnl"/>
              </w:rPr>
              <w:t xml:space="preserve"> de </w:t>
            </w:r>
            <w:r w:rsidR="001C2D22" w:rsidRPr="003D6AD4">
              <w:rPr>
                <w:caps/>
                <w:lang w:val="es-ES_tradnl"/>
              </w:rPr>
              <w:t>20</w:t>
            </w:r>
            <w:r w:rsidR="00C40E04" w:rsidRPr="003D6AD4">
              <w:rPr>
                <w:caps/>
                <w:lang w:val="es-ES_tradnl"/>
              </w:rPr>
              <w:t>20</w:t>
            </w:r>
          </w:p>
          <w:p w14:paraId="04FE679E" w14:textId="77777777" w:rsidR="00114CAA" w:rsidRPr="003D6AD4" w:rsidRDefault="00114CAA">
            <w:pPr>
              <w:rPr>
                <w:caps/>
                <w:lang w:val="es-ES_tradnl"/>
              </w:rPr>
            </w:pPr>
          </w:p>
          <w:p w14:paraId="2ED9CBF3" w14:textId="77777777" w:rsidR="0087455A" w:rsidRPr="003D6AD4" w:rsidRDefault="0024162E">
            <w:pPr>
              <w:rPr>
                <w:lang w:val="es-ES_tradnl"/>
              </w:rPr>
            </w:pPr>
            <w:r w:rsidRPr="003D6AD4">
              <w:rPr>
                <w:lang w:val="es-ES_tradnl"/>
              </w:rPr>
              <w:t xml:space="preserve">ESPAÑOL </w:t>
            </w:r>
          </w:p>
          <w:p w14:paraId="747201EA" w14:textId="77777777" w:rsidR="0087455A" w:rsidRPr="003D6AD4" w:rsidRDefault="0024162E">
            <w:pPr>
              <w:rPr>
                <w:lang w:val="es-ES_tradnl"/>
              </w:rPr>
            </w:pPr>
            <w:r w:rsidRPr="003D6AD4">
              <w:rPr>
                <w:lang w:val="es-ES_tradnl"/>
              </w:rPr>
              <w:t>ORIGINAL: INGLÉS</w:t>
            </w:r>
          </w:p>
        </w:tc>
      </w:tr>
    </w:tbl>
    <w:p w14:paraId="73D177AE" w14:textId="77777777" w:rsidR="0087455A" w:rsidRPr="003D6AD4" w:rsidRDefault="0024162E">
      <w:pPr>
        <w:jc w:val="left"/>
        <w:rPr>
          <w:lang w:val="es-ES_tradnl"/>
        </w:rPr>
      </w:pPr>
      <w:r w:rsidRPr="003D6AD4">
        <w:rPr>
          <w:lang w:val="es-ES_tradnl"/>
        </w:rPr>
        <w:t>COMITÉ EJECUTIVO DEL FONDO MULTILATERAL</w:t>
      </w:r>
      <w:r w:rsidRPr="003D6AD4">
        <w:rPr>
          <w:lang w:val="es-ES_tradnl"/>
        </w:rPr>
        <w:br/>
        <w:t xml:space="preserve">  PARA LA APLICACIÓN DEL</w:t>
      </w:r>
      <w:r w:rsidRPr="003D6AD4">
        <w:rPr>
          <w:lang w:val="es-ES_tradnl"/>
        </w:rPr>
        <w:br/>
        <w:t xml:space="preserve">  PROTOCOLO DE MONTREAL</w:t>
      </w:r>
    </w:p>
    <w:p w14:paraId="45E94A38" w14:textId="77777777" w:rsidR="00106F6E" w:rsidRPr="003D6AD4" w:rsidRDefault="00106F6E" w:rsidP="001F4047">
      <w:pPr>
        <w:jc w:val="left"/>
        <w:rPr>
          <w:lang w:val="es-ES_tradnl"/>
        </w:rPr>
      </w:pPr>
      <w:r w:rsidRPr="003D6AD4">
        <w:rPr>
          <w:lang w:val="es-ES_tradnl"/>
        </w:rPr>
        <w:t xml:space="preserve">Octogésima </w:t>
      </w:r>
      <w:r w:rsidR="006915A5" w:rsidRPr="003D6AD4">
        <w:rPr>
          <w:lang w:val="es-ES_tradnl"/>
        </w:rPr>
        <w:t>sexta</w:t>
      </w:r>
      <w:r w:rsidR="003863A4" w:rsidRPr="003D6AD4">
        <w:rPr>
          <w:lang w:val="es-ES_tradnl"/>
        </w:rPr>
        <w:t xml:space="preserve"> Reunión</w:t>
      </w:r>
      <w:r w:rsidR="003863A4" w:rsidRPr="003D6AD4">
        <w:rPr>
          <w:lang w:val="es-ES_tradnl"/>
        </w:rPr>
        <w:br/>
        <w:t xml:space="preserve">Montreal, </w:t>
      </w:r>
      <w:r w:rsidR="0092685B" w:rsidRPr="003D6AD4">
        <w:rPr>
          <w:lang w:val="es-ES_tradnl"/>
        </w:rPr>
        <w:t>2</w:t>
      </w:r>
      <w:r w:rsidR="003863A4" w:rsidRPr="003D6AD4">
        <w:rPr>
          <w:lang w:val="es-ES_tradnl"/>
        </w:rPr>
        <w:t xml:space="preserve"> </w:t>
      </w:r>
      <w:r w:rsidRPr="003D6AD4">
        <w:rPr>
          <w:lang w:val="es-ES_tradnl"/>
        </w:rPr>
        <w:t xml:space="preserve">– </w:t>
      </w:r>
      <w:r w:rsidR="00B83FFA" w:rsidRPr="003D6AD4">
        <w:rPr>
          <w:lang w:val="es-ES_tradnl"/>
        </w:rPr>
        <w:t>6</w:t>
      </w:r>
      <w:r w:rsidRPr="003D6AD4">
        <w:rPr>
          <w:lang w:val="es-ES_tradnl"/>
        </w:rPr>
        <w:t xml:space="preserve"> de </w:t>
      </w:r>
      <w:r w:rsidR="00B83FFA" w:rsidRPr="003D6AD4">
        <w:rPr>
          <w:lang w:val="es-ES_tradnl"/>
        </w:rPr>
        <w:t>noviembre</w:t>
      </w:r>
      <w:r w:rsidR="001C2D22" w:rsidRPr="003D6AD4">
        <w:rPr>
          <w:lang w:val="es-ES_tradnl"/>
        </w:rPr>
        <w:t xml:space="preserve"> de 20</w:t>
      </w:r>
      <w:r w:rsidR="0092685B" w:rsidRPr="003D6AD4">
        <w:rPr>
          <w:lang w:val="es-ES_tradnl"/>
        </w:rPr>
        <w:t>20</w:t>
      </w:r>
    </w:p>
    <w:p w14:paraId="21D11180" w14:textId="4E88B0FA" w:rsidR="0092685B" w:rsidRPr="003D6AD4" w:rsidRDefault="00C40E04" w:rsidP="001F4047">
      <w:pPr>
        <w:jc w:val="left"/>
        <w:rPr>
          <w:lang w:val="es-ES_tradnl"/>
        </w:rPr>
      </w:pPr>
      <w:r w:rsidRPr="003D6AD4">
        <w:rPr>
          <w:lang w:val="es-ES_tradnl"/>
        </w:rPr>
        <w:t xml:space="preserve">Pospuesta: </w:t>
      </w:r>
      <w:r w:rsidR="00B83FFA" w:rsidRPr="003D6AD4">
        <w:rPr>
          <w:lang w:val="es-ES_tradnl"/>
        </w:rPr>
        <w:t>8</w:t>
      </w:r>
      <w:r w:rsidRPr="003D6AD4">
        <w:rPr>
          <w:lang w:val="es-ES_tradnl"/>
        </w:rPr>
        <w:t xml:space="preserve"> – </w:t>
      </w:r>
      <w:r w:rsidR="00B83FFA" w:rsidRPr="003D6AD4">
        <w:rPr>
          <w:lang w:val="es-ES_tradnl"/>
        </w:rPr>
        <w:t>1</w:t>
      </w:r>
      <w:r w:rsidRPr="003D6AD4">
        <w:rPr>
          <w:lang w:val="es-ES_tradnl"/>
        </w:rPr>
        <w:t xml:space="preserve">2 de </w:t>
      </w:r>
      <w:r w:rsidR="00B83FFA" w:rsidRPr="003D6AD4">
        <w:rPr>
          <w:lang w:val="es-ES_tradnl"/>
        </w:rPr>
        <w:t>marzo</w:t>
      </w:r>
      <w:r w:rsidRPr="003D6AD4">
        <w:rPr>
          <w:lang w:val="es-ES_tradnl"/>
        </w:rPr>
        <w:t xml:space="preserve"> de 202</w:t>
      </w:r>
      <w:r w:rsidR="00B83FFA" w:rsidRPr="003D6AD4">
        <w:rPr>
          <w:lang w:val="es-ES_tradnl"/>
        </w:rPr>
        <w:t>1</w:t>
      </w:r>
      <w:r w:rsidR="00794CE2" w:rsidRPr="003D6AD4">
        <w:rPr>
          <w:rStyle w:val="FootnoteReference"/>
          <w:lang w:val="es-ES_tradnl"/>
        </w:rPr>
        <w:footnoteReference w:id="1"/>
      </w:r>
    </w:p>
    <w:p w14:paraId="6C991617" w14:textId="77777777" w:rsidR="00106F6E" w:rsidRPr="003D6AD4" w:rsidRDefault="00106F6E" w:rsidP="00106F6E">
      <w:pPr>
        <w:jc w:val="left"/>
        <w:rPr>
          <w:lang w:val="es-ES_tradnl"/>
        </w:rPr>
      </w:pPr>
    </w:p>
    <w:p w14:paraId="27A74198" w14:textId="77777777" w:rsidR="00570DFC" w:rsidRPr="003D6AD4" w:rsidRDefault="00570DFC" w:rsidP="00570DFC">
      <w:pPr>
        <w:tabs>
          <w:tab w:val="left" w:pos="8280"/>
        </w:tabs>
        <w:rPr>
          <w:lang w:val="es-ES_tradnl"/>
        </w:rPr>
      </w:pPr>
    </w:p>
    <w:p w14:paraId="568C37C3" w14:textId="77777777" w:rsidR="00570DFC" w:rsidRPr="003D6AD4" w:rsidRDefault="00570DFC" w:rsidP="00570DFC">
      <w:pPr>
        <w:tabs>
          <w:tab w:val="left" w:pos="8280"/>
        </w:tabs>
        <w:rPr>
          <w:lang w:val="es-ES_tradnl"/>
        </w:rPr>
      </w:pPr>
    </w:p>
    <w:p w14:paraId="5C4421FC" w14:textId="77777777" w:rsidR="00570DFC" w:rsidRPr="003D6AD4" w:rsidRDefault="00570DFC" w:rsidP="00570DFC">
      <w:pPr>
        <w:rPr>
          <w:lang w:val="es-ES_tradnl"/>
        </w:rPr>
      </w:pPr>
    </w:p>
    <w:p w14:paraId="3CD89AD6" w14:textId="22B903D9" w:rsidR="00570DFC" w:rsidRDefault="00FE0CDF" w:rsidP="00570DFC">
      <w:pPr>
        <w:jc w:val="center"/>
        <w:rPr>
          <w:b/>
          <w:lang w:val="es-ES_tradnl"/>
        </w:rPr>
      </w:pPr>
      <w:r>
        <w:rPr>
          <w:b/>
          <w:lang w:val="es-ES_tradnl"/>
        </w:rPr>
        <w:t>PROPUESTA DE PROYECTO</w:t>
      </w:r>
      <w:r w:rsidR="00570DFC" w:rsidRPr="003D6AD4">
        <w:rPr>
          <w:b/>
          <w:lang w:val="es-ES_tradnl"/>
        </w:rPr>
        <w:t xml:space="preserve">: </w:t>
      </w:r>
      <w:r>
        <w:rPr>
          <w:b/>
          <w:lang w:val="es-ES_tradnl"/>
        </w:rPr>
        <w:t>OMÁN</w:t>
      </w:r>
    </w:p>
    <w:p w14:paraId="2ED57047" w14:textId="77777777" w:rsidR="00003956" w:rsidRPr="0090248A" w:rsidRDefault="00003956" w:rsidP="00570DFC">
      <w:pPr>
        <w:jc w:val="center"/>
        <w:rPr>
          <w:b/>
          <w:lang w:val="es-ES"/>
        </w:rPr>
      </w:pPr>
    </w:p>
    <w:p w14:paraId="5CB8D8DC" w14:textId="77777777" w:rsidR="00570DFC" w:rsidRPr="003D6AD4" w:rsidRDefault="00570DFC" w:rsidP="00570DFC">
      <w:pPr>
        <w:rPr>
          <w:lang w:val="es-ES_tradnl"/>
        </w:rPr>
      </w:pPr>
    </w:p>
    <w:p w14:paraId="3A6456F3" w14:textId="77777777" w:rsidR="00570DFC" w:rsidRPr="003D6AD4" w:rsidRDefault="00570DFC" w:rsidP="00570DFC">
      <w:pPr>
        <w:rPr>
          <w:lang w:val="es-ES_tradnl"/>
        </w:rPr>
      </w:pPr>
    </w:p>
    <w:p w14:paraId="366878C0" w14:textId="7B50A677" w:rsidR="00570DFC" w:rsidRPr="003D6AD4" w:rsidRDefault="00380EE8" w:rsidP="00570DFC">
      <w:pPr>
        <w:ind w:firstLine="720"/>
        <w:rPr>
          <w:lang w:val="es-ES_tradnl"/>
        </w:rPr>
      </w:pPr>
      <w:r w:rsidRPr="003D6AD4">
        <w:rPr>
          <w:lang w:val="es-ES_tradnl"/>
        </w:rPr>
        <w:t>El presente documento consta de las observaciones y la recomendación de la Secretaría sobre la propuesta de proyecto siguiente</w:t>
      </w:r>
      <w:r w:rsidR="00570DFC" w:rsidRPr="003D6AD4">
        <w:rPr>
          <w:lang w:val="es-ES_tradnl"/>
        </w:rPr>
        <w:t xml:space="preserve">: </w:t>
      </w:r>
    </w:p>
    <w:p w14:paraId="60ED3ABC" w14:textId="77777777" w:rsidR="00570DFC" w:rsidRPr="003D6AD4" w:rsidRDefault="00570DFC" w:rsidP="00570DFC">
      <w:pPr>
        <w:rPr>
          <w:lang w:val="es-ES_tradnl"/>
        </w:rPr>
      </w:pPr>
    </w:p>
    <w:p w14:paraId="07F32819" w14:textId="4F14B445" w:rsidR="00570DFC" w:rsidRPr="003D6AD4" w:rsidRDefault="00380EE8" w:rsidP="00570DFC">
      <w:pPr>
        <w:rPr>
          <w:u w:val="single"/>
          <w:lang w:val="es-ES_tradnl"/>
        </w:rPr>
      </w:pPr>
      <w:r w:rsidRPr="003D6AD4">
        <w:rPr>
          <w:u w:val="single"/>
          <w:lang w:val="es-ES_tradnl"/>
        </w:rPr>
        <w:t>Eliminación</w:t>
      </w:r>
    </w:p>
    <w:p w14:paraId="16560CD8" w14:textId="77777777" w:rsidR="00570DFC" w:rsidRPr="003D6AD4" w:rsidRDefault="00570DFC" w:rsidP="00570DFC">
      <w:pPr>
        <w:rPr>
          <w:lang w:val="es-ES_tradn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1"/>
        <w:gridCol w:w="2409"/>
      </w:tblGrid>
      <w:tr w:rsidR="00570DFC" w:rsidRPr="003D6AD4" w14:paraId="4E3449F1" w14:textId="77777777" w:rsidTr="00794CE2">
        <w:tc>
          <w:tcPr>
            <w:tcW w:w="6941" w:type="dxa"/>
          </w:tcPr>
          <w:p w14:paraId="7E377210" w14:textId="1668AB4D" w:rsidR="00570DFC" w:rsidRPr="003D6AD4" w:rsidRDefault="00380EE8" w:rsidP="00794CE2">
            <w:pPr>
              <w:pStyle w:val="ListParagraph"/>
              <w:numPr>
                <w:ilvl w:val="0"/>
                <w:numId w:val="21"/>
              </w:numPr>
              <w:ind w:hanging="830"/>
              <w:rPr>
                <w:lang w:val="es-ES_tradnl"/>
              </w:rPr>
            </w:pPr>
            <w:r w:rsidRPr="003D6AD4">
              <w:rPr>
                <w:lang w:val="es-ES_tradnl"/>
              </w:rPr>
              <w:t xml:space="preserve">Plan de gestión de eliminación de los </w:t>
            </w:r>
            <w:r w:rsidR="00570DFC" w:rsidRPr="003D6AD4">
              <w:rPr>
                <w:lang w:val="es-ES_tradnl"/>
              </w:rPr>
              <w:t>HCFC (</w:t>
            </w:r>
            <w:r w:rsidRPr="003D6AD4">
              <w:rPr>
                <w:lang w:val="es-ES_tradnl"/>
              </w:rPr>
              <w:t>etapa</w:t>
            </w:r>
            <w:r w:rsidR="00570DFC" w:rsidRPr="003D6AD4">
              <w:rPr>
                <w:lang w:val="es-ES_tradnl"/>
              </w:rPr>
              <w:t xml:space="preserve"> II, </w:t>
            </w:r>
            <w:r w:rsidRPr="003D6AD4">
              <w:rPr>
                <w:lang w:val="es-ES_tradnl"/>
              </w:rPr>
              <w:t>tercer tramo</w:t>
            </w:r>
            <w:r w:rsidR="00570DFC" w:rsidRPr="003D6AD4">
              <w:rPr>
                <w:lang w:val="es-ES_tradnl"/>
              </w:rPr>
              <w:t>)</w:t>
            </w:r>
          </w:p>
        </w:tc>
        <w:tc>
          <w:tcPr>
            <w:tcW w:w="2409" w:type="dxa"/>
          </w:tcPr>
          <w:p w14:paraId="301FC779" w14:textId="06C6D62C" w:rsidR="00570DFC" w:rsidRPr="003D6AD4" w:rsidRDefault="00380EE8" w:rsidP="00794CE2">
            <w:pPr>
              <w:jc w:val="right"/>
              <w:rPr>
                <w:lang w:val="es-ES_tradnl"/>
              </w:rPr>
            </w:pPr>
            <w:r w:rsidRPr="003D6AD4">
              <w:rPr>
                <w:lang w:val="es-ES_tradnl"/>
              </w:rPr>
              <w:t>ONUDI y PNUMA</w:t>
            </w:r>
          </w:p>
        </w:tc>
      </w:tr>
    </w:tbl>
    <w:p w14:paraId="47058C59" w14:textId="77777777" w:rsidR="00570DFC" w:rsidRPr="003D6AD4" w:rsidRDefault="00570DFC" w:rsidP="00570DFC">
      <w:pPr>
        <w:rPr>
          <w:lang w:val="es-ES_tradnl"/>
        </w:rPr>
      </w:pPr>
    </w:p>
    <w:p w14:paraId="3AE61E74" w14:textId="77777777" w:rsidR="00570DFC" w:rsidRPr="003D6AD4" w:rsidRDefault="00570DFC" w:rsidP="00570DFC">
      <w:pPr>
        <w:rPr>
          <w:lang w:val="es-ES_tradnl"/>
        </w:rPr>
      </w:pPr>
    </w:p>
    <w:p w14:paraId="292B261A" w14:textId="77777777" w:rsidR="00570DFC" w:rsidRPr="003D6AD4" w:rsidRDefault="00570DFC" w:rsidP="00570DFC">
      <w:pPr>
        <w:rPr>
          <w:lang w:val="es-ES_tradnl"/>
        </w:rPr>
      </w:pPr>
    </w:p>
    <w:p w14:paraId="732E49EF" w14:textId="13EE4E53" w:rsidR="00570DFC" w:rsidRPr="003D6AD4" w:rsidRDefault="00570DFC" w:rsidP="00570DFC">
      <w:pPr>
        <w:jc w:val="center"/>
        <w:rPr>
          <w:b/>
          <w:lang w:val="es-ES_tradnl"/>
        </w:rPr>
      </w:pPr>
    </w:p>
    <w:p w14:paraId="383F7D13" w14:textId="76AE2135" w:rsidR="00380EE8" w:rsidRPr="003D6AD4" w:rsidRDefault="00380EE8">
      <w:pPr>
        <w:jc w:val="left"/>
        <w:rPr>
          <w:b/>
          <w:lang w:val="es-ES_tradnl"/>
        </w:rPr>
      </w:pPr>
      <w:r w:rsidRPr="003D6AD4">
        <w:rPr>
          <w:b/>
          <w:lang w:val="es-ES_tradnl"/>
        </w:rPr>
        <w:br w:type="page"/>
      </w:r>
    </w:p>
    <w:p w14:paraId="48A54EFC" w14:textId="4B5B3700" w:rsidR="00570DFC" w:rsidRPr="003D6AD4" w:rsidRDefault="0020585D" w:rsidP="00570DFC">
      <w:pPr>
        <w:jc w:val="center"/>
        <w:rPr>
          <w:b/>
          <w:lang w:val="es-ES_tradnl"/>
        </w:rPr>
      </w:pPr>
      <w:r w:rsidRPr="003D6AD4">
        <w:rPr>
          <w:b/>
          <w:lang w:val="es-ES_tradnl"/>
        </w:rPr>
        <w:lastRenderedPageBreak/>
        <w:t>HOJA DE EVALUACIÓN DE PROYECTOS – PROYECTOS PLURIANUALES</w:t>
      </w:r>
    </w:p>
    <w:p w14:paraId="47C7FC25" w14:textId="3C043429" w:rsidR="00570DFC" w:rsidRPr="003D6AD4" w:rsidRDefault="00570DFC" w:rsidP="00570DFC">
      <w:pPr>
        <w:jc w:val="center"/>
        <w:rPr>
          <w:b/>
          <w:sz w:val="24"/>
          <w:lang w:val="es-ES_tradnl"/>
        </w:rPr>
      </w:pPr>
      <w:r w:rsidRPr="003D6AD4">
        <w:rPr>
          <w:b/>
          <w:sz w:val="24"/>
          <w:lang w:val="es-ES_tradnl"/>
        </w:rPr>
        <w:t>Om</w:t>
      </w:r>
      <w:r w:rsidR="00380EE8" w:rsidRPr="003D6AD4">
        <w:rPr>
          <w:b/>
          <w:sz w:val="24"/>
          <w:lang w:val="es-ES_tradnl"/>
        </w:rPr>
        <w:t>á</w:t>
      </w:r>
      <w:r w:rsidRPr="003D6AD4">
        <w:rPr>
          <w:b/>
          <w:sz w:val="24"/>
          <w:lang w:val="es-ES_tradnl"/>
        </w:rPr>
        <w:t>n</w:t>
      </w:r>
    </w:p>
    <w:tbl>
      <w:tblPr>
        <w:tblStyle w:val="TableGrid"/>
        <w:tblW w:w="10075"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689"/>
        <w:gridCol w:w="2259"/>
        <w:gridCol w:w="2542"/>
        <w:gridCol w:w="2585"/>
      </w:tblGrid>
      <w:tr w:rsidR="0020585D" w:rsidRPr="003D6AD4" w14:paraId="75B04987" w14:textId="77777777" w:rsidTr="00794CE2">
        <w:trPr>
          <w:trHeight w:val="240"/>
        </w:trPr>
        <w:tc>
          <w:tcPr>
            <w:tcW w:w="2689" w:type="dxa"/>
            <w:shd w:val="clear" w:color="auto" w:fill="auto"/>
          </w:tcPr>
          <w:p w14:paraId="2EB02188" w14:textId="4DF5E7AC" w:rsidR="0020585D" w:rsidRPr="003D6AD4" w:rsidRDefault="00570DFC" w:rsidP="0020585D">
            <w:pPr>
              <w:spacing w:after="80"/>
              <w:jc w:val="left"/>
              <w:rPr>
                <w:b/>
                <w:sz w:val="18"/>
                <w:lang w:val="es-ES_tradnl"/>
              </w:rPr>
            </w:pPr>
            <w:r w:rsidRPr="003D6AD4">
              <w:rPr>
                <w:b/>
                <w:sz w:val="24"/>
                <w:lang w:val="es-ES_tradnl"/>
              </w:rPr>
              <w:t xml:space="preserve"> </w:t>
            </w:r>
            <w:r w:rsidR="0020585D" w:rsidRPr="003D6AD4">
              <w:rPr>
                <w:b/>
                <w:sz w:val="18"/>
                <w:lang w:val="es-ES_tradnl"/>
              </w:rPr>
              <w:t>I) TÍTULO DEL PROYECTO</w:t>
            </w:r>
          </w:p>
        </w:tc>
        <w:tc>
          <w:tcPr>
            <w:tcW w:w="2259" w:type="dxa"/>
            <w:shd w:val="clear" w:color="auto" w:fill="auto"/>
          </w:tcPr>
          <w:p w14:paraId="3603254A" w14:textId="2DA9A639" w:rsidR="0020585D" w:rsidRPr="003D6AD4" w:rsidRDefault="0020585D" w:rsidP="0020585D">
            <w:pPr>
              <w:spacing w:after="80"/>
              <w:jc w:val="center"/>
              <w:rPr>
                <w:b/>
                <w:sz w:val="18"/>
                <w:lang w:val="es-ES_tradnl"/>
              </w:rPr>
            </w:pPr>
            <w:r w:rsidRPr="003D6AD4">
              <w:rPr>
                <w:b/>
                <w:sz w:val="18"/>
                <w:lang w:val="es-ES_tradnl"/>
              </w:rPr>
              <w:t>ORGANISMO</w:t>
            </w:r>
          </w:p>
        </w:tc>
        <w:tc>
          <w:tcPr>
            <w:tcW w:w="2542" w:type="dxa"/>
            <w:shd w:val="clear" w:color="auto" w:fill="auto"/>
          </w:tcPr>
          <w:p w14:paraId="31BA5B47" w14:textId="0F10DE1C" w:rsidR="0020585D" w:rsidRPr="003D6AD4" w:rsidRDefault="0020585D" w:rsidP="0020585D">
            <w:pPr>
              <w:spacing w:after="80"/>
              <w:jc w:val="center"/>
              <w:rPr>
                <w:b/>
                <w:sz w:val="18"/>
                <w:lang w:val="es-ES_tradnl"/>
              </w:rPr>
            </w:pPr>
            <w:r w:rsidRPr="003D6AD4">
              <w:rPr>
                <w:b/>
                <w:sz w:val="18"/>
                <w:lang w:val="es-ES_tradnl"/>
              </w:rPr>
              <w:t>REUNIÓN EN QUE SE APROBÓ</w:t>
            </w:r>
          </w:p>
        </w:tc>
        <w:tc>
          <w:tcPr>
            <w:tcW w:w="2585" w:type="dxa"/>
            <w:shd w:val="clear" w:color="auto" w:fill="auto"/>
          </w:tcPr>
          <w:p w14:paraId="554C9300" w14:textId="5B9C3A49" w:rsidR="0020585D" w:rsidRPr="003D6AD4" w:rsidRDefault="0020585D" w:rsidP="0020585D">
            <w:pPr>
              <w:spacing w:after="80"/>
              <w:jc w:val="center"/>
              <w:rPr>
                <w:b/>
                <w:sz w:val="18"/>
                <w:lang w:val="es-ES_tradnl"/>
              </w:rPr>
            </w:pPr>
            <w:r w:rsidRPr="003D6AD4">
              <w:rPr>
                <w:b/>
                <w:sz w:val="18"/>
                <w:lang w:val="es-ES_tradnl"/>
              </w:rPr>
              <w:t>MEDIDA DE</w:t>
            </w:r>
            <w:r w:rsidRPr="003D6AD4">
              <w:rPr>
                <w:b/>
                <w:spacing w:val="-11"/>
                <w:sz w:val="18"/>
                <w:lang w:val="es-ES_tradnl"/>
              </w:rPr>
              <w:t xml:space="preserve"> </w:t>
            </w:r>
            <w:r w:rsidRPr="003D6AD4">
              <w:rPr>
                <w:b/>
                <w:sz w:val="18"/>
                <w:lang w:val="es-ES_tradnl"/>
              </w:rPr>
              <w:t>CONTROL</w:t>
            </w:r>
          </w:p>
        </w:tc>
      </w:tr>
      <w:tr w:rsidR="0020585D" w:rsidRPr="003D6AD4" w14:paraId="3F36D19A" w14:textId="77777777" w:rsidTr="00794CE2">
        <w:trPr>
          <w:trHeight w:val="240"/>
        </w:trPr>
        <w:tc>
          <w:tcPr>
            <w:tcW w:w="2689" w:type="dxa"/>
            <w:shd w:val="clear" w:color="auto" w:fill="auto"/>
          </w:tcPr>
          <w:p w14:paraId="0701BAC8" w14:textId="69825652" w:rsidR="0020585D" w:rsidRPr="003D6AD4" w:rsidRDefault="0020585D" w:rsidP="0020585D">
            <w:pPr>
              <w:spacing w:after="80"/>
              <w:jc w:val="center"/>
              <w:rPr>
                <w:sz w:val="18"/>
                <w:lang w:val="es-ES_tradnl"/>
              </w:rPr>
            </w:pPr>
            <w:r w:rsidRPr="003D6AD4">
              <w:rPr>
                <w:sz w:val="18"/>
                <w:lang w:val="es-ES_tradnl"/>
              </w:rPr>
              <w:t>Plan de eliminación de los HCFC (etapa II)</w:t>
            </w:r>
          </w:p>
        </w:tc>
        <w:tc>
          <w:tcPr>
            <w:tcW w:w="2259" w:type="dxa"/>
            <w:shd w:val="clear" w:color="auto" w:fill="auto"/>
          </w:tcPr>
          <w:p w14:paraId="68672C26" w14:textId="1CFC39F1" w:rsidR="0020585D" w:rsidRPr="003D6AD4" w:rsidRDefault="0020585D" w:rsidP="0020585D">
            <w:pPr>
              <w:spacing w:after="80"/>
              <w:jc w:val="center"/>
              <w:rPr>
                <w:sz w:val="18"/>
                <w:lang w:val="es-ES_tradnl"/>
              </w:rPr>
            </w:pPr>
            <w:r w:rsidRPr="003D6AD4">
              <w:rPr>
                <w:sz w:val="18"/>
                <w:lang w:val="es-ES_tradnl"/>
              </w:rPr>
              <w:t>PNUMA, ONUDI (principal)</w:t>
            </w:r>
          </w:p>
        </w:tc>
        <w:tc>
          <w:tcPr>
            <w:tcW w:w="2542" w:type="dxa"/>
            <w:shd w:val="clear" w:color="auto" w:fill="auto"/>
          </w:tcPr>
          <w:p w14:paraId="59158F0F" w14:textId="4FA23204" w:rsidR="0020585D" w:rsidRPr="003D6AD4" w:rsidRDefault="0020585D" w:rsidP="0020585D">
            <w:pPr>
              <w:spacing w:after="80"/>
              <w:jc w:val="center"/>
              <w:rPr>
                <w:sz w:val="18"/>
                <w:lang w:val="es-ES_tradnl"/>
              </w:rPr>
            </w:pPr>
            <w:r w:rsidRPr="003D6AD4">
              <w:rPr>
                <w:sz w:val="18"/>
                <w:lang w:val="es-ES_tradnl"/>
              </w:rPr>
              <w:t>75</w:t>
            </w:r>
            <w:r w:rsidRPr="003D6AD4">
              <w:rPr>
                <w:sz w:val="18"/>
                <w:vertAlign w:val="superscript"/>
                <w:lang w:val="es-ES_tradnl"/>
              </w:rPr>
              <w:t>a</w:t>
            </w:r>
          </w:p>
        </w:tc>
        <w:tc>
          <w:tcPr>
            <w:tcW w:w="2585" w:type="dxa"/>
            <w:shd w:val="clear" w:color="auto" w:fill="auto"/>
          </w:tcPr>
          <w:p w14:paraId="2B1E29D0" w14:textId="028969D3" w:rsidR="0020585D" w:rsidRPr="003D6AD4" w:rsidRDefault="0020585D" w:rsidP="0020585D">
            <w:pPr>
              <w:spacing w:after="80"/>
              <w:jc w:val="center"/>
              <w:rPr>
                <w:sz w:val="18"/>
                <w:lang w:val="es-ES_tradnl"/>
              </w:rPr>
            </w:pPr>
            <w:r w:rsidRPr="003D6AD4">
              <w:rPr>
                <w:sz w:val="18"/>
                <w:lang w:val="es-ES_tradnl"/>
              </w:rPr>
              <w:t>35% para 2020</w:t>
            </w:r>
          </w:p>
        </w:tc>
      </w:tr>
    </w:tbl>
    <w:p w14:paraId="3513CDE6" w14:textId="77777777" w:rsidR="00570DFC" w:rsidRPr="003D6AD4" w:rsidRDefault="00570DFC" w:rsidP="00570DFC">
      <w:pPr>
        <w:spacing w:after="60"/>
        <w:jc w:val="center"/>
        <w:rPr>
          <w:lang w:val="es-ES_tradnl"/>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5200"/>
        <w:gridCol w:w="2400"/>
        <w:gridCol w:w="2400"/>
      </w:tblGrid>
      <w:tr w:rsidR="00570DFC" w:rsidRPr="003D6AD4" w14:paraId="14201855" w14:textId="77777777" w:rsidTr="00794CE2">
        <w:trPr>
          <w:trHeight w:val="240"/>
        </w:trPr>
        <w:tc>
          <w:tcPr>
            <w:tcW w:w="5200" w:type="dxa"/>
            <w:shd w:val="clear" w:color="auto" w:fill="auto"/>
          </w:tcPr>
          <w:p w14:paraId="53CEB8EF" w14:textId="60826883" w:rsidR="00570DFC" w:rsidRPr="003D6AD4" w:rsidRDefault="0020585D" w:rsidP="00794CE2">
            <w:pPr>
              <w:spacing w:after="60"/>
              <w:jc w:val="left"/>
              <w:rPr>
                <w:b/>
                <w:sz w:val="18"/>
                <w:lang w:val="es-ES_tradnl"/>
              </w:rPr>
            </w:pPr>
            <w:r w:rsidRPr="003D6AD4">
              <w:rPr>
                <w:b/>
                <w:sz w:val="18"/>
                <w:lang w:val="es-ES_tradnl"/>
              </w:rPr>
              <w:t>II) DATOS MÁS RECIENTES PRESENTADOS CON ARREGLO AL ARTÍCULO 7 (Grupo I del anexo C)</w:t>
            </w:r>
          </w:p>
        </w:tc>
        <w:tc>
          <w:tcPr>
            <w:tcW w:w="2400" w:type="dxa"/>
            <w:shd w:val="clear" w:color="auto" w:fill="auto"/>
          </w:tcPr>
          <w:p w14:paraId="3C99947F" w14:textId="43852174" w:rsidR="00570DFC" w:rsidRPr="003D6AD4" w:rsidRDefault="0020585D" w:rsidP="00794CE2">
            <w:pPr>
              <w:spacing w:after="60"/>
              <w:jc w:val="center"/>
              <w:rPr>
                <w:sz w:val="18"/>
                <w:lang w:val="es-ES_tradnl"/>
              </w:rPr>
            </w:pPr>
            <w:r w:rsidRPr="003D6AD4">
              <w:rPr>
                <w:sz w:val="18"/>
                <w:lang w:val="es-ES_tradnl"/>
              </w:rPr>
              <w:t>Año</w:t>
            </w:r>
            <w:r w:rsidR="00570DFC" w:rsidRPr="003D6AD4">
              <w:rPr>
                <w:sz w:val="18"/>
                <w:lang w:val="es-ES_tradnl"/>
              </w:rPr>
              <w:t>: 2019</w:t>
            </w:r>
          </w:p>
        </w:tc>
        <w:tc>
          <w:tcPr>
            <w:tcW w:w="2400" w:type="dxa"/>
            <w:shd w:val="clear" w:color="auto" w:fill="auto"/>
          </w:tcPr>
          <w:p w14:paraId="6AE2A6A6" w14:textId="45F0F56F" w:rsidR="00570DFC" w:rsidRPr="003D6AD4" w:rsidRDefault="00570DFC" w:rsidP="00794CE2">
            <w:pPr>
              <w:spacing w:after="60"/>
              <w:jc w:val="right"/>
              <w:rPr>
                <w:sz w:val="18"/>
                <w:lang w:val="es-ES_tradnl"/>
              </w:rPr>
            </w:pPr>
            <w:r w:rsidRPr="003D6AD4">
              <w:rPr>
                <w:sz w:val="18"/>
                <w:lang w:val="es-ES_tradnl"/>
              </w:rPr>
              <w:t>17</w:t>
            </w:r>
            <w:r w:rsidR="0020585D" w:rsidRPr="003D6AD4">
              <w:rPr>
                <w:sz w:val="18"/>
                <w:lang w:val="es-ES_tradnl"/>
              </w:rPr>
              <w:t>,</w:t>
            </w:r>
            <w:r w:rsidRPr="003D6AD4">
              <w:rPr>
                <w:sz w:val="18"/>
                <w:lang w:val="es-ES_tradnl"/>
              </w:rPr>
              <w:t>90 (</w:t>
            </w:r>
            <w:r w:rsidR="0020585D" w:rsidRPr="003D6AD4">
              <w:rPr>
                <w:sz w:val="18"/>
                <w:lang w:val="es-ES_tradnl"/>
              </w:rPr>
              <w:t>toneladas PAO</w:t>
            </w:r>
            <w:r w:rsidRPr="003D6AD4">
              <w:rPr>
                <w:sz w:val="18"/>
                <w:lang w:val="es-ES_tradnl"/>
              </w:rPr>
              <w:t>)</w:t>
            </w:r>
          </w:p>
        </w:tc>
      </w:tr>
    </w:tbl>
    <w:p w14:paraId="2E522941" w14:textId="77777777" w:rsidR="00570DFC" w:rsidRPr="003D6AD4" w:rsidRDefault="00570DFC" w:rsidP="0020585D">
      <w:pPr>
        <w:spacing w:after="60"/>
        <w:rPr>
          <w:lang w:val="es-ES_tradnl"/>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201"/>
        <w:gridCol w:w="786"/>
        <w:gridCol w:w="866"/>
        <w:gridCol w:w="1063"/>
        <w:gridCol w:w="1066"/>
        <w:gridCol w:w="1316"/>
        <w:gridCol w:w="996"/>
        <w:gridCol w:w="977"/>
        <w:gridCol w:w="590"/>
        <w:gridCol w:w="1139"/>
      </w:tblGrid>
      <w:tr w:rsidR="00E237B2" w:rsidRPr="003D6AD4" w14:paraId="1BE3DFD0" w14:textId="77777777" w:rsidTr="00794CE2">
        <w:trPr>
          <w:trHeight w:val="240"/>
        </w:trPr>
        <w:tc>
          <w:tcPr>
            <w:tcW w:w="0" w:type="auto"/>
            <w:gridSpan w:val="8"/>
            <w:shd w:val="clear" w:color="auto" w:fill="auto"/>
          </w:tcPr>
          <w:p w14:paraId="21057B2E" w14:textId="27AB6084" w:rsidR="00E237B2" w:rsidRPr="003D6AD4" w:rsidRDefault="00E237B2" w:rsidP="00E237B2">
            <w:pPr>
              <w:spacing w:after="60"/>
              <w:jc w:val="left"/>
              <w:rPr>
                <w:b/>
                <w:sz w:val="18"/>
                <w:lang w:val="es-ES_tradnl"/>
              </w:rPr>
            </w:pPr>
            <w:r w:rsidRPr="003D6AD4">
              <w:rPr>
                <w:b/>
                <w:sz w:val="18"/>
                <w:lang w:val="es-ES_tradnl"/>
              </w:rPr>
              <w:t>III) DATOS SECTORIALES MÁS RECIENTES DEL PROGRAMA DE PAÍS (toneladas PAO)</w:t>
            </w:r>
          </w:p>
        </w:tc>
        <w:tc>
          <w:tcPr>
            <w:tcW w:w="0" w:type="auto"/>
            <w:gridSpan w:val="2"/>
            <w:shd w:val="clear" w:color="auto" w:fill="auto"/>
          </w:tcPr>
          <w:p w14:paraId="6A536202" w14:textId="3ECBA008" w:rsidR="00E237B2" w:rsidRPr="003D6AD4" w:rsidRDefault="00E237B2" w:rsidP="00E237B2">
            <w:pPr>
              <w:spacing w:after="60"/>
              <w:jc w:val="right"/>
              <w:rPr>
                <w:b/>
                <w:sz w:val="18"/>
                <w:highlight w:val="yellow"/>
                <w:lang w:val="es-ES_tradnl"/>
              </w:rPr>
            </w:pPr>
            <w:r w:rsidRPr="003D6AD4">
              <w:rPr>
                <w:b/>
                <w:sz w:val="18"/>
                <w:lang w:val="es-ES_tradnl"/>
              </w:rPr>
              <w:t>Año: 2019</w:t>
            </w:r>
          </w:p>
        </w:tc>
      </w:tr>
      <w:tr w:rsidR="00E237B2" w:rsidRPr="00003956" w14:paraId="27380105" w14:textId="77777777" w:rsidTr="00794CE2">
        <w:trPr>
          <w:trHeight w:val="240"/>
        </w:trPr>
        <w:tc>
          <w:tcPr>
            <w:tcW w:w="0" w:type="auto"/>
            <w:shd w:val="clear" w:color="auto" w:fill="auto"/>
          </w:tcPr>
          <w:p w14:paraId="100DF66C" w14:textId="478ED155" w:rsidR="00E237B2" w:rsidRPr="003D6AD4" w:rsidRDefault="00E237B2" w:rsidP="00E237B2">
            <w:pPr>
              <w:spacing w:after="60"/>
              <w:jc w:val="center"/>
              <w:rPr>
                <w:sz w:val="18"/>
                <w:lang w:val="es-ES_tradnl"/>
              </w:rPr>
            </w:pPr>
            <w:r w:rsidRPr="003D6AD4">
              <w:rPr>
                <w:sz w:val="18"/>
                <w:lang w:val="es-ES_tradnl"/>
              </w:rPr>
              <w:t>Sustancia química</w:t>
            </w:r>
          </w:p>
        </w:tc>
        <w:tc>
          <w:tcPr>
            <w:tcW w:w="0" w:type="auto"/>
            <w:shd w:val="clear" w:color="auto" w:fill="auto"/>
          </w:tcPr>
          <w:p w14:paraId="02B34822" w14:textId="4BCB56AC" w:rsidR="00E237B2" w:rsidRPr="003D6AD4" w:rsidRDefault="00E237B2" w:rsidP="00E237B2">
            <w:pPr>
              <w:spacing w:after="60"/>
              <w:jc w:val="center"/>
              <w:rPr>
                <w:sz w:val="18"/>
                <w:lang w:val="es-ES_tradnl"/>
              </w:rPr>
            </w:pPr>
            <w:r w:rsidRPr="003D6AD4">
              <w:rPr>
                <w:sz w:val="18"/>
                <w:lang w:val="es-ES_tradnl"/>
              </w:rPr>
              <w:t>Aerosol</w:t>
            </w:r>
          </w:p>
        </w:tc>
        <w:tc>
          <w:tcPr>
            <w:tcW w:w="0" w:type="auto"/>
            <w:shd w:val="clear" w:color="auto" w:fill="auto"/>
          </w:tcPr>
          <w:p w14:paraId="32E2EAFD" w14:textId="022AC39E" w:rsidR="00E237B2" w:rsidRPr="003D6AD4" w:rsidRDefault="00E237B2" w:rsidP="00E237B2">
            <w:pPr>
              <w:spacing w:after="60"/>
              <w:jc w:val="center"/>
              <w:rPr>
                <w:sz w:val="18"/>
                <w:lang w:val="es-ES_tradnl"/>
              </w:rPr>
            </w:pPr>
            <w:r w:rsidRPr="003D6AD4">
              <w:rPr>
                <w:sz w:val="18"/>
                <w:lang w:val="es-ES_tradnl"/>
              </w:rPr>
              <w:t>Espumas</w:t>
            </w:r>
          </w:p>
        </w:tc>
        <w:tc>
          <w:tcPr>
            <w:tcW w:w="0" w:type="auto"/>
            <w:shd w:val="clear" w:color="auto" w:fill="auto"/>
          </w:tcPr>
          <w:p w14:paraId="465DACF3" w14:textId="1FAB2400" w:rsidR="00E237B2" w:rsidRPr="003D6AD4" w:rsidRDefault="00E237B2" w:rsidP="00E237B2">
            <w:pPr>
              <w:spacing w:after="60"/>
              <w:jc w:val="center"/>
              <w:rPr>
                <w:sz w:val="18"/>
                <w:lang w:val="es-ES_tradnl"/>
              </w:rPr>
            </w:pPr>
            <w:r w:rsidRPr="003D6AD4">
              <w:rPr>
                <w:sz w:val="18"/>
                <w:lang w:val="es-ES_tradnl"/>
              </w:rPr>
              <w:t>Lucha contra incendios</w:t>
            </w:r>
          </w:p>
        </w:tc>
        <w:tc>
          <w:tcPr>
            <w:tcW w:w="0" w:type="auto"/>
            <w:gridSpan w:val="2"/>
            <w:shd w:val="clear" w:color="auto" w:fill="auto"/>
          </w:tcPr>
          <w:p w14:paraId="12C0CA3C" w14:textId="674C61F1" w:rsidR="00E237B2" w:rsidRPr="003D6AD4" w:rsidRDefault="00E237B2" w:rsidP="00E237B2">
            <w:pPr>
              <w:spacing w:after="60"/>
              <w:jc w:val="center"/>
              <w:rPr>
                <w:sz w:val="18"/>
                <w:lang w:val="es-ES_tradnl"/>
              </w:rPr>
            </w:pPr>
            <w:r w:rsidRPr="003D6AD4">
              <w:rPr>
                <w:sz w:val="18"/>
                <w:lang w:val="es-ES_tradnl"/>
              </w:rPr>
              <w:t>Refrigeración</w:t>
            </w:r>
          </w:p>
        </w:tc>
        <w:tc>
          <w:tcPr>
            <w:tcW w:w="0" w:type="auto"/>
            <w:shd w:val="clear" w:color="auto" w:fill="auto"/>
          </w:tcPr>
          <w:p w14:paraId="091B1F1D" w14:textId="232F57EF" w:rsidR="00E237B2" w:rsidRPr="003D6AD4" w:rsidRDefault="00E237B2" w:rsidP="00E237B2">
            <w:pPr>
              <w:spacing w:after="60"/>
              <w:jc w:val="center"/>
              <w:rPr>
                <w:sz w:val="18"/>
                <w:lang w:val="es-ES_tradnl"/>
              </w:rPr>
            </w:pPr>
            <w:r w:rsidRPr="003D6AD4">
              <w:rPr>
                <w:sz w:val="18"/>
                <w:lang w:val="es-ES_tradnl"/>
              </w:rPr>
              <w:t>Disolvente</w:t>
            </w:r>
          </w:p>
        </w:tc>
        <w:tc>
          <w:tcPr>
            <w:tcW w:w="0" w:type="auto"/>
            <w:shd w:val="clear" w:color="auto" w:fill="auto"/>
          </w:tcPr>
          <w:p w14:paraId="708561AA" w14:textId="3011EC78" w:rsidR="00E237B2" w:rsidRPr="003D6AD4" w:rsidRDefault="00E237B2" w:rsidP="00E237B2">
            <w:pPr>
              <w:spacing w:after="60"/>
              <w:jc w:val="center"/>
              <w:rPr>
                <w:sz w:val="18"/>
                <w:lang w:val="es-ES_tradnl"/>
              </w:rPr>
            </w:pPr>
            <w:r w:rsidRPr="003D6AD4">
              <w:rPr>
                <w:sz w:val="18"/>
                <w:lang w:val="es-ES_tradnl"/>
              </w:rPr>
              <w:t>Agente de  procesos</w:t>
            </w:r>
          </w:p>
        </w:tc>
        <w:tc>
          <w:tcPr>
            <w:tcW w:w="0" w:type="auto"/>
            <w:shd w:val="clear" w:color="auto" w:fill="auto"/>
          </w:tcPr>
          <w:p w14:paraId="4800B78F" w14:textId="12438EC8" w:rsidR="00E237B2" w:rsidRPr="003D6AD4" w:rsidRDefault="00E237B2" w:rsidP="00E237B2">
            <w:pPr>
              <w:spacing w:after="60"/>
              <w:jc w:val="center"/>
              <w:rPr>
                <w:sz w:val="18"/>
                <w:lang w:val="es-ES_tradnl"/>
              </w:rPr>
            </w:pPr>
            <w:r w:rsidRPr="003D6AD4">
              <w:rPr>
                <w:sz w:val="18"/>
                <w:lang w:val="es-ES_tradnl"/>
              </w:rPr>
              <w:t>Uso en lab.</w:t>
            </w:r>
          </w:p>
        </w:tc>
        <w:tc>
          <w:tcPr>
            <w:tcW w:w="0" w:type="auto"/>
            <w:shd w:val="clear" w:color="auto" w:fill="auto"/>
          </w:tcPr>
          <w:p w14:paraId="5E8ECC14" w14:textId="7811E2FC" w:rsidR="00E237B2" w:rsidRPr="003D6AD4" w:rsidRDefault="00E237B2" w:rsidP="00E237B2">
            <w:pPr>
              <w:spacing w:after="60"/>
              <w:jc w:val="center"/>
              <w:rPr>
                <w:sz w:val="18"/>
                <w:lang w:val="es-ES_tradnl"/>
              </w:rPr>
            </w:pPr>
            <w:r w:rsidRPr="003D6AD4">
              <w:rPr>
                <w:sz w:val="18"/>
                <w:lang w:val="es-ES_tradnl"/>
              </w:rPr>
              <w:t>Consumo total de los sectores</w:t>
            </w:r>
          </w:p>
        </w:tc>
      </w:tr>
      <w:tr w:rsidR="00E237B2" w:rsidRPr="003D6AD4" w14:paraId="2F074120" w14:textId="77777777" w:rsidTr="00794CE2">
        <w:trPr>
          <w:trHeight w:val="240"/>
        </w:trPr>
        <w:tc>
          <w:tcPr>
            <w:tcW w:w="0" w:type="auto"/>
            <w:gridSpan w:val="4"/>
            <w:shd w:val="clear" w:color="auto" w:fill="auto"/>
          </w:tcPr>
          <w:p w14:paraId="2A8BE9EB" w14:textId="77777777" w:rsidR="00E237B2" w:rsidRPr="003D6AD4" w:rsidRDefault="00E237B2" w:rsidP="00E237B2">
            <w:pPr>
              <w:spacing w:after="60"/>
              <w:jc w:val="center"/>
              <w:rPr>
                <w:sz w:val="18"/>
                <w:lang w:val="es-ES_tradnl"/>
              </w:rPr>
            </w:pPr>
            <w:r w:rsidRPr="003D6AD4">
              <w:rPr>
                <w:sz w:val="18"/>
                <w:lang w:val="es-ES_tradnl"/>
              </w:rPr>
              <w:t xml:space="preserve"> </w:t>
            </w:r>
          </w:p>
        </w:tc>
        <w:tc>
          <w:tcPr>
            <w:tcW w:w="0" w:type="auto"/>
            <w:shd w:val="clear" w:color="auto" w:fill="auto"/>
          </w:tcPr>
          <w:p w14:paraId="5499B2B0" w14:textId="09F1E567" w:rsidR="00E237B2" w:rsidRPr="003D6AD4" w:rsidRDefault="00E237B2" w:rsidP="00E237B2">
            <w:pPr>
              <w:spacing w:after="60"/>
              <w:jc w:val="center"/>
              <w:rPr>
                <w:sz w:val="18"/>
                <w:lang w:val="es-ES_tradnl"/>
              </w:rPr>
            </w:pPr>
            <w:r w:rsidRPr="003D6AD4">
              <w:rPr>
                <w:sz w:val="18"/>
                <w:lang w:val="es-ES_tradnl"/>
              </w:rPr>
              <w:t>Fabricación</w:t>
            </w:r>
          </w:p>
        </w:tc>
        <w:tc>
          <w:tcPr>
            <w:tcW w:w="0" w:type="auto"/>
            <w:shd w:val="clear" w:color="auto" w:fill="auto"/>
          </w:tcPr>
          <w:p w14:paraId="2768ED5F" w14:textId="60887456" w:rsidR="00E237B2" w:rsidRPr="003D6AD4" w:rsidRDefault="00E237B2" w:rsidP="00E237B2">
            <w:pPr>
              <w:spacing w:after="60"/>
              <w:jc w:val="center"/>
              <w:rPr>
                <w:sz w:val="18"/>
                <w:lang w:val="es-ES_tradnl"/>
              </w:rPr>
            </w:pPr>
            <w:r w:rsidRPr="003D6AD4">
              <w:rPr>
                <w:sz w:val="18"/>
                <w:lang w:val="es-ES_tradnl"/>
              </w:rPr>
              <w:t>Mantenimiento</w:t>
            </w:r>
          </w:p>
        </w:tc>
        <w:tc>
          <w:tcPr>
            <w:tcW w:w="0" w:type="auto"/>
            <w:gridSpan w:val="4"/>
            <w:shd w:val="clear" w:color="auto" w:fill="auto"/>
          </w:tcPr>
          <w:p w14:paraId="7F670A68" w14:textId="77777777" w:rsidR="00E237B2" w:rsidRPr="003D6AD4" w:rsidRDefault="00E237B2" w:rsidP="00E237B2">
            <w:pPr>
              <w:spacing w:after="60"/>
              <w:jc w:val="center"/>
              <w:rPr>
                <w:sz w:val="18"/>
                <w:lang w:val="es-ES_tradnl"/>
              </w:rPr>
            </w:pPr>
          </w:p>
        </w:tc>
      </w:tr>
      <w:tr w:rsidR="00570DFC" w:rsidRPr="003D6AD4" w14:paraId="2282886F" w14:textId="77777777" w:rsidTr="00794CE2">
        <w:trPr>
          <w:trHeight w:val="240"/>
        </w:trPr>
        <w:tc>
          <w:tcPr>
            <w:tcW w:w="1200" w:type="dxa"/>
            <w:shd w:val="clear" w:color="auto" w:fill="auto"/>
          </w:tcPr>
          <w:p w14:paraId="445A4084" w14:textId="77777777" w:rsidR="00570DFC" w:rsidRPr="003D6AD4" w:rsidRDefault="00570DFC" w:rsidP="00794CE2">
            <w:pPr>
              <w:spacing w:after="60"/>
              <w:jc w:val="left"/>
              <w:rPr>
                <w:sz w:val="18"/>
                <w:lang w:val="es-ES_tradnl"/>
              </w:rPr>
            </w:pPr>
            <w:r w:rsidRPr="003D6AD4">
              <w:rPr>
                <w:sz w:val="18"/>
                <w:lang w:val="es-ES_tradnl"/>
              </w:rPr>
              <w:t>HCFC-22</w:t>
            </w:r>
          </w:p>
        </w:tc>
        <w:tc>
          <w:tcPr>
            <w:tcW w:w="0" w:type="auto"/>
            <w:shd w:val="clear" w:color="auto" w:fill="auto"/>
          </w:tcPr>
          <w:p w14:paraId="5569E444" w14:textId="77777777" w:rsidR="00570DFC" w:rsidRPr="003D6AD4" w:rsidRDefault="00570DFC" w:rsidP="00794CE2">
            <w:pPr>
              <w:spacing w:after="60"/>
              <w:jc w:val="right"/>
              <w:rPr>
                <w:sz w:val="18"/>
                <w:lang w:val="es-ES_tradnl"/>
              </w:rPr>
            </w:pPr>
          </w:p>
        </w:tc>
        <w:tc>
          <w:tcPr>
            <w:tcW w:w="0" w:type="auto"/>
            <w:shd w:val="clear" w:color="auto" w:fill="auto"/>
          </w:tcPr>
          <w:p w14:paraId="5A66D626" w14:textId="77777777" w:rsidR="00570DFC" w:rsidRPr="003D6AD4" w:rsidRDefault="00570DFC" w:rsidP="00794CE2">
            <w:pPr>
              <w:spacing w:after="60"/>
              <w:jc w:val="right"/>
              <w:rPr>
                <w:sz w:val="18"/>
                <w:lang w:val="es-ES_tradnl"/>
              </w:rPr>
            </w:pPr>
          </w:p>
        </w:tc>
        <w:tc>
          <w:tcPr>
            <w:tcW w:w="0" w:type="auto"/>
            <w:shd w:val="clear" w:color="auto" w:fill="auto"/>
          </w:tcPr>
          <w:p w14:paraId="36325AA7" w14:textId="77777777" w:rsidR="00570DFC" w:rsidRPr="003D6AD4" w:rsidRDefault="00570DFC" w:rsidP="00794CE2">
            <w:pPr>
              <w:spacing w:after="60"/>
              <w:jc w:val="right"/>
              <w:rPr>
                <w:sz w:val="18"/>
                <w:lang w:val="es-ES_tradnl"/>
              </w:rPr>
            </w:pPr>
          </w:p>
        </w:tc>
        <w:tc>
          <w:tcPr>
            <w:tcW w:w="0" w:type="auto"/>
            <w:shd w:val="clear" w:color="auto" w:fill="auto"/>
          </w:tcPr>
          <w:p w14:paraId="44CC9342" w14:textId="77777777" w:rsidR="00570DFC" w:rsidRPr="003D6AD4" w:rsidRDefault="00570DFC" w:rsidP="00794CE2">
            <w:pPr>
              <w:spacing w:after="60"/>
              <w:jc w:val="right"/>
              <w:rPr>
                <w:sz w:val="18"/>
                <w:lang w:val="es-ES_tradnl"/>
              </w:rPr>
            </w:pPr>
          </w:p>
        </w:tc>
        <w:tc>
          <w:tcPr>
            <w:tcW w:w="0" w:type="auto"/>
            <w:shd w:val="clear" w:color="auto" w:fill="auto"/>
          </w:tcPr>
          <w:p w14:paraId="773A159A" w14:textId="7ECC9952" w:rsidR="00570DFC" w:rsidRPr="003D6AD4" w:rsidRDefault="00570DFC" w:rsidP="00794CE2">
            <w:pPr>
              <w:spacing w:after="60"/>
              <w:jc w:val="right"/>
              <w:rPr>
                <w:sz w:val="18"/>
                <w:lang w:val="es-ES_tradnl"/>
              </w:rPr>
            </w:pPr>
            <w:r w:rsidRPr="003D6AD4">
              <w:rPr>
                <w:sz w:val="18"/>
                <w:lang w:val="es-ES_tradnl"/>
              </w:rPr>
              <w:t>17</w:t>
            </w:r>
            <w:r w:rsidR="00257324" w:rsidRPr="003D6AD4">
              <w:rPr>
                <w:sz w:val="18"/>
                <w:lang w:val="es-ES_tradnl"/>
              </w:rPr>
              <w:t>,</w:t>
            </w:r>
            <w:r w:rsidRPr="003D6AD4">
              <w:rPr>
                <w:sz w:val="18"/>
                <w:lang w:val="es-ES_tradnl"/>
              </w:rPr>
              <w:t>89</w:t>
            </w:r>
          </w:p>
        </w:tc>
        <w:tc>
          <w:tcPr>
            <w:tcW w:w="0" w:type="auto"/>
            <w:shd w:val="clear" w:color="auto" w:fill="auto"/>
          </w:tcPr>
          <w:p w14:paraId="0A5BB1DB" w14:textId="77777777" w:rsidR="00570DFC" w:rsidRPr="003D6AD4" w:rsidRDefault="00570DFC" w:rsidP="00794CE2">
            <w:pPr>
              <w:spacing w:after="60"/>
              <w:jc w:val="right"/>
              <w:rPr>
                <w:sz w:val="18"/>
                <w:lang w:val="es-ES_tradnl"/>
              </w:rPr>
            </w:pPr>
          </w:p>
        </w:tc>
        <w:tc>
          <w:tcPr>
            <w:tcW w:w="0" w:type="auto"/>
            <w:shd w:val="clear" w:color="auto" w:fill="auto"/>
          </w:tcPr>
          <w:p w14:paraId="7AC2CA3D" w14:textId="77777777" w:rsidR="00570DFC" w:rsidRPr="003D6AD4" w:rsidRDefault="00570DFC" w:rsidP="00794CE2">
            <w:pPr>
              <w:spacing w:after="60"/>
              <w:jc w:val="right"/>
              <w:rPr>
                <w:sz w:val="18"/>
                <w:lang w:val="es-ES_tradnl"/>
              </w:rPr>
            </w:pPr>
          </w:p>
        </w:tc>
        <w:tc>
          <w:tcPr>
            <w:tcW w:w="0" w:type="auto"/>
            <w:shd w:val="clear" w:color="auto" w:fill="auto"/>
          </w:tcPr>
          <w:p w14:paraId="1DD58265" w14:textId="77777777" w:rsidR="00570DFC" w:rsidRPr="003D6AD4" w:rsidRDefault="00570DFC" w:rsidP="00794CE2">
            <w:pPr>
              <w:spacing w:after="60"/>
              <w:jc w:val="right"/>
              <w:rPr>
                <w:sz w:val="18"/>
                <w:lang w:val="es-ES_tradnl"/>
              </w:rPr>
            </w:pPr>
          </w:p>
        </w:tc>
        <w:tc>
          <w:tcPr>
            <w:tcW w:w="0" w:type="auto"/>
            <w:shd w:val="clear" w:color="auto" w:fill="auto"/>
          </w:tcPr>
          <w:p w14:paraId="22F81677" w14:textId="777C905C" w:rsidR="00570DFC" w:rsidRPr="003D6AD4" w:rsidRDefault="00570DFC" w:rsidP="00794CE2">
            <w:pPr>
              <w:spacing w:after="60"/>
              <w:jc w:val="right"/>
              <w:rPr>
                <w:sz w:val="18"/>
                <w:lang w:val="es-ES_tradnl"/>
              </w:rPr>
            </w:pPr>
            <w:r w:rsidRPr="003D6AD4">
              <w:rPr>
                <w:sz w:val="18"/>
                <w:lang w:val="es-ES_tradnl"/>
              </w:rPr>
              <w:t>17</w:t>
            </w:r>
            <w:r w:rsidR="00257324" w:rsidRPr="003D6AD4">
              <w:rPr>
                <w:sz w:val="18"/>
                <w:lang w:val="es-ES_tradnl"/>
              </w:rPr>
              <w:t>,</w:t>
            </w:r>
            <w:r w:rsidRPr="003D6AD4">
              <w:rPr>
                <w:sz w:val="18"/>
                <w:lang w:val="es-ES_tradnl"/>
              </w:rPr>
              <w:t>89</w:t>
            </w:r>
          </w:p>
        </w:tc>
      </w:tr>
      <w:tr w:rsidR="00570DFC" w:rsidRPr="003D6AD4" w14:paraId="23AE78CF" w14:textId="77777777" w:rsidTr="00794CE2">
        <w:trPr>
          <w:trHeight w:val="240"/>
        </w:trPr>
        <w:tc>
          <w:tcPr>
            <w:tcW w:w="1200" w:type="dxa"/>
            <w:shd w:val="clear" w:color="auto" w:fill="auto"/>
          </w:tcPr>
          <w:p w14:paraId="04B8BC75" w14:textId="77777777" w:rsidR="00570DFC" w:rsidRPr="003D6AD4" w:rsidRDefault="00570DFC" w:rsidP="00794CE2">
            <w:pPr>
              <w:spacing w:after="60"/>
              <w:jc w:val="left"/>
              <w:rPr>
                <w:sz w:val="18"/>
                <w:lang w:val="es-ES_tradnl"/>
              </w:rPr>
            </w:pPr>
            <w:r w:rsidRPr="003D6AD4">
              <w:rPr>
                <w:sz w:val="18"/>
                <w:lang w:val="es-ES_tradnl"/>
              </w:rPr>
              <w:t>HCFC-123</w:t>
            </w:r>
          </w:p>
        </w:tc>
        <w:tc>
          <w:tcPr>
            <w:tcW w:w="0" w:type="auto"/>
            <w:shd w:val="clear" w:color="auto" w:fill="auto"/>
          </w:tcPr>
          <w:p w14:paraId="3E227579" w14:textId="77777777" w:rsidR="00570DFC" w:rsidRPr="003D6AD4" w:rsidRDefault="00570DFC" w:rsidP="00794CE2">
            <w:pPr>
              <w:spacing w:after="60"/>
              <w:jc w:val="right"/>
              <w:rPr>
                <w:sz w:val="18"/>
                <w:lang w:val="es-ES_tradnl"/>
              </w:rPr>
            </w:pPr>
          </w:p>
        </w:tc>
        <w:tc>
          <w:tcPr>
            <w:tcW w:w="0" w:type="auto"/>
            <w:shd w:val="clear" w:color="auto" w:fill="auto"/>
          </w:tcPr>
          <w:p w14:paraId="4B0179CC" w14:textId="77777777" w:rsidR="00570DFC" w:rsidRPr="003D6AD4" w:rsidRDefault="00570DFC" w:rsidP="00794CE2">
            <w:pPr>
              <w:spacing w:after="60"/>
              <w:jc w:val="right"/>
              <w:rPr>
                <w:sz w:val="18"/>
                <w:lang w:val="es-ES_tradnl"/>
              </w:rPr>
            </w:pPr>
          </w:p>
        </w:tc>
        <w:tc>
          <w:tcPr>
            <w:tcW w:w="0" w:type="auto"/>
            <w:shd w:val="clear" w:color="auto" w:fill="auto"/>
          </w:tcPr>
          <w:p w14:paraId="12AA74F5" w14:textId="77777777" w:rsidR="00570DFC" w:rsidRPr="003D6AD4" w:rsidRDefault="00570DFC" w:rsidP="00794CE2">
            <w:pPr>
              <w:spacing w:after="60"/>
              <w:jc w:val="right"/>
              <w:rPr>
                <w:sz w:val="18"/>
                <w:lang w:val="es-ES_tradnl"/>
              </w:rPr>
            </w:pPr>
          </w:p>
        </w:tc>
        <w:tc>
          <w:tcPr>
            <w:tcW w:w="0" w:type="auto"/>
            <w:shd w:val="clear" w:color="auto" w:fill="auto"/>
          </w:tcPr>
          <w:p w14:paraId="3055996C" w14:textId="77777777" w:rsidR="00570DFC" w:rsidRPr="003D6AD4" w:rsidRDefault="00570DFC" w:rsidP="00794CE2">
            <w:pPr>
              <w:spacing w:after="60"/>
              <w:jc w:val="right"/>
              <w:rPr>
                <w:sz w:val="18"/>
                <w:lang w:val="es-ES_tradnl"/>
              </w:rPr>
            </w:pPr>
          </w:p>
        </w:tc>
        <w:tc>
          <w:tcPr>
            <w:tcW w:w="0" w:type="auto"/>
            <w:shd w:val="clear" w:color="auto" w:fill="auto"/>
          </w:tcPr>
          <w:p w14:paraId="5EEB8379" w14:textId="24124977" w:rsidR="00570DFC" w:rsidRPr="003D6AD4" w:rsidRDefault="00570DFC" w:rsidP="00794CE2">
            <w:pPr>
              <w:spacing w:after="60"/>
              <w:jc w:val="right"/>
              <w:rPr>
                <w:sz w:val="18"/>
                <w:lang w:val="es-ES_tradnl"/>
              </w:rPr>
            </w:pPr>
            <w:r w:rsidRPr="003D6AD4">
              <w:rPr>
                <w:sz w:val="18"/>
                <w:lang w:val="es-ES_tradnl"/>
              </w:rPr>
              <w:t>0</w:t>
            </w:r>
            <w:r w:rsidR="00257324" w:rsidRPr="003D6AD4">
              <w:rPr>
                <w:sz w:val="18"/>
                <w:lang w:val="es-ES_tradnl"/>
              </w:rPr>
              <w:t>,</w:t>
            </w:r>
            <w:r w:rsidRPr="003D6AD4">
              <w:rPr>
                <w:sz w:val="18"/>
                <w:lang w:val="es-ES_tradnl"/>
              </w:rPr>
              <w:t>01</w:t>
            </w:r>
          </w:p>
        </w:tc>
        <w:tc>
          <w:tcPr>
            <w:tcW w:w="0" w:type="auto"/>
            <w:shd w:val="clear" w:color="auto" w:fill="auto"/>
          </w:tcPr>
          <w:p w14:paraId="0C1F9E7D" w14:textId="77777777" w:rsidR="00570DFC" w:rsidRPr="003D6AD4" w:rsidRDefault="00570DFC" w:rsidP="00794CE2">
            <w:pPr>
              <w:spacing w:after="60"/>
              <w:jc w:val="right"/>
              <w:rPr>
                <w:sz w:val="18"/>
                <w:lang w:val="es-ES_tradnl"/>
              </w:rPr>
            </w:pPr>
          </w:p>
        </w:tc>
        <w:tc>
          <w:tcPr>
            <w:tcW w:w="0" w:type="auto"/>
            <w:shd w:val="clear" w:color="auto" w:fill="auto"/>
          </w:tcPr>
          <w:p w14:paraId="340FD99C" w14:textId="77777777" w:rsidR="00570DFC" w:rsidRPr="003D6AD4" w:rsidRDefault="00570DFC" w:rsidP="00794CE2">
            <w:pPr>
              <w:spacing w:after="60"/>
              <w:jc w:val="right"/>
              <w:rPr>
                <w:sz w:val="18"/>
                <w:lang w:val="es-ES_tradnl"/>
              </w:rPr>
            </w:pPr>
          </w:p>
        </w:tc>
        <w:tc>
          <w:tcPr>
            <w:tcW w:w="0" w:type="auto"/>
            <w:shd w:val="clear" w:color="auto" w:fill="auto"/>
          </w:tcPr>
          <w:p w14:paraId="5F1BF1FD" w14:textId="77777777" w:rsidR="00570DFC" w:rsidRPr="003D6AD4" w:rsidRDefault="00570DFC" w:rsidP="00794CE2">
            <w:pPr>
              <w:spacing w:after="60"/>
              <w:jc w:val="right"/>
              <w:rPr>
                <w:sz w:val="18"/>
                <w:lang w:val="es-ES_tradnl"/>
              </w:rPr>
            </w:pPr>
          </w:p>
        </w:tc>
        <w:tc>
          <w:tcPr>
            <w:tcW w:w="0" w:type="auto"/>
            <w:shd w:val="clear" w:color="auto" w:fill="auto"/>
          </w:tcPr>
          <w:p w14:paraId="4E1F5937" w14:textId="47C0C9A4" w:rsidR="00570DFC" w:rsidRPr="003D6AD4" w:rsidRDefault="00570DFC" w:rsidP="00794CE2">
            <w:pPr>
              <w:spacing w:after="60"/>
              <w:jc w:val="right"/>
              <w:rPr>
                <w:sz w:val="18"/>
                <w:lang w:val="es-ES_tradnl"/>
              </w:rPr>
            </w:pPr>
            <w:r w:rsidRPr="003D6AD4">
              <w:rPr>
                <w:sz w:val="18"/>
                <w:lang w:val="es-ES_tradnl"/>
              </w:rPr>
              <w:t>0</w:t>
            </w:r>
            <w:r w:rsidR="00257324" w:rsidRPr="003D6AD4">
              <w:rPr>
                <w:sz w:val="18"/>
                <w:lang w:val="es-ES_tradnl"/>
              </w:rPr>
              <w:t>,</w:t>
            </w:r>
            <w:r w:rsidRPr="003D6AD4">
              <w:rPr>
                <w:sz w:val="18"/>
                <w:lang w:val="es-ES_tradnl"/>
              </w:rPr>
              <w:t>01</w:t>
            </w:r>
          </w:p>
        </w:tc>
      </w:tr>
    </w:tbl>
    <w:p w14:paraId="775D7144" w14:textId="77777777" w:rsidR="00570DFC" w:rsidRPr="003D6AD4" w:rsidRDefault="00570DFC" w:rsidP="00570DFC">
      <w:pPr>
        <w:spacing w:after="60"/>
        <w:jc w:val="center"/>
        <w:rPr>
          <w:lang w:val="es-ES_tradnl"/>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2690"/>
        <w:gridCol w:w="773"/>
        <w:gridCol w:w="5764"/>
        <w:gridCol w:w="773"/>
      </w:tblGrid>
      <w:tr w:rsidR="00570DFC" w:rsidRPr="00003956" w14:paraId="66618C38" w14:textId="77777777" w:rsidTr="00794CE2">
        <w:trPr>
          <w:trHeight w:val="240"/>
        </w:trPr>
        <w:tc>
          <w:tcPr>
            <w:tcW w:w="0" w:type="auto"/>
            <w:gridSpan w:val="4"/>
            <w:shd w:val="clear" w:color="auto" w:fill="auto"/>
          </w:tcPr>
          <w:p w14:paraId="56CF3643" w14:textId="41AFCAD7" w:rsidR="00570DFC" w:rsidRPr="003D6AD4" w:rsidRDefault="00E237B2" w:rsidP="00794CE2">
            <w:pPr>
              <w:spacing w:after="60"/>
              <w:jc w:val="left"/>
              <w:rPr>
                <w:b/>
                <w:sz w:val="18"/>
                <w:lang w:val="es-ES_tradnl"/>
              </w:rPr>
            </w:pPr>
            <w:r w:rsidRPr="003D6AD4">
              <w:rPr>
                <w:b/>
                <w:sz w:val="18"/>
                <w:lang w:val="es-ES_tradnl"/>
              </w:rPr>
              <w:t>IV) DATOS SOBRE EL CONSUMO (toneladas PAO)</w:t>
            </w:r>
          </w:p>
        </w:tc>
      </w:tr>
      <w:tr w:rsidR="00E237B2" w:rsidRPr="003D6AD4" w14:paraId="500C06CB" w14:textId="77777777" w:rsidTr="00794CE2">
        <w:trPr>
          <w:trHeight w:val="240"/>
        </w:trPr>
        <w:tc>
          <w:tcPr>
            <w:tcW w:w="0" w:type="auto"/>
            <w:shd w:val="clear" w:color="auto" w:fill="auto"/>
          </w:tcPr>
          <w:p w14:paraId="474D1F0E" w14:textId="78C45373" w:rsidR="00E237B2" w:rsidRPr="003D6AD4" w:rsidRDefault="00E237B2" w:rsidP="00E237B2">
            <w:pPr>
              <w:spacing w:after="60"/>
              <w:jc w:val="center"/>
              <w:rPr>
                <w:sz w:val="18"/>
                <w:lang w:val="es-ES_tradnl"/>
              </w:rPr>
            </w:pPr>
            <w:r w:rsidRPr="003D6AD4">
              <w:rPr>
                <w:sz w:val="18"/>
                <w:lang w:val="es-ES_tradnl"/>
              </w:rPr>
              <w:t>Nivel de base 2009 - 2010:</w:t>
            </w:r>
          </w:p>
        </w:tc>
        <w:tc>
          <w:tcPr>
            <w:tcW w:w="0" w:type="auto"/>
            <w:shd w:val="clear" w:color="auto" w:fill="auto"/>
          </w:tcPr>
          <w:p w14:paraId="74AD2656" w14:textId="289D796C" w:rsidR="00E237B2" w:rsidRPr="003D6AD4" w:rsidRDefault="00E237B2" w:rsidP="00E237B2">
            <w:pPr>
              <w:spacing w:after="60"/>
              <w:jc w:val="right"/>
              <w:rPr>
                <w:sz w:val="18"/>
                <w:lang w:val="es-ES_tradnl"/>
              </w:rPr>
            </w:pPr>
            <w:r w:rsidRPr="003D6AD4">
              <w:rPr>
                <w:sz w:val="18"/>
                <w:lang w:val="es-ES_tradnl"/>
              </w:rPr>
              <w:t>31</w:t>
            </w:r>
            <w:r w:rsidR="00257324" w:rsidRPr="003D6AD4">
              <w:rPr>
                <w:sz w:val="18"/>
                <w:lang w:val="es-ES_tradnl"/>
              </w:rPr>
              <w:t>,</w:t>
            </w:r>
            <w:r w:rsidRPr="003D6AD4">
              <w:rPr>
                <w:sz w:val="18"/>
                <w:lang w:val="es-ES_tradnl"/>
              </w:rPr>
              <w:t>5</w:t>
            </w:r>
          </w:p>
        </w:tc>
        <w:tc>
          <w:tcPr>
            <w:tcW w:w="0" w:type="auto"/>
            <w:shd w:val="clear" w:color="auto" w:fill="auto"/>
          </w:tcPr>
          <w:p w14:paraId="31A4B1AC" w14:textId="5458AB60" w:rsidR="00E237B2" w:rsidRPr="003D6AD4" w:rsidRDefault="00E237B2" w:rsidP="00E237B2">
            <w:pPr>
              <w:spacing w:after="60"/>
              <w:jc w:val="center"/>
              <w:rPr>
                <w:sz w:val="18"/>
                <w:lang w:val="es-ES_tradnl"/>
              </w:rPr>
            </w:pPr>
            <w:r w:rsidRPr="003D6AD4">
              <w:rPr>
                <w:sz w:val="18"/>
                <w:lang w:val="es-ES_tradnl"/>
              </w:rPr>
              <w:t>Punto de partida para las reducciones sostenidas acumuladas:</w:t>
            </w:r>
          </w:p>
        </w:tc>
        <w:tc>
          <w:tcPr>
            <w:tcW w:w="0" w:type="auto"/>
            <w:shd w:val="clear" w:color="auto" w:fill="auto"/>
          </w:tcPr>
          <w:p w14:paraId="1640D3DA" w14:textId="2F7B0121" w:rsidR="00E237B2" w:rsidRPr="003D6AD4" w:rsidRDefault="00E237B2" w:rsidP="00E237B2">
            <w:pPr>
              <w:spacing w:after="60"/>
              <w:jc w:val="right"/>
              <w:rPr>
                <w:sz w:val="18"/>
                <w:lang w:val="es-ES_tradnl"/>
              </w:rPr>
            </w:pPr>
            <w:r w:rsidRPr="003D6AD4">
              <w:rPr>
                <w:sz w:val="18"/>
                <w:lang w:val="es-ES_tradnl"/>
              </w:rPr>
              <w:t>32</w:t>
            </w:r>
            <w:r w:rsidR="00257324" w:rsidRPr="003D6AD4">
              <w:rPr>
                <w:sz w:val="18"/>
                <w:lang w:val="es-ES_tradnl"/>
              </w:rPr>
              <w:t>,</w:t>
            </w:r>
            <w:r w:rsidRPr="003D6AD4">
              <w:rPr>
                <w:sz w:val="18"/>
                <w:lang w:val="es-ES_tradnl"/>
              </w:rPr>
              <w:t>57</w:t>
            </w:r>
          </w:p>
        </w:tc>
      </w:tr>
      <w:tr w:rsidR="00E237B2" w:rsidRPr="00003956" w14:paraId="1CE93148" w14:textId="77777777" w:rsidTr="00794CE2">
        <w:trPr>
          <w:trHeight w:val="240"/>
        </w:trPr>
        <w:tc>
          <w:tcPr>
            <w:tcW w:w="0" w:type="auto"/>
            <w:gridSpan w:val="4"/>
            <w:shd w:val="clear" w:color="auto" w:fill="auto"/>
          </w:tcPr>
          <w:p w14:paraId="786D8737" w14:textId="2869C646" w:rsidR="00E237B2" w:rsidRPr="003D6AD4" w:rsidRDefault="00E237B2" w:rsidP="00E237B2">
            <w:pPr>
              <w:spacing w:after="60"/>
              <w:jc w:val="center"/>
              <w:rPr>
                <w:b/>
                <w:sz w:val="18"/>
                <w:lang w:val="es-ES_tradnl"/>
              </w:rPr>
            </w:pPr>
            <w:r w:rsidRPr="003D6AD4">
              <w:rPr>
                <w:b/>
                <w:sz w:val="18"/>
                <w:lang w:val="es-ES_tradnl"/>
              </w:rPr>
              <w:t>CONSUMO ADMISIBLE PARA LA FINANCIACIÓN (toneladas PAO)</w:t>
            </w:r>
          </w:p>
        </w:tc>
      </w:tr>
      <w:tr w:rsidR="00E237B2" w:rsidRPr="003D6AD4" w14:paraId="6897DA5C" w14:textId="77777777" w:rsidTr="00794CE2">
        <w:trPr>
          <w:trHeight w:val="240"/>
        </w:trPr>
        <w:tc>
          <w:tcPr>
            <w:tcW w:w="0" w:type="auto"/>
            <w:shd w:val="clear" w:color="auto" w:fill="auto"/>
          </w:tcPr>
          <w:p w14:paraId="39146B00" w14:textId="3B67D9DC" w:rsidR="00E237B2" w:rsidRPr="003D6AD4" w:rsidRDefault="00E237B2" w:rsidP="00E237B2">
            <w:pPr>
              <w:spacing w:after="60"/>
              <w:jc w:val="center"/>
              <w:rPr>
                <w:sz w:val="18"/>
                <w:lang w:val="es-ES_tradnl"/>
              </w:rPr>
            </w:pPr>
            <w:r w:rsidRPr="003D6AD4">
              <w:rPr>
                <w:sz w:val="18"/>
                <w:lang w:val="es-ES_tradnl"/>
              </w:rPr>
              <w:t>Ya aprobado:</w:t>
            </w:r>
          </w:p>
        </w:tc>
        <w:tc>
          <w:tcPr>
            <w:tcW w:w="0" w:type="auto"/>
            <w:shd w:val="clear" w:color="auto" w:fill="auto"/>
          </w:tcPr>
          <w:p w14:paraId="5F59C2A7" w14:textId="6994F004" w:rsidR="00E237B2" w:rsidRPr="003D6AD4" w:rsidRDefault="00E237B2" w:rsidP="00E237B2">
            <w:pPr>
              <w:spacing w:after="60"/>
              <w:jc w:val="right"/>
              <w:rPr>
                <w:sz w:val="18"/>
                <w:lang w:val="es-ES_tradnl"/>
              </w:rPr>
            </w:pPr>
            <w:r w:rsidRPr="003D6AD4">
              <w:rPr>
                <w:sz w:val="18"/>
                <w:lang w:val="es-ES_tradnl"/>
              </w:rPr>
              <w:t>12</w:t>
            </w:r>
            <w:r w:rsidR="00257324" w:rsidRPr="003D6AD4">
              <w:rPr>
                <w:sz w:val="18"/>
                <w:lang w:val="es-ES_tradnl"/>
              </w:rPr>
              <w:t>,</w:t>
            </w:r>
            <w:r w:rsidRPr="003D6AD4">
              <w:rPr>
                <w:sz w:val="18"/>
                <w:lang w:val="es-ES_tradnl"/>
              </w:rPr>
              <w:t>11</w:t>
            </w:r>
          </w:p>
        </w:tc>
        <w:tc>
          <w:tcPr>
            <w:tcW w:w="0" w:type="auto"/>
            <w:shd w:val="clear" w:color="auto" w:fill="auto"/>
          </w:tcPr>
          <w:p w14:paraId="118D70D7" w14:textId="6584C19C" w:rsidR="00E237B2" w:rsidRPr="003D6AD4" w:rsidRDefault="00E237B2" w:rsidP="00E237B2">
            <w:pPr>
              <w:spacing w:after="60"/>
              <w:jc w:val="center"/>
              <w:rPr>
                <w:sz w:val="18"/>
                <w:lang w:val="es-ES_tradnl"/>
              </w:rPr>
            </w:pPr>
            <w:r w:rsidRPr="003D6AD4">
              <w:rPr>
                <w:sz w:val="18"/>
                <w:lang w:val="es-ES_tradnl"/>
              </w:rPr>
              <w:t>Restante:</w:t>
            </w:r>
          </w:p>
        </w:tc>
        <w:tc>
          <w:tcPr>
            <w:tcW w:w="0" w:type="auto"/>
            <w:shd w:val="clear" w:color="auto" w:fill="auto"/>
          </w:tcPr>
          <w:p w14:paraId="7A2E985B" w14:textId="5B60AC92" w:rsidR="00E237B2" w:rsidRPr="003D6AD4" w:rsidRDefault="00E237B2" w:rsidP="00E237B2">
            <w:pPr>
              <w:spacing w:after="60"/>
              <w:jc w:val="right"/>
              <w:rPr>
                <w:sz w:val="18"/>
                <w:lang w:val="es-ES_tradnl"/>
              </w:rPr>
            </w:pPr>
            <w:r w:rsidRPr="003D6AD4">
              <w:rPr>
                <w:sz w:val="18"/>
                <w:lang w:val="es-ES_tradnl"/>
              </w:rPr>
              <w:t>20</w:t>
            </w:r>
            <w:r w:rsidR="00257324" w:rsidRPr="003D6AD4">
              <w:rPr>
                <w:sz w:val="18"/>
                <w:lang w:val="es-ES_tradnl"/>
              </w:rPr>
              <w:t>,</w:t>
            </w:r>
            <w:r w:rsidRPr="003D6AD4">
              <w:rPr>
                <w:sz w:val="18"/>
                <w:lang w:val="es-ES_tradnl"/>
              </w:rPr>
              <w:t>46</w:t>
            </w:r>
          </w:p>
        </w:tc>
      </w:tr>
    </w:tbl>
    <w:p w14:paraId="24A0ECA4" w14:textId="77777777" w:rsidR="00570DFC" w:rsidRPr="003D6AD4" w:rsidRDefault="00570DFC" w:rsidP="00570DFC">
      <w:pPr>
        <w:spacing w:after="60"/>
        <w:jc w:val="center"/>
        <w:rPr>
          <w:lang w:val="es-ES_tradnl"/>
        </w:rPr>
      </w:pPr>
    </w:p>
    <w:tbl>
      <w:tblPr>
        <w:tblStyle w:val="TableGrid"/>
        <w:tblW w:w="9985"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867"/>
        <w:gridCol w:w="2956"/>
        <w:gridCol w:w="6162"/>
      </w:tblGrid>
      <w:tr w:rsidR="00570DFC" w:rsidRPr="003D6AD4" w14:paraId="23287D2D" w14:textId="77777777" w:rsidTr="00794CE2">
        <w:trPr>
          <w:trHeight w:val="240"/>
        </w:trPr>
        <w:tc>
          <w:tcPr>
            <w:tcW w:w="0" w:type="auto"/>
            <w:gridSpan w:val="2"/>
            <w:shd w:val="clear" w:color="auto" w:fill="auto"/>
          </w:tcPr>
          <w:p w14:paraId="4CA314A9" w14:textId="16E87E75" w:rsidR="00570DFC" w:rsidRPr="003D6AD4" w:rsidRDefault="00E237B2" w:rsidP="00794CE2">
            <w:pPr>
              <w:spacing w:after="60"/>
              <w:jc w:val="left"/>
              <w:rPr>
                <w:b/>
                <w:sz w:val="18"/>
                <w:lang w:val="es-ES_tradnl"/>
              </w:rPr>
            </w:pPr>
            <w:r w:rsidRPr="003D6AD4">
              <w:rPr>
                <w:b/>
                <w:sz w:val="18"/>
                <w:lang w:val="es-ES_tradnl"/>
              </w:rPr>
              <w:t xml:space="preserve">V) PLAN </w:t>
            </w:r>
            <w:r w:rsidR="006E6605">
              <w:rPr>
                <w:b/>
                <w:sz w:val="18"/>
                <w:lang w:val="es-ES_tradnl"/>
              </w:rPr>
              <w:t>ADMINISTRATIVO</w:t>
            </w:r>
          </w:p>
        </w:tc>
        <w:tc>
          <w:tcPr>
            <w:tcW w:w="6162" w:type="dxa"/>
            <w:shd w:val="clear" w:color="auto" w:fill="auto"/>
          </w:tcPr>
          <w:p w14:paraId="275C835E" w14:textId="77777777" w:rsidR="00570DFC" w:rsidRPr="003D6AD4" w:rsidRDefault="00570DFC" w:rsidP="00794CE2">
            <w:pPr>
              <w:spacing w:after="60"/>
              <w:jc w:val="center"/>
              <w:rPr>
                <w:b/>
                <w:sz w:val="18"/>
                <w:lang w:val="es-ES_tradnl"/>
              </w:rPr>
            </w:pPr>
            <w:r w:rsidRPr="003D6AD4">
              <w:rPr>
                <w:b/>
                <w:sz w:val="18"/>
                <w:lang w:val="es-ES_tradnl"/>
              </w:rPr>
              <w:t>2020</w:t>
            </w:r>
          </w:p>
        </w:tc>
      </w:tr>
      <w:tr w:rsidR="00570DFC" w:rsidRPr="003D6AD4" w14:paraId="548C18E9" w14:textId="77777777" w:rsidTr="00794CE2">
        <w:trPr>
          <w:trHeight w:val="240"/>
        </w:trPr>
        <w:tc>
          <w:tcPr>
            <w:tcW w:w="0" w:type="auto"/>
            <w:vMerge w:val="restart"/>
            <w:shd w:val="clear" w:color="auto" w:fill="auto"/>
          </w:tcPr>
          <w:p w14:paraId="6356DA86" w14:textId="526C7C46" w:rsidR="00570DFC" w:rsidRPr="003D6AD4" w:rsidRDefault="00380EE8" w:rsidP="00794CE2">
            <w:pPr>
              <w:spacing w:after="60"/>
              <w:jc w:val="center"/>
              <w:rPr>
                <w:sz w:val="18"/>
                <w:lang w:val="es-ES_tradnl"/>
              </w:rPr>
            </w:pPr>
            <w:r w:rsidRPr="003D6AD4">
              <w:rPr>
                <w:sz w:val="18"/>
                <w:lang w:val="es-ES_tradnl"/>
              </w:rPr>
              <w:t>ONUDI</w:t>
            </w:r>
          </w:p>
        </w:tc>
        <w:tc>
          <w:tcPr>
            <w:tcW w:w="0" w:type="auto"/>
            <w:shd w:val="clear" w:color="auto" w:fill="auto"/>
          </w:tcPr>
          <w:p w14:paraId="160A22D8" w14:textId="2B509DCB" w:rsidR="00570DFC" w:rsidRPr="003D6AD4" w:rsidRDefault="009B76F4" w:rsidP="00794CE2">
            <w:pPr>
              <w:spacing w:after="60"/>
              <w:jc w:val="left"/>
              <w:rPr>
                <w:sz w:val="18"/>
                <w:lang w:val="es-ES_tradnl"/>
              </w:rPr>
            </w:pPr>
            <w:r w:rsidRPr="003D6AD4">
              <w:rPr>
                <w:sz w:val="18"/>
                <w:lang w:val="es-ES_tradnl"/>
              </w:rPr>
              <w:t>Eliminación de SAO (toneladas PAO)</w:t>
            </w:r>
          </w:p>
        </w:tc>
        <w:tc>
          <w:tcPr>
            <w:tcW w:w="6162" w:type="dxa"/>
            <w:shd w:val="clear" w:color="auto" w:fill="auto"/>
          </w:tcPr>
          <w:p w14:paraId="1DE77BFB" w14:textId="0FE96BCF" w:rsidR="00570DFC" w:rsidRPr="003D6AD4" w:rsidRDefault="00570DFC" w:rsidP="00794CE2">
            <w:pPr>
              <w:spacing w:after="60"/>
              <w:jc w:val="right"/>
              <w:rPr>
                <w:sz w:val="18"/>
                <w:lang w:val="es-ES_tradnl"/>
              </w:rPr>
            </w:pPr>
            <w:r w:rsidRPr="003D6AD4">
              <w:rPr>
                <w:sz w:val="18"/>
                <w:lang w:val="es-ES_tradnl"/>
              </w:rPr>
              <w:t>0</w:t>
            </w:r>
            <w:r w:rsidR="00257324" w:rsidRPr="003D6AD4">
              <w:rPr>
                <w:sz w:val="18"/>
                <w:lang w:val="es-ES_tradnl"/>
              </w:rPr>
              <w:t>,</w:t>
            </w:r>
            <w:r w:rsidRPr="003D6AD4">
              <w:rPr>
                <w:sz w:val="18"/>
                <w:lang w:val="es-ES_tradnl"/>
              </w:rPr>
              <w:t>22</w:t>
            </w:r>
          </w:p>
        </w:tc>
      </w:tr>
      <w:tr w:rsidR="00570DFC" w:rsidRPr="003D6AD4" w14:paraId="55D88A05" w14:textId="77777777" w:rsidTr="00794CE2">
        <w:trPr>
          <w:trHeight w:val="240"/>
        </w:trPr>
        <w:tc>
          <w:tcPr>
            <w:tcW w:w="0" w:type="auto"/>
            <w:vMerge/>
            <w:shd w:val="clear" w:color="auto" w:fill="auto"/>
          </w:tcPr>
          <w:p w14:paraId="1DA47C7C" w14:textId="77777777" w:rsidR="00570DFC" w:rsidRPr="003D6AD4" w:rsidRDefault="00570DFC" w:rsidP="00794CE2">
            <w:pPr>
              <w:spacing w:after="60"/>
              <w:jc w:val="center"/>
              <w:rPr>
                <w:sz w:val="18"/>
                <w:lang w:val="es-ES_tradnl"/>
              </w:rPr>
            </w:pPr>
          </w:p>
        </w:tc>
        <w:tc>
          <w:tcPr>
            <w:tcW w:w="0" w:type="auto"/>
            <w:shd w:val="clear" w:color="auto" w:fill="auto"/>
          </w:tcPr>
          <w:p w14:paraId="4A4872B8" w14:textId="4995AE7F" w:rsidR="00570DFC" w:rsidRPr="003D6AD4" w:rsidRDefault="009B76F4" w:rsidP="00794CE2">
            <w:pPr>
              <w:spacing w:after="60"/>
              <w:jc w:val="left"/>
              <w:rPr>
                <w:sz w:val="18"/>
                <w:lang w:val="es-ES_tradnl"/>
              </w:rPr>
            </w:pPr>
            <w:r w:rsidRPr="003D6AD4">
              <w:rPr>
                <w:sz w:val="18"/>
                <w:lang w:val="es-ES_tradnl"/>
              </w:rPr>
              <w:t>Financiación (</w:t>
            </w:r>
            <w:r w:rsidR="00257324" w:rsidRPr="003D6AD4">
              <w:rPr>
                <w:sz w:val="18"/>
                <w:lang w:val="es-ES_tradnl"/>
              </w:rPr>
              <w:t>$EUA</w:t>
            </w:r>
            <w:r w:rsidRPr="003D6AD4">
              <w:rPr>
                <w:sz w:val="18"/>
                <w:lang w:val="es-ES_tradnl"/>
              </w:rPr>
              <w:t>)</w:t>
            </w:r>
          </w:p>
        </w:tc>
        <w:tc>
          <w:tcPr>
            <w:tcW w:w="6162" w:type="dxa"/>
            <w:shd w:val="clear" w:color="auto" w:fill="auto"/>
          </w:tcPr>
          <w:p w14:paraId="5865D63B" w14:textId="5B329DC2" w:rsidR="00570DFC" w:rsidRPr="003D6AD4" w:rsidRDefault="00257324" w:rsidP="00257324">
            <w:pPr>
              <w:tabs>
                <w:tab w:val="left" w:pos="771"/>
                <w:tab w:val="right" w:pos="5946"/>
              </w:tabs>
              <w:spacing w:after="60"/>
              <w:jc w:val="left"/>
              <w:rPr>
                <w:sz w:val="18"/>
                <w:lang w:val="es-ES_tradnl"/>
              </w:rPr>
            </w:pPr>
            <w:r w:rsidRPr="003D6AD4">
              <w:rPr>
                <w:sz w:val="18"/>
                <w:lang w:val="es-ES_tradnl"/>
              </w:rPr>
              <w:tab/>
            </w:r>
            <w:r w:rsidRPr="003D6AD4">
              <w:rPr>
                <w:sz w:val="18"/>
                <w:lang w:val="es-ES_tradnl"/>
              </w:rPr>
              <w:tab/>
            </w:r>
            <w:r w:rsidR="00570DFC" w:rsidRPr="003D6AD4">
              <w:rPr>
                <w:sz w:val="18"/>
                <w:lang w:val="es-ES_tradnl"/>
              </w:rPr>
              <w:t>21</w:t>
            </w:r>
            <w:r w:rsidRPr="003D6AD4">
              <w:rPr>
                <w:sz w:val="18"/>
                <w:lang w:val="es-ES_tradnl"/>
              </w:rPr>
              <w:t> </w:t>
            </w:r>
            <w:r w:rsidR="00570DFC" w:rsidRPr="003D6AD4">
              <w:rPr>
                <w:sz w:val="18"/>
                <w:lang w:val="es-ES_tradnl"/>
              </w:rPr>
              <w:t>400</w:t>
            </w:r>
          </w:p>
        </w:tc>
      </w:tr>
      <w:tr w:rsidR="00570DFC" w:rsidRPr="003D6AD4" w14:paraId="24DE6752" w14:textId="77777777" w:rsidTr="00794CE2">
        <w:trPr>
          <w:trHeight w:val="240"/>
        </w:trPr>
        <w:tc>
          <w:tcPr>
            <w:tcW w:w="0" w:type="auto"/>
            <w:vMerge w:val="restart"/>
            <w:shd w:val="clear" w:color="auto" w:fill="auto"/>
          </w:tcPr>
          <w:p w14:paraId="6F33D3EE" w14:textId="2026E118" w:rsidR="00570DFC" w:rsidRPr="003D6AD4" w:rsidRDefault="00380EE8" w:rsidP="00794CE2">
            <w:pPr>
              <w:spacing w:after="60"/>
              <w:jc w:val="center"/>
              <w:rPr>
                <w:sz w:val="18"/>
                <w:lang w:val="es-ES_tradnl"/>
              </w:rPr>
            </w:pPr>
            <w:r w:rsidRPr="003D6AD4">
              <w:rPr>
                <w:sz w:val="18"/>
                <w:lang w:val="es-ES_tradnl"/>
              </w:rPr>
              <w:t>PNUMA</w:t>
            </w:r>
          </w:p>
        </w:tc>
        <w:tc>
          <w:tcPr>
            <w:tcW w:w="0" w:type="auto"/>
            <w:shd w:val="clear" w:color="auto" w:fill="auto"/>
          </w:tcPr>
          <w:p w14:paraId="325643CD" w14:textId="4A5D0587" w:rsidR="00570DFC" w:rsidRPr="003D6AD4" w:rsidRDefault="009B76F4" w:rsidP="00794CE2">
            <w:pPr>
              <w:spacing w:after="60"/>
              <w:jc w:val="left"/>
              <w:rPr>
                <w:sz w:val="18"/>
                <w:lang w:val="es-ES_tradnl"/>
              </w:rPr>
            </w:pPr>
            <w:r w:rsidRPr="003D6AD4">
              <w:rPr>
                <w:sz w:val="18"/>
                <w:lang w:val="es-ES_tradnl"/>
              </w:rPr>
              <w:t>Eliminación de SAO (toneladas PAO)</w:t>
            </w:r>
          </w:p>
        </w:tc>
        <w:tc>
          <w:tcPr>
            <w:tcW w:w="6162" w:type="dxa"/>
            <w:shd w:val="clear" w:color="auto" w:fill="auto"/>
          </w:tcPr>
          <w:p w14:paraId="3273F082" w14:textId="224B6F1A" w:rsidR="00570DFC" w:rsidRPr="003D6AD4" w:rsidRDefault="00570DFC" w:rsidP="00794CE2">
            <w:pPr>
              <w:spacing w:after="60"/>
              <w:jc w:val="right"/>
              <w:rPr>
                <w:sz w:val="18"/>
                <w:lang w:val="es-ES_tradnl"/>
              </w:rPr>
            </w:pPr>
            <w:r w:rsidRPr="003D6AD4">
              <w:rPr>
                <w:sz w:val="18"/>
                <w:lang w:val="es-ES_tradnl"/>
              </w:rPr>
              <w:t>0</w:t>
            </w:r>
            <w:r w:rsidR="00257324" w:rsidRPr="003D6AD4">
              <w:rPr>
                <w:sz w:val="18"/>
                <w:lang w:val="es-ES_tradnl"/>
              </w:rPr>
              <w:t>,</w:t>
            </w:r>
            <w:r w:rsidRPr="003D6AD4">
              <w:rPr>
                <w:sz w:val="18"/>
                <w:lang w:val="es-ES_tradnl"/>
              </w:rPr>
              <w:t>63</w:t>
            </w:r>
          </w:p>
        </w:tc>
      </w:tr>
      <w:tr w:rsidR="00570DFC" w:rsidRPr="003D6AD4" w14:paraId="3CBAE217" w14:textId="77777777" w:rsidTr="00794CE2">
        <w:trPr>
          <w:trHeight w:val="240"/>
        </w:trPr>
        <w:tc>
          <w:tcPr>
            <w:tcW w:w="0" w:type="auto"/>
            <w:vMerge/>
            <w:shd w:val="clear" w:color="auto" w:fill="auto"/>
          </w:tcPr>
          <w:p w14:paraId="032E8232" w14:textId="77777777" w:rsidR="00570DFC" w:rsidRPr="003D6AD4" w:rsidRDefault="00570DFC" w:rsidP="00794CE2">
            <w:pPr>
              <w:spacing w:after="60"/>
              <w:jc w:val="center"/>
              <w:rPr>
                <w:sz w:val="18"/>
                <w:lang w:val="es-ES_tradnl"/>
              </w:rPr>
            </w:pPr>
          </w:p>
        </w:tc>
        <w:tc>
          <w:tcPr>
            <w:tcW w:w="0" w:type="auto"/>
            <w:shd w:val="clear" w:color="auto" w:fill="auto"/>
          </w:tcPr>
          <w:p w14:paraId="2A455DA1" w14:textId="4A8D6A7A" w:rsidR="00570DFC" w:rsidRPr="003D6AD4" w:rsidRDefault="009B76F4" w:rsidP="00794CE2">
            <w:pPr>
              <w:spacing w:after="60"/>
              <w:jc w:val="left"/>
              <w:rPr>
                <w:sz w:val="18"/>
                <w:lang w:val="es-ES_tradnl"/>
              </w:rPr>
            </w:pPr>
            <w:r w:rsidRPr="003D6AD4">
              <w:rPr>
                <w:sz w:val="18"/>
                <w:lang w:val="es-ES_tradnl"/>
              </w:rPr>
              <w:t>Financiación (</w:t>
            </w:r>
            <w:r w:rsidR="00257324" w:rsidRPr="003D6AD4">
              <w:rPr>
                <w:sz w:val="18"/>
                <w:lang w:val="es-ES_tradnl"/>
              </w:rPr>
              <w:t>$EUA</w:t>
            </w:r>
            <w:r w:rsidRPr="003D6AD4">
              <w:rPr>
                <w:sz w:val="18"/>
                <w:lang w:val="es-ES_tradnl"/>
              </w:rPr>
              <w:t>)</w:t>
            </w:r>
          </w:p>
        </w:tc>
        <w:tc>
          <w:tcPr>
            <w:tcW w:w="6162" w:type="dxa"/>
            <w:shd w:val="clear" w:color="auto" w:fill="auto"/>
          </w:tcPr>
          <w:p w14:paraId="4225BC70" w14:textId="50CDB5E5" w:rsidR="00570DFC" w:rsidRPr="003D6AD4" w:rsidRDefault="00570DFC" w:rsidP="00794CE2">
            <w:pPr>
              <w:spacing w:after="60"/>
              <w:jc w:val="right"/>
              <w:rPr>
                <w:sz w:val="18"/>
                <w:lang w:val="es-ES_tradnl"/>
              </w:rPr>
            </w:pPr>
            <w:r w:rsidRPr="003D6AD4">
              <w:rPr>
                <w:sz w:val="18"/>
                <w:lang w:val="es-ES_tradnl"/>
              </w:rPr>
              <w:t>64</w:t>
            </w:r>
            <w:r w:rsidR="00257324" w:rsidRPr="003D6AD4">
              <w:rPr>
                <w:sz w:val="18"/>
                <w:lang w:val="es-ES_tradnl"/>
              </w:rPr>
              <w:t> </w:t>
            </w:r>
            <w:r w:rsidRPr="003D6AD4">
              <w:rPr>
                <w:sz w:val="18"/>
                <w:lang w:val="es-ES_tradnl"/>
              </w:rPr>
              <w:t>410</w:t>
            </w:r>
          </w:p>
        </w:tc>
      </w:tr>
    </w:tbl>
    <w:p w14:paraId="6880582E" w14:textId="77777777" w:rsidR="00570DFC" w:rsidRPr="003D6AD4" w:rsidRDefault="00570DFC" w:rsidP="00570DFC">
      <w:pPr>
        <w:spacing w:after="60"/>
        <w:jc w:val="center"/>
        <w:rPr>
          <w:lang w:val="es-ES_tradnl"/>
        </w:rPr>
      </w:pPr>
    </w:p>
    <w:tbl>
      <w:tblPr>
        <w:tblStyle w:val="TableGrid"/>
        <w:tblW w:w="10031"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1592"/>
        <w:gridCol w:w="1216"/>
        <w:gridCol w:w="1462"/>
        <w:gridCol w:w="852"/>
        <w:gridCol w:w="796"/>
        <w:gridCol w:w="796"/>
        <w:gridCol w:w="852"/>
        <w:gridCol w:w="796"/>
        <w:gridCol w:w="817"/>
        <w:gridCol w:w="852"/>
      </w:tblGrid>
      <w:tr w:rsidR="00570DFC" w:rsidRPr="003D6AD4" w14:paraId="6B958E30" w14:textId="77777777" w:rsidTr="00794CE2">
        <w:tc>
          <w:tcPr>
            <w:tcW w:w="0" w:type="auto"/>
            <w:gridSpan w:val="3"/>
            <w:shd w:val="clear" w:color="auto" w:fill="auto"/>
          </w:tcPr>
          <w:p w14:paraId="1EC3D606" w14:textId="38DEDE63" w:rsidR="00570DFC" w:rsidRPr="003D6AD4" w:rsidRDefault="009B76F4" w:rsidP="00794CE2">
            <w:pPr>
              <w:spacing w:after="60"/>
              <w:jc w:val="left"/>
              <w:rPr>
                <w:b/>
                <w:sz w:val="18"/>
                <w:lang w:val="es-ES_tradnl"/>
              </w:rPr>
            </w:pPr>
            <w:r w:rsidRPr="003D6AD4">
              <w:rPr>
                <w:b/>
                <w:sz w:val="18"/>
                <w:lang w:val="es-ES_tradnl"/>
              </w:rPr>
              <w:t>VI) DATOS DEL PROYECTO</w:t>
            </w:r>
          </w:p>
        </w:tc>
        <w:tc>
          <w:tcPr>
            <w:tcW w:w="866" w:type="dxa"/>
            <w:shd w:val="clear" w:color="auto" w:fill="auto"/>
          </w:tcPr>
          <w:p w14:paraId="59F65A94" w14:textId="77777777" w:rsidR="00570DFC" w:rsidRPr="003D6AD4" w:rsidRDefault="00570DFC" w:rsidP="00794CE2">
            <w:pPr>
              <w:spacing w:after="60"/>
              <w:jc w:val="center"/>
              <w:rPr>
                <w:b/>
                <w:sz w:val="18"/>
                <w:lang w:val="es-ES_tradnl"/>
              </w:rPr>
            </w:pPr>
            <w:r w:rsidRPr="003D6AD4">
              <w:rPr>
                <w:b/>
                <w:sz w:val="18"/>
                <w:lang w:val="es-ES_tradnl"/>
              </w:rPr>
              <w:t>2015</w:t>
            </w:r>
          </w:p>
        </w:tc>
        <w:tc>
          <w:tcPr>
            <w:tcW w:w="844" w:type="dxa"/>
            <w:shd w:val="clear" w:color="auto" w:fill="auto"/>
          </w:tcPr>
          <w:p w14:paraId="5AFDB4A8" w14:textId="77777777" w:rsidR="00570DFC" w:rsidRPr="003D6AD4" w:rsidRDefault="00570DFC" w:rsidP="00794CE2">
            <w:pPr>
              <w:spacing w:after="60"/>
              <w:jc w:val="center"/>
              <w:rPr>
                <w:b/>
                <w:sz w:val="18"/>
                <w:lang w:val="es-ES_tradnl"/>
              </w:rPr>
            </w:pPr>
            <w:r w:rsidRPr="003D6AD4">
              <w:rPr>
                <w:b/>
                <w:sz w:val="18"/>
                <w:lang w:val="es-ES_tradnl"/>
              </w:rPr>
              <w:t>2016</w:t>
            </w:r>
          </w:p>
        </w:tc>
        <w:tc>
          <w:tcPr>
            <w:tcW w:w="844" w:type="dxa"/>
            <w:shd w:val="clear" w:color="auto" w:fill="auto"/>
          </w:tcPr>
          <w:p w14:paraId="52088984" w14:textId="77777777" w:rsidR="00570DFC" w:rsidRPr="003D6AD4" w:rsidRDefault="00570DFC" w:rsidP="00794CE2">
            <w:pPr>
              <w:spacing w:after="60"/>
              <w:jc w:val="center"/>
              <w:rPr>
                <w:b/>
                <w:sz w:val="18"/>
                <w:lang w:val="es-ES_tradnl"/>
              </w:rPr>
            </w:pPr>
            <w:r w:rsidRPr="003D6AD4">
              <w:rPr>
                <w:b/>
                <w:sz w:val="18"/>
                <w:lang w:val="es-ES_tradnl"/>
              </w:rPr>
              <w:t>2017</w:t>
            </w:r>
          </w:p>
        </w:tc>
        <w:tc>
          <w:tcPr>
            <w:tcW w:w="866" w:type="dxa"/>
            <w:shd w:val="clear" w:color="auto" w:fill="auto"/>
          </w:tcPr>
          <w:p w14:paraId="2C9069CA" w14:textId="77777777" w:rsidR="00570DFC" w:rsidRPr="003D6AD4" w:rsidRDefault="00570DFC" w:rsidP="00794CE2">
            <w:pPr>
              <w:spacing w:after="60"/>
              <w:jc w:val="center"/>
              <w:rPr>
                <w:b/>
                <w:sz w:val="18"/>
                <w:lang w:val="es-ES_tradnl"/>
              </w:rPr>
            </w:pPr>
            <w:r w:rsidRPr="003D6AD4">
              <w:rPr>
                <w:b/>
                <w:sz w:val="18"/>
                <w:lang w:val="es-ES_tradnl"/>
              </w:rPr>
              <w:t>2018</w:t>
            </w:r>
          </w:p>
        </w:tc>
        <w:tc>
          <w:tcPr>
            <w:tcW w:w="844" w:type="dxa"/>
            <w:shd w:val="clear" w:color="auto" w:fill="auto"/>
          </w:tcPr>
          <w:p w14:paraId="3B37463F" w14:textId="77777777" w:rsidR="00570DFC" w:rsidRPr="003D6AD4" w:rsidRDefault="00570DFC" w:rsidP="00794CE2">
            <w:pPr>
              <w:spacing w:after="60"/>
              <w:jc w:val="center"/>
              <w:rPr>
                <w:b/>
                <w:sz w:val="18"/>
                <w:lang w:val="es-ES_tradnl"/>
              </w:rPr>
            </w:pPr>
            <w:r w:rsidRPr="003D6AD4">
              <w:rPr>
                <w:b/>
                <w:sz w:val="18"/>
                <w:lang w:val="es-ES_tradnl"/>
              </w:rPr>
              <w:t>2019</w:t>
            </w:r>
          </w:p>
        </w:tc>
        <w:tc>
          <w:tcPr>
            <w:tcW w:w="846" w:type="dxa"/>
            <w:shd w:val="clear" w:color="auto" w:fill="auto"/>
          </w:tcPr>
          <w:p w14:paraId="528EACE3" w14:textId="77777777" w:rsidR="00570DFC" w:rsidRPr="003D6AD4" w:rsidRDefault="00570DFC" w:rsidP="00794CE2">
            <w:pPr>
              <w:spacing w:after="60"/>
              <w:jc w:val="center"/>
              <w:rPr>
                <w:b/>
                <w:sz w:val="18"/>
                <w:lang w:val="es-ES_tradnl"/>
              </w:rPr>
            </w:pPr>
            <w:r w:rsidRPr="003D6AD4">
              <w:rPr>
                <w:b/>
                <w:sz w:val="18"/>
                <w:lang w:val="es-ES_tradnl"/>
              </w:rPr>
              <w:t>2020</w:t>
            </w:r>
          </w:p>
        </w:tc>
        <w:tc>
          <w:tcPr>
            <w:tcW w:w="866" w:type="dxa"/>
            <w:shd w:val="clear" w:color="auto" w:fill="auto"/>
          </w:tcPr>
          <w:p w14:paraId="468B5DAD" w14:textId="77777777" w:rsidR="00570DFC" w:rsidRPr="003D6AD4" w:rsidRDefault="00570DFC" w:rsidP="00794CE2">
            <w:pPr>
              <w:spacing w:after="60"/>
              <w:jc w:val="center"/>
              <w:rPr>
                <w:b/>
                <w:sz w:val="18"/>
                <w:lang w:val="es-ES_tradnl"/>
              </w:rPr>
            </w:pPr>
            <w:r w:rsidRPr="003D6AD4">
              <w:rPr>
                <w:b/>
                <w:sz w:val="18"/>
                <w:lang w:val="es-ES_tradnl"/>
              </w:rPr>
              <w:t>Total</w:t>
            </w:r>
          </w:p>
        </w:tc>
      </w:tr>
      <w:tr w:rsidR="00570DFC" w:rsidRPr="003D6AD4" w14:paraId="6CF95DF3" w14:textId="77777777" w:rsidTr="00794CE2">
        <w:tc>
          <w:tcPr>
            <w:tcW w:w="0" w:type="auto"/>
            <w:gridSpan w:val="3"/>
            <w:shd w:val="clear" w:color="auto" w:fill="auto"/>
          </w:tcPr>
          <w:p w14:paraId="637CA732" w14:textId="2872099C" w:rsidR="00570DFC" w:rsidRPr="003D6AD4" w:rsidRDefault="009B76F4" w:rsidP="00794CE2">
            <w:pPr>
              <w:spacing w:after="60"/>
              <w:jc w:val="left"/>
              <w:rPr>
                <w:sz w:val="18"/>
                <w:lang w:val="es-ES_tradnl"/>
              </w:rPr>
            </w:pPr>
            <w:r w:rsidRPr="003D6AD4">
              <w:rPr>
                <w:sz w:val="18"/>
                <w:lang w:val="es-ES_tradnl"/>
              </w:rPr>
              <w:t>Límites de consumo establecidos en el Protocolo de Montreal</w:t>
            </w:r>
          </w:p>
        </w:tc>
        <w:tc>
          <w:tcPr>
            <w:tcW w:w="866" w:type="dxa"/>
            <w:shd w:val="clear" w:color="auto" w:fill="auto"/>
          </w:tcPr>
          <w:p w14:paraId="40270866" w14:textId="5A4A1C7C"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347A05BA" w14:textId="21CC257B"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483A6DC9" w14:textId="712D905F"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66" w:type="dxa"/>
            <w:shd w:val="clear" w:color="auto" w:fill="auto"/>
          </w:tcPr>
          <w:p w14:paraId="0492A139" w14:textId="6F391828"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083FBC16" w14:textId="222A4042"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6" w:type="dxa"/>
            <w:shd w:val="clear" w:color="auto" w:fill="auto"/>
          </w:tcPr>
          <w:p w14:paraId="101F4A33" w14:textId="12993E43"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20</w:t>
            </w:r>
            <w:r w:rsidR="00257324" w:rsidRPr="003D6AD4">
              <w:rPr>
                <w:color w:val="000000"/>
                <w:sz w:val="18"/>
                <w:szCs w:val="18"/>
                <w:lang w:val="es-ES_tradnl" w:eastAsia="en-CA"/>
              </w:rPr>
              <w:t>,</w:t>
            </w:r>
            <w:r w:rsidRPr="003D6AD4">
              <w:rPr>
                <w:color w:val="000000"/>
                <w:sz w:val="18"/>
                <w:szCs w:val="18"/>
                <w:lang w:val="es-ES_tradnl" w:eastAsia="en-CA"/>
              </w:rPr>
              <w:t>46</w:t>
            </w:r>
          </w:p>
        </w:tc>
        <w:tc>
          <w:tcPr>
            <w:tcW w:w="866" w:type="dxa"/>
            <w:shd w:val="clear" w:color="auto" w:fill="auto"/>
          </w:tcPr>
          <w:p w14:paraId="1B6E2E77"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n/a</w:t>
            </w:r>
          </w:p>
        </w:tc>
      </w:tr>
      <w:tr w:rsidR="00570DFC" w:rsidRPr="003D6AD4" w14:paraId="1BAC2A3A" w14:textId="77777777" w:rsidTr="00794CE2">
        <w:tc>
          <w:tcPr>
            <w:tcW w:w="0" w:type="auto"/>
            <w:gridSpan w:val="3"/>
            <w:shd w:val="clear" w:color="auto" w:fill="auto"/>
          </w:tcPr>
          <w:p w14:paraId="3596217F" w14:textId="5A449E19" w:rsidR="00570DFC" w:rsidRPr="003D6AD4" w:rsidRDefault="009B76F4" w:rsidP="00794CE2">
            <w:pPr>
              <w:spacing w:after="60"/>
              <w:jc w:val="left"/>
              <w:rPr>
                <w:sz w:val="18"/>
                <w:lang w:val="es-ES_tradnl"/>
              </w:rPr>
            </w:pPr>
            <w:r w:rsidRPr="003D6AD4">
              <w:rPr>
                <w:sz w:val="18"/>
                <w:lang w:val="es-ES_tradnl"/>
              </w:rPr>
              <w:t>Consumo máximo permitido (toneladas PAO)</w:t>
            </w:r>
          </w:p>
        </w:tc>
        <w:tc>
          <w:tcPr>
            <w:tcW w:w="866" w:type="dxa"/>
            <w:shd w:val="clear" w:color="auto" w:fill="auto"/>
          </w:tcPr>
          <w:p w14:paraId="5B8FE678" w14:textId="52F32AD2"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3A89618F" w14:textId="0A990F6C"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43708E3B" w14:textId="43F01C14"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66" w:type="dxa"/>
            <w:shd w:val="clear" w:color="auto" w:fill="auto"/>
          </w:tcPr>
          <w:p w14:paraId="500D3AC2" w14:textId="4B09A52B"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w:t>
            </w:r>
            <w:r w:rsidR="00257324" w:rsidRPr="003D6AD4">
              <w:rPr>
                <w:color w:val="000000"/>
                <w:sz w:val="18"/>
                <w:szCs w:val="18"/>
                <w:lang w:val="es-ES_tradnl" w:eastAsia="en-CA"/>
              </w:rPr>
              <w:t>,</w:t>
            </w:r>
            <w:r w:rsidRPr="003D6AD4">
              <w:rPr>
                <w:color w:val="000000"/>
                <w:sz w:val="18"/>
                <w:szCs w:val="18"/>
                <w:lang w:val="es-ES_tradnl" w:eastAsia="en-CA"/>
              </w:rPr>
              <w:t>32</w:t>
            </w:r>
          </w:p>
        </w:tc>
        <w:tc>
          <w:tcPr>
            <w:tcW w:w="844" w:type="dxa"/>
            <w:shd w:val="clear" w:color="auto" w:fill="auto"/>
          </w:tcPr>
          <w:p w14:paraId="26940FB3" w14:textId="7421BB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20</w:t>
            </w:r>
            <w:r w:rsidR="00257324" w:rsidRPr="003D6AD4">
              <w:rPr>
                <w:color w:val="000000"/>
                <w:sz w:val="18"/>
                <w:szCs w:val="18"/>
                <w:lang w:val="es-ES_tradnl" w:eastAsia="en-CA"/>
              </w:rPr>
              <w:t>,</w:t>
            </w:r>
            <w:r w:rsidRPr="003D6AD4">
              <w:rPr>
                <w:color w:val="000000"/>
                <w:sz w:val="18"/>
                <w:szCs w:val="18"/>
                <w:lang w:val="es-ES_tradnl" w:eastAsia="en-CA"/>
              </w:rPr>
              <w:t>46</w:t>
            </w:r>
          </w:p>
        </w:tc>
        <w:tc>
          <w:tcPr>
            <w:tcW w:w="846" w:type="dxa"/>
            <w:shd w:val="clear" w:color="auto" w:fill="auto"/>
          </w:tcPr>
          <w:p w14:paraId="192B1D19" w14:textId="225FF4BF"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20</w:t>
            </w:r>
            <w:r w:rsidR="00257324" w:rsidRPr="003D6AD4">
              <w:rPr>
                <w:color w:val="000000"/>
                <w:sz w:val="18"/>
                <w:szCs w:val="18"/>
                <w:lang w:val="es-ES_tradnl" w:eastAsia="en-CA"/>
              </w:rPr>
              <w:t>,</w:t>
            </w:r>
            <w:r w:rsidRPr="003D6AD4">
              <w:rPr>
                <w:color w:val="000000"/>
                <w:sz w:val="18"/>
                <w:szCs w:val="18"/>
                <w:lang w:val="es-ES_tradnl" w:eastAsia="en-CA"/>
              </w:rPr>
              <w:t>46</w:t>
            </w:r>
          </w:p>
        </w:tc>
        <w:tc>
          <w:tcPr>
            <w:tcW w:w="866" w:type="dxa"/>
            <w:shd w:val="clear" w:color="auto" w:fill="auto"/>
          </w:tcPr>
          <w:p w14:paraId="2607FE1B"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n/a</w:t>
            </w:r>
          </w:p>
        </w:tc>
      </w:tr>
      <w:tr w:rsidR="00570DFC" w:rsidRPr="003D6AD4" w14:paraId="1CDA4B51" w14:textId="77777777" w:rsidTr="00794CE2">
        <w:tc>
          <w:tcPr>
            <w:tcW w:w="1492" w:type="dxa"/>
            <w:vMerge w:val="restart"/>
            <w:shd w:val="clear" w:color="auto" w:fill="auto"/>
          </w:tcPr>
          <w:p w14:paraId="36DCB36F" w14:textId="19821889" w:rsidR="00570DFC" w:rsidRPr="003D6AD4" w:rsidRDefault="009B76F4" w:rsidP="00794CE2">
            <w:pPr>
              <w:spacing w:after="60"/>
              <w:jc w:val="left"/>
              <w:rPr>
                <w:sz w:val="18"/>
                <w:lang w:val="es-ES_tradnl"/>
              </w:rPr>
            </w:pPr>
            <w:r w:rsidRPr="003D6AD4">
              <w:rPr>
                <w:sz w:val="18"/>
                <w:lang w:val="es-ES_tradnl"/>
              </w:rPr>
              <w:t>Financiación acordada (</w:t>
            </w:r>
            <w:r w:rsidR="00257324" w:rsidRPr="003D6AD4">
              <w:rPr>
                <w:sz w:val="18"/>
                <w:lang w:val="es-ES_tradnl"/>
              </w:rPr>
              <w:t>$EUA</w:t>
            </w:r>
            <w:r w:rsidRPr="003D6AD4">
              <w:rPr>
                <w:sz w:val="18"/>
                <w:lang w:val="es-ES_tradnl"/>
              </w:rPr>
              <w:t>)</w:t>
            </w:r>
          </w:p>
        </w:tc>
        <w:tc>
          <w:tcPr>
            <w:tcW w:w="1142" w:type="dxa"/>
            <w:vMerge w:val="restart"/>
            <w:shd w:val="clear" w:color="auto" w:fill="auto"/>
          </w:tcPr>
          <w:p w14:paraId="4BDC8449" w14:textId="3ACDCFE8" w:rsidR="00570DFC" w:rsidRPr="003D6AD4" w:rsidRDefault="00380EE8" w:rsidP="00794CE2">
            <w:pPr>
              <w:spacing w:after="60"/>
              <w:jc w:val="center"/>
              <w:rPr>
                <w:sz w:val="18"/>
                <w:lang w:val="es-ES_tradnl"/>
              </w:rPr>
            </w:pPr>
            <w:r w:rsidRPr="003D6AD4">
              <w:rPr>
                <w:sz w:val="18"/>
                <w:lang w:val="es-ES_tradnl"/>
              </w:rPr>
              <w:t>ONUDI</w:t>
            </w:r>
          </w:p>
        </w:tc>
        <w:tc>
          <w:tcPr>
            <w:tcW w:w="1421" w:type="dxa"/>
            <w:shd w:val="clear" w:color="auto" w:fill="auto"/>
          </w:tcPr>
          <w:p w14:paraId="65CBD1FD" w14:textId="20C9151E" w:rsidR="00570DFC" w:rsidRPr="003D6AD4" w:rsidRDefault="009B76F4" w:rsidP="00794CE2">
            <w:pPr>
              <w:spacing w:after="60"/>
              <w:jc w:val="left"/>
              <w:rPr>
                <w:sz w:val="18"/>
                <w:lang w:val="es-ES_tradnl"/>
              </w:rPr>
            </w:pPr>
            <w:r w:rsidRPr="003D6AD4">
              <w:rPr>
                <w:sz w:val="18"/>
                <w:lang w:val="es-ES_tradnl"/>
              </w:rPr>
              <w:t>Costo del proyecto</w:t>
            </w:r>
          </w:p>
        </w:tc>
        <w:tc>
          <w:tcPr>
            <w:tcW w:w="866" w:type="dxa"/>
            <w:shd w:val="clear" w:color="auto" w:fill="auto"/>
          </w:tcPr>
          <w:p w14:paraId="5743BF36" w14:textId="581850AB"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215</w:t>
            </w:r>
            <w:r w:rsidR="00257324" w:rsidRPr="003D6AD4">
              <w:rPr>
                <w:color w:val="000000"/>
                <w:sz w:val="18"/>
                <w:szCs w:val="18"/>
                <w:lang w:val="es-ES_tradnl" w:eastAsia="en-CA"/>
              </w:rPr>
              <w:t> </w:t>
            </w:r>
            <w:r w:rsidRPr="003D6AD4">
              <w:rPr>
                <w:color w:val="000000"/>
                <w:sz w:val="18"/>
                <w:szCs w:val="18"/>
                <w:lang w:val="es-ES_tradnl" w:eastAsia="en-CA"/>
              </w:rPr>
              <w:t>000</w:t>
            </w:r>
          </w:p>
        </w:tc>
        <w:tc>
          <w:tcPr>
            <w:tcW w:w="844" w:type="dxa"/>
            <w:shd w:val="clear" w:color="auto" w:fill="auto"/>
          </w:tcPr>
          <w:p w14:paraId="5D0B4E76"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4" w:type="dxa"/>
            <w:shd w:val="clear" w:color="auto" w:fill="auto"/>
          </w:tcPr>
          <w:p w14:paraId="15CDE886"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66" w:type="dxa"/>
            <w:shd w:val="clear" w:color="auto" w:fill="auto"/>
          </w:tcPr>
          <w:p w14:paraId="175E267D" w14:textId="00C08092"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50</w:t>
            </w:r>
            <w:r w:rsidR="00257324" w:rsidRPr="003D6AD4">
              <w:rPr>
                <w:color w:val="000000"/>
                <w:sz w:val="18"/>
                <w:szCs w:val="18"/>
                <w:lang w:val="es-ES_tradnl" w:eastAsia="en-CA"/>
              </w:rPr>
              <w:t> </w:t>
            </w:r>
            <w:r w:rsidRPr="003D6AD4">
              <w:rPr>
                <w:color w:val="000000"/>
                <w:sz w:val="18"/>
                <w:szCs w:val="18"/>
                <w:lang w:val="es-ES_tradnl" w:eastAsia="en-CA"/>
              </w:rPr>
              <w:t>000</w:t>
            </w:r>
          </w:p>
        </w:tc>
        <w:tc>
          <w:tcPr>
            <w:tcW w:w="844" w:type="dxa"/>
            <w:shd w:val="clear" w:color="auto" w:fill="auto"/>
          </w:tcPr>
          <w:p w14:paraId="11F739AB"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6" w:type="dxa"/>
            <w:shd w:val="clear" w:color="auto" w:fill="auto"/>
          </w:tcPr>
          <w:p w14:paraId="546C07B2" w14:textId="4FA5CE1B"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20</w:t>
            </w:r>
            <w:r w:rsidR="00257324" w:rsidRPr="003D6AD4">
              <w:rPr>
                <w:color w:val="000000"/>
                <w:sz w:val="18"/>
                <w:szCs w:val="18"/>
                <w:lang w:val="es-ES_tradnl" w:eastAsia="en-CA"/>
              </w:rPr>
              <w:t> </w:t>
            </w:r>
            <w:r w:rsidRPr="003D6AD4">
              <w:rPr>
                <w:color w:val="000000"/>
                <w:sz w:val="18"/>
                <w:szCs w:val="18"/>
                <w:lang w:val="es-ES_tradnl" w:eastAsia="en-CA"/>
              </w:rPr>
              <w:t>000</w:t>
            </w:r>
          </w:p>
        </w:tc>
        <w:tc>
          <w:tcPr>
            <w:tcW w:w="866" w:type="dxa"/>
            <w:shd w:val="clear" w:color="auto" w:fill="auto"/>
          </w:tcPr>
          <w:p w14:paraId="4F7028CE" w14:textId="18D60699"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285</w:t>
            </w:r>
            <w:r w:rsidR="00257324" w:rsidRPr="003D6AD4">
              <w:rPr>
                <w:color w:val="000000"/>
                <w:sz w:val="18"/>
                <w:szCs w:val="18"/>
                <w:lang w:val="es-ES_tradnl" w:eastAsia="en-CA"/>
              </w:rPr>
              <w:t> </w:t>
            </w:r>
            <w:r w:rsidRPr="003D6AD4">
              <w:rPr>
                <w:color w:val="000000"/>
                <w:sz w:val="18"/>
                <w:szCs w:val="18"/>
                <w:lang w:val="es-ES_tradnl" w:eastAsia="en-CA"/>
              </w:rPr>
              <w:t>000</w:t>
            </w:r>
          </w:p>
        </w:tc>
      </w:tr>
      <w:tr w:rsidR="00570DFC" w:rsidRPr="003D6AD4" w14:paraId="066B20DF" w14:textId="77777777" w:rsidTr="00794CE2">
        <w:tc>
          <w:tcPr>
            <w:tcW w:w="1492" w:type="dxa"/>
            <w:vMerge/>
            <w:shd w:val="clear" w:color="auto" w:fill="auto"/>
          </w:tcPr>
          <w:p w14:paraId="7D882C27" w14:textId="77777777" w:rsidR="00570DFC" w:rsidRPr="003D6AD4" w:rsidRDefault="00570DFC" w:rsidP="00794CE2">
            <w:pPr>
              <w:spacing w:after="60"/>
              <w:jc w:val="center"/>
              <w:rPr>
                <w:sz w:val="18"/>
                <w:lang w:val="es-ES_tradnl"/>
              </w:rPr>
            </w:pPr>
          </w:p>
        </w:tc>
        <w:tc>
          <w:tcPr>
            <w:tcW w:w="1142" w:type="dxa"/>
            <w:vMerge/>
            <w:shd w:val="clear" w:color="auto" w:fill="auto"/>
          </w:tcPr>
          <w:p w14:paraId="6C12CA2D" w14:textId="77777777" w:rsidR="00570DFC" w:rsidRPr="003D6AD4" w:rsidRDefault="00570DFC" w:rsidP="00794CE2">
            <w:pPr>
              <w:spacing w:after="60"/>
              <w:jc w:val="center"/>
              <w:rPr>
                <w:sz w:val="18"/>
                <w:lang w:val="es-ES_tradnl"/>
              </w:rPr>
            </w:pPr>
          </w:p>
        </w:tc>
        <w:tc>
          <w:tcPr>
            <w:tcW w:w="1421" w:type="dxa"/>
            <w:shd w:val="clear" w:color="auto" w:fill="auto"/>
          </w:tcPr>
          <w:p w14:paraId="27E323D9" w14:textId="7CB217F7" w:rsidR="00570DFC" w:rsidRPr="003D6AD4" w:rsidRDefault="009B76F4" w:rsidP="00794CE2">
            <w:pPr>
              <w:spacing w:after="60"/>
              <w:jc w:val="left"/>
              <w:rPr>
                <w:sz w:val="18"/>
                <w:lang w:val="es-ES_tradnl"/>
              </w:rPr>
            </w:pPr>
            <w:r w:rsidRPr="003D6AD4">
              <w:rPr>
                <w:sz w:val="18"/>
                <w:lang w:val="es-ES_tradnl"/>
              </w:rPr>
              <w:t>Gastos de apoyo</w:t>
            </w:r>
          </w:p>
        </w:tc>
        <w:tc>
          <w:tcPr>
            <w:tcW w:w="866" w:type="dxa"/>
            <w:shd w:val="clear" w:color="auto" w:fill="auto"/>
          </w:tcPr>
          <w:p w14:paraId="4FE30D47" w14:textId="3DCC7F35"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15</w:t>
            </w:r>
            <w:r w:rsidR="00257324" w:rsidRPr="003D6AD4">
              <w:rPr>
                <w:color w:val="000000"/>
                <w:sz w:val="18"/>
                <w:szCs w:val="18"/>
                <w:lang w:val="es-ES_tradnl" w:eastAsia="en-CA"/>
              </w:rPr>
              <w:t> </w:t>
            </w:r>
            <w:r w:rsidRPr="003D6AD4">
              <w:rPr>
                <w:color w:val="000000"/>
                <w:sz w:val="18"/>
                <w:szCs w:val="18"/>
                <w:lang w:val="es-ES_tradnl" w:eastAsia="en-CA"/>
              </w:rPr>
              <w:t>050</w:t>
            </w:r>
          </w:p>
        </w:tc>
        <w:tc>
          <w:tcPr>
            <w:tcW w:w="844" w:type="dxa"/>
            <w:shd w:val="clear" w:color="auto" w:fill="auto"/>
          </w:tcPr>
          <w:p w14:paraId="548147A4"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4" w:type="dxa"/>
            <w:shd w:val="clear" w:color="auto" w:fill="auto"/>
          </w:tcPr>
          <w:p w14:paraId="7EA6392A"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66" w:type="dxa"/>
            <w:shd w:val="clear" w:color="auto" w:fill="auto"/>
          </w:tcPr>
          <w:p w14:paraId="49EBF140" w14:textId="4788E699"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3</w:t>
            </w:r>
            <w:r w:rsidR="00257324" w:rsidRPr="003D6AD4">
              <w:rPr>
                <w:color w:val="000000"/>
                <w:sz w:val="18"/>
                <w:szCs w:val="18"/>
                <w:lang w:val="es-ES_tradnl" w:eastAsia="en-CA"/>
              </w:rPr>
              <w:t> </w:t>
            </w:r>
            <w:r w:rsidRPr="003D6AD4">
              <w:rPr>
                <w:color w:val="000000"/>
                <w:sz w:val="18"/>
                <w:szCs w:val="18"/>
                <w:lang w:val="es-ES_tradnl" w:eastAsia="en-CA"/>
              </w:rPr>
              <w:t>500</w:t>
            </w:r>
          </w:p>
        </w:tc>
        <w:tc>
          <w:tcPr>
            <w:tcW w:w="844" w:type="dxa"/>
            <w:shd w:val="clear" w:color="auto" w:fill="auto"/>
          </w:tcPr>
          <w:p w14:paraId="7B92FACA"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6" w:type="dxa"/>
            <w:shd w:val="clear" w:color="auto" w:fill="auto"/>
          </w:tcPr>
          <w:p w14:paraId="50AC0FB8" w14:textId="1DC5985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1</w:t>
            </w:r>
            <w:r w:rsidR="00257324" w:rsidRPr="003D6AD4">
              <w:rPr>
                <w:color w:val="000000"/>
                <w:sz w:val="18"/>
                <w:szCs w:val="18"/>
                <w:lang w:val="es-ES_tradnl" w:eastAsia="en-CA"/>
              </w:rPr>
              <w:t> </w:t>
            </w:r>
            <w:r w:rsidRPr="003D6AD4">
              <w:rPr>
                <w:color w:val="000000"/>
                <w:sz w:val="18"/>
                <w:szCs w:val="18"/>
                <w:lang w:val="es-ES_tradnl" w:eastAsia="en-CA"/>
              </w:rPr>
              <w:t>400</w:t>
            </w:r>
          </w:p>
        </w:tc>
        <w:tc>
          <w:tcPr>
            <w:tcW w:w="866" w:type="dxa"/>
            <w:shd w:val="clear" w:color="auto" w:fill="auto"/>
          </w:tcPr>
          <w:p w14:paraId="73E3D4E4" w14:textId="6F0D75B6"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19</w:t>
            </w:r>
            <w:r w:rsidR="00257324" w:rsidRPr="003D6AD4">
              <w:rPr>
                <w:color w:val="000000"/>
                <w:sz w:val="18"/>
                <w:szCs w:val="18"/>
                <w:lang w:val="es-ES_tradnl" w:eastAsia="en-CA"/>
              </w:rPr>
              <w:t> </w:t>
            </w:r>
            <w:r w:rsidRPr="003D6AD4">
              <w:rPr>
                <w:color w:val="000000"/>
                <w:sz w:val="18"/>
                <w:szCs w:val="18"/>
                <w:lang w:val="es-ES_tradnl" w:eastAsia="en-CA"/>
              </w:rPr>
              <w:t>950</w:t>
            </w:r>
          </w:p>
        </w:tc>
      </w:tr>
      <w:tr w:rsidR="00570DFC" w:rsidRPr="003D6AD4" w14:paraId="50E8208E" w14:textId="77777777" w:rsidTr="00794CE2">
        <w:tc>
          <w:tcPr>
            <w:tcW w:w="1492" w:type="dxa"/>
            <w:vMerge/>
            <w:shd w:val="clear" w:color="auto" w:fill="auto"/>
          </w:tcPr>
          <w:p w14:paraId="56D8D02B" w14:textId="77777777" w:rsidR="00570DFC" w:rsidRPr="003D6AD4" w:rsidRDefault="00570DFC" w:rsidP="00794CE2">
            <w:pPr>
              <w:spacing w:after="60"/>
              <w:jc w:val="center"/>
              <w:rPr>
                <w:sz w:val="18"/>
                <w:lang w:val="es-ES_tradnl"/>
              </w:rPr>
            </w:pPr>
          </w:p>
        </w:tc>
        <w:tc>
          <w:tcPr>
            <w:tcW w:w="1142" w:type="dxa"/>
            <w:vMerge w:val="restart"/>
            <w:shd w:val="clear" w:color="auto" w:fill="auto"/>
          </w:tcPr>
          <w:p w14:paraId="56B6F48F" w14:textId="31C55CF8" w:rsidR="00570DFC" w:rsidRPr="003D6AD4" w:rsidRDefault="00380EE8" w:rsidP="00794CE2">
            <w:pPr>
              <w:spacing w:after="60"/>
              <w:jc w:val="center"/>
              <w:rPr>
                <w:sz w:val="18"/>
                <w:lang w:val="es-ES_tradnl"/>
              </w:rPr>
            </w:pPr>
            <w:r w:rsidRPr="003D6AD4">
              <w:rPr>
                <w:sz w:val="18"/>
                <w:lang w:val="es-ES_tradnl"/>
              </w:rPr>
              <w:t>PNUMA</w:t>
            </w:r>
          </w:p>
        </w:tc>
        <w:tc>
          <w:tcPr>
            <w:tcW w:w="1421" w:type="dxa"/>
            <w:shd w:val="clear" w:color="auto" w:fill="auto"/>
          </w:tcPr>
          <w:p w14:paraId="43D10437" w14:textId="5E936C2E" w:rsidR="00570DFC" w:rsidRPr="003D6AD4" w:rsidRDefault="009B76F4" w:rsidP="00794CE2">
            <w:pPr>
              <w:spacing w:after="60"/>
              <w:jc w:val="left"/>
              <w:rPr>
                <w:sz w:val="18"/>
                <w:lang w:val="es-ES_tradnl"/>
              </w:rPr>
            </w:pPr>
            <w:r w:rsidRPr="003D6AD4">
              <w:rPr>
                <w:sz w:val="18"/>
                <w:lang w:val="es-ES_tradnl"/>
              </w:rPr>
              <w:t>Costo del proyecto</w:t>
            </w:r>
          </w:p>
        </w:tc>
        <w:tc>
          <w:tcPr>
            <w:tcW w:w="866" w:type="dxa"/>
            <w:shd w:val="clear" w:color="auto" w:fill="auto"/>
          </w:tcPr>
          <w:p w14:paraId="449B8BE5" w14:textId="5E24B124"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83</w:t>
            </w:r>
            <w:r w:rsidR="00257324" w:rsidRPr="003D6AD4">
              <w:rPr>
                <w:color w:val="000000"/>
                <w:sz w:val="18"/>
                <w:szCs w:val="18"/>
                <w:lang w:val="es-ES_tradnl" w:eastAsia="en-CA"/>
              </w:rPr>
              <w:t> </w:t>
            </w:r>
            <w:r w:rsidRPr="003D6AD4">
              <w:rPr>
                <w:color w:val="000000"/>
                <w:sz w:val="18"/>
                <w:szCs w:val="18"/>
                <w:lang w:val="es-ES_tradnl" w:eastAsia="en-CA"/>
              </w:rPr>
              <w:t>500</w:t>
            </w:r>
          </w:p>
        </w:tc>
        <w:tc>
          <w:tcPr>
            <w:tcW w:w="844" w:type="dxa"/>
            <w:shd w:val="clear" w:color="auto" w:fill="auto"/>
          </w:tcPr>
          <w:p w14:paraId="1E52A8D5"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4" w:type="dxa"/>
            <w:shd w:val="clear" w:color="auto" w:fill="auto"/>
          </w:tcPr>
          <w:p w14:paraId="6423C8A5"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66" w:type="dxa"/>
            <w:shd w:val="clear" w:color="auto" w:fill="auto"/>
          </w:tcPr>
          <w:p w14:paraId="4BD556E7" w14:textId="3663C956"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59</w:t>
            </w:r>
            <w:r w:rsidR="00257324" w:rsidRPr="003D6AD4">
              <w:rPr>
                <w:color w:val="000000"/>
                <w:sz w:val="18"/>
                <w:szCs w:val="18"/>
                <w:lang w:val="es-ES_tradnl" w:eastAsia="en-CA"/>
              </w:rPr>
              <w:t> </w:t>
            </w:r>
            <w:r w:rsidRPr="003D6AD4">
              <w:rPr>
                <w:color w:val="000000"/>
                <w:sz w:val="18"/>
                <w:szCs w:val="18"/>
                <w:lang w:val="es-ES_tradnl" w:eastAsia="en-CA"/>
              </w:rPr>
              <w:t>500</w:t>
            </w:r>
          </w:p>
        </w:tc>
        <w:tc>
          <w:tcPr>
            <w:tcW w:w="844" w:type="dxa"/>
            <w:shd w:val="clear" w:color="auto" w:fill="auto"/>
          </w:tcPr>
          <w:p w14:paraId="5273CA83"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6" w:type="dxa"/>
            <w:shd w:val="clear" w:color="auto" w:fill="auto"/>
          </w:tcPr>
          <w:p w14:paraId="3F2CE153" w14:textId="1C916D2A"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57</w:t>
            </w:r>
            <w:r w:rsidR="00257324" w:rsidRPr="003D6AD4">
              <w:rPr>
                <w:color w:val="000000"/>
                <w:sz w:val="18"/>
                <w:szCs w:val="18"/>
                <w:lang w:val="es-ES_tradnl" w:eastAsia="en-CA"/>
              </w:rPr>
              <w:t> </w:t>
            </w:r>
            <w:r w:rsidRPr="003D6AD4">
              <w:rPr>
                <w:color w:val="000000"/>
                <w:sz w:val="18"/>
                <w:szCs w:val="18"/>
                <w:lang w:val="es-ES_tradnl" w:eastAsia="en-CA"/>
              </w:rPr>
              <w:t>000</w:t>
            </w:r>
          </w:p>
        </w:tc>
        <w:tc>
          <w:tcPr>
            <w:tcW w:w="866" w:type="dxa"/>
            <w:shd w:val="clear" w:color="auto" w:fill="auto"/>
          </w:tcPr>
          <w:p w14:paraId="37CD0FE9" w14:textId="6495747F"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200</w:t>
            </w:r>
            <w:r w:rsidR="00257324" w:rsidRPr="003D6AD4">
              <w:rPr>
                <w:color w:val="000000"/>
                <w:sz w:val="18"/>
                <w:szCs w:val="18"/>
                <w:lang w:val="es-ES_tradnl" w:eastAsia="en-CA"/>
              </w:rPr>
              <w:t> </w:t>
            </w:r>
            <w:r w:rsidRPr="003D6AD4">
              <w:rPr>
                <w:color w:val="000000"/>
                <w:sz w:val="18"/>
                <w:szCs w:val="18"/>
                <w:lang w:val="es-ES_tradnl" w:eastAsia="en-CA"/>
              </w:rPr>
              <w:t>000</w:t>
            </w:r>
          </w:p>
        </w:tc>
      </w:tr>
      <w:tr w:rsidR="00570DFC" w:rsidRPr="003D6AD4" w14:paraId="3BFE4234" w14:textId="77777777" w:rsidTr="00794CE2">
        <w:tc>
          <w:tcPr>
            <w:tcW w:w="1492" w:type="dxa"/>
            <w:vMerge/>
            <w:shd w:val="clear" w:color="auto" w:fill="auto"/>
          </w:tcPr>
          <w:p w14:paraId="7435C94A" w14:textId="77777777" w:rsidR="00570DFC" w:rsidRPr="003D6AD4" w:rsidRDefault="00570DFC" w:rsidP="00794CE2">
            <w:pPr>
              <w:spacing w:after="60"/>
              <w:jc w:val="center"/>
              <w:rPr>
                <w:sz w:val="18"/>
                <w:lang w:val="es-ES_tradnl"/>
              </w:rPr>
            </w:pPr>
          </w:p>
        </w:tc>
        <w:tc>
          <w:tcPr>
            <w:tcW w:w="1142" w:type="dxa"/>
            <w:vMerge/>
            <w:shd w:val="clear" w:color="auto" w:fill="auto"/>
          </w:tcPr>
          <w:p w14:paraId="4E7816B1" w14:textId="77777777" w:rsidR="00570DFC" w:rsidRPr="003D6AD4" w:rsidRDefault="00570DFC" w:rsidP="00794CE2">
            <w:pPr>
              <w:spacing w:after="60"/>
              <w:jc w:val="center"/>
              <w:rPr>
                <w:sz w:val="18"/>
                <w:lang w:val="es-ES_tradnl"/>
              </w:rPr>
            </w:pPr>
          </w:p>
        </w:tc>
        <w:tc>
          <w:tcPr>
            <w:tcW w:w="1421" w:type="dxa"/>
            <w:shd w:val="clear" w:color="auto" w:fill="auto"/>
          </w:tcPr>
          <w:p w14:paraId="700B530C" w14:textId="72246505" w:rsidR="00570DFC" w:rsidRPr="003D6AD4" w:rsidRDefault="009B76F4" w:rsidP="00794CE2">
            <w:pPr>
              <w:spacing w:after="60"/>
              <w:jc w:val="left"/>
              <w:rPr>
                <w:sz w:val="18"/>
                <w:lang w:val="es-ES_tradnl"/>
              </w:rPr>
            </w:pPr>
            <w:r w:rsidRPr="003D6AD4">
              <w:rPr>
                <w:sz w:val="18"/>
                <w:lang w:val="es-ES_tradnl"/>
              </w:rPr>
              <w:t>Gastos de apoyo</w:t>
            </w:r>
          </w:p>
        </w:tc>
        <w:tc>
          <w:tcPr>
            <w:tcW w:w="866" w:type="dxa"/>
            <w:shd w:val="clear" w:color="auto" w:fill="auto"/>
          </w:tcPr>
          <w:p w14:paraId="7D7DEFE3" w14:textId="11286B75"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10</w:t>
            </w:r>
            <w:r w:rsidR="00257324" w:rsidRPr="003D6AD4">
              <w:rPr>
                <w:color w:val="000000"/>
                <w:sz w:val="18"/>
                <w:szCs w:val="18"/>
                <w:lang w:val="es-ES_tradnl" w:eastAsia="en-CA"/>
              </w:rPr>
              <w:t> </w:t>
            </w:r>
            <w:r w:rsidRPr="003D6AD4">
              <w:rPr>
                <w:color w:val="000000"/>
                <w:sz w:val="18"/>
                <w:szCs w:val="18"/>
                <w:lang w:val="es-ES_tradnl" w:eastAsia="en-CA"/>
              </w:rPr>
              <w:t>855</w:t>
            </w:r>
          </w:p>
        </w:tc>
        <w:tc>
          <w:tcPr>
            <w:tcW w:w="844" w:type="dxa"/>
            <w:shd w:val="clear" w:color="auto" w:fill="auto"/>
          </w:tcPr>
          <w:p w14:paraId="6368D378"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4" w:type="dxa"/>
            <w:shd w:val="clear" w:color="auto" w:fill="auto"/>
          </w:tcPr>
          <w:p w14:paraId="4785941C"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66" w:type="dxa"/>
            <w:shd w:val="clear" w:color="auto" w:fill="auto"/>
          </w:tcPr>
          <w:p w14:paraId="6A8FD720" w14:textId="153531AC"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7</w:t>
            </w:r>
            <w:r w:rsidR="00257324" w:rsidRPr="003D6AD4">
              <w:rPr>
                <w:color w:val="000000"/>
                <w:sz w:val="18"/>
                <w:szCs w:val="18"/>
                <w:lang w:val="es-ES_tradnl" w:eastAsia="en-CA"/>
              </w:rPr>
              <w:t> </w:t>
            </w:r>
            <w:r w:rsidRPr="003D6AD4">
              <w:rPr>
                <w:color w:val="000000"/>
                <w:sz w:val="18"/>
                <w:szCs w:val="18"/>
                <w:lang w:val="es-ES_tradnl" w:eastAsia="en-CA"/>
              </w:rPr>
              <w:t>735</w:t>
            </w:r>
          </w:p>
        </w:tc>
        <w:tc>
          <w:tcPr>
            <w:tcW w:w="844" w:type="dxa"/>
            <w:shd w:val="clear" w:color="auto" w:fill="auto"/>
          </w:tcPr>
          <w:p w14:paraId="2B3CE87A" w14:textId="77777777"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0</w:t>
            </w:r>
          </w:p>
        </w:tc>
        <w:tc>
          <w:tcPr>
            <w:tcW w:w="846" w:type="dxa"/>
            <w:shd w:val="clear" w:color="auto" w:fill="auto"/>
          </w:tcPr>
          <w:p w14:paraId="5AAF61D7" w14:textId="28CD2025"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7</w:t>
            </w:r>
            <w:r w:rsidR="00257324" w:rsidRPr="003D6AD4">
              <w:rPr>
                <w:color w:val="000000"/>
                <w:sz w:val="18"/>
                <w:szCs w:val="18"/>
                <w:lang w:val="es-ES_tradnl" w:eastAsia="en-CA"/>
              </w:rPr>
              <w:t> </w:t>
            </w:r>
            <w:r w:rsidRPr="003D6AD4">
              <w:rPr>
                <w:color w:val="000000"/>
                <w:sz w:val="18"/>
                <w:szCs w:val="18"/>
                <w:lang w:val="es-ES_tradnl" w:eastAsia="en-CA"/>
              </w:rPr>
              <w:t>410</w:t>
            </w:r>
          </w:p>
        </w:tc>
        <w:tc>
          <w:tcPr>
            <w:tcW w:w="866" w:type="dxa"/>
            <w:shd w:val="clear" w:color="auto" w:fill="auto"/>
          </w:tcPr>
          <w:p w14:paraId="154966ED" w14:textId="02F4498B"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26</w:t>
            </w:r>
            <w:r w:rsidR="00257324" w:rsidRPr="003D6AD4">
              <w:rPr>
                <w:color w:val="000000"/>
                <w:sz w:val="18"/>
                <w:szCs w:val="18"/>
                <w:lang w:val="es-ES_tradnl" w:eastAsia="en-CA"/>
              </w:rPr>
              <w:t> </w:t>
            </w:r>
            <w:r w:rsidRPr="003D6AD4">
              <w:rPr>
                <w:color w:val="000000"/>
                <w:sz w:val="18"/>
                <w:szCs w:val="18"/>
                <w:lang w:val="es-ES_tradnl" w:eastAsia="en-CA"/>
              </w:rPr>
              <w:t>000</w:t>
            </w:r>
          </w:p>
        </w:tc>
      </w:tr>
      <w:tr w:rsidR="00570DFC" w:rsidRPr="003D6AD4" w14:paraId="4EF9F45E" w14:textId="77777777" w:rsidTr="00794CE2">
        <w:tc>
          <w:tcPr>
            <w:tcW w:w="2634" w:type="dxa"/>
            <w:gridSpan w:val="2"/>
            <w:vMerge w:val="restart"/>
            <w:shd w:val="clear" w:color="auto" w:fill="auto"/>
          </w:tcPr>
          <w:p w14:paraId="243E8FE5" w14:textId="632BA280" w:rsidR="00570DFC" w:rsidRPr="003D6AD4" w:rsidRDefault="009B76F4" w:rsidP="00794CE2">
            <w:pPr>
              <w:spacing w:after="60"/>
              <w:jc w:val="left"/>
              <w:rPr>
                <w:sz w:val="18"/>
                <w:lang w:val="es-ES_tradnl"/>
              </w:rPr>
            </w:pPr>
            <w:r w:rsidRPr="003D6AD4">
              <w:rPr>
                <w:sz w:val="18"/>
                <w:lang w:val="es-ES_tradnl"/>
              </w:rPr>
              <w:t>Fondos aprobados por el Comité Ejecutivo (</w:t>
            </w:r>
            <w:r w:rsidR="00257324" w:rsidRPr="003D6AD4">
              <w:rPr>
                <w:sz w:val="18"/>
                <w:lang w:val="es-ES_tradnl"/>
              </w:rPr>
              <w:t>$EUA</w:t>
            </w:r>
            <w:r w:rsidRPr="003D6AD4">
              <w:rPr>
                <w:sz w:val="18"/>
                <w:lang w:val="es-ES_tradnl"/>
              </w:rPr>
              <w:t>)</w:t>
            </w:r>
          </w:p>
        </w:tc>
        <w:tc>
          <w:tcPr>
            <w:tcW w:w="1421" w:type="dxa"/>
            <w:shd w:val="clear" w:color="auto" w:fill="auto"/>
          </w:tcPr>
          <w:p w14:paraId="0F231737" w14:textId="0D7C13B3" w:rsidR="00570DFC" w:rsidRPr="003D6AD4" w:rsidRDefault="009B76F4" w:rsidP="00794CE2">
            <w:pPr>
              <w:spacing w:after="60"/>
              <w:jc w:val="left"/>
              <w:rPr>
                <w:sz w:val="18"/>
                <w:lang w:val="es-ES_tradnl"/>
              </w:rPr>
            </w:pPr>
            <w:r w:rsidRPr="003D6AD4">
              <w:rPr>
                <w:sz w:val="18"/>
                <w:lang w:val="es-ES_tradnl"/>
              </w:rPr>
              <w:t>Costo del proyecto</w:t>
            </w:r>
          </w:p>
        </w:tc>
        <w:tc>
          <w:tcPr>
            <w:tcW w:w="866" w:type="dxa"/>
            <w:shd w:val="clear" w:color="auto" w:fill="auto"/>
          </w:tcPr>
          <w:p w14:paraId="503E5659" w14:textId="122B08FF"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t>298</w:t>
            </w:r>
            <w:r w:rsidR="00257324" w:rsidRPr="003D6AD4">
              <w:rPr>
                <w:color w:val="000000"/>
                <w:sz w:val="18"/>
                <w:szCs w:val="18"/>
                <w:lang w:val="es-ES_tradnl" w:eastAsia="en-CA"/>
              </w:rPr>
              <w:t> </w:t>
            </w:r>
            <w:r w:rsidRPr="003D6AD4">
              <w:rPr>
                <w:color w:val="000000"/>
                <w:sz w:val="18"/>
                <w:szCs w:val="18"/>
                <w:lang w:val="es-ES_tradnl" w:eastAsia="en-CA"/>
              </w:rPr>
              <w:t>500</w:t>
            </w:r>
          </w:p>
        </w:tc>
        <w:tc>
          <w:tcPr>
            <w:tcW w:w="844" w:type="dxa"/>
            <w:shd w:val="clear" w:color="auto" w:fill="auto"/>
          </w:tcPr>
          <w:p w14:paraId="0283651C"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44" w:type="dxa"/>
            <w:shd w:val="clear" w:color="auto" w:fill="auto"/>
          </w:tcPr>
          <w:p w14:paraId="05CA8F4F"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66" w:type="dxa"/>
            <w:shd w:val="clear" w:color="auto" w:fill="auto"/>
          </w:tcPr>
          <w:p w14:paraId="46E87CA7" w14:textId="0F840B9A" w:rsidR="00570DFC" w:rsidRPr="003D6AD4" w:rsidRDefault="00570DFC" w:rsidP="00794CE2">
            <w:pPr>
              <w:spacing w:after="60"/>
              <w:jc w:val="right"/>
              <w:rPr>
                <w:sz w:val="18"/>
                <w:szCs w:val="18"/>
                <w:lang w:val="es-ES_tradnl"/>
              </w:rPr>
            </w:pPr>
            <w:r w:rsidRPr="003D6AD4">
              <w:rPr>
                <w:color w:val="000000"/>
                <w:sz w:val="18"/>
                <w:szCs w:val="18"/>
                <w:lang w:val="es-ES_tradnl" w:eastAsia="en-CA"/>
              </w:rPr>
              <w:t>109</w:t>
            </w:r>
            <w:r w:rsidR="00257324" w:rsidRPr="003D6AD4">
              <w:rPr>
                <w:color w:val="000000"/>
                <w:sz w:val="18"/>
                <w:szCs w:val="18"/>
                <w:lang w:val="es-ES_tradnl" w:eastAsia="en-CA"/>
              </w:rPr>
              <w:t> </w:t>
            </w:r>
            <w:r w:rsidRPr="003D6AD4">
              <w:rPr>
                <w:color w:val="000000"/>
                <w:sz w:val="18"/>
                <w:szCs w:val="18"/>
                <w:lang w:val="es-ES_tradnl" w:eastAsia="en-CA"/>
              </w:rPr>
              <w:t>500</w:t>
            </w:r>
          </w:p>
        </w:tc>
        <w:tc>
          <w:tcPr>
            <w:tcW w:w="844" w:type="dxa"/>
            <w:shd w:val="clear" w:color="auto" w:fill="auto"/>
          </w:tcPr>
          <w:p w14:paraId="6002F0EB"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46" w:type="dxa"/>
            <w:shd w:val="clear" w:color="auto" w:fill="auto"/>
          </w:tcPr>
          <w:p w14:paraId="6BE14541"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66" w:type="dxa"/>
            <w:shd w:val="clear" w:color="auto" w:fill="auto"/>
          </w:tcPr>
          <w:p w14:paraId="3C2ABF4E" w14:textId="27ED5DD6"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fldChar w:fldCharType="begin"/>
            </w:r>
            <w:r w:rsidRPr="003D6AD4">
              <w:rPr>
                <w:color w:val="000000"/>
                <w:sz w:val="18"/>
                <w:szCs w:val="18"/>
                <w:lang w:val="es-ES_tradnl" w:eastAsia="en-CA"/>
              </w:rPr>
              <w:instrText xml:space="preserve"> =SUM(left) </w:instrText>
            </w:r>
            <w:r w:rsidRPr="003D6AD4">
              <w:rPr>
                <w:color w:val="000000"/>
                <w:sz w:val="18"/>
                <w:szCs w:val="18"/>
                <w:lang w:val="es-ES_tradnl" w:eastAsia="en-CA"/>
              </w:rPr>
              <w:fldChar w:fldCharType="separate"/>
            </w:r>
            <w:r w:rsidRPr="003D6AD4">
              <w:rPr>
                <w:noProof/>
                <w:color w:val="000000"/>
                <w:sz w:val="18"/>
                <w:szCs w:val="18"/>
                <w:lang w:val="es-ES_tradnl" w:eastAsia="en-CA"/>
              </w:rPr>
              <w:t>408</w:t>
            </w:r>
            <w:r w:rsidR="00257324" w:rsidRPr="003D6AD4">
              <w:rPr>
                <w:noProof/>
                <w:color w:val="000000"/>
                <w:sz w:val="18"/>
                <w:szCs w:val="18"/>
                <w:lang w:val="es-ES_tradnl" w:eastAsia="en-CA"/>
              </w:rPr>
              <w:t> </w:t>
            </w:r>
            <w:r w:rsidRPr="003D6AD4">
              <w:rPr>
                <w:noProof/>
                <w:color w:val="000000"/>
                <w:sz w:val="18"/>
                <w:szCs w:val="18"/>
                <w:lang w:val="es-ES_tradnl" w:eastAsia="en-CA"/>
              </w:rPr>
              <w:t>000</w:t>
            </w:r>
            <w:r w:rsidRPr="003D6AD4">
              <w:rPr>
                <w:color w:val="000000"/>
                <w:sz w:val="18"/>
                <w:szCs w:val="18"/>
                <w:lang w:val="es-ES_tradnl" w:eastAsia="en-CA"/>
              </w:rPr>
              <w:fldChar w:fldCharType="end"/>
            </w:r>
          </w:p>
        </w:tc>
      </w:tr>
      <w:tr w:rsidR="00570DFC" w:rsidRPr="003D6AD4" w14:paraId="76A6ECC9" w14:textId="77777777" w:rsidTr="00794CE2">
        <w:tc>
          <w:tcPr>
            <w:tcW w:w="2634" w:type="dxa"/>
            <w:gridSpan w:val="2"/>
            <w:vMerge/>
            <w:shd w:val="clear" w:color="auto" w:fill="auto"/>
          </w:tcPr>
          <w:p w14:paraId="66209C9A" w14:textId="77777777" w:rsidR="00570DFC" w:rsidRPr="003D6AD4" w:rsidRDefault="00570DFC" w:rsidP="00794CE2">
            <w:pPr>
              <w:spacing w:after="60"/>
              <w:jc w:val="center"/>
              <w:rPr>
                <w:sz w:val="18"/>
                <w:lang w:val="es-ES_tradnl"/>
              </w:rPr>
            </w:pPr>
          </w:p>
        </w:tc>
        <w:tc>
          <w:tcPr>
            <w:tcW w:w="1421" w:type="dxa"/>
            <w:shd w:val="clear" w:color="auto" w:fill="auto"/>
          </w:tcPr>
          <w:p w14:paraId="0C24B3B7" w14:textId="508E4BB3" w:rsidR="00570DFC" w:rsidRPr="003D6AD4" w:rsidRDefault="009B76F4" w:rsidP="00794CE2">
            <w:pPr>
              <w:spacing w:after="60"/>
              <w:jc w:val="left"/>
              <w:rPr>
                <w:sz w:val="18"/>
                <w:lang w:val="es-ES_tradnl"/>
              </w:rPr>
            </w:pPr>
            <w:r w:rsidRPr="003D6AD4">
              <w:rPr>
                <w:sz w:val="18"/>
                <w:lang w:val="es-ES_tradnl"/>
              </w:rPr>
              <w:t>Gastos de apoyo</w:t>
            </w:r>
          </w:p>
        </w:tc>
        <w:tc>
          <w:tcPr>
            <w:tcW w:w="866" w:type="dxa"/>
            <w:shd w:val="clear" w:color="auto" w:fill="auto"/>
          </w:tcPr>
          <w:p w14:paraId="770F18F1" w14:textId="1E43D67A" w:rsidR="00570DFC" w:rsidRPr="003D6AD4" w:rsidRDefault="00570DFC" w:rsidP="00794CE2">
            <w:pPr>
              <w:jc w:val="right"/>
              <w:rPr>
                <w:color w:val="000000"/>
                <w:sz w:val="18"/>
                <w:szCs w:val="18"/>
                <w:lang w:val="es-ES_tradnl" w:eastAsia="en-CA"/>
              </w:rPr>
            </w:pPr>
            <w:r w:rsidRPr="003D6AD4">
              <w:rPr>
                <w:sz w:val="18"/>
                <w:szCs w:val="18"/>
                <w:lang w:val="es-ES_tradnl"/>
              </w:rPr>
              <w:t>25</w:t>
            </w:r>
            <w:r w:rsidR="00257324" w:rsidRPr="003D6AD4">
              <w:rPr>
                <w:sz w:val="18"/>
                <w:szCs w:val="18"/>
                <w:lang w:val="es-ES_tradnl"/>
              </w:rPr>
              <w:t> </w:t>
            </w:r>
            <w:r w:rsidRPr="003D6AD4">
              <w:rPr>
                <w:sz w:val="18"/>
                <w:szCs w:val="18"/>
                <w:lang w:val="es-ES_tradnl"/>
              </w:rPr>
              <w:t>905</w:t>
            </w:r>
          </w:p>
        </w:tc>
        <w:tc>
          <w:tcPr>
            <w:tcW w:w="844" w:type="dxa"/>
            <w:shd w:val="clear" w:color="auto" w:fill="auto"/>
          </w:tcPr>
          <w:p w14:paraId="193CCEDD"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44" w:type="dxa"/>
            <w:shd w:val="clear" w:color="auto" w:fill="auto"/>
          </w:tcPr>
          <w:p w14:paraId="4CD8AAC2"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66" w:type="dxa"/>
            <w:shd w:val="clear" w:color="auto" w:fill="auto"/>
          </w:tcPr>
          <w:p w14:paraId="2F1BB057" w14:textId="13E676A4" w:rsidR="00570DFC" w:rsidRPr="003D6AD4" w:rsidRDefault="00570DFC" w:rsidP="00794CE2">
            <w:pPr>
              <w:spacing w:after="60"/>
              <w:jc w:val="right"/>
              <w:rPr>
                <w:sz w:val="18"/>
                <w:szCs w:val="18"/>
                <w:lang w:val="es-ES_tradnl"/>
              </w:rPr>
            </w:pPr>
            <w:r w:rsidRPr="003D6AD4">
              <w:rPr>
                <w:sz w:val="18"/>
                <w:szCs w:val="18"/>
                <w:lang w:val="es-ES_tradnl"/>
              </w:rPr>
              <w:t>11</w:t>
            </w:r>
            <w:r w:rsidR="00257324" w:rsidRPr="003D6AD4">
              <w:rPr>
                <w:sz w:val="18"/>
                <w:szCs w:val="18"/>
                <w:lang w:val="es-ES_tradnl"/>
              </w:rPr>
              <w:t> </w:t>
            </w:r>
            <w:r w:rsidRPr="003D6AD4">
              <w:rPr>
                <w:sz w:val="18"/>
                <w:szCs w:val="18"/>
                <w:lang w:val="es-ES_tradnl"/>
              </w:rPr>
              <w:t>235</w:t>
            </w:r>
          </w:p>
        </w:tc>
        <w:tc>
          <w:tcPr>
            <w:tcW w:w="844" w:type="dxa"/>
            <w:shd w:val="clear" w:color="auto" w:fill="auto"/>
          </w:tcPr>
          <w:p w14:paraId="5448C79B"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46" w:type="dxa"/>
            <w:shd w:val="clear" w:color="auto" w:fill="auto"/>
          </w:tcPr>
          <w:p w14:paraId="071E6286" w14:textId="77777777" w:rsidR="00570DFC" w:rsidRPr="003D6AD4" w:rsidRDefault="00570DFC" w:rsidP="00794CE2">
            <w:pPr>
              <w:spacing w:after="60"/>
              <w:jc w:val="right"/>
              <w:rPr>
                <w:sz w:val="18"/>
                <w:szCs w:val="18"/>
                <w:lang w:val="es-ES_tradnl"/>
              </w:rPr>
            </w:pPr>
            <w:r w:rsidRPr="003D6AD4">
              <w:rPr>
                <w:sz w:val="18"/>
                <w:szCs w:val="18"/>
                <w:lang w:val="es-ES_tradnl"/>
              </w:rPr>
              <w:t>0</w:t>
            </w:r>
          </w:p>
        </w:tc>
        <w:tc>
          <w:tcPr>
            <w:tcW w:w="866" w:type="dxa"/>
            <w:shd w:val="clear" w:color="auto" w:fill="auto"/>
          </w:tcPr>
          <w:p w14:paraId="33B660A8" w14:textId="52D1F21D" w:rsidR="00570DFC" w:rsidRPr="003D6AD4" w:rsidRDefault="00570DFC" w:rsidP="00794CE2">
            <w:pPr>
              <w:jc w:val="right"/>
              <w:rPr>
                <w:color w:val="000000"/>
                <w:sz w:val="18"/>
                <w:szCs w:val="18"/>
                <w:lang w:val="es-ES_tradnl" w:eastAsia="en-CA"/>
              </w:rPr>
            </w:pPr>
            <w:r w:rsidRPr="003D6AD4">
              <w:rPr>
                <w:color w:val="000000"/>
                <w:sz w:val="18"/>
                <w:szCs w:val="18"/>
                <w:lang w:val="es-ES_tradnl" w:eastAsia="en-CA"/>
              </w:rPr>
              <w:fldChar w:fldCharType="begin"/>
            </w:r>
            <w:r w:rsidRPr="003D6AD4">
              <w:rPr>
                <w:color w:val="000000"/>
                <w:sz w:val="18"/>
                <w:szCs w:val="18"/>
                <w:lang w:val="es-ES_tradnl" w:eastAsia="en-CA"/>
              </w:rPr>
              <w:instrText xml:space="preserve"> =SUM(left) </w:instrText>
            </w:r>
            <w:r w:rsidRPr="003D6AD4">
              <w:rPr>
                <w:color w:val="000000"/>
                <w:sz w:val="18"/>
                <w:szCs w:val="18"/>
                <w:lang w:val="es-ES_tradnl" w:eastAsia="en-CA"/>
              </w:rPr>
              <w:fldChar w:fldCharType="separate"/>
            </w:r>
            <w:r w:rsidRPr="003D6AD4">
              <w:rPr>
                <w:noProof/>
                <w:color w:val="000000"/>
                <w:sz w:val="18"/>
                <w:szCs w:val="18"/>
                <w:lang w:val="es-ES_tradnl" w:eastAsia="en-CA"/>
              </w:rPr>
              <w:t>37</w:t>
            </w:r>
            <w:r w:rsidR="00257324" w:rsidRPr="003D6AD4">
              <w:rPr>
                <w:noProof/>
                <w:color w:val="000000"/>
                <w:sz w:val="18"/>
                <w:szCs w:val="18"/>
                <w:lang w:val="es-ES_tradnl" w:eastAsia="en-CA"/>
              </w:rPr>
              <w:t> </w:t>
            </w:r>
            <w:r w:rsidRPr="003D6AD4">
              <w:rPr>
                <w:noProof/>
                <w:color w:val="000000"/>
                <w:sz w:val="18"/>
                <w:szCs w:val="18"/>
                <w:lang w:val="es-ES_tradnl" w:eastAsia="en-CA"/>
              </w:rPr>
              <w:t>140</w:t>
            </w:r>
            <w:r w:rsidRPr="003D6AD4">
              <w:rPr>
                <w:color w:val="000000"/>
                <w:sz w:val="18"/>
                <w:szCs w:val="18"/>
                <w:lang w:val="es-ES_tradnl" w:eastAsia="en-CA"/>
              </w:rPr>
              <w:fldChar w:fldCharType="end"/>
            </w:r>
          </w:p>
        </w:tc>
      </w:tr>
      <w:tr w:rsidR="00570DFC" w:rsidRPr="003D6AD4" w14:paraId="6DEAB394" w14:textId="77777777" w:rsidTr="00794CE2">
        <w:tc>
          <w:tcPr>
            <w:tcW w:w="2634" w:type="dxa"/>
            <w:gridSpan w:val="2"/>
            <w:vMerge w:val="restart"/>
            <w:shd w:val="clear" w:color="auto" w:fill="auto"/>
          </w:tcPr>
          <w:p w14:paraId="7CD6E077" w14:textId="2BEDD111" w:rsidR="00570DFC" w:rsidRPr="003D6AD4" w:rsidRDefault="009B76F4" w:rsidP="00794CE2">
            <w:pPr>
              <w:spacing w:after="60"/>
              <w:jc w:val="left"/>
              <w:rPr>
                <w:sz w:val="18"/>
                <w:lang w:val="es-ES_tradnl"/>
              </w:rPr>
            </w:pPr>
            <w:r w:rsidRPr="003D6AD4">
              <w:rPr>
                <w:sz w:val="18"/>
                <w:lang w:val="es-ES_tradnl"/>
              </w:rPr>
              <w:t>Total de fondos solicitados para su aprobación en la reunión en curso (</w:t>
            </w:r>
            <w:r w:rsidR="00257324" w:rsidRPr="003D6AD4">
              <w:rPr>
                <w:sz w:val="18"/>
                <w:lang w:val="es-ES_tradnl"/>
              </w:rPr>
              <w:t>$EUA</w:t>
            </w:r>
            <w:r w:rsidRPr="003D6AD4">
              <w:rPr>
                <w:sz w:val="18"/>
                <w:lang w:val="es-ES_tradnl"/>
              </w:rPr>
              <w:t>)</w:t>
            </w:r>
          </w:p>
        </w:tc>
        <w:tc>
          <w:tcPr>
            <w:tcW w:w="1421" w:type="dxa"/>
            <w:shd w:val="clear" w:color="auto" w:fill="auto"/>
          </w:tcPr>
          <w:p w14:paraId="5A6E2266" w14:textId="3219F353" w:rsidR="00570DFC" w:rsidRPr="003D6AD4" w:rsidRDefault="009B76F4" w:rsidP="00794CE2">
            <w:pPr>
              <w:spacing w:after="60"/>
              <w:jc w:val="left"/>
              <w:rPr>
                <w:sz w:val="18"/>
                <w:lang w:val="es-ES_tradnl"/>
              </w:rPr>
            </w:pPr>
            <w:r w:rsidRPr="003D6AD4">
              <w:rPr>
                <w:sz w:val="18"/>
                <w:lang w:val="es-ES_tradnl"/>
              </w:rPr>
              <w:t>Costo del proyecto</w:t>
            </w:r>
          </w:p>
        </w:tc>
        <w:tc>
          <w:tcPr>
            <w:tcW w:w="866" w:type="dxa"/>
            <w:shd w:val="clear" w:color="auto" w:fill="auto"/>
          </w:tcPr>
          <w:p w14:paraId="4E2A95EB" w14:textId="77777777" w:rsidR="00570DFC" w:rsidRPr="003D6AD4" w:rsidRDefault="00570DFC" w:rsidP="00794CE2">
            <w:pPr>
              <w:spacing w:after="60"/>
              <w:jc w:val="right"/>
              <w:rPr>
                <w:sz w:val="18"/>
                <w:szCs w:val="18"/>
                <w:lang w:val="es-ES_tradnl"/>
              </w:rPr>
            </w:pPr>
          </w:p>
        </w:tc>
        <w:tc>
          <w:tcPr>
            <w:tcW w:w="844" w:type="dxa"/>
            <w:shd w:val="clear" w:color="auto" w:fill="auto"/>
          </w:tcPr>
          <w:p w14:paraId="52C643AB" w14:textId="77777777" w:rsidR="00570DFC" w:rsidRPr="003D6AD4" w:rsidRDefault="00570DFC" w:rsidP="00794CE2">
            <w:pPr>
              <w:spacing w:after="60"/>
              <w:jc w:val="right"/>
              <w:rPr>
                <w:sz w:val="18"/>
                <w:szCs w:val="18"/>
                <w:lang w:val="es-ES_tradnl"/>
              </w:rPr>
            </w:pPr>
          </w:p>
        </w:tc>
        <w:tc>
          <w:tcPr>
            <w:tcW w:w="844" w:type="dxa"/>
            <w:shd w:val="clear" w:color="auto" w:fill="auto"/>
          </w:tcPr>
          <w:p w14:paraId="1B1ED529" w14:textId="77777777" w:rsidR="00570DFC" w:rsidRPr="003D6AD4" w:rsidRDefault="00570DFC" w:rsidP="00794CE2">
            <w:pPr>
              <w:spacing w:after="60"/>
              <w:jc w:val="right"/>
              <w:rPr>
                <w:sz w:val="18"/>
                <w:szCs w:val="18"/>
                <w:lang w:val="es-ES_tradnl"/>
              </w:rPr>
            </w:pPr>
          </w:p>
        </w:tc>
        <w:tc>
          <w:tcPr>
            <w:tcW w:w="866" w:type="dxa"/>
            <w:shd w:val="clear" w:color="auto" w:fill="auto"/>
          </w:tcPr>
          <w:p w14:paraId="08E437CD" w14:textId="77777777" w:rsidR="00570DFC" w:rsidRPr="003D6AD4" w:rsidRDefault="00570DFC" w:rsidP="00794CE2">
            <w:pPr>
              <w:jc w:val="right"/>
              <w:rPr>
                <w:color w:val="000000"/>
                <w:sz w:val="18"/>
                <w:szCs w:val="18"/>
                <w:lang w:val="es-ES_tradnl" w:eastAsia="en-CA"/>
              </w:rPr>
            </w:pPr>
          </w:p>
        </w:tc>
        <w:tc>
          <w:tcPr>
            <w:tcW w:w="844" w:type="dxa"/>
            <w:shd w:val="clear" w:color="auto" w:fill="auto"/>
          </w:tcPr>
          <w:p w14:paraId="363D65E6" w14:textId="77777777" w:rsidR="00570DFC" w:rsidRPr="003D6AD4" w:rsidRDefault="00570DFC" w:rsidP="00794CE2">
            <w:pPr>
              <w:spacing w:after="60"/>
              <w:jc w:val="right"/>
              <w:rPr>
                <w:sz w:val="18"/>
                <w:szCs w:val="18"/>
                <w:lang w:val="es-ES_tradnl"/>
              </w:rPr>
            </w:pPr>
          </w:p>
        </w:tc>
        <w:tc>
          <w:tcPr>
            <w:tcW w:w="846" w:type="dxa"/>
            <w:shd w:val="clear" w:color="auto" w:fill="auto"/>
          </w:tcPr>
          <w:p w14:paraId="6C7B0BC2" w14:textId="1491C62B" w:rsidR="00570DFC" w:rsidRPr="003D6AD4" w:rsidRDefault="00570DFC" w:rsidP="00794CE2">
            <w:pPr>
              <w:spacing w:after="60"/>
              <w:jc w:val="right"/>
              <w:rPr>
                <w:sz w:val="18"/>
                <w:szCs w:val="18"/>
                <w:lang w:val="es-ES_tradnl"/>
              </w:rPr>
            </w:pPr>
            <w:r w:rsidRPr="003D6AD4">
              <w:rPr>
                <w:sz w:val="18"/>
                <w:szCs w:val="18"/>
                <w:lang w:val="es-ES_tradnl"/>
              </w:rPr>
              <w:t>77</w:t>
            </w:r>
            <w:r w:rsidR="00257324" w:rsidRPr="003D6AD4">
              <w:rPr>
                <w:sz w:val="18"/>
                <w:szCs w:val="18"/>
                <w:lang w:val="es-ES_tradnl"/>
              </w:rPr>
              <w:t> </w:t>
            </w:r>
            <w:r w:rsidRPr="003D6AD4">
              <w:rPr>
                <w:sz w:val="18"/>
                <w:szCs w:val="18"/>
                <w:lang w:val="es-ES_tradnl"/>
              </w:rPr>
              <w:t>000</w:t>
            </w:r>
          </w:p>
        </w:tc>
        <w:tc>
          <w:tcPr>
            <w:tcW w:w="866" w:type="dxa"/>
            <w:shd w:val="clear" w:color="auto" w:fill="auto"/>
          </w:tcPr>
          <w:p w14:paraId="477EFE33" w14:textId="4892B2D7" w:rsidR="00570DFC" w:rsidRPr="003D6AD4" w:rsidRDefault="00570DFC" w:rsidP="00794CE2">
            <w:pPr>
              <w:jc w:val="right"/>
              <w:rPr>
                <w:color w:val="000000"/>
                <w:sz w:val="18"/>
                <w:szCs w:val="18"/>
                <w:lang w:val="es-ES_tradnl" w:eastAsia="en-CA"/>
              </w:rPr>
            </w:pPr>
            <w:r w:rsidRPr="003D6AD4">
              <w:rPr>
                <w:sz w:val="18"/>
                <w:szCs w:val="18"/>
                <w:lang w:val="es-ES_tradnl"/>
              </w:rPr>
              <w:t>77</w:t>
            </w:r>
            <w:r w:rsidR="00257324" w:rsidRPr="003D6AD4">
              <w:rPr>
                <w:sz w:val="18"/>
                <w:szCs w:val="18"/>
                <w:lang w:val="es-ES_tradnl"/>
              </w:rPr>
              <w:t> </w:t>
            </w:r>
            <w:r w:rsidRPr="003D6AD4">
              <w:rPr>
                <w:sz w:val="18"/>
                <w:szCs w:val="18"/>
                <w:lang w:val="es-ES_tradnl"/>
              </w:rPr>
              <w:t>000</w:t>
            </w:r>
          </w:p>
        </w:tc>
      </w:tr>
      <w:tr w:rsidR="00570DFC" w:rsidRPr="003D6AD4" w14:paraId="547EAD56" w14:textId="77777777" w:rsidTr="00794CE2">
        <w:tc>
          <w:tcPr>
            <w:tcW w:w="2634" w:type="dxa"/>
            <w:gridSpan w:val="2"/>
            <w:vMerge/>
            <w:shd w:val="clear" w:color="auto" w:fill="auto"/>
          </w:tcPr>
          <w:p w14:paraId="5FF838CA" w14:textId="77777777" w:rsidR="00570DFC" w:rsidRPr="003D6AD4" w:rsidRDefault="00570DFC" w:rsidP="00794CE2">
            <w:pPr>
              <w:spacing w:after="60"/>
              <w:jc w:val="center"/>
              <w:rPr>
                <w:sz w:val="18"/>
                <w:lang w:val="es-ES_tradnl"/>
              </w:rPr>
            </w:pPr>
          </w:p>
        </w:tc>
        <w:tc>
          <w:tcPr>
            <w:tcW w:w="1421" w:type="dxa"/>
            <w:shd w:val="clear" w:color="auto" w:fill="auto"/>
          </w:tcPr>
          <w:p w14:paraId="50A77952" w14:textId="1F6267DF" w:rsidR="00570DFC" w:rsidRPr="003D6AD4" w:rsidRDefault="009B76F4" w:rsidP="00794CE2">
            <w:pPr>
              <w:spacing w:after="60"/>
              <w:jc w:val="left"/>
              <w:rPr>
                <w:sz w:val="18"/>
                <w:lang w:val="es-ES_tradnl"/>
              </w:rPr>
            </w:pPr>
            <w:r w:rsidRPr="003D6AD4">
              <w:rPr>
                <w:sz w:val="18"/>
                <w:lang w:val="es-ES_tradnl"/>
              </w:rPr>
              <w:t>Gastos de apoyo</w:t>
            </w:r>
          </w:p>
        </w:tc>
        <w:tc>
          <w:tcPr>
            <w:tcW w:w="866" w:type="dxa"/>
            <w:shd w:val="clear" w:color="auto" w:fill="auto"/>
          </w:tcPr>
          <w:p w14:paraId="43E613C2" w14:textId="77777777" w:rsidR="00570DFC" w:rsidRPr="003D6AD4" w:rsidRDefault="00570DFC" w:rsidP="00794CE2">
            <w:pPr>
              <w:spacing w:after="60"/>
              <w:jc w:val="right"/>
              <w:rPr>
                <w:sz w:val="18"/>
                <w:szCs w:val="18"/>
                <w:lang w:val="es-ES_tradnl"/>
              </w:rPr>
            </w:pPr>
          </w:p>
        </w:tc>
        <w:tc>
          <w:tcPr>
            <w:tcW w:w="844" w:type="dxa"/>
            <w:shd w:val="clear" w:color="auto" w:fill="auto"/>
          </w:tcPr>
          <w:p w14:paraId="6C90D290" w14:textId="77777777" w:rsidR="00570DFC" w:rsidRPr="003D6AD4" w:rsidRDefault="00570DFC" w:rsidP="00794CE2">
            <w:pPr>
              <w:spacing w:after="60"/>
              <w:jc w:val="right"/>
              <w:rPr>
                <w:sz w:val="18"/>
                <w:szCs w:val="18"/>
                <w:lang w:val="es-ES_tradnl"/>
              </w:rPr>
            </w:pPr>
          </w:p>
        </w:tc>
        <w:tc>
          <w:tcPr>
            <w:tcW w:w="844" w:type="dxa"/>
            <w:shd w:val="clear" w:color="auto" w:fill="auto"/>
          </w:tcPr>
          <w:p w14:paraId="0AEADD65" w14:textId="77777777" w:rsidR="00570DFC" w:rsidRPr="003D6AD4" w:rsidRDefault="00570DFC" w:rsidP="00794CE2">
            <w:pPr>
              <w:spacing w:after="60"/>
              <w:jc w:val="right"/>
              <w:rPr>
                <w:sz w:val="18"/>
                <w:szCs w:val="18"/>
                <w:lang w:val="es-ES_tradnl"/>
              </w:rPr>
            </w:pPr>
          </w:p>
        </w:tc>
        <w:tc>
          <w:tcPr>
            <w:tcW w:w="866" w:type="dxa"/>
            <w:shd w:val="clear" w:color="auto" w:fill="auto"/>
          </w:tcPr>
          <w:p w14:paraId="6F3C2190" w14:textId="77777777" w:rsidR="00570DFC" w:rsidRPr="003D6AD4" w:rsidRDefault="00570DFC" w:rsidP="00794CE2">
            <w:pPr>
              <w:jc w:val="right"/>
              <w:rPr>
                <w:color w:val="000000"/>
                <w:sz w:val="18"/>
                <w:szCs w:val="18"/>
                <w:lang w:val="es-ES_tradnl" w:eastAsia="en-CA"/>
              </w:rPr>
            </w:pPr>
          </w:p>
        </w:tc>
        <w:tc>
          <w:tcPr>
            <w:tcW w:w="844" w:type="dxa"/>
            <w:shd w:val="clear" w:color="auto" w:fill="auto"/>
          </w:tcPr>
          <w:p w14:paraId="70E08227" w14:textId="77777777" w:rsidR="00570DFC" w:rsidRPr="003D6AD4" w:rsidRDefault="00570DFC" w:rsidP="00794CE2">
            <w:pPr>
              <w:spacing w:after="60"/>
              <w:jc w:val="right"/>
              <w:rPr>
                <w:sz w:val="18"/>
                <w:szCs w:val="18"/>
                <w:lang w:val="es-ES_tradnl"/>
              </w:rPr>
            </w:pPr>
          </w:p>
        </w:tc>
        <w:tc>
          <w:tcPr>
            <w:tcW w:w="846" w:type="dxa"/>
            <w:shd w:val="clear" w:color="auto" w:fill="auto"/>
          </w:tcPr>
          <w:p w14:paraId="6FEE0149" w14:textId="41240ACB" w:rsidR="00570DFC" w:rsidRPr="003D6AD4" w:rsidRDefault="00570DFC" w:rsidP="00794CE2">
            <w:pPr>
              <w:spacing w:after="60"/>
              <w:jc w:val="right"/>
              <w:rPr>
                <w:sz w:val="18"/>
                <w:szCs w:val="18"/>
                <w:lang w:val="es-ES_tradnl"/>
              </w:rPr>
            </w:pPr>
            <w:r w:rsidRPr="003D6AD4">
              <w:rPr>
                <w:sz w:val="18"/>
                <w:szCs w:val="18"/>
                <w:lang w:val="es-ES_tradnl"/>
              </w:rPr>
              <w:t>8</w:t>
            </w:r>
            <w:r w:rsidR="00257324" w:rsidRPr="003D6AD4">
              <w:rPr>
                <w:sz w:val="18"/>
                <w:szCs w:val="18"/>
                <w:lang w:val="es-ES_tradnl"/>
              </w:rPr>
              <w:t> </w:t>
            </w:r>
            <w:r w:rsidRPr="003D6AD4">
              <w:rPr>
                <w:sz w:val="18"/>
                <w:szCs w:val="18"/>
                <w:lang w:val="es-ES_tradnl"/>
              </w:rPr>
              <w:t>810</w:t>
            </w:r>
          </w:p>
        </w:tc>
        <w:tc>
          <w:tcPr>
            <w:tcW w:w="866" w:type="dxa"/>
            <w:shd w:val="clear" w:color="auto" w:fill="auto"/>
          </w:tcPr>
          <w:p w14:paraId="18B435BF" w14:textId="1D9BED99" w:rsidR="00570DFC" w:rsidRPr="003D6AD4" w:rsidRDefault="00570DFC" w:rsidP="00794CE2">
            <w:pPr>
              <w:jc w:val="right"/>
              <w:rPr>
                <w:color w:val="000000"/>
                <w:sz w:val="18"/>
                <w:szCs w:val="18"/>
                <w:lang w:val="es-ES_tradnl" w:eastAsia="en-CA"/>
              </w:rPr>
            </w:pPr>
            <w:r w:rsidRPr="003D6AD4">
              <w:rPr>
                <w:sz w:val="18"/>
                <w:szCs w:val="18"/>
                <w:lang w:val="es-ES_tradnl"/>
              </w:rPr>
              <w:t>8</w:t>
            </w:r>
            <w:r w:rsidR="00257324" w:rsidRPr="003D6AD4">
              <w:rPr>
                <w:sz w:val="18"/>
                <w:szCs w:val="18"/>
                <w:lang w:val="es-ES_tradnl"/>
              </w:rPr>
              <w:t> </w:t>
            </w:r>
            <w:r w:rsidRPr="003D6AD4">
              <w:rPr>
                <w:sz w:val="18"/>
                <w:szCs w:val="18"/>
                <w:lang w:val="es-ES_tradnl"/>
              </w:rPr>
              <w:t>810</w:t>
            </w:r>
          </w:p>
        </w:tc>
      </w:tr>
    </w:tbl>
    <w:p w14:paraId="1ACCAAFD" w14:textId="77777777" w:rsidR="00570DFC" w:rsidRPr="003D6AD4" w:rsidRDefault="00570DFC" w:rsidP="00570DFC">
      <w:pPr>
        <w:spacing w:after="60"/>
        <w:jc w:val="center"/>
        <w:rPr>
          <w:lang w:val="es-ES_tradnl"/>
        </w:rPr>
      </w:pPr>
    </w:p>
    <w:tbl>
      <w:tblPr>
        <w:tblStyle w:val="TableGrid"/>
        <w:tblW w:w="10000" w:type="dxa"/>
        <w:tblBorders>
          <w:top w:val="single" w:sz="4" w:space="0" w:color="666699"/>
          <w:left w:val="single" w:sz="4" w:space="0" w:color="666699"/>
          <w:bottom w:val="single" w:sz="4" w:space="0" w:color="666699"/>
          <w:right w:val="single" w:sz="4" w:space="0" w:color="666699"/>
          <w:insideH w:val="single" w:sz="4" w:space="0" w:color="666699"/>
          <w:insideV w:val="single" w:sz="4" w:space="0" w:color="666699"/>
        </w:tblBorders>
        <w:tblLook w:val="04A0" w:firstRow="1" w:lastRow="0" w:firstColumn="1" w:lastColumn="0" w:noHBand="0" w:noVBand="1"/>
      </w:tblPr>
      <w:tblGrid>
        <w:gridCol w:w="3000"/>
        <w:gridCol w:w="7000"/>
      </w:tblGrid>
      <w:tr w:rsidR="00570DFC" w:rsidRPr="003D6AD4" w14:paraId="78E6FA94" w14:textId="77777777" w:rsidTr="00794CE2">
        <w:trPr>
          <w:trHeight w:val="240"/>
        </w:trPr>
        <w:tc>
          <w:tcPr>
            <w:tcW w:w="3000" w:type="dxa"/>
            <w:shd w:val="clear" w:color="auto" w:fill="auto"/>
          </w:tcPr>
          <w:p w14:paraId="38C87138" w14:textId="52107FCC" w:rsidR="00570DFC" w:rsidRPr="003D6AD4" w:rsidRDefault="009B76F4" w:rsidP="00794CE2">
            <w:pPr>
              <w:spacing w:after="60"/>
              <w:jc w:val="left"/>
              <w:rPr>
                <w:b/>
                <w:sz w:val="18"/>
                <w:lang w:val="es-ES_tradnl"/>
              </w:rPr>
            </w:pPr>
            <w:r w:rsidRPr="003D6AD4">
              <w:rPr>
                <w:b/>
                <w:sz w:val="18"/>
                <w:lang w:val="es-ES_tradnl"/>
              </w:rPr>
              <w:t>Recomendación de la Secretaría</w:t>
            </w:r>
            <w:r w:rsidR="00570DFC" w:rsidRPr="003D6AD4">
              <w:rPr>
                <w:b/>
                <w:sz w:val="18"/>
                <w:lang w:val="es-ES_tradnl"/>
              </w:rPr>
              <w:t>:</w:t>
            </w:r>
          </w:p>
        </w:tc>
        <w:tc>
          <w:tcPr>
            <w:tcW w:w="7000" w:type="dxa"/>
            <w:shd w:val="clear" w:color="auto" w:fill="auto"/>
          </w:tcPr>
          <w:p w14:paraId="7CAC4BDB" w14:textId="2F62B9ED" w:rsidR="00570DFC" w:rsidRPr="003D6AD4" w:rsidRDefault="009B76F4" w:rsidP="00794CE2">
            <w:pPr>
              <w:spacing w:after="60"/>
              <w:jc w:val="center"/>
              <w:rPr>
                <w:sz w:val="18"/>
                <w:lang w:val="es-ES_tradnl"/>
              </w:rPr>
            </w:pPr>
            <w:r w:rsidRPr="003D6AD4">
              <w:rPr>
                <w:sz w:val="18"/>
                <w:lang w:val="es-ES_tradnl"/>
              </w:rPr>
              <w:t>Para su aprobación general</w:t>
            </w:r>
          </w:p>
        </w:tc>
      </w:tr>
    </w:tbl>
    <w:p w14:paraId="29B61D4A" w14:textId="6E6DCD25" w:rsidR="00570DFC" w:rsidRPr="003D6AD4" w:rsidRDefault="00570DFC" w:rsidP="00570DFC">
      <w:pPr>
        <w:rPr>
          <w:lang w:val="es-ES_tradnl"/>
        </w:rPr>
      </w:pPr>
    </w:p>
    <w:p w14:paraId="4A8E7527" w14:textId="5675A46E" w:rsidR="00570DFC" w:rsidRPr="003D6AD4" w:rsidRDefault="00A14641" w:rsidP="00570DFC">
      <w:pPr>
        <w:jc w:val="center"/>
        <w:rPr>
          <w:b/>
          <w:lang w:val="es-ES_tradnl"/>
        </w:rPr>
      </w:pPr>
      <w:r w:rsidRPr="003D6AD4">
        <w:rPr>
          <w:b/>
          <w:lang w:val="es-ES_tradnl"/>
        </w:rPr>
        <w:lastRenderedPageBreak/>
        <w:t>DESCRIPCIÓN DEL PROYECTO</w:t>
      </w:r>
    </w:p>
    <w:p w14:paraId="563127C4" w14:textId="77777777" w:rsidR="00570DFC" w:rsidRPr="003D6AD4" w:rsidRDefault="00570DFC" w:rsidP="00570DFC">
      <w:pPr>
        <w:rPr>
          <w:lang w:val="es-ES_tradnl"/>
        </w:rPr>
      </w:pPr>
    </w:p>
    <w:p w14:paraId="0C19E980" w14:textId="52D90D28" w:rsidR="00685F56" w:rsidRPr="003D6AD4" w:rsidRDefault="00685F56" w:rsidP="00685F56">
      <w:pPr>
        <w:pStyle w:val="Heading1"/>
        <w:rPr>
          <w:lang w:val="es-ES_tradnl"/>
        </w:rPr>
      </w:pPr>
      <w:r w:rsidRPr="003D6AD4">
        <w:rPr>
          <w:lang w:val="es-ES_tradnl"/>
        </w:rPr>
        <w:t>En nombre del Gobierno de Omán, la ONUDI, en su calidad de organismo de ejecución principal, ha presentado una solicitud de financiación para el tercer y último tramo de la etapa II del plan de gestión de eliminación de los HCFC (PGEH), a un costo total de 85</w:t>
      </w:r>
      <w:r w:rsidR="00257324" w:rsidRPr="003D6AD4">
        <w:rPr>
          <w:lang w:val="es-ES_tradnl"/>
        </w:rPr>
        <w:t> </w:t>
      </w:r>
      <w:r w:rsidRPr="003D6AD4">
        <w:rPr>
          <w:lang w:val="es-ES_tradnl"/>
        </w:rPr>
        <w:t xml:space="preserve">810 </w:t>
      </w:r>
      <w:r w:rsidR="00257324" w:rsidRPr="003D6AD4">
        <w:rPr>
          <w:lang w:val="es-ES_tradnl"/>
        </w:rPr>
        <w:t>$EUA</w:t>
      </w:r>
      <w:r w:rsidRPr="003D6AD4">
        <w:rPr>
          <w:lang w:val="es-ES_tradnl"/>
        </w:rPr>
        <w:t>, desglosado en 20</w:t>
      </w:r>
      <w:r w:rsidR="00257324" w:rsidRPr="003D6AD4">
        <w:rPr>
          <w:lang w:val="es-ES_tradnl"/>
        </w:rPr>
        <w:t> </w:t>
      </w:r>
      <w:r w:rsidRPr="003D6AD4">
        <w:rPr>
          <w:lang w:val="es-ES_tradnl"/>
        </w:rPr>
        <w:t xml:space="preserve">000 </w:t>
      </w:r>
      <w:r w:rsidR="00257324" w:rsidRPr="003D6AD4">
        <w:rPr>
          <w:lang w:val="es-ES_tradnl"/>
        </w:rPr>
        <w:t>$EUA</w:t>
      </w:r>
      <w:r w:rsidRPr="003D6AD4">
        <w:rPr>
          <w:lang w:val="es-ES_tradnl"/>
        </w:rPr>
        <w:t>, más gastos de apoyo al organismo de 1</w:t>
      </w:r>
      <w:r w:rsidR="00257324" w:rsidRPr="003D6AD4">
        <w:rPr>
          <w:lang w:val="es-ES_tradnl"/>
        </w:rPr>
        <w:t> </w:t>
      </w:r>
      <w:r w:rsidRPr="003D6AD4">
        <w:rPr>
          <w:lang w:val="es-ES_tradnl"/>
        </w:rPr>
        <w:t xml:space="preserve">400 </w:t>
      </w:r>
      <w:r w:rsidR="00257324" w:rsidRPr="003D6AD4">
        <w:rPr>
          <w:lang w:val="es-ES_tradnl"/>
        </w:rPr>
        <w:t>$EUA</w:t>
      </w:r>
      <w:r w:rsidRPr="003D6AD4">
        <w:rPr>
          <w:lang w:val="es-ES_tradnl"/>
        </w:rPr>
        <w:t xml:space="preserve"> para la ONUDI, y 57</w:t>
      </w:r>
      <w:r w:rsidR="00257324" w:rsidRPr="003D6AD4">
        <w:rPr>
          <w:lang w:val="es-ES_tradnl"/>
        </w:rPr>
        <w:t> </w:t>
      </w:r>
      <w:r w:rsidRPr="003D6AD4">
        <w:rPr>
          <w:lang w:val="es-ES_tradnl"/>
        </w:rPr>
        <w:t xml:space="preserve">000 </w:t>
      </w:r>
      <w:r w:rsidR="00257324" w:rsidRPr="003D6AD4">
        <w:rPr>
          <w:lang w:val="es-ES_tradnl"/>
        </w:rPr>
        <w:t>$EUA</w:t>
      </w:r>
      <w:r w:rsidRPr="003D6AD4">
        <w:rPr>
          <w:lang w:val="es-ES_tradnl"/>
        </w:rPr>
        <w:t>, más gastos de apoyo al organismo de 7</w:t>
      </w:r>
      <w:r w:rsidR="00257324" w:rsidRPr="003D6AD4">
        <w:rPr>
          <w:lang w:val="es-ES_tradnl"/>
        </w:rPr>
        <w:t> </w:t>
      </w:r>
      <w:r w:rsidRPr="003D6AD4">
        <w:rPr>
          <w:lang w:val="es-ES_tradnl"/>
        </w:rPr>
        <w:t xml:space="preserve">410 </w:t>
      </w:r>
      <w:r w:rsidR="00257324" w:rsidRPr="003D6AD4">
        <w:rPr>
          <w:lang w:val="es-ES_tradnl"/>
        </w:rPr>
        <w:t>$EUA</w:t>
      </w:r>
      <w:r w:rsidRPr="003D6AD4">
        <w:rPr>
          <w:lang w:val="es-ES_tradnl"/>
        </w:rPr>
        <w:t xml:space="preserve"> para el PNUMA</w:t>
      </w:r>
      <w:r w:rsidRPr="003D6AD4">
        <w:rPr>
          <w:rStyle w:val="FootnoteTextChar"/>
          <w:vertAlign w:val="superscript"/>
          <w:lang w:val="es-ES_tradnl"/>
        </w:rPr>
        <w:footnoteReference w:id="2"/>
      </w:r>
      <w:r w:rsidRPr="003D6AD4">
        <w:rPr>
          <w:lang w:val="es-ES_tradnl"/>
        </w:rPr>
        <w:t xml:space="preserve">. La documentación presentada contiene un informe sobre </w:t>
      </w:r>
      <w:r w:rsidR="00AB19A1">
        <w:rPr>
          <w:lang w:val="es-ES_tradnl"/>
        </w:rPr>
        <w:t xml:space="preserve">la marcha de las actividades de </w:t>
      </w:r>
      <w:r w:rsidRPr="003D6AD4">
        <w:rPr>
          <w:lang w:val="es-ES_tradnl"/>
        </w:rPr>
        <w:t xml:space="preserve">ejecución del </w:t>
      </w:r>
      <w:r w:rsidR="003F0307">
        <w:rPr>
          <w:lang w:val="es-ES_tradnl"/>
        </w:rPr>
        <w:t>segundo</w:t>
      </w:r>
      <w:r w:rsidRPr="003D6AD4">
        <w:rPr>
          <w:lang w:val="es-ES_tradnl"/>
        </w:rPr>
        <w:t xml:space="preserve"> tramo, el informe de verificación del consumo de HCFC de 2018 a 2019 y el plan de ejecución del tramo correspondiente a 2020-2021.</w:t>
      </w:r>
    </w:p>
    <w:p w14:paraId="505A07D8" w14:textId="00865038" w:rsidR="00570DFC" w:rsidRPr="003D6AD4" w:rsidRDefault="00A14641" w:rsidP="00570DFC">
      <w:pPr>
        <w:rPr>
          <w:u w:val="single"/>
          <w:lang w:val="es-ES_tradnl"/>
        </w:rPr>
      </w:pPr>
      <w:r w:rsidRPr="003D6AD4">
        <w:rPr>
          <w:u w:val="single"/>
          <w:lang w:val="es-ES_tradnl"/>
        </w:rPr>
        <w:t>Informe sobre el consumo de HCFC</w:t>
      </w:r>
    </w:p>
    <w:p w14:paraId="28EBCC3A" w14:textId="77777777" w:rsidR="00570DFC" w:rsidRPr="003D6AD4" w:rsidRDefault="00570DFC" w:rsidP="00570DFC">
      <w:pPr>
        <w:rPr>
          <w:lang w:val="es-ES_tradnl"/>
        </w:rPr>
      </w:pPr>
    </w:p>
    <w:p w14:paraId="52BFEEA7" w14:textId="1823C245" w:rsidR="002F2B21" w:rsidRPr="003D6AD4" w:rsidRDefault="002F2B21" w:rsidP="00670CD1">
      <w:pPr>
        <w:pStyle w:val="Heading1"/>
        <w:rPr>
          <w:lang w:val="es-ES_tradnl"/>
        </w:rPr>
      </w:pPr>
      <w:r w:rsidRPr="003D6AD4">
        <w:rPr>
          <w:lang w:val="es-ES_tradnl"/>
        </w:rPr>
        <w:t>El Gobierno de Omán notificó un consumo de 17,90 toneladas PAO de HCFC en 2019, que es inferior en 43 % al nivel de base de HCFC para el cumplimiento. En el cuadro 1 se muestra el consumo</w:t>
      </w:r>
      <w:r w:rsidRPr="003D6AD4">
        <w:rPr>
          <w:spacing w:val="-31"/>
          <w:lang w:val="es-ES_tradnl"/>
        </w:rPr>
        <w:t xml:space="preserve"> </w:t>
      </w:r>
      <w:r w:rsidRPr="003D6AD4">
        <w:rPr>
          <w:lang w:val="es-ES_tradnl"/>
        </w:rPr>
        <w:t>de HCFC en</w:t>
      </w:r>
      <w:r w:rsidRPr="003D6AD4">
        <w:rPr>
          <w:spacing w:val="-1"/>
          <w:lang w:val="es-ES_tradnl"/>
        </w:rPr>
        <w:t xml:space="preserve"> </w:t>
      </w:r>
      <w:r w:rsidR="003F0307">
        <w:rPr>
          <w:spacing w:val="-1"/>
          <w:lang w:val="es-ES_tradnl"/>
        </w:rPr>
        <w:t xml:space="preserve">el período </w:t>
      </w:r>
      <w:r w:rsidRPr="003D6AD4">
        <w:rPr>
          <w:lang w:val="es-ES_tradnl"/>
        </w:rPr>
        <w:t>2015-2019.</w:t>
      </w:r>
    </w:p>
    <w:p w14:paraId="0BCE71E5" w14:textId="1F284A77" w:rsidR="00570DFC" w:rsidRPr="003D6AD4" w:rsidRDefault="00A14641" w:rsidP="00570DFC">
      <w:pPr>
        <w:rPr>
          <w:b/>
          <w:lang w:val="es-ES_tradnl"/>
        </w:rPr>
      </w:pPr>
      <w:r w:rsidRPr="003D6AD4">
        <w:rPr>
          <w:b/>
          <w:lang w:val="es-ES_tradnl"/>
        </w:rPr>
        <w:t>Cuadro 1. Consumo de HCFC en Omán (Datos de 2015-2019 presentados con arreglo al artículo 7)</w:t>
      </w:r>
      <w:r w:rsidR="00570DFC" w:rsidRPr="003D6AD4">
        <w:rPr>
          <w:b/>
          <w:lang w:val="es-ES_tradnl"/>
        </w:rPr>
        <w:t xml:space="preserve"> </w:t>
      </w:r>
    </w:p>
    <w:tbl>
      <w:tblPr>
        <w:tblW w:w="5000" w:type="pct"/>
        <w:tblLayout w:type="fixed"/>
        <w:tblLook w:val="04A0" w:firstRow="1" w:lastRow="0" w:firstColumn="1" w:lastColumn="0" w:noHBand="0" w:noVBand="1"/>
      </w:tblPr>
      <w:tblGrid>
        <w:gridCol w:w="3234"/>
        <w:gridCol w:w="1020"/>
        <w:gridCol w:w="1020"/>
        <w:gridCol w:w="1019"/>
        <w:gridCol w:w="1019"/>
        <w:gridCol w:w="1019"/>
        <w:gridCol w:w="1019"/>
      </w:tblGrid>
      <w:tr w:rsidR="00570DFC" w:rsidRPr="003D6AD4" w14:paraId="1F219A57" w14:textId="77777777" w:rsidTr="00794CE2">
        <w:trPr>
          <w:tblHeader/>
        </w:trPr>
        <w:tc>
          <w:tcPr>
            <w:tcW w:w="1728" w:type="pct"/>
            <w:tcBorders>
              <w:top w:val="single" w:sz="4" w:space="0" w:color="auto"/>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09F40C47" w14:textId="77777777" w:rsidR="00570DFC" w:rsidRPr="003D6AD4" w:rsidRDefault="00570DFC" w:rsidP="00794CE2">
            <w:pPr>
              <w:widowControl w:val="0"/>
              <w:jc w:val="left"/>
              <w:rPr>
                <w:b/>
                <w:bCs/>
                <w:color w:val="000000"/>
                <w:sz w:val="20"/>
                <w:szCs w:val="20"/>
                <w:lang w:val="es-ES_tradnl"/>
              </w:rPr>
            </w:pPr>
            <w:r w:rsidRPr="003D6AD4">
              <w:rPr>
                <w:b/>
                <w:bCs/>
                <w:color w:val="000000"/>
                <w:sz w:val="20"/>
                <w:szCs w:val="20"/>
                <w:lang w:val="es-ES_tradnl"/>
              </w:rPr>
              <w:t>HCFC</w:t>
            </w:r>
          </w:p>
        </w:tc>
        <w:tc>
          <w:tcPr>
            <w:tcW w:w="545" w:type="pct"/>
            <w:tcBorders>
              <w:top w:val="single" w:sz="4" w:space="0" w:color="auto"/>
              <w:left w:val="nil"/>
              <w:bottom w:val="single" w:sz="4" w:space="0" w:color="auto"/>
              <w:right w:val="single" w:sz="4" w:space="0" w:color="auto"/>
            </w:tcBorders>
            <w:shd w:val="clear" w:color="auto" w:fill="auto"/>
            <w:noWrap/>
            <w:vAlign w:val="center"/>
            <w:hideMark/>
          </w:tcPr>
          <w:p w14:paraId="7287A81A" w14:textId="77777777" w:rsidR="00570DFC" w:rsidRPr="003D6AD4" w:rsidRDefault="00570DFC" w:rsidP="00794CE2">
            <w:pPr>
              <w:widowControl w:val="0"/>
              <w:jc w:val="center"/>
              <w:rPr>
                <w:b/>
                <w:bCs/>
                <w:color w:val="000000"/>
                <w:sz w:val="20"/>
                <w:szCs w:val="20"/>
                <w:lang w:val="es-ES_tradnl"/>
              </w:rPr>
            </w:pPr>
            <w:r w:rsidRPr="003D6AD4">
              <w:rPr>
                <w:b/>
                <w:bCs/>
                <w:color w:val="000000"/>
                <w:sz w:val="20"/>
                <w:szCs w:val="20"/>
                <w:lang w:val="es-ES_tradnl"/>
              </w:rPr>
              <w:t>2015</w:t>
            </w:r>
          </w:p>
        </w:tc>
        <w:tc>
          <w:tcPr>
            <w:tcW w:w="545" w:type="pct"/>
            <w:tcBorders>
              <w:top w:val="single" w:sz="4" w:space="0" w:color="auto"/>
              <w:left w:val="nil"/>
              <w:bottom w:val="single" w:sz="4" w:space="0" w:color="auto"/>
              <w:right w:val="single" w:sz="4" w:space="0" w:color="auto"/>
            </w:tcBorders>
          </w:tcPr>
          <w:p w14:paraId="5948E302" w14:textId="77777777" w:rsidR="00570DFC" w:rsidRPr="003D6AD4" w:rsidRDefault="00570DFC" w:rsidP="00794CE2">
            <w:pPr>
              <w:widowControl w:val="0"/>
              <w:jc w:val="center"/>
              <w:rPr>
                <w:b/>
                <w:bCs/>
                <w:color w:val="000000"/>
                <w:sz w:val="20"/>
                <w:szCs w:val="20"/>
                <w:lang w:val="es-ES_tradnl"/>
              </w:rPr>
            </w:pPr>
            <w:r w:rsidRPr="003D6AD4">
              <w:rPr>
                <w:b/>
                <w:bCs/>
                <w:color w:val="000000"/>
                <w:sz w:val="20"/>
                <w:szCs w:val="20"/>
                <w:lang w:val="es-ES_tradnl"/>
              </w:rPr>
              <w:t>2016</w:t>
            </w:r>
          </w:p>
        </w:tc>
        <w:tc>
          <w:tcPr>
            <w:tcW w:w="545" w:type="pct"/>
            <w:tcBorders>
              <w:top w:val="single" w:sz="4" w:space="0" w:color="auto"/>
              <w:left w:val="single" w:sz="4" w:space="0" w:color="auto"/>
              <w:bottom w:val="single" w:sz="4" w:space="0" w:color="auto"/>
              <w:right w:val="single" w:sz="4" w:space="0" w:color="auto"/>
            </w:tcBorders>
          </w:tcPr>
          <w:p w14:paraId="5C399D6A" w14:textId="77777777" w:rsidR="00570DFC" w:rsidRPr="003D6AD4" w:rsidRDefault="00570DFC" w:rsidP="00794CE2">
            <w:pPr>
              <w:widowControl w:val="0"/>
              <w:jc w:val="center"/>
              <w:rPr>
                <w:b/>
                <w:bCs/>
                <w:color w:val="000000"/>
                <w:sz w:val="20"/>
                <w:szCs w:val="20"/>
                <w:lang w:val="es-ES_tradnl"/>
              </w:rPr>
            </w:pPr>
            <w:r w:rsidRPr="003D6AD4">
              <w:rPr>
                <w:b/>
                <w:bCs/>
                <w:color w:val="000000"/>
                <w:sz w:val="20"/>
                <w:szCs w:val="20"/>
                <w:lang w:val="es-ES_tradnl"/>
              </w:rPr>
              <w:t>2017</w:t>
            </w:r>
          </w:p>
        </w:tc>
        <w:tc>
          <w:tcPr>
            <w:tcW w:w="545" w:type="pct"/>
            <w:tcBorders>
              <w:top w:val="single" w:sz="4" w:space="0" w:color="auto"/>
              <w:left w:val="single" w:sz="4" w:space="0" w:color="auto"/>
              <w:bottom w:val="single" w:sz="4" w:space="0" w:color="auto"/>
              <w:right w:val="single" w:sz="4" w:space="0" w:color="auto"/>
            </w:tcBorders>
            <w:vAlign w:val="center"/>
          </w:tcPr>
          <w:p w14:paraId="2958D59C" w14:textId="77777777" w:rsidR="00570DFC" w:rsidRPr="003D6AD4" w:rsidRDefault="00570DFC" w:rsidP="00794CE2">
            <w:pPr>
              <w:widowControl w:val="0"/>
              <w:jc w:val="center"/>
              <w:rPr>
                <w:b/>
                <w:bCs/>
                <w:color w:val="000000"/>
                <w:sz w:val="20"/>
                <w:szCs w:val="20"/>
                <w:lang w:val="es-ES_tradnl"/>
              </w:rPr>
            </w:pPr>
            <w:r w:rsidRPr="003D6AD4">
              <w:rPr>
                <w:b/>
                <w:bCs/>
                <w:color w:val="000000"/>
                <w:sz w:val="20"/>
                <w:szCs w:val="20"/>
                <w:lang w:val="es-ES_tradnl"/>
              </w:rPr>
              <w:t>2018</w:t>
            </w:r>
          </w:p>
        </w:tc>
        <w:tc>
          <w:tcPr>
            <w:tcW w:w="545" w:type="pct"/>
            <w:tcBorders>
              <w:top w:val="single" w:sz="4" w:space="0" w:color="auto"/>
              <w:left w:val="single" w:sz="4" w:space="0" w:color="auto"/>
              <w:bottom w:val="single" w:sz="4" w:space="0" w:color="auto"/>
              <w:right w:val="single" w:sz="4" w:space="0" w:color="auto"/>
            </w:tcBorders>
            <w:vAlign w:val="center"/>
          </w:tcPr>
          <w:p w14:paraId="50077CF1" w14:textId="77777777" w:rsidR="00570DFC" w:rsidRPr="003D6AD4" w:rsidRDefault="00570DFC" w:rsidP="00794CE2">
            <w:pPr>
              <w:widowControl w:val="0"/>
              <w:jc w:val="center"/>
              <w:rPr>
                <w:b/>
                <w:bCs/>
                <w:color w:val="000000"/>
                <w:sz w:val="20"/>
                <w:szCs w:val="20"/>
                <w:lang w:val="es-ES_tradnl"/>
              </w:rPr>
            </w:pPr>
            <w:r w:rsidRPr="003D6AD4">
              <w:rPr>
                <w:b/>
                <w:bCs/>
                <w:color w:val="000000"/>
                <w:sz w:val="20"/>
                <w:szCs w:val="20"/>
                <w:lang w:val="es-ES_tradnl"/>
              </w:rPr>
              <w:t>2019</w:t>
            </w:r>
          </w:p>
        </w:tc>
        <w:tc>
          <w:tcPr>
            <w:tcW w:w="545" w:type="pc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A50F707" w14:textId="09321BBE" w:rsidR="00570DFC" w:rsidRPr="003D6AD4" w:rsidRDefault="000A2C87" w:rsidP="00794CE2">
            <w:pPr>
              <w:widowControl w:val="0"/>
              <w:jc w:val="center"/>
              <w:rPr>
                <w:b/>
                <w:bCs/>
                <w:color w:val="000000"/>
                <w:sz w:val="20"/>
                <w:szCs w:val="20"/>
                <w:lang w:val="es-ES_tradnl"/>
              </w:rPr>
            </w:pPr>
            <w:r w:rsidRPr="003D6AD4">
              <w:rPr>
                <w:b/>
                <w:bCs/>
                <w:color w:val="000000"/>
                <w:sz w:val="20"/>
                <w:szCs w:val="20"/>
                <w:lang w:val="es-ES_tradnl"/>
              </w:rPr>
              <w:t>Nivel básico</w:t>
            </w:r>
          </w:p>
        </w:tc>
      </w:tr>
      <w:tr w:rsidR="00570DFC" w:rsidRPr="003D6AD4" w14:paraId="769340CC"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672ACA6E" w14:textId="1B3400A6" w:rsidR="00570DFC" w:rsidRPr="003D6AD4" w:rsidRDefault="00A14641" w:rsidP="00794CE2">
            <w:pPr>
              <w:widowControl w:val="0"/>
              <w:jc w:val="left"/>
              <w:rPr>
                <w:b/>
                <w:bCs/>
                <w:color w:val="000000"/>
                <w:sz w:val="20"/>
                <w:szCs w:val="20"/>
                <w:lang w:val="es-ES_tradnl"/>
              </w:rPr>
            </w:pPr>
            <w:r w:rsidRPr="003D6AD4">
              <w:rPr>
                <w:b/>
                <w:bCs/>
                <w:color w:val="000000"/>
                <w:sz w:val="20"/>
                <w:szCs w:val="20"/>
                <w:lang w:val="es-ES_tradnl"/>
              </w:rPr>
              <w:t>Toneladas métricas</w:t>
            </w:r>
          </w:p>
        </w:tc>
        <w:tc>
          <w:tcPr>
            <w:tcW w:w="545" w:type="pct"/>
            <w:tcBorders>
              <w:top w:val="nil"/>
              <w:left w:val="nil"/>
              <w:bottom w:val="single" w:sz="4" w:space="0" w:color="auto"/>
              <w:right w:val="single" w:sz="4" w:space="0" w:color="auto"/>
            </w:tcBorders>
            <w:shd w:val="clear" w:color="auto" w:fill="auto"/>
            <w:noWrap/>
          </w:tcPr>
          <w:p w14:paraId="6FA4BB18" w14:textId="77777777" w:rsidR="00570DFC" w:rsidRPr="003D6AD4" w:rsidRDefault="00570DFC" w:rsidP="00794CE2">
            <w:pPr>
              <w:jc w:val="right"/>
              <w:rPr>
                <w:sz w:val="20"/>
                <w:szCs w:val="20"/>
                <w:lang w:val="es-ES_tradnl"/>
              </w:rPr>
            </w:pPr>
          </w:p>
        </w:tc>
        <w:tc>
          <w:tcPr>
            <w:tcW w:w="545" w:type="pct"/>
            <w:tcBorders>
              <w:top w:val="single" w:sz="4" w:space="0" w:color="auto"/>
              <w:left w:val="nil"/>
              <w:bottom w:val="single" w:sz="4" w:space="0" w:color="auto"/>
              <w:right w:val="single" w:sz="4" w:space="0" w:color="auto"/>
            </w:tcBorders>
          </w:tcPr>
          <w:p w14:paraId="1DAA7F75" w14:textId="77777777" w:rsidR="00570DFC" w:rsidRPr="003D6AD4" w:rsidRDefault="00570DFC" w:rsidP="00794CE2">
            <w:pPr>
              <w:jc w:val="right"/>
              <w:rPr>
                <w:sz w:val="20"/>
                <w:szCs w:val="20"/>
                <w:lang w:val="es-ES_tradnl"/>
              </w:rPr>
            </w:pPr>
          </w:p>
        </w:tc>
        <w:tc>
          <w:tcPr>
            <w:tcW w:w="545" w:type="pct"/>
            <w:tcBorders>
              <w:top w:val="nil"/>
              <w:left w:val="single" w:sz="4" w:space="0" w:color="auto"/>
              <w:bottom w:val="single" w:sz="4" w:space="0" w:color="auto"/>
              <w:right w:val="single" w:sz="4" w:space="0" w:color="auto"/>
            </w:tcBorders>
          </w:tcPr>
          <w:p w14:paraId="30E8692C" w14:textId="77777777" w:rsidR="00570DFC" w:rsidRPr="003D6AD4" w:rsidRDefault="00570DFC" w:rsidP="00794CE2">
            <w:pPr>
              <w:jc w:val="right"/>
              <w:rPr>
                <w:sz w:val="20"/>
                <w:szCs w:val="20"/>
                <w:lang w:val="es-ES_tradnl"/>
              </w:rPr>
            </w:pPr>
          </w:p>
        </w:tc>
        <w:tc>
          <w:tcPr>
            <w:tcW w:w="545" w:type="pct"/>
            <w:tcBorders>
              <w:top w:val="nil"/>
              <w:left w:val="single" w:sz="4" w:space="0" w:color="auto"/>
              <w:bottom w:val="single" w:sz="4" w:space="0" w:color="auto"/>
              <w:right w:val="single" w:sz="4" w:space="0" w:color="auto"/>
            </w:tcBorders>
          </w:tcPr>
          <w:p w14:paraId="5F178344" w14:textId="77777777" w:rsidR="00570DFC" w:rsidRPr="003D6AD4" w:rsidRDefault="00570DFC" w:rsidP="00794CE2">
            <w:pPr>
              <w:widowControl w:val="0"/>
              <w:jc w:val="right"/>
              <w:rPr>
                <w:b/>
                <w:bCs/>
                <w:color w:val="000000"/>
                <w:sz w:val="20"/>
                <w:szCs w:val="20"/>
                <w:lang w:val="es-ES_tradnl"/>
              </w:rPr>
            </w:pPr>
          </w:p>
        </w:tc>
        <w:tc>
          <w:tcPr>
            <w:tcW w:w="545" w:type="pct"/>
            <w:tcBorders>
              <w:top w:val="nil"/>
              <w:left w:val="single" w:sz="4" w:space="0" w:color="auto"/>
              <w:bottom w:val="single" w:sz="4" w:space="0" w:color="auto"/>
              <w:right w:val="single" w:sz="4" w:space="0" w:color="auto"/>
            </w:tcBorders>
          </w:tcPr>
          <w:p w14:paraId="2413B015" w14:textId="77777777" w:rsidR="00570DFC" w:rsidRPr="003D6AD4" w:rsidRDefault="00570DFC" w:rsidP="00794CE2">
            <w:pPr>
              <w:widowControl w:val="0"/>
              <w:jc w:val="right"/>
              <w:rPr>
                <w:b/>
                <w:bCs/>
                <w:color w:val="000000"/>
                <w:sz w:val="20"/>
                <w:szCs w:val="20"/>
                <w:lang w:val="es-ES_tradnl"/>
              </w:rPr>
            </w:pPr>
          </w:p>
        </w:tc>
        <w:tc>
          <w:tcPr>
            <w:tcW w:w="545" w:type="pct"/>
            <w:tcBorders>
              <w:top w:val="nil"/>
              <w:left w:val="single" w:sz="4" w:space="0" w:color="auto"/>
              <w:bottom w:val="single" w:sz="4" w:space="0" w:color="auto"/>
              <w:right w:val="single" w:sz="4" w:space="0" w:color="auto"/>
            </w:tcBorders>
            <w:shd w:val="clear" w:color="auto" w:fill="auto"/>
            <w:noWrap/>
          </w:tcPr>
          <w:p w14:paraId="2256CA15" w14:textId="77777777" w:rsidR="00570DFC" w:rsidRPr="003D6AD4" w:rsidRDefault="00570DFC" w:rsidP="00794CE2">
            <w:pPr>
              <w:widowControl w:val="0"/>
              <w:jc w:val="right"/>
              <w:rPr>
                <w:b/>
                <w:bCs/>
                <w:color w:val="000000"/>
                <w:sz w:val="20"/>
                <w:szCs w:val="20"/>
                <w:lang w:val="es-ES_tradnl"/>
              </w:rPr>
            </w:pPr>
          </w:p>
        </w:tc>
      </w:tr>
      <w:tr w:rsidR="00570DFC" w:rsidRPr="003D6AD4" w14:paraId="2770F3DF"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0A29C2A8"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HCFC-22</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7F1D53E9" w14:textId="7FD97FC9" w:rsidR="00570DFC" w:rsidRPr="003D6AD4" w:rsidRDefault="00570DFC" w:rsidP="00794CE2">
            <w:pPr>
              <w:jc w:val="right"/>
              <w:rPr>
                <w:sz w:val="20"/>
                <w:szCs w:val="20"/>
                <w:lang w:val="es-ES_tradnl"/>
              </w:rPr>
            </w:pPr>
            <w:r w:rsidRPr="003D6AD4">
              <w:rPr>
                <w:sz w:val="20"/>
                <w:szCs w:val="20"/>
                <w:lang w:val="es-ES_tradnl"/>
              </w:rPr>
              <w:t>364</w:t>
            </w:r>
            <w:r w:rsidR="00257324" w:rsidRPr="003D6AD4">
              <w:rPr>
                <w:sz w:val="20"/>
                <w:szCs w:val="20"/>
                <w:lang w:val="es-ES_tradnl"/>
              </w:rPr>
              <w:t>,</w:t>
            </w:r>
            <w:r w:rsidRPr="003D6AD4">
              <w:rPr>
                <w:sz w:val="20"/>
                <w:szCs w:val="20"/>
                <w:lang w:val="es-ES_tradnl"/>
              </w:rPr>
              <w:t>90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23290A48" w14:textId="13CD8E75" w:rsidR="00570DFC" w:rsidRPr="003D6AD4" w:rsidRDefault="00570DFC" w:rsidP="00794CE2">
            <w:pPr>
              <w:jc w:val="right"/>
              <w:rPr>
                <w:sz w:val="20"/>
                <w:szCs w:val="20"/>
                <w:lang w:val="es-ES_tradnl"/>
              </w:rPr>
            </w:pPr>
            <w:r w:rsidRPr="003D6AD4">
              <w:rPr>
                <w:sz w:val="20"/>
                <w:szCs w:val="20"/>
                <w:lang w:val="es-ES_tradnl"/>
              </w:rPr>
              <w:t>347</w:t>
            </w:r>
            <w:r w:rsidR="00257324" w:rsidRPr="003D6AD4">
              <w:rPr>
                <w:sz w:val="20"/>
                <w:szCs w:val="20"/>
                <w:lang w:val="es-ES_tradnl"/>
              </w:rPr>
              <w:t>,</w:t>
            </w:r>
            <w:r w:rsidRPr="003D6AD4">
              <w:rPr>
                <w:sz w:val="20"/>
                <w:szCs w:val="20"/>
                <w:lang w:val="es-ES_tradnl"/>
              </w:rPr>
              <w:t>18</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87C30B6" w14:textId="3374ECFC" w:rsidR="00570DFC" w:rsidRPr="003D6AD4" w:rsidRDefault="00570DFC" w:rsidP="00794CE2">
            <w:pPr>
              <w:jc w:val="right"/>
              <w:rPr>
                <w:sz w:val="20"/>
                <w:szCs w:val="20"/>
                <w:lang w:val="es-ES_tradnl"/>
              </w:rPr>
            </w:pPr>
            <w:r w:rsidRPr="003D6AD4">
              <w:rPr>
                <w:sz w:val="20"/>
                <w:szCs w:val="20"/>
                <w:lang w:val="es-ES_tradnl"/>
              </w:rPr>
              <w:t>316</w:t>
            </w:r>
            <w:r w:rsidR="00257324" w:rsidRPr="003D6AD4">
              <w:rPr>
                <w:sz w:val="20"/>
                <w:szCs w:val="20"/>
                <w:lang w:val="es-ES_tradnl"/>
              </w:rPr>
              <w:t>,</w:t>
            </w:r>
            <w:r w:rsidRPr="003D6AD4">
              <w:rPr>
                <w:sz w:val="20"/>
                <w:szCs w:val="20"/>
                <w:lang w:val="es-ES_tradnl"/>
              </w:rPr>
              <w:t>96</w:t>
            </w:r>
          </w:p>
        </w:tc>
        <w:tc>
          <w:tcPr>
            <w:tcW w:w="545" w:type="pct"/>
            <w:tcBorders>
              <w:top w:val="nil"/>
              <w:left w:val="single" w:sz="4" w:space="0" w:color="auto"/>
              <w:bottom w:val="single" w:sz="4" w:space="0" w:color="auto"/>
              <w:right w:val="single" w:sz="4" w:space="0" w:color="auto"/>
            </w:tcBorders>
            <w:tcMar>
              <w:left w:w="115" w:type="dxa"/>
              <w:right w:w="173" w:type="dxa"/>
            </w:tcMar>
          </w:tcPr>
          <w:p w14:paraId="4F65BE09" w14:textId="4ABC74D2" w:rsidR="00570DFC" w:rsidRPr="003D6AD4" w:rsidRDefault="00570DFC" w:rsidP="00794CE2">
            <w:pPr>
              <w:widowControl w:val="0"/>
              <w:jc w:val="right"/>
              <w:rPr>
                <w:sz w:val="20"/>
                <w:szCs w:val="20"/>
                <w:lang w:val="es-ES_tradnl"/>
              </w:rPr>
            </w:pPr>
            <w:r w:rsidRPr="003D6AD4">
              <w:rPr>
                <w:sz w:val="20"/>
                <w:szCs w:val="20"/>
                <w:lang w:val="es-ES_tradnl"/>
              </w:rPr>
              <w:t>348</w:t>
            </w:r>
            <w:r w:rsidR="00257324" w:rsidRPr="003D6AD4">
              <w:rPr>
                <w:sz w:val="20"/>
                <w:szCs w:val="20"/>
                <w:lang w:val="es-ES_tradnl"/>
              </w:rPr>
              <w:t>,</w:t>
            </w:r>
            <w:r w:rsidRPr="003D6AD4">
              <w:rPr>
                <w:sz w:val="20"/>
                <w:szCs w:val="20"/>
                <w:lang w:val="es-ES_tradnl"/>
              </w:rPr>
              <w:t>60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0D384C4B" w14:textId="6A62BC9D" w:rsidR="00570DFC" w:rsidRPr="003D6AD4" w:rsidRDefault="00570DFC" w:rsidP="00794CE2">
            <w:pPr>
              <w:widowControl w:val="0"/>
              <w:jc w:val="right"/>
              <w:rPr>
                <w:sz w:val="20"/>
                <w:szCs w:val="20"/>
                <w:lang w:val="es-ES_tradnl"/>
              </w:rPr>
            </w:pPr>
            <w:r w:rsidRPr="003D6AD4">
              <w:rPr>
                <w:sz w:val="20"/>
                <w:szCs w:val="20"/>
                <w:lang w:val="es-ES_tradnl"/>
              </w:rPr>
              <w:t>325</w:t>
            </w:r>
            <w:r w:rsidR="00257324" w:rsidRPr="003D6AD4">
              <w:rPr>
                <w:sz w:val="20"/>
                <w:szCs w:val="20"/>
                <w:lang w:val="es-ES_tradnl"/>
              </w:rPr>
              <w:t>,</w:t>
            </w:r>
            <w:r w:rsidRPr="003D6AD4">
              <w:rPr>
                <w:sz w:val="20"/>
                <w:szCs w:val="20"/>
                <w:lang w:val="es-ES_tradnl"/>
              </w:rPr>
              <w:t>23</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43D397BD" w14:textId="128E8A28" w:rsidR="00570DFC" w:rsidRPr="003D6AD4" w:rsidRDefault="00570DFC" w:rsidP="00794CE2">
            <w:pPr>
              <w:widowControl w:val="0"/>
              <w:jc w:val="right"/>
              <w:rPr>
                <w:sz w:val="20"/>
                <w:szCs w:val="20"/>
                <w:lang w:val="es-ES_tradnl"/>
              </w:rPr>
            </w:pPr>
            <w:r w:rsidRPr="003D6AD4">
              <w:rPr>
                <w:sz w:val="20"/>
                <w:szCs w:val="20"/>
                <w:lang w:val="es-ES_tradnl"/>
              </w:rPr>
              <w:t>537</w:t>
            </w:r>
            <w:r w:rsidR="00257324" w:rsidRPr="003D6AD4">
              <w:rPr>
                <w:sz w:val="20"/>
                <w:szCs w:val="20"/>
                <w:lang w:val="es-ES_tradnl"/>
              </w:rPr>
              <w:t>,</w:t>
            </w:r>
            <w:r w:rsidRPr="003D6AD4">
              <w:rPr>
                <w:sz w:val="20"/>
                <w:szCs w:val="20"/>
                <w:lang w:val="es-ES_tradnl"/>
              </w:rPr>
              <w:t>57</w:t>
            </w:r>
          </w:p>
        </w:tc>
      </w:tr>
      <w:tr w:rsidR="00570DFC" w:rsidRPr="003D6AD4" w14:paraId="5422FBA1"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tcPr>
          <w:p w14:paraId="33486D0E"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HCFC-123</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7C8C9104" w14:textId="7B5DBEE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37A44BFA" w14:textId="613370A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50383AC" w14:textId="72F0747D"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62DF2CC2" w14:textId="7BE4FB77"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26C4EF10" w14:textId="22320635"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73</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6C13F175" w14:textId="47F69097"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r>
      <w:tr w:rsidR="00570DFC" w:rsidRPr="003D6AD4" w14:paraId="0466D86E"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5D1C3F81"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HCFC-141b</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1FBD26E9" w14:textId="35A60DF9" w:rsidR="00570DFC" w:rsidRPr="003D6AD4" w:rsidRDefault="00570DFC" w:rsidP="00794CE2">
            <w:pPr>
              <w:jc w:val="right"/>
              <w:rPr>
                <w:sz w:val="20"/>
                <w:szCs w:val="20"/>
                <w:lang w:val="es-ES_tradnl"/>
              </w:rPr>
            </w:pPr>
            <w:r w:rsidRPr="003D6AD4">
              <w:rPr>
                <w:sz w:val="20"/>
                <w:szCs w:val="20"/>
                <w:lang w:val="es-ES_tradnl"/>
              </w:rPr>
              <w:t>20</w:t>
            </w:r>
            <w:r w:rsidR="00257324" w:rsidRPr="003D6AD4">
              <w:rPr>
                <w:sz w:val="20"/>
                <w:szCs w:val="20"/>
                <w:lang w:val="es-ES_tradnl"/>
              </w:rPr>
              <w:t>,</w:t>
            </w:r>
            <w:r w:rsidRPr="003D6AD4">
              <w:rPr>
                <w:sz w:val="20"/>
                <w:szCs w:val="20"/>
                <w:lang w:val="es-ES_tradnl"/>
              </w:rPr>
              <w:t>30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368A7377" w14:textId="56FFBDDE" w:rsidR="00570DFC" w:rsidRPr="003D6AD4" w:rsidRDefault="00570DFC" w:rsidP="00794CE2">
            <w:pPr>
              <w:jc w:val="right"/>
              <w:rPr>
                <w:sz w:val="20"/>
                <w:szCs w:val="20"/>
                <w:lang w:val="es-ES_tradnl"/>
              </w:rPr>
            </w:pPr>
            <w:r w:rsidRPr="003D6AD4">
              <w:rPr>
                <w:sz w:val="20"/>
                <w:szCs w:val="20"/>
                <w:lang w:val="es-ES_tradnl"/>
              </w:rPr>
              <w:t>9</w:t>
            </w:r>
            <w:r w:rsidR="00257324" w:rsidRPr="003D6AD4">
              <w:rPr>
                <w:sz w:val="20"/>
                <w:szCs w:val="20"/>
                <w:lang w:val="es-ES_tradnl"/>
              </w:rPr>
              <w:t>,</w:t>
            </w:r>
            <w:r w:rsidRPr="003D6AD4">
              <w:rPr>
                <w:sz w:val="20"/>
                <w:szCs w:val="20"/>
                <w:lang w:val="es-ES_tradnl"/>
              </w:rPr>
              <w:t>25</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87C6642" w14:textId="77187081"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576BDD7F" w14:textId="5FF8A729"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601D4426" w14:textId="4D76B2DC"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5DCC5F0A" w14:textId="0998F7B4" w:rsidR="00570DFC" w:rsidRPr="003D6AD4" w:rsidRDefault="00570DFC" w:rsidP="00794CE2">
            <w:pPr>
              <w:widowControl w:val="0"/>
              <w:jc w:val="right"/>
              <w:rPr>
                <w:color w:val="000000"/>
                <w:sz w:val="20"/>
                <w:szCs w:val="20"/>
                <w:lang w:val="es-ES_tradnl"/>
              </w:rPr>
            </w:pPr>
            <w:r w:rsidRPr="003D6AD4">
              <w:rPr>
                <w:sz w:val="20"/>
                <w:szCs w:val="20"/>
                <w:lang w:val="es-ES_tradnl"/>
              </w:rPr>
              <w:t>10</w:t>
            </w:r>
            <w:r w:rsidR="00257324" w:rsidRPr="003D6AD4">
              <w:rPr>
                <w:sz w:val="20"/>
                <w:szCs w:val="20"/>
                <w:lang w:val="es-ES_tradnl"/>
              </w:rPr>
              <w:t>,</w:t>
            </w:r>
            <w:r w:rsidRPr="003D6AD4">
              <w:rPr>
                <w:sz w:val="20"/>
                <w:szCs w:val="20"/>
                <w:lang w:val="es-ES_tradnl"/>
              </w:rPr>
              <w:t>15</w:t>
            </w:r>
          </w:p>
        </w:tc>
      </w:tr>
      <w:tr w:rsidR="00570DFC" w:rsidRPr="003D6AD4" w14:paraId="7538EEC0"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7889A69C"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HCFC-142b</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53C9A6C8" w14:textId="1F5D6140"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7A102716" w14:textId="332B6539"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58B86E6D" w14:textId="2F9EF654"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6713A1E" w14:textId="7F54B98B"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0CF67AB" w14:textId="084C0071"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1FC8CBA3" w14:textId="7A29EBE2" w:rsidR="00570DFC" w:rsidRPr="003D6AD4" w:rsidRDefault="00570DFC" w:rsidP="00794CE2">
            <w:pPr>
              <w:jc w:val="right"/>
              <w:rPr>
                <w:sz w:val="20"/>
                <w:szCs w:val="20"/>
                <w:lang w:val="es-ES_tradnl"/>
              </w:rPr>
            </w:pPr>
            <w:r w:rsidRPr="003D6AD4">
              <w:rPr>
                <w:sz w:val="20"/>
                <w:szCs w:val="20"/>
                <w:lang w:val="es-ES_tradnl"/>
              </w:rPr>
              <w:t>12</w:t>
            </w:r>
            <w:r w:rsidR="00257324" w:rsidRPr="003D6AD4">
              <w:rPr>
                <w:sz w:val="20"/>
                <w:szCs w:val="20"/>
                <w:lang w:val="es-ES_tradnl"/>
              </w:rPr>
              <w:t>,</w:t>
            </w:r>
            <w:r w:rsidRPr="003D6AD4">
              <w:rPr>
                <w:sz w:val="20"/>
                <w:szCs w:val="20"/>
                <w:lang w:val="es-ES_tradnl"/>
              </w:rPr>
              <w:t>05</w:t>
            </w:r>
          </w:p>
        </w:tc>
      </w:tr>
      <w:tr w:rsidR="00570DFC" w:rsidRPr="003D6AD4" w14:paraId="731DD820"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hideMark/>
          </w:tcPr>
          <w:p w14:paraId="242C20FB" w14:textId="046A9C43" w:rsidR="00570DFC" w:rsidRPr="003D6AD4" w:rsidRDefault="00570DFC" w:rsidP="00794CE2">
            <w:pPr>
              <w:jc w:val="left"/>
              <w:rPr>
                <w:rFonts w:eastAsiaTheme="minorHAnsi"/>
                <w:b/>
                <w:color w:val="000000"/>
                <w:sz w:val="20"/>
                <w:szCs w:val="20"/>
                <w:lang w:val="es-ES_tradnl"/>
              </w:rPr>
            </w:pPr>
            <w:r w:rsidRPr="003D6AD4">
              <w:rPr>
                <w:b/>
                <w:color w:val="000000"/>
                <w:sz w:val="20"/>
                <w:szCs w:val="20"/>
                <w:lang w:val="es-ES_tradnl"/>
              </w:rPr>
              <w:t xml:space="preserve">Total </w:t>
            </w:r>
            <w:r w:rsidR="00A14641" w:rsidRPr="003D6AD4">
              <w:rPr>
                <w:b/>
                <w:color w:val="000000"/>
                <w:sz w:val="20"/>
                <w:szCs w:val="20"/>
                <w:lang w:val="es-ES_tradnl"/>
              </w:rPr>
              <w:t xml:space="preserve">de </w:t>
            </w:r>
            <w:r w:rsidRPr="003D6AD4">
              <w:rPr>
                <w:b/>
                <w:color w:val="000000"/>
                <w:sz w:val="20"/>
                <w:szCs w:val="20"/>
                <w:lang w:val="es-ES_tradnl"/>
              </w:rPr>
              <w:t>HCFC (</w:t>
            </w:r>
            <w:r w:rsidR="00A14641" w:rsidRPr="003D6AD4">
              <w:rPr>
                <w:b/>
                <w:color w:val="000000"/>
                <w:sz w:val="20"/>
                <w:szCs w:val="20"/>
                <w:lang w:val="es-ES_tradnl"/>
              </w:rPr>
              <w:t>tm</w:t>
            </w:r>
            <w:r w:rsidRPr="003D6AD4">
              <w:rPr>
                <w:b/>
                <w:color w:val="000000"/>
                <w:sz w:val="20"/>
                <w:szCs w:val="20"/>
                <w:lang w:val="es-ES_tradnl"/>
              </w:rPr>
              <w:t>)</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4BF9FFF2" w14:textId="241F5834" w:rsidR="00570DFC" w:rsidRPr="003D6AD4" w:rsidRDefault="00570DFC" w:rsidP="00794CE2">
            <w:pPr>
              <w:widowControl w:val="0"/>
              <w:jc w:val="right"/>
              <w:rPr>
                <w:b/>
                <w:color w:val="000000"/>
                <w:sz w:val="20"/>
                <w:szCs w:val="20"/>
                <w:lang w:val="es-ES_tradnl"/>
              </w:rPr>
            </w:pPr>
            <w:r w:rsidRPr="003D6AD4">
              <w:rPr>
                <w:b/>
                <w:color w:val="000000"/>
                <w:sz w:val="20"/>
                <w:szCs w:val="20"/>
                <w:lang w:val="es-ES_tradnl"/>
              </w:rPr>
              <w:fldChar w:fldCharType="begin"/>
            </w:r>
            <w:r w:rsidRPr="003D6AD4">
              <w:rPr>
                <w:b/>
                <w:color w:val="000000"/>
                <w:sz w:val="20"/>
                <w:szCs w:val="20"/>
                <w:lang w:val="es-ES_tradnl"/>
              </w:rPr>
              <w:instrText xml:space="preserve"> =SUM(ABOVE) </w:instrText>
            </w:r>
            <w:r w:rsidRPr="003D6AD4">
              <w:rPr>
                <w:b/>
                <w:color w:val="000000"/>
                <w:sz w:val="20"/>
                <w:szCs w:val="20"/>
                <w:lang w:val="es-ES_tradnl"/>
              </w:rPr>
              <w:fldChar w:fldCharType="separate"/>
            </w:r>
            <w:r w:rsidRPr="003D6AD4">
              <w:rPr>
                <w:b/>
                <w:noProof/>
                <w:color w:val="000000"/>
                <w:sz w:val="20"/>
                <w:szCs w:val="20"/>
                <w:lang w:val="es-ES_tradnl"/>
              </w:rPr>
              <w:t>385</w:t>
            </w:r>
            <w:r w:rsidR="00257324" w:rsidRPr="003D6AD4">
              <w:rPr>
                <w:b/>
                <w:noProof/>
                <w:color w:val="000000"/>
                <w:sz w:val="20"/>
                <w:szCs w:val="20"/>
                <w:lang w:val="es-ES_tradnl"/>
              </w:rPr>
              <w:t>,</w:t>
            </w:r>
            <w:r w:rsidRPr="003D6AD4">
              <w:rPr>
                <w:b/>
                <w:noProof/>
                <w:color w:val="000000"/>
                <w:sz w:val="20"/>
                <w:szCs w:val="20"/>
                <w:lang w:val="es-ES_tradnl"/>
              </w:rPr>
              <w:t>2</w:t>
            </w:r>
            <w:r w:rsidRPr="003D6AD4">
              <w:rPr>
                <w:b/>
                <w:color w:val="000000"/>
                <w:sz w:val="20"/>
                <w:szCs w:val="20"/>
                <w:lang w:val="es-ES_tradnl"/>
              </w:rPr>
              <w:fldChar w:fldCharType="end"/>
            </w:r>
            <w:r w:rsidRPr="003D6AD4">
              <w:rPr>
                <w:b/>
                <w:color w:val="000000"/>
                <w:sz w:val="20"/>
                <w:szCs w:val="20"/>
                <w:lang w:val="es-ES_tradnl"/>
              </w:rPr>
              <w:t>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50DCBAAF" w14:textId="27A0859F" w:rsidR="00570DFC" w:rsidRPr="003D6AD4" w:rsidRDefault="00570DFC" w:rsidP="00794CE2">
            <w:pPr>
              <w:jc w:val="right"/>
              <w:rPr>
                <w:b/>
                <w:sz w:val="20"/>
                <w:szCs w:val="20"/>
                <w:lang w:val="es-ES_tradnl"/>
              </w:rPr>
            </w:pPr>
            <w:r w:rsidRPr="003D6AD4">
              <w:rPr>
                <w:b/>
                <w:sz w:val="20"/>
                <w:szCs w:val="20"/>
                <w:lang w:val="es-ES_tradnl"/>
              </w:rPr>
              <w:t>356</w:t>
            </w:r>
            <w:r w:rsidR="00257324" w:rsidRPr="003D6AD4">
              <w:rPr>
                <w:b/>
                <w:sz w:val="20"/>
                <w:szCs w:val="20"/>
                <w:lang w:val="es-ES_tradnl"/>
              </w:rPr>
              <w:t>,</w:t>
            </w:r>
            <w:r w:rsidRPr="003D6AD4">
              <w:rPr>
                <w:b/>
                <w:sz w:val="20"/>
                <w:szCs w:val="20"/>
                <w:lang w:val="es-ES_tradnl"/>
              </w:rPr>
              <w:t>43</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EF2A843" w14:textId="3EFFFDED" w:rsidR="00570DFC" w:rsidRPr="003D6AD4" w:rsidRDefault="00570DFC" w:rsidP="00794CE2">
            <w:pPr>
              <w:jc w:val="right"/>
              <w:rPr>
                <w:b/>
                <w:sz w:val="20"/>
                <w:szCs w:val="20"/>
                <w:lang w:val="es-ES_tradnl"/>
              </w:rPr>
            </w:pPr>
            <w:r w:rsidRPr="003D6AD4">
              <w:rPr>
                <w:b/>
                <w:sz w:val="20"/>
                <w:szCs w:val="20"/>
                <w:lang w:val="es-ES_tradnl"/>
              </w:rPr>
              <w:t>316</w:t>
            </w:r>
            <w:r w:rsidR="00257324" w:rsidRPr="003D6AD4">
              <w:rPr>
                <w:b/>
                <w:sz w:val="20"/>
                <w:szCs w:val="20"/>
                <w:lang w:val="es-ES_tradnl"/>
              </w:rPr>
              <w:t>,</w:t>
            </w:r>
            <w:r w:rsidRPr="003D6AD4">
              <w:rPr>
                <w:b/>
                <w:sz w:val="20"/>
                <w:szCs w:val="20"/>
                <w:lang w:val="es-ES_tradnl"/>
              </w:rPr>
              <w:t>96</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E2DE043" w14:textId="600CA5BB" w:rsidR="00570DFC" w:rsidRPr="003D6AD4" w:rsidRDefault="00570DFC" w:rsidP="00794CE2">
            <w:pPr>
              <w:widowControl w:val="0"/>
              <w:jc w:val="right"/>
              <w:rPr>
                <w:b/>
                <w:color w:val="000000"/>
                <w:sz w:val="20"/>
                <w:szCs w:val="20"/>
                <w:lang w:val="es-ES_tradnl"/>
              </w:rPr>
            </w:pPr>
            <w:r w:rsidRPr="003D6AD4">
              <w:rPr>
                <w:b/>
                <w:color w:val="000000"/>
                <w:sz w:val="20"/>
                <w:szCs w:val="20"/>
                <w:lang w:val="es-ES_tradnl"/>
              </w:rPr>
              <w:t>348</w:t>
            </w:r>
            <w:r w:rsidR="00257324" w:rsidRPr="003D6AD4">
              <w:rPr>
                <w:b/>
                <w:color w:val="000000"/>
                <w:sz w:val="20"/>
                <w:szCs w:val="20"/>
                <w:lang w:val="es-ES_tradnl"/>
              </w:rPr>
              <w:t>,</w:t>
            </w:r>
            <w:r w:rsidRPr="003D6AD4">
              <w:rPr>
                <w:b/>
                <w:color w:val="000000"/>
                <w:sz w:val="20"/>
                <w:szCs w:val="20"/>
                <w:lang w:val="es-ES_tradnl"/>
              </w:rPr>
              <w:t>60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410166F2" w14:textId="66D5F6D7" w:rsidR="00570DFC" w:rsidRPr="003D6AD4" w:rsidRDefault="00570DFC" w:rsidP="00794CE2">
            <w:pPr>
              <w:widowControl w:val="0"/>
              <w:jc w:val="right"/>
              <w:rPr>
                <w:b/>
                <w:color w:val="000000"/>
                <w:sz w:val="20"/>
                <w:szCs w:val="20"/>
                <w:lang w:val="es-ES_tradnl"/>
              </w:rPr>
            </w:pPr>
            <w:r w:rsidRPr="003D6AD4">
              <w:rPr>
                <w:b/>
                <w:color w:val="000000"/>
                <w:sz w:val="20"/>
                <w:szCs w:val="20"/>
                <w:lang w:val="es-ES_tradnl"/>
              </w:rPr>
              <w:t>325</w:t>
            </w:r>
            <w:r w:rsidR="00257324" w:rsidRPr="003D6AD4">
              <w:rPr>
                <w:b/>
                <w:color w:val="000000"/>
                <w:sz w:val="20"/>
                <w:szCs w:val="20"/>
                <w:lang w:val="es-ES_tradnl"/>
              </w:rPr>
              <w:t>,</w:t>
            </w:r>
            <w:r w:rsidRPr="003D6AD4">
              <w:rPr>
                <w:b/>
                <w:color w:val="000000"/>
                <w:sz w:val="20"/>
                <w:szCs w:val="20"/>
                <w:lang w:val="es-ES_tradnl"/>
              </w:rPr>
              <w:t>96</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6DD72E73" w14:textId="6A2B2327" w:rsidR="00570DFC" w:rsidRPr="003D6AD4" w:rsidRDefault="00570DFC" w:rsidP="00794CE2">
            <w:pPr>
              <w:widowControl w:val="0"/>
              <w:jc w:val="right"/>
              <w:rPr>
                <w:b/>
                <w:color w:val="000000"/>
                <w:sz w:val="20"/>
                <w:szCs w:val="20"/>
                <w:lang w:val="es-ES_tradnl"/>
              </w:rPr>
            </w:pPr>
            <w:r w:rsidRPr="003D6AD4">
              <w:rPr>
                <w:b/>
                <w:color w:val="000000"/>
                <w:sz w:val="20"/>
                <w:szCs w:val="20"/>
                <w:lang w:val="es-ES_tradnl"/>
              </w:rPr>
              <w:t>559</w:t>
            </w:r>
            <w:r w:rsidR="00257324" w:rsidRPr="003D6AD4">
              <w:rPr>
                <w:b/>
                <w:color w:val="000000"/>
                <w:sz w:val="20"/>
                <w:szCs w:val="20"/>
                <w:lang w:val="es-ES_tradnl"/>
              </w:rPr>
              <w:t>,</w:t>
            </w:r>
            <w:r w:rsidRPr="003D6AD4">
              <w:rPr>
                <w:b/>
                <w:color w:val="000000"/>
                <w:sz w:val="20"/>
                <w:szCs w:val="20"/>
                <w:lang w:val="es-ES_tradnl"/>
              </w:rPr>
              <w:t>77</w:t>
            </w:r>
          </w:p>
        </w:tc>
      </w:tr>
      <w:tr w:rsidR="00570DFC" w:rsidRPr="003D6AD4" w14:paraId="59512507"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hideMark/>
          </w:tcPr>
          <w:p w14:paraId="673AF9DD" w14:textId="77777777" w:rsidR="00A14641" w:rsidRPr="003D6AD4" w:rsidRDefault="00570DFC" w:rsidP="00A14641">
            <w:pPr>
              <w:pStyle w:val="TableParagraph"/>
              <w:spacing w:line="227" w:lineRule="exact"/>
              <w:ind w:left="43"/>
              <w:jc w:val="left"/>
              <w:rPr>
                <w:sz w:val="20"/>
                <w:lang w:val="es-ES_tradnl"/>
              </w:rPr>
            </w:pPr>
            <w:r w:rsidRPr="003D6AD4">
              <w:rPr>
                <w:color w:val="000000"/>
                <w:sz w:val="20"/>
                <w:szCs w:val="20"/>
                <w:lang w:val="es-ES_tradnl"/>
              </w:rPr>
              <w:t xml:space="preserve">HCFC-141b </w:t>
            </w:r>
            <w:r w:rsidR="00A14641" w:rsidRPr="003D6AD4">
              <w:rPr>
                <w:sz w:val="20"/>
                <w:lang w:val="es-ES_tradnl"/>
              </w:rPr>
              <w:t>en polioles premezclados</w:t>
            </w:r>
          </w:p>
          <w:p w14:paraId="5AF9489F" w14:textId="49284B49" w:rsidR="00570DFC" w:rsidRPr="003D6AD4" w:rsidRDefault="00A14641" w:rsidP="00A14641">
            <w:pPr>
              <w:jc w:val="left"/>
              <w:rPr>
                <w:b/>
                <w:bCs/>
                <w:color w:val="000000"/>
                <w:sz w:val="20"/>
                <w:szCs w:val="20"/>
                <w:lang w:val="es-ES_tradnl"/>
              </w:rPr>
            </w:pPr>
            <w:r w:rsidRPr="003D6AD4">
              <w:rPr>
                <w:sz w:val="20"/>
                <w:lang w:val="es-ES_tradnl"/>
              </w:rPr>
              <w:t>importados</w:t>
            </w:r>
            <w:r w:rsidR="00570DFC" w:rsidRPr="003D6AD4">
              <w:rPr>
                <w:color w:val="000000"/>
                <w:sz w:val="20"/>
                <w:szCs w:val="20"/>
                <w:lang w:val="es-ES_tradnl"/>
              </w:rPr>
              <w:t>*</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2863E57D" w14:textId="0BB6A3D9" w:rsidR="00570DFC" w:rsidRPr="003D6AD4" w:rsidRDefault="00570DFC" w:rsidP="00794CE2">
            <w:pPr>
              <w:jc w:val="right"/>
              <w:rPr>
                <w:sz w:val="20"/>
                <w:szCs w:val="20"/>
                <w:lang w:val="es-ES_tradnl"/>
              </w:rPr>
            </w:pPr>
            <w:r w:rsidRPr="003D6AD4">
              <w:rPr>
                <w:sz w:val="20"/>
                <w:szCs w:val="20"/>
                <w:lang w:val="es-ES_tradnl"/>
              </w:rPr>
              <w:t>41</w:t>
            </w:r>
            <w:r w:rsidR="00257324" w:rsidRPr="003D6AD4">
              <w:rPr>
                <w:sz w:val="20"/>
                <w:szCs w:val="20"/>
                <w:lang w:val="es-ES_tradnl"/>
              </w:rPr>
              <w:t>,</w:t>
            </w:r>
            <w:r w:rsidRPr="003D6AD4">
              <w:rPr>
                <w:sz w:val="20"/>
                <w:szCs w:val="20"/>
                <w:lang w:val="es-ES_tradnl"/>
              </w:rPr>
              <w:t>91</w:t>
            </w:r>
          </w:p>
        </w:tc>
        <w:tc>
          <w:tcPr>
            <w:tcW w:w="545" w:type="pct"/>
            <w:tcBorders>
              <w:top w:val="single" w:sz="4" w:space="0" w:color="auto"/>
              <w:left w:val="nil"/>
              <w:bottom w:val="single" w:sz="4" w:space="0" w:color="auto"/>
              <w:right w:val="single" w:sz="4" w:space="0" w:color="auto"/>
            </w:tcBorders>
            <w:tcMar>
              <w:left w:w="115" w:type="dxa"/>
              <w:right w:w="173" w:type="dxa"/>
            </w:tcMar>
          </w:tcPr>
          <w:p w14:paraId="1B67AB34" w14:textId="554B4A1D" w:rsidR="00570DFC" w:rsidRPr="003D6AD4" w:rsidRDefault="00570DFC" w:rsidP="00794CE2">
            <w:pPr>
              <w:jc w:val="right"/>
              <w:rPr>
                <w:sz w:val="20"/>
                <w:szCs w:val="20"/>
                <w:lang w:val="es-ES_tradnl"/>
              </w:rPr>
            </w:pPr>
            <w:r w:rsidRPr="003D6AD4">
              <w:rPr>
                <w:sz w:val="20"/>
                <w:szCs w:val="20"/>
                <w:lang w:val="es-ES_tradnl"/>
              </w:rPr>
              <w:t>43</w:t>
            </w:r>
            <w:r w:rsidR="00257324" w:rsidRPr="003D6AD4">
              <w:rPr>
                <w:sz w:val="20"/>
                <w:szCs w:val="20"/>
                <w:lang w:val="es-ES_tradnl"/>
              </w:rPr>
              <w:t>,</w:t>
            </w:r>
            <w:r w:rsidRPr="003D6AD4">
              <w:rPr>
                <w:sz w:val="20"/>
                <w:szCs w:val="20"/>
                <w:lang w:val="es-ES_tradnl"/>
              </w:rPr>
              <w:t>20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31FA59B" w14:textId="42DE690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20212299" w14:textId="0B0139D0"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0</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23901A7" w14:textId="0CEFAEA8"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0</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00</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500134BD" w14:textId="0507880F"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10</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00**</w:t>
            </w:r>
          </w:p>
        </w:tc>
      </w:tr>
      <w:tr w:rsidR="00570DFC" w:rsidRPr="003D6AD4" w14:paraId="4FE01987"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19066CBD" w14:textId="429CC240" w:rsidR="00570DFC" w:rsidRPr="003D6AD4" w:rsidRDefault="00A14641" w:rsidP="00794CE2">
            <w:pPr>
              <w:widowControl w:val="0"/>
              <w:jc w:val="left"/>
              <w:rPr>
                <w:b/>
                <w:bCs/>
                <w:color w:val="000000"/>
                <w:sz w:val="20"/>
                <w:szCs w:val="20"/>
                <w:lang w:val="es-ES_tradnl"/>
              </w:rPr>
            </w:pPr>
            <w:r w:rsidRPr="003D6AD4">
              <w:rPr>
                <w:b/>
                <w:bCs/>
                <w:color w:val="000000"/>
                <w:sz w:val="20"/>
                <w:szCs w:val="20"/>
                <w:lang w:val="es-ES_tradnl"/>
              </w:rPr>
              <w:t>Toneladas PAO</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2686576B" w14:textId="77777777" w:rsidR="00570DFC" w:rsidRPr="003D6AD4" w:rsidRDefault="00570DFC" w:rsidP="00794CE2">
            <w:pPr>
              <w:jc w:val="right"/>
              <w:rPr>
                <w:sz w:val="20"/>
                <w:szCs w:val="20"/>
                <w:lang w:val="es-ES_tradnl"/>
              </w:rPr>
            </w:pPr>
          </w:p>
        </w:tc>
        <w:tc>
          <w:tcPr>
            <w:tcW w:w="545" w:type="pct"/>
            <w:tcBorders>
              <w:top w:val="single" w:sz="4" w:space="0" w:color="auto"/>
              <w:left w:val="nil"/>
              <w:bottom w:val="single" w:sz="4" w:space="0" w:color="auto"/>
              <w:right w:val="single" w:sz="4" w:space="0" w:color="auto"/>
            </w:tcBorders>
            <w:tcMar>
              <w:left w:w="115" w:type="dxa"/>
              <w:right w:w="173" w:type="dxa"/>
            </w:tcMar>
          </w:tcPr>
          <w:p w14:paraId="0AD465A9" w14:textId="77777777" w:rsidR="00570DFC" w:rsidRPr="003D6AD4" w:rsidRDefault="00570DFC" w:rsidP="00794CE2">
            <w:pPr>
              <w:jc w:val="right"/>
              <w:rPr>
                <w:sz w:val="20"/>
                <w:szCs w:val="20"/>
                <w:lang w:val="es-ES_tradnl"/>
              </w:rPr>
            </w:pPr>
          </w:p>
        </w:tc>
        <w:tc>
          <w:tcPr>
            <w:tcW w:w="545" w:type="pct"/>
            <w:tcBorders>
              <w:top w:val="nil"/>
              <w:left w:val="single" w:sz="4" w:space="0" w:color="auto"/>
              <w:bottom w:val="single" w:sz="4" w:space="0" w:color="auto"/>
              <w:right w:val="single" w:sz="4" w:space="0" w:color="auto"/>
            </w:tcBorders>
            <w:tcMar>
              <w:left w:w="115" w:type="dxa"/>
              <w:right w:w="173" w:type="dxa"/>
            </w:tcMar>
          </w:tcPr>
          <w:p w14:paraId="114CCA4E" w14:textId="77777777" w:rsidR="00570DFC" w:rsidRPr="003D6AD4" w:rsidRDefault="00570DFC" w:rsidP="00794CE2">
            <w:pPr>
              <w:jc w:val="right"/>
              <w:rPr>
                <w:sz w:val="20"/>
                <w:szCs w:val="20"/>
                <w:lang w:val="es-ES_tradnl"/>
              </w:rPr>
            </w:pPr>
          </w:p>
        </w:tc>
        <w:tc>
          <w:tcPr>
            <w:tcW w:w="545" w:type="pct"/>
            <w:tcBorders>
              <w:top w:val="nil"/>
              <w:left w:val="single" w:sz="4" w:space="0" w:color="auto"/>
              <w:bottom w:val="single" w:sz="4" w:space="0" w:color="auto"/>
              <w:right w:val="single" w:sz="4" w:space="0" w:color="auto"/>
            </w:tcBorders>
            <w:tcMar>
              <w:left w:w="115" w:type="dxa"/>
              <w:right w:w="173" w:type="dxa"/>
            </w:tcMar>
          </w:tcPr>
          <w:p w14:paraId="49F9D7DE" w14:textId="77777777" w:rsidR="00570DFC" w:rsidRPr="003D6AD4" w:rsidRDefault="00570DFC" w:rsidP="00794CE2">
            <w:pPr>
              <w:widowControl w:val="0"/>
              <w:jc w:val="right"/>
              <w:rPr>
                <w:color w:val="000000"/>
                <w:sz w:val="20"/>
                <w:szCs w:val="20"/>
                <w:lang w:val="es-ES_tradnl"/>
              </w:rPr>
            </w:pPr>
          </w:p>
        </w:tc>
        <w:tc>
          <w:tcPr>
            <w:tcW w:w="545" w:type="pct"/>
            <w:tcBorders>
              <w:top w:val="nil"/>
              <w:left w:val="single" w:sz="4" w:space="0" w:color="auto"/>
              <w:bottom w:val="single" w:sz="4" w:space="0" w:color="auto"/>
              <w:right w:val="single" w:sz="4" w:space="0" w:color="auto"/>
            </w:tcBorders>
            <w:tcMar>
              <w:left w:w="115" w:type="dxa"/>
              <w:right w:w="173" w:type="dxa"/>
            </w:tcMar>
          </w:tcPr>
          <w:p w14:paraId="10DB4F12" w14:textId="77777777" w:rsidR="00570DFC" w:rsidRPr="003D6AD4" w:rsidRDefault="00570DFC" w:rsidP="00794CE2">
            <w:pPr>
              <w:widowControl w:val="0"/>
              <w:jc w:val="right"/>
              <w:rPr>
                <w:color w:val="000000"/>
                <w:sz w:val="20"/>
                <w:szCs w:val="20"/>
                <w:lang w:val="es-ES_tradnl"/>
              </w:rPr>
            </w:pP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48751CD6" w14:textId="77777777" w:rsidR="00570DFC" w:rsidRPr="003D6AD4" w:rsidRDefault="00570DFC" w:rsidP="00794CE2">
            <w:pPr>
              <w:widowControl w:val="0"/>
              <w:jc w:val="right"/>
              <w:rPr>
                <w:color w:val="000000"/>
                <w:sz w:val="20"/>
                <w:szCs w:val="20"/>
                <w:lang w:val="es-ES_tradnl"/>
              </w:rPr>
            </w:pPr>
          </w:p>
        </w:tc>
      </w:tr>
      <w:tr w:rsidR="00570DFC" w:rsidRPr="003D6AD4" w14:paraId="751BA7DF"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63403D70"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HCFC-22</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3281D305" w14:textId="1FB4209A" w:rsidR="00570DFC" w:rsidRPr="003D6AD4" w:rsidRDefault="00570DFC" w:rsidP="00794CE2">
            <w:pPr>
              <w:jc w:val="right"/>
              <w:rPr>
                <w:sz w:val="20"/>
                <w:szCs w:val="20"/>
                <w:lang w:val="es-ES_tradnl"/>
              </w:rPr>
            </w:pPr>
            <w:r w:rsidRPr="003D6AD4">
              <w:rPr>
                <w:sz w:val="20"/>
                <w:szCs w:val="20"/>
                <w:lang w:val="es-ES_tradnl"/>
              </w:rPr>
              <w:t>20</w:t>
            </w:r>
            <w:r w:rsidR="00257324" w:rsidRPr="003D6AD4">
              <w:rPr>
                <w:sz w:val="20"/>
                <w:szCs w:val="20"/>
                <w:lang w:val="es-ES_tradnl"/>
              </w:rPr>
              <w:t>,</w:t>
            </w:r>
            <w:r w:rsidRPr="003D6AD4">
              <w:rPr>
                <w:sz w:val="20"/>
                <w:szCs w:val="20"/>
                <w:lang w:val="es-ES_tradnl"/>
              </w:rPr>
              <w:t>01</w:t>
            </w:r>
          </w:p>
        </w:tc>
        <w:tc>
          <w:tcPr>
            <w:tcW w:w="545" w:type="pct"/>
            <w:tcBorders>
              <w:top w:val="single" w:sz="4" w:space="0" w:color="auto"/>
              <w:left w:val="nil"/>
              <w:bottom w:val="single" w:sz="4" w:space="0" w:color="auto"/>
              <w:right w:val="single" w:sz="4" w:space="0" w:color="auto"/>
            </w:tcBorders>
            <w:tcMar>
              <w:left w:w="115" w:type="dxa"/>
              <w:right w:w="173" w:type="dxa"/>
            </w:tcMar>
          </w:tcPr>
          <w:p w14:paraId="39893EC8" w14:textId="0A3A034D" w:rsidR="00570DFC" w:rsidRPr="003D6AD4" w:rsidRDefault="00570DFC" w:rsidP="00794CE2">
            <w:pPr>
              <w:jc w:val="right"/>
              <w:rPr>
                <w:sz w:val="20"/>
                <w:szCs w:val="20"/>
                <w:lang w:val="es-ES_tradnl"/>
              </w:rPr>
            </w:pPr>
            <w:r w:rsidRPr="003D6AD4">
              <w:rPr>
                <w:sz w:val="20"/>
                <w:szCs w:val="20"/>
                <w:lang w:val="es-ES_tradnl"/>
              </w:rPr>
              <w:t>19</w:t>
            </w:r>
            <w:r w:rsidR="00257324" w:rsidRPr="003D6AD4">
              <w:rPr>
                <w:sz w:val="20"/>
                <w:szCs w:val="20"/>
                <w:lang w:val="es-ES_tradnl"/>
              </w:rPr>
              <w:t>,</w:t>
            </w:r>
            <w:r w:rsidRPr="003D6AD4">
              <w:rPr>
                <w:sz w:val="20"/>
                <w:szCs w:val="20"/>
                <w:lang w:val="es-ES_tradnl"/>
              </w:rPr>
              <w:t>09</w:t>
            </w:r>
          </w:p>
        </w:tc>
        <w:tc>
          <w:tcPr>
            <w:tcW w:w="545" w:type="pct"/>
            <w:tcBorders>
              <w:top w:val="nil"/>
              <w:left w:val="single" w:sz="4" w:space="0" w:color="auto"/>
              <w:bottom w:val="single" w:sz="4" w:space="0" w:color="auto"/>
              <w:right w:val="single" w:sz="4" w:space="0" w:color="auto"/>
            </w:tcBorders>
            <w:tcMar>
              <w:left w:w="115" w:type="dxa"/>
              <w:right w:w="173" w:type="dxa"/>
            </w:tcMar>
          </w:tcPr>
          <w:p w14:paraId="613A61EF" w14:textId="26390061" w:rsidR="00570DFC" w:rsidRPr="003D6AD4" w:rsidRDefault="00570DFC" w:rsidP="00794CE2">
            <w:pPr>
              <w:jc w:val="right"/>
              <w:rPr>
                <w:sz w:val="20"/>
                <w:szCs w:val="20"/>
                <w:lang w:val="es-ES_tradnl"/>
              </w:rPr>
            </w:pPr>
            <w:r w:rsidRPr="003D6AD4">
              <w:rPr>
                <w:sz w:val="20"/>
                <w:szCs w:val="20"/>
                <w:lang w:val="es-ES_tradnl"/>
              </w:rPr>
              <w:t>17</w:t>
            </w:r>
            <w:r w:rsidR="00257324" w:rsidRPr="003D6AD4">
              <w:rPr>
                <w:sz w:val="20"/>
                <w:szCs w:val="20"/>
                <w:lang w:val="es-ES_tradnl"/>
              </w:rPr>
              <w:t>,</w:t>
            </w:r>
            <w:r w:rsidRPr="003D6AD4">
              <w:rPr>
                <w:sz w:val="20"/>
                <w:szCs w:val="20"/>
                <w:lang w:val="es-ES_tradnl"/>
              </w:rPr>
              <w:t>43</w:t>
            </w:r>
          </w:p>
        </w:tc>
        <w:tc>
          <w:tcPr>
            <w:tcW w:w="545" w:type="pct"/>
            <w:tcBorders>
              <w:top w:val="nil"/>
              <w:left w:val="single" w:sz="4" w:space="0" w:color="auto"/>
              <w:bottom w:val="single" w:sz="4" w:space="0" w:color="auto"/>
              <w:right w:val="single" w:sz="4" w:space="0" w:color="auto"/>
            </w:tcBorders>
            <w:tcMar>
              <w:left w:w="115" w:type="dxa"/>
              <w:right w:w="173" w:type="dxa"/>
            </w:tcMar>
          </w:tcPr>
          <w:p w14:paraId="17CC0184" w14:textId="1B61D45B" w:rsidR="00570DFC" w:rsidRPr="003D6AD4" w:rsidRDefault="00570DFC" w:rsidP="00794CE2">
            <w:pPr>
              <w:widowControl w:val="0"/>
              <w:jc w:val="right"/>
              <w:rPr>
                <w:sz w:val="20"/>
                <w:szCs w:val="20"/>
                <w:lang w:val="es-ES_tradnl"/>
              </w:rPr>
            </w:pPr>
            <w:r w:rsidRPr="003D6AD4">
              <w:rPr>
                <w:sz w:val="20"/>
                <w:szCs w:val="20"/>
                <w:lang w:val="es-ES_tradnl"/>
              </w:rPr>
              <w:t>19</w:t>
            </w:r>
            <w:r w:rsidR="00257324" w:rsidRPr="003D6AD4">
              <w:rPr>
                <w:sz w:val="20"/>
                <w:szCs w:val="20"/>
                <w:lang w:val="es-ES_tradnl"/>
              </w:rPr>
              <w:t>,</w:t>
            </w:r>
            <w:r w:rsidRPr="003D6AD4">
              <w:rPr>
                <w:sz w:val="20"/>
                <w:szCs w:val="20"/>
                <w:lang w:val="es-ES_tradnl"/>
              </w:rPr>
              <w:t>17</w:t>
            </w:r>
          </w:p>
        </w:tc>
        <w:tc>
          <w:tcPr>
            <w:tcW w:w="545" w:type="pct"/>
            <w:tcBorders>
              <w:top w:val="nil"/>
              <w:left w:val="single" w:sz="4" w:space="0" w:color="auto"/>
              <w:bottom w:val="single" w:sz="4" w:space="0" w:color="auto"/>
              <w:right w:val="single" w:sz="4" w:space="0" w:color="auto"/>
            </w:tcBorders>
            <w:tcMar>
              <w:left w:w="115" w:type="dxa"/>
              <w:right w:w="173" w:type="dxa"/>
            </w:tcMar>
          </w:tcPr>
          <w:p w14:paraId="0862E9D1" w14:textId="438A7744" w:rsidR="00570DFC" w:rsidRPr="003D6AD4" w:rsidRDefault="00570DFC" w:rsidP="00794CE2">
            <w:pPr>
              <w:widowControl w:val="0"/>
              <w:jc w:val="right"/>
              <w:rPr>
                <w:sz w:val="20"/>
                <w:szCs w:val="20"/>
                <w:lang w:val="es-ES_tradnl"/>
              </w:rPr>
            </w:pPr>
            <w:r w:rsidRPr="003D6AD4">
              <w:rPr>
                <w:sz w:val="20"/>
                <w:szCs w:val="20"/>
                <w:lang w:val="es-ES_tradnl"/>
              </w:rPr>
              <w:t>17</w:t>
            </w:r>
            <w:r w:rsidR="00257324" w:rsidRPr="003D6AD4">
              <w:rPr>
                <w:sz w:val="20"/>
                <w:szCs w:val="20"/>
                <w:lang w:val="es-ES_tradnl"/>
              </w:rPr>
              <w:t>,</w:t>
            </w:r>
            <w:r w:rsidRPr="003D6AD4">
              <w:rPr>
                <w:sz w:val="20"/>
                <w:szCs w:val="20"/>
                <w:lang w:val="es-ES_tradnl"/>
              </w:rPr>
              <w:t>89</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55B0A7A1" w14:textId="69E1E7E8" w:rsidR="00570DFC" w:rsidRPr="003D6AD4" w:rsidRDefault="00570DFC" w:rsidP="00794CE2">
            <w:pPr>
              <w:widowControl w:val="0"/>
              <w:jc w:val="right"/>
              <w:rPr>
                <w:color w:val="000000"/>
                <w:sz w:val="20"/>
                <w:szCs w:val="20"/>
                <w:lang w:val="es-ES_tradnl"/>
              </w:rPr>
            </w:pPr>
            <w:r w:rsidRPr="003D6AD4">
              <w:rPr>
                <w:sz w:val="20"/>
                <w:szCs w:val="20"/>
                <w:lang w:val="es-ES_tradnl"/>
              </w:rPr>
              <w:t>29</w:t>
            </w:r>
            <w:r w:rsidR="00257324" w:rsidRPr="003D6AD4">
              <w:rPr>
                <w:sz w:val="20"/>
                <w:szCs w:val="20"/>
                <w:lang w:val="es-ES_tradnl"/>
              </w:rPr>
              <w:t>,</w:t>
            </w:r>
            <w:r w:rsidRPr="003D6AD4">
              <w:rPr>
                <w:sz w:val="20"/>
                <w:szCs w:val="20"/>
                <w:lang w:val="es-ES_tradnl"/>
              </w:rPr>
              <w:t>57</w:t>
            </w:r>
          </w:p>
        </w:tc>
      </w:tr>
      <w:tr w:rsidR="00570DFC" w:rsidRPr="003D6AD4" w14:paraId="4A772361"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tcPr>
          <w:p w14:paraId="410414CA"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HCFC-123</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549E701C" w14:textId="5187273E"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5D3FBD22" w14:textId="1E4141A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147AED2" w14:textId="7E4B7BBB"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660A9696" w14:textId="37EA11B9"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F3FF2B3" w14:textId="5F68E6C4"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01</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134EA0AF" w14:textId="37C5ABF7"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r>
      <w:tr w:rsidR="00570DFC" w:rsidRPr="003D6AD4" w14:paraId="16AABAA1"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579516DB"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HCFC-141b</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0D9AA880" w14:textId="2EE83C96" w:rsidR="00570DFC" w:rsidRPr="003D6AD4" w:rsidRDefault="00570DFC" w:rsidP="00794CE2">
            <w:pPr>
              <w:jc w:val="right"/>
              <w:rPr>
                <w:sz w:val="20"/>
                <w:szCs w:val="20"/>
                <w:lang w:val="es-ES_tradnl"/>
              </w:rPr>
            </w:pPr>
            <w:r w:rsidRPr="003D6AD4">
              <w:rPr>
                <w:sz w:val="20"/>
                <w:szCs w:val="20"/>
                <w:lang w:val="es-ES_tradnl"/>
              </w:rPr>
              <w:t>2</w:t>
            </w:r>
            <w:r w:rsidR="00257324" w:rsidRPr="003D6AD4">
              <w:rPr>
                <w:sz w:val="20"/>
                <w:szCs w:val="20"/>
                <w:lang w:val="es-ES_tradnl"/>
              </w:rPr>
              <w:t>,</w:t>
            </w:r>
            <w:r w:rsidRPr="003D6AD4">
              <w:rPr>
                <w:sz w:val="20"/>
                <w:szCs w:val="20"/>
                <w:lang w:val="es-ES_tradnl"/>
              </w:rPr>
              <w:t>23</w:t>
            </w:r>
          </w:p>
        </w:tc>
        <w:tc>
          <w:tcPr>
            <w:tcW w:w="545" w:type="pct"/>
            <w:tcBorders>
              <w:top w:val="single" w:sz="4" w:space="0" w:color="auto"/>
              <w:left w:val="nil"/>
              <w:bottom w:val="single" w:sz="4" w:space="0" w:color="auto"/>
              <w:right w:val="single" w:sz="4" w:space="0" w:color="auto"/>
            </w:tcBorders>
            <w:tcMar>
              <w:left w:w="115" w:type="dxa"/>
              <w:right w:w="173" w:type="dxa"/>
            </w:tcMar>
          </w:tcPr>
          <w:p w14:paraId="013F0148" w14:textId="40E7DB9D" w:rsidR="00570DFC" w:rsidRPr="003D6AD4" w:rsidRDefault="00570DFC" w:rsidP="00794CE2">
            <w:pPr>
              <w:jc w:val="right"/>
              <w:rPr>
                <w:sz w:val="20"/>
                <w:szCs w:val="20"/>
                <w:lang w:val="es-ES_tradnl"/>
              </w:rPr>
            </w:pPr>
            <w:r w:rsidRPr="003D6AD4">
              <w:rPr>
                <w:sz w:val="20"/>
                <w:szCs w:val="20"/>
                <w:lang w:val="es-ES_tradnl"/>
              </w:rPr>
              <w:t>1</w:t>
            </w:r>
            <w:r w:rsidR="00257324" w:rsidRPr="003D6AD4">
              <w:rPr>
                <w:sz w:val="20"/>
                <w:szCs w:val="20"/>
                <w:lang w:val="es-ES_tradnl"/>
              </w:rPr>
              <w:t>,</w:t>
            </w:r>
            <w:r w:rsidRPr="003D6AD4">
              <w:rPr>
                <w:sz w:val="20"/>
                <w:szCs w:val="20"/>
                <w:lang w:val="es-ES_tradnl"/>
              </w:rPr>
              <w:t>02</w:t>
            </w:r>
          </w:p>
        </w:tc>
        <w:tc>
          <w:tcPr>
            <w:tcW w:w="545" w:type="pct"/>
            <w:tcBorders>
              <w:top w:val="nil"/>
              <w:left w:val="single" w:sz="4" w:space="0" w:color="auto"/>
              <w:bottom w:val="single" w:sz="4" w:space="0" w:color="auto"/>
              <w:right w:val="single" w:sz="4" w:space="0" w:color="auto"/>
            </w:tcBorders>
            <w:tcMar>
              <w:left w:w="115" w:type="dxa"/>
              <w:right w:w="173" w:type="dxa"/>
            </w:tcMar>
          </w:tcPr>
          <w:p w14:paraId="6920E545" w14:textId="6470A0C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2E087829" w14:textId="36DAEA25"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15F69803" w14:textId="73DAD624" w:rsidR="00570DFC" w:rsidRPr="003D6AD4" w:rsidRDefault="00570DFC" w:rsidP="00794CE2">
            <w:pPr>
              <w:widowControl w:val="0"/>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303259C5" w14:textId="5D54EA50" w:rsidR="00570DFC" w:rsidRPr="003D6AD4" w:rsidRDefault="00570DFC" w:rsidP="00794CE2">
            <w:pPr>
              <w:widowControl w:val="0"/>
              <w:jc w:val="right"/>
              <w:rPr>
                <w:color w:val="000000"/>
                <w:sz w:val="20"/>
                <w:szCs w:val="20"/>
                <w:lang w:val="es-ES_tradnl"/>
              </w:rPr>
            </w:pPr>
            <w:r w:rsidRPr="003D6AD4">
              <w:rPr>
                <w:sz w:val="20"/>
                <w:szCs w:val="20"/>
                <w:lang w:val="es-ES_tradnl"/>
              </w:rPr>
              <w:t>1</w:t>
            </w:r>
            <w:r w:rsidR="00257324" w:rsidRPr="003D6AD4">
              <w:rPr>
                <w:sz w:val="20"/>
                <w:szCs w:val="20"/>
                <w:lang w:val="es-ES_tradnl"/>
              </w:rPr>
              <w:t>,</w:t>
            </w:r>
            <w:r w:rsidRPr="003D6AD4">
              <w:rPr>
                <w:sz w:val="20"/>
                <w:szCs w:val="20"/>
                <w:lang w:val="es-ES_tradnl"/>
              </w:rPr>
              <w:t>12</w:t>
            </w:r>
          </w:p>
        </w:tc>
      </w:tr>
      <w:tr w:rsidR="00570DFC" w:rsidRPr="003D6AD4" w14:paraId="5C2AE4F1" w14:textId="77777777" w:rsidTr="00794CE2">
        <w:tc>
          <w:tcPr>
            <w:tcW w:w="1728" w:type="pct"/>
            <w:tcBorders>
              <w:top w:val="nil"/>
              <w:left w:val="single" w:sz="4" w:space="0" w:color="auto"/>
              <w:bottom w:val="single" w:sz="4" w:space="0" w:color="auto"/>
              <w:right w:val="single" w:sz="4" w:space="0" w:color="auto"/>
            </w:tcBorders>
            <w:shd w:val="clear" w:color="auto" w:fill="auto"/>
            <w:noWrap/>
            <w:tcMar>
              <w:left w:w="43" w:type="dxa"/>
              <w:right w:w="43" w:type="dxa"/>
            </w:tcMar>
            <w:vAlign w:val="center"/>
            <w:hideMark/>
          </w:tcPr>
          <w:p w14:paraId="2EC660B8" w14:textId="77777777" w:rsidR="00570DFC" w:rsidRPr="003D6AD4" w:rsidRDefault="00570DFC" w:rsidP="00794CE2">
            <w:pPr>
              <w:widowControl w:val="0"/>
              <w:jc w:val="left"/>
              <w:rPr>
                <w:color w:val="000000"/>
                <w:sz w:val="20"/>
                <w:szCs w:val="20"/>
                <w:lang w:val="es-ES_tradnl"/>
              </w:rPr>
            </w:pPr>
            <w:r w:rsidRPr="003D6AD4">
              <w:rPr>
                <w:color w:val="000000"/>
                <w:sz w:val="20"/>
                <w:szCs w:val="20"/>
                <w:lang w:val="es-ES_tradnl"/>
              </w:rPr>
              <w:t>HCFC-142b</w:t>
            </w:r>
          </w:p>
        </w:tc>
        <w:tc>
          <w:tcPr>
            <w:tcW w:w="545" w:type="pct"/>
            <w:tcBorders>
              <w:top w:val="nil"/>
              <w:left w:val="nil"/>
              <w:bottom w:val="single" w:sz="4" w:space="0" w:color="auto"/>
              <w:right w:val="single" w:sz="4" w:space="0" w:color="auto"/>
            </w:tcBorders>
            <w:shd w:val="clear" w:color="auto" w:fill="auto"/>
            <w:noWrap/>
            <w:tcMar>
              <w:left w:w="115" w:type="dxa"/>
              <w:right w:w="173" w:type="dxa"/>
            </w:tcMar>
          </w:tcPr>
          <w:p w14:paraId="0B794F75" w14:textId="3249FD60"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single" w:sz="4" w:space="0" w:color="auto"/>
              <w:left w:val="nil"/>
              <w:bottom w:val="single" w:sz="4" w:space="0" w:color="auto"/>
              <w:right w:val="single" w:sz="4" w:space="0" w:color="auto"/>
            </w:tcBorders>
            <w:tcMar>
              <w:left w:w="115" w:type="dxa"/>
              <w:right w:w="173" w:type="dxa"/>
            </w:tcMar>
          </w:tcPr>
          <w:p w14:paraId="47EA0276" w14:textId="5AF8B021"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776D433A" w14:textId="6E280C77"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35B90A85" w14:textId="0B789E49"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tcMar>
              <w:left w:w="115" w:type="dxa"/>
              <w:right w:w="173" w:type="dxa"/>
            </w:tcMar>
          </w:tcPr>
          <w:p w14:paraId="16D5734D" w14:textId="63CB7F06"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nil"/>
              <w:left w:val="single" w:sz="4" w:space="0" w:color="auto"/>
              <w:bottom w:val="single" w:sz="4" w:space="0" w:color="auto"/>
              <w:right w:val="single" w:sz="4" w:space="0" w:color="auto"/>
            </w:tcBorders>
            <w:shd w:val="clear" w:color="auto" w:fill="auto"/>
            <w:noWrap/>
            <w:tcMar>
              <w:left w:w="115" w:type="dxa"/>
              <w:right w:w="173" w:type="dxa"/>
            </w:tcMar>
          </w:tcPr>
          <w:p w14:paraId="15B5026E" w14:textId="5623B9CD"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78</w:t>
            </w:r>
          </w:p>
        </w:tc>
      </w:tr>
      <w:tr w:rsidR="00570DFC" w:rsidRPr="003D6AD4" w14:paraId="52D4E4CA" w14:textId="77777777" w:rsidTr="00794CE2">
        <w:tc>
          <w:tcPr>
            <w:tcW w:w="1728" w:type="pct"/>
            <w:tcBorders>
              <w:top w:val="single" w:sz="4" w:space="0" w:color="auto"/>
              <w:left w:val="single" w:sz="4" w:space="0" w:color="auto"/>
              <w:bottom w:val="single" w:sz="4" w:space="0" w:color="auto"/>
              <w:right w:val="single" w:sz="4" w:space="0" w:color="auto"/>
            </w:tcBorders>
            <w:shd w:val="clear" w:color="auto" w:fill="auto"/>
            <w:noWrap/>
            <w:tcMar>
              <w:left w:w="43" w:type="dxa"/>
              <w:right w:w="43" w:type="dxa"/>
            </w:tcMar>
            <w:hideMark/>
          </w:tcPr>
          <w:p w14:paraId="749DC71E" w14:textId="0BD313F9" w:rsidR="00570DFC" w:rsidRPr="003D6AD4" w:rsidRDefault="00570DFC" w:rsidP="00794CE2">
            <w:pPr>
              <w:jc w:val="left"/>
              <w:rPr>
                <w:rFonts w:eastAsiaTheme="minorHAnsi"/>
                <w:b/>
                <w:sz w:val="20"/>
                <w:szCs w:val="20"/>
                <w:lang w:val="es-ES_tradnl"/>
              </w:rPr>
            </w:pPr>
            <w:r w:rsidRPr="003D6AD4">
              <w:rPr>
                <w:b/>
                <w:sz w:val="20"/>
                <w:szCs w:val="20"/>
                <w:lang w:val="es-ES_tradnl"/>
              </w:rPr>
              <w:t xml:space="preserve">Total </w:t>
            </w:r>
            <w:r w:rsidR="00A14641" w:rsidRPr="003D6AD4">
              <w:rPr>
                <w:b/>
                <w:sz w:val="20"/>
                <w:szCs w:val="20"/>
                <w:lang w:val="es-ES_tradnl"/>
              </w:rPr>
              <w:t xml:space="preserve">de </w:t>
            </w:r>
            <w:r w:rsidRPr="003D6AD4">
              <w:rPr>
                <w:b/>
                <w:sz w:val="20"/>
                <w:szCs w:val="20"/>
                <w:lang w:val="es-ES_tradnl"/>
              </w:rPr>
              <w:t>HCFC (</w:t>
            </w:r>
            <w:r w:rsidR="00A14641" w:rsidRPr="003D6AD4">
              <w:rPr>
                <w:b/>
                <w:sz w:val="20"/>
                <w:szCs w:val="20"/>
                <w:lang w:val="es-ES_tradnl"/>
              </w:rPr>
              <w:t>toneladas PAO</w:t>
            </w:r>
            <w:r w:rsidRPr="003D6AD4">
              <w:rPr>
                <w:b/>
                <w:sz w:val="20"/>
                <w:szCs w:val="20"/>
                <w:lang w:val="es-ES_tradnl"/>
              </w:rPr>
              <w:t>)</w:t>
            </w:r>
          </w:p>
        </w:tc>
        <w:tc>
          <w:tcPr>
            <w:tcW w:w="545" w:type="pct"/>
            <w:tcBorders>
              <w:top w:val="single" w:sz="4" w:space="0" w:color="auto"/>
              <w:left w:val="nil"/>
              <w:bottom w:val="single" w:sz="4" w:space="0" w:color="auto"/>
              <w:right w:val="single" w:sz="4" w:space="0" w:color="auto"/>
            </w:tcBorders>
            <w:shd w:val="clear" w:color="auto" w:fill="auto"/>
            <w:noWrap/>
            <w:tcMar>
              <w:left w:w="115" w:type="dxa"/>
              <w:right w:w="173" w:type="dxa"/>
            </w:tcMar>
          </w:tcPr>
          <w:p w14:paraId="63ECB45F" w14:textId="7B6DABE5" w:rsidR="00570DFC" w:rsidRPr="003D6AD4" w:rsidRDefault="00570DFC" w:rsidP="00794CE2">
            <w:pPr>
              <w:widowControl w:val="0"/>
              <w:jc w:val="right"/>
              <w:rPr>
                <w:b/>
                <w:color w:val="000000"/>
                <w:sz w:val="20"/>
                <w:szCs w:val="20"/>
                <w:lang w:val="es-ES_tradnl"/>
              </w:rPr>
            </w:pPr>
            <w:r w:rsidRPr="003D6AD4">
              <w:rPr>
                <w:b/>
                <w:color w:val="000000"/>
                <w:sz w:val="20"/>
                <w:szCs w:val="20"/>
                <w:lang w:val="es-ES_tradnl"/>
              </w:rPr>
              <w:fldChar w:fldCharType="begin"/>
            </w:r>
            <w:r w:rsidRPr="003D6AD4">
              <w:rPr>
                <w:b/>
                <w:color w:val="000000"/>
                <w:sz w:val="20"/>
                <w:szCs w:val="20"/>
                <w:lang w:val="es-ES_tradnl"/>
              </w:rPr>
              <w:instrText xml:space="preserve"> =SUM(ABOVE) </w:instrText>
            </w:r>
            <w:r w:rsidRPr="003D6AD4">
              <w:rPr>
                <w:b/>
                <w:color w:val="000000"/>
                <w:sz w:val="20"/>
                <w:szCs w:val="20"/>
                <w:lang w:val="es-ES_tradnl"/>
              </w:rPr>
              <w:fldChar w:fldCharType="separate"/>
            </w:r>
            <w:r w:rsidRPr="003D6AD4">
              <w:rPr>
                <w:b/>
                <w:noProof/>
                <w:color w:val="000000"/>
                <w:sz w:val="20"/>
                <w:szCs w:val="20"/>
                <w:lang w:val="es-ES_tradnl"/>
              </w:rPr>
              <w:t>22</w:t>
            </w:r>
            <w:r w:rsidR="00257324" w:rsidRPr="003D6AD4">
              <w:rPr>
                <w:b/>
                <w:noProof/>
                <w:color w:val="000000"/>
                <w:sz w:val="20"/>
                <w:szCs w:val="20"/>
                <w:lang w:val="es-ES_tradnl"/>
              </w:rPr>
              <w:t>,</w:t>
            </w:r>
            <w:r w:rsidRPr="003D6AD4">
              <w:rPr>
                <w:b/>
                <w:noProof/>
                <w:color w:val="000000"/>
                <w:sz w:val="20"/>
                <w:szCs w:val="20"/>
                <w:lang w:val="es-ES_tradnl"/>
              </w:rPr>
              <w:t>24</w:t>
            </w:r>
            <w:r w:rsidRPr="003D6AD4">
              <w:rPr>
                <w:b/>
                <w:color w:val="000000"/>
                <w:sz w:val="20"/>
                <w:szCs w:val="20"/>
                <w:lang w:val="es-ES_tradnl"/>
              </w:rPr>
              <w:fldChar w:fldCharType="end"/>
            </w:r>
          </w:p>
        </w:tc>
        <w:tc>
          <w:tcPr>
            <w:tcW w:w="545" w:type="pct"/>
            <w:tcBorders>
              <w:top w:val="single" w:sz="4" w:space="0" w:color="auto"/>
              <w:left w:val="nil"/>
              <w:bottom w:val="single" w:sz="4" w:space="0" w:color="auto"/>
              <w:right w:val="single" w:sz="4" w:space="0" w:color="auto"/>
            </w:tcBorders>
            <w:tcMar>
              <w:left w:w="115" w:type="dxa"/>
              <w:right w:w="173" w:type="dxa"/>
            </w:tcMar>
          </w:tcPr>
          <w:p w14:paraId="0AD07EB3" w14:textId="73C425DB" w:rsidR="00570DFC" w:rsidRPr="003D6AD4" w:rsidRDefault="00570DFC" w:rsidP="00794CE2">
            <w:pPr>
              <w:jc w:val="right"/>
              <w:rPr>
                <w:b/>
                <w:sz w:val="20"/>
                <w:szCs w:val="20"/>
                <w:lang w:val="es-ES_tradnl"/>
              </w:rPr>
            </w:pPr>
            <w:r w:rsidRPr="003D6AD4">
              <w:rPr>
                <w:b/>
                <w:sz w:val="20"/>
                <w:szCs w:val="20"/>
                <w:lang w:val="es-ES_tradnl"/>
              </w:rPr>
              <w:t>20</w:t>
            </w:r>
            <w:r w:rsidR="00257324" w:rsidRPr="003D6AD4">
              <w:rPr>
                <w:b/>
                <w:sz w:val="20"/>
                <w:szCs w:val="20"/>
                <w:lang w:val="es-ES_tradnl"/>
              </w:rPr>
              <w:t>,</w:t>
            </w:r>
            <w:r w:rsidRPr="003D6AD4">
              <w:rPr>
                <w:b/>
                <w:sz w:val="20"/>
                <w:szCs w:val="20"/>
                <w:lang w:val="es-ES_tradnl"/>
              </w:rPr>
              <w:t>11</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7B9958DD" w14:textId="16103136" w:rsidR="00570DFC" w:rsidRPr="003D6AD4" w:rsidRDefault="00570DFC" w:rsidP="00794CE2">
            <w:pPr>
              <w:jc w:val="right"/>
              <w:rPr>
                <w:b/>
                <w:sz w:val="20"/>
                <w:szCs w:val="20"/>
                <w:lang w:val="es-ES_tradnl"/>
              </w:rPr>
            </w:pPr>
            <w:r w:rsidRPr="003D6AD4">
              <w:rPr>
                <w:b/>
                <w:sz w:val="20"/>
                <w:szCs w:val="20"/>
                <w:lang w:val="es-ES_tradnl"/>
              </w:rPr>
              <w:t>17</w:t>
            </w:r>
            <w:r w:rsidR="00257324" w:rsidRPr="003D6AD4">
              <w:rPr>
                <w:b/>
                <w:sz w:val="20"/>
                <w:szCs w:val="20"/>
                <w:lang w:val="es-ES_tradnl"/>
              </w:rPr>
              <w:t>,</w:t>
            </w:r>
            <w:r w:rsidRPr="003D6AD4">
              <w:rPr>
                <w:b/>
                <w:sz w:val="20"/>
                <w:szCs w:val="20"/>
                <w:lang w:val="es-ES_tradnl"/>
              </w:rPr>
              <w:t>43</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44F30D32" w14:textId="5C535185" w:rsidR="00570DFC" w:rsidRPr="003D6AD4" w:rsidRDefault="00570DFC" w:rsidP="00794CE2">
            <w:pPr>
              <w:jc w:val="right"/>
              <w:rPr>
                <w:rFonts w:eastAsiaTheme="minorHAnsi"/>
                <w:b/>
                <w:color w:val="000000"/>
                <w:sz w:val="20"/>
                <w:szCs w:val="20"/>
                <w:lang w:val="es-ES_tradnl"/>
              </w:rPr>
            </w:pPr>
            <w:r w:rsidRPr="003D6AD4">
              <w:rPr>
                <w:rFonts w:eastAsiaTheme="minorHAnsi"/>
                <w:b/>
                <w:color w:val="000000"/>
                <w:sz w:val="20"/>
                <w:szCs w:val="20"/>
                <w:lang w:val="es-ES_tradnl"/>
              </w:rPr>
              <w:t>19</w:t>
            </w:r>
            <w:r w:rsidR="00257324" w:rsidRPr="003D6AD4">
              <w:rPr>
                <w:rFonts w:eastAsiaTheme="minorHAnsi"/>
                <w:b/>
                <w:color w:val="000000"/>
                <w:sz w:val="20"/>
                <w:szCs w:val="20"/>
                <w:lang w:val="es-ES_tradnl"/>
              </w:rPr>
              <w:t>,</w:t>
            </w:r>
            <w:r w:rsidRPr="003D6AD4">
              <w:rPr>
                <w:rFonts w:eastAsiaTheme="minorHAnsi"/>
                <w:b/>
                <w:color w:val="000000"/>
                <w:sz w:val="20"/>
                <w:szCs w:val="20"/>
                <w:lang w:val="es-ES_tradnl"/>
              </w:rPr>
              <w:t>17</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3B4E1B32" w14:textId="46164C58" w:rsidR="00570DFC" w:rsidRPr="003D6AD4" w:rsidRDefault="00570DFC" w:rsidP="00794CE2">
            <w:pPr>
              <w:jc w:val="right"/>
              <w:rPr>
                <w:rFonts w:eastAsiaTheme="minorHAnsi"/>
                <w:b/>
                <w:color w:val="000000"/>
                <w:sz w:val="20"/>
                <w:szCs w:val="20"/>
                <w:lang w:val="es-ES_tradnl"/>
              </w:rPr>
            </w:pPr>
            <w:r w:rsidRPr="003D6AD4">
              <w:rPr>
                <w:rFonts w:eastAsiaTheme="minorHAnsi"/>
                <w:b/>
                <w:color w:val="000000"/>
                <w:sz w:val="20"/>
                <w:szCs w:val="20"/>
                <w:lang w:val="es-ES_tradnl"/>
              </w:rPr>
              <w:t>17</w:t>
            </w:r>
            <w:r w:rsidR="00257324" w:rsidRPr="003D6AD4">
              <w:rPr>
                <w:rFonts w:eastAsiaTheme="minorHAnsi"/>
                <w:b/>
                <w:color w:val="000000"/>
                <w:sz w:val="20"/>
                <w:szCs w:val="20"/>
                <w:lang w:val="es-ES_tradnl"/>
              </w:rPr>
              <w:t>,</w:t>
            </w:r>
            <w:r w:rsidRPr="003D6AD4">
              <w:rPr>
                <w:rFonts w:eastAsiaTheme="minorHAnsi"/>
                <w:b/>
                <w:color w:val="000000"/>
                <w:sz w:val="20"/>
                <w:szCs w:val="20"/>
                <w:lang w:val="es-ES_tradnl"/>
              </w:rPr>
              <w:t>90</w:t>
            </w:r>
          </w:p>
        </w:tc>
        <w:tc>
          <w:tcPr>
            <w:tcW w:w="545" w:type="pct"/>
            <w:tcBorders>
              <w:top w:val="single" w:sz="4" w:space="0" w:color="auto"/>
              <w:left w:val="single" w:sz="4" w:space="0" w:color="auto"/>
              <w:bottom w:val="single" w:sz="4" w:space="0" w:color="auto"/>
              <w:right w:val="single" w:sz="4" w:space="0" w:color="auto"/>
            </w:tcBorders>
            <w:shd w:val="clear" w:color="auto" w:fill="auto"/>
            <w:noWrap/>
            <w:tcMar>
              <w:left w:w="115" w:type="dxa"/>
              <w:right w:w="173" w:type="dxa"/>
            </w:tcMar>
          </w:tcPr>
          <w:p w14:paraId="3E761372" w14:textId="04B9CF2C" w:rsidR="00570DFC" w:rsidRPr="003D6AD4" w:rsidRDefault="00570DFC" w:rsidP="00794CE2">
            <w:pPr>
              <w:jc w:val="right"/>
              <w:rPr>
                <w:rFonts w:eastAsiaTheme="minorHAnsi"/>
                <w:b/>
                <w:color w:val="000000"/>
                <w:sz w:val="20"/>
                <w:szCs w:val="20"/>
                <w:lang w:val="es-ES_tradnl"/>
              </w:rPr>
            </w:pPr>
            <w:r w:rsidRPr="003D6AD4">
              <w:rPr>
                <w:rFonts w:eastAsiaTheme="minorHAnsi"/>
                <w:b/>
                <w:color w:val="000000"/>
                <w:sz w:val="20"/>
                <w:szCs w:val="20"/>
                <w:lang w:val="es-ES_tradnl"/>
              </w:rPr>
              <w:t>31</w:t>
            </w:r>
            <w:r w:rsidR="00257324" w:rsidRPr="003D6AD4">
              <w:rPr>
                <w:rFonts w:eastAsiaTheme="minorHAnsi"/>
                <w:b/>
                <w:color w:val="000000"/>
                <w:sz w:val="20"/>
                <w:szCs w:val="20"/>
                <w:lang w:val="es-ES_tradnl"/>
              </w:rPr>
              <w:t>,</w:t>
            </w:r>
            <w:r w:rsidRPr="003D6AD4">
              <w:rPr>
                <w:rFonts w:eastAsiaTheme="minorHAnsi"/>
                <w:b/>
                <w:color w:val="000000"/>
                <w:sz w:val="20"/>
                <w:szCs w:val="20"/>
                <w:lang w:val="es-ES_tradnl"/>
              </w:rPr>
              <w:t>47</w:t>
            </w:r>
          </w:p>
        </w:tc>
      </w:tr>
      <w:tr w:rsidR="00570DFC" w:rsidRPr="003D6AD4" w14:paraId="6CAB8014" w14:textId="77777777" w:rsidTr="00794CE2">
        <w:tc>
          <w:tcPr>
            <w:tcW w:w="1728" w:type="pct"/>
            <w:tcBorders>
              <w:top w:val="single" w:sz="4" w:space="0" w:color="auto"/>
              <w:left w:val="single" w:sz="4" w:space="0" w:color="auto"/>
              <w:bottom w:val="single" w:sz="4" w:space="0" w:color="auto"/>
              <w:right w:val="single" w:sz="4" w:space="0" w:color="auto"/>
            </w:tcBorders>
            <w:shd w:val="clear" w:color="auto" w:fill="auto"/>
            <w:noWrap/>
            <w:tcMar>
              <w:left w:w="43" w:type="dxa"/>
              <w:right w:w="43" w:type="dxa"/>
            </w:tcMar>
            <w:hideMark/>
          </w:tcPr>
          <w:p w14:paraId="7CF55941" w14:textId="77777777" w:rsidR="00A14641" w:rsidRPr="003D6AD4" w:rsidRDefault="00570DFC" w:rsidP="00A14641">
            <w:pPr>
              <w:pStyle w:val="TableParagraph"/>
              <w:spacing w:line="227" w:lineRule="exact"/>
              <w:ind w:left="43"/>
              <w:jc w:val="left"/>
              <w:rPr>
                <w:sz w:val="20"/>
                <w:lang w:val="es-ES_tradnl"/>
              </w:rPr>
            </w:pPr>
            <w:r w:rsidRPr="003D6AD4">
              <w:rPr>
                <w:color w:val="000000"/>
                <w:sz w:val="20"/>
                <w:szCs w:val="20"/>
                <w:lang w:val="es-ES_tradnl"/>
              </w:rPr>
              <w:t xml:space="preserve">HCFC-141b </w:t>
            </w:r>
            <w:r w:rsidR="00A14641" w:rsidRPr="003D6AD4">
              <w:rPr>
                <w:sz w:val="20"/>
                <w:lang w:val="es-ES_tradnl"/>
              </w:rPr>
              <w:t>en polioles premezclados</w:t>
            </w:r>
          </w:p>
          <w:p w14:paraId="4C59F432" w14:textId="16C94A4E" w:rsidR="00570DFC" w:rsidRPr="003D6AD4" w:rsidRDefault="00A14641" w:rsidP="00A14641">
            <w:pPr>
              <w:jc w:val="left"/>
              <w:rPr>
                <w:color w:val="000000"/>
                <w:sz w:val="20"/>
                <w:szCs w:val="20"/>
                <w:lang w:val="es-ES_tradnl"/>
              </w:rPr>
            </w:pPr>
            <w:r w:rsidRPr="003D6AD4">
              <w:rPr>
                <w:sz w:val="20"/>
                <w:lang w:val="es-ES_tradnl"/>
              </w:rPr>
              <w:t>importados</w:t>
            </w:r>
            <w:r w:rsidR="00570DFC" w:rsidRPr="003D6AD4">
              <w:rPr>
                <w:color w:val="000000"/>
                <w:sz w:val="20"/>
                <w:szCs w:val="20"/>
                <w:lang w:val="es-ES_tradnl"/>
              </w:rPr>
              <w:t xml:space="preserve">* </w:t>
            </w:r>
          </w:p>
        </w:tc>
        <w:tc>
          <w:tcPr>
            <w:tcW w:w="545" w:type="pct"/>
            <w:tcBorders>
              <w:top w:val="single" w:sz="4" w:space="0" w:color="auto"/>
              <w:left w:val="nil"/>
              <w:bottom w:val="single" w:sz="4" w:space="0" w:color="auto"/>
              <w:right w:val="single" w:sz="4" w:space="0" w:color="auto"/>
            </w:tcBorders>
            <w:shd w:val="clear" w:color="auto" w:fill="auto"/>
            <w:noWrap/>
            <w:tcMar>
              <w:left w:w="115" w:type="dxa"/>
              <w:right w:w="173" w:type="dxa"/>
            </w:tcMar>
          </w:tcPr>
          <w:p w14:paraId="31FA01B3" w14:textId="25AE0760" w:rsidR="00570DFC" w:rsidRPr="003D6AD4" w:rsidRDefault="00570DFC" w:rsidP="00794CE2">
            <w:pPr>
              <w:jc w:val="right"/>
              <w:rPr>
                <w:color w:val="000000"/>
                <w:sz w:val="20"/>
                <w:szCs w:val="20"/>
                <w:lang w:val="es-ES_tradnl"/>
              </w:rPr>
            </w:pPr>
            <w:r w:rsidRPr="003D6AD4">
              <w:rPr>
                <w:color w:val="000000"/>
                <w:sz w:val="20"/>
                <w:szCs w:val="20"/>
                <w:lang w:val="es-ES_tradnl"/>
              </w:rPr>
              <w:t>4</w:t>
            </w:r>
            <w:r w:rsidR="00257324" w:rsidRPr="003D6AD4">
              <w:rPr>
                <w:color w:val="000000"/>
                <w:sz w:val="20"/>
                <w:szCs w:val="20"/>
                <w:lang w:val="es-ES_tradnl"/>
              </w:rPr>
              <w:t>,</w:t>
            </w:r>
            <w:r w:rsidRPr="003D6AD4">
              <w:rPr>
                <w:color w:val="000000"/>
                <w:sz w:val="20"/>
                <w:szCs w:val="20"/>
                <w:lang w:val="es-ES_tradnl"/>
              </w:rPr>
              <w:t>61</w:t>
            </w:r>
          </w:p>
        </w:tc>
        <w:tc>
          <w:tcPr>
            <w:tcW w:w="545" w:type="pct"/>
            <w:tcBorders>
              <w:top w:val="single" w:sz="4" w:space="0" w:color="auto"/>
              <w:left w:val="nil"/>
              <w:bottom w:val="single" w:sz="4" w:space="0" w:color="auto"/>
              <w:right w:val="single" w:sz="4" w:space="0" w:color="auto"/>
            </w:tcBorders>
            <w:tcMar>
              <w:left w:w="115" w:type="dxa"/>
              <w:right w:w="173" w:type="dxa"/>
            </w:tcMar>
          </w:tcPr>
          <w:p w14:paraId="5F1FFA34" w14:textId="439664C6" w:rsidR="00570DFC" w:rsidRPr="003D6AD4" w:rsidRDefault="00570DFC" w:rsidP="00794CE2">
            <w:pPr>
              <w:jc w:val="right"/>
              <w:rPr>
                <w:sz w:val="20"/>
                <w:szCs w:val="20"/>
                <w:lang w:val="es-ES_tradnl"/>
              </w:rPr>
            </w:pPr>
            <w:r w:rsidRPr="003D6AD4">
              <w:rPr>
                <w:sz w:val="20"/>
                <w:szCs w:val="20"/>
                <w:lang w:val="es-ES_tradnl"/>
              </w:rPr>
              <w:t>4</w:t>
            </w:r>
            <w:r w:rsidR="00257324" w:rsidRPr="003D6AD4">
              <w:rPr>
                <w:sz w:val="20"/>
                <w:szCs w:val="20"/>
                <w:lang w:val="es-ES_tradnl"/>
              </w:rPr>
              <w:t>,</w:t>
            </w:r>
            <w:r w:rsidRPr="003D6AD4">
              <w:rPr>
                <w:sz w:val="20"/>
                <w:szCs w:val="20"/>
                <w:lang w:val="es-ES_tradnl"/>
              </w:rPr>
              <w:t>75</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68CE9659" w14:textId="7B71ACB2" w:rsidR="00570DFC" w:rsidRPr="003D6AD4" w:rsidRDefault="00570DFC" w:rsidP="00794CE2">
            <w:pPr>
              <w:jc w:val="right"/>
              <w:rPr>
                <w:sz w:val="20"/>
                <w:szCs w:val="20"/>
                <w:lang w:val="es-ES_tradnl"/>
              </w:rPr>
            </w:pPr>
            <w:r w:rsidRPr="003D6AD4">
              <w:rPr>
                <w:sz w:val="20"/>
                <w:szCs w:val="20"/>
                <w:lang w:val="es-ES_tradnl"/>
              </w:rPr>
              <w:t>0</w:t>
            </w:r>
            <w:r w:rsidR="00257324" w:rsidRPr="003D6AD4">
              <w:rPr>
                <w:sz w:val="20"/>
                <w:szCs w:val="20"/>
                <w:lang w:val="es-ES_tradnl"/>
              </w:rPr>
              <w:t>,</w:t>
            </w:r>
            <w:r w:rsidRPr="003D6AD4">
              <w:rPr>
                <w:sz w:val="20"/>
                <w:szCs w:val="20"/>
                <w:lang w:val="es-ES_tradnl"/>
              </w:rPr>
              <w:t>00</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586ABF07" w14:textId="0816A181"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0</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00</w:t>
            </w:r>
          </w:p>
        </w:tc>
        <w:tc>
          <w:tcPr>
            <w:tcW w:w="545" w:type="pct"/>
            <w:tcBorders>
              <w:top w:val="single" w:sz="4" w:space="0" w:color="auto"/>
              <w:left w:val="single" w:sz="4" w:space="0" w:color="auto"/>
              <w:bottom w:val="single" w:sz="4" w:space="0" w:color="auto"/>
              <w:right w:val="single" w:sz="4" w:space="0" w:color="auto"/>
            </w:tcBorders>
            <w:tcMar>
              <w:left w:w="115" w:type="dxa"/>
              <w:right w:w="173" w:type="dxa"/>
            </w:tcMar>
          </w:tcPr>
          <w:p w14:paraId="122F6290" w14:textId="631B5CF5"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0</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00</w:t>
            </w:r>
          </w:p>
        </w:tc>
        <w:tc>
          <w:tcPr>
            <w:tcW w:w="545" w:type="pct"/>
            <w:tcBorders>
              <w:top w:val="single" w:sz="4" w:space="0" w:color="auto"/>
              <w:left w:val="single" w:sz="4" w:space="0" w:color="auto"/>
              <w:bottom w:val="single" w:sz="4" w:space="0" w:color="auto"/>
              <w:right w:val="single" w:sz="4" w:space="0" w:color="auto"/>
            </w:tcBorders>
            <w:shd w:val="clear" w:color="auto" w:fill="auto"/>
            <w:noWrap/>
            <w:tcMar>
              <w:left w:w="115" w:type="dxa"/>
              <w:right w:w="173" w:type="dxa"/>
            </w:tcMar>
          </w:tcPr>
          <w:p w14:paraId="3EE4DAD2" w14:textId="03D26426" w:rsidR="00570DFC" w:rsidRPr="003D6AD4" w:rsidRDefault="00570DFC" w:rsidP="00794CE2">
            <w:pPr>
              <w:jc w:val="right"/>
              <w:rPr>
                <w:rFonts w:eastAsiaTheme="minorHAnsi"/>
                <w:color w:val="000000"/>
                <w:sz w:val="20"/>
                <w:szCs w:val="20"/>
                <w:lang w:val="es-ES_tradnl"/>
              </w:rPr>
            </w:pPr>
            <w:r w:rsidRPr="003D6AD4">
              <w:rPr>
                <w:rFonts w:eastAsiaTheme="minorHAnsi"/>
                <w:color w:val="000000"/>
                <w:sz w:val="20"/>
                <w:szCs w:val="20"/>
                <w:lang w:val="es-ES_tradnl"/>
              </w:rPr>
              <w:t>1</w:t>
            </w:r>
            <w:r w:rsidR="00257324" w:rsidRPr="003D6AD4">
              <w:rPr>
                <w:rFonts w:eastAsiaTheme="minorHAnsi"/>
                <w:color w:val="000000"/>
                <w:sz w:val="20"/>
                <w:szCs w:val="20"/>
                <w:lang w:val="es-ES_tradnl"/>
              </w:rPr>
              <w:t>,</w:t>
            </w:r>
            <w:r w:rsidRPr="003D6AD4">
              <w:rPr>
                <w:rFonts w:eastAsiaTheme="minorHAnsi"/>
                <w:color w:val="000000"/>
                <w:sz w:val="20"/>
                <w:szCs w:val="20"/>
                <w:lang w:val="es-ES_tradnl"/>
              </w:rPr>
              <w:t>10**</w:t>
            </w:r>
          </w:p>
        </w:tc>
      </w:tr>
    </w:tbl>
    <w:p w14:paraId="0A5D7EA6" w14:textId="70D0CE7E" w:rsidR="00570DFC" w:rsidRPr="003D6AD4" w:rsidRDefault="00570DFC" w:rsidP="00570DFC">
      <w:pPr>
        <w:rPr>
          <w:color w:val="000000"/>
          <w:sz w:val="19"/>
          <w:szCs w:val="19"/>
          <w:lang w:val="es-ES_tradnl"/>
        </w:rPr>
      </w:pPr>
      <w:r w:rsidRPr="003D6AD4">
        <w:rPr>
          <w:color w:val="000000"/>
          <w:sz w:val="19"/>
          <w:szCs w:val="19"/>
          <w:lang w:val="es-ES_tradnl"/>
        </w:rPr>
        <w:t>*</w:t>
      </w:r>
      <w:r w:rsidR="00A14641" w:rsidRPr="003D6AD4">
        <w:rPr>
          <w:color w:val="000000"/>
          <w:sz w:val="19"/>
          <w:szCs w:val="19"/>
          <w:lang w:val="es-ES_tradnl"/>
        </w:rPr>
        <w:t xml:space="preserve"> Datos del programa de país</w:t>
      </w:r>
    </w:p>
    <w:p w14:paraId="3FD051B0" w14:textId="2AC9F802" w:rsidR="00570DFC" w:rsidRPr="003D6AD4" w:rsidRDefault="00570DFC" w:rsidP="00570DFC">
      <w:pPr>
        <w:rPr>
          <w:sz w:val="19"/>
          <w:szCs w:val="19"/>
          <w:lang w:val="es-ES_tradnl"/>
        </w:rPr>
      </w:pPr>
      <w:r w:rsidRPr="003D6AD4">
        <w:rPr>
          <w:color w:val="000000"/>
          <w:sz w:val="19"/>
          <w:szCs w:val="19"/>
          <w:lang w:val="es-ES_tradnl"/>
        </w:rPr>
        <w:t xml:space="preserve">** </w:t>
      </w:r>
      <w:r w:rsidR="00A14641" w:rsidRPr="003D6AD4">
        <w:rPr>
          <w:color w:val="000000"/>
          <w:sz w:val="19"/>
          <w:szCs w:val="19"/>
          <w:lang w:val="es-ES_tradnl"/>
        </w:rPr>
        <w:t xml:space="preserve">Consumo promedio entre </w:t>
      </w:r>
      <w:r w:rsidRPr="003D6AD4">
        <w:rPr>
          <w:color w:val="000000"/>
          <w:sz w:val="19"/>
          <w:szCs w:val="19"/>
          <w:lang w:val="es-ES_tradnl"/>
        </w:rPr>
        <w:t xml:space="preserve">2007 </w:t>
      </w:r>
      <w:r w:rsidR="00A14641" w:rsidRPr="003D6AD4">
        <w:rPr>
          <w:color w:val="000000"/>
          <w:sz w:val="19"/>
          <w:szCs w:val="19"/>
          <w:lang w:val="es-ES_tradnl"/>
        </w:rPr>
        <w:t xml:space="preserve">y </w:t>
      </w:r>
      <w:r w:rsidRPr="003D6AD4">
        <w:rPr>
          <w:color w:val="000000"/>
          <w:sz w:val="19"/>
          <w:szCs w:val="19"/>
          <w:lang w:val="es-ES_tradnl"/>
        </w:rPr>
        <w:t>2009.</w:t>
      </w:r>
    </w:p>
    <w:p w14:paraId="35DAAD4C" w14:textId="77777777" w:rsidR="00570DFC" w:rsidRPr="003D6AD4" w:rsidRDefault="00570DFC" w:rsidP="00570DFC">
      <w:pPr>
        <w:tabs>
          <w:tab w:val="left" w:pos="5535"/>
        </w:tabs>
        <w:rPr>
          <w:sz w:val="16"/>
          <w:szCs w:val="16"/>
          <w:lang w:val="es-ES_tradnl"/>
        </w:rPr>
      </w:pPr>
    </w:p>
    <w:p w14:paraId="1583AA59" w14:textId="04308374" w:rsidR="00FC5797" w:rsidRPr="003D6AD4" w:rsidRDefault="00FC5797" w:rsidP="00FC5797">
      <w:pPr>
        <w:pStyle w:val="Heading1"/>
        <w:rPr>
          <w:lang w:val="es-ES_tradnl"/>
        </w:rPr>
      </w:pPr>
      <w:r w:rsidRPr="003D6AD4">
        <w:rPr>
          <w:lang w:val="es-ES_tradnl"/>
        </w:rPr>
        <w:t>El</w:t>
      </w:r>
      <w:r w:rsidR="00E36284" w:rsidRPr="003D6AD4">
        <w:rPr>
          <w:spacing w:val="-4"/>
          <w:lang w:val="es-ES_tradnl"/>
        </w:rPr>
        <w:t xml:space="preserve"> </w:t>
      </w:r>
      <w:r w:rsidR="00E36284" w:rsidRPr="003D6AD4">
        <w:rPr>
          <w:lang w:val="es-ES_tradnl"/>
        </w:rPr>
        <w:t>consumo</w:t>
      </w:r>
      <w:r w:rsidR="00E36284" w:rsidRPr="003D6AD4">
        <w:rPr>
          <w:spacing w:val="-4"/>
          <w:lang w:val="es-ES_tradnl"/>
        </w:rPr>
        <w:t xml:space="preserve"> </w:t>
      </w:r>
      <w:r w:rsidR="00E36284" w:rsidRPr="003D6AD4">
        <w:rPr>
          <w:lang w:val="es-ES_tradnl"/>
        </w:rPr>
        <w:t>sigue</w:t>
      </w:r>
      <w:r w:rsidR="00E36284" w:rsidRPr="003D6AD4">
        <w:rPr>
          <w:spacing w:val="-1"/>
          <w:lang w:val="es-ES_tradnl"/>
        </w:rPr>
        <w:t xml:space="preserve"> </w:t>
      </w:r>
      <w:r w:rsidR="00E36284" w:rsidRPr="003D6AD4">
        <w:rPr>
          <w:lang w:val="es-ES_tradnl"/>
        </w:rPr>
        <w:t>disminuyendo</w:t>
      </w:r>
      <w:r w:rsidR="00E36284" w:rsidRPr="003D6AD4">
        <w:rPr>
          <w:spacing w:val="-5"/>
          <w:lang w:val="es-ES_tradnl"/>
        </w:rPr>
        <w:t xml:space="preserve"> </w:t>
      </w:r>
      <w:r w:rsidR="00E36284" w:rsidRPr="003D6AD4">
        <w:rPr>
          <w:lang w:val="es-ES_tradnl"/>
        </w:rPr>
        <w:t>gracias</w:t>
      </w:r>
      <w:r w:rsidR="00E36284" w:rsidRPr="003D6AD4">
        <w:rPr>
          <w:spacing w:val="-2"/>
          <w:lang w:val="es-ES_tradnl"/>
        </w:rPr>
        <w:t xml:space="preserve"> </w:t>
      </w:r>
      <w:r w:rsidR="00E36284" w:rsidRPr="003D6AD4">
        <w:rPr>
          <w:lang w:val="es-ES_tradnl"/>
        </w:rPr>
        <w:t>a</w:t>
      </w:r>
      <w:r w:rsidR="00E36284" w:rsidRPr="003D6AD4">
        <w:rPr>
          <w:spacing w:val="-5"/>
          <w:lang w:val="es-ES_tradnl"/>
        </w:rPr>
        <w:t xml:space="preserve"> </w:t>
      </w:r>
      <w:r w:rsidR="00E36284" w:rsidRPr="003D6AD4">
        <w:rPr>
          <w:lang w:val="es-ES_tradnl"/>
        </w:rPr>
        <w:t>la</w:t>
      </w:r>
      <w:r w:rsidR="00E36284" w:rsidRPr="003D6AD4">
        <w:rPr>
          <w:spacing w:val="-2"/>
          <w:lang w:val="es-ES_tradnl"/>
        </w:rPr>
        <w:t xml:space="preserve"> </w:t>
      </w:r>
      <w:r w:rsidR="00E36284" w:rsidRPr="003D6AD4">
        <w:rPr>
          <w:lang w:val="es-ES_tradnl"/>
        </w:rPr>
        <w:t>aplicación</w:t>
      </w:r>
      <w:r w:rsidR="00E36284" w:rsidRPr="003D6AD4">
        <w:rPr>
          <w:spacing w:val="-6"/>
          <w:lang w:val="es-ES_tradnl"/>
        </w:rPr>
        <w:t xml:space="preserve"> </w:t>
      </w:r>
      <w:r w:rsidR="00E36284" w:rsidRPr="003D6AD4">
        <w:rPr>
          <w:lang w:val="es-ES_tradnl"/>
        </w:rPr>
        <w:t>del</w:t>
      </w:r>
      <w:r w:rsidR="00E36284" w:rsidRPr="003D6AD4">
        <w:rPr>
          <w:spacing w:val="-4"/>
          <w:lang w:val="es-ES_tradnl"/>
        </w:rPr>
        <w:t xml:space="preserve"> </w:t>
      </w:r>
      <w:r w:rsidR="00E36284" w:rsidRPr="003D6AD4">
        <w:rPr>
          <w:lang w:val="es-ES_tradnl"/>
        </w:rPr>
        <w:t>plan</w:t>
      </w:r>
      <w:r w:rsidR="00E36284" w:rsidRPr="003D6AD4">
        <w:rPr>
          <w:spacing w:val="-3"/>
          <w:lang w:val="es-ES_tradnl"/>
        </w:rPr>
        <w:t xml:space="preserve"> </w:t>
      </w:r>
      <w:r w:rsidR="00E36284" w:rsidRPr="003D6AD4">
        <w:rPr>
          <w:lang w:val="es-ES_tradnl"/>
        </w:rPr>
        <w:t>de</w:t>
      </w:r>
      <w:r w:rsidR="00E36284" w:rsidRPr="003D6AD4">
        <w:rPr>
          <w:spacing w:val="-4"/>
          <w:lang w:val="es-ES_tradnl"/>
        </w:rPr>
        <w:t xml:space="preserve"> </w:t>
      </w:r>
      <w:r w:rsidR="00E36284" w:rsidRPr="003D6AD4">
        <w:rPr>
          <w:lang w:val="es-ES_tradnl"/>
        </w:rPr>
        <w:t>gestión</w:t>
      </w:r>
      <w:r w:rsidR="00E36284" w:rsidRPr="003D6AD4">
        <w:rPr>
          <w:spacing w:val="-3"/>
          <w:lang w:val="es-ES_tradnl"/>
        </w:rPr>
        <w:t xml:space="preserve"> </w:t>
      </w:r>
      <w:r w:rsidR="00E36284" w:rsidRPr="003D6AD4">
        <w:rPr>
          <w:lang w:val="es-ES_tradnl"/>
        </w:rPr>
        <w:t>de</w:t>
      </w:r>
      <w:r w:rsidR="00E36284" w:rsidRPr="003D6AD4">
        <w:rPr>
          <w:spacing w:val="-4"/>
          <w:lang w:val="es-ES_tradnl"/>
        </w:rPr>
        <w:t xml:space="preserve"> </w:t>
      </w:r>
      <w:r w:rsidR="00E36284" w:rsidRPr="003D6AD4">
        <w:rPr>
          <w:lang w:val="es-ES_tradnl"/>
        </w:rPr>
        <w:t xml:space="preserve">eliminación de los HCFC, en particular </w:t>
      </w:r>
      <w:r w:rsidR="00A5109A">
        <w:rPr>
          <w:lang w:val="es-ES_tradnl"/>
        </w:rPr>
        <w:t xml:space="preserve">debido a la </w:t>
      </w:r>
      <w:r w:rsidR="00E36284" w:rsidRPr="003D6AD4">
        <w:rPr>
          <w:lang w:val="es-ES_tradnl"/>
        </w:rPr>
        <w:t xml:space="preserve">completa eliminación del HCFC-141b puro y </w:t>
      </w:r>
      <w:r w:rsidR="00A5109A">
        <w:rPr>
          <w:lang w:val="es-ES_tradnl"/>
        </w:rPr>
        <w:t xml:space="preserve">presente </w:t>
      </w:r>
      <w:r w:rsidR="00E36284" w:rsidRPr="003D6AD4">
        <w:rPr>
          <w:lang w:val="es-ES_tradnl"/>
        </w:rPr>
        <w:t>en polioles premezclados (desde 2017) y de</w:t>
      </w:r>
      <w:r w:rsidR="00A5109A">
        <w:rPr>
          <w:lang w:val="es-ES_tradnl"/>
        </w:rPr>
        <w:t>l</w:t>
      </w:r>
      <w:r w:rsidR="00E36284" w:rsidRPr="003D6AD4">
        <w:rPr>
          <w:lang w:val="es-ES_tradnl"/>
        </w:rPr>
        <w:t xml:space="preserve"> HCFC</w:t>
      </w:r>
      <w:r w:rsidR="00E36284" w:rsidRPr="003D6AD4">
        <w:rPr>
          <w:lang w:val="es-ES_tradnl"/>
        </w:rPr>
        <w:noBreakHyphen/>
        <w:t>142b (desde 2015) en la fabricación de espumas</w:t>
      </w:r>
      <w:r w:rsidR="00A5109A">
        <w:rPr>
          <w:lang w:val="es-ES_tradnl"/>
        </w:rPr>
        <w:t>, las</w:t>
      </w:r>
      <w:r w:rsidR="00E36284" w:rsidRPr="003D6AD4">
        <w:rPr>
          <w:lang w:val="es-ES_tradnl"/>
        </w:rPr>
        <w:t xml:space="preserve"> </w:t>
      </w:r>
      <w:r w:rsidR="00A5109A">
        <w:rPr>
          <w:lang w:val="es-ES_tradnl"/>
        </w:rPr>
        <w:t xml:space="preserve">actividades del sector de servicio y mantenimiento </w:t>
      </w:r>
      <w:r w:rsidR="00A5109A" w:rsidRPr="00A5109A">
        <w:rPr>
          <w:lang w:val="es-ES"/>
        </w:rPr>
        <w:t>(</w:t>
      </w:r>
      <w:r w:rsidR="00A5109A">
        <w:rPr>
          <w:lang w:val="es-ES"/>
        </w:rPr>
        <w:t xml:space="preserve">consumo reducido de </w:t>
      </w:r>
      <w:r w:rsidR="00A5109A" w:rsidRPr="00A5109A">
        <w:rPr>
          <w:lang w:val="es-ES"/>
        </w:rPr>
        <w:t>HCFC-22)</w:t>
      </w:r>
      <w:r w:rsidR="00A5109A">
        <w:rPr>
          <w:lang w:val="es-ES"/>
        </w:rPr>
        <w:t xml:space="preserve"> y la aplicación de reglamentos y prestación de asistencia técnica</w:t>
      </w:r>
      <w:r w:rsidRPr="003D6AD4">
        <w:rPr>
          <w:lang w:val="es-ES_tradnl"/>
        </w:rPr>
        <w:t xml:space="preserve">. El HCFC-123 se consume en forma intermitente para </w:t>
      </w:r>
      <w:r w:rsidR="00A5109A">
        <w:rPr>
          <w:lang w:val="es-ES_tradnl"/>
        </w:rPr>
        <w:t xml:space="preserve">mantener </w:t>
      </w:r>
      <w:r w:rsidRPr="003D6AD4">
        <w:rPr>
          <w:lang w:val="es-ES_tradnl"/>
        </w:rPr>
        <w:t xml:space="preserve">enfriadores. </w:t>
      </w:r>
    </w:p>
    <w:p w14:paraId="5709669B" w14:textId="4C2E8EEC" w:rsidR="00570DFC" w:rsidRPr="003D6AD4" w:rsidRDefault="00FC5797" w:rsidP="00570DFC">
      <w:pPr>
        <w:rPr>
          <w:i/>
          <w:lang w:val="es-ES_tradnl"/>
        </w:rPr>
      </w:pPr>
      <w:r w:rsidRPr="003D6AD4">
        <w:rPr>
          <w:i/>
          <w:lang w:val="es-ES_tradnl"/>
        </w:rPr>
        <w:t>Informe sobre la ejecución del programa de país</w:t>
      </w:r>
    </w:p>
    <w:p w14:paraId="1EB23721" w14:textId="77777777" w:rsidR="00570DFC" w:rsidRPr="003D6AD4" w:rsidRDefault="00570DFC" w:rsidP="00570DFC">
      <w:pPr>
        <w:rPr>
          <w:lang w:val="es-ES_tradnl"/>
        </w:rPr>
      </w:pPr>
    </w:p>
    <w:p w14:paraId="35F9B944" w14:textId="71862088" w:rsidR="00570DFC" w:rsidRPr="003D6AD4" w:rsidRDefault="00A8304B" w:rsidP="00A8304B">
      <w:pPr>
        <w:pStyle w:val="Heading1"/>
        <w:rPr>
          <w:lang w:val="es-ES_tradnl"/>
        </w:rPr>
      </w:pPr>
      <w:r w:rsidRPr="003D6AD4">
        <w:rPr>
          <w:lang w:val="es-ES_tradnl"/>
        </w:rPr>
        <w:t>El Gobierno de Omán informó datos sobre el consumo de HCFC por sectores en el informe sobre la ejecución del programa de país correspondiente a 2019, que concuerdan con los datos comunicados con arreglo al artículo 7 del Protocolo de Montreal.</w:t>
      </w:r>
    </w:p>
    <w:p w14:paraId="48453C18" w14:textId="53FC8778" w:rsidR="00570DFC" w:rsidRPr="003D6AD4" w:rsidRDefault="00A8304B" w:rsidP="00003956">
      <w:pPr>
        <w:keepNext/>
        <w:keepLines/>
        <w:rPr>
          <w:i/>
          <w:lang w:val="es-ES_tradnl"/>
        </w:rPr>
      </w:pPr>
      <w:r w:rsidRPr="003D6AD4">
        <w:rPr>
          <w:i/>
          <w:lang w:val="es-ES_tradnl"/>
        </w:rPr>
        <w:lastRenderedPageBreak/>
        <w:t>Informe de verificación</w:t>
      </w:r>
    </w:p>
    <w:p w14:paraId="231F4F1E" w14:textId="77777777" w:rsidR="00570DFC" w:rsidRPr="003D6AD4" w:rsidRDefault="00570DFC" w:rsidP="00003956">
      <w:pPr>
        <w:keepNext/>
        <w:keepLines/>
        <w:rPr>
          <w:lang w:val="es-ES_tradnl"/>
        </w:rPr>
      </w:pPr>
    </w:p>
    <w:p w14:paraId="3FF343DB" w14:textId="31DCED8A" w:rsidR="00D9603E" w:rsidRPr="003D6AD4" w:rsidRDefault="00591E0F" w:rsidP="00003956">
      <w:pPr>
        <w:pStyle w:val="Heading1"/>
        <w:keepNext/>
        <w:keepLines/>
        <w:rPr>
          <w:lang w:val="es-ES_tradnl"/>
        </w:rPr>
      </w:pPr>
      <w:r w:rsidRPr="003D6AD4">
        <w:rPr>
          <w:lang w:val="es-ES_tradnl"/>
        </w:rPr>
        <w:t xml:space="preserve">En el informe de verificación quedó confirmado que el Gobierno está aplicando un sistema de concesión de licencias y de cupos para las importaciones y exportaciones de HCFC y que el consumo total de HCFC </w:t>
      </w:r>
      <w:r w:rsidR="000A52C8">
        <w:rPr>
          <w:lang w:val="es-ES_tradnl"/>
        </w:rPr>
        <w:t>notificado con arreglo al artículo 7 del Protocolo de Montreal de</w:t>
      </w:r>
      <w:r w:rsidRPr="003D6AD4">
        <w:rPr>
          <w:lang w:val="es-ES_tradnl"/>
        </w:rPr>
        <w:t xml:space="preserve"> 2018 </w:t>
      </w:r>
      <w:r w:rsidR="000A52C8">
        <w:rPr>
          <w:lang w:val="es-ES_tradnl"/>
        </w:rPr>
        <w:t>a</w:t>
      </w:r>
      <w:r w:rsidRPr="003D6AD4">
        <w:rPr>
          <w:lang w:val="es-ES_tradnl"/>
        </w:rPr>
        <w:t xml:space="preserve"> 2019 era correcto (como figura en el cuadro 1 anterior), salvo </w:t>
      </w:r>
      <w:r w:rsidR="000A52C8">
        <w:rPr>
          <w:lang w:val="es-ES_tradnl"/>
        </w:rPr>
        <w:t xml:space="preserve">el correspondiente a </w:t>
      </w:r>
      <w:r w:rsidRPr="003D6AD4">
        <w:rPr>
          <w:lang w:val="es-ES_tradnl"/>
        </w:rPr>
        <w:t>2018</w:t>
      </w:r>
      <w:r w:rsidR="000A52C8">
        <w:rPr>
          <w:lang w:val="es-ES_tradnl"/>
        </w:rPr>
        <w:t>,</w:t>
      </w:r>
      <w:r w:rsidRPr="003D6AD4">
        <w:rPr>
          <w:lang w:val="es-ES_tradnl"/>
        </w:rPr>
        <w:t xml:space="preserve"> dado que no se llegó a realizar una importación prevista de 1,12 tm (0,06 toneladas PAO) de HCFC-22 para la cual se emitió un cupo para una empresa, con lo cual el consumo verificado fue de 19,11 toneladas PAO.</w:t>
      </w:r>
      <w:r w:rsidR="00570DFC" w:rsidRPr="003D6AD4">
        <w:rPr>
          <w:lang w:val="es-ES_tradnl"/>
        </w:rPr>
        <w:t xml:space="preserve"> </w:t>
      </w:r>
      <w:r w:rsidRPr="003D6AD4">
        <w:rPr>
          <w:lang w:val="es-ES_tradnl"/>
        </w:rPr>
        <w:t>E</w:t>
      </w:r>
      <w:r w:rsidR="00380EE8" w:rsidRPr="003D6AD4">
        <w:rPr>
          <w:lang w:val="es-ES_tradnl"/>
        </w:rPr>
        <w:t>l PNUMA</w:t>
      </w:r>
      <w:r w:rsidRPr="003D6AD4">
        <w:rPr>
          <w:lang w:val="es-ES_tradnl"/>
        </w:rPr>
        <w:t xml:space="preserve"> seguirá trabajando con la dependencia nacional del ozono </w:t>
      </w:r>
      <w:r w:rsidR="00570DFC" w:rsidRPr="003D6AD4">
        <w:rPr>
          <w:lang w:val="es-ES_tradnl"/>
        </w:rPr>
        <w:t>(</w:t>
      </w:r>
      <w:r w:rsidRPr="003D6AD4">
        <w:rPr>
          <w:lang w:val="es-ES_tradnl"/>
        </w:rPr>
        <w:t>DNO</w:t>
      </w:r>
      <w:r w:rsidR="00570DFC" w:rsidRPr="003D6AD4">
        <w:rPr>
          <w:lang w:val="es-ES_tradnl"/>
        </w:rPr>
        <w:t xml:space="preserve">) </w:t>
      </w:r>
      <w:r w:rsidRPr="003D6AD4">
        <w:rPr>
          <w:lang w:val="es-ES_tradnl"/>
        </w:rPr>
        <w:t xml:space="preserve">para seguir </w:t>
      </w:r>
      <w:r w:rsidR="000A52C8">
        <w:rPr>
          <w:lang w:val="es-ES_tradnl"/>
        </w:rPr>
        <w:t xml:space="preserve">mejorando </w:t>
      </w:r>
      <w:r w:rsidRPr="003D6AD4">
        <w:rPr>
          <w:lang w:val="es-ES_tradnl"/>
        </w:rPr>
        <w:t xml:space="preserve">la recopilación de datos del país </w:t>
      </w:r>
      <w:r w:rsidR="000A52C8">
        <w:rPr>
          <w:lang w:val="es-ES_tradnl"/>
        </w:rPr>
        <w:t xml:space="preserve">de modo que permita registrar debidamente </w:t>
      </w:r>
      <w:r w:rsidRPr="003D6AD4">
        <w:rPr>
          <w:lang w:val="es-ES_tradnl"/>
        </w:rPr>
        <w:t>los datos sobre las importaciones reales</w:t>
      </w:r>
      <w:r w:rsidR="00570DFC" w:rsidRPr="003D6AD4">
        <w:rPr>
          <w:lang w:val="es-ES_tradnl"/>
        </w:rPr>
        <w:t xml:space="preserve">. </w:t>
      </w:r>
      <w:r w:rsidRPr="003D6AD4">
        <w:rPr>
          <w:lang w:val="es-ES_tradnl"/>
        </w:rPr>
        <w:t>El Gobierno corregirá los datos de 2018 presentados con arreglo al artículo 7 del Protocolo de Montreal y en virtud del informe del programa de país</w:t>
      </w:r>
      <w:r w:rsidR="00570DFC" w:rsidRPr="003D6AD4">
        <w:rPr>
          <w:lang w:val="es-ES_tradnl"/>
        </w:rPr>
        <w:t>.</w:t>
      </w:r>
      <w:r w:rsidRPr="003D6AD4">
        <w:rPr>
          <w:lang w:val="es-ES_tradnl"/>
        </w:rPr>
        <w:t xml:space="preserve"> </w:t>
      </w:r>
      <w:r w:rsidR="00D9603E" w:rsidRPr="003D6AD4">
        <w:rPr>
          <w:lang w:val="es-ES_tradnl"/>
        </w:rPr>
        <w:t xml:space="preserve">En la verificación se llegó a la conclusión de que Omán </w:t>
      </w:r>
      <w:r w:rsidRPr="003D6AD4">
        <w:rPr>
          <w:lang w:val="es-ES_tradnl"/>
        </w:rPr>
        <w:t>cumple con el Protocolo de Montreal y que la aplicación de los reglamentos para la protección de la capa de ozono y el sistema de concesión de licencias han logrado una reducción considerable del consumo de los HCFC</w:t>
      </w:r>
      <w:r w:rsidR="00D9603E" w:rsidRPr="003D6AD4">
        <w:rPr>
          <w:lang w:val="es-ES_tradnl"/>
        </w:rPr>
        <w:t>.</w:t>
      </w:r>
    </w:p>
    <w:p w14:paraId="2506A7FD" w14:textId="20F7702B" w:rsidR="00570DFC" w:rsidRPr="003D6AD4" w:rsidRDefault="00A8304B" w:rsidP="00570DFC">
      <w:pPr>
        <w:rPr>
          <w:u w:val="single"/>
          <w:lang w:val="es-ES_tradnl"/>
        </w:rPr>
      </w:pPr>
      <w:r w:rsidRPr="003D6AD4">
        <w:rPr>
          <w:u w:val="single"/>
          <w:lang w:val="es-ES_tradnl"/>
        </w:rPr>
        <w:t>Informe sobre l</w:t>
      </w:r>
      <w:r w:rsidR="00191185">
        <w:rPr>
          <w:u w:val="single"/>
          <w:lang w:val="es-ES_tradnl"/>
        </w:rPr>
        <w:t xml:space="preserve">a marcha de las actividades de </w:t>
      </w:r>
      <w:r w:rsidRPr="003D6AD4">
        <w:rPr>
          <w:u w:val="single"/>
          <w:lang w:val="es-ES_tradnl"/>
        </w:rPr>
        <w:t xml:space="preserve">ejecución del segundo tramo del PGEH </w:t>
      </w:r>
    </w:p>
    <w:p w14:paraId="0B676936" w14:textId="77777777" w:rsidR="00570DFC" w:rsidRPr="003D6AD4" w:rsidRDefault="00570DFC" w:rsidP="00570DFC">
      <w:pPr>
        <w:rPr>
          <w:lang w:val="es-ES_tradnl"/>
        </w:rPr>
      </w:pPr>
    </w:p>
    <w:p w14:paraId="193BEDFF" w14:textId="1B809573" w:rsidR="00570DFC" w:rsidRPr="003D6AD4" w:rsidRDefault="00A8304B" w:rsidP="00570DFC">
      <w:pPr>
        <w:rPr>
          <w:i/>
          <w:lang w:val="es-ES_tradnl"/>
        </w:rPr>
      </w:pPr>
      <w:r w:rsidRPr="003D6AD4">
        <w:rPr>
          <w:i/>
          <w:lang w:val="es-ES_tradnl"/>
        </w:rPr>
        <w:t>Marco jurídico</w:t>
      </w:r>
    </w:p>
    <w:p w14:paraId="2B261E03" w14:textId="77777777" w:rsidR="00570DFC" w:rsidRPr="003D6AD4" w:rsidRDefault="00570DFC" w:rsidP="00570DFC">
      <w:pPr>
        <w:rPr>
          <w:lang w:val="es-ES_tradnl"/>
        </w:rPr>
      </w:pPr>
    </w:p>
    <w:p w14:paraId="705A32C7" w14:textId="2E5BD4DA" w:rsidR="00570DFC" w:rsidRPr="003D6AD4" w:rsidRDefault="003F58EB" w:rsidP="00570DFC">
      <w:pPr>
        <w:pStyle w:val="Heading1"/>
        <w:rPr>
          <w:lang w:val="es-ES_tradnl"/>
        </w:rPr>
      </w:pPr>
      <w:r w:rsidRPr="003D6AD4">
        <w:rPr>
          <w:lang w:val="es-ES_tradnl"/>
        </w:rPr>
        <w:t xml:space="preserve">El sistema electrónico de concesión de licencias desarrollado en el marco de la etapa I del PGEH ha estado en funcionamiento desde </w:t>
      </w:r>
      <w:r w:rsidR="00570DFC" w:rsidRPr="003D6AD4">
        <w:rPr>
          <w:lang w:val="es-ES_tradnl"/>
        </w:rPr>
        <w:t xml:space="preserve">2016, </w:t>
      </w:r>
      <w:r w:rsidRPr="003D6AD4">
        <w:rPr>
          <w:lang w:val="es-ES_tradnl"/>
        </w:rPr>
        <w:t xml:space="preserve">mejorando el control de </w:t>
      </w:r>
      <w:r w:rsidR="000A52C8">
        <w:rPr>
          <w:lang w:val="es-ES_tradnl"/>
        </w:rPr>
        <w:t xml:space="preserve">las </w:t>
      </w:r>
      <w:r w:rsidRPr="003D6AD4">
        <w:rPr>
          <w:lang w:val="es-ES_tradnl"/>
        </w:rPr>
        <w:t>SAO y contribuyendo a asegurar el cumplimiento del calendario de eliminación de los HCFC en el país</w:t>
      </w:r>
      <w:r w:rsidR="00570DFC" w:rsidRPr="003D6AD4">
        <w:rPr>
          <w:lang w:val="es-ES_tradnl"/>
        </w:rPr>
        <w:t xml:space="preserve">. </w:t>
      </w:r>
      <w:r w:rsidRPr="003D6AD4">
        <w:rPr>
          <w:lang w:val="es-ES_tradnl"/>
        </w:rPr>
        <w:t>Conforme al reglamento, ya no se emiten permisos para la importación de</w:t>
      </w:r>
      <w:r w:rsidR="00570DFC" w:rsidRPr="003D6AD4">
        <w:rPr>
          <w:lang w:val="es-ES_tradnl"/>
        </w:rPr>
        <w:t xml:space="preserve"> HCFC-142b, </w:t>
      </w:r>
      <w:r w:rsidRPr="003D6AD4">
        <w:rPr>
          <w:lang w:val="es-ES_tradnl"/>
        </w:rPr>
        <w:t xml:space="preserve">y </w:t>
      </w:r>
      <w:r w:rsidR="00570DFC" w:rsidRPr="003D6AD4">
        <w:rPr>
          <w:lang w:val="es-ES_tradnl"/>
        </w:rPr>
        <w:t xml:space="preserve">HCFC-141b </w:t>
      </w:r>
      <w:r w:rsidRPr="003D6AD4">
        <w:rPr>
          <w:lang w:val="es-ES_tradnl"/>
        </w:rPr>
        <w:t>a granel y presentes en polioles premezclados</w:t>
      </w:r>
      <w:r w:rsidR="000A52C8">
        <w:rPr>
          <w:lang w:val="es-ES_tradnl"/>
        </w:rPr>
        <w:t xml:space="preserve"> </w:t>
      </w:r>
      <w:r w:rsidR="000A52C8" w:rsidRPr="003D6AD4">
        <w:rPr>
          <w:lang w:val="es-ES_tradnl"/>
        </w:rPr>
        <w:t xml:space="preserve">desde </w:t>
      </w:r>
      <w:r w:rsidR="000A52C8">
        <w:rPr>
          <w:lang w:val="es-ES_tradnl"/>
        </w:rPr>
        <w:t xml:space="preserve">el 1 de </w:t>
      </w:r>
      <w:r w:rsidR="000A52C8" w:rsidRPr="003D6AD4">
        <w:rPr>
          <w:lang w:val="es-ES_tradnl"/>
        </w:rPr>
        <w:t>enero de 201</w:t>
      </w:r>
      <w:r w:rsidR="000A52C8">
        <w:rPr>
          <w:lang w:val="es-ES_tradnl"/>
        </w:rPr>
        <w:t xml:space="preserve">5 </w:t>
      </w:r>
      <w:r w:rsidR="000A52C8" w:rsidRPr="003D6AD4">
        <w:rPr>
          <w:lang w:val="es-ES_tradnl"/>
        </w:rPr>
        <w:t xml:space="preserve">y </w:t>
      </w:r>
      <w:r w:rsidR="000A52C8">
        <w:rPr>
          <w:lang w:val="es-ES_tradnl"/>
        </w:rPr>
        <w:t xml:space="preserve">el 1 de </w:t>
      </w:r>
      <w:r w:rsidR="000A52C8" w:rsidRPr="003D6AD4">
        <w:rPr>
          <w:lang w:val="es-ES_tradnl"/>
        </w:rPr>
        <w:t>enero de 2017, respectivamente</w:t>
      </w:r>
      <w:r w:rsidR="00570DFC" w:rsidRPr="003D6AD4">
        <w:rPr>
          <w:lang w:val="es-ES_tradnl"/>
        </w:rPr>
        <w:t xml:space="preserve">. </w:t>
      </w:r>
      <w:r w:rsidRPr="003D6AD4">
        <w:rPr>
          <w:lang w:val="es-ES_tradnl"/>
        </w:rPr>
        <w:t>El 21 de noviembre de 2019</w:t>
      </w:r>
      <w:r w:rsidR="000A52C8">
        <w:rPr>
          <w:lang w:val="es-ES_tradnl"/>
        </w:rPr>
        <w:t>,</w:t>
      </w:r>
      <w:r w:rsidRPr="003D6AD4">
        <w:rPr>
          <w:lang w:val="es-ES_tradnl"/>
        </w:rPr>
        <w:t xml:space="preserve"> </w:t>
      </w:r>
      <w:r w:rsidR="000A52C8">
        <w:rPr>
          <w:lang w:val="es-ES_tradnl"/>
        </w:rPr>
        <w:t xml:space="preserve">se reforzó </w:t>
      </w:r>
      <w:r w:rsidRPr="003D6AD4">
        <w:rPr>
          <w:lang w:val="es-ES_tradnl"/>
        </w:rPr>
        <w:t>dicho reglamento cuando el Gobierno aprobó un decreto que prohibía dichas sustancias</w:t>
      </w:r>
      <w:r w:rsidR="00570DFC" w:rsidRPr="003D6AD4">
        <w:rPr>
          <w:lang w:val="es-ES_tradnl"/>
        </w:rPr>
        <w:t xml:space="preserve">; </w:t>
      </w:r>
      <w:r w:rsidRPr="003D6AD4">
        <w:rPr>
          <w:lang w:val="es-ES_tradnl"/>
        </w:rPr>
        <w:t xml:space="preserve">además, el decreto prohibía la liberación de refrigerantes en la atmósfera durante el servicio, instalación, funcionamiento y </w:t>
      </w:r>
      <w:r w:rsidR="00084D9F" w:rsidRPr="003D6AD4">
        <w:rPr>
          <w:lang w:val="es-ES_tradnl"/>
        </w:rPr>
        <w:t>puesta fuera de servicio de equipos de refrigeración y aire acondicionado</w:t>
      </w:r>
      <w:r w:rsidR="00570DFC" w:rsidRPr="003D6AD4">
        <w:rPr>
          <w:lang w:val="es-ES_tradnl"/>
        </w:rPr>
        <w:t xml:space="preserve">; </w:t>
      </w:r>
      <w:r w:rsidR="00084D9F" w:rsidRPr="003D6AD4">
        <w:rPr>
          <w:lang w:val="es-ES_tradnl"/>
        </w:rPr>
        <w:t>estableció la recuperación y</w:t>
      </w:r>
      <w:r w:rsidR="004069D8">
        <w:rPr>
          <w:lang w:val="es-ES_tradnl"/>
        </w:rPr>
        <w:t xml:space="preserve"> el</w:t>
      </w:r>
      <w:r w:rsidR="00084D9F" w:rsidRPr="003D6AD4">
        <w:rPr>
          <w:lang w:val="es-ES_tradnl"/>
        </w:rPr>
        <w:t xml:space="preserve"> reciclaje obligatorio y la presentación trimestral y obligatoria de informes sobre refrigerante</w:t>
      </w:r>
      <w:r w:rsidR="004069D8">
        <w:rPr>
          <w:lang w:val="es-ES_tradnl"/>
        </w:rPr>
        <w:t>s</w:t>
      </w:r>
      <w:r w:rsidR="00084D9F" w:rsidRPr="003D6AD4">
        <w:rPr>
          <w:lang w:val="es-ES_tradnl"/>
        </w:rPr>
        <w:t xml:space="preserve"> recuperados, reciclados y reutilizados</w:t>
      </w:r>
      <w:r w:rsidR="004069D8">
        <w:rPr>
          <w:lang w:val="es-ES_tradnl"/>
        </w:rPr>
        <w:t xml:space="preserve">, y las </w:t>
      </w:r>
      <w:r w:rsidR="00084D9F" w:rsidRPr="003D6AD4">
        <w:rPr>
          <w:lang w:val="es-ES_tradnl"/>
        </w:rPr>
        <w:t>existencias de refrigerantes no utilizables</w:t>
      </w:r>
      <w:r w:rsidR="00570DFC" w:rsidRPr="003D6AD4">
        <w:rPr>
          <w:lang w:val="es-ES_tradnl"/>
        </w:rPr>
        <w:t>;</w:t>
      </w:r>
      <w:r w:rsidR="00084D9F" w:rsidRPr="003D6AD4">
        <w:rPr>
          <w:lang w:val="es-ES_tradnl"/>
        </w:rPr>
        <w:t xml:space="preserve"> la detección de fugas obligatoria de todas las sustancias controladas de los sistemas de refrigeración y aire acondicionado con una carga mayor de 3 kg</w:t>
      </w:r>
      <w:r w:rsidR="0033004C" w:rsidRPr="003D6AD4">
        <w:rPr>
          <w:lang w:val="es-ES_tradnl"/>
        </w:rPr>
        <w:t xml:space="preserve">, </w:t>
      </w:r>
      <w:r w:rsidR="00084D9F" w:rsidRPr="003D6AD4">
        <w:rPr>
          <w:lang w:val="es-ES_tradnl"/>
        </w:rPr>
        <w:t xml:space="preserve">y la exigencia de que todas las entidades </w:t>
      </w:r>
      <w:r w:rsidR="0033004C" w:rsidRPr="003D6AD4">
        <w:rPr>
          <w:lang w:val="es-ES_tradnl"/>
        </w:rPr>
        <w:t xml:space="preserve">del sector de RAC </w:t>
      </w:r>
      <w:r w:rsidR="00084D9F" w:rsidRPr="003D6AD4">
        <w:rPr>
          <w:lang w:val="es-ES_tradnl"/>
        </w:rPr>
        <w:t>que manipul</w:t>
      </w:r>
      <w:r w:rsidR="0033004C" w:rsidRPr="003D6AD4">
        <w:rPr>
          <w:lang w:val="es-ES_tradnl"/>
        </w:rPr>
        <w:t>e</w:t>
      </w:r>
      <w:r w:rsidR="00084D9F" w:rsidRPr="003D6AD4">
        <w:rPr>
          <w:lang w:val="es-ES_tradnl"/>
        </w:rPr>
        <w:t xml:space="preserve">n SAO obtengan licencias </w:t>
      </w:r>
      <w:r w:rsidR="00570DFC" w:rsidRPr="003D6AD4">
        <w:rPr>
          <w:lang w:val="es-ES_tradnl"/>
        </w:rPr>
        <w:t>(</w:t>
      </w:r>
      <w:r w:rsidR="00084D9F" w:rsidRPr="003D6AD4">
        <w:rPr>
          <w:lang w:val="es-ES_tradnl"/>
        </w:rPr>
        <w:t>es decir, importadores, distribuidores, minoristas y talleres de servicio y mantenimiento</w:t>
      </w:r>
      <w:r w:rsidR="00570DFC" w:rsidRPr="003D6AD4">
        <w:rPr>
          <w:lang w:val="es-ES_tradnl"/>
        </w:rPr>
        <w:t xml:space="preserve">). </w:t>
      </w:r>
      <w:r w:rsidR="0033004C" w:rsidRPr="003D6AD4">
        <w:rPr>
          <w:lang w:val="es-ES_tradnl"/>
        </w:rPr>
        <w:t>La prohibición de utilizar e importar refrigerantes en cilindros desechables, prevista para 2020, aún no se ha aplicado para permitir la finalización de las consultas con las partes interesadas</w:t>
      </w:r>
      <w:r w:rsidR="00570DFC" w:rsidRPr="003D6AD4">
        <w:rPr>
          <w:lang w:val="es-ES_tradnl"/>
        </w:rPr>
        <w:t xml:space="preserve">; </w:t>
      </w:r>
      <w:r w:rsidR="0033004C" w:rsidRPr="003D6AD4">
        <w:rPr>
          <w:lang w:val="es-ES_tradnl"/>
        </w:rPr>
        <w:t xml:space="preserve">se prevé que la prohibición entre en vigor el 1 de enero de 2022, aunque </w:t>
      </w:r>
      <w:r w:rsidR="004069D8">
        <w:rPr>
          <w:lang w:val="es-ES_tradnl"/>
        </w:rPr>
        <w:t xml:space="preserve">esta </w:t>
      </w:r>
      <w:r w:rsidR="0033004C" w:rsidRPr="003D6AD4">
        <w:rPr>
          <w:lang w:val="es-ES_tradnl"/>
        </w:rPr>
        <w:t>podría retrasarse debido a la restructuración del Gobierno</w:t>
      </w:r>
      <w:r w:rsidR="00570DFC" w:rsidRPr="003D6AD4">
        <w:rPr>
          <w:lang w:val="es-ES_tradnl"/>
        </w:rPr>
        <w:t>.</w:t>
      </w:r>
      <w:r w:rsidR="0033004C" w:rsidRPr="003D6AD4">
        <w:rPr>
          <w:lang w:val="es-ES_tradnl"/>
        </w:rPr>
        <w:t xml:space="preserve"> El país está poniendo en marcha las actividades de apoyo para la eliminación de HFC que se espera conducirán a la ratificación de la Enmienda de Kigali durante 2021</w:t>
      </w:r>
      <w:r w:rsidR="00570DFC" w:rsidRPr="003D6AD4">
        <w:rPr>
          <w:lang w:val="es-ES_tradnl"/>
        </w:rPr>
        <w:t>.</w:t>
      </w:r>
    </w:p>
    <w:p w14:paraId="4F5AE664" w14:textId="1532B9BB" w:rsidR="00570DFC" w:rsidRPr="003D6AD4" w:rsidRDefault="00A8304B" w:rsidP="00570DFC">
      <w:pPr>
        <w:rPr>
          <w:i/>
          <w:lang w:val="es-ES_tradnl"/>
        </w:rPr>
      </w:pPr>
      <w:r w:rsidRPr="003D6AD4">
        <w:rPr>
          <w:i/>
          <w:lang w:val="es-ES_tradnl"/>
        </w:rPr>
        <w:t xml:space="preserve">Sector de mantenimiento de equipos de refrigeración </w:t>
      </w:r>
    </w:p>
    <w:p w14:paraId="6D456BF5" w14:textId="77777777" w:rsidR="00570DFC" w:rsidRPr="003D6AD4" w:rsidRDefault="00570DFC" w:rsidP="00570DFC">
      <w:pPr>
        <w:rPr>
          <w:lang w:val="es-ES_tradnl"/>
        </w:rPr>
      </w:pPr>
    </w:p>
    <w:p w14:paraId="1B4B89D8" w14:textId="063961D7" w:rsidR="00570DFC" w:rsidRPr="003D6AD4" w:rsidRDefault="00061B9E" w:rsidP="00570DFC">
      <w:pPr>
        <w:pStyle w:val="Heading1"/>
        <w:rPr>
          <w:lang w:val="es-ES_tradnl"/>
        </w:rPr>
      </w:pPr>
      <w:r w:rsidRPr="003D6AD4">
        <w:rPr>
          <w:lang w:val="es-ES_tradnl"/>
        </w:rPr>
        <w:t>Se realizaron las actividades siguientes</w:t>
      </w:r>
      <w:r w:rsidR="00570DFC" w:rsidRPr="003D6AD4">
        <w:rPr>
          <w:lang w:val="es-ES_tradnl"/>
        </w:rPr>
        <w:t>:</w:t>
      </w:r>
    </w:p>
    <w:p w14:paraId="3BF3F66A" w14:textId="2BF9215E" w:rsidR="00570DFC" w:rsidRPr="003D6AD4" w:rsidRDefault="005930C8" w:rsidP="00570DFC">
      <w:pPr>
        <w:pStyle w:val="Heading2"/>
        <w:rPr>
          <w:lang w:val="es-ES_tradnl"/>
        </w:rPr>
      </w:pPr>
      <w:r w:rsidRPr="003D6AD4">
        <w:rPr>
          <w:lang w:val="es-ES_tradnl"/>
        </w:rPr>
        <w:t xml:space="preserve">Reuniones </w:t>
      </w:r>
      <w:r w:rsidR="001A03B3" w:rsidRPr="003D6AD4">
        <w:rPr>
          <w:lang w:val="es-ES_tradnl"/>
        </w:rPr>
        <w:t>del Comité Nacional del Ozono sobre las actividades reguladoras y normativas relacionadas con el Protocolo de Montreal, entre ellas</w:t>
      </w:r>
      <w:r w:rsidR="00570DFC" w:rsidRPr="003D6AD4">
        <w:rPr>
          <w:lang w:val="es-ES_tradnl"/>
        </w:rPr>
        <w:t xml:space="preserve">: </w:t>
      </w:r>
      <w:r w:rsidR="00F548AA">
        <w:rPr>
          <w:lang w:val="es-ES_tradnl"/>
        </w:rPr>
        <w:t xml:space="preserve">el </w:t>
      </w:r>
      <w:r w:rsidR="001A03B3" w:rsidRPr="003D6AD4">
        <w:rPr>
          <w:lang w:val="es-ES_tradnl"/>
        </w:rPr>
        <w:t>examen del sistema de certificación para los técnicos en refrigeración y aire acondicionado</w:t>
      </w:r>
      <w:r w:rsidR="00570DFC" w:rsidRPr="003D6AD4">
        <w:rPr>
          <w:lang w:val="es-ES_tradnl"/>
        </w:rPr>
        <w:t xml:space="preserve">, </w:t>
      </w:r>
      <w:r w:rsidR="00F548AA">
        <w:rPr>
          <w:lang w:val="es-ES_tradnl"/>
        </w:rPr>
        <w:t xml:space="preserve">la </w:t>
      </w:r>
      <w:r w:rsidR="001A03B3" w:rsidRPr="003D6AD4">
        <w:rPr>
          <w:lang w:val="es-ES_tradnl"/>
        </w:rPr>
        <w:t xml:space="preserve">creación de un registro para dejar constancia de fugas y reparaciones, </w:t>
      </w:r>
      <w:r w:rsidR="00F548AA">
        <w:rPr>
          <w:lang w:val="es-ES_tradnl"/>
        </w:rPr>
        <w:t xml:space="preserve">las </w:t>
      </w:r>
      <w:r w:rsidR="001A03B3" w:rsidRPr="003D6AD4">
        <w:rPr>
          <w:lang w:val="es-ES_tradnl"/>
        </w:rPr>
        <w:t>consultas sobre la prohibición de cilindros desechables y elaboración de un reglamento relativo a la detección obligatoria de fugas de todas las sustancias controladas de los sistemas de refrigeración y aire acondicionado con una carga mayor de 3 kg</w:t>
      </w:r>
      <w:r w:rsidR="00570DFC" w:rsidRPr="003D6AD4">
        <w:rPr>
          <w:lang w:val="es-ES_tradnl"/>
        </w:rPr>
        <w:t>,</w:t>
      </w:r>
      <w:r w:rsidR="00F548AA">
        <w:rPr>
          <w:lang w:val="es-ES_tradnl"/>
        </w:rPr>
        <w:t xml:space="preserve"> los </w:t>
      </w:r>
      <w:r w:rsidR="001A03B3" w:rsidRPr="003D6AD4">
        <w:rPr>
          <w:lang w:val="es-ES_tradnl"/>
        </w:rPr>
        <w:t>requisitos para la</w:t>
      </w:r>
      <w:r w:rsidR="00FE0CDF">
        <w:rPr>
          <w:lang w:val="es-ES_tradnl"/>
        </w:rPr>
        <w:t xml:space="preserve"> </w:t>
      </w:r>
      <w:r w:rsidR="001A03B3" w:rsidRPr="003D6AD4">
        <w:rPr>
          <w:lang w:val="es-ES_tradnl"/>
        </w:rPr>
        <w:t xml:space="preserve">concesión de licencias para </w:t>
      </w:r>
      <w:r w:rsidR="00F548AA">
        <w:rPr>
          <w:lang w:val="es-ES_tradnl"/>
        </w:rPr>
        <w:t>los interesados del sector</w:t>
      </w:r>
      <w:r w:rsidR="001A03B3" w:rsidRPr="003D6AD4">
        <w:rPr>
          <w:lang w:val="es-ES_tradnl"/>
        </w:rPr>
        <w:t xml:space="preserve"> de refrigeración y aire acondicionado</w:t>
      </w:r>
      <w:r w:rsidR="00F548AA">
        <w:rPr>
          <w:lang w:val="es-ES_tradnl"/>
        </w:rPr>
        <w:t xml:space="preserve"> </w:t>
      </w:r>
      <w:r w:rsidR="00F548AA" w:rsidRPr="003D6AD4">
        <w:rPr>
          <w:lang w:val="es-ES_tradnl"/>
        </w:rPr>
        <w:t>que manipulan SAO</w:t>
      </w:r>
      <w:r w:rsidR="001A03B3" w:rsidRPr="003D6AD4">
        <w:rPr>
          <w:lang w:val="es-ES_tradnl"/>
        </w:rPr>
        <w:t xml:space="preserve">, y </w:t>
      </w:r>
      <w:r w:rsidR="00F548AA">
        <w:rPr>
          <w:lang w:val="es-ES_tradnl"/>
        </w:rPr>
        <w:t xml:space="preserve">las </w:t>
      </w:r>
      <w:r w:rsidR="001A03B3" w:rsidRPr="003D6AD4">
        <w:rPr>
          <w:lang w:val="es-ES_tradnl"/>
        </w:rPr>
        <w:t>medidas necesarias para la ratificación de la Enmienda de Kigali</w:t>
      </w:r>
      <w:r w:rsidR="00570DFC" w:rsidRPr="003D6AD4">
        <w:rPr>
          <w:lang w:val="es-ES_tradnl"/>
        </w:rPr>
        <w:t>;</w:t>
      </w:r>
    </w:p>
    <w:p w14:paraId="19411D46" w14:textId="1541B71D" w:rsidR="00570DFC" w:rsidRPr="003D6AD4" w:rsidRDefault="005930C8" w:rsidP="00003956">
      <w:pPr>
        <w:pStyle w:val="Heading2"/>
        <w:keepNext/>
        <w:keepLines/>
        <w:rPr>
          <w:lang w:val="es-ES_tradnl"/>
        </w:rPr>
      </w:pPr>
      <w:r w:rsidRPr="003D6AD4">
        <w:rPr>
          <w:lang w:val="es-ES_tradnl"/>
        </w:rPr>
        <w:lastRenderedPageBreak/>
        <w:t xml:space="preserve">La aplicación continua </w:t>
      </w:r>
      <w:r w:rsidR="009E6036">
        <w:rPr>
          <w:lang w:val="es-ES_tradnl"/>
        </w:rPr>
        <w:t xml:space="preserve">de </w:t>
      </w:r>
      <w:r w:rsidR="00587219" w:rsidRPr="003D6AD4">
        <w:rPr>
          <w:lang w:val="es-ES_tradnl"/>
        </w:rPr>
        <w:t xml:space="preserve">normas mínimas de rendimiento energético para los equipos de refrigeración y aire acondicionado de bajo voltaje, y </w:t>
      </w:r>
      <w:r w:rsidR="009E6036">
        <w:rPr>
          <w:lang w:val="es-ES_tradnl"/>
        </w:rPr>
        <w:t xml:space="preserve">elaboración de </w:t>
      </w:r>
      <w:r w:rsidR="00587219" w:rsidRPr="003D6AD4">
        <w:rPr>
          <w:lang w:val="es-ES_tradnl"/>
        </w:rPr>
        <w:t>procedimientos de trabajo normalizados para la manipulación de refrigerantes inflamables y peligrosos</w:t>
      </w:r>
      <w:r w:rsidR="00570DFC" w:rsidRPr="003D6AD4">
        <w:rPr>
          <w:lang w:val="es-ES_tradnl"/>
        </w:rPr>
        <w:t>;</w:t>
      </w:r>
    </w:p>
    <w:p w14:paraId="720CB4F5" w14:textId="36702F9E" w:rsidR="00570DFC" w:rsidRPr="003D6AD4" w:rsidRDefault="005930C8" w:rsidP="00570DFC">
      <w:pPr>
        <w:pStyle w:val="Heading2"/>
        <w:rPr>
          <w:lang w:val="es-ES_tradnl"/>
        </w:rPr>
      </w:pPr>
      <w:r w:rsidRPr="003D6AD4">
        <w:rPr>
          <w:lang w:val="es-ES_tradnl"/>
        </w:rPr>
        <w:t>El f</w:t>
      </w:r>
      <w:r w:rsidR="00587219" w:rsidRPr="003D6AD4">
        <w:rPr>
          <w:lang w:val="es-ES_tradnl"/>
        </w:rPr>
        <w:t xml:space="preserve">uncionamiento continuo del sistema electrónico de concesión de licencias y cupos de importación y exportación, y la supervisión </w:t>
      </w:r>
      <w:r w:rsidR="003B34E7" w:rsidRPr="003D6AD4">
        <w:rPr>
          <w:lang w:val="es-ES_tradnl"/>
        </w:rPr>
        <w:t xml:space="preserve">constante </w:t>
      </w:r>
      <w:r w:rsidR="00587219" w:rsidRPr="003D6AD4">
        <w:rPr>
          <w:lang w:val="es-ES_tradnl"/>
        </w:rPr>
        <w:t>de la importación de sustancias controladas</w:t>
      </w:r>
      <w:r w:rsidR="00570DFC" w:rsidRPr="003D6AD4">
        <w:rPr>
          <w:lang w:val="es-ES_tradnl"/>
        </w:rPr>
        <w:t xml:space="preserve">, </w:t>
      </w:r>
      <w:r w:rsidR="00587219" w:rsidRPr="003D6AD4">
        <w:rPr>
          <w:lang w:val="es-ES_tradnl"/>
        </w:rPr>
        <w:t>incluidos los HFC</w:t>
      </w:r>
      <w:r w:rsidR="00570DFC" w:rsidRPr="003D6AD4">
        <w:rPr>
          <w:lang w:val="es-ES_tradnl"/>
        </w:rPr>
        <w:t xml:space="preserve">; </w:t>
      </w:r>
    </w:p>
    <w:p w14:paraId="6C87137C" w14:textId="1F2E683F" w:rsidR="00570DFC" w:rsidRPr="003D6AD4" w:rsidRDefault="00C30E3C" w:rsidP="00570DFC">
      <w:pPr>
        <w:pStyle w:val="Heading2"/>
        <w:rPr>
          <w:lang w:val="es-ES_tradnl"/>
        </w:rPr>
      </w:pPr>
      <w:r w:rsidRPr="003D6AD4">
        <w:rPr>
          <w:lang w:val="es-ES_tradnl"/>
        </w:rPr>
        <w:t>Acti</w:t>
      </w:r>
      <w:r w:rsidR="005930C8" w:rsidRPr="003D6AD4">
        <w:rPr>
          <w:lang w:val="es-ES_tradnl"/>
        </w:rPr>
        <w:t>v</w:t>
      </w:r>
      <w:r w:rsidRPr="003D6AD4">
        <w:rPr>
          <w:lang w:val="es-ES_tradnl"/>
        </w:rPr>
        <w:t>idades continuas de sensibilización</w:t>
      </w:r>
      <w:r w:rsidR="009E6036">
        <w:rPr>
          <w:lang w:val="es-ES_tradnl"/>
        </w:rPr>
        <w:t xml:space="preserve">, en particular </w:t>
      </w:r>
      <w:r w:rsidRPr="003D6AD4">
        <w:rPr>
          <w:lang w:val="es-ES_tradnl"/>
        </w:rPr>
        <w:t>visitas sobre el terreno a empresas del sector de refrigeración y aire acondicionado</w:t>
      </w:r>
      <w:r w:rsidR="009E6036">
        <w:rPr>
          <w:lang w:val="es-ES_tradnl"/>
        </w:rPr>
        <w:t xml:space="preserve"> </w:t>
      </w:r>
      <w:r w:rsidR="009E6036" w:rsidRPr="003D6AD4">
        <w:rPr>
          <w:lang w:val="es-ES_tradnl"/>
        </w:rPr>
        <w:t>que consumen HCFC</w:t>
      </w:r>
      <w:r w:rsidR="00570DFC" w:rsidRPr="003D6AD4">
        <w:rPr>
          <w:lang w:val="es-ES_tradnl"/>
        </w:rPr>
        <w:t xml:space="preserve">, </w:t>
      </w:r>
      <w:r w:rsidRPr="003D6AD4">
        <w:rPr>
          <w:lang w:val="es-ES_tradnl"/>
        </w:rPr>
        <w:t>gobiernos municipales y aduanas</w:t>
      </w:r>
      <w:r w:rsidR="00570DFC" w:rsidRPr="003D6AD4">
        <w:rPr>
          <w:lang w:val="es-ES_tradnl"/>
        </w:rPr>
        <w:t xml:space="preserve">; </w:t>
      </w:r>
      <w:r w:rsidRPr="003D6AD4">
        <w:rPr>
          <w:lang w:val="es-ES_tradnl"/>
        </w:rPr>
        <w:t>y organización de concursos artísticos y literario</w:t>
      </w:r>
      <w:r w:rsidR="009E6036">
        <w:rPr>
          <w:lang w:val="es-ES_tradnl"/>
        </w:rPr>
        <w:t>s</w:t>
      </w:r>
      <w:r w:rsidRPr="003D6AD4">
        <w:rPr>
          <w:lang w:val="es-ES_tradnl"/>
        </w:rPr>
        <w:t xml:space="preserve"> para alentar a los estudiantes de todas las edades a proteger la capa de ozono</w:t>
      </w:r>
      <w:r w:rsidR="00570DFC" w:rsidRPr="003D6AD4">
        <w:rPr>
          <w:lang w:val="es-ES_tradnl"/>
        </w:rPr>
        <w:t>;</w:t>
      </w:r>
    </w:p>
    <w:p w14:paraId="15037F40" w14:textId="7952300D" w:rsidR="00570DFC" w:rsidRPr="003D6AD4" w:rsidRDefault="00C30E3C" w:rsidP="00570DFC">
      <w:pPr>
        <w:pStyle w:val="Heading2"/>
        <w:rPr>
          <w:lang w:val="es-ES_tradnl"/>
        </w:rPr>
      </w:pPr>
      <w:r w:rsidRPr="003D6AD4">
        <w:rPr>
          <w:lang w:val="es-ES_tradnl"/>
        </w:rPr>
        <w:t xml:space="preserve">Dos talleres de capacitación para 40 funcionarios de aduanas, con la finalidad de aumentar </w:t>
      </w:r>
      <w:r w:rsidR="009E6036">
        <w:rPr>
          <w:lang w:val="es-ES_tradnl"/>
        </w:rPr>
        <w:t xml:space="preserve">su </w:t>
      </w:r>
      <w:r w:rsidRPr="003D6AD4">
        <w:rPr>
          <w:lang w:val="es-ES_tradnl"/>
        </w:rPr>
        <w:t xml:space="preserve">capacidad </w:t>
      </w:r>
      <w:r w:rsidR="009E6036">
        <w:rPr>
          <w:lang w:val="es-ES_tradnl"/>
        </w:rPr>
        <w:t>para</w:t>
      </w:r>
      <w:r w:rsidRPr="003D6AD4">
        <w:rPr>
          <w:lang w:val="es-ES_tradnl"/>
        </w:rPr>
        <w:t xml:space="preserve"> identificar refrigerantes y el cumplimiento de los reglamentos relativos a las SAO</w:t>
      </w:r>
      <w:r w:rsidR="00570DFC" w:rsidRPr="003D6AD4">
        <w:rPr>
          <w:lang w:val="es-ES_tradnl"/>
        </w:rPr>
        <w:t>;</w:t>
      </w:r>
    </w:p>
    <w:p w14:paraId="42356FD3" w14:textId="348EE333" w:rsidR="00570DFC" w:rsidRPr="003D6AD4" w:rsidRDefault="00C30E3C" w:rsidP="00570DFC">
      <w:pPr>
        <w:pStyle w:val="Heading2"/>
        <w:rPr>
          <w:lang w:val="es-ES_tradnl"/>
        </w:rPr>
      </w:pPr>
      <w:r w:rsidRPr="003D6AD4">
        <w:rPr>
          <w:lang w:val="es-ES_tradnl"/>
        </w:rPr>
        <w:t>Se examin</w:t>
      </w:r>
      <w:r w:rsidR="005930C8" w:rsidRPr="003D6AD4">
        <w:rPr>
          <w:lang w:val="es-ES_tradnl"/>
        </w:rPr>
        <w:t xml:space="preserve">ó </w:t>
      </w:r>
      <w:r w:rsidRPr="003D6AD4">
        <w:rPr>
          <w:lang w:val="es-ES_tradnl"/>
        </w:rPr>
        <w:t xml:space="preserve">y </w:t>
      </w:r>
      <w:r w:rsidR="00705D90">
        <w:rPr>
          <w:lang w:val="es-ES_tradnl"/>
        </w:rPr>
        <w:t xml:space="preserve">se </w:t>
      </w:r>
      <w:r w:rsidRPr="003D6AD4">
        <w:rPr>
          <w:lang w:val="es-ES_tradnl"/>
        </w:rPr>
        <w:t>evaluó el sistema de certificación de técnicos de refrigeración y aire acondicionado para asegurar su aplicación y sostenibilidad</w:t>
      </w:r>
      <w:r w:rsidR="00570DFC" w:rsidRPr="003D6AD4">
        <w:rPr>
          <w:lang w:val="es-ES_tradnl"/>
        </w:rPr>
        <w:t xml:space="preserve">, </w:t>
      </w:r>
      <w:r w:rsidRPr="003D6AD4">
        <w:rPr>
          <w:lang w:val="es-ES_tradnl"/>
        </w:rPr>
        <w:t>en colaboración con el Ministerio de Recursos Humanos</w:t>
      </w:r>
      <w:r w:rsidR="00570DFC" w:rsidRPr="003D6AD4">
        <w:rPr>
          <w:lang w:val="es-ES_tradnl"/>
        </w:rPr>
        <w:t xml:space="preserve">; </w:t>
      </w:r>
    </w:p>
    <w:p w14:paraId="170FC6A0" w14:textId="01D7AEDC" w:rsidR="00570DFC" w:rsidRPr="003D6AD4" w:rsidRDefault="00C30E3C" w:rsidP="00570DFC">
      <w:pPr>
        <w:pStyle w:val="Heading2"/>
        <w:rPr>
          <w:lang w:val="es-ES_tradnl"/>
        </w:rPr>
      </w:pPr>
      <w:r w:rsidRPr="003D6AD4">
        <w:rPr>
          <w:lang w:val="es-ES_tradnl"/>
        </w:rPr>
        <w:t xml:space="preserve">Se realizó, en asociación con </w:t>
      </w:r>
      <w:r w:rsidR="00705D90">
        <w:rPr>
          <w:lang w:val="es-ES_tradnl"/>
        </w:rPr>
        <w:t xml:space="preserve">el instituto </w:t>
      </w:r>
      <w:r w:rsidRPr="003D6AD4">
        <w:rPr>
          <w:lang w:val="es-ES_tradnl"/>
        </w:rPr>
        <w:t>de formación profesional, talleres para aproximadamente 200 técnicos</w:t>
      </w:r>
      <w:r w:rsidR="00705D90">
        <w:rPr>
          <w:lang w:val="es-ES_tradnl"/>
        </w:rPr>
        <w:t xml:space="preserve">, relativos a </w:t>
      </w:r>
      <w:r w:rsidRPr="003D6AD4">
        <w:rPr>
          <w:lang w:val="es-ES_tradnl"/>
        </w:rPr>
        <w:t xml:space="preserve">buenas prácticas de servicio y mantenimiento, en particular </w:t>
      </w:r>
      <w:r w:rsidR="00705D90">
        <w:rPr>
          <w:lang w:val="es-ES_tradnl"/>
        </w:rPr>
        <w:t xml:space="preserve">sobre </w:t>
      </w:r>
      <w:r w:rsidRPr="003D6AD4">
        <w:rPr>
          <w:lang w:val="es-ES_tradnl"/>
        </w:rPr>
        <w:t>la manipulación segura de refrigerantes inflamables</w:t>
      </w:r>
      <w:r w:rsidR="00570DFC" w:rsidRPr="003D6AD4">
        <w:rPr>
          <w:lang w:val="es-ES_tradnl"/>
        </w:rPr>
        <w:t>;</w:t>
      </w:r>
    </w:p>
    <w:p w14:paraId="53439ADA" w14:textId="113E7D25" w:rsidR="00570DFC" w:rsidRPr="003D6AD4" w:rsidRDefault="005930C8" w:rsidP="00570DFC">
      <w:pPr>
        <w:pStyle w:val="Heading2"/>
        <w:rPr>
          <w:lang w:val="es-ES_tradnl"/>
        </w:rPr>
      </w:pPr>
      <w:r w:rsidRPr="003D6AD4">
        <w:rPr>
          <w:lang w:val="es-ES_tradnl"/>
        </w:rPr>
        <w:t xml:space="preserve">Se fortaleció la red de recuperación y reciclaje suministrando herramientas a dos laboratorios </w:t>
      </w:r>
      <w:r w:rsidR="00570DFC" w:rsidRPr="003D6AD4">
        <w:rPr>
          <w:lang w:val="es-ES_tradnl"/>
        </w:rPr>
        <w:t>(</w:t>
      </w:r>
      <w:r w:rsidRPr="003D6AD4">
        <w:rPr>
          <w:lang w:val="es-ES_tradnl"/>
        </w:rPr>
        <w:t>cuatro identificadores de refrigerantes</w:t>
      </w:r>
      <w:r w:rsidR="00570DFC" w:rsidRPr="003D6AD4">
        <w:rPr>
          <w:lang w:val="es-ES_tradnl"/>
        </w:rPr>
        <w:t xml:space="preserve">, 13 </w:t>
      </w:r>
      <w:r w:rsidRPr="003D6AD4">
        <w:rPr>
          <w:lang w:val="es-ES_tradnl"/>
        </w:rPr>
        <w:t>unidades de recuperación de refrigerantes con módulo de reciclaje</w:t>
      </w:r>
      <w:r w:rsidR="00570DFC" w:rsidRPr="003D6AD4">
        <w:rPr>
          <w:lang w:val="es-ES_tradnl"/>
        </w:rPr>
        <w:t>, 100 </w:t>
      </w:r>
      <w:r w:rsidRPr="003D6AD4">
        <w:rPr>
          <w:lang w:val="es-ES_tradnl"/>
        </w:rPr>
        <w:t>cilindros de recuperación</w:t>
      </w:r>
      <w:r w:rsidR="00570DFC" w:rsidRPr="003D6AD4">
        <w:rPr>
          <w:lang w:val="es-ES_tradnl"/>
        </w:rPr>
        <w:t xml:space="preserve">, </w:t>
      </w:r>
      <w:r w:rsidRPr="003D6AD4">
        <w:rPr>
          <w:lang w:val="es-ES_tradnl"/>
        </w:rPr>
        <w:t>dos balanzas digitales y otros equipos auxiliares</w:t>
      </w:r>
      <w:r w:rsidR="00570DFC" w:rsidRPr="003D6AD4">
        <w:rPr>
          <w:lang w:val="es-ES_tradnl"/>
        </w:rPr>
        <w:t xml:space="preserve">). </w:t>
      </w:r>
      <w:r w:rsidRPr="003D6AD4">
        <w:rPr>
          <w:lang w:val="es-ES_tradnl"/>
        </w:rPr>
        <w:t xml:space="preserve">Dos actividades de formación previstas sobre la cadena de suministro de </w:t>
      </w:r>
      <w:r w:rsidR="00ED4AC5">
        <w:rPr>
          <w:lang w:val="es-ES_tradnl"/>
        </w:rPr>
        <w:t>regeneración</w:t>
      </w:r>
      <w:r w:rsidRPr="003D6AD4">
        <w:rPr>
          <w:lang w:val="es-ES_tradnl"/>
        </w:rPr>
        <w:t xml:space="preserve"> para los talleres de servicio y el centro de re</w:t>
      </w:r>
      <w:r w:rsidR="00ED4AC5">
        <w:rPr>
          <w:lang w:val="es-ES_tradnl"/>
        </w:rPr>
        <w:t>genera</w:t>
      </w:r>
      <w:r w:rsidRPr="003D6AD4">
        <w:rPr>
          <w:lang w:val="es-ES_tradnl"/>
        </w:rPr>
        <w:t xml:space="preserve">ción debieron postergarse debido </w:t>
      </w:r>
      <w:r w:rsidR="00705D90">
        <w:rPr>
          <w:lang w:val="es-ES_tradnl"/>
        </w:rPr>
        <w:t xml:space="preserve">a </w:t>
      </w:r>
      <w:r w:rsidRPr="003D6AD4">
        <w:rPr>
          <w:lang w:val="es-ES_tradnl"/>
        </w:rPr>
        <w:t xml:space="preserve">la pandemia de </w:t>
      </w:r>
      <w:r w:rsidR="00570DFC" w:rsidRPr="003D6AD4">
        <w:rPr>
          <w:lang w:val="es-ES_tradnl"/>
        </w:rPr>
        <w:t>COVID</w:t>
      </w:r>
      <w:r w:rsidR="00C93A3D" w:rsidRPr="003D6AD4">
        <w:rPr>
          <w:lang w:val="es-ES_tradnl"/>
        </w:rPr>
        <w:noBreakHyphen/>
      </w:r>
      <w:r w:rsidR="00570DFC" w:rsidRPr="003D6AD4">
        <w:rPr>
          <w:lang w:val="es-ES_tradnl"/>
        </w:rPr>
        <w:t xml:space="preserve">19, </w:t>
      </w:r>
      <w:r w:rsidR="00C93A3D" w:rsidRPr="003D6AD4">
        <w:rPr>
          <w:lang w:val="es-ES_tradnl"/>
        </w:rPr>
        <w:t>y se llevarán a cabo cuando sea factible</w:t>
      </w:r>
      <w:r w:rsidR="00570DFC" w:rsidRPr="003D6AD4">
        <w:rPr>
          <w:lang w:val="es-ES_tradnl"/>
        </w:rPr>
        <w:t xml:space="preserve">; </w:t>
      </w:r>
      <w:r w:rsidR="00C93A3D" w:rsidRPr="003D6AD4">
        <w:rPr>
          <w:lang w:val="es-ES_tradnl"/>
        </w:rPr>
        <w:t>el plan de actividades para el centro de re</w:t>
      </w:r>
      <w:r w:rsidR="00ED4AC5">
        <w:rPr>
          <w:lang w:val="es-ES_tradnl"/>
        </w:rPr>
        <w:t>genera</w:t>
      </w:r>
      <w:r w:rsidR="00C93A3D" w:rsidRPr="003D6AD4">
        <w:rPr>
          <w:lang w:val="es-ES_tradnl"/>
        </w:rPr>
        <w:t>ción se elaborará poco después de la celebración de los talleres</w:t>
      </w:r>
      <w:r w:rsidR="00570DFC" w:rsidRPr="003D6AD4">
        <w:rPr>
          <w:lang w:val="es-ES_tradnl"/>
        </w:rPr>
        <w:t xml:space="preserve">; </w:t>
      </w:r>
      <w:r w:rsidR="00C93A3D" w:rsidRPr="003D6AD4">
        <w:rPr>
          <w:lang w:val="es-ES_tradnl"/>
        </w:rPr>
        <w:t>y</w:t>
      </w:r>
    </w:p>
    <w:p w14:paraId="639875E9" w14:textId="182EFAA7" w:rsidR="00570DFC" w:rsidRPr="003D6AD4" w:rsidRDefault="00C93A3D" w:rsidP="00570DFC">
      <w:pPr>
        <w:pStyle w:val="Heading2"/>
        <w:rPr>
          <w:lang w:val="es-ES_tradnl"/>
        </w:rPr>
      </w:pPr>
      <w:r w:rsidRPr="003D6AD4">
        <w:rPr>
          <w:lang w:val="es-ES_tradnl"/>
        </w:rPr>
        <w:t>Se postergaron dos talleres previstos para grandes usuarios finales y el sector de la pesca</w:t>
      </w:r>
      <w:r w:rsidR="00705D90">
        <w:rPr>
          <w:lang w:val="es-ES_tradnl"/>
        </w:rPr>
        <w:t>,</w:t>
      </w:r>
      <w:r w:rsidRPr="003D6AD4">
        <w:rPr>
          <w:lang w:val="es-ES_tradnl"/>
        </w:rPr>
        <w:t xml:space="preserve"> en principio para diciembre de 2020 y febrero de 2021</w:t>
      </w:r>
      <w:r w:rsidR="00705D90">
        <w:rPr>
          <w:lang w:val="es-ES_tradnl"/>
        </w:rPr>
        <w:t>,</w:t>
      </w:r>
      <w:r w:rsidRPr="003D6AD4">
        <w:rPr>
          <w:lang w:val="es-ES_tradnl"/>
        </w:rPr>
        <w:t xml:space="preserve"> debido a la pandemia de </w:t>
      </w:r>
      <w:r w:rsidR="00570DFC" w:rsidRPr="003D6AD4">
        <w:rPr>
          <w:lang w:val="es-ES_tradnl"/>
        </w:rPr>
        <w:t>COVID</w:t>
      </w:r>
      <w:r w:rsidRPr="003D6AD4">
        <w:rPr>
          <w:lang w:val="es-ES_tradnl"/>
        </w:rPr>
        <w:noBreakHyphen/>
      </w:r>
      <w:r w:rsidR="00570DFC" w:rsidRPr="003D6AD4">
        <w:rPr>
          <w:lang w:val="es-ES_tradnl"/>
        </w:rPr>
        <w:t>19</w:t>
      </w:r>
      <w:r w:rsidRPr="003D6AD4">
        <w:rPr>
          <w:lang w:val="es-ES_tradnl"/>
        </w:rPr>
        <w:t>, y se llevarán a cabo tanto en forma virtual como presencial, dependiendo de la evolución de la pandemia</w:t>
      </w:r>
      <w:r w:rsidR="00570DFC" w:rsidRPr="003D6AD4">
        <w:rPr>
          <w:lang w:val="es-ES_tradnl"/>
        </w:rPr>
        <w:t xml:space="preserve">. </w:t>
      </w:r>
    </w:p>
    <w:p w14:paraId="6AF047E1" w14:textId="1CA6C478" w:rsidR="00570DFC" w:rsidRPr="003D6AD4" w:rsidRDefault="00C121DB" w:rsidP="00570DFC">
      <w:pPr>
        <w:rPr>
          <w:i/>
          <w:lang w:val="es-ES_tradnl"/>
        </w:rPr>
      </w:pPr>
      <w:r w:rsidRPr="003D6AD4">
        <w:rPr>
          <w:i/>
          <w:lang w:val="es-ES_tradnl"/>
        </w:rPr>
        <w:t>Ejecución y supervisión de proyectos</w:t>
      </w:r>
    </w:p>
    <w:p w14:paraId="1F027395" w14:textId="77777777" w:rsidR="00570DFC" w:rsidRPr="003D6AD4" w:rsidRDefault="00570DFC" w:rsidP="00570DFC">
      <w:pPr>
        <w:rPr>
          <w:lang w:val="es-ES_tradnl"/>
        </w:rPr>
      </w:pPr>
    </w:p>
    <w:p w14:paraId="7A128409" w14:textId="279DE620" w:rsidR="00C121DB" w:rsidRPr="003D6AD4" w:rsidRDefault="00C121DB" w:rsidP="00C121DB">
      <w:pPr>
        <w:pStyle w:val="Heading1"/>
        <w:rPr>
          <w:lang w:val="es-ES_tradnl"/>
        </w:rPr>
      </w:pPr>
      <w:r w:rsidRPr="003D6AD4">
        <w:rPr>
          <w:lang w:val="es-ES_tradnl"/>
        </w:rPr>
        <w:t xml:space="preserve">La ONUDI y la DNO se encargaron de supervisar y coordinar las actividades del plan de gestión de eliminación de los HCFC. De los 10.000 </w:t>
      </w:r>
      <w:r w:rsidR="00257324" w:rsidRPr="003D6AD4">
        <w:rPr>
          <w:lang w:val="es-ES_tradnl"/>
        </w:rPr>
        <w:t>$EUA</w:t>
      </w:r>
      <w:r w:rsidRPr="003D6AD4">
        <w:rPr>
          <w:lang w:val="es-ES_tradnl"/>
        </w:rPr>
        <w:t xml:space="preserve"> asignados a dicha actividad conforme al segundo tramo, se presupuestó un 100 % para el personal; dichos fondos se han desembolsado por completo. </w:t>
      </w:r>
    </w:p>
    <w:p w14:paraId="21EB3D41" w14:textId="78DFF686" w:rsidR="00570DFC" w:rsidRPr="003D6AD4" w:rsidRDefault="00C121DB" w:rsidP="00570DFC">
      <w:pPr>
        <w:rPr>
          <w:u w:val="single"/>
          <w:lang w:val="es-ES_tradnl"/>
        </w:rPr>
      </w:pPr>
      <w:r w:rsidRPr="003D6AD4">
        <w:rPr>
          <w:u w:val="single"/>
          <w:lang w:val="es-ES_tradnl"/>
        </w:rPr>
        <w:t>Nivel de desembolso de fondos</w:t>
      </w:r>
    </w:p>
    <w:p w14:paraId="5899AC85" w14:textId="77777777" w:rsidR="00570DFC" w:rsidRPr="003D6AD4" w:rsidRDefault="00570DFC" w:rsidP="00570DFC">
      <w:pPr>
        <w:rPr>
          <w:lang w:val="es-ES_tradnl"/>
        </w:rPr>
      </w:pPr>
    </w:p>
    <w:p w14:paraId="1A7C5637" w14:textId="10A8ED1B" w:rsidR="00570DFC" w:rsidRPr="003D6AD4" w:rsidRDefault="00C121DB" w:rsidP="00570DFC">
      <w:pPr>
        <w:pStyle w:val="Heading1"/>
        <w:rPr>
          <w:lang w:val="es-ES_tradnl"/>
        </w:rPr>
      </w:pPr>
      <w:r w:rsidRPr="003D6AD4">
        <w:rPr>
          <w:lang w:val="es-ES_tradnl"/>
        </w:rPr>
        <w:t xml:space="preserve">En agosto de </w:t>
      </w:r>
      <w:r w:rsidR="00570DFC" w:rsidRPr="003D6AD4">
        <w:rPr>
          <w:lang w:val="es-ES_tradnl"/>
        </w:rPr>
        <w:t xml:space="preserve">2020, </w:t>
      </w:r>
      <w:r w:rsidRPr="003D6AD4">
        <w:rPr>
          <w:lang w:val="es-ES_tradnl"/>
        </w:rPr>
        <w:t xml:space="preserve">de los </w:t>
      </w:r>
      <w:r w:rsidR="00570DFC" w:rsidRPr="003D6AD4">
        <w:rPr>
          <w:lang w:val="es-ES_tradnl"/>
        </w:rPr>
        <w:t>408</w:t>
      </w:r>
      <w:r w:rsidR="00257324" w:rsidRPr="003D6AD4">
        <w:rPr>
          <w:lang w:val="es-ES_tradnl"/>
        </w:rPr>
        <w:t> </w:t>
      </w:r>
      <w:r w:rsidR="00570DFC" w:rsidRPr="003D6AD4">
        <w:rPr>
          <w:lang w:val="es-ES_tradnl"/>
        </w:rPr>
        <w:t xml:space="preserve">000 </w:t>
      </w:r>
      <w:r w:rsidR="00257324" w:rsidRPr="003D6AD4">
        <w:rPr>
          <w:lang w:val="es-ES_tradnl"/>
        </w:rPr>
        <w:t>$EUA aprobados hasta el momento</w:t>
      </w:r>
      <w:r w:rsidR="00570DFC" w:rsidRPr="003D6AD4">
        <w:rPr>
          <w:lang w:val="es-ES_tradnl"/>
        </w:rPr>
        <w:t xml:space="preserve">, </w:t>
      </w:r>
      <w:r w:rsidR="00257324" w:rsidRPr="003D6AD4">
        <w:rPr>
          <w:lang w:val="es-ES_tradnl"/>
        </w:rPr>
        <w:t xml:space="preserve">se habían desembolsado </w:t>
      </w:r>
      <w:r w:rsidR="00570DFC" w:rsidRPr="003D6AD4">
        <w:rPr>
          <w:lang w:val="es-ES_tradnl"/>
        </w:rPr>
        <w:t>336</w:t>
      </w:r>
      <w:r w:rsidR="00257324" w:rsidRPr="003D6AD4">
        <w:rPr>
          <w:lang w:val="es-ES_tradnl"/>
        </w:rPr>
        <w:t> </w:t>
      </w:r>
      <w:r w:rsidR="00570DFC" w:rsidRPr="003D6AD4">
        <w:rPr>
          <w:lang w:val="es-ES_tradnl"/>
        </w:rPr>
        <w:t xml:space="preserve">442 </w:t>
      </w:r>
      <w:r w:rsidR="00257324" w:rsidRPr="003D6AD4">
        <w:rPr>
          <w:lang w:val="es-ES_tradnl"/>
        </w:rPr>
        <w:t xml:space="preserve">$EUA </w:t>
      </w:r>
      <w:r w:rsidR="00570DFC" w:rsidRPr="003D6AD4">
        <w:rPr>
          <w:lang w:val="es-ES_tradnl"/>
        </w:rPr>
        <w:t>(247</w:t>
      </w:r>
      <w:r w:rsidR="00257324" w:rsidRPr="003D6AD4">
        <w:rPr>
          <w:lang w:val="es-ES_tradnl"/>
        </w:rPr>
        <w:t> </w:t>
      </w:r>
      <w:r w:rsidR="00570DFC" w:rsidRPr="003D6AD4">
        <w:rPr>
          <w:lang w:val="es-ES_tradnl"/>
        </w:rPr>
        <w:t xml:space="preserve">892 </w:t>
      </w:r>
      <w:r w:rsidR="00257324" w:rsidRPr="003D6AD4">
        <w:rPr>
          <w:lang w:val="es-ES_tradnl"/>
        </w:rPr>
        <w:t xml:space="preserve">$EUA para </w:t>
      </w:r>
      <w:r w:rsidR="00380EE8" w:rsidRPr="003D6AD4">
        <w:rPr>
          <w:lang w:val="es-ES_tradnl"/>
        </w:rPr>
        <w:t>la ONUDI</w:t>
      </w:r>
      <w:r w:rsidR="00570DFC" w:rsidRPr="003D6AD4">
        <w:rPr>
          <w:lang w:val="es-ES_tradnl"/>
        </w:rPr>
        <w:t xml:space="preserve"> </w:t>
      </w:r>
      <w:r w:rsidR="00257324" w:rsidRPr="003D6AD4">
        <w:rPr>
          <w:lang w:val="es-ES_tradnl"/>
        </w:rPr>
        <w:t xml:space="preserve">y </w:t>
      </w:r>
      <w:r w:rsidR="00570DFC" w:rsidRPr="003D6AD4">
        <w:rPr>
          <w:lang w:val="es-ES_tradnl"/>
        </w:rPr>
        <w:t>88</w:t>
      </w:r>
      <w:r w:rsidR="00257324" w:rsidRPr="003D6AD4">
        <w:rPr>
          <w:lang w:val="es-ES_tradnl"/>
        </w:rPr>
        <w:t> </w:t>
      </w:r>
      <w:r w:rsidR="00570DFC" w:rsidRPr="003D6AD4">
        <w:rPr>
          <w:lang w:val="es-ES_tradnl"/>
        </w:rPr>
        <w:t xml:space="preserve">550 </w:t>
      </w:r>
      <w:r w:rsidR="00257324" w:rsidRPr="003D6AD4">
        <w:rPr>
          <w:lang w:val="es-ES_tradnl"/>
        </w:rPr>
        <w:t xml:space="preserve">$EUA para </w:t>
      </w:r>
      <w:r w:rsidR="00380EE8" w:rsidRPr="003D6AD4">
        <w:rPr>
          <w:lang w:val="es-ES_tradnl"/>
        </w:rPr>
        <w:t>el PNUMA</w:t>
      </w:r>
      <w:r w:rsidR="00570DFC" w:rsidRPr="003D6AD4">
        <w:rPr>
          <w:lang w:val="es-ES_tradnl"/>
        </w:rPr>
        <w:t>)</w:t>
      </w:r>
      <w:r w:rsidR="00257324" w:rsidRPr="003D6AD4">
        <w:rPr>
          <w:lang w:val="es-ES_tradnl"/>
        </w:rPr>
        <w:t xml:space="preserve">, tal como se indica en el cuadro </w:t>
      </w:r>
      <w:r w:rsidR="00570DFC" w:rsidRPr="003D6AD4">
        <w:rPr>
          <w:lang w:val="es-ES_tradnl"/>
        </w:rPr>
        <w:t xml:space="preserve">2. </w:t>
      </w:r>
      <w:r w:rsidR="00257324" w:rsidRPr="003D6AD4">
        <w:rPr>
          <w:lang w:val="es-ES_tradnl"/>
        </w:rPr>
        <w:t xml:space="preserve">El saldo de </w:t>
      </w:r>
      <w:r w:rsidR="00570DFC" w:rsidRPr="003D6AD4">
        <w:rPr>
          <w:lang w:val="es-ES_tradnl"/>
        </w:rPr>
        <w:t>71</w:t>
      </w:r>
      <w:r w:rsidR="00257324" w:rsidRPr="003D6AD4">
        <w:rPr>
          <w:lang w:val="es-ES_tradnl"/>
        </w:rPr>
        <w:t> </w:t>
      </w:r>
      <w:r w:rsidR="00570DFC" w:rsidRPr="003D6AD4">
        <w:rPr>
          <w:lang w:val="es-ES_tradnl"/>
        </w:rPr>
        <w:t xml:space="preserve">558 </w:t>
      </w:r>
      <w:r w:rsidR="00257324" w:rsidRPr="003D6AD4">
        <w:rPr>
          <w:lang w:val="es-ES_tradnl"/>
        </w:rPr>
        <w:t xml:space="preserve">$EUA se desembolsará en </w:t>
      </w:r>
      <w:r w:rsidR="00570DFC" w:rsidRPr="003D6AD4">
        <w:rPr>
          <w:lang w:val="es-ES_tradnl"/>
        </w:rPr>
        <w:t>2020-2021.</w:t>
      </w:r>
    </w:p>
    <w:p w14:paraId="2F044509" w14:textId="3059DBA1" w:rsidR="00570DFC" w:rsidRPr="003D6AD4" w:rsidRDefault="00A14641" w:rsidP="00003956">
      <w:pPr>
        <w:keepNext/>
        <w:keepLines/>
        <w:rPr>
          <w:b/>
          <w:lang w:val="es-ES_tradnl"/>
        </w:rPr>
      </w:pPr>
      <w:r w:rsidRPr="003D6AD4">
        <w:rPr>
          <w:b/>
          <w:lang w:val="es-ES_tradnl"/>
        </w:rPr>
        <w:lastRenderedPageBreak/>
        <w:t xml:space="preserve">Cuadro </w:t>
      </w:r>
      <w:r w:rsidR="00570DFC" w:rsidRPr="003D6AD4">
        <w:rPr>
          <w:b/>
          <w:lang w:val="es-ES_tradnl"/>
        </w:rPr>
        <w:t>2.</w:t>
      </w:r>
      <w:r w:rsidRPr="003D6AD4">
        <w:rPr>
          <w:b/>
          <w:lang w:val="es-ES_tradnl"/>
        </w:rPr>
        <w:t xml:space="preserve"> Informe financiero sobre la etapa II del </w:t>
      </w:r>
      <w:r w:rsidR="00705D90">
        <w:rPr>
          <w:b/>
          <w:lang w:val="es-ES_tradnl"/>
        </w:rPr>
        <w:t xml:space="preserve">PGEH </w:t>
      </w:r>
      <w:r w:rsidRPr="003D6AD4">
        <w:rPr>
          <w:b/>
          <w:lang w:val="es-ES_tradnl"/>
        </w:rPr>
        <w:t xml:space="preserve">para Omán ($EUA) </w:t>
      </w:r>
    </w:p>
    <w:tbl>
      <w:tblPr>
        <w:tblStyle w:val="TableGrid"/>
        <w:tblW w:w="9360" w:type="dxa"/>
        <w:tblLook w:val="04A0" w:firstRow="1" w:lastRow="0" w:firstColumn="1" w:lastColumn="0" w:noHBand="0" w:noVBand="1"/>
      </w:tblPr>
      <w:tblGrid>
        <w:gridCol w:w="1650"/>
        <w:gridCol w:w="1131"/>
        <w:gridCol w:w="1439"/>
        <w:gridCol w:w="1131"/>
        <w:gridCol w:w="1439"/>
        <w:gridCol w:w="1131"/>
        <w:gridCol w:w="1439"/>
      </w:tblGrid>
      <w:tr w:rsidR="007E5427" w:rsidRPr="003D6AD4" w14:paraId="60A71560" w14:textId="77777777" w:rsidTr="00794CE2">
        <w:tc>
          <w:tcPr>
            <w:tcW w:w="2217" w:type="dxa"/>
            <w:vMerge w:val="restart"/>
          </w:tcPr>
          <w:p w14:paraId="51D947EE" w14:textId="133DDFA7" w:rsidR="00570DFC" w:rsidRPr="003D6AD4" w:rsidRDefault="007E5427" w:rsidP="00003956">
            <w:pPr>
              <w:keepNext/>
              <w:keepLines/>
              <w:jc w:val="center"/>
              <w:rPr>
                <w:b/>
                <w:sz w:val="20"/>
                <w:szCs w:val="20"/>
                <w:lang w:val="es-ES_tradnl"/>
              </w:rPr>
            </w:pPr>
            <w:r w:rsidRPr="003D6AD4">
              <w:rPr>
                <w:b/>
                <w:sz w:val="20"/>
                <w:szCs w:val="20"/>
                <w:lang w:val="es-ES_tradnl"/>
              </w:rPr>
              <w:t>Organismo</w:t>
            </w:r>
          </w:p>
        </w:tc>
        <w:tc>
          <w:tcPr>
            <w:tcW w:w="2381" w:type="dxa"/>
            <w:gridSpan w:val="2"/>
          </w:tcPr>
          <w:p w14:paraId="17A95140" w14:textId="79EFB6D3" w:rsidR="00570DFC" w:rsidRPr="003D6AD4" w:rsidRDefault="007E5427" w:rsidP="00003956">
            <w:pPr>
              <w:keepNext/>
              <w:keepLines/>
              <w:jc w:val="center"/>
              <w:rPr>
                <w:b/>
                <w:sz w:val="20"/>
                <w:szCs w:val="20"/>
                <w:lang w:val="es-ES_tradnl"/>
              </w:rPr>
            </w:pPr>
            <w:r w:rsidRPr="003D6AD4">
              <w:rPr>
                <w:b/>
                <w:sz w:val="20"/>
                <w:szCs w:val="20"/>
                <w:lang w:val="es-ES_tradnl"/>
              </w:rPr>
              <w:t>Primer tramo</w:t>
            </w:r>
          </w:p>
        </w:tc>
        <w:tc>
          <w:tcPr>
            <w:tcW w:w="2381" w:type="dxa"/>
            <w:gridSpan w:val="2"/>
          </w:tcPr>
          <w:p w14:paraId="559ECB48" w14:textId="07B1DFF0" w:rsidR="00570DFC" w:rsidRPr="003D6AD4" w:rsidRDefault="00570DFC" w:rsidP="00003956">
            <w:pPr>
              <w:keepNext/>
              <w:keepLines/>
              <w:jc w:val="center"/>
              <w:rPr>
                <w:b/>
                <w:sz w:val="20"/>
                <w:szCs w:val="20"/>
                <w:lang w:val="es-ES_tradnl"/>
              </w:rPr>
            </w:pPr>
            <w:r w:rsidRPr="003D6AD4">
              <w:rPr>
                <w:b/>
                <w:sz w:val="20"/>
                <w:szCs w:val="20"/>
                <w:lang w:val="es-ES_tradnl"/>
              </w:rPr>
              <w:t>Se</w:t>
            </w:r>
            <w:r w:rsidR="007E5427" w:rsidRPr="003D6AD4">
              <w:rPr>
                <w:b/>
                <w:sz w:val="20"/>
                <w:szCs w:val="20"/>
                <w:lang w:val="es-ES_tradnl"/>
              </w:rPr>
              <w:t>gundo tramo</w:t>
            </w:r>
          </w:p>
        </w:tc>
        <w:tc>
          <w:tcPr>
            <w:tcW w:w="2381" w:type="dxa"/>
            <w:gridSpan w:val="2"/>
          </w:tcPr>
          <w:p w14:paraId="47E96A7D" w14:textId="4466D094" w:rsidR="00570DFC" w:rsidRPr="003D6AD4" w:rsidRDefault="007E5427" w:rsidP="00003956">
            <w:pPr>
              <w:keepNext/>
              <w:keepLines/>
              <w:jc w:val="center"/>
              <w:rPr>
                <w:b/>
                <w:sz w:val="20"/>
                <w:szCs w:val="20"/>
                <w:lang w:val="es-ES_tradnl"/>
              </w:rPr>
            </w:pPr>
            <w:r w:rsidRPr="003D6AD4">
              <w:rPr>
                <w:b/>
                <w:sz w:val="20"/>
                <w:szCs w:val="20"/>
                <w:lang w:val="es-ES_tradnl"/>
              </w:rPr>
              <w:t>Total aprobado</w:t>
            </w:r>
          </w:p>
        </w:tc>
      </w:tr>
      <w:tr w:rsidR="007E5427" w:rsidRPr="003D6AD4" w14:paraId="26EBF2CE" w14:textId="77777777" w:rsidTr="00794CE2">
        <w:tc>
          <w:tcPr>
            <w:tcW w:w="2217" w:type="dxa"/>
            <w:vMerge/>
          </w:tcPr>
          <w:p w14:paraId="04EBE729" w14:textId="77777777" w:rsidR="00570DFC" w:rsidRPr="003D6AD4" w:rsidRDefault="00570DFC" w:rsidP="00003956">
            <w:pPr>
              <w:keepNext/>
              <w:keepLines/>
              <w:rPr>
                <w:lang w:val="es-ES_tradnl"/>
              </w:rPr>
            </w:pPr>
          </w:p>
        </w:tc>
        <w:tc>
          <w:tcPr>
            <w:tcW w:w="1190" w:type="dxa"/>
          </w:tcPr>
          <w:p w14:paraId="690FB6DB" w14:textId="5FCFBC94" w:rsidR="00570DFC" w:rsidRPr="003D6AD4" w:rsidRDefault="00570DFC" w:rsidP="00003956">
            <w:pPr>
              <w:keepNext/>
              <w:keepLines/>
              <w:jc w:val="center"/>
              <w:rPr>
                <w:b/>
                <w:sz w:val="20"/>
                <w:szCs w:val="20"/>
                <w:lang w:val="es-ES_tradnl"/>
              </w:rPr>
            </w:pPr>
            <w:r w:rsidRPr="003D6AD4">
              <w:rPr>
                <w:b/>
                <w:sz w:val="20"/>
                <w:szCs w:val="20"/>
                <w:lang w:val="es-ES_tradnl"/>
              </w:rPr>
              <w:t>Ap</w:t>
            </w:r>
            <w:r w:rsidR="007E5427" w:rsidRPr="003D6AD4">
              <w:rPr>
                <w:b/>
                <w:sz w:val="20"/>
                <w:szCs w:val="20"/>
                <w:lang w:val="es-ES_tradnl"/>
              </w:rPr>
              <w:t>robado</w:t>
            </w:r>
          </w:p>
        </w:tc>
        <w:tc>
          <w:tcPr>
            <w:tcW w:w="1191" w:type="dxa"/>
          </w:tcPr>
          <w:p w14:paraId="1AE6DAC9" w14:textId="5EB8BDC3" w:rsidR="00570DFC" w:rsidRPr="003D6AD4" w:rsidRDefault="007E5427" w:rsidP="00003956">
            <w:pPr>
              <w:keepNext/>
              <w:keepLines/>
              <w:jc w:val="center"/>
              <w:rPr>
                <w:b/>
                <w:sz w:val="20"/>
                <w:szCs w:val="20"/>
                <w:lang w:val="es-ES_tradnl"/>
              </w:rPr>
            </w:pPr>
            <w:r w:rsidRPr="003D6AD4">
              <w:rPr>
                <w:b/>
                <w:sz w:val="20"/>
                <w:szCs w:val="20"/>
                <w:lang w:val="es-ES_tradnl"/>
              </w:rPr>
              <w:t>Desembolsado</w:t>
            </w:r>
          </w:p>
        </w:tc>
        <w:tc>
          <w:tcPr>
            <w:tcW w:w="1190" w:type="dxa"/>
          </w:tcPr>
          <w:p w14:paraId="256401BA" w14:textId="20F11C3E" w:rsidR="00570DFC" w:rsidRPr="003D6AD4" w:rsidRDefault="00570DFC" w:rsidP="00003956">
            <w:pPr>
              <w:keepNext/>
              <w:keepLines/>
              <w:jc w:val="center"/>
              <w:rPr>
                <w:b/>
                <w:sz w:val="20"/>
                <w:szCs w:val="20"/>
                <w:lang w:val="es-ES_tradnl"/>
              </w:rPr>
            </w:pPr>
            <w:r w:rsidRPr="003D6AD4">
              <w:rPr>
                <w:b/>
                <w:sz w:val="20"/>
                <w:szCs w:val="20"/>
                <w:lang w:val="es-ES_tradnl"/>
              </w:rPr>
              <w:t>Ap</w:t>
            </w:r>
            <w:r w:rsidR="007E5427" w:rsidRPr="003D6AD4">
              <w:rPr>
                <w:b/>
                <w:sz w:val="20"/>
                <w:szCs w:val="20"/>
                <w:lang w:val="es-ES_tradnl"/>
              </w:rPr>
              <w:t>robado</w:t>
            </w:r>
          </w:p>
        </w:tc>
        <w:tc>
          <w:tcPr>
            <w:tcW w:w="1191" w:type="dxa"/>
          </w:tcPr>
          <w:p w14:paraId="08A2F299" w14:textId="2E8244CB" w:rsidR="00570DFC" w:rsidRPr="003D6AD4" w:rsidRDefault="007E5427" w:rsidP="00003956">
            <w:pPr>
              <w:keepNext/>
              <w:keepLines/>
              <w:jc w:val="center"/>
              <w:rPr>
                <w:b/>
                <w:sz w:val="20"/>
                <w:szCs w:val="20"/>
                <w:lang w:val="es-ES_tradnl"/>
              </w:rPr>
            </w:pPr>
            <w:r w:rsidRPr="003D6AD4">
              <w:rPr>
                <w:b/>
                <w:sz w:val="20"/>
                <w:szCs w:val="20"/>
                <w:lang w:val="es-ES_tradnl"/>
              </w:rPr>
              <w:t>Desembolsado</w:t>
            </w:r>
          </w:p>
        </w:tc>
        <w:tc>
          <w:tcPr>
            <w:tcW w:w="1190" w:type="dxa"/>
          </w:tcPr>
          <w:p w14:paraId="6E4189A2" w14:textId="1A339C56" w:rsidR="00570DFC" w:rsidRPr="003D6AD4" w:rsidRDefault="00570DFC" w:rsidP="00003956">
            <w:pPr>
              <w:keepNext/>
              <w:keepLines/>
              <w:jc w:val="center"/>
              <w:rPr>
                <w:b/>
                <w:sz w:val="20"/>
                <w:szCs w:val="20"/>
                <w:lang w:val="es-ES_tradnl"/>
              </w:rPr>
            </w:pPr>
            <w:r w:rsidRPr="003D6AD4">
              <w:rPr>
                <w:b/>
                <w:sz w:val="20"/>
                <w:szCs w:val="20"/>
                <w:lang w:val="es-ES_tradnl"/>
              </w:rPr>
              <w:t>Ap</w:t>
            </w:r>
            <w:r w:rsidR="007E5427" w:rsidRPr="003D6AD4">
              <w:rPr>
                <w:b/>
                <w:sz w:val="20"/>
                <w:szCs w:val="20"/>
                <w:lang w:val="es-ES_tradnl"/>
              </w:rPr>
              <w:t>robado</w:t>
            </w:r>
          </w:p>
        </w:tc>
        <w:tc>
          <w:tcPr>
            <w:tcW w:w="1191" w:type="dxa"/>
          </w:tcPr>
          <w:p w14:paraId="6349F294" w14:textId="0A5BB097" w:rsidR="00570DFC" w:rsidRPr="003D6AD4" w:rsidRDefault="007E5427" w:rsidP="00003956">
            <w:pPr>
              <w:keepNext/>
              <w:keepLines/>
              <w:jc w:val="center"/>
              <w:rPr>
                <w:b/>
                <w:sz w:val="20"/>
                <w:szCs w:val="20"/>
                <w:lang w:val="es-ES_tradnl"/>
              </w:rPr>
            </w:pPr>
            <w:r w:rsidRPr="003D6AD4">
              <w:rPr>
                <w:b/>
                <w:sz w:val="20"/>
                <w:szCs w:val="20"/>
                <w:lang w:val="es-ES_tradnl"/>
              </w:rPr>
              <w:t>Desembolsado</w:t>
            </w:r>
          </w:p>
        </w:tc>
      </w:tr>
      <w:tr w:rsidR="007E5427" w:rsidRPr="003D6AD4" w14:paraId="45F9DBAC" w14:textId="77777777" w:rsidTr="00794CE2">
        <w:tc>
          <w:tcPr>
            <w:tcW w:w="2217" w:type="dxa"/>
          </w:tcPr>
          <w:p w14:paraId="44CE96E9" w14:textId="0407E68A" w:rsidR="00570DFC" w:rsidRPr="003D6AD4" w:rsidRDefault="00380EE8" w:rsidP="00003956">
            <w:pPr>
              <w:keepNext/>
              <w:keepLines/>
              <w:rPr>
                <w:sz w:val="20"/>
                <w:szCs w:val="20"/>
                <w:lang w:val="es-ES_tradnl"/>
              </w:rPr>
            </w:pPr>
            <w:r w:rsidRPr="003D6AD4">
              <w:rPr>
                <w:sz w:val="20"/>
                <w:szCs w:val="20"/>
                <w:lang w:val="es-ES_tradnl"/>
              </w:rPr>
              <w:t>ONUDI</w:t>
            </w:r>
          </w:p>
        </w:tc>
        <w:tc>
          <w:tcPr>
            <w:tcW w:w="1190" w:type="dxa"/>
          </w:tcPr>
          <w:p w14:paraId="44804CD3" w14:textId="71ADF0F3" w:rsidR="00570DFC" w:rsidRPr="003D6AD4" w:rsidRDefault="00570DFC" w:rsidP="00003956">
            <w:pPr>
              <w:keepNext/>
              <w:keepLines/>
              <w:jc w:val="right"/>
              <w:rPr>
                <w:sz w:val="20"/>
                <w:szCs w:val="20"/>
                <w:lang w:val="es-ES_tradnl"/>
              </w:rPr>
            </w:pPr>
            <w:r w:rsidRPr="003D6AD4">
              <w:rPr>
                <w:sz w:val="20"/>
                <w:szCs w:val="20"/>
                <w:lang w:val="es-ES_tradnl"/>
              </w:rPr>
              <w:t>215</w:t>
            </w:r>
            <w:r w:rsidR="00257324" w:rsidRPr="003D6AD4">
              <w:rPr>
                <w:sz w:val="20"/>
                <w:szCs w:val="20"/>
                <w:lang w:val="es-ES_tradnl"/>
              </w:rPr>
              <w:t> </w:t>
            </w:r>
            <w:r w:rsidRPr="003D6AD4">
              <w:rPr>
                <w:sz w:val="20"/>
                <w:szCs w:val="20"/>
                <w:lang w:val="es-ES_tradnl"/>
              </w:rPr>
              <w:t>000</w:t>
            </w:r>
          </w:p>
        </w:tc>
        <w:tc>
          <w:tcPr>
            <w:tcW w:w="1191" w:type="dxa"/>
          </w:tcPr>
          <w:p w14:paraId="09100EE0" w14:textId="0B096F9B" w:rsidR="00570DFC" w:rsidRPr="003D6AD4" w:rsidRDefault="00570DFC" w:rsidP="00003956">
            <w:pPr>
              <w:keepNext/>
              <w:keepLines/>
              <w:jc w:val="right"/>
              <w:rPr>
                <w:sz w:val="20"/>
                <w:szCs w:val="20"/>
                <w:lang w:val="es-ES_tradnl"/>
              </w:rPr>
            </w:pPr>
            <w:r w:rsidRPr="003D6AD4">
              <w:rPr>
                <w:sz w:val="20"/>
                <w:szCs w:val="20"/>
                <w:lang w:val="es-ES_tradnl"/>
              </w:rPr>
              <w:t>214</w:t>
            </w:r>
            <w:r w:rsidR="00257324" w:rsidRPr="003D6AD4">
              <w:rPr>
                <w:sz w:val="20"/>
                <w:szCs w:val="20"/>
                <w:lang w:val="es-ES_tradnl"/>
              </w:rPr>
              <w:t> </w:t>
            </w:r>
            <w:r w:rsidRPr="003D6AD4">
              <w:rPr>
                <w:sz w:val="20"/>
                <w:szCs w:val="20"/>
                <w:lang w:val="es-ES_tradnl"/>
              </w:rPr>
              <w:t>096</w:t>
            </w:r>
          </w:p>
        </w:tc>
        <w:tc>
          <w:tcPr>
            <w:tcW w:w="1190" w:type="dxa"/>
          </w:tcPr>
          <w:p w14:paraId="48176125" w14:textId="41C0AE29" w:rsidR="00570DFC" w:rsidRPr="003D6AD4" w:rsidRDefault="00570DFC" w:rsidP="00003956">
            <w:pPr>
              <w:keepNext/>
              <w:keepLines/>
              <w:jc w:val="right"/>
              <w:rPr>
                <w:sz w:val="20"/>
                <w:szCs w:val="20"/>
                <w:lang w:val="es-ES_tradnl"/>
              </w:rPr>
            </w:pPr>
            <w:r w:rsidRPr="003D6AD4">
              <w:rPr>
                <w:sz w:val="20"/>
                <w:szCs w:val="20"/>
                <w:lang w:val="es-ES_tradnl"/>
              </w:rPr>
              <w:t>50</w:t>
            </w:r>
            <w:r w:rsidR="00257324" w:rsidRPr="003D6AD4">
              <w:rPr>
                <w:sz w:val="20"/>
                <w:szCs w:val="20"/>
                <w:lang w:val="es-ES_tradnl"/>
              </w:rPr>
              <w:t> </w:t>
            </w:r>
            <w:r w:rsidRPr="003D6AD4">
              <w:rPr>
                <w:sz w:val="20"/>
                <w:szCs w:val="20"/>
                <w:lang w:val="es-ES_tradnl"/>
              </w:rPr>
              <w:t>000</w:t>
            </w:r>
          </w:p>
        </w:tc>
        <w:tc>
          <w:tcPr>
            <w:tcW w:w="1191" w:type="dxa"/>
          </w:tcPr>
          <w:p w14:paraId="43F6A401" w14:textId="77452DA9" w:rsidR="00570DFC" w:rsidRPr="003D6AD4" w:rsidRDefault="00570DFC" w:rsidP="00003956">
            <w:pPr>
              <w:keepNext/>
              <w:keepLines/>
              <w:jc w:val="right"/>
              <w:rPr>
                <w:sz w:val="20"/>
                <w:szCs w:val="20"/>
                <w:lang w:val="es-ES_tradnl"/>
              </w:rPr>
            </w:pPr>
            <w:r w:rsidRPr="003D6AD4">
              <w:rPr>
                <w:sz w:val="20"/>
                <w:szCs w:val="20"/>
                <w:lang w:val="es-ES_tradnl"/>
              </w:rPr>
              <w:t>33</w:t>
            </w:r>
            <w:r w:rsidR="00257324" w:rsidRPr="003D6AD4">
              <w:rPr>
                <w:sz w:val="20"/>
                <w:szCs w:val="20"/>
                <w:lang w:val="es-ES_tradnl"/>
              </w:rPr>
              <w:t> </w:t>
            </w:r>
            <w:r w:rsidRPr="003D6AD4">
              <w:rPr>
                <w:sz w:val="20"/>
                <w:szCs w:val="20"/>
                <w:lang w:val="es-ES_tradnl"/>
              </w:rPr>
              <w:t>796</w:t>
            </w:r>
          </w:p>
        </w:tc>
        <w:tc>
          <w:tcPr>
            <w:tcW w:w="1190" w:type="dxa"/>
          </w:tcPr>
          <w:p w14:paraId="67FE92DA" w14:textId="73A05341" w:rsidR="00570DFC" w:rsidRPr="003D6AD4" w:rsidRDefault="00570DFC" w:rsidP="00003956">
            <w:pPr>
              <w:keepNext/>
              <w:keepLines/>
              <w:jc w:val="right"/>
              <w:rPr>
                <w:sz w:val="20"/>
                <w:szCs w:val="20"/>
                <w:lang w:val="es-ES_tradnl"/>
              </w:rPr>
            </w:pPr>
            <w:r w:rsidRPr="003D6AD4">
              <w:rPr>
                <w:sz w:val="20"/>
                <w:szCs w:val="20"/>
                <w:lang w:val="es-ES_tradnl"/>
              </w:rPr>
              <w:t>265</w:t>
            </w:r>
            <w:r w:rsidR="00257324" w:rsidRPr="003D6AD4">
              <w:rPr>
                <w:sz w:val="20"/>
                <w:szCs w:val="20"/>
                <w:lang w:val="es-ES_tradnl"/>
              </w:rPr>
              <w:t> </w:t>
            </w:r>
            <w:r w:rsidRPr="003D6AD4">
              <w:rPr>
                <w:sz w:val="20"/>
                <w:szCs w:val="20"/>
                <w:lang w:val="es-ES_tradnl"/>
              </w:rPr>
              <w:t>000</w:t>
            </w:r>
          </w:p>
        </w:tc>
        <w:tc>
          <w:tcPr>
            <w:tcW w:w="1191" w:type="dxa"/>
            <w:vAlign w:val="center"/>
          </w:tcPr>
          <w:p w14:paraId="2C54A2E4" w14:textId="6340B34B" w:rsidR="00570DFC" w:rsidRPr="003D6AD4" w:rsidRDefault="00570DFC" w:rsidP="00003956">
            <w:pPr>
              <w:keepNext/>
              <w:keepLines/>
              <w:jc w:val="right"/>
              <w:rPr>
                <w:sz w:val="20"/>
                <w:szCs w:val="20"/>
                <w:lang w:val="es-ES_tradnl"/>
              </w:rPr>
            </w:pPr>
            <w:r w:rsidRPr="003D6AD4">
              <w:rPr>
                <w:sz w:val="20"/>
                <w:szCs w:val="20"/>
                <w:lang w:val="es-ES_tradnl"/>
              </w:rPr>
              <w:t>247</w:t>
            </w:r>
            <w:r w:rsidR="00257324" w:rsidRPr="003D6AD4">
              <w:rPr>
                <w:sz w:val="20"/>
                <w:szCs w:val="20"/>
                <w:lang w:val="es-ES_tradnl"/>
              </w:rPr>
              <w:t> </w:t>
            </w:r>
            <w:r w:rsidRPr="003D6AD4">
              <w:rPr>
                <w:sz w:val="20"/>
                <w:szCs w:val="20"/>
                <w:lang w:val="es-ES_tradnl"/>
              </w:rPr>
              <w:t>892</w:t>
            </w:r>
          </w:p>
        </w:tc>
      </w:tr>
      <w:tr w:rsidR="007E5427" w:rsidRPr="003D6AD4" w14:paraId="0591E827" w14:textId="77777777" w:rsidTr="00794CE2">
        <w:tc>
          <w:tcPr>
            <w:tcW w:w="2217" w:type="dxa"/>
          </w:tcPr>
          <w:p w14:paraId="1D6D1CF8" w14:textId="52658F77" w:rsidR="00570DFC" w:rsidRPr="003D6AD4" w:rsidRDefault="00380EE8" w:rsidP="00003956">
            <w:pPr>
              <w:keepNext/>
              <w:keepLines/>
              <w:rPr>
                <w:sz w:val="20"/>
                <w:szCs w:val="20"/>
                <w:lang w:val="es-ES_tradnl"/>
              </w:rPr>
            </w:pPr>
            <w:r w:rsidRPr="003D6AD4">
              <w:rPr>
                <w:sz w:val="20"/>
                <w:szCs w:val="20"/>
                <w:lang w:val="es-ES_tradnl"/>
              </w:rPr>
              <w:t>PNUMA</w:t>
            </w:r>
          </w:p>
        </w:tc>
        <w:tc>
          <w:tcPr>
            <w:tcW w:w="1190" w:type="dxa"/>
          </w:tcPr>
          <w:p w14:paraId="7DFD1481" w14:textId="46841446" w:rsidR="00570DFC" w:rsidRPr="003D6AD4" w:rsidRDefault="00570DFC" w:rsidP="00003956">
            <w:pPr>
              <w:keepNext/>
              <w:keepLines/>
              <w:jc w:val="right"/>
              <w:rPr>
                <w:sz w:val="20"/>
                <w:szCs w:val="20"/>
                <w:lang w:val="es-ES_tradnl"/>
              </w:rPr>
            </w:pPr>
            <w:r w:rsidRPr="003D6AD4">
              <w:rPr>
                <w:sz w:val="20"/>
                <w:szCs w:val="20"/>
                <w:lang w:val="es-ES_tradnl"/>
              </w:rPr>
              <w:t>83</w:t>
            </w:r>
            <w:r w:rsidR="00257324" w:rsidRPr="003D6AD4">
              <w:rPr>
                <w:sz w:val="20"/>
                <w:szCs w:val="20"/>
                <w:lang w:val="es-ES_tradnl"/>
              </w:rPr>
              <w:t> </w:t>
            </w:r>
            <w:r w:rsidRPr="003D6AD4">
              <w:rPr>
                <w:sz w:val="20"/>
                <w:szCs w:val="20"/>
                <w:lang w:val="es-ES_tradnl"/>
              </w:rPr>
              <w:t>500</w:t>
            </w:r>
          </w:p>
        </w:tc>
        <w:tc>
          <w:tcPr>
            <w:tcW w:w="1191" w:type="dxa"/>
          </w:tcPr>
          <w:p w14:paraId="7108A4D4" w14:textId="37214A29" w:rsidR="00570DFC" w:rsidRPr="003D6AD4" w:rsidRDefault="00570DFC" w:rsidP="00003956">
            <w:pPr>
              <w:keepNext/>
              <w:keepLines/>
              <w:jc w:val="right"/>
              <w:rPr>
                <w:sz w:val="20"/>
                <w:szCs w:val="20"/>
                <w:lang w:val="es-ES_tradnl"/>
              </w:rPr>
            </w:pPr>
            <w:r w:rsidRPr="003D6AD4">
              <w:rPr>
                <w:sz w:val="20"/>
                <w:szCs w:val="20"/>
                <w:lang w:val="es-ES_tradnl"/>
              </w:rPr>
              <w:t>83</w:t>
            </w:r>
            <w:r w:rsidR="00257324" w:rsidRPr="003D6AD4">
              <w:rPr>
                <w:sz w:val="20"/>
                <w:szCs w:val="20"/>
                <w:lang w:val="es-ES_tradnl"/>
              </w:rPr>
              <w:t> </w:t>
            </w:r>
            <w:r w:rsidRPr="003D6AD4">
              <w:rPr>
                <w:sz w:val="20"/>
                <w:szCs w:val="20"/>
                <w:lang w:val="es-ES_tradnl"/>
              </w:rPr>
              <w:t>500*</w:t>
            </w:r>
          </w:p>
        </w:tc>
        <w:tc>
          <w:tcPr>
            <w:tcW w:w="1190" w:type="dxa"/>
          </w:tcPr>
          <w:p w14:paraId="73A83E8A" w14:textId="53DC113D" w:rsidR="00570DFC" w:rsidRPr="003D6AD4" w:rsidRDefault="00570DFC" w:rsidP="00003956">
            <w:pPr>
              <w:keepNext/>
              <w:keepLines/>
              <w:jc w:val="right"/>
              <w:rPr>
                <w:sz w:val="20"/>
                <w:szCs w:val="20"/>
                <w:lang w:val="es-ES_tradnl"/>
              </w:rPr>
            </w:pPr>
            <w:r w:rsidRPr="003D6AD4">
              <w:rPr>
                <w:sz w:val="20"/>
                <w:szCs w:val="20"/>
                <w:lang w:val="es-ES_tradnl"/>
              </w:rPr>
              <w:t>59</w:t>
            </w:r>
            <w:r w:rsidR="00257324" w:rsidRPr="003D6AD4">
              <w:rPr>
                <w:sz w:val="20"/>
                <w:szCs w:val="20"/>
                <w:lang w:val="es-ES_tradnl"/>
              </w:rPr>
              <w:t> </w:t>
            </w:r>
            <w:r w:rsidRPr="003D6AD4">
              <w:rPr>
                <w:sz w:val="20"/>
                <w:szCs w:val="20"/>
                <w:lang w:val="es-ES_tradnl"/>
              </w:rPr>
              <w:t>500</w:t>
            </w:r>
          </w:p>
        </w:tc>
        <w:tc>
          <w:tcPr>
            <w:tcW w:w="1191" w:type="dxa"/>
          </w:tcPr>
          <w:p w14:paraId="18743922" w14:textId="350BD110" w:rsidR="00570DFC" w:rsidRPr="003D6AD4" w:rsidRDefault="00570DFC" w:rsidP="00003956">
            <w:pPr>
              <w:keepNext/>
              <w:keepLines/>
              <w:jc w:val="right"/>
              <w:rPr>
                <w:sz w:val="20"/>
                <w:szCs w:val="20"/>
                <w:lang w:val="es-ES_tradnl"/>
              </w:rPr>
            </w:pPr>
            <w:r w:rsidRPr="003D6AD4">
              <w:rPr>
                <w:sz w:val="20"/>
                <w:szCs w:val="20"/>
                <w:lang w:val="es-ES_tradnl"/>
              </w:rPr>
              <w:t>5</w:t>
            </w:r>
            <w:r w:rsidR="00257324" w:rsidRPr="003D6AD4">
              <w:rPr>
                <w:sz w:val="20"/>
                <w:szCs w:val="20"/>
                <w:lang w:val="es-ES_tradnl"/>
              </w:rPr>
              <w:t> </w:t>
            </w:r>
            <w:r w:rsidRPr="003D6AD4">
              <w:rPr>
                <w:sz w:val="20"/>
                <w:szCs w:val="20"/>
                <w:lang w:val="es-ES_tradnl"/>
              </w:rPr>
              <w:t>050</w:t>
            </w:r>
          </w:p>
        </w:tc>
        <w:tc>
          <w:tcPr>
            <w:tcW w:w="1190" w:type="dxa"/>
          </w:tcPr>
          <w:p w14:paraId="3DC090B6" w14:textId="7DA721FD" w:rsidR="00570DFC" w:rsidRPr="003D6AD4" w:rsidRDefault="00570DFC" w:rsidP="00003956">
            <w:pPr>
              <w:keepNext/>
              <w:keepLines/>
              <w:jc w:val="right"/>
              <w:rPr>
                <w:sz w:val="20"/>
                <w:szCs w:val="20"/>
                <w:lang w:val="es-ES_tradnl"/>
              </w:rPr>
            </w:pPr>
            <w:r w:rsidRPr="003D6AD4">
              <w:rPr>
                <w:sz w:val="20"/>
                <w:szCs w:val="20"/>
                <w:lang w:val="es-ES_tradnl"/>
              </w:rPr>
              <w:t>143</w:t>
            </w:r>
            <w:r w:rsidR="00257324" w:rsidRPr="003D6AD4">
              <w:rPr>
                <w:sz w:val="20"/>
                <w:szCs w:val="20"/>
                <w:lang w:val="es-ES_tradnl"/>
              </w:rPr>
              <w:t> </w:t>
            </w:r>
            <w:r w:rsidRPr="003D6AD4">
              <w:rPr>
                <w:sz w:val="20"/>
                <w:szCs w:val="20"/>
                <w:lang w:val="es-ES_tradnl"/>
              </w:rPr>
              <w:t>000</w:t>
            </w:r>
          </w:p>
        </w:tc>
        <w:tc>
          <w:tcPr>
            <w:tcW w:w="1191" w:type="dxa"/>
            <w:vAlign w:val="center"/>
          </w:tcPr>
          <w:p w14:paraId="1F7C7B46" w14:textId="355AFB49" w:rsidR="00570DFC" w:rsidRPr="003D6AD4" w:rsidRDefault="00570DFC" w:rsidP="00003956">
            <w:pPr>
              <w:keepNext/>
              <w:keepLines/>
              <w:jc w:val="right"/>
              <w:rPr>
                <w:sz w:val="20"/>
                <w:szCs w:val="20"/>
                <w:lang w:val="es-ES_tradnl"/>
              </w:rPr>
            </w:pPr>
            <w:r w:rsidRPr="003D6AD4">
              <w:rPr>
                <w:sz w:val="20"/>
                <w:szCs w:val="20"/>
                <w:lang w:val="es-ES_tradnl"/>
              </w:rPr>
              <w:t>88</w:t>
            </w:r>
            <w:r w:rsidR="00257324" w:rsidRPr="003D6AD4">
              <w:rPr>
                <w:sz w:val="20"/>
                <w:szCs w:val="20"/>
                <w:lang w:val="es-ES_tradnl"/>
              </w:rPr>
              <w:t> </w:t>
            </w:r>
            <w:r w:rsidRPr="003D6AD4">
              <w:rPr>
                <w:sz w:val="20"/>
                <w:szCs w:val="20"/>
                <w:lang w:val="es-ES_tradnl"/>
              </w:rPr>
              <w:t>550</w:t>
            </w:r>
          </w:p>
        </w:tc>
      </w:tr>
      <w:tr w:rsidR="007E5427" w:rsidRPr="003D6AD4" w14:paraId="6B471317" w14:textId="77777777" w:rsidTr="00794CE2">
        <w:tc>
          <w:tcPr>
            <w:tcW w:w="2217" w:type="dxa"/>
          </w:tcPr>
          <w:p w14:paraId="4983CABA" w14:textId="77777777" w:rsidR="00570DFC" w:rsidRPr="003D6AD4" w:rsidRDefault="00570DFC" w:rsidP="00003956">
            <w:pPr>
              <w:keepNext/>
              <w:keepLines/>
              <w:rPr>
                <w:b/>
                <w:sz w:val="20"/>
                <w:szCs w:val="20"/>
                <w:lang w:val="es-ES_tradnl"/>
              </w:rPr>
            </w:pPr>
            <w:r w:rsidRPr="003D6AD4">
              <w:rPr>
                <w:b/>
                <w:sz w:val="20"/>
                <w:szCs w:val="20"/>
                <w:lang w:val="es-ES_tradnl"/>
              </w:rPr>
              <w:t>Total</w:t>
            </w:r>
          </w:p>
        </w:tc>
        <w:tc>
          <w:tcPr>
            <w:tcW w:w="1190" w:type="dxa"/>
          </w:tcPr>
          <w:p w14:paraId="60052200" w14:textId="4FAFADA3" w:rsidR="00570DFC" w:rsidRPr="003D6AD4" w:rsidRDefault="00570DFC" w:rsidP="00003956">
            <w:pPr>
              <w:keepNext/>
              <w:keepLines/>
              <w:jc w:val="right"/>
              <w:rPr>
                <w:sz w:val="20"/>
                <w:szCs w:val="20"/>
                <w:lang w:val="es-ES_tradnl"/>
              </w:rPr>
            </w:pPr>
            <w:r w:rsidRPr="003D6AD4">
              <w:rPr>
                <w:sz w:val="20"/>
                <w:szCs w:val="20"/>
                <w:lang w:val="es-ES_tradnl"/>
              </w:rPr>
              <w:fldChar w:fldCharType="begin"/>
            </w:r>
            <w:r w:rsidRPr="003D6AD4">
              <w:rPr>
                <w:sz w:val="20"/>
                <w:szCs w:val="20"/>
                <w:lang w:val="es-ES_tradnl"/>
              </w:rPr>
              <w:instrText xml:space="preserve">= SUM(ABOVE) \# "# ##0,xxxxxxxxxxxxxxxxxxxx" </w:instrText>
            </w:r>
            <w:r w:rsidRPr="003D6AD4">
              <w:rPr>
                <w:sz w:val="20"/>
                <w:szCs w:val="20"/>
                <w:lang w:val="es-ES_tradnl"/>
              </w:rPr>
              <w:fldChar w:fldCharType="separate"/>
            </w:r>
            <w:r w:rsidRPr="003D6AD4">
              <w:rPr>
                <w:sz w:val="20"/>
                <w:szCs w:val="20"/>
                <w:lang w:val="es-ES_tradnl"/>
              </w:rPr>
              <w:t>298</w:t>
            </w:r>
            <w:r w:rsidR="00257324" w:rsidRPr="003D6AD4">
              <w:rPr>
                <w:sz w:val="20"/>
                <w:szCs w:val="20"/>
                <w:lang w:val="es-ES_tradnl"/>
              </w:rPr>
              <w:t> </w:t>
            </w:r>
            <w:r w:rsidRPr="003D6AD4">
              <w:rPr>
                <w:sz w:val="20"/>
                <w:szCs w:val="20"/>
                <w:lang w:val="es-ES_tradnl"/>
              </w:rPr>
              <w:t>5</w:t>
            </w:r>
            <w:r w:rsidRPr="003D6AD4">
              <w:rPr>
                <w:sz w:val="20"/>
                <w:szCs w:val="20"/>
                <w:lang w:val="es-ES_tradnl"/>
              </w:rPr>
              <w:fldChar w:fldCharType="end"/>
            </w:r>
            <w:r w:rsidRPr="003D6AD4">
              <w:rPr>
                <w:sz w:val="20"/>
                <w:szCs w:val="20"/>
                <w:lang w:val="es-ES_tradnl"/>
              </w:rPr>
              <w:t>00</w:t>
            </w:r>
          </w:p>
        </w:tc>
        <w:tc>
          <w:tcPr>
            <w:tcW w:w="1191" w:type="dxa"/>
          </w:tcPr>
          <w:p w14:paraId="3FF65170" w14:textId="5680CE1F" w:rsidR="00570DFC" w:rsidRPr="003D6AD4" w:rsidRDefault="00570DFC" w:rsidP="00003956">
            <w:pPr>
              <w:keepNext/>
              <w:keepLines/>
              <w:jc w:val="right"/>
              <w:rPr>
                <w:sz w:val="20"/>
                <w:szCs w:val="20"/>
                <w:lang w:val="es-ES_tradnl"/>
              </w:rPr>
            </w:pPr>
            <w:r w:rsidRPr="003D6AD4">
              <w:rPr>
                <w:sz w:val="20"/>
                <w:szCs w:val="20"/>
                <w:lang w:val="es-ES_tradnl"/>
              </w:rPr>
              <w:t>297</w:t>
            </w:r>
            <w:r w:rsidR="00257324" w:rsidRPr="003D6AD4">
              <w:rPr>
                <w:sz w:val="20"/>
                <w:szCs w:val="20"/>
                <w:lang w:val="es-ES_tradnl"/>
              </w:rPr>
              <w:t> </w:t>
            </w:r>
            <w:r w:rsidRPr="003D6AD4">
              <w:rPr>
                <w:sz w:val="20"/>
                <w:szCs w:val="20"/>
                <w:lang w:val="es-ES_tradnl"/>
              </w:rPr>
              <w:t>596</w:t>
            </w:r>
          </w:p>
        </w:tc>
        <w:tc>
          <w:tcPr>
            <w:tcW w:w="1190" w:type="dxa"/>
          </w:tcPr>
          <w:p w14:paraId="679EFDB1" w14:textId="3D3BA69A" w:rsidR="00570DFC" w:rsidRPr="003D6AD4" w:rsidRDefault="00570DFC" w:rsidP="00003956">
            <w:pPr>
              <w:keepNext/>
              <w:keepLines/>
              <w:jc w:val="right"/>
              <w:rPr>
                <w:sz w:val="20"/>
                <w:szCs w:val="20"/>
                <w:lang w:val="es-ES_tradnl"/>
              </w:rPr>
            </w:pPr>
            <w:r w:rsidRPr="003D6AD4">
              <w:rPr>
                <w:sz w:val="20"/>
                <w:szCs w:val="20"/>
                <w:lang w:val="es-ES_tradnl"/>
              </w:rPr>
              <w:fldChar w:fldCharType="begin"/>
            </w:r>
            <w:r w:rsidRPr="003D6AD4">
              <w:rPr>
                <w:sz w:val="20"/>
                <w:szCs w:val="20"/>
                <w:lang w:val="es-ES_tradnl"/>
              </w:rPr>
              <w:instrText xml:space="preserve">= SUM(ABOVE) \# "# ##0,xxxxxxxxxxxxxxxxxxxx" </w:instrText>
            </w:r>
            <w:r w:rsidRPr="003D6AD4">
              <w:rPr>
                <w:sz w:val="20"/>
                <w:szCs w:val="20"/>
                <w:lang w:val="es-ES_tradnl"/>
              </w:rPr>
              <w:fldChar w:fldCharType="separate"/>
            </w:r>
            <w:r w:rsidRPr="003D6AD4">
              <w:rPr>
                <w:sz w:val="20"/>
                <w:szCs w:val="20"/>
                <w:lang w:val="es-ES_tradnl"/>
              </w:rPr>
              <w:t>109</w:t>
            </w:r>
            <w:r w:rsidR="00257324" w:rsidRPr="003D6AD4">
              <w:rPr>
                <w:sz w:val="20"/>
                <w:szCs w:val="20"/>
                <w:lang w:val="es-ES_tradnl"/>
              </w:rPr>
              <w:t> </w:t>
            </w:r>
            <w:r w:rsidRPr="003D6AD4">
              <w:rPr>
                <w:sz w:val="20"/>
                <w:szCs w:val="20"/>
                <w:lang w:val="es-ES_tradnl"/>
              </w:rPr>
              <w:t>5</w:t>
            </w:r>
            <w:r w:rsidRPr="003D6AD4">
              <w:rPr>
                <w:sz w:val="20"/>
                <w:szCs w:val="20"/>
                <w:lang w:val="es-ES_tradnl"/>
              </w:rPr>
              <w:fldChar w:fldCharType="end"/>
            </w:r>
            <w:r w:rsidRPr="003D6AD4">
              <w:rPr>
                <w:sz w:val="20"/>
                <w:szCs w:val="20"/>
                <w:lang w:val="es-ES_tradnl"/>
              </w:rPr>
              <w:t>00</w:t>
            </w:r>
          </w:p>
        </w:tc>
        <w:tc>
          <w:tcPr>
            <w:tcW w:w="1191" w:type="dxa"/>
          </w:tcPr>
          <w:p w14:paraId="59775E7E" w14:textId="43E61E66" w:rsidR="00570DFC" w:rsidRPr="003D6AD4" w:rsidRDefault="00570DFC" w:rsidP="00003956">
            <w:pPr>
              <w:keepNext/>
              <w:keepLines/>
              <w:jc w:val="right"/>
              <w:rPr>
                <w:sz w:val="20"/>
                <w:szCs w:val="20"/>
                <w:lang w:val="es-ES_tradnl"/>
              </w:rPr>
            </w:pPr>
            <w:r w:rsidRPr="003D6AD4">
              <w:rPr>
                <w:sz w:val="20"/>
                <w:szCs w:val="20"/>
                <w:lang w:val="es-ES_tradnl"/>
              </w:rPr>
              <w:t>38</w:t>
            </w:r>
            <w:r w:rsidR="00257324" w:rsidRPr="003D6AD4">
              <w:rPr>
                <w:sz w:val="20"/>
                <w:szCs w:val="20"/>
                <w:lang w:val="es-ES_tradnl"/>
              </w:rPr>
              <w:t> </w:t>
            </w:r>
            <w:r w:rsidRPr="003D6AD4">
              <w:rPr>
                <w:sz w:val="20"/>
                <w:szCs w:val="20"/>
                <w:lang w:val="es-ES_tradnl"/>
              </w:rPr>
              <w:t>846</w:t>
            </w:r>
          </w:p>
        </w:tc>
        <w:tc>
          <w:tcPr>
            <w:tcW w:w="1190" w:type="dxa"/>
          </w:tcPr>
          <w:p w14:paraId="5370F6E4" w14:textId="36C8908E" w:rsidR="00570DFC" w:rsidRPr="003D6AD4" w:rsidRDefault="00570DFC" w:rsidP="00003956">
            <w:pPr>
              <w:keepNext/>
              <w:keepLines/>
              <w:jc w:val="right"/>
              <w:rPr>
                <w:sz w:val="20"/>
                <w:szCs w:val="20"/>
                <w:lang w:val="es-ES_tradnl"/>
              </w:rPr>
            </w:pPr>
            <w:r w:rsidRPr="003D6AD4">
              <w:rPr>
                <w:sz w:val="20"/>
                <w:szCs w:val="20"/>
                <w:lang w:val="es-ES_tradnl"/>
              </w:rPr>
              <w:fldChar w:fldCharType="begin"/>
            </w:r>
            <w:r w:rsidRPr="003D6AD4">
              <w:rPr>
                <w:sz w:val="20"/>
                <w:szCs w:val="20"/>
                <w:lang w:val="es-ES_tradnl"/>
              </w:rPr>
              <w:instrText xml:space="preserve">= SUM(ABOVE) \# "# ##0,xxxxxxxxxxxxxxxxxxxx" </w:instrText>
            </w:r>
            <w:r w:rsidRPr="003D6AD4">
              <w:rPr>
                <w:sz w:val="20"/>
                <w:szCs w:val="20"/>
                <w:lang w:val="es-ES_tradnl"/>
              </w:rPr>
              <w:fldChar w:fldCharType="separate"/>
            </w:r>
            <w:r w:rsidRPr="003D6AD4">
              <w:rPr>
                <w:sz w:val="20"/>
                <w:szCs w:val="20"/>
                <w:lang w:val="es-ES_tradnl"/>
              </w:rPr>
              <w:t>408</w:t>
            </w:r>
            <w:r w:rsidRPr="003D6AD4">
              <w:rPr>
                <w:sz w:val="20"/>
                <w:szCs w:val="20"/>
                <w:lang w:val="es-ES_tradnl"/>
              </w:rPr>
              <w:fldChar w:fldCharType="end"/>
            </w:r>
            <w:r w:rsidR="00257324" w:rsidRPr="003D6AD4">
              <w:rPr>
                <w:sz w:val="20"/>
                <w:szCs w:val="20"/>
                <w:lang w:val="es-ES_tradnl"/>
              </w:rPr>
              <w:t> </w:t>
            </w:r>
            <w:r w:rsidRPr="003D6AD4">
              <w:rPr>
                <w:sz w:val="20"/>
                <w:szCs w:val="20"/>
                <w:lang w:val="es-ES_tradnl"/>
              </w:rPr>
              <w:t>000</w:t>
            </w:r>
          </w:p>
        </w:tc>
        <w:tc>
          <w:tcPr>
            <w:tcW w:w="1191" w:type="dxa"/>
            <w:vAlign w:val="center"/>
          </w:tcPr>
          <w:p w14:paraId="2FBC70FB" w14:textId="0B9446E5" w:rsidR="00570DFC" w:rsidRPr="003D6AD4" w:rsidRDefault="00570DFC" w:rsidP="00003956">
            <w:pPr>
              <w:keepNext/>
              <w:keepLines/>
              <w:jc w:val="right"/>
              <w:rPr>
                <w:sz w:val="20"/>
                <w:szCs w:val="20"/>
                <w:lang w:val="es-ES_tradnl"/>
              </w:rPr>
            </w:pPr>
            <w:r w:rsidRPr="003D6AD4">
              <w:rPr>
                <w:sz w:val="20"/>
                <w:szCs w:val="20"/>
                <w:lang w:val="es-ES_tradnl"/>
              </w:rPr>
              <w:t>336</w:t>
            </w:r>
            <w:r w:rsidR="00257324" w:rsidRPr="003D6AD4">
              <w:rPr>
                <w:sz w:val="20"/>
                <w:szCs w:val="20"/>
                <w:lang w:val="es-ES_tradnl"/>
              </w:rPr>
              <w:t> </w:t>
            </w:r>
            <w:r w:rsidRPr="003D6AD4">
              <w:rPr>
                <w:sz w:val="20"/>
                <w:szCs w:val="20"/>
                <w:lang w:val="es-ES_tradnl"/>
              </w:rPr>
              <w:t>442</w:t>
            </w:r>
          </w:p>
        </w:tc>
      </w:tr>
      <w:tr w:rsidR="007E5427" w:rsidRPr="003D6AD4" w14:paraId="40B5F872" w14:textId="77777777" w:rsidTr="00794CE2">
        <w:tc>
          <w:tcPr>
            <w:tcW w:w="2217" w:type="dxa"/>
          </w:tcPr>
          <w:p w14:paraId="20B44541" w14:textId="27296482" w:rsidR="00570DFC" w:rsidRPr="003D6AD4" w:rsidRDefault="007E5427" w:rsidP="00003956">
            <w:pPr>
              <w:keepNext/>
              <w:keepLines/>
              <w:jc w:val="left"/>
              <w:rPr>
                <w:b/>
                <w:sz w:val="20"/>
                <w:szCs w:val="20"/>
                <w:lang w:val="es-ES_tradnl"/>
              </w:rPr>
            </w:pPr>
            <w:r w:rsidRPr="003D6AD4">
              <w:rPr>
                <w:b/>
                <w:sz w:val="20"/>
                <w:szCs w:val="20"/>
                <w:lang w:val="es-ES_tradnl"/>
              </w:rPr>
              <w:t>Índice de desembolso</w:t>
            </w:r>
            <w:r w:rsidR="00570DFC" w:rsidRPr="003D6AD4">
              <w:rPr>
                <w:b/>
                <w:sz w:val="20"/>
                <w:szCs w:val="20"/>
                <w:lang w:val="es-ES_tradnl"/>
              </w:rPr>
              <w:t xml:space="preserve"> (%)</w:t>
            </w:r>
          </w:p>
        </w:tc>
        <w:tc>
          <w:tcPr>
            <w:tcW w:w="2381" w:type="dxa"/>
            <w:gridSpan w:val="2"/>
            <w:vAlign w:val="center"/>
          </w:tcPr>
          <w:p w14:paraId="3ED197AB" w14:textId="5507F7FC" w:rsidR="00570DFC" w:rsidRPr="003D6AD4" w:rsidRDefault="00570DFC" w:rsidP="00003956">
            <w:pPr>
              <w:keepNext/>
              <w:keepLines/>
              <w:jc w:val="center"/>
              <w:rPr>
                <w:sz w:val="20"/>
                <w:szCs w:val="20"/>
                <w:lang w:val="es-ES_tradnl"/>
              </w:rPr>
            </w:pPr>
            <w:r w:rsidRPr="003D6AD4">
              <w:rPr>
                <w:sz w:val="20"/>
                <w:szCs w:val="20"/>
                <w:lang w:val="es-ES_tradnl"/>
              </w:rPr>
              <w:t>99</w:t>
            </w:r>
            <w:r w:rsidR="00257324" w:rsidRPr="003D6AD4">
              <w:rPr>
                <w:sz w:val="20"/>
                <w:szCs w:val="20"/>
                <w:lang w:val="es-ES_tradnl"/>
              </w:rPr>
              <w:t>,</w:t>
            </w:r>
            <w:r w:rsidRPr="003D6AD4">
              <w:rPr>
                <w:sz w:val="20"/>
                <w:szCs w:val="20"/>
                <w:lang w:val="es-ES_tradnl"/>
              </w:rPr>
              <w:t>70</w:t>
            </w:r>
          </w:p>
        </w:tc>
        <w:tc>
          <w:tcPr>
            <w:tcW w:w="2381" w:type="dxa"/>
            <w:gridSpan w:val="2"/>
            <w:vAlign w:val="center"/>
          </w:tcPr>
          <w:p w14:paraId="09B458C9" w14:textId="6CC7A6E0" w:rsidR="00570DFC" w:rsidRPr="003D6AD4" w:rsidRDefault="00570DFC" w:rsidP="00003956">
            <w:pPr>
              <w:keepNext/>
              <w:keepLines/>
              <w:jc w:val="center"/>
              <w:rPr>
                <w:sz w:val="20"/>
                <w:szCs w:val="20"/>
                <w:lang w:val="es-ES_tradnl"/>
              </w:rPr>
            </w:pPr>
            <w:r w:rsidRPr="003D6AD4">
              <w:rPr>
                <w:sz w:val="20"/>
                <w:szCs w:val="20"/>
                <w:lang w:val="es-ES_tradnl"/>
              </w:rPr>
              <w:t>35</w:t>
            </w:r>
            <w:r w:rsidR="00257324" w:rsidRPr="003D6AD4">
              <w:rPr>
                <w:sz w:val="20"/>
                <w:szCs w:val="20"/>
                <w:lang w:val="es-ES_tradnl"/>
              </w:rPr>
              <w:t>,</w:t>
            </w:r>
            <w:r w:rsidRPr="003D6AD4">
              <w:rPr>
                <w:sz w:val="20"/>
                <w:szCs w:val="20"/>
                <w:lang w:val="es-ES_tradnl"/>
              </w:rPr>
              <w:t>48</w:t>
            </w:r>
          </w:p>
        </w:tc>
        <w:tc>
          <w:tcPr>
            <w:tcW w:w="2381" w:type="dxa"/>
            <w:gridSpan w:val="2"/>
            <w:vAlign w:val="center"/>
          </w:tcPr>
          <w:p w14:paraId="66BECC71" w14:textId="0CE8C242" w:rsidR="00570DFC" w:rsidRPr="003D6AD4" w:rsidRDefault="00570DFC" w:rsidP="00003956">
            <w:pPr>
              <w:keepNext/>
              <w:keepLines/>
              <w:jc w:val="center"/>
              <w:rPr>
                <w:sz w:val="20"/>
                <w:szCs w:val="20"/>
                <w:lang w:val="es-ES_tradnl"/>
              </w:rPr>
            </w:pPr>
            <w:r w:rsidRPr="003D6AD4">
              <w:rPr>
                <w:sz w:val="20"/>
                <w:szCs w:val="20"/>
                <w:lang w:val="es-ES_tradnl"/>
              </w:rPr>
              <w:t>82</w:t>
            </w:r>
            <w:r w:rsidR="00257324" w:rsidRPr="003D6AD4">
              <w:rPr>
                <w:sz w:val="20"/>
                <w:szCs w:val="20"/>
                <w:lang w:val="es-ES_tradnl"/>
              </w:rPr>
              <w:t>,</w:t>
            </w:r>
            <w:r w:rsidRPr="003D6AD4">
              <w:rPr>
                <w:sz w:val="20"/>
                <w:szCs w:val="20"/>
                <w:lang w:val="es-ES_tradnl"/>
              </w:rPr>
              <w:t>46</w:t>
            </w:r>
          </w:p>
        </w:tc>
      </w:tr>
    </w:tbl>
    <w:p w14:paraId="20090EC0" w14:textId="2E3CCFB9" w:rsidR="00570DFC" w:rsidRPr="003D6AD4" w:rsidRDefault="00570DFC" w:rsidP="00570DFC">
      <w:pPr>
        <w:rPr>
          <w:sz w:val="19"/>
          <w:szCs w:val="19"/>
          <w:lang w:val="es-ES_tradnl"/>
        </w:rPr>
      </w:pPr>
      <w:r w:rsidRPr="003D6AD4">
        <w:rPr>
          <w:sz w:val="19"/>
          <w:szCs w:val="19"/>
          <w:lang w:val="es-ES_tradnl"/>
        </w:rPr>
        <w:t xml:space="preserve">* </w:t>
      </w:r>
      <w:r w:rsidR="007E5427" w:rsidRPr="003D6AD4">
        <w:rPr>
          <w:sz w:val="19"/>
          <w:szCs w:val="19"/>
          <w:lang w:val="es-ES_tradnl"/>
        </w:rPr>
        <w:t xml:space="preserve">Incluida la devolución de </w:t>
      </w:r>
      <w:r w:rsidRPr="003D6AD4">
        <w:rPr>
          <w:sz w:val="19"/>
          <w:szCs w:val="19"/>
          <w:lang w:val="es-ES_tradnl"/>
        </w:rPr>
        <w:t>7</w:t>
      </w:r>
      <w:r w:rsidR="007E5427" w:rsidRPr="003D6AD4">
        <w:rPr>
          <w:sz w:val="19"/>
          <w:szCs w:val="19"/>
          <w:lang w:val="es-ES_tradnl"/>
        </w:rPr>
        <w:t> </w:t>
      </w:r>
      <w:r w:rsidRPr="003D6AD4">
        <w:rPr>
          <w:sz w:val="19"/>
          <w:szCs w:val="19"/>
          <w:lang w:val="es-ES_tradnl"/>
        </w:rPr>
        <w:t>846</w:t>
      </w:r>
      <w:r w:rsidR="007E5427" w:rsidRPr="003D6AD4">
        <w:rPr>
          <w:sz w:val="19"/>
          <w:szCs w:val="19"/>
          <w:lang w:val="es-ES_tradnl"/>
        </w:rPr>
        <w:t xml:space="preserve"> $EUA</w:t>
      </w:r>
      <w:r w:rsidRPr="003D6AD4">
        <w:rPr>
          <w:sz w:val="19"/>
          <w:szCs w:val="19"/>
          <w:lang w:val="es-ES_tradnl"/>
        </w:rPr>
        <w:t xml:space="preserve">, </w:t>
      </w:r>
      <w:r w:rsidR="007E5427" w:rsidRPr="003D6AD4">
        <w:rPr>
          <w:sz w:val="19"/>
          <w:szCs w:val="19"/>
          <w:lang w:val="es-ES_tradnl"/>
        </w:rPr>
        <w:t xml:space="preserve">más gastos de apoyo al organismo de </w:t>
      </w:r>
      <w:r w:rsidRPr="003D6AD4">
        <w:rPr>
          <w:sz w:val="19"/>
          <w:szCs w:val="19"/>
          <w:lang w:val="es-ES_tradnl"/>
        </w:rPr>
        <w:t>1</w:t>
      </w:r>
      <w:r w:rsidR="007E5427" w:rsidRPr="003D6AD4">
        <w:rPr>
          <w:sz w:val="19"/>
          <w:szCs w:val="19"/>
          <w:lang w:val="es-ES_tradnl"/>
        </w:rPr>
        <w:t> </w:t>
      </w:r>
      <w:r w:rsidRPr="003D6AD4">
        <w:rPr>
          <w:sz w:val="19"/>
          <w:szCs w:val="19"/>
          <w:lang w:val="es-ES_tradnl"/>
        </w:rPr>
        <w:t>020</w:t>
      </w:r>
      <w:r w:rsidR="007E5427" w:rsidRPr="003D6AD4">
        <w:rPr>
          <w:sz w:val="19"/>
          <w:szCs w:val="19"/>
          <w:lang w:val="es-ES_tradnl"/>
        </w:rPr>
        <w:t> $EUA</w:t>
      </w:r>
      <w:r w:rsidRPr="003D6AD4">
        <w:rPr>
          <w:sz w:val="19"/>
          <w:szCs w:val="19"/>
          <w:lang w:val="es-ES_tradnl"/>
        </w:rPr>
        <w:t xml:space="preserve">, </w:t>
      </w:r>
      <w:r w:rsidR="007E5427" w:rsidRPr="003D6AD4">
        <w:rPr>
          <w:sz w:val="19"/>
          <w:szCs w:val="19"/>
          <w:lang w:val="es-ES_tradnl"/>
        </w:rPr>
        <w:t>a la 84ª reunión</w:t>
      </w:r>
      <w:r w:rsidRPr="003D6AD4">
        <w:rPr>
          <w:sz w:val="19"/>
          <w:szCs w:val="19"/>
          <w:lang w:val="es-ES_tradnl"/>
        </w:rPr>
        <w:t>.</w:t>
      </w:r>
    </w:p>
    <w:p w14:paraId="16878D5B" w14:textId="77777777" w:rsidR="00570DFC" w:rsidRPr="003D6AD4" w:rsidRDefault="00570DFC" w:rsidP="00570DFC">
      <w:pPr>
        <w:rPr>
          <w:lang w:val="es-ES_tradnl"/>
        </w:rPr>
      </w:pPr>
    </w:p>
    <w:p w14:paraId="694698F9" w14:textId="2B4751E5" w:rsidR="00570DFC" w:rsidRPr="003D6AD4" w:rsidRDefault="00061B9E" w:rsidP="00570DFC">
      <w:pPr>
        <w:rPr>
          <w:u w:val="single"/>
          <w:lang w:val="es-ES_tradnl"/>
        </w:rPr>
      </w:pPr>
      <w:r w:rsidRPr="003D6AD4">
        <w:rPr>
          <w:u w:val="single"/>
          <w:lang w:val="es-ES_tradnl"/>
        </w:rPr>
        <w:t>Plan de ejecución del tercer y último tramo del PGEH</w:t>
      </w:r>
    </w:p>
    <w:p w14:paraId="54677C25" w14:textId="77777777" w:rsidR="00570DFC" w:rsidRPr="003D6AD4" w:rsidRDefault="00570DFC" w:rsidP="00570DFC">
      <w:pPr>
        <w:rPr>
          <w:lang w:val="es-ES_tradnl"/>
        </w:rPr>
      </w:pPr>
    </w:p>
    <w:p w14:paraId="211282AA" w14:textId="0E76C979" w:rsidR="00570DFC" w:rsidRPr="003D6AD4" w:rsidRDefault="00EC3312" w:rsidP="00570DFC">
      <w:pPr>
        <w:pStyle w:val="Heading1"/>
        <w:rPr>
          <w:lang w:val="es-ES_tradnl"/>
        </w:rPr>
      </w:pPr>
      <w:r w:rsidRPr="003D6AD4">
        <w:rPr>
          <w:lang w:val="es-ES_tradnl"/>
        </w:rPr>
        <w:t>Entre diciembre de 2020 y diciembre de 2021 se llevarán a cabo las actividades siguientes</w:t>
      </w:r>
      <w:r w:rsidR="00570DFC" w:rsidRPr="003D6AD4">
        <w:rPr>
          <w:lang w:val="es-ES_tradnl"/>
        </w:rPr>
        <w:t>:</w:t>
      </w:r>
    </w:p>
    <w:p w14:paraId="5E2B8AD3" w14:textId="0D538036" w:rsidR="00570DFC" w:rsidRPr="003D6AD4" w:rsidRDefault="00EC3312" w:rsidP="00570DFC">
      <w:pPr>
        <w:pStyle w:val="Heading2"/>
        <w:rPr>
          <w:lang w:val="es-ES_tradnl"/>
        </w:rPr>
      </w:pPr>
      <w:r w:rsidRPr="003D6AD4">
        <w:rPr>
          <w:lang w:val="es-ES_tradnl"/>
        </w:rPr>
        <w:t>Reuniones periódicas del Comité Nacional del Ozono para supervisar y seguir de cerca la ejecución del PGEH, el funcionamiento del sistema de concesión de licencias y de cupos</w:t>
      </w:r>
      <w:r w:rsidR="00570DFC" w:rsidRPr="003D6AD4">
        <w:rPr>
          <w:lang w:val="es-ES_tradnl"/>
        </w:rPr>
        <w:t xml:space="preserve">, </w:t>
      </w:r>
      <w:r w:rsidRPr="003D6AD4">
        <w:rPr>
          <w:lang w:val="es-ES_tradnl"/>
        </w:rPr>
        <w:t xml:space="preserve">y la actualización de las normas para facilitar la aceptación de </w:t>
      </w:r>
      <w:r w:rsidR="003C5902" w:rsidRPr="003D6AD4">
        <w:rPr>
          <w:lang w:val="es-ES_tradnl"/>
        </w:rPr>
        <w:t>tecnologías alternativas de bajo PCA</w:t>
      </w:r>
      <w:r w:rsidR="00570DFC" w:rsidRPr="003D6AD4">
        <w:rPr>
          <w:lang w:val="es-ES_tradnl"/>
        </w:rPr>
        <w:t xml:space="preserve">, </w:t>
      </w:r>
      <w:r w:rsidR="003C5902" w:rsidRPr="003D6AD4">
        <w:rPr>
          <w:lang w:val="es-ES_tradnl"/>
        </w:rPr>
        <w:t>en particular para la introducción de equipos de mayor eficiencia energética</w:t>
      </w:r>
      <w:r w:rsidR="00570DFC" w:rsidRPr="003D6AD4">
        <w:rPr>
          <w:lang w:val="es-ES_tradnl"/>
        </w:rPr>
        <w:t xml:space="preserve">, </w:t>
      </w:r>
      <w:r w:rsidR="003C5902" w:rsidRPr="003D6AD4">
        <w:rPr>
          <w:lang w:val="es-ES_tradnl"/>
        </w:rPr>
        <w:t xml:space="preserve">etiquetado y manipulación </w:t>
      </w:r>
      <w:r w:rsidR="00C30E3C" w:rsidRPr="003D6AD4">
        <w:rPr>
          <w:lang w:val="es-ES_tradnl"/>
        </w:rPr>
        <w:t xml:space="preserve">segura </w:t>
      </w:r>
      <w:r w:rsidR="003C5902" w:rsidRPr="003D6AD4">
        <w:rPr>
          <w:lang w:val="es-ES_tradnl"/>
        </w:rPr>
        <w:t>de refrigerantes inflamables y tóxicos</w:t>
      </w:r>
      <w:r w:rsidR="00570DFC" w:rsidRPr="003D6AD4">
        <w:rPr>
          <w:lang w:val="es-ES_tradnl"/>
        </w:rPr>
        <w:t xml:space="preserve"> (</w:t>
      </w:r>
      <w:r w:rsidR="00380EE8" w:rsidRPr="003D6AD4">
        <w:rPr>
          <w:lang w:val="es-ES_tradnl"/>
        </w:rPr>
        <w:t>PNUMA</w:t>
      </w:r>
      <w:r w:rsidR="00570DFC" w:rsidRPr="003D6AD4">
        <w:rPr>
          <w:lang w:val="es-ES_tradnl"/>
        </w:rPr>
        <w:t>) (7</w:t>
      </w:r>
      <w:r w:rsidR="00257324" w:rsidRPr="003D6AD4">
        <w:rPr>
          <w:lang w:val="es-ES_tradnl"/>
        </w:rPr>
        <w:t> </w:t>
      </w:r>
      <w:r w:rsidR="00570DFC" w:rsidRPr="003D6AD4">
        <w:rPr>
          <w:lang w:val="es-ES_tradnl"/>
        </w:rPr>
        <w:t>000</w:t>
      </w:r>
      <w:r w:rsidR="00643A69">
        <w:rPr>
          <w:lang w:val="es-ES_tradnl"/>
        </w:rPr>
        <w:t> </w:t>
      </w:r>
      <w:r w:rsidR="00643A69" w:rsidRPr="003D6AD4">
        <w:rPr>
          <w:lang w:val="es-ES_tradnl"/>
        </w:rPr>
        <w:t>$EUA</w:t>
      </w:r>
      <w:r w:rsidR="00570DFC" w:rsidRPr="003D6AD4">
        <w:rPr>
          <w:lang w:val="es-ES_tradnl"/>
        </w:rPr>
        <w:t>);</w:t>
      </w:r>
    </w:p>
    <w:p w14:paraId="47799D0A" w14:textId="0CB6C1B1" w:rsidR="00570DFC" w:rsidRPr="003D6AD4" w:rsidRDefault="003C5902" w:rsidP="00570DFC">
      <w:pPr>
        <w:pStyle w:val="Heading2"/>
        <w:rPr>
          <w:lang w:val="es-ES_tradnl"/>
        </w:rPr>
      </w:pPr>
      <w:r w:rsidRPr="003D6AD4">
        <w:rPr>
          <w:lang w:val="es-ES_tradnl"/>
        </w:rPr>
        <w:t xml:space="preserve">Organización de campañas específicas de sensibilización para el público, partes interesadas y usuarios finales sobre cuestiones relacionadas con el Protocolo de Montreal y el PGEH </w:t>
      </w:r>
      <w:r w:rsidR="00570DFC" w:rsidRPr="003D6AD4">
        <w:rPr>
          <w:lang w:val="es-ES_tradnl"/>
        </w:rPr>
        <w:t>(</w:t>
      </w:r>
      <w:r w:rsidR="00380EE8" w:rsidRPr="003D6AD4">
        <w:rPr>
          <w:lang w:val="es-ES_tradnl"/>
        </w:rPr>
        <w:t>PNUMA</w:t>
      </w:r>
      <w:r w:rsidR="00570DFC" w:rsidRPr="003D6AD4">
        <w:rPr>
          <w:lang w:val="es-ES_tradnl"/>
        </w:rPr>
        <w:t>) (5</w:t>
      </w:r>
      <w:r w:rsidR="00257324" w:rsidRPr="003D6AD4">
        <w:rPr>
          <w:lang w:val="es-ES_tradnl"/>
        </w:rPr>
        <w:t> </w:t>
      </w:r>
      <w:r w:rsidR="00570DFC" w:rsidRPr="003D6AD4">
        <w:rPr>
          <w:lang w:val="es-ES_tradnl"/>
        </w:rPr>
        <w:t>000</w:t>
      </w:r>
      <w:r w:rsidR="00643A69">
        <w:rPr>
          <w:lang w:val="es-ES_tradnl"/>
        </w:rPr>
        <w:t> </w:t>
      </w:r>
      <w:r w:rsidR="00643A69" w:rsidRPr="003D6AD4">
        <w:rPr>
          <w:lang w:val="es-ES_tradnl"/>
        </w:rPr>
        <w:t>$EUA</w:t>
      </w:r>
      <w:r w:rsidR="00570DFC" w:rsidRPr="003D6AD4">
        <w:rPr>
          <w:lang w:val="es-ES_tradnl"/>
        </w:rPr>
        <w:t>);</w:t>
      </w:r>
    </w:p>
    <w:p w14:paraId="1F8A610D" w14:textId="00600DF8" w:rsidR="00570DFC" w:rsidRPr="003D6AD4" w:rsidRDefault="003C5902" w:rsidP="00570DFC">
      <w:pPr>
        <w:pStyle w:val="Heading2"/>
        <w:keepNext/>
        <w:widowControl/>
        <w:rPr>
          <w:lang w:val="es-ES_tradnl"/>
        </w:rPr>
      </w:pPr>
      <w:r w:rsidRPr="003D6AD4">
        <w:rPr>
          <w:lang w:val="es-ES_tradnl"/>
        </w:rPr>
        <w:t>Examen de la realización del plan de certificación para técnicos en refrigeración</w:t>
      </w:r>
      <w:r w:rsidR="00570DFC" w:rsidRPr="003D6AD4">
        <w:rPr>
          <w:lang w:val="es-ES_tradnl"/>
        </w:rPr>
        <w:t xml:space="preserve">, </w:t>
      </w:r>
      <w:r w:rsidRPr="003D6AD4">
        <w:rPr>
          <w:lang w:val="es-ES_tradnl"/>
        </w:rPr>
        <w:t xml:space="preserve">en colaboración con el Ministerio de Recursos Humanos </w:t>
      </w:r>
      <w:r w:rsidR="00570DFC" w:rsidRPr="003D6AD4">
        <w:rPr>
          <w:lang w:val="es-ES_tradnl"/>
        </w:rPr>
        <w:t>(</w:t>
      </w:r>
      <w:r w:rsidR="00380EE8" w:rsidRPr="003D6AD4">
        <w:rPr>
          <w:lang w:val="es-ES_tradnl"/>
        </w:rPr>
        <w:t>PNUMA</w:t>
      </w:r>
      <w:r w:rsidR="00570DFC" w:rsidRPr="003D6AD4">
        <w:rPr>
          <w:lang w:val="es-ES_tradnl"/>
        </w:rPr>
        <w:t>) (2</w:t>
      </w:r>
      <w:r w:rsidR="00257324" w:rsidRPr="003D6AD4">
        <w:rPr>
          <w:lang w:val="es-ES_tradnl"/>
        </w:rPr>
        <w:t> </w:t>
      </w:r>
      <w:r w:rsidR="00570DFC" w:rsidRPr="003D6AD4">
        <w:rPr>
          <w:lang w:val="es-ES_tradnl"/>
        </w:rPr>
        <w:t>500</w:t>
      </w:r>
      <w:r w:rsidR="00643A69">
        <w:rPr>
          <w:lang w:val="es-ES_tradnl"/>
        </w:rPr>
        <w:t xml:space="preserve"> </w:t>
      </w:r>
      <w:r w:rsidR="00643A69" w:rsidRPr="003D6AD4">
        <w:rPr>
          <w:lang w:val="es-ES_tradnl"/>
        </w:rPr>
        <w:t>$EUA</w:t>
      </w:r>
      <w:r w:rsidR="00570DFC" w:rsidRPr="003D6AD4">
        <w:rPr>
          <w:lang w:val="es-ES_tradnl"/>
        </w:rPr>
        <w:t>);</w:t>
      </w:r>
    </w:p>
    <w:p w14:paraId="1AB9F017" w14:textId="3B50C796" w:rsidR="00570DFC" w:rsidRPr="003D6AD4" w:rsidRDefault="003C5902" w:rsidP="00570DFC">
      <w:pPr>
        <w:pStyle w:val="Heading2"/>
        <w:rPr>
          <w:lang w:val="es-ES_tradnl"/>
        </w:rPr>
      </w:pPr>
      <w:r w:rsidRPr="003D6AD4">
        <w:rPr>
          <w:lang w:val="es-ES_tradnl"/>
        </w:rPr>
        <w:t xml:space="preserve">Capacitación continua de aproximadamente </w:t>
      </w:r>
      <w:r w:rsidR="00570DFC" w:rsidRPr="003D6AD4">
        <w:rPr>
          <w:lang w:val="es-ES_tradnl"/>
        </w:rPr>
        <w:t>1</w:t>
      </w:r>
      <w:r w:rsidRPr="003D6AD4">
        <w:rPr>
          <w:lang w:val="es-ES_tradnl"/>
        </w:rPr>
        <w:t> </w:t>
      </w:r>
      <w:r w:rsidR="00570DFC" w:rsidRPr="003D6AD4">
        <w:rPr>
          <w:lang w:val="es-ES_tradnl"/>
        </w:rPr>
        <w:t xml:space="preserve">000 </w:t>
      </w:r>
      <w:r w:rsidRPr="003D6AD4">
        <w:rPr>
          <w:lang w:val="es-ES_tradnl"/>
        </w:rPr>
        <w:t xml:space="preserve">técnicos, centrándose en la gestión de refrigerantes y buenas prácticas de servicio y mantenimiento </w:t>
      </w:r>
      <w:r w:rsidR="00570DFC" w:rsidRPr="003D6AD4">
        <w:rPr>
          <w:lang w:val="es-ES_tradnl"/>
        </w:rPr>
        <w:t>(</w:t>
      </w:r>
      <w:r w:rsidR="00380EE8" w:rsidRPr="003D6AD4">
        <w:rPr>
          <w:lang w:val="es-ES_tradnl"/>
        </w:rPr>
        <w:t>PNUMA</w:t>
      </w:r>
      <w:r w:rsidR="00570DFC" w:rsidRPr="003D6AD4">
        <w:rPr>
          <w:lang w:val="es-ES_tradnl"/>
        </w:rPr>
        <w:t>) (42</w:t>
      </w:r>
      <w:r w:rsidR="00257324" w:rsidRPr="003D6AD4">
        <w:rPr>
          <w:lang w:val="es-ES_tradnl"/>
        </w:rPr>
        <w:t> </w:t>
      </w:r>
      <w:r w:rsidR="00570DFC" w:rsidRPr="003D6AD4">
        <w:rPr>
          <w:lang w:val="es-ES_tradnl"/>
        </w:rPr>
        <w:t>500</w:t>
      </w:r>
      <w:r w:rsidR="00643A69">
        <w:rPr>
          <w:lang w:val="es-ES_tradnl"/>
        </w:rPr>
        <w:t xml:space="preserve"> </w:t>
      </w:r>
      <w:r w:rsidR="00643A69" w:rsidRPr="003D6AD4">
        <w:rPr>
          <w:lang w:val="es-ES_tradnl"/>
        </w:rPr>
        <w:t>$EUA</w:t>
      </w:r>
      <w:r w:rsidR="00570DFC" w:rsidRPr="003D6AD4">
        <w:rPr>
          <w:lang w:val="es-ES_tradnl"/>
        </w:rPr>
        <w:t>);</w:t>
      </w:r>
    </w:p>
    <w:p w14:paraId="6A3C56F4" w14:textId="46D38252" w:rsidR="00570DFC" w:rsidRPr="003D6AD4" w:rsidRDefault="00643A69" w:rsidP="00570DFC">
      <w:pPr>
        <w:pStyle w:val="Heading2"/>
        <w:rPr>
          <w:lang w:val="es-ES_tradnl"/>
        </w:rPr>
      </w:pPr>
      <w:r>
        <w:rPr>
          <w:lang w:val="es-ES_tradnl"/>
        </w:rPr>
        <w:t>Un mayor f</w:t>
      </w:r>
      <w:r w:rsidR="003C5902" w:rsidRPr="003D6AD4">
        <w:rPr>
          <w:lang w:val="es-ES_tradnl"/>
        </w:rPr>
        <w:t xml:space="preserve">ortalecimiento de la red de recuperación y reciclaje, </w:t>
      </w:r>
      <w:r>
        <w:rPr>
          <w:lang w:val="es-ES_tradnl"/>
        </w:rPr>
        <w:t xml:space="preserve">impartiendo </w:t>
      </w:r>
      <w:r w:rsidR="00252BE4" w:rsidRPr="003D6AD4">
        <w:rPr>
          <w:lang w:val="es-ES_tradnl"/>
        </w:rPr>
        <w:t>cursos de capacitación adicional sobre recuperación, reciclaje y reutilización</w:t>
      </w:r>
      <w:r w:rsidR="00570DFC" w:rsidRPr="003D6AD4">
        <w:rPr>
          <w:lang w:val="es-ES_tradnl"/>
        </w:rPr>
        <w:t xml:space="preserve">; </w:t>
      </w:r>
      <w:r w:rsidR="00252BE4" w:rsidRPr="003D6AD4">
        <w:rPr>
          <w:lang w:val="es-ES_tradnl"/>
        </w:rPr>
        <w:t>y desarrollo de la red de re</w:t>
      </w:r>
      <w:r>
        <w:rPr>
          <w:lang w:val="es-ES_tradnl"/>
        </w:rPr>
        <w:t>generación</w:t>
      </w:r>
      <w:r w:rsidR="00252BE4" w:rsidRPr="003D6AD4">
        <w:rPr>
          <w:lang w:val="es-ES_tradnl"/>
        </w:rPr>
        <w:t>, organizando los dos talleres p</w:t>
      </w:r>
      <w:r>
        <w:rPr>
          <w:lang w:val="es-ES_tradnl"/>
        </w:rPr>
        <w:t xml:space="preserve">revistos </w:t>
      </w:r>
      <w:r w:rsidR="00252BE4" w:rsidRPr="003D6AD4">
        <w:rPr>
          <w:lang w:val="es-ES_tradnl"/>
        </w:rPr>
        <w:t>relativos a la cadena de suministro de re</w:t>
      </w:r>
      <w:r>
        <w:rPr>
          <w:lang w:val="es-ES_tradnl"/>
        </w:rPr>
        <w:t>generación</w:t>
      </w:r>
      <w:r w:rsidR="00252BE4" w:rsidRPr="003D6AD4">
        <w:rPr>
          <w:lang w:val="es-ES_tradnl"/>
        </w:rPr>
        <w:t xml:space="preserve"> para los talleres de servicio y mantenimiento y el centro de re</w:t>
      </w:r>
      <w:r>
        <w:rPr>
          <w:lang w:val="es-ES_tradnl"/>
        </w:rPr>
        <w:t>generación</w:t>
      </w:r>
      <w:r w:rsidR="00570DFC" w:rsidRPr="003D6AD4">
        <w:rPr>
          <w:lang w:val="es-ES_tradnl"/>
        </w:rPr>
        <w:t xml:space="preserve">, </w:t>
      </w:r>
      <w:r w:rsidR="00252BE4" w:rsidRPr="003D6AD4">
        <w:rPr>
          <w:lang w:val="es-ES_tradnl"/>
        </w:rPr>
        <w:t>y continuación de la evaluación y elaboración del plan de actividades del centro de re</w:t>
      </w:r>
      <w:r>
        <w:rPr>
          <w:lang w:val="es-ES_tradnl"/>
        </w:rPr>
        <w:t>generación</w:t>
      </w:r>
      <w:r w:rsidR="00570DFC" w:rsidRPr="003D6AD4">
        <w:rPr>
          <w:lang w:val="es-ES_tradnl"/>
        </w:rPr>
        <w:t xml:space="preserve"> (</w:t>
      </w:r>
      <w:r w:rsidR="00380EE8" w:rsidRPr="003D6AD4">
        <w:rPr>
          <w:lang w:val="es-ES_tradnl"/>
        </w:rPr>
        <w:t>ONUDI</w:t>
      </w:r>
      <w:r w:rsidR="00570DFC" w:rsidRPr="003D6AD4">
        <w:rPr>
          <w:lang w:val="es-ES_tradnl"/>
        </w:rPr>
        <w:t>) (10</w:t>
      </w:r>
      <w:r w:rsidR="00257324" w:rsidRPr="003D6AD4">
        <w:rPr>
          <w:lang w:val="es-ES_tradnl"/>
        </w:rPr>
        <w:t> </w:t>
      </w:r>
      <w:r w:rsidR="00570DFC" w:rsidRPr="003D6AD4">
        <w:rPr>
          <w:lang w:val="es-ES_tradnl"/>
        </w:rPr>
        <w:t>000</w:t>
      </w:r>
      <w:r>
        <w:rPr>
          <w:lang w:val="es-ES_tradnl"/>
        </w:rPr>
        <w:t> </w:t>
      </w:r>
      <w:r w:rsidRPr="003D6AD4">
        <w:rPr>
          <w:lang w:val="es-ES_tradnl"/>
        </w:rPr>
        <w:t>$EUA</w:t>
      </w:r>
      <w:r w:rsidR="00570DFC" w:rsidRPr="003D6AD4">
        <w:rPr>
          <w:lang w:val="es-ES_tradnl"/>
        </w:rPr>
        <w:t xml:space="preserve">); </w:t>
      </w:r>
      <w:r w:rsidR="00252BE4" w:rsidRPr="003D6AD4">
        <w:rPr>
          <w:lang w:val="es-ES_tradnl"/>
        </w:rPr>
        <w:t>y</w:t>
      </w:r>
      <w:r w:rsidR="00570DFC" w:rsidRPr="003D6AD4">
        <w:rPr>
          <w:lang w:val="es-ES_tradnl"/>
        </w:rPr>
        <w:t xml:space="preserve"> </w:t>
      </w:r>
    </w:p>
    <w:p w14:paraId="27E0BC1D" w14:textId="4A2E12A8" w:rsidR="00570DFC" w:rsidRPr="003D6AD4" w:rsidRDefault="00252BE4" w:rsidP="00570DFC">
      <w:pPr>
        <w:pStyle w:val="Heading2"/>
        <w:rPr>
          <w:lang w:val="es-ES_tradnl"/>
        </w:rPr>
      </w:pPr>
      <w:r w:rsidRPr="003D6AD4">
        <w:rPr>
          <w:lang w:val="es-ES_tradnl"/>
        </w:rPr>
        <w:t>Supervisión y verificación de la ejecución de proyectos</w:t>
      </w:r>
      <w:r w:rsidR="00570DFC" w:rsidRPr="003D6AD4">
        <w:rPr>
          <w:lang w:val="es-ES_tradnl"/>
        </w:rPr>
        <w:t xml:space="preserve"> (</w:t>
      </w:r>
      <w:r w:rsidR="00380EE8" w:rsidRPr="003D6AD4">
        <w:rPr>
          <w:lang w:val="es-ES_tradnl"/>
        </w:rPr>
        <w:t>ONUDI</w:t>
      </w:r>
      <w:r w:rsidR="00570DFC" w:rsidRPr="003D6AD4">
        <w:rPr>
          <w:lang w:val="es-ES_tradnl"/>
        </w:rPr>
        <w:t>) (10</w:t>
      </w:r>
      <w:r w:rsidR="00257324" w:rsidRPr="003D6AD4">
        <w:rPr>
          <w:lang w:val="es-ES_tradnl"/>
        </w:rPr>
        <w:t> </w:t>
      </w:r>
      <w:r w:rsidR="00570DFC" w:rsidRPr="003D6AD4">
        <w:rPr>
          <w:lang w:val="es-ES_tradnl"/>
        </w:rPr>
        <w:t>000</w:t>
      </w:r>
      <w:r w:rsidR="00643A69">
        <w:rPr>
          <w:lang w:val="es-ES_tradnl"/>
        </w:rPr>
        <w:t> </w:t>
      </w:r>
      <w:r w:rsidR="00643A69" w:rsidRPr="003D6AD4">
        <w:rPr>
          <w:lang w:val="es-ES_tradnl"/>
        </w:rPr>
        <w:t>$EUA</w:t>
      </w:r>
      <w:r w:rsidR="00570DFC" w:rsidRPr="003D6AD4">
        <w:rPr>
          <w:lang w:val="es-ES_tradnl"/>
        </w:rPr>
        <w:t>).</w:t>
      </w:r>
    </w:p>
    <w:p w14:paraId="739D6678" w14:textId="77777777" w:rsidR="00570DFC" w:rsidRPr="003D6AD4" w:rsidRDefault="00570DFC" w:rsidP="00570DFC">
      <w:pPr>
        <w:jc w:val="center"/>
        <w:rPr>
          <w:b/>
          <w:lang w:val="es-ES_tradnl"/>
        </w:rPr>
      </w:pPr>
    </w:p>
    <w:p w14:paraId="4702C2ED" w14:textId="77777777" w:rsidR="00003956" w:rsidRDefault="00003956">
      <w:pPr>
        <w:jc w:val="left"/>
        <w:rPr>
          <w:b/>
          <w:lang w:val="es-ES_tradnl"/>
        </w:rPr>
      </w:pPr>
      <w:r>
        <w:rPr>
          <w:b/>
          <w:lang w:val="es-ES_tradnl"/>
        </w:rPr>
        <w:br w:type="page"/>
      </w:r>
    </w:p>
    <w:p w14:paraId="787103CC" w14:textId="3E831D2B" w:rsidR="00570DFC" w:rsidRPr="003D6AD4" w:rsidRDefault="00061B9E" w:rsidP="00570DFC">
      <w:pPr>
        <w:jc w:val="center"/>
        <w:rPr>
          <w:b/>
          <w:lang w:val="es-ES_tradnl"/>
        </w:rPr>
      </w:pPr>
      <w:r w:rsidRPr="003D6AD4">
        <w:rPr>
          <w:b/>
          <w:lang w:val="es-ES_tradnl"/>
        </w:rPr>
        <w:lastRenderedPageBreak/>
        <w:t>OBSERVACIONES Y RECOMENDACIÓN DE LA SECRETARÍA</w:t>
      </w:r>
    </w:p>
    <w:p w14:paraId="22ABB334" w14:textId="77777777" w:rsidR="00570DFC" w:rsidRPr="003D6AD4" w:rsidRDefault="00570DFC" w:rsidP="00570DFC">
      <w:pPr>
        <w:rPr>
          <w:lang w:val="es-ES_tradnl"/>
        </w:rPr>
      </w:pPr>
    </w:p>
    <w:p w14:paraId="3006A2BD" w14:textId="3115ECE1" w:rsidR="00570DFC" w:rsidRPr="003D6AD4" w:rsidRDefault="00061B9E" w:rsidP="00570DFC">
      <w:pPr>
        <w:rPr>
          <w:b/>
          <w:lang w:val="es-ES_tradnl"/>
        </w:rPr>
      </w:pPr>
      <w:r w:rsidRPr="003D6AD4">
        <w:rPr>
          <w:b/>
          <w:lang w:val="es-ES_tradnl"/>
        </w:rPr>
        <w:t>OBSERVACIONES</w:t>
      </w:r>
    </w:p>
    <w:p w14:paraId="099E0621" w14:textId="77777777" w:rsidR="00570DFC" w:rsidRPr="003D6AD4" w:rsidRDefault="00570DFC" w:rsidP="00570DFC">
      <w:pPr>
        <w:rPr>
          <w:lang w:val="es-ES_tradnl"/>
        </w:rPr>
      </w:pPr>
    </w:p>
    <w:p w14:paraId="0E5DCED2" w14:textId="3D15336B" w:rsidR="00570DFC" w:rsidRPr="003D6AD4" w:rsidRDefault="00061B9E" w:rsidP="00570DFC">
      <w:pPr>
        <w:rPr>
          <w:u w:val="single"/>
          <w:lang w:val="es-ES_tradnl"/>
        </w:rPr>
      </w:pPr>
      <w:r w:rsidRPr="003D6AD4">
        <w:rPr>
          <w:u w:val="single"/>
          <w:lang w:val="es-ES_tradnl"/>
        </w:rPr>
        <w:t xml:space="preserve">Informe sobre </w:t>
      </w:r>
      <w:r w:rsidR="00191185">
        <w:rPr>
          <w:u w:val="single"/>
          <w:lang w:val="es-ES_tradnl"/>
        </w:rPr>
        <w:t xml:space="preserve">la marcha de las actividades de </w:t>
      </w:r>
      <w:r w:rsidRPr="003D6AD4">
        <w:rPr>
          <w:u w:val="single"/>
          <w:lang w:val="es-ES_tradnl"/>
        </w:rPr>
        <w:t>ejecución del segundo tramo del PGEH</w:t>
      </w:r>
    </w:p>
    <w:p w14:paraId="3FD415EC" w14:textId="77777777" w:rsidR="00570DFC" w:rsidRPr="003D6AD4" w:rsidRDefault="00570DFC" w:rsidP="00570DFC">
      <w:pPr>
        <w:rPr>
          <w:lang w:val="es-ES_tradnl"/>
        </w:rPr>
      </w:pPr>
    </w:p>
    <w:p w14:paraId="4659CB16" w14:textId="102AB933" w:rsidR="00570DFC" w:rsidRPr="003D6AD4" w:rsidRDefault="00061B9E" w:rsidP="00570DFC">
      <w:pPr>
        <w:rPr>
          <w:i/>
          <w:lang w:val="es-ES_tradnl"/>
        </w:rPr>
      </w:pPr>
      <w:r w:rsidRPr="003D6AD4">
        <w:rPr>
          <w:i/>
          <w:lang w:val="es-ES_tradnl"/>
        </w:rPr>
        <w:t>Marco jurídico</w:t>
      </w:r>
    </w:p>
    <w:p w14:paraId="7DD0E859" w14:textId="77777777" w:rsidR="00570DFC" w:rsidRPr="003D6AD4" w:rsidRDefault="00570DFC" w:rsidP="00570DFC">
      <w:pPr>
        <w:rPr>
          <w:lang w:val="es-ES_tradnl"/>
        </w:rPr>
      </w:pPr>
    </w:p>
    <w:p w14:paraId="526EAAF9" w14:textId="75F908A0" w:rsidR="00570DFC" w:rsidRPr="003D6AD4" w:rsidRDefault="00C121DB" w:rsidP="00C121DB">
      <w:pPr>
        <w:pStyle w:val="Heading1"/>
        <w:rPr>
          <w:lang w:val="es-ES_tradnl"/>
        </w:rPr>
      </w:pPr>
      <w:r w:rsidRPr="003D6AD4">
        <w:rPr>
          <w:lang w:val="es-ES_tradnl"/>
        </w:rPr>
        <w:t>El Gobierno de Omán ha emitido cupos de importación de HCFC para 2020 por 17,91 toneladas PAO, cifra inferior a las metas de control establecidas en el Protocolo de Montreal.</w:t>
      </w:r>
    </w:p>
    <w:p w14:paraId="3B2DDF30" w14:textId="77777777" w:rsidR="00061B9E" w:rsidRPr="003D6AD4" w:rsidRDefault="00061B9E" w:rsidP="00003956">
      <w:pPr>
        <w:keepNext/>
        <w:keepLines/>
        <w:rPr>
          <w:i/>
          <w:lang w:val="es-ES_tradnl"/>
        </w:rPr>
      </w:pPr>
      <w:r w:rsidRPr="003D6AD4">
        <w:rPr>
          <w:i/>
          <w:lang w:val="es-ES_tradnl"/>
        </w:rPr>
        <w:t xml:space="preserve">Sector de mantenimiento de equipos de refrigeración </w:t>
      </w:r>
    </w:p>
    <w:p w14:paraId="309CB52A" w14:textId="77777777" w:rsidR="00570DFC" w:rsidRPr="003D6AD4" w:rsidRDefault="00570DFC" w:rsidP="00003956">
      <w:pPr>
        <w:keepNext/>
        <w:keepLines/>
        <w:rPr>
          <w:lang w:val="es-ES_tradnl"/>
        </w:rPr>
      </w:pPr>
    </w:p>
    <w:p w14:paraId="06DEC7D4" w14:textId="6871DF3A" w:rsidR="00570DFC" w:rsidRPr="003D6AD4" w:rsidRDefault="00F74030" w:rsidP="00003956">
      <w:pPr>
        <w:pStyle w:val="Heading1"/>
        <w:keepNext/>
        <w:keepLines/>
        <w:rPr>
          <w:lang w:val="es-ES_tradnl"/>
        </w:rPr>
      </w:pPr>
      <w:r w:rsidRPr="003D6AD4">
        <w:rPr>
          <w:lang w:val="es-ES_tradnl"/>
        </w:rPr>
        <w:t>Diversas actividades p</w:t>
      </w:r>
      <w:r w:rsidR="0090248A">
        <w:rPr>
          <w:lang w:val="es-ES_tradnl"/>
        </w:rPr>
        <w:t>revistas</w:t>
      </w:r>
      <w:r w:rsidRPr="003D6AD4">
        <w:rPr>
          <w:lang w:val="es-ES_tradnl"/>
        </w:rPr>
        <w:t xml:space="preserve">, entre ellas dos talleres de capacitación sobre la cadena de suministro de </w:t>
      </w:r>
      <w:r w:rsidR="006B4D54" w:rsidRPr="003D6AD4">
        <w:rPr>
          <w:lang w:val="es-ES_tradnl"/>
        </w:rPr>
        <w:t>re</w:t>
      </w:r>
      <w:r w:rsidR="00464C17">
        <w:rPr>
          <w:lang w:val="es-ES_tradnl"/>
        </w:rPr>
        <w:t>genera</w:t>
      </w:r>
      <w:r w:rsidR="006B4D54" w:rsidRPr="003D6AD4">
        <w:rPr>
          <w:lang w:val="es-ES_tradnl"/>
        </w:rPr>
        <w:t>ción, la elaboración del plan de actividades del centro de re</w:t>
      </w:r>
      <w:r w:rsidR="00464C17">
        <w:rPr>
          <w:lang w:val="es-ES_tradnl"/>
        </w:rPr>
        <w:t>genera</w:t>
      </w:r>
      <w:r w:rsidR="006B4D54" w:rsidRPr="003D6AD4">
        <w:rPr>
          <w:lang w:val="es-ES_tradnl"/>
        </w:rPr>
        <w:t>ción, dos talleres para grandes usuarios finales</w:t>
      </w:r>
      <w:r w:rsidR="00175FEF" w:rsidRPr="003D6AD4">
        <w:rPr>
          <w:lang w:val="es-ES_tradnl"/>
        </w:rPr>
        <w:t xml:space="preserve"> e industrias pesqueras, y la evaluación de la aplicación de las medidas establecidas en el decreto de noviembre de 2019</w:t>
      </w:r>
      <w:r w:rsidR="0090248A">
        <w:rPr>
          <w:lang w:val="es-ES_tradnl"/>
        </w:rPr>
        <w:t>,</w:t>
      </w:r>
      <w:r w:rsidR="00175FEF" w:rsidRPr="003D6AD4">
        <w:rPr>
          <w:lang w:val="es-ES_tradnl"/>
        </w:rPr>
        <w:t xml:space="preserve"> se retrasaron en parte debido a la pandemia de</w:t>
      </w:r>
      <w:r w:rsidR="00570DFC" w:rsidRPr="003D6AD4">
        <w:rPr>
          <w:lang w:val="es-ES_tradnl"/>
        </w:rPr>
        <w:t xml:space="preserve"> COVID</w:t>
      </w:r>
      <w:r w:rsidR="00464C17">
        <w:rPr>
          <w:lang w:val="es-ES_tradnl"/>
        </w:rPr>
        <w:noBreakHyphen/>
      </w:r>
      <w:r w:rsidR="00570DFC" w:rsidRPr="003D6AD4">
        <w:rPr>
          <w:lang w:val="es-ES_tradnl"/>
        </w:rPr>
        <w:t xml:space="preserve">19. </w:t>
      </w:r>
      <w:r w:rsidR="00175FEF" w:rsidRPr="003D6AD4">
        <w:rPr>
          <w:lang w:val="es-ES_tradnl"/>
        </w:rPr>
        <w:t>En consecuencia, aún no se dispone de información sobre las cantidades de refrigerantes recuperados y reciclado</w:t>
      </w:r>
      <w:r w:rsidR="00464C17">
        <w:rPr>
          <w:lang w:val="es-ES_tradnl"/>
        </w:rPr>
        <w:t>s</w:t>
      </w:r>
      <w:r w:rsidR="00175FEF" w:rsidRPr="003D6AD4">
        <w:rPr>
          <w:lang w:val="es-ES_tradnl"/>
        </w:rPr>
        <w:t xml:space="preserve">, </w:t>
      </w:r>
      <w:r w:rsidR="00464C17">
        <w:rPr>
          <w:lang w:val="es-ES_tradnl"/>
        </w:rPr>
        <w:t xml:space="preserve">así como de las </w:t>
      </w:r>
      <w:r w:rsidR="00175FEF" w:rsidRPr="003D6AD4">
        <w:rPr>
          <w:lang w:val="es-ES_tradnl"/>
        </w:rPr>
        <w:t>existencias de los mismos, ni acerca del grado de aplicación del registro obligatorio para d</w:t>
      </w:r>
      <w:r w:rsidR="001A03B3" w:rsidRPr="003D6AD4">
        <w:rPr>
          <w:lang w:val="es-ES_tradnl"/>
        </w:rPr>
        <w:t>ej</w:t>
      </w:r>
      <w:r w:rsidR="00175FEF" w:rsidRPr="003D6AD4">
        <w:rPr>
          <w:lang w:val="es-ES_tradnl"/>
        </w:rPr>
        <w:t>ar constancia de fugas y reparaciones, y la aplicación de la detección de fugas obligatoria de todas las sustancias controladas de los sistemas de refrigeración y aire acondicionado con una carga mayor de 3 kg</w:t>
      </w:r>
      <w:r w:rsidR="00570DFC" w:rsidRPr="003D6AD4">
        <w:rPr>
          <w:lang w:val="es-ES_tradnl"/>
        </w:rPr>
        <w:t xml:space="preserve">. </w:t>
      </w:r>
      <w:r w:rsidR="006A7AA3" w:rsidRPr="003D6AD4">
        <w:rPr>
          <w:lang w:val="es-ES_tradnl"/>
        </w:rPr>
        <w:t>L</w:t>
      </w:r>
      <w:r w:rsidR="00380EE8" w:rsidRPr="003D6AD4">
        <w:rPr>
          <w:lang w:val="es-ES_tradnl"/>
        </w:rPr>
        <w:t>a ONUDI</w:t>
      </w:r>
      <w:r w:rsidR="00570DFC" w:rsidRPr="003D6AD4">
        <w:rPr>
          <w:lang w:val="es-ES_tradnl"/>
        </w:rPr>
        <w:t xml:space="preserve"> </w:t>
      </w:r>
      <w:r w:rsidR="006A7AA3" w:rsidRPr="003D6AD4">
        <w:rPr>
          <w:lang w:val="es-ES_tradnl"/>
        </w:rPr>
        <w:t>incluirá información sobre el cumplimiento de dichos requisitos</w:t>
      </w:r>
      <w:r w:rsidR="00570DFC" w:rsidRPr="003D6AD4">
        <w:rPr>
          <w:lang w:val="es-ES_tradnl"/>
        </w:rPr>
        <w:t xml:space="preserve">, </w:t>
      </w:r>
      <w:r w:rsidR="006A7AA3" w:rsidRPr="003D6AD4">
        <w:rPr>
          <w:lang w:val="es-ES_tradnl"/>
        </w:rPr>
        <w:t>así como sobre la aplicación de la prohibición de los cilindros desechables</w:t>
      </w:r>
      <w:r w:rsidR="00570DFC" w:rsidRPr="003D6AD4">
        <w:rPr>
          <w:lang w:val="es-ES_tradnl"/>
        </w:rPr>
        <w:t xml:space="preserve">, </w:t>
      </w:r>
      <w:r w:rsidR="006A7AA3" w:rsidRPr="003D6AD4">
        <w:rPr>
          <w:lang w:val="es-ES_tradnl"/>
        </w:rPr>
        <w:t>y la puesta en marcha del plan de certificación de técnicos de refrigeración y aire acondicionado</w:t>
      </w:r>
      <w:r w:rsidR="00570DFC" w:rsidRPr="003D6AD4">
        <w:rPr>
          <w:lang w:val="es-ES_tradnl"/>
        </w:rPr>
        <w:t xml:space="preserve">, </w:t>
      </w:r>
      <w:r w:rsidR="006A7AA3" w:rsidRPr="003D6AD4">
        <w:rPr>
          <w:lang w:val="es-ES_tradnl"/>
        </w:rPr>
        <w:t>incluido el número de técnicos certificados con arreglo al PGEH, como parte del informe final sobre l</w:t>
      </w:r>
      <w:r w:rsidR="00374BBE" w:rsidRPr="003D6AD4">
        <w:rPr>
          <w:lang w:val="es-ES_tradnl"/>
        </w:rPr>
        <w:t>a marcha de las actividades</w:t>
      </w:r>
      <w:r w:rsidR="006A7AA3" w:rsidRPr="003D6AD4">
        <w:rPr>
          <w:lang w:val="es-ES_tradnl"/>
        </w:rPr>
        <w:t xml:space="preserve"> que se presentará a la primera reunión de </w:t>
      </w:r>
      <w:r w:rsidR="00570DFC" w:rsidRPr="003D6AD4">
        <w:rPr>
          <w:lang w:val="es-ES_tradnl"/>
        </w:rPr>
        <w:t xml:space="preserve">2022. </w:t>
      </w:r>
    </w:p>
    <w:p w14:paraId="2BA4D301" w14:textId="262C7D99" w:rsidR="00570DFC" w:rsidRPr="003D6AD4" w:rsidRDefault="008A3E0C" w:rsidP="00570DFC">
      <w:pPr>
        <w:pStyle w:val="Heading1"/>
        <w:rPr>
          <w:lang w:val="es-ES_tradnl"/>
        </w:rPr>
      </w:pPr>
      <w:r w:rsidRPr="003D6AD4">
        <w:rPr>
          <w:lang w:val="es-ES_tradnl"/>
        </w:rPr>
        <w:t>L</w:t>
      </w:r>
      <w:r w:rsidR="00380EE8" w:rsidRPr="003D6AD4">
        <w:rPr>
          <w:lang w:val="es-ES_tradnl"/>
        </w:rPr>
        <w:t>a ONUDI</w:t>
      </w:r>
      <w:r w:rsidR="00570DFC" w:rsidRPr="003D6AD4">
        <w:rPr>
          <w:lang w:val="es-ES_tradnl"/>
        </w:rPr>
        <w:t xml:space="preserve"> </w:t>
      </w:r>
      <w:r w:rsidR="00D424AA" w:rsidRPr="003D6AD4">
        <w:rPr>
          <w:lang w:val="es-ES_tradnl"/>
        </w:rPr>
        <w:t>observ</w:t>
      </w:r>
      <w:r w:rsidR="00464C17">
        <w:rPr>
          <w:lang w:val="es-ES_tradnl"/>
        </w:rPr>
        <w:t>ó</w:t>
      </w:r>
      <w:r w:rsidR="00D424AA" w:rsidRPr="003D6AD4">
        <w:rPr>
          <w:lang w:val="es-ES_tradnl"/>
        </w:rPr>
        <w:t xml:space="preserve"> que cabía esperar que, para cuando se apr</w:t>
      </w:r>
      <w:r w:rsidR="00464C17">
        <w:rPr>
          <w:lang w:val="es-ES_tradnl"/>
        </w:rPr>
        <w:t xml:space="preserve">uebe </w:t>
      </w:r>
      <w:r w:rsidR="00D424AA" w:rsidRPr="003D6AD4">
        <w:rPr>
          <w:lang w:val="es-ES_tradnl"/>
        </w:rPr>
        <w:t xml:space="preserve">el proyecto y comience su aplicación, se podrían levantar las medidas de precaución debido </w:t>
      </w:r>
      <w:r w:rsidR="004238E6">
        <w:rPr>
          <w:lang w:val="es-ES_tradnl"/>
        </w:rPr>
        <w:t xml:space="preserve">a la pandemia de </w:t>
      </w:r>
      <w:r w:rsidR="00570DFC" w:rsidRPr="003D6AD4">
        <w:rPr>
          <w:lang w:val="es-ES_tradnl"/>
        </w:rPr>
        <w:t xml:space="preserve">COVID-19; </w:t>
      </w:r>
      <w:r w:rsidR="00D424AA" w:rsidRPr="003D6AD4">
        <w:rPr>
          <w:lang w:val="es-ES_tradnl"/>
        </w:rPr>
        <w:t>sin embargo, si se mantienen las condiciones actuales, el país estará bien preparado para llevar a cabo en forma virtual las actividades previstas</w:t>
      </w:r>
      <w:r w:rsidR="00570DFC" w:rsidRPr="003D6AD4">
        <w:rPr>
          <w:lang w:val="es-ES_tradnl"/>
        </w:rPr>
        <w:t xml:space="preserve">. </w:t>
      </w:r>
      <w:r w:rsidR="00D424AA" w:rsidRPr="003D6AD4">
        <w:rPr>
          <w:lang w:val="es-ES_tradnl"/>
        </w:rPr>
        <w:t>Para dichas actividades que debe</w:t>
      </w:r>
      <w:r w:rsidR="004238E6">
        <w:rPr>
          <w:lang w:val="es-ES_tradnl"/>
        </w:rPr>
        <w:t>n</w:t>
      </w:r>
      <w:r w:rsidR="00D424AA" w:rsidRPr="003D6AD4">
        <w:rPr>
          <w:lang w:val="es-ES_tradnl"/>
        </w:rPr>
        <w:t xml:space="preserve"> realizarse en forma presencial </w:t>
      </w:r>
      <w:r w:rsidR="00570DFC" w:rsidRPr="003D6AD4">
        <w:rPr>
          <w:lang w:val="es-ES_tradnl"/>
        </w:rPr>
        <w:t>(</w:t>
      </w:r>
      <w:r w:rsidR="00D424AA" w:rsidRPr="003D6AD4">
        <w:rPr>
          <w:lang w:val="es-ES_tradnl"/>
        </w:rPr>
        <w:t>por ejemplo, la inspección de equipos o instalaciones</w:t>
      </w:r>
      <w:r w:rsidR="00570DFC" w:rsidRPr="003D6AD4">
        <w:rPr>
          <w:lang w:val="es-ES_tradnl"/>
        </w:rPr>
        <w:t>)</w:t>
      </w:r>
      <w:r w:rsidR="004238E6">
        <w:rPr>
          <w:lang w:val="es-ES_tradnl"/>
        </w:rPr>
        <w:t>,</w:t>
      </w:r>
      <w:r w:rsidR="00570DFC" w:rsidRPr="003D6AD4">
        <w:rPr>
          <w:lang w:val="es-ES_tradnl"/>
        </w:rPr>
        <w:t xml:space="preserve"> </w:t>
      </w:r>
      <w:r w:rsidR="00D424AA" w:rsidRPr="003D6AD4">
        <w:rPr>
          <w:lang w:val="es-ES_tradnl"/>
        </w:rPr>
        <w:t xml:space="preserve">o cuando las actividades prácticas con herramientas específicas sean necesarias, </w:t>
      </w:r>
      <w:r w:rsidR="00380EE8" w:rsidRPr="003D6AD4">
        <w:rPr>
          <w:lang w:val="es-ES_tradnl"/>
        </w:rPr>
        <w:t>la ONUDI</w:t>
      </w:r>
      <w:r w:rsidR="00570DFC" w:rsidRPr="003D6AD4">
        <w:rPr>
          <w:lang w:val="es-ES_tradnl"/>
        </w:rPr>
        <w:t xml:space="preserve"> </w:t>
      </w:r>
      <w:r w:rsidR="00380EE8" w:rsidRPr="003D6AD4">
        <w:rPr>
          <w:lang w:val="es-ES_tradnl"/>
        </w:rPr>
        <w:t>y el PNUMA</w:t>
      </w:r>
      <w:r w:rsidR="00570DFC" w:rsidRPr="003D6AD4">
        <w:rPr>
          <w:lang w:val="es-ES_tradnl"/>
        </w:rPr>
        <w:t xml:space="preserve"> </w:t>
      </w:r>
      <w:r w:rsidR="00D424AA" w:rsidRPr="003D6AD4">
        <w:rPr>
          <w:lang w:val="es-ES_tradnl"/>
        </w:rPr>
        <w:t xml:space="preserve">llevarán a cabo intervenciones </w:t>
      </w:r>
      <w:r w:rsidR="004238E6">
        <w:rPr>
          <w:lang w:val="es-ES_tradnl"/>
        </w:rPr>
        <w:t xml:space="preserve">para atenuar </w:t>
      </w:r>
      <w:r w:rsidR="00D424AA" w:rsidRPr="003D6AD4">
        <w:rPr>
          <w:lang w:val="es-ES_tradnl"/>
        </w:rPr>
        <w:t xml:space="preserve">los riesgos para la salud de los participantes e interesados directos, de conformidad con </w:t>
      </w:r>
      <w:r w:rsidR="004238E6">
        <w:rPr>
          <w:lang w:val="es-ES_tradnl"/>
        </w:rPr>
        <w:t xml:space="preserve">las </w:t>
      </w:r>
      <w:r w:rsidR="00D424AA" w:rsidRPr="003D6AD4">
        <w:rPr>
          <w:lang w:val="es-ES_tradnl"/>
        </w:rPr>
        <w:t>normas y orientaciones del Gobierno</w:t>
      </w:r>
      <w:r w:rsidR="00570DFC" w:rsidRPr="003D6AD4">
        <w:rPr>
          <w:lang w:val="es-ES_tradnl"/>
        </w:rPr>
        <w:t xml:space="preserve">. </w:t>
      </w:r>
      <w:r w:rsidR="00D424AA" w:rsidRPr="003D6AD4">
        <w:rPr>
          <w:lang w:val="es-ES_tradnl"/>
        </w:rPr>
        <w:t>L</w:t>
      </w:r>
      <w:r w:rsidR="00380EE8" w:rsidRPr="003D6AD4">
        <w:rPr>
          <w:lang w:val="es-ES_tradnl"/>
        </w:rPr>
        <w:t>a ONUDI</w:t>
      </w:r>
      <w:r w:rsidR="00570DFC" w:rsidRPr="003D6AD4">
        <w:rPr>
          <w:lang w:val="es-ES_tradnl"/>
        </w:rPr>
        <w:t xml:space="preserve"> </w:t>
      </w:r>
      <w:r w:rsidR="00D424AA" w:rsidRPr="003D6AD4">
        <w:rPr>
          <w:lang w:val="es-ES_tradnl"/>
        </w:rPr>
        <w:t xml:space="preserve">observó además que las actividades emprendidas con arreglo a la etapa II del PGEH contribuyen a la mitigación de los efectos económicos de la </w:t>
      </w:r>
      <w:r w:rsidR="00570DFC" w:rsidRPr="003D6AD4">
        <w:rPr>
          <w:lang w:val="es-ES_tradnl"/>
        </w:rPr>
        <w:t xml:space="preserve">COVID-19 </w:t>
      </w:r>
      <w:r w:rsidR="00D424AA" w:rsidRPr="003D6AD4">
        <w:rPr>
          <w:lang w:val="es-ES_tradnl"/>
        </w:rPr>
        <w:t>y la recuperación</w:t>
      </w:r>
      <w:r w:rsidR="00570DFC" w:rsidRPr="003D6AD4">
        <w:rPr>
          <w:lang w:val="es-ES_tradnl"/>
        </w:rPr>
        <w:t>.</w:t>
      </w:r>
    </w:p>
    <w:p w14:paraId="6D3F8FAC" w14:textId="148C3EA9" w:rsidR="00570DFC" w:rsidRPr="003D6AD4" w:rsidRDefault="00434BDD" w:rsidP="00570DFC">
      <w:pPr>
        <w:pStyle w:val="Heading1"/>
        <w:rPr>
          <w:lang w:val="es-ES_tradnl"/>
        </w:rPr>
      </w:pPr>
      <w:r w:rsidRPr="003D6AD4">
        <w:rPr>
          <w:lang w:val="es-ES_tradnl"/>
        </w:rPr>
        <w:t>Si bien el centro de re</w:t>
      </w:r>
      <w:r w:rsidR="004238E6">
        <w:rPr>
          <w:lang w:val="es-ES_tradnl"/>
        </w:rPr>
        <w:t>genera</w:t>
      </w:r>
      <w:r w:rsidRPr="003D6AD4">
        <w:rPr>
          <w:lang w:val="es-ES_tradnl"/>
        </w:rPr>
        <w:t>ción a</w:t>
      </w:r>
      <w:r w:rsidR="008A3E0C" w:rsidRPr="003D6AD4">
        <w:rPr>
          <w:lang w:val="es-ES_tradnl"/>
        </w:rPr>
        <w:t>ú</w:t>
      </w:r>
      <w:r w:rsidRPr="003D6AD4">
        <w:rPr>
          <w:lang w:val="es-ES_tradnl"/>
        </w:rPr>
        <w:t xml:space="preserve">n no está </w:t>
      </w:r>
      <w:r w:rsidR="004238E6">
        <w:rPr>
          <w:lang w:val="es-ES_tradnl"/>
        </w:rPr>
        <w:t xml:space="preserve">funcionando </w:t>
      </w:r>
      <w:r w:rsidRPr="003D6AD4">
        <w:rPr>
          <w:lang w:val="es-ES_tradnl"/>
        </w:rPr>
        <w:t>comercialmente</w:t>
      </w:r>
      <w:r w:rsidR="00570DFC" w:rsidRPr="003D6AD4">
        <w:rPr>
          <w:lang w:val="es-ES_tradnl"/>
        </w:rPr>
        <w:t xml:space="preserve">, </w:t>
      </w:r>
      <w:r w:rsidRPr="003D6AD4">
        <w:rPr>
          <w:lang w:val="es-ES_tradnl"/>
        </w:rPr>
        <w:t>la efectividad de las actividades de r</w:t>
      </w:r>
      <w:r w:rsidR="004238E6">
        <w:rPr>
          <w:lang w:val="es-ES_tradnl"/>
        </w:rPr>
        <w:t>egenera</w:t>
      </w:r>
      <w:r w:rsidRPr="003D6AD4">
        <w:rPr>
          <w:lang w:val="es-ES_tradnl"/>
        </w:rPr>
        <w:t xml:space="preserve">ción </w:t>
      </w:r>
      <w:r w:rsidR="004238E6">
        <w:rPr>
          <w:lang w:val="es-ES_tradnl"/>
        </w:rPr>
        <w:t xml:space="preserve">ha mejorado al incrementarse </w:t>
      </w:r>
      <w:r w:rsidRPr="003D6AD4">
        <w:rPr>
          <w:lang w:val="es-ES_tradnl"/>
        </w:rPr>
        <w:t>las capacidades técnicas del taller de servicio y mantenimiento para recuperar refrigerantes</w:t>
      </w:r>
      <w:r w:rsidR="00570DFC" w:rsidRPr="003D6AD4">
        <w:rPr>
          <w:lang w:val="es-ES_tradnl"/>
        </w:rPr>
        <w:t xml:space="preserve">; </w:t>
      </w:r>
      <w:r w:rsidRPr="003D6AD4">
        <w:rPr>
          <w:lang w:val="es-ES_tradnl"/>
        </w:rPr>
        <w:t xml:space="preserve">además, </w:t>
      </w:r>
      <w:r w:rsidR="008A3E0C" w:rsidRPr="003D6AD4">
        <w:rPr>
          <w:lang w:val="es-ES_tradnl"/>
        </w:rPr>
        <w:t xml:space="preserve">se capacitó a </w:t>
      </w:r>
      <w:r w:rsidRPr="003D6AD4">
        <w:rPr>
          <w:lang w:val="es-ES_tradnl"/>
        </w:rPr>
        <w:t xml:space="preserve">técnicos </w:t>
      </w:r>
      <w:r w:rsidR="008A3E0C" w:rsidRPr="003D6AD4">
        <w:rPr>
          <w:lang w:val="es-ES_tradnl"/>
        </w:rPr>
        <w:t>de laboratorio</w:t>
      </w:r>
      <w:r w:rsidR="004238E6">
        <w:rPr>
          <w:lang w:val="es-ES_tradnl"/>
        </w:rPr>
        <w:t>s</w:t>
      </w:r>
      <w:r w:rsidR="008A3E0C" w:rsidRPr="003D6AD4">
        <w:rPr>
          <w:lang w:val="es-ES_tradnl"/>
        </w:rPr>
        <w:t xml:space="preserve"> en el uso del cromatógrafo de gases</w:t>
      </w:r>
      <w:r w:rsidR="00570DFC" w:rsidRPr="003D6AD4">
        <w:rPr>
          <w:lang w:val="es-ES_tradnl"/>
        </w:rPr>
        <w:t xml:space="preserve">. </w:t>
      </w:r>
      <w:r w:rsidR="008A3E0C" w:rsidRPr="003D6AD4">
        <w:rPr>
          <w:lang w:val="es-ES_tradnl"/>
        </w:rPr>
        <w:t xml:space="preserve">El </w:t>
      </w:r>
      <w:r w:rsidR="00374BBE" w:rsidRPr="003D6AD4">
        <w:rPr>
          <w:lang w:val="es-ES_tradnl"/>
        </w:rPr>
        <w:t>informe final sobre la marcha de las actividades</w:t>
      </w:r>
      <w:r w:rsidR="008A3E0C" w:rsidRPr="003D6AD4">
        <w:rPr>
          <w:lang w:val="es-ES_tradnl"/>
        </w:rPr>
        <w:t xml:space="preserve"> también incluirá información actualizada sobre el funcionamiento del centro de re</w:t>
      </w:r>
      <w:r w:rsidR="004238E6">
        <w:rPr>
          <w:lang w:val="es-ES_tradnl"/>
        </w:rPr>
        <w:t>gener</w:t>
      </w:r>
      <w:r w:rsidR="008A3E0C" w:rsidRPr="003D6AD4">
        <w:rPr>
          <w:lang w:val="es-ES_tradnl"/>
        </w:rPr>
        <w:t>ación, y las cantidades de los refrigerantes re</w:t>
      </w:r>
      <w:r w:rsidR="004238E6">
        <w:rPr>
          <w:lang w:val="es-ES_tradnl"/>
        </w:rPr>
        <w:t>generados</w:t>
      </w:r>
      <w:r w:rsidR="00570DFC" w:rsidRPr="003D6AD4">
        <w:rPr>
          <w:lang w:val="es-ES_tradnl"/>
        </w:rPr>
        <w:t xml:space="preserve">. </w:t>
      </w:r>
    </w:p>
    <w:p w14:paraId="3A77B02C" w14:textId="010DBAF5" w:rsidR="00570DFC" w:rsidRPr="003D6AD4" w:rsidRDefault="00061B9E" w:rsidP="00570DFC">
      <w:pPr>
        <w:rPr>
          <w:lang w:val="es-ES_tradnl"/>
        </w:rPr>
      </w:pPr>
      <w:r w:rsidRPr="003D6AD4">
        <w:rPr>
          <w:u w:val="single"/>
          <w:lang w:val="es-ES_tradnl"/>
        </w:rPr>
        <w:t>Terminación de la etapa</w:t>
      </w:r>
      <w:r w:rsidR="00570DFC" w:rsidRPr="003D6AD4">
        <w:rPr>
          <w:u w:val="single"/>
          <w:lang w:val="es-ES_tradnl"/>
        </w:rPr>
        <w:t> II</w:t>
      </w:r>
    </w:p>
    <w:p w14:paraId="1CAE5709" w14:textId="77777777" w:rsidR="00570DFC" w:rsidRPr="003D6AD4" w:rsidRDefault="00570DFC" w:rsidP="00570DFC">
      <w:pPr>
        <w:rPr>
          <w:i/>
          <w:lang w:val="es-ES_tradnl"/>
        </w:rPr>
      </w:pPr>
    </w:p>
    <w:p w14:paraId="674DBFF2" w14:textId="18ACB120" w:rsidR="00570DFC" w:rsidRPr="003D6AD4" w:rsidRDefault="005D0DCB" w:rsidP="00570DFC">
      <w:pPr>
        <w:pStyle w:val="Heading1"/>
        <w:rPr>
          <w:lang w:val="es-ES_tradnl"/>
        </w:rPr>
      </w:pPr>
      <w:r w:rsidRPr="003D6AD4">
        <w:rPr>
          <w:noProof/>
          <w:lang w:val="es-ES_tradnl"/>
        </w:rPr>
        <w:t>L</w:t>
      </w:r>
      <w:r w:rsidR="00380EE8" w:rsidRPr="003D6AD4">
        <w:rPr>
          <w:noProof/>
          <w:lang w:val="es-ES_tradnl"/>
        </w:rPr>
        <w:t>a ONUDI</w:t>
      </w:r>
      <w:r w:rsidR="00570DFC" w:rsidRPr="003D6AD4">
        <w:rPr>
          <w:noProof/>
          <w:lang w:val="es-ES_tradnl"/>
        </w:rPr>
        <w:t xml:space="preserve"> </w:t>
      </w:r>
      <w:r w:rsidRPr="003D6AD4">
        <w:rPr>
          <w:noProof/>
          <w:lang w:val="es-ES_tradnl"/>
        </w:rPr>
        <w:t xml:space="preserve">ha confirmado </w:t>
      </w:r>
      <w:r w:rsidR="004238E6">
        <w:rPr>
          <w:noProof/>
          <w:lang w:val="es-ES_tradnl"/>
        </w:rPr>
        <w:t xml:space="preserve">que </w:t>
      </w:r>
      <w:r w:rsidRPr="003D6AD4">
        <w:rPr>
          <w:noProof/>
          <w:lang w:val="es-ES_tradnl"/>
        </w:rPr>
        <w:t>la etapa II del PGEH para Omán se terminará el 31 de diciembre de 2021 como se estipula</w:t>
      </w:r>
      <w:r w:rsidR="004238E6">
        <w:rPr>
          <w:noProof/>
          <w:lang w:val="es-ES_tradnl"/>
        </w:rPr>
        <w:t xml:space="preserve"> en</w:t>
      </w:r>
      <w:r w:rsidRPr="003D6AD4">
        <w:rPr>
          <w:noProof/>
          <w:lang w:val="es-ES_tradnl"/>
        </w:rPr>
        <w:t xml:space="preserve"> el párrafo 14 del Acuerdo</w:t>
      </w:r>
      <w:r w:rsidR="00570DFC" w:rsidRPr="003D6AD4">
        <w:rPr>
          <w:lang w:val="es-ES_tradnl"/>
        </w:rPr>
        <w:t xml:space="preserve">. </w:t>
      </w:r>
      <w:r w:rsidRPr="003D6AD4">
        <w:rPr>
          <w:lang w:val="es-ES_tradnl"/>
        </w:rPr>
        <w:t xml:space="preserve">Como la </w:t>
      </w:r>
      <w:r w:rsidR="00380EE8" w:rsidRPr="003D6AD4">
        <w:rPr>
          <w:lang w:val="es-ES_tradnl"/>
        </w:rPr>
        <w:t>ONUDI</w:t>
      </w:r>
      <w:r w:rsidR="00570DFC" w:rsidRPr="003D6AD4">
        <w:rPr>
          <w:lang w:val="es-ES_tradnl"/>
        </w:rPr>
        <w:t xml:space="preserve"> </w:t>
      </w:r>
      <w:r w:rsidRPr="003D6AD4">
        <w:rPr>
          <w:lang w:val="es-ES_tradnl"/>
        </w:rPr>
        <w:t xml:space="preserve">pretender </w:t>
      </w:r>
      <w:r w:rsidR="004238E6">
        <w:rPr>
          <w:lang w:val="es-ES_tradnl"/>
        </w:rPr>
        <w:t xml:space="preserve">presentar la solicitud para </w:t>
      </w:r>
      <w:r w:rsidRPr="003D6AD4">
        <w:rPr>
          <w:lang w:val="es-ES_tradnl"/>
        </w:rPr>
        <w:t>la etapa III a la 87ª reunión</w:t>
      </w:r>
      <w:r w:rsidR="00570DFC" w:rsidRPr="003D6AD4">
        <w:rPr>
          <w:lang w:val="es-ES_tradnl"/>
        </w:rPr>
        <w:t xml:space="preserve">, </w:t>
      </w:r>
      <w:r w:rsidRPr="003D6AD4">
        <w:rPr>
          <w:lang w:val="es-ES_tradnl"/>
        </w:rPr>
        <w:t>la Secretaría recomienda</w:t>
      </w:r>
      <w:r w:rsidR="00FE0CDF">
        <w:rPr>
          <w:lang w:val="es-ES_tradnl"/>
        </w:rPr>
        <w:t xml:space="preserve"> </w:t>
      </w:r>
      <w:r w:rsidRPr="003D6AD4">
        <w:rPr>
          <w:lang w:val="es-ES_tradnl"/>
        </w:rPr>
        <w:t xml:space="preserve">que la </w:t>
      </w:r>
      <w:r w:rsidR="00380EE8" w:rsidRPr="003D6AD4">
        <w:rPr>
          <w:lang w:val="es-ES_tradnl"/>
        </w:rPr>
        <w:t>ONUDI</w:t>
      </w:r>
      <w:r w:rsidR="00570DFC" w:rsidRPr="003D6AD4">
        <w:rPr>
          <w:lang w:val="es-ES_tradnl"/>
        </w:rPr>
        <w:t xml:space="preserve"> </w:t>
      </w:r>
      <w:r w:rsidRPr="003D6AD4">
        <w:rPr>
          <w:lang w:val="es-ES_tradnl"/>
        </w:rPr>
        <w:t xml:space="preserve">presente el informe de verificación del período </w:t>
      </w:r>
      <w:r w:rsidR="00570DFC" w:rsidRPr="003D6AD4">
        <w:rPr>
          <w:lang w:val="es-ES_tradnl"/>
        </w:rPr>
        <w:t xml:space="preserve">2020-2021 </w:t>
      </w:r>
      <w:r w:rsidRPr="003D6AD4">
        <w:rPr>
          <w:lang w:val="es-ES_tradnl"/>
        </w:rPr>
        <w:t xml:space="preserve">cuando se presente </w:t>
      </w:r>
      <w:r w:rsidR="00154F9E" w:rsidRPr="003D6AD4">
        <w:rPr>
          <w:lang w:val="es-ES_tradnl"/>
        </w:rPr>
        <w:t>la solicitud d</w:t>
      </w:r>
      <w:r w:rsidRPr="003D6AD4">
        <w:rPr>
          <w:lang w:val="es-ES_tradnl"/>
        </w:rPr>
        <w:t xml:space="preserve">el segundo tramo de la etapa </w:t>
      </w:r>
      <w:r w:rsidR="00570DFC" w:rsidRPr="003D6AD4">
        <w:rPr>
          <w:lang w:val="es-ES_tradnl"/>
        </w:rPr>
        <w:t xml:space="preserve">III. </w:t>
      </w:r>
    </w:p>
    <w:p w14:paraId="2CC9924A" w14:textId="6213B149" w:rsidR="00570DFC" w:rsidRPr="003D6AD4" w:rsidRDefault="00061B9E" w:rsidP="00570DFC">
      <w:pPr>
        <w:rPr>
          <w:u w:val="single"/>
          <w:lang w:val="es-ES_tradnl"/>
        </w:rPr>
      </w:pPr>
      <w:r w:rsidRPr="003D6AD4">
        <w:rPr>
          <w:u w:val="single"/>
          <w:lang w:val="es-ES_tradnl"/>
        </w:rPr>
        <w:lastRenderedPageBreak/>
        <w:t>Aplicación de la política de género</w:t>
      </w:r>
      <w:r w:rsidR="00570DFC" w:rsidRPr="003D6AD4">
        <w:rPr>
          <w:rStyle w:val="FootnoteReference"/>
          <w:lang w:val="es-ES_tradnl"/>
        </w:rPr>
        <w:footnoteReference w:id="3"/>
      </w:r>
    </w:p>
    <w:p w14:paraId="4BFDDF86" w14:textId="77777777" w:rsidR="00570DFC" w:rsidRPr="003D6AD4" w:rsidRDefault="00570DFC" w:rsidP="00570DFC">
      <w:pPr>
        <w:rPr>
          <w:lang w:val="es-ES_tradnl"/>
        </w:rPr>
      </w:pPr>
    </w:p>
    <w:p w14:paraId="6574EBD2" w14:textId="229CB785" w:rsidR="00570DFC" w:rsidRPr="003D6AD4" w:rsidRDefault="00B90303" w:rsidP="00570DFC">
      <w:pPr>
        <w:pStyle w:val="Heading1"/>
        <w:rPr>
          <w:lang w:val="es-ES_tradnl"/>
        </w:rPr>
      </w:pPr>
      <w:r w:rsidRPr="003D6AD4">
        <w:rPr>
          <w:lang w:val="es-ES_tradnl"/>
        </w:rPr>
        <w:t>El país reconoce la importancia de la igualdad de género, el empoderamiento y participación de la</w:t>
      </w:r>
      <w:r w:rsidR="00E86CB2" w:rsidRPr="003D6AD4">
        <w:rPr>
          <w:lang w:val="es-ES_tradnl"/>
        </w:rPr>
        <w:t xml:space="preserve">s mujeres </w:t>
      </w:r>
      <w:r w:rsidRPr="003D6AD4">
        <w:rPr>
          <w:lang w:val="es-ES_tradnl"/>
        </w:rPr>
        <w:t>en la realización de programas nacionales e internacionales</w:t>
      </w:r>
      <w:r w:rsidR="00570DFC" w:rsidRPr="003D6AD4">
        <w:rPr>
          <w:lang w:val="es-ES_tradnl"/>
        </w:rPr>
        <w:t xml:space="preserve">. </w:t>
      </w:r>
      <w:r w:rsidRPr="003D6AD4">
        <w:rPr>
          <w:lang w:val="es-ES_tradnl"/>
        </w:rPr>
        <w:t>La DNO asegurará, cuando sea posible, la participación de la</w:t>
      </w:r>
      <w:r w:rsidR="00E86CB2" w:rsidRPr="003D6AD4">
        <w:rPr>
          <w:lang w:val="es-ES_tradnl"/>
        </w:rPr>
        <w:t>s</w:t>
      </w:r>
      <w:r w:rsidRPr="003D6AD4">
        <w:rPr>
          <w:lang w:val="es-ES_tradnl"/>
        </w:rPr>
        <w:t xml:space="preserve"> mujer</w:t>
      </w:r>
      <w:r w:rsidR="00E86CB2" w:rsidRPr="003D6AD4">
        <w:rPr>
          <w:lang w:val="es-ES_tradnl"/>
        </w:rPr>
        <w:t xml:space="preserve">es </w:t>
      </w:r>
      <w:r w:rsidRPr="003D6AD4">
        <w:rPr>
          <w:lang w:val="es-ES_tradnl"/>
        </w:rPr>
        <w:t>en los programas de capacitación en el marco del PGEH</w:t>
      </w:r>
      <w:r w:rsidR="00570DFC" w:rsidRPr="003D6AD4">
        <w:rPr>
          <w:lang w:val="es-ES_tradnl"/>
        </w:rPr>
        <w:t xml:space="preserve">, </w:t>
      </w:r>
      <w:r w:rsidRPr="003D6AD4">
        <w:rPr>
          <w:lang w:val="es-ES_tradnl"/>
        </w:rPr>
        <w:t xml:space="preserve">y confirmó que </w:t>
      </w:r>
      <w:r w:rsidR="00E86CB2" w:rsidRPr="003D6AD4">
        <w:rPr>
          <w:lang w:val="es-ES_tradnl"/>
        </w:rPr>
        <w:t xml:space="preserve">se identificarán y notificarán los </w:t>
      </w:r>
      <w:r w:rsidRPr="003D6AD4">
        <w:rPr>
          <w:lang w:val="es-ES_tradnl"/>
        </w:rPr>
        <w:t xml:space="preserve">indicadores que miden la </w:t>
      </w:r>
      <w:r w:rsidR="00E86CB2" w:rsidRPr="003D6AD4">
        <w:rPr>
          <w:lang w:val="es-ES_tradnl"/>
        </w:rPr>
        <w:t xml:space="preserve">aplicación </w:t>
      </w:r>
      <w:r w:rsidRPr="003D6AD4">
        <w:rPr>
          <w:lang w:val="es-ES_tradnl"/>
        </w:rPr>
        <w:t>de la política operacional del Fondo Multilateral sobre la incorporación de la perspectiva de género</w:t>
      </w:r>
      <w:r w:rsidR="00570DFC" w:rsidRPr="003D6AD4">
        <w:rPr>
          <w:lang w:val="es-ES_tradnl"/>
        </w:rPr>
        <w:t>.</w:t>
      </w:r>
      <w:r w:rsidR="00FE0CDF">
        <w:rPr>
          <w:lang w:val="es-ES_tradnl"/>
        </w:rPr>
        <w:t xml:space="preserve"> </w:t>
      </w:r>
      <w:r w:rsidR="00E86CB2" w:rsidRPr="003D6AD4">
        <w:rPr>
          <w:lang w:val="es-ES_tradnl"/>
        </w:rPr>
        <w:t>En coordinación con las asociaciones nacionales de refrigeración se recogerán datos durante la preparación del proyecto para la etapa III a fin de determinar puntos de entrada para promover las actividades de la igualdad de género y empoderamiento de las mujeres que se realizarán en el marco de dicha etapa</w:t>
      </w:r>
      <w:r w:rsidR="00570DFC" w:rsidRPr="003D6AD4">
        <w:rPr>
          <w:lang w:val="es-ES_tradnl"/>
        </w:rPr>
        <w:t>.</w:t>
      </w:r>
    </w:p>
    <w:p w14:paraId="5187D6D1" w14:textId="5551EC75" w:rsidR="00570DFC" w:rsidRPr="003D6AD4" w:rsidRDefault="00570DFC" w:rsidP="00570DFC">
      <w:pPr>
        <w:keepNext/>
        <w:keepLines/>
        <w:rPr>
          <w:u w:val="single"/>
          <w:lang w:val="es-ES_tradnl"/>
        </w:rPr>
      </w:pPr>
      <w:r w:rsidRPr="003D6AD4">
        <w:rPr>
          <w:u w:val="single"/>
          <w:lang w:val="es-ES_tradnl"/>
        </w:rPr>
        <w:t>S</w:t>
      </w:r>
      <w:r w:rsidR="00061B9E" w:rsidRPr="003D6AD4">
        <w:rPr>
          <w:u w:val="single"/>
          <w:lang w:val="es-ES_tradnl"/>
        </w:rPr>
        <w:t xml:space="preserve">ostenibilidad de la eliminación de los </w:t>
      </w:r>
      <w:r w:rsidRPr="003D6AD4">
        <w:rPr>
          <w:u w:val="single"/>
          <w:lang w:val="es-ES_tradnl"/>
        </w:rPr>
        <w:t>HCFC</w:t>
      </w:r>
    </w:p>
    <w:p w14:paraId="6348EF9B" w14:textId="77777777" w:rsidR="00570DFC" w:rsidRPr="003D6AD4" w:rsidRDefault="00570DFC" w:rsidP="00570DFC">
      <w:pPr>
        <w:rPr>
          <w:u w:val="single"/>
          <w:lang w:val="es-ES_tradnl"/>
        </w:rPr>
      </w:pPr>
    </w:p>
    <w:p w14:paraId="001D0BCB" w14:textId="773563E2" w:rsidR="00570DFC" w:rsidRPr="003D6AD4" w:rsidRDefault="00570DFC" w:rsidP="00570DFC">
      <w:pPr>
        <w:pStyle w:val="Heading1"/>
        <w:rPr>
          <w:lang w:val="es-ES_tradnl"/>
        </w:rPr>
      </w:pPr>
      <w:r w:rsidRPr="003D6AD4">
        <w:rPr>
          <w:lang w:val="es-ES_tradnl"/>
        </w:rPr>
        <w:t>Om</w:t>
      </w:r>
      <w:r w:rsidR="0017129D" w:rsidRPr="003D6AD4">
        <w:rPr>
          <w:lang w:val="es-ES_tradnl"/>
        </w:rPr>
        <w:t xml:space="preserve">án siguió </w:t>
      </w:r>
      <w:r w:rsidR="00D424AA" w:rsidRPr="003D6AD4">
        <w:rPr>
          <w:lang w:val="es-ES_tradnl"/>
        </w:rPr>
        <w:t xml:space="preserve">perfeccionando </w:t>
      </w:r>
      <w:r w:rsidR="0017129D" w:rsidRPr="003D6AD4">
        <w:rPr>
          <w:lang w:val="es-ES_tradnl"/>
        </w:rPr>
        <w:t xml:space="preserve">y fortaleciendo su marco jurídico </w:t>
      </w:r>
      <w:r w:rsidR="00D424AA" w:rsidRPr="003D6AD4">
        <w:rPr>
          <w:lang w:val="es-ES_tradnl"/>
        </w:rPr>
        <w:t xml:space="preserve">con la finalidad de </w:t>
      </w:r>
      <w:r w:rsidR="0017129D" w:rsidRPr="003D6AD4">
        <w:rPr>
          <w:lang w:val="es-ES_tradnl"/>
        </w:rPr>
        <w:t>crear un entorno propicio para la eliminación sostenible, en particular un sistema electrónico de concesión de licencias y de cupos</w:t>
      </w:r>
      <w:r w:rsidRPr="003D6AD4">
        <w:rPr>
          <w:lang w:val="es-ES_tradnl"/>
        </w:rPr>
        <w:t xml:space="preserve">; </w:t>
      </w:r>
      <w:r w:rsidR="0017129D" w:rsidRPr="003D6AD4">
        <w:rPr>
          <w:lang w:val="es-ES_tradnl"/>
        </w:rPr>
        <w:t xml:space="preserve">la prohibición de la importación de </w:t>
      </w:r>
      <w:r w:rsidRPr="003D6AD4">
        <w:rPr>
          <w:lang w:val="es-ES_tradnl"/>
        </w:rPr>
        <w:t xml:space="preserve">HCFC-141b </w:t>
      </w:r>
      <w:r w:rsidR="0017129D" w:rsidRPr="003D6AD4">
        <w:rPr>
          <w:lang w:val="es-ES_tradnl"/>
        </w:rPr>
        <w:t>a granel y presentes en polioles premezclados</w:t>
      </w:r>
      <w:r w:rsidRPr="003D6AD4">
        <w:rPr>
          <w:lang w:val="es-ES_tradnl"/>
        </w:rPr>
        <w:t xml:space="preserve">, </w:t>
      </w:r>
      <w:r w:rsidR="0017129D" w:rsidRPr="003D6AD4">
        <w:rPr>
          <w:lang w:val="es-ES_tradnl"/>
        </w:rPr>
        <w:t>y</w:t>
      </w:r>
      <w:r w:rsidRPr="003D6AD4">
        <w:rPr>
          <w:lang w:val="es-ES_tradnl"/>
        </w:rPr>
        <w:t xml:space="preserve"> HCFC-142b; </w:t>
      </w:r>
      <w:r w:rsidR="0017129D" w:rsidRPr="003D6AD4">
        <w:rPr>
          <w:lang w:val="es-ES_tradnl"/>
        </w:rPr>
        <w:t>la prohibición de</w:t>
      </w:r>
      <w:r w:rsidR="00AC7C71" w:rsidRPr="003D6AD4">
        <w:rPr>
          <w:lang w:val="es-ES_tradnl"/>
        </w:rPr>
        <w:t xml:space="preserve"> la liberación de refrigerantes en la atmósfera</w:t>
      </w:r>
      <w:r w:rsidRPr="003D6AD4">
        <w:rPr>
          <w:lang w:val="es-ES_tradnl"/>
        </w:rPr>
        <w:t xml:space="preserve">; </w:t>
      </w:r>
      <w:r w:rsidR="00AC7C71" w:rsidRPr="003D6AD4">
        <w:rPr>
          <w:lang w:val="es-ES_tradnl"/>
        </w:rPr>
        <w:t>la recuperación y el reciclaje obligatorio y la presentación trimestral y obligatoria de informes al respecto</w:t>
      </w:r>
      <w:r w:rsidRPr="003D6AD4">
        <w:rPr>
          <w:lang w:val="es-ES_tradnl"/>
        </w:rPr>
        <w:t xml:space="preserve">; </w:t>
      </w:r>
      <w:r w:rsidR="00AC7C71" w:rsidRPr="003D6AD4">
        <w:rPr>
          <w:lang w:val="es-ES_tradnl"/>
        </w:rPr>
        <w:t xml:space="preserve">un registro obligatorio para dejar constancia de fugas y reparaciones y la detección obligatoria de fugas de todas las sustancias controladas de los sistemas de refrigeración y aire acondicionado con una carga mayor de </w:t>
      </w:r>
      <w:r w:rsidRPr="003D6AD4">
        <w:rPr>
          <w:lang w:val="es-ES_tradnl"/>
        </w:rPr>
        <w:t xml:space="preserve">3 kg; </w:t>
      </w:r>
      <w:r w:rsidR="00AC7C71" w:rsidRPr="003D6AD4">
        <w:rPr>
          <w:lang w:val="es-ES_tradnl"/>
        </w:rPr>
        <w:t xml:space="preserve">y </w:t>
      </w:r>
      <w:r w:rsidR="00084D9F" w:rsidRPr="003D6AD4">
        <w:rPr>
          <w:lang w:val="es-ES_tradnl"/>
        </w:rPr>
        <w:t xml:space="preserve">la </w:t>
      </w:r>
      <w:r w:rsidR="00AC7C71" w:rsidRPr="003D6AD4">
        <w:rPr>
          <w:lang w:val="es-ES_tradnl"/>
        </w:rPr>
        <w:t>exig</w:t>
      </w:r>
      <w:r w:rsidR="00084D9F" w:rsidRPr="003D6AD4">
        <w:rPr>
          <w:lang w:val="es-ES_tradnl"/>
        </w:rPr>
        <w:t xml:space="preserve">encia de conceder </w:t>
      </w:r>
      <w:r w:rsidR="00AC7C71" w:rsidRPr="003D6AD4">
        <w:rPr>
          <w:lang w:val="es-ES_tradnl"/>
        </w:rPr>
        <w:t xml:space="preserve">licencias </w:t>
      </w:r>
      <w:r w:rsidR="00084D9F" w:rsidRPr="003D6AD4">
        <w:rPr>
          <w:lang w:val="es-ES_tradnl"/>
        </w:rPr>
        <w:t xml:space="preserve">a </w:t>
      </w:r>
      <w:r w:rsidR="00AC7C71" w:rsidRPr="003D6AD4">
        <w:rPr>
          <w:lang w:val="es-ES_tradnl"/>
        </w:rPr>
        <w:t>todas las entidades que manipulan SAO</w:t>
      </w:r>
      <w:r w:rsidRPr="003D6AD4">
        <w:rPr>
          <w:lang w:val="es-ES_tradnl"/>
        </w:rPr>
        <w:t xml:space="preserve">. </w:t>
      </w:r>
      <w:r w:rsidR="00AC7C71" w:rsidRPr="003D6AD4">
        <w:rPr>
          <w:lang w:val="es-ES_tradnl"/>
        </w:rPr>
        <w:t>La capacitación de técnicos y la aplicación planificada del sistema de certificación</w:t>
      </w:r>
      <w:r w:rsidRPr="003D6AD4">
        <w:rPr>
          <w:lang w:val="es-ES_tradnl"/>
        </w:rPr>
        <w:t xml:space="preserve">, </w:t>
      </w:r>
      <w:r w:rsidR="00AC7C71" w:rsidRPr="003D6AD4">
        <w:rPr>
          <w:lang w:val="es-ES_tradnl"/>
        </w:rPr>
        <w:t>así como el fortalecimiento de la red de re</w:t>
      </w:r>
      <w:r w:rsidR="004238E6">
        <w:rPr>
          <w:lang w:val="es-ES_tradnl"/>
        </w:rPr>
        <w:t>gener</w:t>
      </w:r>
      <w:r w:rsidR="00AC7C71" w:rsidRPr="003D6AD4">
        <w:rPr>
          <w:lang w:val="es-ES_tradnl"/>
        </w:rPr>
        <w:t>ación</w:t>
      </w:r>
      <w:r w:rsidRPr="003D6AD4">
        <w:rPr>
          <w:lang w:val="es-ES_tradnl"/>
        </w:rPr>
        <w:t xml:space="preserve">, </w:t>
      </w:r>
      <w:r w:rsidR="00AC7C71" w:rsidRPr="003D6AD4">
        <w:rPr>
          <w:lang w:val="es-ES_tradnl"/>
        </w:rPr>
        <w:t>permitirán mejorar aún más la sostenibilidad de</w:t>
      </w:r>
      <w:r w:rsidR="006B129F">
        <w:rPr>
          <w:lang w:val="es-ES_tradnl"/>
        </w:rPr>
        <w:t xml:space="preserve"> las actividades de</w:t>
      </w:r>
      <w:r w:rsidR="00AC7C71" w:rsidRPr="003D6AD4">
        <w:rPr>
          <w:lang w:val="es-ES_tradnl"/>
        </w:rPr>
        <w:t xml:space="preserve"> eliminación</w:t>
      </w:r>
      <w:r w:rsidRPr="003D6AD4">
        <w:rPr>
          <w:lang w:val="es-ES_tradnl"/>
        </w:rPr>
        <w:t xml:space="preserve">. </w:t>
      </w:r>
      <w:r w:rsidR="00907DF1" w:rsidRPr="003D6AD4">
        <w:rPr>
          <w:lang w:val="es-ES_tradnl"/>
        </w:rPr>
        <w:t xml:space="preserve">Hasta la fecha, no se han registrado casos de </w:t>
      </w:r>
      <w:r w:rsidR="00070D54" w:rsidRPr="003D6AD4">
        <w:rPr>
          <w:lang w:val="es-ES_tradnl"/>
        </w:rPr>
        <w:t xml:space="preserve">interceptación de envíos </w:t>
      </w:r>
      <w:r w:rsidR="00907DF1" w:rsidRPr="003D6AD4">
        <w:rPr>
          <w:lang w:val="es-ES_tradnl"/>
        </w:rPr>
        <w:t>il</w:t>
      </w:r>
      <w:r w:rsidR="00070D54" w:rsidRPr="003D6AD4">
        <w:rPr>
          <w:lang w:val="es-ES_tradnl"/>
        </w:rPr>
        <w:t>egales</w:t>
      </w:r>
      <w:r w:rsidR="00907DF1" w:rsidRPr="003D6AD4">
        <w:rPr>
          <w:lang w:val="es-ES_tradnl"/>
        </w:rPr>
        <w:t xml:space="preserve"> de SAO al país</w:t>
      </w:r>
      <w:r w:rsidRPr="003D6AD4">
        <w:rPr>
          <w:lang w:val="es-ES_tradnl"/>
        </w:rPr>
        <w:t>.</w:t>
      </w:r>
    </w:p>
    <w:p w14:paraId="755A0F3C" w14:textId="389D32A9" w:rsidR="00570DFC" w:rsidRPr="003D6AD4" w:rsidRDefault="00570DFC" w:rsidP="00570DFC">
      <w:pPr>
        <w:rPr>
          <w:u w:val="single"/>
          <w:lang w:val="es-ES_tradnl"/>
        </w:rPr>
      </w:pPr>
      <w:r w:rsidRPr="003D6AD4">
        <w:rPr>
          <w:u w:val="single"/>
          <w:lang w:val="es-ES_tradnl"/>
        </w:rPr>
        <w:t>Conclusi</w:t>
      </w:r>
      <w:r w:rsidR="00061B9E" w:rsidRPr="003D6AD4">
        <w:rPr>
          <w:u w:val="single"/>
          <w:lang w:val="es-ES_tradnl"/>
        </w:rPr>
        <w:t>ó</w:t>
      </w:r>
      <w:r w:rsidRPr="003D6AD4">
        <w:rPr>
          <w:u w:val="single"/>
          <w:lang w:val="es-ES_tradnl"/>
        </w:rPr>
        <w:t xml:space="preserve">n </w:t>
      </w:r>
    </w:p>
    <w:p w14:paraId="1B075C40" w14:textId="77777777" w:rsidR="00570DFC" w:rsidRPr="003D6AD4" w:rsidRDefault="00570DFC" w:rsidP="00570DFC">
      <w:pPr>
        <w:rPr>
          <w:lang w:val="es-ES_tradnl"/>
        </w:rPr>
      </w:pPr>
    </w:p>
    <w:p w14:paraId="046AB0E3" w14:textId="6B64A3B6" w:rsidR="00570DFC" w:rsidRPr="003D6AD4" w:rsidRDefault="00670CD1" w:rsidP="00570DFC">
      <w:pPr>
        <w:pStyle w:val="Heading1"/>
        <w:rPr>
          <w:lang w:val="es-ES_tradnl"/>
        </w:rPr>
      </w:pPr>
      <w:r w:rsidRPr="003D6AD4">
        <w:rPr>
          <w:lang w:val="es-ES_tradnl"/>
        </w:rPr>
        <w:t xml:space="preserve">El Gobierno está aplicando un sistema de concesión de licencias y cupos para la importación y exportación de </w:t>
      </w:r>
      <w:r w:rsidR="00570DFC" w:rsidRPr="003D6AD4">
        <w:rPr>
          <w:lang w:val="es-ES_tradnl"/>
        </w:rPr>
        <w:t xml:space="preserve">HCFC, </w:t>
      </w:r>
      <w:r w:rsidRPr="003D6AD4">
        <w:rPr>
          <w:lang w:val="es-ES_tradnl"/>
        </w:rPr>
        <w:t xml:space="preserve">y el consumo en </w:t>
      </w:r>
      <w:r w:rsidR="00570DFC" w:rsidRPr="003D6AD4">
        <w:rPr>
          <w:lang w:val="es-ES_tradnl"/>
        </w:rPr>
        <w:t xml:space="preserve">2019 </w:t>
      </w:r>
      <w:r w:rsidRPr="003D6AD4">
        <w:rPr>
          <w:lang w:val="es-ES_tradnl"/>
        </w:rPr>
        <w:t xml:space="preserve">es de </w:t>
      </w:r>
      <w:r w:rsidR="00570DFC" w:rsidRPr="003D6AD4">
        <w:rPr>
          <w:lang w:val="es-ES_tradnl"/>
        </w:rPr>
        <w:t>37 </w:t>
      </w:r>
      <w:r w:rsidRPr="003D6AD4">
        <w:rPr>
          <w:lang w:val="es-ES_tradnl"/>
        </w:rPr>
        <w:t>%</w:t>
      </w:r>
      <w:r w:rsidR="00570DFC" w:rsidRPr="003D6AD4">
        <w:rPr>
          <w:lang w:val="es-ES_tradnl"/>
        </w:rPr>
        <w:t xml:space="preserve"> </w:t>
      </w:r>
      <w:r w:rsidRPr="003D6AD4">
        <w:rPr>
          <w:lang w:val="es-ES_tradnl"/>
        </w:rPr>
        <w:t xml:space="preserve">y </w:t>
      </w:r>
      <w:r w:rsidR="00570DFC" w:rsidRPr="003D6AD4">
        <w:rPr>
          <w:lang w:val="es-ES_tradnl"/>
        </w:rPr>
        <w:t>13 </w:t>
      </w:r>
      <w:r w:rsidRPr="003D6AD4">
        <w:rPr>
          <w:lang w:val="es-ES_tradnl"/>
        </w:rPr>
        <w:t>%</w:t>
      </w:r>
      <w:r w:rsidR="00570DFC" w:rsidRPr="003D6AD4">
        <w:rPr>
          <w:lang w:val="es-ES_tradnl"/>
        </w:rPr>
        <w:t xml:space="preserve"> </w:t>
      </w:r>
      <w:r w:rsidRPr="003D6AD4">
        <w:rPr>
          <w:lang w:val="es-ES_tradnl"/>
        </w:rPr>
        <w:t>inferior a las metas de control del Protocolo de Montreal y las estipuladas en el Acuerdo con el Comité Ejecutivo, respectivamente</w:t>
      </w:r>
      <w:r w:rsidR="00570DFC" w:rsidRPr="003D6AD4">
        <w:rPr>
          <w:lang w:val="es-ES_tradnl"/>
        </w:rPr>
        <w:t xml:space="preserve">. </w:t>
      </w:r>
      <w:r w:rsidRPr="003D6AD4">
        <w:rPr>
          <w:lang w:val="es-ES_tradnl"/>
        </w:rPr>
        <w:t xml:space="preserve">El nivel de desembolso del segundo tramo es de </w:t>
      </w:r>
      <w:r w:rsidR="009504CF">
        <w:rPr>
          <w:lang w:val="es-ES_tradnl"/>
        </w:rPr>
        <w:t xml:space="preserve">un </w:t>
      </w:r>
      <w:r w:rsidR="00570DFC" w:rsidRPr="003D6AD4">
        <w:rPr>
          <w:lang w:val="es-ES_tradnl"/>
        </w:rPr>
        <w:t>35 </w:t>
      </w:r>
      <w:r w:rsidRPr="003D6AD4">
        <w:rPr>
          <w:lang w:val="es-ES_tradnl"/>
        </w:rPr>
        <w:t>%</w:t>
      </w:r>
      <w:r w:rsidR="00570DFC" w:rsidRPr="003D6AD4">
        <w:rPr>
          <w:lang w:val="es-ES_tradnl"/>
        </w:rPr>
        <w:t xml:space="preserve">, </w:t>
      </w:r>
      <w:r w:rsidRPr="003D6AD4">
        <w:rPr>
          <w:lang w:val="es-ES_tradnl"/>
        </w:rPr>
        <w:t xml:space="preserve">y el desembolso total es </w:t>
      </w:r>
      <w:r w:rsidR="009504CF">
        <w:rPr>
          <w:lang w:val="es-ES_tradnl"/>
        </w:rPr>
        <w:t xml:space="preserve">un </w:t>
      </w:r>
      <w:r w:rsidR="00570DFC" w:rsidRPr="003D6AD4">
        <w:rPr>
          <w:lang w:val="es-ES_tradnl"/>
        </w:rPr>
        <w:t>82</w:t>
      </w:r>
      <w:r w:rsidRPr="003D6AD4">
        <w:rPr>
          <w:lang w:val="es-ES_tradnl"/>
        </w:rPr>
        <w:t> %</w:t>
      </w:r>
      <w:r w:rsidR="00570DFC" w:rsidRPr="003D6AD4">
        <w:rPr>
          <w:lang w:val="es-ES_tradnl"/>
        </w:rPr>
        <w:t xml:space="preserve"> </w:t>
      </w:r>
      <w:r w:rsidRPr="003D6AD4">
        <w:rPr>
          <w:lang w:val="es-ES_tradnl"/>
        </w:rPr>
        <w:t>del total de financiación aprobado</w:t>
      </w:r>
      <w:r w:rsidR="00570DFC" w:rsidRPr="003D6AD4">
        <w:rPr>
          <w:lang w:val="es-ES_tradnl"/>
        </w:rPr>
        <w:t xml:space="preserve">. </w:t>
      </w:r>
      <w:r w:rsidRPr="003D6AD4">
        <w:rPr>
          <w:lang w:val="es-ES_tradnl"/>
        </w:rPr>
        <w:t>Si bien ha habido demoras en la aplicación</w:t>
      </w:r>
      <w:r w:rsidR="00570DFC" w:rsidRPr="003D6AD4">
        <w:rPr>
          <w:lang w:val="es-ES_tradnl"/>
        </w:rPr>
        <w:t xml:space="preserve">, </w:t>
      </w:r>
      <w:r w:rsidRPr="003D6AD4">
        <w:rPr>
          <w:lang w:val="es-ES_tradnl"/>
        </w:rPr>
        <w:t xml:space="preserve">en parte debido a la </w:t>
      </w:r>
      <w:r w:rsidR="00570DFC" w:rsidRPr="003D6AD4">
        <w:rPr>
          <w:lang w:val="es-ES_tradnl"/>
        </w:rPr>
        <w:t xml:space="preserve">COVID-19, </w:t>
      </w:r>
      <w:r w:rsidRPr="003D6AD4">
        <w:rPr>
          <w:lang w:val="es-ES_tradnl"/>
        </w:rPr>
        <w:t>el PGEH está avanzando</w:t>
      </w:r>
      <w:r w:rsidR="00570DFC" w:rsidRPr="003D6AD4">
        <w:rPr>
          <w:lang w:val="es-ES_tradnl"/>
        </w:rPr>
        <w:t xml:space="preserve">, </w:t>
      </w:r>
      <w:r w:rsidRPr="003D6AD4">
        <w:rPr>
          <w:lang w:val="es-ES_tradnl"/>
        </w:rPr>
        <w:t>y la realización de las actividades p</w:t>
      </w:r>
      <w:r w:rsidR="009504CF">
        <w:rPr>
          <w:lang w:val="es-ES_tradnl"/>
        </w:rPr>
        <w:t>revista</w:t>
      </w:r>
      <w:r w:rsidRPr="003D6AD4">
        <w:rPr>
          <w:lang w:val="es-ES_tradnl"/>
        </w:rPr>
        <w:t xml:space="preserve">s, </w:t>
      </w:r>
      <w:r w:rsidR="009504CF">
        <w:rPr>
          <w:lang w:val="es-ES_tradnl"/>
        </w:rPr>
        <w:t xml:space="preserve">en particular </w:t>
      </w:r>
      <w:r w:rsidRPr="003D6AD4">
        <w:rPr>
          <w:lang w:val="es-ES_tradnl"/>
        </w:rPr>
        <w:t xml:space="preserve">el sistema de certificación para los técnicos de refrigeración y aire acondicionado </w:t>
      </w:r>
      <w:r w:rsidR="000F7D75" w:rsidRPr="003D6AD4">
        <w:rPr>
          <w:lang w:val="es-ES_tradnl"/>
        </w:rPr>
        <w:t>y la prohibición de los cilindros desechables, fortalecerá la sostenibilidad de la</w:t>
      </w:r>
      <w:r w:rsidR="006B129F">
        <w:rPr>
          <w:lang w:val="es-ES_tradnl"/>
        </w:rPr>
        <w:t xml:space="preserve">s actividades de </w:t>
      </w:r>
      <w:r w:rsidR="000F7D75" w:rsidRPr="003D6AD4">
        <w:rPr>
          <w:lang w:val="es-ES_tradnl"/>
        </w:rPr>
        <w:t xml:space="preserve">eliminación de </w:t>
      </w:r>
      <w:r w:rsidR="009504CF">
        <w:rPr>
          <w:lang w:val="es-ES_tradnl"/>
        </w:rPr>
        <w:t xml:space="preserve">los </w:t>
      </w:r>
      <w:r w:rsidR="000F7D75" w:rsidRPr="003D6AD4">
        <w:rPr>
          <w:lang w:val="es-ES_tradnl"/>
        </w:rPr>
        <w:t>HCFC</w:t>
      </w:r>
      <w:r w:rsidR="00570DFC" w:rsidRPr="003D6AD4">
        <w:rPr>
          <w:lang w:val="es-ES_tradnl"/>
        </w:rPr>
        <w:t xml:space="preserve">. </w:t>
      </w:r>
    </w:p>
    <w:p w14:paraId="135226FE" w14:textId="77777777" w:rsidR="00003956" w:rsidRDefault="00003956" w:rsidP="00570DFC">
      <w:pPr>
        <w:rPr>
          <w:b/>
          <w:lang w:val="es-ES_tradnl"/>
        </w:rPr>
      </w:pPr>
    </w:p>
    <w:p w14:paraId="0C109955" w14:textId="28B7194B" w:rsidR="00570DFC" w:rsidRPr="003D6AD4" w:rsidRDefault="00570DFC" w:rsidP="00570DFC">
      <w:pPr>
        <w:rPr>
          <w:b/>
          <w:lang w:val="es-ES_tradnl"/>
        </w:rPr>
      </w:pPr>
      <w:bookmarkStart w:id="1" w:name="_GoBack"/>
      <w:bookmarkEnd w:id="1"/>
      <w:r w:rsidRPr="003D6AD4">
        <w:rPr>
          <w:b/>
          <w:lang w:val="es-ES_tradnl"/>
        </w:rPr>
        <w:t>RECOM</w:t>
      </w:r>
      <w:r w:rsidR="00061B9E" w:rsidRPr="003D6AD4">
        <w:rPr>
          <w:b/>
          <w:lang w:val="es-ES_tradnl"/>
        </w:rPr>
        <w:t>ENDACIÓN</w:t>
      </w:r>
      <w:r w:rsidRPr="003D6AD4">
        <w:rPr>
          <w:b/>
          <w:lang w:val="es-ES_tradnl"/>
        </w:rPr>
        <w:t xml:space="preserve"> </w:t>
      </w:r>
    </w:p>
    <w:p w14:paraId="73D71370" w14:textId="77777777" w:rsidR="00570DFC" w:rsidRPr="003D6AD4" w:rsidRDefault="00570DFC" w:rsidP="00570DFC">
      <w:pPr>
        <w:rPr>
          <w:lang w:val="es-ES_tradnl"/>
        </w:rPr>
      </w:pPr>
    </w:p>
    <w:p w14:paraId="1D11AD6B" w14:textId="6D00B937" w:rsidR="00570DFC" w:rsidRPr="003D6AD4" w:rsidRDefault="00117825" w:rsidP="00570DFC">
      <w:pPr>
        <w:pStyle w:val="Heading1"/>
        <w:rPr>
          <w:lang w:val="es-ES_tradnl"/>
        </w:rPr>
      </w:pPr>
      <w:r w:rsidRPr="003D6AD4">
        <w:rPr>
          <w:lang w:val="es-ES_tradnl"/>
        </w:rPr>
        <w:t>La Secretaría del Fondo recomienda que el Comité Ejecutivo</w:t>
      </w:r>
      <w:r w:rsidR="00570DFC" w:rsidRPr="003D6AD4">
        <w:rPr>
          <w:lang w:val="es-ES_tradnl"/>
        </w:rPr>
        <w:t xml:space="preserve">: </w:t>
      </w:r>
    </w:p>
    <w:p w14:paraId="4A36B3EB" w14:textId="1C6CB090" w:rsidR="00570DFC" w:rsidRPr="003D6AD4" w:rsidRDefault="00570DFC" w:rsidP="00570DFC">
      <w:pPr>
        <w:pStyle w:val="Heading2"/>
        <w:rPr>
          <w:lang w:val="es-ES_tradnl"/>
        </w:rPr>
      </w:pPr>
      <w:r w:rsidRPr="003D6AD4">
        <w:rPr>
          <w:lang w:val="es-ES_tradnl"/>
        </w:rPr>
        <w:t>T</w:t>
      </w:r>
      <w:r w:rsidR="00117825" w:rsidRPr="003D6AD4">
        <w:rPr>
          <w:lang w:val="es-ES_tradnl"/>
        </w:rPr>
        <w:t>ome nota del informe sobre l</w:t>
      </w:r>
      <w:r w:rsidR="00AB19A1">
        <w:rPr>
          <w:lang w:val="es-ES_tradnl"/>
        </w:rPr>
        <w:t xml:space="preserve">a marcha de </w:t>
      </w:r>
      <w:r w:rsidR="00117825" w:rsidRPr="003D6AD4">
        <w:rPr>
          <w:lang w:val="es-ES_tradnl"/>
        </w:rPr>
        <w:t>la</w:t>
      </w:r>
      <w:r w:rsidR="00AB19A1">
        <w:rPr>
          <w:lang w:val="es-ES_tradnl"/>
        </w:rPr>
        <w:t>s actividades de</w:t>
      </w:r>
      <w:r w:rsidR="00117825" w:rsidRPr="003D6AD4">
        <w:rPr>
          <w:lang w:val="es-ES_tradnl"/>
        </w:rPr>
        <w:t xml:space="preserve"> ejecución del segundo tramo del plan de gestión de eliminación de los HCFC (PGEH) para Omán</w:t>
      </w:r>
      <w:r w:rsidRPr="003D6AD4">
        <w:rPr>
          <w:lang w:val="es-ES_tradnl"/>
        </w:rPr>
        <w:t xml:space="preserve">; </w:t>
      </w:r>
      <w:r w:rsidR="00117825" w:rsidRPr="003D6AD4">
        <w:rPr>
          <w:lang w:val="es-ES_tradnl"/>
        </w:rPr>
        <w:t>y</w:t>
      </w:r>
    </w:p>
    <w:p w14:paraId="2FA1143E" w14:textId="3D3F184C" w:rsidR="00570DFC" w:rsidRPr="003D6AD4" w:rsidRDefault="00117825" w:rsidP="00570DFC">
      <w:pPr>
        <w:pStyle w:val="Heading2"/>
        <w:rPr>
          <w:lang w:val="es-ES_tradnl"/>
        </w:rPr>
      </w:pPr>
      <w:r w:rsidRPr="003D6AD4">
        <w:rPr>
          <w:lang w:val="es-ES_tradnl"/>
        </w:rPr>
        <w:t>Pida al Gobierno de Omán</w:t>
      </w:r>
      <w:r w:rsidR="00570DFC" w:rsidRPr="003D6AD4">
        <w:rPr>
          <w:lang w:val="es-ES_tradnl"/>
        </w:rPr>
        <w:t xml:space="preserve">, </w:t>
      </w:r>
      <w:r w:rsidRPr="003D6AD4">
        <w:rPr>
          <w:lang w:val="es-ES_tradnl"/>
        </w:rPr>
        <w:t xml:space="preserve">a </w:t>
      </w:r>
      <w:r w:rsidR="00380EE8" w:rsidRPr="003D6AD4">
        <w:rPr>
          <w:lang w:val="es-ES_tradnl"/>
        </w:rPr>
        <w:t>la ONUDI</w:t>
      </w:r>
      <w:r w:rsidR="00570DFC" w:rsidRPr="003D6AD4">
        <w:rPr>
          <w:lang w:val="es-ES_tradnl"/>
        </w:rPr>
        <w:t xml:space="preserve"> </w:t>
      </w:r>
      <w:r w:rsidR="00380EE8" w:rsidRPr="003D6AD4">
        <w:rPr>
          <w:lang w:val="es-ES_tradnl"/>
        </w:rPr>
        <w:t xml:space="preserve">y </w:t>
      </w:r>
      <w:r w:rsidRPr="003D6AD4">
        <w:rPr>
          <w:lang w:val="es-ES_tradnl"/>
        </w:rPr>
        <w:t>a</w:t>
      </w:r>
      <w:r w:rsidR="00380EE8" w:rsidRPr="003D6AD4">
        <w:rPr>
          <w:lang w:val="es-ES_tradnl"/>
        </w:rPr>
        <w:t>l PNUMA</w:t>
      </w:r>
      <w:r w:rsidR="00570DFC" w:rsidRPr="003D6AD4">
        <w:rPr>
          <w:lang w:val="es-ES_tradnl"/>
        </w:rPr>
        <w:t xml:space="preserve"> </w:t>
      </w:r>
      <w:r w:rsidRPr="003D6AD4">
        <w:rPr>
          <w:lang w:val="es-ES_tradnl"/>
        </w:rPr>
        <w:t xml:space="preserve">que presenten un informe sobre la marcha de </w:t>
      </w:r>
      <w:r w:rsidR="00AB19A1">
        <w:rPr>
          <w:lang w:val="es-ES_tradnl"/>
        </w:rPr>
        <w:t>las actividades de</w:t>
      </w:r>
      <w:r w:rsidRPr="003D6AD4">
        <w:rPr>
          <w:lang w:val="es-ES_tradnl"/>
        </w:rPr>
        <w:t xml:space="preserve"> ejecución del programa de trabajo relacionado con el tramo final de la etapa II a la primera reunión del Comité Ejecutivo de 2022</w:t>
      </w:r>
      <w:r w:rsidR="00570DFC" w:rsidRPr="003D6AD4">
        <w:rPr>
          <w:lang w:val="es-ES_tradnl"/>
        </w:rPr>
        <w:t xml:space="preserve">, </w:t>
      </w:r>
      <w:r w:rsidRPr="003D6AD4">
        <w:rPr>
          <w:lang w:val="es-ES_tradnl"/>
        </w:rPr>
        <w:t xml:space="preserve">y el informe de verificación del período </w:t>
      </w:r>
      <w:r w:rsidR="00570DFC" w:rsidRPr="003D6AD4">
        <w:rPr>
          <w:lang w:val="es-ES_tradnl"/>
        </w:rPr>
        <w:t xml:space="preserve">2020-2021 </w:t>
      </w:r>
      <w:r w:rsidR="00A31799" w:rsidRPr="003D6AD4">
        <w:rPr>
          <w:lang w:val="es-ES_tradnl"/>
        </w:rPr>
        <w:t xml:space="preserve">al presentar la solicitud para el segundo tramo de la etapa </w:t>
      </w:r>
      <w:r w:rsidR="00570DFC" w:rsidRPr="003D6AD4">
        <w:rPr>
          <w:lang w:val="es-ES_tradnl"/>
        </w:rPr>
        <w:t xml:space="preserve">III </w:t>
      </w:r>
      <w:r w:rsidR="00A31799" w:rsidRPr="003D6AD4">
        <w:rPr>
          <w:lang w:val="es-ES_tradnl"/>
        </w:rPr>
        <w:t>del PGEH</w:t>
      </w:r>
      <w:r w:rsidR="00570DFC" w:rsidRPr="003D6AD4">
        <w:rPr>
          <w:lang w:val="es-ES_tradnl"/>
        </w:rPr>
        <w:t xml:space="preserve">, </w:t>
      </w:r>
      <w:r w:rsidR="00A31799" w:rsidRPr="003D6AD4">
        <w:rPr>
          <w:lang w:val="es-ES_tradnl"/>
        </w:rPr>
        <w:t xml:space="preserve">en el entendido de que si el informe de verificación del período </w:t>
      </w:r>
      <w:r w:rsidR="00570DFC" w:rsidRPr="003D6AD4">
        <w:rPr>
          <w:lang w:val="es-ES_tradnl"/>
        </w:rPr>
        <w:t xml:space="preserve">2020-2021 </w:t>
      </w:r>
      <w:r w:rsidR="00C121DB" w:rsidRPr="003D6AD4">
        <w:rPr>
          <w:lang w:val="es-ES_tradnl"/>
        </w:rPr>
        <w:t xml:space="preserve">indica que </w:t>
      </w:r>
      <w:r w:rsidR="00A31799" w:rsidRPr="003D6AD4">
        <w:rPr>
          <w:lang w:val="es-ES_tradnl"/>
        </w:rPr>
        <w:t xml:space="preserve">el país no </w:t>
      </w:r>
      <w:r w:rsidR="00C121DB" w:rsidRPr="003D6AD4">
        <w:rPr>
          <w:lang w:val="es-ES_tradnl"/>
        </w:rPr>
        <w:t>ha cumplido con los objetivos especificados en el Acuerdo</w:t>
      </w:r>
      <w:r w:rsidR="00570DFC" w:rsidRPr="003D6AD4">
        <w:rPr>
          <w:lang w:val="es-ES_tradnl"/>
        </w:rPr>
        <w:t xml:space="preserve">, </w:t>
      </w:r>
      <w:r w:rsidR="00A31799" w:rsidRPr="003D6AD4">
        <w:rPr>
          <w:lang w:val="es-ES_tradnl"/>
        </w:rPr>
        <w:t xml:space="preserve">el </w:t>
      </w:r>
      <w:r w:rsidR="00A31799" w:rsidRPr="003D6AD4">
        <w:rPr>
          <w:lang w:val="es-ES_tradnl"/>
        </w:rPr>
        <w:lastRenderedPageBreak/>
        <w:t xml:space="preserve">Comité Ejecutivo </w:t>
      </w:r>
      <w:r w:rsidR="00D00E6A" w:rsidRPr="003D6AD4">
        <w:rPr>
          <w:lang w:val="es-ES_tradnl"/>
        </w:rPr>
        <w:t>estudiar</w:t>
      </w:r>
      <w:r w:rsidR="00C121DB" w:rsidRPr="003D6AD4">
        <w:rPr>
          <w:lang w:val="es-ES_tradnl"/>
        </w:rPr>
        <w:t>á</w:t>
      </w:r>
      <w:r w:rsidR="00D00E6A" w:rsidRPr="003D6AD4">
        <w:rPr>
          <w:lang w:val="es-ES_tradnl"/>
        </w:rPr>
        <w:t xml:space="preserve"> la posibilidad de aplicar </w:t>
      </w:r>
      <w:r w:rsidR="00C121DB" w:rsidRPr="003D6AD4">
        <w:rPr>
          <w:lang w:val="es-ES_tradnl"/>
        </w:rPr>
        <w:t xml:space="preserve">la cláusula de penalización en la etapa </w:t>
      </w:r>
      <w:r w:rsidR="00570DFC" w:rsidRPr="003D6AD4">
        <w:rPr>
          <w:lang w:val="es-ES_tradnl"/>
        </w:rPr>
        <w:t xml:space="preserve">III </w:t>
      </w:r>
      <w:r w:rsidR="00C121DB" w:rsidRPr="003D6AD4">
        <w:rPr>
          <w:lang w:val="es-ES_tradnl"/>
        </w:rPr>
        <w:t>del PGEH</w:t>
      </w:r>
      <w:r w:rsidR="00570DFC" w:rsidRPr="003D6AD4">
        <w:rPr>
          <w:lang w:val="es-ES_tradnl"/>
        </w:rPr>
        <w:t>.</w:t>
      </w:r>
    </w:p>
    <w:p w14:paraId="51924824" w14:textId="1697A0DA" w:rsidR="00570DFC" w:rsidRPr="003D6AD4" w:rsidRDefault="00117825" w:rsidP="00570DFC">
      <w:pPr>
        <w:pStyle w:val="Heading1"/>
        <w:rPr>
          <w:lang w:val="es-ES_tradnl"/>
        </w:rPr>
      </w:pPr>
      <w:r w:rsidRPr="003D6AD4">
        <w:rPr>
          <w:lang w:val="es-ES_tradnl"/>
        </w:rPr>
        <w:t>La Secretaría del Fondo recomienda además la aprobación general del tercer y último tramo de la etapa II del PGEH para Omán</w:t>
      </w:r>
      <w:r w:rsidR="00570DFC" w:rsidRPr="003D6AD4">
        <w:rPr>
          <w:lang w:val="es-ES_tradnl"/>
        </w:rPr>
        <w:t xml:space="preserve">, </w:t>
      </w:r>
      <w:r w:rsidRPr="003D6AD4">
        <w:rPr>
          <w:lang w:val="es-ES_tradnl"/>
        </w:rPr>
        <w:t xml:space="preserve">y el correspondiente plan de ejecución del tramo </w:t>
      </w:r>
      <w:r w:rsidR="00FC2073">
        <w:rPr>
          <w:lang w:val="es-ES_tradnl"/>
        </w:rPr>
        <w:t xml:space="preserve">para </w:t>
      </w:r>
      <w:r w:rsidR="00570DFC" w:rsidRPr="003D6AD4">
        <w:rPr>
          <w:lang w:val="es-ES_tradnl"/>
        </w:rPr>
        <w:t xml:space="preserve">2020-2021, </w:t>
      </w:r>
      <w:r w:rsidRPr="003D6AD4">
        <w:rPr>
          <w:lang w:val="es-ES_tradnl"/>
        </w:rPr>
        <w:t>con el nivel de financiación indicado en el cuadro que figura a continuación</w:t>
      </w:r>
      <w:r w:rsidR="00570DFC" w:rsidRPr="003D6AD4">
        <w:rPr>
          <w:lang w:val="es-ES_tradnl"/>
        </w:rPr>
        <w:t xml:space="preserve">: </w:t>
      </w:r>
    </w:p>
    <w:tbl>
      <w:tblPr>
        <w:tblW w:w="9243"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540"/>
        <w:gridCol w:w="4320"/>
        <w:gridCol w:w="1461"/>
        <w:gridCol w:w="1461"/>
        <w:gridCol w:w="1461"/>
      </w:tblGrid>
      <w:tr w:rsidR="00A14641" w:rsidRPr="003D6AD4" w14:paraId="20F3C128" w14:textId="77777777" w:rsidTr="00794CE2">
        <w:tc>
          <w:tcPr>
            <w:tcW w:w="540" w:type="dxa"/>
          </w:tcPr>
          <w:p w14:paraId="73E68110" w14:textId="77777777" w:rsidR="00A14641" w:rsidRPr="003D6AD4" w:rsidRDefault="00A14641" w:rsidP="00A14641">
            <w:pPr>
              <w:jc w:val="center"/>
              <w:rPr>
                <w:b/>
                <w:bCs/>
                <w:sz w:val="20"/>
                <w:szCs w:val="20"/>
                <w:lang w:val="es-ES_tradnl"/>
              </w:rPr>
            </w:pPr>
          </w:p>
        </w:tc>
        <w:tc>
          <w:tcPr>
            <w:tcW w:w="4320" w:type="dxa"/>
          </w:tcPr>
          <w:p w14:paraId="6CF249E8" w14:textId="79DCFEFD" w:rsidR="00A14641" w:rsidRPr="003D6AD4" w:rsidRDefault="00A14641" w:rsidP="00A14641">
            <w:pPr>
              <w:jc w:val="center"/>
              <w:rPr>
                <w:b/>
                <w:bCs/>
                <w:sz w:val="20"/>
                <w:szCs w:val="20"/>
                <w:lang w:val="es-ES_tradnl"/>
              </w:rPr>
            </w:pPr>
            <w:r w:rsidRPr="003D6AD4">
              <w:rPr>
                <w:b/>
                <w:bCs/>
                <w:sz w:val="20"/>
                <w:szCs w:val="20"/>
                <w:lang w:val="es-ES_tradnl"/>
              </w:rPr>
              <w:t>Título del proyecto</w:t>
            </w:r>
          </w:p>
        </w:tc>
        <w:tc>
          <w:tcPr>
            <w:tcW w:w="1461" w:type="dxa"/>
            <w:tcMar>
              <w:left w:w="29" w:type="dxa"/>
              <w:right w:w="29" w:type="dxa"/>
            </w:tcMar>
          </w:tcPr>
          <w:p w14:paraId="372DDFCD" w14:textId="77777777" w:rsidR="00A14641" w:rsidRPr="003D6AD4" w:rsidRDefault="00A14641" w:rsidP="00A14641">
            <w:pPr>
              <w:pStyle w:val="TableParagraph"/>
              <w:spacing w:line="229" w:lineRule="exact"/>
              <w:ind w:left="204" w:hanging="26"/>
              <w:jc w:val="left"/>
              <w:rPr>
                <w:b/>
                <w:sz w:val="20"/>
                <w:lang w:val="es-ES_tradnl"/>
              </w:rPr>
            </w:pPr>
            <w:r w:rsidRPr="003D6AD4">
              <w:rPr>
                <w:b/>
                <w:sz w:val="20"/>
                <w:lang w:val="es-ES_tradnl"/>
              </w:rPr>
              <w:t>Financiación</w:t>
            </w:r>
          </w:p>
          <w:p w14:paraId="260A364E" w14:textId="55322065" w:rsidR="00A14641" w:rsidRPr="003D6AD4" w:rsidRDefault="00A14641" w:rsidP="00A14641">
            <w:pPr>
              <w:jc w:val="center"/>
              <w:rPr>
                <w:b/>
                <w:bCs/>
                <w:sz w:val="20"/>
                <w:szCs w:val="20"/>
                <w:lang w:val="es-ES_tradnl"/>
              </w:rPr>
            </w:pPr>
            <w:r w:rsidRPr="003D6AD4">
              <w:rPr>
                <w:b/>
                <w:sz w:val="20"/>
                <w:lang w:val="es-ES_tradnl"/>
              </w:rPr>
              <w:t>del proyecto (</w:t>
            </w:r>
            <w:r w:rsidR="00257324" w:rsidRPr="003D6AD4">
              <w:rPr>
                <w:b/>
                <w:sz w:val="20"/>
                <w:lang w:val="es-ES_tradnl"/>
              </w:rPr>
              <w:t>$EUA</w:t>
            </w:r>
            <w:r w:rsidRPr="003D6AD4">
              <w:rPr>
                <w:b/>
                <w:sz w:val="20"/>
                <w:lang w:val="es-ES_tradnl"/>
              </w:rPr>
              <w:t>)</w:t>
            </w:r>
          </w:p>
        </w:tc>
        <w:tc>
          <w:tcPr>
            <w:tcW w:w="1461" w:type="dxa"/>
            <w:tcMar>
              <w:left w:w="29" w:type="dxa"/>
              <w:right w:w="29" w:type="dxa"/>
            </w:tcMar>
          </w:tcPr>
          <w:p w14:paraId="70D20CE6" w14:textId="63B447CC" w:rsidR="00A14641" w:rsidRPr="003D6AD4" w:rsidRDefault="00A14641" w:rsidP="00A14641">
            <w:pPr>
              <w:jc w:val="center"/>
              <w:rPr>
                <w:b/>
                <w:bCs/>
                <w:sz w:val="20"/>
                <w:szCs w:val="20"/>
                <w:lang w:val="es-ES_tradnl"/>
              </w:rPr>
            </w:pPr>
            <w:r w:rsidRPr="003D6AD4">
              <w:rPr>
                <w:b/>
                <w:sz w:val="20"/>
                <w:lang w:val="es-ES_tradnl"/>
              </w:rPr>
              <w:t>Gastos de apoyo (</w:t>
            </w:r>
            <w:r w:rsidR="00257324" w:rsidRPr="003D6AD4">
              <w:rPr>
                <w:b/>
                <w:sz w:val="20"/>
                <w:lang w:val="es-ES_tradnl"/>
              </w:rPr>
              <w:t>$EUA</w:t>
            </w:r>
            <w:r w:rsidRPr="003D6AD4">
              <w:rPr>
                <w:b/>
                <w:sz w:val="20"/>
                <w:lang w:val="es-ES_tradnl"/>
              </w:rPr>
              <w:t>)</w:t>
            </w:r>
          </w:p>
        </w:tc>
        <w:tc>
          <w:tcPr>
            <w:tcW w:w="1461" w:type="dxa"/>
            <w:tcMar>
              <w:left w:w="29" w:type="dxa"/>
              <w:right w:w="29" w:type="dxa"/>
            </w:tcMar>
          </w:tcPr>
          <w:p w14:paraId="4545C718" w14:textId="136159B2" w:rsidR="00A14641" w:rsidRPr="003D6AD4" w:rsidRDefault="00A14641" w:rsidP="00A14641">
            <w:pPr>
              <w:jc w:val="center"/>
              <w:rPr>
                <w:b/>
                <w:bCs/>
                <w:sz w:val="20"/>
                <w:szCs w:val="20"/>
                <w:lang w:val="es-ES_tradnl"/>
              </w:rPr>
            </w:pPr>
            <w:r w:rsidRPr="003D6AD4">
              <w:rPr>
                <w:b/>
                <w:sz w:val="20"/>
                <w:lang w:val="es-ES_tradnl"/>
              </w:rPr>
              <w:t>Organismo de ejecución</w:t>
            </w:r>
          </w:p>
        </w:tc>
      </w:tr>
      <w:tr w:rsidR="00570DFC" w:rsidRPr="003D6AD4" w14:paraId="70D6A27E" w14:textId="77777777" w:rsidTr="00794CE2">
        <w:tc>
          <w:tcPr>
            <w:tcW w:w="540" w:type="dxa"/>
            <w:tcBorders>
              <w:bottom w:val="single" w:sz="4" w:space="0" w:color="auto"/>
            </w:tcBorders>
          </w:tcPr>
          <w:p w14:paraId="4245E26A" w14:textId="4AF512C8" w:rsidR="00570DFC" w:rsidRPr="003D6AD4" w:rsidRDefault="00570DFC" w:rsidP="00794CE2">
            <w:pPr>
              <w:rPr>
                <w:sz w:val="20"/>
                <w:szCs w:val="20"/>
                <w:lang w:val="es-ES_tradnl"/>
              </w:rPr>
            </w:pPr>
            <w:r w:rsidRPr="003D6AD4">
              <w:rPr>
                <w:sz w:val="20"/>
                <w:szCs w:val="20"/>
                <w:lang w:val="es-ES_tradnl"/>
              </w:rPr>
              <w:t>a)</w:t>
            </w:r>
          </w:p>
        </w:tc>
        <w:tc>
          <w:tcPr>
            <w:tcW w:w="4320" w:type="dxa"/>
            <w:tcBorders>
              <w:bottom w:val="single" w:sz="4" w:space="0" w:color="auto"/>
            </w:tcBorders>
          </w:tcPr>
          <w:p w14:paraId="0E0BCFE8" w14:textId="665A7034" w:rsidR="00570DFC" w:rsidRPr="003D6AD4" w:rsidRDefault="00A14641" w:rsidP="00A14641">
            <w:pPr>
              <w:rPr>
                <w:sz w:val="20"/>
                <w:szCs w:val="20"/>
                <w:lang w:val="es-ES_tradnl"/>
              </w:rPr>
            </w:pPr>
            <w:r w:rsidRPr="003D6AD4">
              <w:rPr>
                <w:sz w:val="20"/>
                <w:szCs w:val="20"/>
                <w:lang w:val="es-ES_tradnl"/>
              </w:rPr>
              <w:t>Plan de gestión de eliminación de los HCFC (etapa II, tercer tramo)</w:t>
            </w:r>
          </w:p>
        </w:tc>
        <w:tc>
          <w:tcPr>
            <w:tcW w:w="1461" w:type="dxa"/>
            <w:tcBorders>
              <w:bottom w:val="single" w:sz="4" w:space="0" w:color="auto"/>
            </w:tcBorders>
          </w:tcPr>
          <w:p w14:paraId="7633B11F" w14:textId="3CEDF08B" w:rsidR="00570DFC" w:rsidRPr="003D6AD4" w:rsidRDefault="00570DFC" w:rsidP="00794CE2">
            <w:pPr>
              <w:jc w:val="right"/>
              <w:rPr>
                <w:sz w:val="20"/>
                <w:szCs w:val="20"/>
                <w:lang w:val="es-ES_tradnl"/>
              </w:rPr>
            </w:pPr>
            <w:r w:rsidRPr="003D6AD4">
              <w:rPr>
                <w:sz w:val="20"/>
                <w:szCs w:val="20"/>
                <w:lang w:val="es-ES_tradnl"/>
              </w:rPr>
              <w:t>20</w:t>
            </w:r>
            <w:r w:rsidR="00A14641" w:rsidRPr="003D6AD4">
              <w:rPr>
                <w:sz w:val="20"/>
                <w:szCs w:val="20"/>
                <w:lang w:val="es-ES_tradnl"/>
              </w:rPr>
              <w:t> </w:t>
            </w:r>
            <w:r w:rsidRPr="003D6AD4">
              <w:rPr>
                <w:sz w:val="20"/>
                <w:szCs w:val="20"/>
                <w:lang w:val="es-ES_tradnl"/>
              </w:rPr>
              <w:t>000</w:t>
            </w:r>
          </w:p>
        </w:tc>
        <w:tc>
          <w:tcPr>
            <w:tcW w:w="1461" w:type="dxa"/>
            <w:tcBorders>
              <w:bottom w:val="single" w:sz="4" w:space="0" w:color="auto"/>
            </w:tcBorders>
          </w:tcPr>
          <w:p w14:paraId="381EFB28" w14:textId="09BB2E32" w:rsidR="00570DFC" w:rsidRPr="003D6AD4" w:rsidRDefault="00570DFC" w:rsidP="00794CE2">
            <w:pPr>
              <w:jc w:val="right"/>
              <w:rPr>
                <w:lang w:val="es-ES_tradnl"/>
              </w:rPr>
            </w:pPr>
            <w:r w:rsidRPr="003D6AD4">
              <w:rPr>
                <w:sz w:val="20"/>
                <w:szCs w:val="20"/>
                <w:lang w:val="es-ES_tradnl"/>
              </w:rPr>
              <w:t>1</w:t>
            </w:r>
            <w:r w:rsidR="00A14641" w:rsidRPr="003D6AD4">
              <w:rPr>
                <w:sz w:val="20"/>
                <w:szCs w:val="20"/>
                <w:lang w:val="es-ES_tradnl"/>
              </w:rPr>
              <w:t> </w:t>
            </w:r>
            <w:r w:rsidRPr="003D6AD4">
              <w:rPr>
                <w:sz w:val="20"/>
                <w:szCs w:val="20"/>
                <w:lang w:val="es-ES_tradnl"/>
              </w:rPr>
              <w:t>400</w:t>
            </w:r>
          </w:p>
        </w:tc>
        <w:tc>
          <w:tcPr>
            <w:tcW w:w="1461" w:type="dxa"/>
            <w:tcBorders>
              <w:bottom w:val="single" w:sz="4" w:space="0" w:color="auto"/>
            </w:tcBorders>
          </w:tcPr>
          <w:p w14:paraId="179601FA" w14:textId="61491317" w:rsidR="00570DFC" w:rsidRPr="003D6AD4" w:rsidRDefault="00380EE8" w:rsidP="00794CE2">
            <w:pPr>
              <w:jc w:val="center"/>
              <w:rPr>
                <w:sz w:val="20"/>
                <w:szCs w:val="20"/>
                <w:lang w:val="es-ES_tradnl"/>
              </w:rPr>
            </w:pPr>
            <w:r w:rsidRPr="003D6AD4">
              <w:rPr>
                <w:sz w:val="20"/>
                <w:szCs w:val="20"/>
                <w:lang w:val="es-ES_tradnl"/>
              </w:rPr>
              <w:t>ONUDI</w:t>
            </w:r>
          </w:p>
        </w:tc>
      </w:tr>
      <w:tr w:rsidR="00570DFC" w:rsidRPr="003D6AD4" w14:paraId="69899E4E" w14:textId="77777777" w:rsidTr="00794CE2">
        <w:tc>
          <w:tcPr>
            <w:tcW w:w="540" w:type="dxa"/>
            <w:tcBorders>
              <w:top w:val="single" w:sz="4" w:space="0" w:color="auto"/>
              <w:left w:val="single" w:sz="4" w:space="0" w:color="auto"/>
              <w:bottom w:val="single" w:sz="4" w:space="0" w:color="auto"/>
              <w:right w:val="single" w:sz="4" w:space="0" w:color="auto"/>
            </w:tcBorders>
          </w:tcPr>
          <w:p w14:paraId="7524B155" w14:textId="36DE5394" w:rsidR="00570DFC" w:rsidRPr="003D6AD4" w:rsidRDefault="00570DFC" w:rsidP="00794CE2">
            <w:pPr>
              <w:rPr>
                <w:sz w:val="20"/>
                <w:szCs w:val="20"/>
                <w:lang w:val="es-ES_tradnl"/>
              </w:rPr>
            </w:pPr>
            <w:r w:rsidRPr="003D6AD4">
              <w:rPr>
                <w:sz w:val="20"/>
                <w:szCs w:val="20"/>
                <w:lang w:val="es-ES_tradnl"/>
              </w:rPr>
              <w:t>b)</w:t>
            </w:r>
          </w:p>
        </w:tc>
        <w:tc>
          <w:tcPr>
            <w:tcW w:w="4320" w:type="dxa"/>
            <w:tcBorders>
              <w:top w:val="single" w:sz="4" w:space="0" w:color="auto"/>
              <w:left w:val="single" w:sz="4" w:space="0" w:color="auto"/>
              <w:bottom w:val="single" w:sz="4" w:space="0" w:color="auto"/>
              <w:right w:val="single" w:sz="4" w:space="0" w:color="auto"/>
            </w:tcBorders>
          </w:tcPr>
          <w:p w14:paraId="1BB409EF" w14:textId="0B14EE62" w:rsidR="00570DFC" w:rsidRPr="003D6AD4" w:rsidRDefault="00A14641" w:rsidP="00794CE2">
            <w:pPr>
              <w:rPr>
                <w:sz w:val="20"/>
                <w:szCs w:val="20"/>
                <w:lang w:val="es-ES_tradnl"/>
              </w:rPr>
            </w:pPr>
            <w:r w:rsidRPr="003D6AD4">
              <w:rPr>
                <w:sz w:val="20"/>
                <w:szCs w:val="20"/>
                <w:lang w:val="es-ES_tradnl"/>
              </w:rPr>
              <w:t>Plan de gestión de eliminación de los HCFC (etapa II, tercer tramo)</w:t>
            </w:r>
          </w:p>
        </w:tc>
        <w:tc>
          <w:tcPr>
            <w:tcW w:w="1461" w:type="dxa"/>
            <w:tcBorders>
              <w:top w:val="single" w:sz="4" w:space="0" w:color="auto"/>
              <w:left w:val="single" w:sz="4" w:space="0" w:color="auto"/>
              <w:bottom w:val="single" w:sz="4" w:space="0" w:color="auto"/>
              <w:right w:val="single" w:sz="4" w:space="0" w:color="auto"/>
            </w:tcBorders>
          </w:tcPr>
          <w:p w14:paraId="64EDD9A2" w14:textId="0600685E" w:rsidR="00570DFC" w:rsidRPr="003D6AD4" w:rsidRDefault="00570DFC" w:rsidP="00794CE2">
            <w:pPr>
              <w:jc w:val="right"/>
              <w:rPr>
                <w:sz w:val="20"/>
                <w:szCs w:val="20"/>
                <w:lang w:val="es-ES_tradnl"/>
              </w:rPr>
            </w:pPr>
            <w:r w:rsidRPr="003D6AD4">
              <w:rPr>
                <w:sz w:val="20"/>
                <w:szCs w:val="20"/>
                <w:lang w:val="es-ES_tradnl"/>
              </w:rPr>
              <w:t>57</w:t>
            </w:r>
            <w:r w:rsidR="00A14641" w:rsidRPr="003D6AD4">
              <w:rPr>
                <w:sz w:val="20"/>
                <w:szCs w:val="20"/>
                <w:lang w:val="es-ES_tradnl"/>
              </w:rPr>
              <w:t> </w:t>
            </w:r>
            <w:r w:rsidRPr="003D6AD4">
              <w:rPr>
                <w:sz w:val="20"/>
                <w:szCs w:val="20"/>
                <w:lang w:val="es-ES_tradnl"/>
              </w:rPr>
              <w:t>000</w:t>
            </w:r>
          </w:p>
        </w:tc>
        <w:tc>
          <w:tcPr>
            <w:tcW w:w="1461" w:type="dxa"/>
            <w:tcBorders>
              <w:top w:val="single" w:sz="4" w:space="0" w:color="auto"/>
              <w:left w:val="single" w:sz="4" w:space="0" w:color="auto"/>
              <w:bottom w:val="single" w:sz="4" w:space="0" w:color="auto"/>
              <w:right w:val="single" w:sz="4" w:space="0" w:color="auto"/>
            </w:tcBorders>
          </w:tcPr>
          <w:p w14:paraId="13C30474" w14:textId="18B6C45B" w:rsidR="00570DFC" w:rsidRPr="003D6AD4" w:rsidRDefault="00570DFC" w:rsidP="00794CE2">
            <w:pPr>
              <w:jc w:val="right"/>
              <w:rPr>
                <w:lang w:val="es-ES_tradnl"/>
              </w:rPr>
            </w:pPr>
            <w:r w:rsidRPr="003D6AD4">
              <w:rPr>
                <w:sz w:val="20"/>
                <w:szCs w:val="20"/>
                <w:lang w:val="es-ES_tradnl"/>
              </w:rPr>
              <w:t>7</w:t>
            </w:r>
            <w:r w:rsidR="00A14641" w:rsidRPr="003D6AD4">
              <w:rPr>
                <w:sz w:val="20"/>
                <w:szCs w:val="20"/>
                <w:lang w:val="es-ES_tradnl"/>
              </w:rPr>
              <w:t> </w:t>
            </w:r>
            <w:r w:rsidRPr="003D6AD4">
              <w:rPr>
                <w:sz w:val="20"/>
                <w:szCs w:val="20"/>
                <w:lang w:val="es-ES_tradnl"/>
              </w:rPr>
              <w:t>410</w:t>
            </w:r>
          </w:p>
        </w:tc>
        <w:tc>
          <w:tcPr>
            <w:tcW w:w="1461" w:type="dxa"/>
            <w:tcBorders>
              <w:top w:val="single" w:sz="4" w:space="0" w:color="auto"/>
              <w:left w:val="single" w:sz="4" w:space="0" w:color="auto"/>
              <w:bottom w:val="single" w:sz="4" w:space="0" w:color="auto"/>
              <w:right w:val="single" w:sz="4" w:space="0" w:color="auto"/>
            </w:tcBorders>
          </w:tcPr>
          <w:p w14:paraId="3B8E9F7F" w14:textId="2573874E" w:rsidR="00570DFC" w:rsidRPr="003D6AD4" w:rsidRDefault="00380EE8" w:rsidP="00794CE2">
            <w:pPr>
              <w:jc w:val="center"/>
              <w:rPr>
                <w:sz w:val="20"/>
                <w:szCs w:val="20"/>
                <w:lang w:val="es-ES_tradnl"/>
              </w:rPr>
            </w:pPr>
            <w:r w:rsidRPr="003D6AD4">
              <w:rPr>
                <w:sz w:val="20"/>
                <w:szCs w:val="20"/>
                <w:lang w:val="es-ES_tradnl"/>
              </w:rPr>
              <w:t>PNUMA</w:t>
            </w:r>
          </w:p>
        </w:tc>
      </w:tr>
    </w:tbl>
    <w:p w14:paraId="5F8B0800" w14:textId="77777777" w:rsidR="00570DFC" w:rsidRPr="003D6AD4" w:rsidRDefault="00570DFC" w:rsidP="00570DFC">
      <w:pPr>
        <w:rPr>
          <w:lang w:val="es-ES_tradnl"/>
        </w:rPr>
      </w:pPr>
    </w:p>
    <w:p w14:paraId="73BED6E4" w14:textId="77777777" w:rsidR="00570DFC" w:rsidRPr="003D6AD4" w:rsidRDefault="00570DFC" w:rsidP="00570DFC">
      <w:pPr>
        <w:rPr>
          <w:lang w:val="es-ES_tradnl"/>
        </w:rPr>
      </w:pPr>
    </w:p>
    <w:p w14:paraId="7B46E26F" w14:textId="77777777" w:rsidR="00570DFC" w:rsidRPr="003D6AD4" w:rsidRDefault="00570DFC" w:rsidP="00570DFC">
      <w:pPr>
        <w:rPr>
          <w:lang w:val="es-ES_tradn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71"/>
        <w:gridCol w:w="1872"/>
        <w:gridCol w:w="1872"/>
        <w:gridCol w:w="1872"/>
        <w:gridCol w:w="1873"/>
      </w:tblGrid>
      <w:tr w:rsidR="00570DFC" w:rsidRPr="003D6AD4" w14:paraId="442356B6" w14:textId="77777777" w:rsidTr="00794CE2">
        <w:tc>
          <w:tcPr>
            <w:tcW w:w="1915" w:type="dxa"/>
          </w:tcPr>
          <w:p w14:paraId="6969B508" w14:textId="77777777" w:rsidR="00570DFC" w:rsidRPr="003D6AD4" w:rsidRDefault="00570DFC" w:rsidP="00794CE2">
            <w:pPr>
              <w:rPr>
                <w:lang w:val="es-ES_tradnl"/>
              </w:rPr>
            </w:pPr>
          </w:p>
        </w:tc>
        <w:tc>
          <w:tcPr>
            <w:tcW w:w="1915" w:type="dxa"/>
          </w:tcPr>
          <w:p w14:paraId="1752E5BA" w14:textId="77777777" w:rsidR="00570DFC" w:rsidRPr="003D6AD4" w:rsidRDefault="00570DFC" w:rsidP="00794CE2">
            <w:pPr>
              <w:rPr>
                <w:lang w:val="es-ES_tradnl"/>
              </w:rPr>
            </w:pPr>
          </w:p>
        </w:tc>
        <w:tc>
          <w:tcPr>
            <w:tcW w:w="1915" w:type="dxa"/>
            <w:tcBorders>
              <w:bottom w:val="single" w:sz="4" w:space="0" w:color="auto"/>
            </w:tcBorders>
          </w:tcPr>
          <w:p w14:paraId="6243C0AC" w14:textId="77777777" w:rsidR="00570DFC" w:rsidRPr="003D6AD4" w:rsidRDefault="00570DFC" w:rsidP="00794CE2">
            <w:pPr>
              <w:rPr>
                <w:lang w:val="es-ES_tradnl"/>
              </w:rPr>
            </w:pPr>
          </w:p>
        </w:tc>
        <w:tc>
          <w:tcPr>
            <w:tcW w:w="1915" w:type="dxa"/>
          </w:tcPr>
          <w:p w14:paraId="5C4377D9" w14:textId="77777777" w:rsidR="00570DFC" w:rsidRPr="003D6AD4" w:rsidRDefault="00570DFC" w:rsidP="00794CE2">
            <w:pPr>
              <w:rPr>
                <w:lang w:val="es-ES_tradnl"/>
              </w:rPr>
            </w:pPr>
          </w:p>
        </w:tc>
        <w:tc>
          <w:tcPr>
            <w:tcW w:w="1916" w:type="dxa"/>
          </w:tcPr>
          <w:p w14:paraId="2359B938" w14:textId="77777777" w:rsidR="00570DFC" w:rsidRPr="003D6AD4" w:rsidRDefault="00570DFC" w:rsidP="00794CE2">
            <w:pPr>
              <w:rPr>
                <w:lang w:val="es-ES_tradnl"/>
              </w:rPr>
            </w:pPr>
          </w:p>
        </w:tc>
      </w:tr>
    </w:tbl>
    <w:p w14:paraId="1AC254E4" w14:textId="77777777" w:rsidR="00570DFC" w:rsidRPr="003D6AD4" w:rsidRDefault="00570DFC" w:rsidP="00570DFC">
      <w:pPr>
        <w:rPr>
          <w:lang w:val="es-ES_tradnl"/>
        </w:rPr>
      </w:pPr>
    </w:p>
    <w:p w14:paraId="79CE1CBB" w14:textId="77777777" w:rsidR="00120DA6" w:rsidRPr="003D6AD4" w:rsidRDefault="00120DA6" w:rsidP="00120DA6">
      <w:pPr>
        <w:pStyle w:val="StyleHeader4Para4Left0Firstline0"/>
        <w:numPr>
          <w:ilvl w:val="0"/>
          <w:numId w:val="0"/>
        </w:numPr>
        <w:rPr>
          <w:lang w:val="es-ES_tradnl"/>
        </w:rPr>
      </w:pPr>
    </w:p>
    <w:p w14:paraId="3F800FEE" w14:textId="77777777" w:rsidR="00120DA6" w:rsidRPr="003D6AD4" w:rsidRDefault="00120DA6" w:rsidP="00120DA6">
      <w:pPr>
        <w:rPr>
          <w:lang w:val="es-ES_tradnl"/>
        </w:rPr>
      </w:pPr>
    </w:p>
    <w:sectPr w:rsidR="00120DA6" w:rsidRPr="003D6AD4" w:rsidSect="001A03B3">
      <w:headerReference w:type="even" r:id="rId10"/>
      <w:headerReference w:type="default" r:id="rId11"/>
      <w:footerReference w:type="even" r:id="rId12"/>
      <w:footerReference w:type="default" r:id="rId13"/>
      <w:footerReference w:type="first" r:id="rId14"/>
      <w:pgSz w:w="12240" w:h="15840" w:code="1"/>
      <w:pgMar w:top="720" w:right="1440" w:bottom="864" w:left="1440" w:header="720" w:footer="475" w:gutter="0"/>
      <w:cols w:space="720"/>
      <w:titlePg/>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23CBC5CF" w14:textId="77777777" w:rsidR="00591FC5" w:rsidRDefault="00591FC5">
      <w:r>
        <w:separator/>
      </w:r>
    </w:p>
  </w:endnote>
  <w:endnote w:type="continuationSeparator" w:id="0">
    <w:p w14:paraId="02E6088D" w14:textId="77777777" w:rsidR="00591FC5" w:rsidRDefault="00591FC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Univers">
    <w:altName w:val="Arial"/>
    <w:charset w:val="00"/>
    <w:family w:val="swiss"/>
    <w:pitch w:val="variable"/>
    <w:sig w:usb0="80000287" w:usb1="00000000" w:usb2="00000000" w:usb3="00000000" w:csb0="0000000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227232100"/>
      <w:docPartObj>
        <w:docPartGallery w:val="Page Numbers (Bottom of Page)"/>
        <w:docPartUnique/>
      </w:docPartObj>
    </w:sdtPr>
    <w:sdtEndPr>
      <w:rPr>
        <w:noProof/>
      </w:rPr>
    </w:sdtEndPr>
    <w:sdtContent>
      <w:p w14:paraId="78E578A0" w14:textId="0BBBC6CD" w:rsidR="00640E8D" w:rsidRDefault="00640E8D">
        <w:pPr>
          <w:pStyle w:val="Footer"/>
          <w:jc w:val="center"/>
        </w:pPr>
        <w:r>
          <w:fldChar w:fldCharType="begin"/>
        </w:r>
        <w:r>
          <w:instrText xml:space="preserve"> PAGE   \* MERGEFORMAT </w:instrText>
        </w:r>
        <w:r>
          <w:fldChar w:fldCharType="separate"/>
        </w:r>
        <w:r w:rsidR="00003956">
          <w:rPr>
            <w:noProof/>
          </w:rPr>
          <w:t>8</w:t>
        </w:r>
        <w:r>
          <w:rPr>
            <w:noProof/>
          </w:rPr>
          <w:fldChar w:fldCharType="end"/>
        </w:r>
      </w:p>
    </w:sdtContent>
  </w:sdt>
  <w:p w14:paraId="1BDB1F80" w14:textId="77777777" w:rsidR="00640E8D" w:rsidRDefault="00640E8D" w:rsidP="00640E8D">
    <w:pPr>
      <w:pStyle w:val="Footer"/>
      <w:jc w:val="center"/>
    </w:pPr>
  </w:p>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486831428"/>
      <w:docPartObj>
        <w:docPartGallery w:val="Page Numbers (Bottom of Page)"/>
        <w:docPartUnique/>
      </w:docPartObj>
    </w:sdtPr>
    <w:sdtEndPr>
      <w:rPr>
        <w:noProof/>
      </w:rPr>
    </w:sdtEndPr>
    <w:sdtContent>
      <w:p w14:paraId="0A57ADF3" w14:textId="07C099ED" w:rsidR="00640E8D" w:rsidRDefault="00640E8D">
        <w:pPr>
          <w:pStyle w:val="Footer"/>
          <w:jc w:val="center"/>
        </w:pPr>
        <w:r>
          <w:fldChar w:fldCharType="begin"/>
        </w:r>
        <w:r>
          <w:instrText xml:space="preserve"> PAGE   \* MERGEFORMAT </w:instrText>
        </w:r>
        <w:r>
          <w:fldChar w:fldCharType="separate"/>
        </w:r>
        <w:r w:rsidR="00003956">
          <w:rPr>
            <w:noProof/>
          </w:rPr>
          <w:t>9</w:t>
        </w:r>
        <w:r>
          <w:rPr>
            <w:noProof/>
          </w:rPr>
          <w:fldChar w:fldCharType="end"/>
        </w:r>
      </w:p>
    </w:sdtContent>
  </w:sdt>
  <w:p w14:paraId="4519C153" w14:textId="77777777" w:rsidR="00640E8D" w:rsidRDefault="00640E8D">
    <w:pPr>
      <w:pStyle w:val="Footer"/>
    </w:pPr>
  </w:p>
</w:ftr>
</file>

<file path=word/footer3.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461909133"/>
      <w:docPartObj>
        <w:docPartGallery w:val="Page Numbers (Bottom of Page)"/>
        <w:docPartUnique/>
      </w:docPartObj>
    </w:sdtPr>
    <w:sdtEndPr>
      <w:rPr>
        <w:noProof/>
      </w:rPr>
    </w:sdtEndPr>
    <w:sdtContent>
      <w:p w14:paraId="4F14ED8D" w14:textId="69D752B6" w:rsidR="003F58EB" w:rsidRDefault="00591FC5">
        <w:pPr>
          <w:pStyle w:val="Footer"/>
          <w:jc w:val="center"/>
        </w:pPr>
      </w:p>
    </w:sdtContent>
  </w:sdt>
  <w:p w14:paraId="70EA08E5" w14:textId="77777777" w:rsidR="003F58EB" w:rsidRDefault="003F58EB">
    <w:pPr>
      <w:pStyle w:val="Footer"/>
    </w:pP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6878123" w14:textId="77777777" w:rsidR="00591FC5" w:rsidRDefault="00591FC5">
      <w:r>
        <w:separator/>
      </w:r>
    </w:p>
  </w:footnote>
  <w:footnote w:type="continuationSeparator" w:id="0">
    <w:p w14:paraId="02B94CE7" w14:textId="77777777" w:rsidR="00591FC5" w:rsidRDefault="00591FC5">
      <w:r>
        <w:continuationSeparator/>
      </w:r>
    </w:p>
  </w:footnote>
  <w:footnote w:id="1">
    <w:p w14:paraId="5227738C" w14:textId="2C61F6E5" w:rsidR="003F58EB" w:rsidRDefault="003F58EB" w:rsidP="00794CE2">
      <w:pPr>
        <w:pStyle w:val="FootnoteText"/>
        <w:rPr>
          <w:lang w:val="es-ES"/>
        </w:rPr>
      </w:pPr>
      <w:r>
        <w:rPr>
          <w:rStyle w:val="FootnoteReference"/>
        </w:rPr>
        <w:footnoteRef/>
      </w:r>
      <w:r w:rsidRPr="003F58EB">
        <w:rPr>
          <w:lang w:val="es-ES"/>
        </w:rPr>
        <w:t xml:space="preserve"> Debido al coronavirus (COVID-19)</w:t>
      </w:r>
    </w:p>
    <w:p w14:paraId="454974E0" w14:textId="77777777" w:rsidR="00003956" w:rsidRDefault="00003956" w:rsidP="00794CE2">
      <w:pPr>
        <w:pStyle w:val="FootnoteText"/>
        <w:rPr>
          <w:lang w:val="es-ES"/>
        </w:rPr>
      </w:pPr>
    </w:p>
    <w:p w14:paraId="0D620D80" w14:textId="77777777" w:rsidR="00640E8D" w:rsidRDefault="00640E8D" w:rsidP="00640E8D">
      <w:pPr>
        <w:pStyle w:val="Footer"/>
        <w:pBdr>
          <w:top w:val="single" w:sz="4" w:space="1" w:color="auto"/>
          <w:left w:val="single" w:sz="4" w:space="4" w:color="auto"/>
          <w:bottom w:val="single" w:sz="4" w:space="1" w:color="auto"/>
          <w:right w:val="single" w:sz="4" w:space="4" w:color="auto"/>
        </w:pBdr>
        <w:ind w:left="-142" w:firstLine="142"/>
        <w:jc w:val="center"/>
        <w:rPr>
          <w:sz w:val="18"/>
          <w:szCs w:val="18"/>
          <w:lang w:val="es-ES"/>
        </w:rPr>
      </w:pPr>
      <w:r>
        <w:rPr>
          <w:sz w:val="18"/>
          <w:szCs w:val="18"/>
          <w:lang w:val="es-ES"/>
        </w:rPr>
        <w:t>Los documentos previos al período de sesiones del Comité Ejecutivo del Fondo Multilateral para la Aplicación del Protocolo de Montreal no van en perjuicio de cualquier decisión que el Comité Ejecutivo pudiera adoptar después de la emisión de los mismos.</w:t>
      </w:r>
    </w:p>
    <w:p w14:paraId="4F04FCC6" w14:textId="77777777" w:rsidR="00640E8D" w:rsidRPr="003F58EB" w:rsidRDefault="00640E8D" w:rsidP="00794CE2">
      <w:pPr>
        <w:pStyle w:val="FootnoteText"/>
        <w:rPr>
          <w:lang w:val="es-ES"/>
        </w:rPr>
      </w:pPr>
    </w:p>
  </w:footnote>
  <w:footnote w:id="2">
    <w:p w14:paraId="366B266A" w14:textId="332B396C" w:rsidR="003F58EB" w:rsidRPr="00685F56" w:rsidRDefault="003F58EB" w:rsidP="00685F56">
      <w:pPr>
        <w:pStyle w:val="FootnoteText"/>
        <w:rPr>
          <w:lang w:val="es-ES"/>
        </w:rPr>
      </w:pPr>
      <w:r w:rsidRPr="00FE3307">
        <w:rPr>
          <w:rStyle w:val="FootnoteReference"/>
        </w:rPr>
        <w:footnoteRef/>
      </w:r>
      <w:r w:rsidRPr="00685F56">
        <w:rPr>
          <w:lang w:val="es-ES"/>
        </w:rPr>
        <w:t xml:space="preserve"> </w:t>
      </w:r>
      <w:r w:rsidRPr="0018132A">
        <w:rPr>
          <w:lang w:val="es-ES_tradnl"/>
        </w:rPr>
        <w:t>Con arreglo a una carta de 16 de agosto de 2020 dirigida a la ONUDI por el Ministerio de Asuntos del Medio Ambiente y el Clima de Omán.</w:t>
      </w:r>
    </w:p>
  </w:footnote>
  <w:footnote w:id="3">
    <w:p w14:paraId="397D3D24" w14:textId="40E164BB" w:rsidR="003F58EB" w:rsidRPr="009A02D6" w:rsidRDefault="003F58EB" w:rsidP="009A02D6">
      <w:pPr>
        <w:pStyle w:val="FootnoteText"/>
        <w:rPr>
          <w:lang w:val="es-ES"/>
        </w:rPr>
      </w:pPr>
      <w:r>
        <w:rPr>
          <w:rStyle w:val="FootnoteReference"/>
        </w:rPr>
        <w:footnoteRef/>
      </w:r>
      <w:r w:rsidRPr="009A02D6">
        <w:rPr>
          <w:lang w:val="es-ES"/>
        </w:rPr>
        <w:t xml:space="preserve"> La decisión 84/92</w:t>
      </w:r>
      <w:r>
        <w:rPr>
          <w:lang w:val="es-ES"/>
        </w:rPr>
        <w:t> </w:t>
      </w:r>
      <w:r w:rsidRPr="009A02D6">
        <w:rPr>
          <w:lang w:val="es-ES"/>
        </w:rPr>
        <w:t xml:space="preserve">d) pidió a los organismos bilaterales y de ejecución la aplicación de la política operacional </w:t>
      </w:r>
      <w:bookmarkStart w:id="0" w:name="_Hlk54196784"/>
      <w:r w:rsidRPr="009A02D6">
        <w:rPr>
          <w:lang w:val="es-ES"/>
        </w:rPr>
        <w:t>sobr</w:t>
      </w:r>
      <w:r w:rsidR="004238E6">
        <w:rPr>
          <w:lang w:val="es-ES"/>
        </w:rPr>
        <w:t xml:space="preserve">e </w:t>
      </w:r>
      <w:r w:rsidRPr="009A02D6">
        <w:rPr>
          <w:lang w:val="es-ES"/>
        </w:rPr>
        <w:t>la incorporación de la perspectiva de género en todo el ciclo del proyecto</w:t>
      </w:r>
      <w:bookmarkEnd w:id="0"/>
      <w:r>
        <w:rPr>
          <w:lang w:val="es-ES"/>
        </w:rPr>
        <w:t>.</w:t>
      </w:r>
    </w:p>
  </w:footnote>
</w:footnotes>
</file>

<file path=word/header1.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376D2396" w14:textId="68547FFB" w:rsidR="00120DA6" w:rsidRDefault="00120DA6" w:rsidP="003003BB">
    <w:pPr>
      <w:jc w:val="left"/>
    </w:pPr>
    <w:r>
      <w:fldChar w:fldCharType="begin"/>
    </w:r>
    <w:r>
      <w:instrText xml:space="preserve"> DOCPROPERTY "Document number"  \* MERGEFORMAT </w:instrText>
    </w:r>
    <w:r>
      <w:fldChar w:fldCharType="separate"/>
    </w:r>
    <w:r w:rsidR="00FE0CDF">
      <w:t>UNEP/</w:t>
    </w:r>
    <w:proofErr w:type="spellStart"/>
    <w:r w:rsidR="00FE0CDF">
      <w:t>OzL.Pro</w:t>
    </w:r>
    <w:proofErr w:type="spellEnd"/>
    <w:r w:rsidR="00FE0CDF">
      <w:t>/</w:t>
    </w:r>
    <w:proofErr w:type="spellStart"/>
    <w:r w:rsidR="00FE0CDF">
      <w:t>ExCom</w:t>
    </w:r>
    <w:proofErr w:type="spellEnd"/>
    <w:r w:rsidR="00FE0CDF">
      <w:t>/86/</w:t>
    </w:r>
    <w:r w:rsidR="002F5347">
      <w:t>66</w:t>
    </w:r>
    <w:r>
      <w:fldChar w:fldCharType="end"/>
    </w:r>
  </w:p>
  <w:p w14:paraId="289856AD" w14:textId="7CB71679" w:rsidR="00120DA6" w:rsidRDefault="00120DA6" w:rsidP="00120DA6">
    <w:pPr>
      <w:pStyle w:val="Header"/>
      <w:tabs>
        <w:tab w:val="clear" w:pos="4320"/>
        <w:tab w:val="clear" w:pos="8640"/>
        <w:tab w:val="left" w:pos="4101"/>
      </w:tabs>
    </w:pPr>
  </w:p>
  <w:p w14:paraId="16E62DA6" w14:textId="77777777" w:rsidR="00003956" w:rsidRDefault="00003956" w:rsidP="00120DA6">
    <w:pPr>
      <w:pStyle w:val="Header"/>
      <w:tabs>
        <w:tab w:val="clear" w:pos="4320"/>
        <w:tab w:val="clear" w:pos="8640"/>
        <w:tab w:val="left" w:pos="4101"/>
      </w:tabs>
    </w:pPr>
  </w:p>
</w:hdr>
</file>

<file path=word/header2.xml><?xml version="1.0" encoding="utf-8"?>
<w:hd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AACB378" w14:textId="4BBBBA24" w:rsidR="00120DA6" w:rsidRDefault="00120DA6" w:rsidP="003003BB">
    <w:pPr>
      <w:pStyle w:val="Header"/>
      <w:jc w:val="right"/>
    </w:pPr>
    <w:r>
      <w:fldChar w:fldCharType="begin"/>
    </w:r>
    <w:r>
      <w:instrText xml:space="preserve"> DOCPROPERTY "Document number"  \* MERGEFORMAT </w:instrText>
    </w:r>
    <w:r>
      <w:fldChar w:fldCharType="separate"/>
    </w:r>
    <w:r w:rsidR="00FE0CDF">
      <w:t>UNEP/</w:t>
    </w:r>
    <w:proofErr w:type="spellStart"/>
    <w:r w:rsidR="00FE0CDF">
      <w:t>OzL.Pro</w:t>
    </w:r>
    <w:proofErr w:type="spellEnd"/>
    <w:r w:rsidR="00FE0CDF">
      <w:t>/</w:t>
    </w:r>
    <w:proofErr w:type="spellStart"/>
    <w:r w:rsidR="00FE0CDF">
      <w:t>ExCom</w:t>
    </w:r>
    <w:proofErr w:type="spellEnd"/>
    <w:r w:rsidR="00FE0CDF">
      <w:t>/86/</w:t>
    </w:r>
    <w:r w:rsidR="002F5347">
      <w:t>66</w:t>
    </w:r>
    <w:r>
      <w:fldChar w:fldCharType="end"/>
    </w:r>
  </w:p>
  <w:p w14:paraId="7BE0C526" w14:textId="23D4D1DC" w:rsidR="002F5347" w:rsidRDefault="002F5347" w:rsidP="003003BB">
    <w:pPr>
      <w:pStyle w:val="Header"/>
      <w:jc w:val="right"/>
    </w:pPr>
  </w:p>
  <w:p w14:paraId="36839A32" w14:textId="77777777" w:rsidR="00003956" w:rsidRPr="00120DA6" w:rsidRDefault="00003956" w:rsidP="003003BB">
    <w:pPr>
      <w:pStyle w:val="Header"/>
      <w:jc w:val="right"/>
    </w:pPr>
  </w:p>
</w:hdr>
</file>

<file path=word/numbering.xml><?xml version="1.0" encoding="utf-8"?>
<w:numbering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BD5E549E"/>
    <w:lvl w:ilvl="0">
      <w:start w:val="1"/>
      <w:numFmt w:val="decimal"/>
      <w:pStyle w:val="Heading1"/>
      <w:lvlText w:val="%1."/>
      <w:lvlJc w:val="left"/>
      <w:pPr>
        <w:tabs>
          <w:tab w:val="num" w:pos="0"/>
        </w:tabs>
        <w:ind w:left="0" w:firstLine="0"/>
      </w:pPr>
    </w:lvl>
    <w:lvl w:ilvl="1">
      <w:start w:val="1"/>
      <w:numFmt w:val="lowerLetter"/>
      <w:pStyle w:val="Heading2"/>
      <w:lvlText w:val="%2)"/>
      <w:lvlJc w:val="left"/>
      <w:pPr>
        <w:tabs>
          <w:tab w:val="num" w:pos="0"/>
        </w:tabs>
        <w:ind w:left="1440" w:hanging="720"/>
      </w:pPr>
    </w:lvl>
    <w:lvl w:ilvl="2">
      <w:start w:val="1"/>
      <w:numFmt w:val="lowerRoman"/>
      <w:pStyle w:val="Heading3"/>
      <w:lvlText w:val="%3)"/>
      <w:lvlJc w:val="left"/>
      <w:pPr>
        <w:tabs>
          <w:tab w:val="num" w:pos="0"/>
        </w:tabs>
        <w:ind w:left="2160" w:hanging="720"/>
      </w:pPr>
      <w:rPr>
        <w:rFonts w:hint="default"/>
      </w:r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1" w15:restartNumberingAfterBreak="0">
    <w:nsid w:val="0D5B0D29"/>
    <w:multiLevelType w:val="hybridMultilevel"/>
    <w:tmpl w:val="27B6C3DC"/>
    <w:name w:val="Numbered list 4"/>
    <w:lvl w:ilvl="0" w:tplc="752A2FBA">
      <w:numFmt w:val="none"/>
      <w:lvlText w:val=""/>
      <w:lvlJc w:val="left"/>
      <w:pPr>
        <w:ind w:left="0" w:firstLine="0"/>
      </w:pPr>
    </w:lvl>
    <w:lvl w:ilvl="1" w:tplc="3E303C18">
      <w:numFmt w:val="none"/>
      <w:lvlText w:val=""/>
      <w:lvlJc w:val="left"/>
      <w:pPr>
        <w:ind w:left="0" w:firstLine="0"/>
      </w:pPr>
    </w:lvl>
    <w:lvl w:ilvl="2" w:tplc="DA745436">
      <w:numFmt w:val="none"/>
      <w:lvlText w:val=""/>
      <w:lvlJc w:val="left"/>
      <w:pPr>
        <w:ind w:left="0" w:firstLine="0"/>
      </w:pPr>
    </w:lvl>
    <w:lvl w:ilvl="3" w:tplc="F094E79A">
      <w:numFmt w:val="none"/>
      <w:lvlText w:val=""/>
      <w:lvlJc w:val="left"/>
      <w:pPr>
        <w:ind w:left="0" w:firstLine="0"/>
      </w:pPr>
    </w:lvl>
    <w:lvl w:ilvl="4" w:tplc="BEF2FFF6">
      <w:numFmt w:val="none"/>
      <w:lvlText w:val=""/>
      <w:lvlJc w:val="left"/>
      <w:pPr>
        <w:ind w:left="0" w:firstLine="0"/>
      </w:pPr>
    </w:lvl>
    <w:lvl w:ilvl="5" w:tplc="383CDDDA">
      <w:numFmt w:val="none"/>
      <w:lvlText w:val=""/>
      <w:lvlJc w:val="left"/>
      <w:pPr>
        <w:ind w:left="0" w:firstLine="0"/>
      </w:pPr>
    </w:lvl>
    <w:lvl w:ilvl="6" w:tplc="A60001DA">
      <w:numFmt w:val="none"/>
      <w:lvlText w:val=""/>
      <w:lvlJc w:val="left"/>
      <w:pPr>
        <w:ind w:left="0" w:firstLine="0"/>
      </w:pPr>
    </w:lvl>
    <w:lvl w:ilvl="7" w:tplc="64A227A0">
      <w:numFmt w:val="none"/>
      <w:lvlText w:val=""/>
      <w:lvlJc w:val="left"/>
      <w:pPr>
        <w:ind w:left="0" w:firstLine="0"/>
      </w:pPr>
    </w:lvl>
    <w:lvl w:ilvl="8" w:tplc="9AD42956">
      <w:numFmt w:val="none"/>
      <w:lvlText w:val=""/>
      <w:lvlJc w:val="left"/>
      <w:pPr>
        <w:ind w:left="0" w:firstLine="0"/>
      </w:pPr>
    </w:lvl>
  </w:abstractNum>
  <w:abstractNum w:abstractNumId="12"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3"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4" w15:restartNumberingAfterBreak="0">
    <w:nsid w:val="3F97564E"/>
    <w:multiLevelType w:val="hybridMultilevel"/>
    <w:tmpl w:val="7E366A6E"/>
    <w:lvl w:ilvl="0" w:tplc="9F6ECB66">
      <w:numFmt w:val="bullet"/>
      <w:lvlText w:val=""/>
      <w:lvlJc w:val="left"/>
      <w:pPr>
        <w:ind w:left="1268" w:hanging="831"/>
      </w:pPr>
      <w:rPr>
        <w:rFonts w:ascii="Symbol" w:eastAsia="Symbol" w:hAnsi="Symbol" w:cs="Symbol" w:hint="default"/>
        <w:w w:val="99"/>
        <w:sz w:val="22"/>
        <w:szCs w:val="22"/>
      </w:rPr>
    </w:lvl>
    <w:lvl w:ilvl="1" w:tplc="BFF4873C">
      <w:numFmt w:val="bullet"/>
      <w:lvlText w:val="•"/>
      <w:lvlJc w:val="left"/>
      <w:pPr>
        <w:ind w:left="1865" w:hanging="831"/>
      </w:pPr>
      <w:rPr>
        <w:rFonts w:hint="default"/>
      </w:rPr>
    </w:lvl>
    <w:lvl w:ilvl="2" w:tplc="87A8CD44">
      <w:numFmt w:val="bullet"/>
      <w:lvlText w:val="•"/>
      <w:lvlJc w:val="left"/>
      <w:pPr>
        <w:ind w:left="2470" w:hanging="831"/>
      </w:pPr>
      <w:rPr>
        <w:rFonts w:hint="default"/>
      </w:rPr>
    </w:lvl>
    <w:lvl w:ilvl="3" w:tplc="3848B296">
      <w:numFmt w:val="bullet"/>
      <w:lvlText w:val="•"/>
      <w:lvlJc w:val="left"/>
      <w:pPr>
        <w:ind w:left="3076" w:hanging="831"/>
      </w:pPr>
      <w:rPr>
        <w:rFonts w:hint="default"/>
      </w:rPr>
    </w:lvl>
    <w:lvl w:ilvl="4" w:tplc="BF00F108">
      <w:numFmt w:val="bullet"/>
      <w:lvlText w:val="•"/>
      <w:lvlJc w:val="left"/>
      <w:pPr>
        <w:ind w:left="3681" w:hanging="831"/>
      </w:pPr>
      <w:rPr>
        <w:rFonts w:hint="default"/>
      </w:rPr>
    </w:lvl>
    <w:lvl w:ilvl="5" w:tplc="6A7686DE">
      <w:numFmt w:val="bullet"/>
      <w:lvlText w:val="•"/>
      <w:lvlJc w:val="left"/>
      <w:pPr>
        <w:ind w:left="4287" w:hanging="831"/>
      </w:pPr>
      <w:rPr>
        <w:rFonts w:hint="default"/>
      </w:rPr>
    </w:lvl>
    <w:lvl w:ilvl="6" w:tplc="8F229398">
      <w:numFmt w:val="bullet"/>
      <w:lvlText w:val="•"/>
      <w:lvlJc w:val="left"/>
      <w:pPr>
        <w:ind w:left="4892" w:hanging="831"/>
      </w:pPr>
      <w:rPr>
        <w:rFonts w:hint="default"/>
      </w:rPr>
    </w:lvl>
    <w:lvl w:ilvl="7" w:tplc="C204A108">
      <w:numFmt w:val="bullet"/>
      <w:lvlText w:val="•"/>
      <w:lvlJc w:val="left"/>
      <w:pPr>
        <w:ind w:left="5498" w:hanging="831"/>
      </w:pPr>
      <w:rPr>
        <w:rFonts w:hint="default"/>
      </w:rPr>
    </w:lvl>
    <w:lvl w:ilvl="8" w:tplc="3EDABF1A">
      <w:numFmt w:val="bullet"/>
      <w:lvlText w:val="•"/>
      <w:lvlJc w:val="left"/>
      <w:pPr>
        <w:ind w:left="6103" w:hanging="831"/>
      </w:pPr>
      <w:rPr>
        <w:rFonts w:hint="default"/>
      </w:rPr>
    </w:lvl>
  </w:abstractNum>
  <w:abstractNum w:abstractNumId="15"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516D0259"/>
    <w:multiLevelType w:val="hybridMultilevel"/>
    <w:tmpl w:val="771AC2AA"/>
    <w:lvl w:ilvl="0" w:tplc="82EE4C6A">
      <w:start w:val="1"/>
      <w:numFmt w:val="decimal"/>
      <w:lvlText w:val="%1."/>
      <w:lvlJc w:val="left"/>
      <w:pPr>
        <w:ind w:left="439" w:hanging="720"/>
      </w:pPr>
      <w:rPr>
        <w:rFonts w:ascii="Times New Roman" w:eastAsia="Times New Roman" w:hAnsi="Times New Roman" w:cs="Times New Roman" w:hint="default"/>
        <w:w w:val="99"/>
        <w:sz w:val="22"/>
        <w:szCs w:val="22"/>
      </w:rPr>
    </w:lvl>
    <w:lvl w:ilvl="1" w:tplc="E7E86C3A">
      <w:start w:val="1"/>
      <w:numFmt w:val="lowerLetter"/>
      <w:lvlText w:val="%2)"/>
      <w:lvlJc w:val="left"/>
      <w:pPr>
        <w:ind w:left="1880" w:hanging="720"/>
      </w:pPr>
      <w:rPr>
        <w:rFonts w:ascii="Times New Roman" w:eastAsia="Times New Roman" w:hAnsi="Times New Roman" w:cs="Times New Roman" w:hint="default"/>
        <w:spacing w:val="-1"/>
        <w:w w:val="99"/>
        <w:sz w:val="22"/>
        <w:szCs w:val="22"/>
      </w:rPr>
    </w:lvl>
    <w:lvl w:ilvl="2" w:tplc="586EC5C4">
      <w:numFmt w:val="bullet"/>
      <w:lvlText w:val="•"/>
      <w:lvlJc w:val="left"/>
      <w:pPr>
        <w:ind w:left="2853" w:hanging="720"/>
      </w:pPr>
      <w:rPr>
        <w:rFonts w:hint="default"/>
      </w:rPr>
    </w:lvl>
    <w:lvl w:ilvl="3" w:tplc="9022E974">
      <w:numFmt w:val="bullet"/>
      <w:lvlText w:val="•"/>
      <w:lvlJc w:val="left"/>
      <w:pPr>
        <w:ind w:left="3826" w:hanging="720"/>
      </w:pPr>
      <w:rPr>
        <w:rFonts w:hint="default"/>
      </w:rPr>
    </w:lvl>
    <w:lvl w:ilvl="4" w:tplc="CAA018A8">
      <w:numFmt w:val="bullet"/>
      <w:lvlText w:val="•"/>
      <w:lvlJc w:val="left"/>
      <w:pPr>
        <w:ind w:left="4800" w:hanging="720"/>
      </w:pPr>
      <w:rPr>
        <w:rFonts w:hint="default"/>
      </w:rPr>
    </w:lvl>
    <w:lvl w:ilvl="5" w:tplc="2E7472D2">
      <w:numFmt w:val="bullet"/>
      <w:lvlText w:val="•"/>
      <w:lvlJc w:val="left"/>
      <w:pPr>
        <w:ind w:left="5773" w:hanging="720"/>
      </w:pPr>
      <w:rPr>
        <w:rFonts w:hint="default"/>
      </w:rPr>
    </w:lvl>
    <w:lvl w:ilvl="6" w:tplc="40F0ADC6">
      <w:numFmt w:val="bullet"/>
      <w:lvlText w:val="•"/>
      <w:lvlJc w:val="left"/>
      <w:pPr>
        <w:ind w:left="6746" w:hanging="720"/>
      </w:pPr>
      <w:rPr>
        <w:rFonts w:hint="default"/>
      </w:rPr>
    </w:lvl>
    <w:lvl w:ilvl="7" w:tplc="11122D94">
      <w:numFmt w:val="bullet"/>
      <w:lvlText w:val="•"/>
      <w:lvlJc w:val="left"/>
      <w:pPr>
        <w:ind w:left="7720" w:hanging="720"/>
      </w:pPr>
      <w:rPr>
        <w:rFonts w:hint="default"/>
      </w:rPr>
    </w:lvl>
    <w:lvl w:ilvl="8" w:tplc="D4DEE818">
      <w:numFmt w:val="bullet"/>
      <w:lvlText w:val="•"/>
      <w:lvlJc w:val="left"/>
      <w:pPr>
        <w:ind w:left="8693" w:hanging="720"/>
      </w:pPr>
      <w:rPr>
        <w:rFonts w:hint="default"/>
      </w:rPr>
    </w:lvl>
  </w:abstractNum>
  <w:abstractNum w:abstractNumId="17"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8" w15:restartNumberingAfterBreak="0">
    <w:nsid w:val="5FD4054B"/>
    <w:multiLevelType w:val="hybridMultilevel"/>
    <w:tmpl w:val="6A88852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9"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abstractNumId w:val="10"/>
  </w:num>
  <w:num w:numId="2">
    <w:abstractNumId w:val="10"/>
  </w:num>
  <w:num w:numId="3">
    <w:abstractNumId w:val="10"/>
  </w:num>
  <w:num w:numId="4">
    <w:abstractNumId w:val="10"/>
  </w:num>
  <w:num w:numId="5">
    <w:abstractNumId w:val="10"/>
  </w:num>
  <w:num w:numId="6">
    <w:abstractNumId w:val="9"/>
  </w:num>
  <w:num w:numId="7">
    <w:abstractNumId w:val="7"/>
  </w:num>
  <w:num w:numId="8">
    <w:abstractNumId w:val="6"/>
  </w:num>
  <w:num w:numId="9">
    <w:abstractNumId w:val="5"/>
  </w:num>
  <w:num w:numId="10">
    <w:abstractNumId w:val="4"/>
  </w:num>
  <w:num w:numId="11">
    <w:abstractNumId w:val="8"/>
  </w:num>
  <w:num w:numId="12">
    <w:abstractNumId w:val="3"/>
  </w:num>
  <w:num w:numId="13">
    <w:abstractNumId w:val="2"/>
  </w:num>
  <w:num w:numId="14">
    <w:abstractNumId w:val="1"/>
  </w:num>
  <w:num w:numId="15">
    <w:abstractNumId w:val="0"/>
  </w:num>
  <w:num w:numId="16">
    <w:abstractNumId w:val="12"/>
  </w:num>
  <w:num w:numId="17">
    <w:abstractNumId w:val="15"/>
  </w:num>
  <w:num w:numId="18">
    <w:abstractNumId w:val="17"/>
  </w:num>
  <w:num w:numId="19">
    <w:abstractNumId w:val="19"/>
  </w:num>
  <w:num w:numId="20">
    <w:abstractNumId w:val="13"/>
  </w:num>
  <w:num w:numId="21">
    <w:abstractNumId w:val="18"/>
  </w:num>
  <w:num w:numId="22">
    <w:abstractNumId w:val="11"/>
  </w:num>
  <w:num w:numId="23">
    <w:abstractNumId w:val="14"/>
  </w:num>
  <w:num w:numId="24">
    <w:abstractNumId w:val="16"/>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75"/>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evenAndOddHeaders/>
  <w:displayHorizontalDrawingGridEvery w:val="0"/>
  <w:displayVerticalDrawingGridEvery w:val="0"/>
  <w:doNotUseMarginsForDrawingGridOrigin/>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570DFC"/>
    <w:rsid w:val="00003956"/>
    <w:rsid w:val="00005965"/>
    <w:rsid w:val="00061B9E"/>
    <w:rsid w:val="00070D54"/>
    <w:rsid w:val="00084D9F"/>
    <w:rsid w:val="000A2C87"/>
    <w:rsid w:val="000A52C8"/>
    <w:rsid w:val="000E09AC"/>
    <w:rsid w:val="000F7D75"/>
    <w:rsid w:val="001062D1"/>
    <w:rsid w:val="00106F6E"/>
    <w:rsid w:val="00114CAA"/>
    <w:rsid w:val="00117825"/>
    <w:rsid w:val="00120636"/>
    <w:rsid w:val="00120DA6"/>
    <w:rsid w:val="00154F9E"/>
    <w:rsid w:val="0017129D"/>
    <w:rsid w:val="00175FEF"/>
    <w:rsid w:val="0018132A"/>
    <w:rsid w:val="00191185"/>
    <w:rsid w:val="001A03B3"/>
    <w:rsid w:val="001C2D22"/>
    <w:rsid w:val="001F4047"/>
    <w:rsid w:val="0020585D"/>
    <w:rsid w:val="00235D4C"/>
    <w:rsid w:val="0024162E"/>
    <w:rsid w:val="00243F62"/>
    <w:rsid w:val="00252BE4"/>
    <w:rsid w:val="00257324"/>
    <w:rsid w:val="002F2B21"/>
    <w:rsid w:val="002F5347"/>
    <w:rsid w:val="003003BB"/>
    <w:rsid w:val="0033004C"/>
    <w:rsid w:val="00374BBE"/>
    <w:rsid w:val="00380EE8"/>
    <w:rsid w:val="003863A4"/>
    <w:rsid w:val="003B34E7"/>
    <w:rsid w:val="003B7115"/>
    <w:rsid w:val="003C5902"/>
    <w:rsid w:val="003D6AD4"/>
    <w:rsid w:val="003F0307"/>
    <w:rsid w:val="003F58EB"/>
    <w:rsid w:val="004069D8"/>
    <w:rsid w:val="004238E6"/>
    <w:rsid w:val="00434BDD"/>
    <w:rsid w:val="00455352"/>
    <w:rsid w:val="00464C17"/>
    <w:rsid w:val="00476E28"/>
    <w:rsid w:val="00523F77"/>
    <w:rsid w:val="00570DFC"/>
    <w:rsid w:val="00587219"/>
    <w:rsid w:val="00591E0F"/>
    <w:rsid w:val="00591FC5"/>
    <w:rsid w:val="005930C8"/>
    <w:rsid w:val="005A6CB8"/>
    <w:rsid w:val="005D0DCB"/>
    <w:rsid w:val="00640E8D"/>
    <w:rsid w:val="00643A69"/>
    <w:rsid w:val="0064644B"/>
    <w:rsid w:val="00665BAB"/>
    <w:rsid w:val="00670CD1"/>
    <w:rsid w:val="00685F56"/>
    <w:rsid w:val="006915A5"/>
    <w:rsid w:val="006A7AA3"/>
    <w:rsid w:val="006B129F"/>
    <w:rsid w:val="006B4D54"/>
    <w:rsid w:val="006E6605"/>
    <w:rsid w:val="00705D90"/>
    <w:rsid w:val="007851D2"/>
    <w:rsid w:val="00794CE2"/>
    <w:rsid w:val="007E5427"/>
    <w:rsid w:val="00831BC5"/>
    <w:rsid w:val="0087455A"/>
    <w:rsid w:val="008A3E0C"/>
    <w:rsid w:val="0090248A"/>
    <w:rsid w:val="00906B30"/>
    <w:rsid w:val="00907DF1"/>
    <w:rsid w:val="0092685B"/>
    <w:rsid w:val="009504CF"/>
    <w:rsid w:val="009A02D6"/>
    <w:rsid w:val="009B76F4"/>
    <w:rsid w:val="009D2DBD"/>
    <w:rsid w:val="009E6036"/>
    <w:rsid w:val="00A14641"/>
    <w:rsid w:val="00A31799"/>
    <w:rsid w:val="00A5109A"/>
    <w:rsid w:val="00A8304B"/>
    <w:rsid w:val="00AB19A1"/>
    <w:rsid w:val="00AB56E5"/>
    <w:rsid w:val="00AC4195"/>
    <w:rsid w:val="00AC7C71"/>
    <w:rsid w:val="00B56E35"/>
    <w:rsid w:val="00B83FFA"/>
    <w:rsid w:val="00B90303"/>
    <w:rsid w:val="00C121DB"/>
    <w:rsid w:val="00C14E67"/>
    <w:rsid w:val="00C30E3C"/>
    <w:rsid w:val="00C40E04"/>
    <w:rsid w:val="00C6224C"/>
    <w:rsid w:val="00C93A3D"/>
    <w:rsid w:val="00D00E6A"/>
    <w:rsid w:val="00D424AA"/>
    <w:rsid w:val="00D9603E"/>
    <w:rsid w:val="00DB795B"/>
    <w:rsid w:val="00E17F97"/>
    <w:rsid w:val="00E237B2"/>
    <w:rsid w:val="00E36284"/>
    <w:rsid w:val="00E86CB2"/>
    <w:rsid w:val="00EC3312"/>
    <w:rsid w:val="00ED4AC5"/>
    <w:rsid w:val="00F10CD9"/>
    <w:rsid w:val="00F25F7C"/>
    <w:rsid w:val="00F548AA"/>
    <w:rsid w:val="00F74030"/>
    <w:rsid w:val="00FC2073"/>
    <w:rsid w:val="00FC5797"/>
    <w:rsid w:val="00FD5CE5"/>
    <w:rsid w:val="00FE0CD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1A2A2FAC"/>
  <w15:docId w15:val="{B69E3E1A-49CF-434D-B592-C6B174FA24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1">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sz w:val="22"/>
      <w:szCs w:val="22"/>
      <w:lang w:val="en-GB"/>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qFormat/>
    <w:pPr>
      <w:widowControl w:val="0"/>
      <w:numPr>
        <w:ilvl w:val="1"/>
        <w:numId w:val="1"/>
      </w:numPr>
      <w:spacing w:after="240"/>
      <w:outlineLvl w:val="1"/>
    </w:pPr>
  </w:style>
  <w:style w:type="paragraph" w:styleId="Heading3">
    <w:name w:val="heading 3"/>
    <w:aliases w:val="Char,Char Char,Heading 3 Char,Heading 3 Char1,Heading 3 Char Char,Char Char Char,Char Char1,Heading 3 Char1 Char,Heading 3 Char Char Char,Char Char Char Char,Char Char1 Char,Heading 3 Char2,Char Char2,Char Char Char1,Heading 3 Char Char1 Char"/>
    <w:basedOn w:val="Normal"/>
    <w:next w:val="Normal"/>
    <w:qFormat/>
    <w:pPr>
      <w:widowControl w:val="0"/>
      <w:numPr>
        <w:ilvl w:val="2"/>
        <w:numId w:val="1"/>
      </w:numPr>
      <w:spacing w:after="240"/>
      <w:outlineLvl w:val="2"/>
    </w:pPr>
  </w:style>
  <w:style w:type="paragraph" w:styleId="Heading4">
    <w:name w:val="heading 4"/>
    <w:aliases w:val="Heading 11,para 4,Título 41,heading 4,Heading 41"/>
    <w:basedOn w:val="Normal"/>
    <w:next w:val="Heading9"/>
    <w:qFormat/>
    <w:pPr>
      <w:keepNext/>
      <w:numPr>
        <w:ilvl w:val="3"/>
        <w:numId w:val="1"/>
      </w:numPr>
      <w:spacing w:before="240" w:after="60"/>
      <w:outlineLvl w:val="3"/>
    </w:pPr>
  </w:style>
  <w:style w:type="paragraph" w:styleId="Heading5">
    <w:name w:val="heading 5"/>
    <w:basedOn w:val="Normal"/>
    <w:next w:val="Normal"/>
    <w:qFormat/>
    <w:pPr>
      <w:keepNext/>
      <w:numPr>
        <w:numId w:val="20"/>
      </w:numPr>
      <w:spacing w:after="240"/>
      <w:ind w:left="3600" w:hanging="720"/>
      <w:outlineLvl w:val="4"/>
    </w:pPr>
  </w:style>
  <w:style w:type="paragraph" w:styleId="Heading6">
    <w:name w:val="heading 6"/>
    <w:basedOn w:val="Normal"/>
    <w:next w:val="Normal"/>
    <w:qFormat/>
    <w:pPr>
      <w:numPr>
        <w:ilvl w:val="5"/>
        <w:numId w:val="1"/>
      </w:numPr>
      <w:spacing w:before="240" w:after="60"/>
      <w:outlineLvl w:val="5"/>
    </w:pPr>
    <w:rPr>
      <w:rFonts w:ascii="Arial" w:hAnsi="Arial"/>
      <w:i/>
    </w:rPr>
  </w:style>
  <w:style w:type="paragraph" w:styleId="Heading7">
    <w:name w:val="heading 7"/>
    <w:basedOn w:val="Normal"/>
    <w:next w:val="Normal"/>
    <w:qFormat/>
    <w:pPr>
      <w:numPr>
        <w:ilvl w:val="6"/>
        <w:numId w:val="1"/>
      </w:numPr>
      <w:spacing w:before="240" w:after="60"/>
      <w:outlineLvl w:val="6"/>
    </w:pPr>
    <w:rPr>
      <w:rFonts w:ascii="Arial" w:hAnsi="Arial"/>
    </w:rPr>
  </w:style>
  <w:style w:type="paragraph" w:styleId="Heading8">
    <w:name w:val="heading 8"/>
    <w:basedOn w:val="Normal"/>
    <w:next w:val="Normal"/>
    <w:qFormat/>
    <w:pPr>
      <w:outlineLvl w:val="7"/>
    </w:pPr>
    <w:rPr>
      <w:b/>
    </w:rPr>
  </w:style>
  <w:style w:type="paragraph" w:styleId="Heading9">
    <w:name w:val="heading 9"/>
    <w:basedOn w:val="Normal"/>
    <w:next w:val="Normal"/>
    <w:qFormat/>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16"/>
      </w:numPr>
    </w:pPr>
  </w:style>
  <w:style w:type="paragraph" w:styleId="Header">
    <w:name w:val="header"/>
    <w:basedOn w:val="Normal"/>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17"/>
      </w:numPr>
    </w:pPr>
  </w:style>
  <w:style w:type="numbering" w:styleId="ArticleSection">
    <w:name w:val="Outline List 3"/>
    <w:basedOn w:val="NoList"/>
    <w:semiHidden/>
    <w:pPr>
      <w:numPr>
        <w:numId w:val="18"/>
      </w:numPr>
    </w:pPr>
  </w:style>
  <w:style w:type="paragraph" w:styleId="BlockText">
    <w:name w:val="Block Text"/>
    <w:basedOn w:val="Normal"/>
    <w:semiHidden/>
    <w:pPr>
      <w:spacing w:after="120"/>
      <w:ind w:left="1440" w:right="1440"/>
    </w:pPr>
  </w:style>
  <w:style w:type="paragraph" w:styleId="BodyText3">
    <w:name w:val="Body Text 3"/>
    <w:basedOn w:val="Normal"/>
    <w:semiHidden/>
    <w:pPr>
      <w:spacing w:after="120"/>
    </w:pPr>
    <w:rPr>
      <w:sz w:val="16"/>
      <w:szCs w:val="16"/>
    </w:rPr>
  </w:style>
  <w:style w:type="paragraph" w:styleId="BodyTextIndent3">
    <w:name w:val="Body Text Indent 3"/>
    <w:basedOn w:val="Normal"/>
    <w:semiHidden/>
    <w:pPr>
      <w:spacing w:after="120"/>
      <w:ind w:left="360"/>
    </w:pPr>
    <w:rPr>
      <w:sz w:val="16"/>
      <w:szCs w:val="16"/>
    </w:rPr>
  </w:style>
  <w:style w:type="paragraph" w:styleId="PlainText">
    <w:name w:val="Plain Text"/>
    <w:basedOn w:val="Normal"/>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5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2"/>
      <w:szCs w:val="22"/>
      <w:lang w:val="en-GB"/>
    </w:rPr>
  </w:style>
  <w:style w:type="paragraph" w:customStyle="1" w:styleId="Header4">
    <w:name w:val="Header4"/>
    <w:aliases w:val="Para 4"/>
    <w:basedOn w:val="Normal"/>
    <w:next w:val="Normal"/>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qFormat/>
    <w:pPr>
      <w:spacing w:after="60"/>
      <w:jc w:val="center"/>
      <w:outlineLvl w:val="1"/>
    </w:pPr>
    <w:rPr>
      <w:rFonts w:ascii="Arial" w:hAnsi="Arial" w:cs="Arial"/>
    </w:rPr>
  </w:style>
  <w:style w:type="paragraph" w:styleId="Title">
    <w:name w:val="Title"/>
    <w:basedOn w:val="Normal"/>
    <w:qFormat/>
    <w:pPr>
      <w:spacing w:before="240" w:after="60"/>
      <w:jc w:val="center"/>
      <w:outlineLvl w:val="0"/>
    </w:pPr>
    <w:rPr>
      <w:rFonts w:ascii="Arial" w:hAnsi="Arial" w:cs="Arial"/>
      <w:b/>
      <w:bCs/>
      <w:kern w:val="28"/>
    </w:rPr>
  </w:style>
  <w:style w:type="paragraph" w:styleId="Date">
    <w:name w:val="Date"/>
    <w:basedOn w:val="Normal"/>
    <w:next w:val="Normal"/>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semiHidden/>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0" w:firstLine="0"/>
    </w:pPr>
    <w:rPr>
      <w:sz w:val="20"/>
    </w:rPr>
  </w:style>
  <w:style w:type="character" w:customStyle="1" w:styleId="FooterChar">
    <w:name w:val="Footer Char"/>
    <w:basedOn w:val="DefaultParagraphFont"/>
    <w:link w:val="Footer"/>
    <w:uiPriority w:val="99"/>
    <w:rPr>
      <w:sz w:val="22"/>
      <w:szCs w:val="22"/>
      <w:lang w:val="en-GB"/>
    </w:rPr>
  </w:style>
  <w:style w:type="paragraph" w:styleId="ListParagraph">
    <w:name w:val="List Paragraph"/>
    <w:basedOn w:val="Normal"/>
    <w:uiPriority w:val="1"/>
    <w:qFormat/>
    <w:rsid w:val="00570DFC"/>
    <w:pPr>
      <w:ind w:left="720"/>
      <w:contextualSpacing/>
    </w:pPr>
  </w:style>
  <w:style w:type="paragraph" w:styleId="FootnoteText">
    <w:name w:val="footnote text"/>
    <w:basedOn w:val="Normal"/>
    <w:link w:val="FootnoteTextChar"/>
    <w:uiPriority w:val="99"/>
    <w:semiHidden/>
    <w:unhideWhenUsed/>
    <w:rsid w:val="00570DFC"/>
    <w:rPr>
      <w:sz w:val="20"/>
      <w:szCs w:val="20"/>
    </w:rPr>
  </w:style>
  <w:style w:type="character" w:customStyle="1" w:styleId="FootnoteTextChar">
    <w:name w:val="Footnote Text Char"/>
    <w:basedOn w:val="DefaultParagraphFont"/>
    <w:link w:val="FootnoteText"/>
    <w:uiPriority w:val="99"/>
    <w:semiHidden/>
    <w:rsid w:val="00570DFC"/>
    <w:rPr>
      <w:lang w:val="en-GB"/>
    </w:rPr>
  </w:style>
  <w:style w:type="character" w:styleId="FootnoteReference">
    <w:name w:val="footnote reference"/>
    <w:basedOn w:val="DefaultParagraphFont"/>
    <w:uiPriority w:val="99"/>
    <w:semiHidden/>
    <w:unhideWhenUsed/>
    <w:rsid w:val="00570DFC"/>
    <w:rPr>
      <w:vertAlign w:val="superscript"/>
    </w:rPr>
  </w:style>
  <w:style w:type="paragraph" w:styleId="Revision">
    <w:name w:val="Revision"/>
    <w:hidden/>
    <w:uiPriority w:val="99"/>
    <w:semiHidden/>
    <w:rsid w:val="00570DFC"/>
    <w:rPr>
      <w:sz w:val="22"/>
      <w:szCs w:val="22"/>
      <w:lang w:val="en-GB"/>
    </w:rPr>
  </w:style>
  <w:style w:type="paragraph" w:customStyle="1" w:styleId="TableParagraph">
    <w:name w:val="Table Paragraph"/>
    <w:basedOn w:val="Normal"/>
    <w:uiPriority w:val="1"/>
    <w:qFormat/>
    <w:rsid w:val="00A14641"/>
    <w:pPr>
      <w:widowControl w:val="0"/>
      <w:autoSpaceDE w:val="0"/>
      <w:autoSpaceDN w:val="0"/>
      <w:spacing w:line="202" w:lineRule="exact"/>
      <w:jc w:val="right"/>
    </w:pPr>
    <w:rPr>
      <w:lang w:val="en-US"/>
    </w:rPr>
  </w:style>
  <w:style w:type="paragraph" w:styleId="BodyText">
    <w:name w:val="Body Text"/>
    <w:basedOn w:val="Normal"/>
    <w:link w:val="BodyTextChar"/>
    <w:uiPriority w:val="1"/>
    <w:qFormat/>
    <w:rsid w:val="00257324"/>
    <w:pPr>
      <w:widowControl w:val="0"/>
      <w:autoSpaceDE w:val="0"/>
      <w:autoSpaceDN w:val="0"/>
      <w:jc w:val="left"/>
    </w:pPr>
    <w:rPr>
      <w:lang w:val="en-US"/>
    </w:rPr>
  </w:style>
  <w:style w:type="character" w:customStyle="1" w:styleId="BodyTextChar">
    <w:name w:val="Body Text Char"/>
    <w:basedOn w:val="DefaultParagraphFont"/>
    <w:link w:val="BodyText"/>
    <w:uiPriority w:val="1"/>
    <w:rsid w:val="00257324"/>
    <w:rPr>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footer" Target="footer2.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footer" Target="footer1.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eader" Target="header1.xm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44771\Documents\UNMFS\S86-template.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documentManagement>
    <Document_x0020_Number xmlns="e6e1f9e0-8f48-4721-871b-80b3d7694360">UNEP/OzL.Pro/ExCom/86/66</Document_x0020_Number>
    <Posted_x0020_after_x0020_IAP xmlns="4aeb65a0-cd8f-45aa-a04d-ad1384b86dfc">true</Posted_x0020_after_x0020_IAP>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701D9FFF1782646B282AA80F917E68F" ma:contentTypeVersion="2" ma:contentTypeDescription="Create a new document." ma:contentTypeScope="" ma:versionID="73e2836fba3984591bfc1c5ece2a15e6">
  <xsd:schema xmlns:xsd="http://www.w3.org/2001/XMLSchema" xmlns:p="http://schemas.microsoft.com/office/2006/metadata/properties" xmlns:ns2="e6e1f9e0-8f48-4721-871b-80b3d7694360" xmlns:ns3="4aeb65a0-cd8f-45aa-a04d-ad1384b86dfc" targetNamespace="http://schemas.microsoft.com/office/2006/metadata/properties" ma:root="true" ma:fieldsID="30d109d6ea97c92d85c847e665efde67" ns2:_="" ns3:_="">
    <xsd:import namespace="e6e1f9e0-8f48-4721-871b-80b3d7694360"/>
    <xsd:import namespace="4aeb65a0-cd8f-45aa-a04d-ad1384b86dfc"/>
    <xsd:element name="properties">
      <xsd:complexType>
        <xsd:sequence>
          <xsd:element name="documentManagement">
            <xsd:complexType>
              <xsd:all>
                <xsd:element ref="ns2:Document_x0020_Number" minOccurs="0"/>
                <xsd:element ref="ns3:Posted_x0020_after_x0020_IAP" minOccurs="0"/>
              </xsd:all>
            </xsd:complexType>
          </xsd:element>
        </xsd:sequence>
      </xsd:complexType>
    </xsd:element>
  </xsd:schema>
  <xsd:schema xmlns:xsd="http://www.w3.org/2001/XMLSchema" xmlns:dms="http://schemas.microsoft.com/office/2006/documentManagement/types" targetNamespace="e6e1f9e0-8f48-4721-871b-80b3d7694360" elementFormDefault="qualified">
    <xsd:import namespace="http://schemas.microsoft.com/office/2006/documentManagement/types"/>
    <xsd:element name="Document_x0020_Number" ma:index="8" nillable="true" ma:displayName="Document Number" ma:default="UNEP/OzL.Pro/ExCom/83/" ma:internalName="Document_x0020_Number">
      <xsd:simpleType>
        <xsd:restriction base="dms:Text">
          <xsd:maxLength value="255"/>
        </xsd:restriction>
      </xsd:simpleType>
    </xsd:element>
  </xsd:schema>
  <xsd:schema xmlns:xsd="http://www.w3.org/2001/XMLSchema" xmlns:dms="http://schemas.microsoft.com/office/2006/documentManagement/types" targetNamespace="4aeb65a0-cd8f-45aa-a04d-ad1384b86dfc" elementFormDefault="qualified">
    <xsd:import namespace="http://schemas.microsoft.com/office/2006/documentManagement/types"/>
    <xsd:element name="Posted_x0020_after_x0020_IAP" ma:index="9" nillable="true" ma:displayName="Posted after IAP" ma:default="1" ma:internalName="Posted_x0020_after_x0020_IAP">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066C9A92-2D76-43F7-A126-0C6AB0D4FC04}"/>
</file>

<file path=customXml/itemProps2.xml><?xml version="1.0" encoding="utf-8"?>
<ds:datastoreItem xmlns:ds="http://schemas.openxmlformats.org/officeDocument/2006/customXml" ds:itemID="{6E4D8C29-DFDD-4FAE-8A30-C0E004905830}"/>
</file>

<file path=customXml/itemProps3.xml><?xml version="1.0" encoding="utf-8"?>
<ds:datastoreItem xmlns:ds="http://schemas.openxmlformats.org/officeDocument/2006/customXml" ds:itemID="{651CC353-2B35-46C8-B805-17D2E5AD8961}"/>
</file>

<file path=customXml/itemProps4.xml><?xml version="1.0" encoding="utf-8"?>
<ds:datastoreItem xmlns:ds="http://schemas.openxmlformats.org/officeDocument/2006/customXml" ds:itemID="{71C517AA-9077-4AB0-AA59-09CF8DE92625}"/>
</file>

<file path=docProps/app.xml><?xml version="1.0" encoding="utf-8"?>
<Properties xmlns="http://schemas.openxmlformats.org/officeDocument/2006/extended-properties" xmlns:vt="http://schemas.openxmlformats.org/officeDocument/2006/docPropsVTypes">
  <Template>S86-template</Template>
  <TotalTime>823</TotalTime>
  <Pages>9</Pages>
  <Words>3348</Words>
  <Characters>19090</Characters>
  <Application>Microsoft Office Word</Application>
  <DocSecurity>0</DocSecurity>
  <Lines>159</Lines>
  <Paragraphs>44</Paragraphs>
  <ScaleCrop>false</ScaleCrop>
  <HeadingPairs>
    <vt:vector size="2" baseType="variant">
      <vt:variant>
        <vt:lpstr>Title</vt:lpstr>
      </vt:variant>
      <vt:variant>
        <vt:i4>1</vt:i4>
      </vt:variant>
    </vt:vector>
  </HeadingPairs>
  <TitlesOfParts>
    <vt:vector size="1" baseType="lpstr">
      <vt:lpstr>Propuesta de proyecto: Omán</vt:lpstr>
    </vt:vector>
  </TitlesOfParts>
  <Company>UNMFS</Company>
  <LinksUpToDate>false</LinksUpToDate>
  <CharactersWithSpaces>22394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Propuesta de proyecto: Omán</dc:title>
  <dc:creator>44771</dc:creator>
  <cp:lastModifiedBy>HB</cp:lastModifiedBy>
  <cp:revision>36</cp:revision>
  <cp:lastPrinted>2020-10-22T13:02:00Z</cp:lastPrinted>
  <dcterms:created xsi:type="dcterms:W3CDTF">2020-10-20T20:14:00Z</dcterms:created>
  <dcterms:modified xsi:type="dcterms:W3CDTF">2020-11-05T20:03:00Z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UNEP/OzL.Pro/ExCom/86/66</vt:lpwstr>
  </property>
  <property fmtid="{D5CDD505-2E9C-101B-9397-08002B2CF9AE}" pid="3" name="Revision date">
    <vt:lpwstr>10/19/2020</vt:lpwstr>
  </property>
  <property fmtid="{D5CDD505-2E9C-101B-9397-08002B2CF9AE}" pid="4" name="ContentTypeId">
    <vt:lpwstr>0x0101009701D9FFF1782646B282AA80F917E68F</vt:lpwstr>
  </property>
</Properties>
</file>

<file path=userCustomization/customUI.xml><?xml version="1.0" encoding="utf-8"?>
<mso:customUI xmlns:doc="http://schemas.microsoft.com/office/2006/01/customui/currentDocument" xmlns:mso="http://schemas.microsoft.com/office/2006/01/customui">
  <mso:ribbon>
    <mso:qat>
      <mso:documentControls>
        <mso:separator idQ="doc:sep1" visible="true"/>
      </mso:documentControls>
    </mso:qat>
  </mso:ribbon>
</mso:customUI>
</file>